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charts/chart2.xml" ContentType="application/vnd.openxmlformats-officedocument.drawingml.chart+xml"/>
  <Override PartName="/ppt/theme/themeOverride2.xml" ContentType="application/vnd.openxmlformats-officedocument.themeOverride+xml"/>
  <Override PartName="/ppt/media/media2.gif" ContentType="video/unknown"/>
  <Override PartName="/ppt/notesSlides/notesSlide3.xml" ContentType="application/vnd.openxmlformats-officedocument.presentationml.notesSlide+xml"/>
  <Override PartName="/ppt/charts/chart3.xml" ContentType="application/vnd.openxmlformats-officedocument.drawingml.chart+xml"/>
  <Override PartName="/ppt/theme/themeOverride3.xml" ContentType="application/vnd.openxmlformats-officedocument.themeOverride+xml"/>
  <Override PartName="/ppt/notesSlides/notesSlide4.xml" ContentType="application/vnd.openxmlformats-officedocument.presentationml.notesSlide+xml"/>
  <Override PartName="/ppt/charts/chart4.xml" ContentType="application/vnd.openxmlformats-officedocument.drawingml.chart+xml"/>
  <Override PartName="/ppt/theme/themeOverride4.xml" ContentType="application/vnd.openxmlformats-officedocument.themeOverr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5.xml" ContentType="application/vnd.openxmlformats-officedocument.drawingml.chart+xml"/>
  <Override PartName="/ppt/theme/themeOverride5.xml" ContentType="application/vnd.openxmlformats-officedocument.themeOverride+xml"/>
  <Override PartName="/ppt/charts/chart6.xml" ContentType="application/vnd.openxmlformats-officedocument.drawingml.chart+xml"/>
  <Override PartName="/ppt/theme/themeOverride6.xml" ContentType="application/vnd.openxmlformats-officedocument.themeOverride+xml"/>
  <Override PartName="/ppt/charts/chart7.xml" ContentType="application/vnd.openxmlformats-officedocument.drawingml.chart+xml"/>
  <Override PartName="/ppt/theme/themeOverride7.xml" ContentType="application/vnd.openxmlformats-officedocument.themeOverr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8.xml" ContentType="application/vnd.openxmlformats-officedocument.drawingml.chart+xml"/>
  <Override PartName="/ppt/theme/themeOverride8.xml" ContentType="application/vnd.openxmlformats-officedocument.themeOverride+xml"/>
  <Override PartName="/ppt/charts/chart9.xml" ContentType="application/vnd.openxmlformats-officedocument.drawingml.chart+xml"/>
  <Override PartName="/ppt/theme/themeOverride9.xml" ContentType="application/vnd.openxmlformats-officedocument.themeOverr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p:sldMasterIdLst>
    <p:sldMasterId id="2147483648" r:id="rId1"/>
  </p:sldMasterIdLst>
  <p:notesMasterIdLst>
    <p:notesMasterId r:id="rId57"/>
  </p:notesMasterIdLst>
  <p:handoutMasterIdLst>
    <p:handoutMasterId r:id="rId58"/>
  </p:handoutMasterIdLst>
  <p:sldIdLst>
    <p:sldId id="288" r:id="rId2"/>
    <p:sldId id="660" r:id="rId3"/>
    <p:sldId id="662" r:id="rId4"/>
    <p:sldId id="683" r:id="rId5"/>
    <p:sldId id="720" r:id="rId6"/>
    <p:sldId id="667" r:id="rId7"/>
    <p:sldId id="668" r:id="rId8"/>
    <p:sldId id="721" r:id="rId9"/>
    <p:sldId id="664" r:id="rId10"/>
    <p:sldId id="666" r:id="rId11"/>
    <p:sldId id="676" r:id="rId12"/>
    <p:sldId id="682" r:id="rId13"/>
    <p:sldId id="677" r:id="rId14"/>
    <p:sldId id="665" r:id="rId15"/>
    <p:sldId id="722" r:id="rId16"/>
    <p:sldId id="669" r:id="rId17"/>
    <p:sldId id="679" r:id="rId18"/>
    <p:sldId id="670" r:id="rId19"/>
    <p:sldId id="718" r:id="rId20"/>
    <p:sldId id="685" r:id="rId21"/>
    <p:sldId id="686" r:id="rId22"/>
    <p:sldId id="687" r:id="rId23"/>
    <p:sldId id="661" r:id="rId24"/>
    <p:sldId id="723" r:id="rId25"/>
    <p:sldId id="706" r:id="rId26"/>
    <p:sldId id="724" r:id="rId27"/>
    <p:sldId id="680" r:id="rId28"/>
    <p:sldId id="638" r:id="rId29"/>
    <p:sldId id="625" r:id="rId30"/>
    <p:sldId id="617" r:id="rId31"/>
    <p:sldId id="641" r:id="rId32"/>
    <p:sldId id="613" r:id="rId33"/>
    <p:sldId id="633" r:id="rId34"/>
    <p:sldId id="644" r:id="rId35"/>
    <p:sldId id="643" r:id="rId36"/>
    <p:sldId id="647" r:id="rId37"/>
    <p:sldId id="648" r:id="rId38"/>
    <p:sldId id="650" r:id="rId39"/>
    <p:sldId id="655" r:id="rId40"/>
    <p:sldId id="651" r:id="rId41"/>
    <p:sldId id="652" r:id="rId42"/>
    <p:sldId id="653" r:id="rId43"/>
    <p:sldId id="656" r:id="rId44"/>
    <p:sldId id="657" r:id="rId45"/>
    <p:sldId id="702" r:id="rId46"/>
    <p:sldId id="695" r:id="rId47"/>
    <p:sldId id="696" r:id="rId48"/>
    <p:sldId id="697" r:id="rId49"/>
    <p:sldId id="698" r:id="rId50"/>
    <p:sldId id="699" r:id="rId51"/>
    <p:sldId id="700" r:id="rId52"/>
    <p:sldId id="701" r:id="rId53"/>
    <p:sldId id="707" r:id="rId54"/>
    <p:sldId id="708" r:id="rId55"/>
    <p:sldId id="719" r:id="rId56"/>
  </p:sldIdLst>
  <p:sldSz cx="9144000" cy="6858000" type="screen4x3"/>
  <p:notesSz cx="9926638" cy="6797675"/>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141">
          <p15:clr>
            <a:srgbClr val="A4A3A4"/>
          </p15:clr>
        </p15:guide>
        <p15:guide id="2" pos="3126">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gdl" initials="r" lastIdx="2" clrIdx="0"/>
  <p:cmAuthor id="1" name="甲斐祐亮" initials="甲斐祐亮" lastIdx="0" clrIdx="1">
    <p:extLst>
      <p:ext uri="{19B8F6BF-5375-455C-9EA6-DF929625EA0E}">
        <p15:presenceInfo xmlns:p15="http://schemas.microsoft.com/office/powerpoint/2012/main" userId="ad86a8c39adeddcd"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7413"/>
    <a:srgbClr val="0119FF"/>
    <a:srgbClr val="00FFFF"/>
    <a:srgbClr val="FF00FF"/>
    <a:srgbClr val="FF66FF"/>
    <a:srgbClr val="15FF3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スタイル (中間)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8EC20E35-A176-4012-BC5E-935CFFF8708E}" styleName="スタイル (中間)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2D5ABB26-0587-4C30-8999-92F81FD0307C}" styleName="スタイルなし、表のグリッド線なし">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C083E6E3-FA7D-4D7B-A595-EF9225AFEA82}" styleName="淡色スタイル 1 - アクセント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2A488322-F2BA-4B5B-9748-0D474271808F}" styleName="中間スタイル 3 - アクセント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338" autoAdjust="0"/>
    <p:restoredTop sz="94270" autoAdjust="0"/>
  </p:normalViewPr>
  <p:slideViewPr>
    <p:cSldViewPr>
      <p:cViewPr>
        <p:scale>
          <a:sx n="50" d="100"/>
          <a:sy n="50" d="100"/>
        </p:scale>
        <p:origin x="2004" y="45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108" d="100"/>
          <a:sy n="108" d="100"/>
        </p:scale>
        <p:origin x="-324" y="-84"/>
      </p:cViewPr>
      <p:guideLst>
        <p:guide orient="horz" pos="2141"/>
        <p:guide pos="3126"/>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61"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commentAuthors" Target="commentAuthors.xml"/></Relationships>
</file>

<file path=ppt/charts/_rels/chart1.xml.rels><?xml version="1.0" encoding="UTF-8" standalone="yes"?>
<Relationships xmlns="http://schemas.openxmlformats.org/package/2006/relationships"><Relationship Id="rId2" Type="http://schemas.openxmlformats.org/officeDocument/2006/relationships/oleObject" Target="file:///\\10.30.99.220\kai\OMP352picls2d\sht_I6e22_n360\sht_I6e22_n360.xlsm" TargetMode="External"/><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2" Type="http://schemas.openxmlformats.org/officeDocument/2006/relationships/oleObject" Target="file:///\\10.30.99.220\kai\OMP352picls2d\sht_I6e22_n360\sht_I6e22_n360.xlsm" TargetMode="External"/><Relationship Id="rId1" Type="http://schemas.openxmlformats.org/officeDocument/2006/relationships/themeOverride" Target="../theme/themeOverride2.xml"/></Relationships>
</file>

<file path=ppt/charts/_rels/chart3.xml.rels><?xml version="1.0" encoding="UTF-8" standalone="yes"?>
<Relationships xmlns="http://schemas.openxmlformats.org/package/2006/relationships"><Relationship Id="rId2" Type="http://schemas.openxmlformats.org/officeDocument/2006/relationships/oleObject" Target="file:///\\10.30.99.220\kai\OMP352picls2d\sht_I6e22_n360\sht_I6e22_n360.xlsm" TargetMode="External"/><Relationship Id="rId1" Type="http://schemas.openxmlformats.org/officeDocument/2006/relationships/themeOverride" Target="../theme/themeOverride3.xml"/></Relationships>
</file>

<file path=ppt/charts/_rels/chart4.xml.rels><?xml version="1.0" encoding="UTF-8" standalone="yes"?>
<Relationships xmlns="http://schemas.openxmlformats.org/package/2006/relationships"><Relationship Id="rId2" Type="http://schemas.openxmlformats.org/officeDocument/2006/relationships/oleObject" Target="file:///\\10.30.99.220\kai\OMP352picls2d\test_I1e22_n150\test_I1e22_n150.xlsm" TargetMode="External"/><Relationship Id="rId1" Type="http://schemas.openxmlformats.org/officeDocument/2006/relationships/themeOverride" Target="../theme/themeOverride4.xml"/></Relationships>
</file>

<file path=ppt/charts/_rels/chart5.xml.rels><?xml version="1.0" encoding="UTF-8" standalone="yes"?>
<Relationships xmlns="http://schemas.openxmlformats.org/package/2006/relationships"><Relationship Id="rId2" Type="http://schemas.openxmlformats.org/officeDocument/2006/relationships/oleObject" Target="file:///\\10.30.99.220\kai\OMP352picls2d\sht_I6e22_n360\sht_I6e22_n360.xlsm" TargetMode="External"/><Relationship Id="rId1" Type="http://schemas.openxmlformats.org/officeDocument/2006/relationships/themeOverride" Target="../theme/themeOverride5.xml"/></Relationships>
</file>

<file path=ppt/charts/_rels/chart6.xml.rels><?xml version="1.0" encoding="UTF-8" standalone="yes"?>
<Relationships xmlns="http://schemas.openxmlformats.org/package/2006/relationships"><Relationship Id="rId2" Type="http://schemas.openxmlformats.org/officeDocument/2006/relationships/oleObject" Target="file:///\\10.30.99.220\kai\OMP352picls2d\sht_I6e22_n360\sht_I6e22_n360.xlsm" TargetMode="External"/><Relationship Id="rId1" Type="http://schemas.openxmlformats.org/officeDocument/2006/relationships/themeOverride" Target="../theme/themeOverride6.xml"/></Relationships>
</file>

<file path=ppt/charts/_rels/chart7.xml.rels><?xml version="1.0" encoding="UTF-8" standalone="yes"?>
<Relationships xmlns="http://schemas.openxmlformats.org/package/2006/relationships"><Relationship Id="rId2" Type="http://schemas.openxmlformats.org/officeDocument/2006/relationships/oleObject" Target="file:///\\10.30.99.220\kai\OMP352picls2d\sht_I6e22_n360\sht_I6e22_n360.xlsm" TargetMode="External"/><Relationship Id="rId1" Type="http://schemas.openxmlformats.org/officeDocument/2006/relationships/themeOverride" Target="../theme/themeOverride7.xml"/></Relationships>
</file>

<file path=ppt/charts/_rels/chart8.xml.rels><?xml version="1.0" encoding="UTF-8" standalone="yes"?>
<Relationships xmlns="http://schemas.openxmlformats.org/package/2006/relationships"><Relationship Id="rId2" Type="http://schemas.openxmlformats.org/officeDocument/2006/relationships/oleObject" Target="file:///\\10.30.99.220\kai\OMP352picls2d\reso_d100_p80\reso_d100_p80.xlsm" TargetMode="External"/><Relationship Id="rId1" Type="http://schemas.openxmlformats.org/officeDocument/2006/relationships/themeOverride" Target="../theme/themeOverride8.xml"/></Relationships>
</file>

<file path=ppt/charts/_rels/chart9.xml.rels><?xml version="1.0" encoding="UTF-8" standalone="yes"?>
<Relationships xmlns="http://schemas.openxmlformats.org/package/2006/relationships"><Relationship Id="rId2" Type="http://schemas.openxmlformats.org/officeDocument/2006/relationships/oleObject" Target="file:///\\10.30.99.220\kai\OMP352picls2d\reso_d100_p80\reso_d100_p80.xlsm" TargetMode="External"/><Relationship Id="rId1" Type="http://schemas.openxmlformats.org/officeDocument/2006/relationships/themeOverride" Target="../theme/themeOverrid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2479943353292589"/>
          <c:y val="6.226053766731178E-2"/>
          <c:w val="0.65589756747342232"/>
          <c:h val="0.73623279923056173"/>
        </c:manualLayout>
      </c:layout>
      <c:scatterChart>
        <c:scatterStyle val="lineMarker"/>
        <c:varyColors val="0"/>
        <c:ser>
          <c:idx val="0"/>
          <c:order val="0"/>
          <c:spPr>
            <a:ln w="28575">
              <a:solidFill>
                <a:srgbClr val="C0504D"/>
              </a:solidFill>
            </a:ln>
          </c:spPr>
          <c:marker>
            <c:symbol val="none"/>
          </c:marker>
          <c:dLbls>
            <c:delete val="1"/>
          </c:dLbls>
          <c:xVal>
            <c:numRef>
              <c:f>[sht_I6e22_n360.xlsm]plot!$X$14:$X$94</c:f>
              <c:numCache>
                <c:formatCode>0.00000E+00</c:formatCode>
                <c:ptCount val="81"/>
                <c:pt idx="0">
                  <c:v>165.89874063265469</c:v>
                </c:pt>
                <c:pt idx="1">
                  <c:v>140082.48229940922</c:v>
                </c:pt>
                <c:pt idx="2">
                  <c:v>52143071.421387285</c:v>
                </c:pt>
                <c:pt idx="3">
                  <c:v>9284271110.4686031</c:v>
                </c:pt>
                <c:pt idx="4">
                  <c:v>852673913930.75684</c:v>
                </c:pt>
                <c:pt idx="5">
                  <c:v>43298180467601.133</c:v>
                </c:pt>
                <c:pt idx="6">
                  <c:v>1295795290420852.3</c:v>
                </c:pt>
                <c:pt idx="7">
                  <c:v>2.4233044980442356E+16</c:v>
                </c:pt>
                <c:pt idx="8">
                  <c:v>2.9876978035494605E+17</c:v>
                </c:pt>
                <c:pt idx="9">
                  <c:v>2.5499380111105065E+18</c:v>
                </c:pt>
                <c:pt idx="10">
                  <c:v>1.5749710616464581E+19</c:v>
                </c:pt>
                <c:pt idx="11">
                  <c:v>7.3290813281103372E+19</c:v>
                </c:pt>
                <c:pt idx="12">
                  <c:v>2.664763604690092E+20</c:v>
                </c:pt>
                <c:pt idx="13">
                  <c:v>7.822118789269135E+20</c:v>
                </c:pt>
                <c:pt idx="14">
                  <c:v>1.9089980146329004E+21</c:v>
                </c:pt>
                <c:pt idx="15">
                  <c:v>3.9764854601465405E+21</c:v>
                </c:pt>
                <c:pt idx="16">
                  <c:v>7.2367383991889743E+21</c:v>
                </c:pt>
                <c:pt idx="17">
                  <c:v>1.1746498383112252E+22</c:v>
                </c:pt>
                <c:pt idx="18">
                  <c:v>1.7317977106372478E+22</c:v>
                </c:pt>
                <c:pt idx="19">
                  <c:v>2.3562844011127521E+22</c:v>
                </c:pt>
                <c:pt idx="20">
                  <c:v>3E+22</c:v>
                </c:pt>
                <c:pt idx="21">
                  <c:v>3.604678545854979E+22</c:v>
                </c:pt>
                <c:pt idx="22">
                  <c:v>4.1511800301720034E+22</c:v>
                </c:pt>
                <c:pt idx="23">
                  <c:v>4.619744247248989E+22</c:v>
                </c:pt>
                <c:pt idx="24">
                  <c:v>5.0030868639471406E+22</c:v>
                </c:pt>
                <c:pt idx="25">
                  <c:v>5.3036441667822449E+22</c:v>
                </c:pt>
                <c:pt idx="26">
                  <c:v>5.5301304047336082E+22</c:v>
                </c:pt>
                <c:pt idx="27">
                  <c:v>5.6943991006070957E+22</c:v>
                </c:pt>
                <c:pt idx="28">
                  <c:v>5.8090671254825196E+22</c:v>
                </c:pt>
                <c:pt idx="29">
                  <c:v>5.8859768175135197E+22</c:v>
                </c:pt>
                <c:pt idx="30">
                  <c:v>5.9353680791638532E+22</c:v>
                </c:pt>
                <c:pt idx="31">
                  <c:v>5.9655648045528814E+22</c:v>
                </c:pt>
                <c:pt idx="32">
                  <c:v>5.9829893740134901E+22</c:v>
                </c:pt>
                <c:pt idx="33">
                  <c:v>5.9923597367914409E+22</c:v>
                </c:pt>
                <c:pt idx="34">
                  <c:v>5.9969689401005173E+22</c:v>
                </c:pt>
                <c:pt idx="35">
                  <c:v>5.9989847335915743E+22</c:v>
                </c:pt>
                <c:pt idx="36">
                  <c:v>5.9997338373863844E+22</c:v>
                </c:pt>
                <c:pt idx="37">
                  <c:v>5.9999526279093888E+22</c:v>
                </c:pt>
                <c:pt idx="38">
                  <c:v>5.9999958411183586E+22</c:v>
                </c:pt>
                <c:pt idx="39">
                  <c:v>5.9999999350174518E+22</c:v>
                </c:pt>
                <c:pt idx="40">
                  <c:v>6E+22</c:v>
                </c:pt>
                <c:pt idx="41">
                  <c:v>5.9999999350174518E+22</c:v>
                </c:pt>
                <c:pt idx="42">
                  <c:v>5.9999958411183586E+22</c:v>
                </c:pt>
                <c:pt idx="43">
                  <c:v>5.9999526279093888E+22</c:v>
                </c:pt>
                <c:pt idx="44">
                  <c:v>5.9997338373863844E+22</c:v>
                </c:pt>
                <c:pt idx="45">
                  <c:v>5.9989847335915743E+22</c:v>
                </c:pt>
                <c:pt idx="46">
                  <c:v>5.9969689401005173E+22</c:v>
                </c:pt>
                <c:pt idx="47">
                  <c:v>5.9923597367914409E+22</c:v>
                </c:pt>
                <c:pt idx="48">
                  <c:v>5.9829893740134901E+22</c:v>
                </c:pt>
                <c:pt idx="49">
                  <c:v>5.9655648045528814E+22</c:v>
                </c:pt>
                <c:pt idx="50">
                  <c:v>5.9353680791638532E+22</c:v>
                </c:pt>
                <c:pt idx="51">
                  <c:v>5.8859768175135197E+22</c:v>
                </c:pt>
                <c:pt idx="52">
                  <c:v>5.8090671254825196E+22</c:v>
                </c:pt>
                <c:pt idx="53">
                  <c:v>5.6943991006070957E+22</c:v>
                </c:pt>
                <c:pt idx="54">
                  <c:v>5.5301304047336082E+22</c:v>
                </c:pt>
                <c:pt idx="55">
                  <c:v>5.3036441667822449E+22</c:v>
                </c:pt>
                <c:pt idx="56">
                  <c:v>5.0030868639471406E+22</c:v>
                </c:pt>
                <c:pt idx="57">
                  <c:v>4.619744247248989E+22</c:v>
                </c:pt>
                <c:pt idx="58">
                  <c:v>4.1511800301720034E+22</c:v>
                </c:pt>
                <c:pt idx="59">
                  <c:v>3.604678545854979E+22</c:v>
                </c:pt>
                <c:pt idx="60">
                  <c:v>3E+22</c:v>
                </c:pt>
                <c:pt idx="61">
                  <c:v>2.3562844011127462E+22</c:v>
                </c:pt>
                <c:pt idx="62">
                  <c:v>1.7317977106372417E+22</c:v>
                </c:pt>
                <c:pt idx="63">
                  <c:v>1.1746498383112212E+22</c:v>
                </c:pt>
                <c:pt idx="64">
                  <c:v>7.236738399188946E+21</c:v>
                </c:pt>
                <c:pt idx="65">
                  <c:v>3.976485460146518E+21</c:v>
                </c:pt>
                <c:pt idx="66">
                  <c:v>1.9089980146328855E+21</c:v>
                </c:pt>
                <c:pt idx="67">
                  <c:v>7.822118789269059E+20</c:v>
                </c:pt>
                <c:pt idx="68">
                  <c:v>2.6647636046900616E+20</c:v>
                </c:pt>
                <c:pt idx="69">
                  <c:v>7.3290813281102455E+19</c:v>
                </c:pt>
                <c:pt idx="70">
                  <c:v>1.5749710616464355E+19</c:v>
                </c:pt>
                <c:pt idx="71">
                  <c:v>2.549938011110466E+18</c:v>
                </c:pt>
                <c:pt idx="72">
                  <c:v>2.9876978035494131E+17</c:v>
                </c:pt>
                <c:pt idx="73">
                  <c:v>2.4233044980441668E+16</c:v>
                </c:pt>
                <c:pt idx="74">
                  <c:v>1295795290420819.8</c:v>
                </c:pt>
                <c:pt idx="75">
                  <c:v>43298180467599.594</c:v>
                </c:pt>
                <c:pt idx="76">
                  <c:v>852673913930.72949</c:v>
                </c:pt>
                <c:pt idx="77">
                  <c:v>9284271110.4682732</c:v>
                </c:pt>
                <c:pt idx="78">
                  <c:v>52143071.42138432</c:v>
                </c:pt>
                <c:pt idx="79">
                  <c:v>140082.48229940125</c:v>
                </c:pt>
                <c:pt idx="80">
                  <c:v>165.89874063265469</c:v>
                </c:pt>
              </c:numCache>
            </c:numRef>
          </c:xVal>
          <c:yVal>
            <c:numRef>
              <c:f>[sht_I6e22_n360.xlsm]plot!$W$14:$W$94</c:f>
              <c:numCache>
                <c:formatCode>General</c:formatCode>
                <c:ptCount val="81"/>
                <c:pt idx="0">
                  <c:v>40.435200000000002</c:v>
                </c:pt>
                <c:pt idx="1">
                  <c:v>39.924320000000002</c:v>
                </c:pt>
                <c:pt idx="2">
                  <c:v>39.413440000000001</c:v>
                </c:pt>
                <c:pt idx="3">
                  <c:v>38.902560000000001</c:v>
                </c:pt>
                <c:pt idx="4">
                  <c:v>38.391680000000001</c:v>
                </c:pt>
                <c:pt idx="5">
                  <c:v>37.880800000000001</c:v>
                </c:pt>
                <c:pt idx="6">
                  <c:v>37.36992</c:v>
                </c:pt>
                <c:pt idx="7">
                  <c:v>36.85904</c:v>
                </c:pt>
                <c:pt idx="8">
                  <c:v>36.34816</c:v>
                </c:pt>
                <c:pt idx="9">
                  <c:v>35.83728</c:v>
                </c:pt>
                <c:pt idx="10">
                  <c:v>35.3264</c:v>
                </c:pt>
                <c:pt idx="11">
                  <c:v>34.815519999999999</c:v>
                </c:pt>
                <c:pt idx="12">
                  <c:v>34.304639999999999</c:v>
                </c:pt>
                <c:pt idx="13">
                  <c:v>33.793759999999999</c:v>
                </c:pt>
                <c:pt idx="14">
                  <c:v>33.282879999999999</c:v>
                </c:pt>
                <c:pt idx="15">
                  <c:v>32.771999999999998</c:v>
                </c:pt>
                <c:pt idx="16">
                  <c:v>32.261119999999998</c:v>
                </c:pt>
                <c:pt idx="17">
                  <c:v>31.750239999999998</c:v>
                </c:pt>
                <c:pt idx="18">
                  <c:v>31.239359999999998</c:v>
                </c:pt>
                <c:pt idx="19">
                  <c:v>30.728479999999998</c:v>
                </c:pt>
                <c:pt idx="20">
                  <c:v>30.217600000000001</c:v>
                </c:pt>
                <c:pt idx="21">
                  <c:v>29.717600000000001</c:v>
                </c:pt>
                <c:pt idx="22">
                  <c:v>29.217600000000001</c:v>
                </c:pt>
                <c:pt idx="23">
                  <c:v>28.717600000000001</c:v>
                </c:pt>
                <c:pt idx="24">
                  <c:v>28.217600000000001</c:v>
                </c:pt>
                <c:pt idx="25">
                  <c:v>27.717600000000001</c:v>
                </c:pt>
                <c:pt idx="26">
                  <c:v>27.217600000000001</c:v>
                </c:pt>
                <c:pt idx="27">
                  <c:v>26.717600000000001</c:v>
                </c:pt>
                <c:pt idx="28">
                  <c:v>26.217600000000001</c:v>
                </c:pt>
                <c:pt idx="29">
                  <c:v>25.717600000000001</c:v>
                </c:pt>
                <c:pt idx="30">
                  <c:v>25.217600000000001</c:v>
                </c:pt>
                <c:pt idx="31">
                  <c:v>24.717600000000001</c:v>
                </c:pt>
                <c:pt idx="32">
                  <c:v>24.217600000000001</c:v>
                </c:pt>
                <c:pt idx="33">
                  <c:v>23.717600000000001</c:v>
                </c:pt>
                <c:pt idx="34">
                  <c:v>23.217600000000001</c:v>
                </c:pt>
                <c:pt idx="35">
                  <c:v>22.717600000000001</c:v>
                </c:pt>
                <c:pt idx="36">
                  <c:v>22.217600000000001</c:v>
                </c:pt>
                <c:pt idx="37">
                  <c:v>21.717600000000001</c:v>
                </c:pt>
                <c:pt idx="38">
                  <c:v>21.217600000000001</c:v>
                </c:pt>
                <c:pt idx="39">
                  <c:v>20.717600000000001</c:v>
                </c:pt>
                <c:pt idx="40">
                  <c:v>20.217600000000001</c:v>
                </c:pt>
                <c:pt idx="41">
                  <c:v>19.717600000000001</c:v>
                </c:pt>
                <c:pt idx="42">
                  <c:v>19.217600000000001</c:v>
                </c:pt>
                <c:pt idx="43">
                  <c:v>18.717600000000001</c:v>
                </c:pt>
                <c:pt idx="44">
                  <c:v>18.217600000000001</c:v>
                </c:pt>
                <c:pt idx="45">
                  <c:v>17.717600000000001</c:v>
                </c:pt>
                <c:pt idx="46">
                  <c:v>17.217600000000001</c:v>
                </c:pt>
                <c:pt idx="47">
                  <c:v>16.717600000000001</c:v>
                </c:pt>
                <c:pt idx="48">
                  <c:v>16.217600000000001</c:v>
                </c:pt>
                <c:pt idx="49">
                  <c:v>15.717600000000001</c:v>
                </c:pt>
                <c:pt idx="50">
                  <c:v>15.217600000000001</c:v>
                </c:pt>
                <c:pt idx="51">
                  <c:v>14.717600000000001</c:v>
                </c:pt>
                <c:pt idx="52">
                  <c:v>14.217600000000001</c:v>
                </c:pt>
                <c:pt idx="53">
                  <c:v>13.717600000000001</c:v>
                </c:pt>
                <c:pt idx="54">
                  <c:v>13.217600000000001</c:v>
                </c:pt>
                <c:pt idx="55">
                  <c:v>12.717600000000001</c:v>
                </c:pt>
                <c:pt idx="56">
                  <c:v>12.217600000000001</c:v>
                </c:pt>
                <c:pt idx="57">
                  <c:v>11.717600000000001</c:v>
                </c:pt>
                <c:pt idx="58">
                  <c:v>11.217600000000001</c:v>
                </c:pt>
                <c:pt idx="59">
                  <c:v>10.717600000000001</c:v>
                </c:pt>
                <c:pt idx="60">
                  <c:v>10.217600000000001</c:v>
                </c:pt>
                <c:pt idx="61">
                  <c:v>9.7067200000000007</c:v>
                </c:pt>
                <c:pt idx="62">
                  <c:v>9.1958400000000005</c:v>
                </c:pt>
                <c:pt idx="63">
                  <c:v>8.6849600000000002</c:v>
                </c:pt>
                <c:pt idx="64">
                  <c:v>8.17408</c:v>
                </c:pt>
                <c:pt idx="65">
                  <c:v>7.6631999999999998</c:v>
                </c:pt>
                <c:pt idx="66">
                  <c:v>7.1523199999999996</c:v>
                </c:pt>
                <c:pt idx="67">
                  <c:v>6.6414399999999993</c:v>
                </c:pt>
                <c:pt idx="68">
                  <c:v>6.1305599999999991</c:v>
                </c:pt>
                <c:pt idx="69">
                  <c:v>5.6196799999999989</c:v>
                </c:pt>
                <c:pt idx="70">
                  <c:v>5.1087999999999987</c:v>
                </c:pt>
                <c:pt idx="71">
                  <c:v>4.5979199999999985</c:v>
                </c:pt>
                <c:pt idx="72">
                  <c:v>4.0870399999999982</c:v>
                </c:pt>
                <c:pt idx="73">
                  <c:v>3.576159999999998</c:v>
                </c:pt>
                <c:pt idx="74">
                  <c:v>3.0652799999999978</c:v>
                </c:pt>
                <c:pt idx="75">
                  <c:v>2.5543999999999976</c:v>
                </c:pt>
                <c:pt idx="76">
                  <c:v>2.0435199999999973</c:v>
                </c:pt>
                <c:pt idx="77">
                  <c:v>1.5326399999999973</c:v>
                </c:pt>
                <c:pt idx="78">
                  <c:v>1.0217599999999973</c:v>
                </c:pt>
                <c:pt idx="79">
                  <c:v>0.51087999999999734</c:v>
                </c:pt>
                <c:pt idx="80">
                  <c:v>0</c:v>
                </c:pt>
              </c:numCache>
            </c:numRef>
          </c:yVal>
          <c:smooth val="0"/>
          <c:extLst>
            <c:ext xmlns:c16="http://schemas.microsoft.com/office/drawing/2014/chart" uri="{C3380CC4-5D6E-409C-BE32-E72D297353CC}">
              <c16:uniqueId val="{00000000-522C-451E-86B2-57AF13281E4B}"/>
            </c:ext>
          </c:extLst>
        </c:ser>
        <c:ser>
          <c:idx val="2"/>
          <c:order val="1"/>
          <c:spPr>
            <a:ln w="19050">
              <a:solidFill>
                <a:sysClr val="windowText" lastClr="000000"/>
              </a:solidFill>
              <a:prstDash val="dash"/>
            </a:ln>
          </c:spPr>
          <c:marker>
            <c:symbol val="none"/>
          </c:marker>
          <c:dLbls>
            <c:delete val="1"/>
          </c:dLbls>
          <c:xVal>
            <c:numRef>
              <c:f>[sht_I6e22_n360.xlsm]plot!$X$100:$X$101</c:f>
              <c:numCache>
                <c:formatCode>General</c:formatCode>
                <c:ptCount val="2"/>
                <c:pt idx="0">
                  <c:v>6E+22</c:v>
                </c:pt>
                <c:pt idx="1">
                  <c:v>165.89874063265469</c:v>
                </c:pt>
              </c:numCache>
            </c:numRef>
          </c:xVal>
          <c:yVal>
            <c:numRef>
              <c:f>[sht_I6e22_n360.xlsm]plot!$W$100:$W$101</c:f>
              <c:numCache>
                <c:formatCode>General</c:formatCode>
                <c:ptCount val="2"/>
                <c:pt idx="0">
                  <c:v>40.435200000000002</c:v>
                </c:pt>
                <c:pt idx="1">
                  <c:v>40.435200000000002</c:v>
                </c:pt>
              </c:numCache>
            </c:numRef>
          </c:yVal>
          <c:smooth val="0"/>
          <c:extLst>
            <c:ext xmlns:c16="http://schemas.microsoft.com/office/drawing/2014/chart" uri="{C3380CC4-5D6E-409C-BE32-E72D297353CC}">
              <c16:uniqueId val="{00000001-522C-451E-86B2-57AF13281E4B}"/>
            </c:ext>
          </c:extLst>
        </c:ser>
        <c:dLbls>
          <c:dLblPos val="t"/>
          <c:showLegendKey val="0"/>
          <c:showVal val="1"/>
          <c:showCatName val="0"/>
          <c:showSerName val="0"/>
          <c:showPercent val="0"/>
          <c:showBubbleSize val="0"/>
        </c:dLbls>
        <c:axId val="117381888"/>
        <c:axId val="117424128"/>
      </c:scatterChart>
      <c:valAx>
        <c:axId val="117381888"/>
        <c:scaling>
          <c:orientation val="minMax"/>
          <c:max val="6E+22"/>
          <c:min val="0"/>
        </c:scaling>
        <c:delete val="1"/>
        <c:axPos val="b"/>
        <c:numFmt formatCode="0.0E+00" sourceLinked="0"/>
        <c:majorTickMark val="out"/>
        <c:minorTickMark val="none"/>
        <c:tickLblPos val="low"/>
        <c:crossAx val="117424128"/>
        <c:crosses val="autoZero"/>
        <c:crossBetween val="midCat"/>
        <c:majorUnit val="3E+22"/>
      </c:valAx>
      <c:valAx>
        <c:axId val="117424128"/>
        <c:scaling>
          <c:orientation val="minMax"/>
          <c:max val="40"/>
        </c:scaling>
        <c:delete val="1"/>
        <c:axPos val="l"/>
        <c:numFmt formatCode="General" sourceLinked="0"/>
        <c:majorTickMark val="in"/>
        <c:minorTickMark val="in"/>
        <c:tickLblPos val="low"/>
        <c:crossAx val="117381888"/>
        <c:crosses val="autoZero"/>
        <c:crossBetween val="midCat"/>
      </c:valAx>
      <c:spPr>
        <a:noFill/>
        <a:ln w="25400">
          <a:noFill/>
        </a:ln>
      </c:spPr>
    </c:plotArea>
    <c:plotVisOnly val="1"/>
    <c:dispBlanksAs val="gap"/>
    <c:showDLblsOverMax val="0"/>
  </c:chart>
  <c:spPr>
    <a:ln w="19050">
      <a:noFill/>
    </a:ln>
  </c:sp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2479943353292589"/>
          <c:y val="6.226053766731178E-2"/>
          <c:w val="0.65589756747342232"/>
          <c:h val="0.73623279923056173"/>
        </c:manualLayout>
      </c:layout>
      <c:scatterChart>
        <c:scatterStyle val="lineMarker"/>
        <c:varyColors val="0"/>
        <c:ser>
          <c:idx val="0"/>
          <c:order val="0"/>
          <c:spPr>
            <a:ln w="28575">
              <a:solidFill>
                <a:srgbClr val="C0504D"/>
              </a:solidFill>
            </a:ln>
          </c:spPr>
          <c:marker>
            <c:symbol val="none"/>
          </c:marker>
          <c:dLbls>
            <c:delete val="1"/>
          </c:dLbls>
          <c:xVal>
            <c:numRef>
              <c:f>[sht_I6e22_n360.xlsm]plot!$X$14:$X$94</c:f>
              <c:numCache>
                <c:formatCode>0.00000E+00</c:formatCode>
                <c:ptCount val="81"/>
                <c:pt idx="0">
                  <c:v>165.89874063265469</c:v>
                </c:pt>
                <c:pt idx="1">
                  <c:v>140082.48229940922</c:v>
                </c:pt>
                <c:pt idx="2">
                  <c:v>52143071.421387285</c:v>
                </c:pt>
                <c:pt idx="3">
                  <c:v>9284271110.4686031</c:v>
                </c:pt>
                <c:pt idx="4">
                  <c:v>852673913930.75684</c:v>
                </c:pt>
                <c:pt idx="5">
                  <c:v>43298180467601.133</c:v>
                </c:pt>
                <c:pt idx="6">
                  <c:v>1295795290420852.3</c:v>
                </c:pt>
                <c:pt idx="7">
                  <c:v>2.4233044980442356E+16</c:v>
                </c:pt>
                <c:pt idx="8">
                  <c:v>2.9876978035494605E+17</c:v>
                </c:pt>
                <c:pt idx="9">
                  <c:v>2.5499380111105065E+18</c:v>
                </c:pt>
                <c:pt idx="10">
                  <c:v>1.5749710616464581E+19</c:v>
                </c:pt>
                <c:pt idx="11">
                  <c:v>7.3290813281103372E+19</c:v>
                </c:pt>
                <c:pt idx="12">
                  <c:v>2.664763604690092E+20</c:v>
                </c:pt>
                <c:pt idx="13">
                  <c:v>7.822118789269135E+20</c:v>
                </c:pt>
                <c:pt idx="14">
                  <c:v>1.9089980146329004E+21</c:v>
                </c:pt>
                <c:pt idx="15">
                  <c:v>3.9764854601465405E+21</c:v>
                </c:pt>
                <c:pt idx="16">
                  <c:v>7.2367383991889743E+21</c:v>
                </c:pt>
                <c:pt idx="17">
                  <c:v>1.1746498383112252E+22</c:v>
                </c:pt>
                <c:pt idx="18">
                  <c:v>1.7317977106372478E+22</c:v>
                </c:pt>
                <c:pt idx="19">
                  <c:v>2.3562844011127521E+22</c:v>
                </c:pt>
                <c:pt idx="20">
                  <c:v>3E+22</c:v>
                </c:pt>
                <c:pt idx="21">
                  <c:v>3.604678545854979E+22</c:v>
                </c:pt>
                <c:pt idx="22">
                  <c:v>4.1511800301720034E+22</c:v>
                </c:pt>
                <c:pt idx="23">
                  <c:v>4.619744247248989E+22</c:v>
                </c:pt>
                <c:pt idx="24">
                  <c:v>5.0030868639471406E+22</c:v>
                </c:pt>
                <c:pt idx="25">
                  <c:v>5.3036441667822449E+22</c:v>
                </c:pt>
                <c:pt idx="26">
                  <c:v>5.5301304047336082E+22</c:v>
                </c:pt>
                <c:pt idx="27">
                  <c:v>5.6943991006070957E+22</c:v>
                </c:pt>
                <c:pt idx="28">
                  <c:v>5.8090671254825196E+22</c:v>
                </c:pt>
                <c:pt idx="29">
                  <c:v>5.8859768175135197E+22</c:v>
                </c:pt>
                <c:pt idx="30">
                  <c:v>5.9353680791638532E+22</c:v>
                </c:pt>
                <c:pt idx="31">
                  <c:v>5.9655648045528814E+22</c:v>
                </c:pt>
                <c:pt idx="32">
                  <c:v>5.9829893740134901E+22</c:v>
                </c:pt>
                <c:pt idx="33">
                  <c:v>5.9923597367914409E+22</c:v>
                </c:pt>
                <c:pt idx="34">
                  <c:v>5.9969689401005173E+22</c:v>
                </c:pt>
                <c:pt idx="35">
                  <c:v>5.9989847335915743E+22</c:v>
                </c:pt>
                <c:pt idx="36">
                  <c:v>5.9997338373863844E+22</c:v>
                </c:pt>
                <c:pt idx="37">
                  <c:v>5.9999526279093888E+22</c:v>
                </c:pt>
                <c:pt idx="38">
                  <c:v>5.9999958411183586E+22</c:v>
                </c:pt>
                <c:pt idx="39">
                  <c:v>5.9999999350174518E+22</c:v>
                </c:pt>
                <c:pt idx="40">
                  <c:v>6E+22</c:v>
                </c:pt>
                <c:pt idx="41">
                  <c:v>5.9999999350174518E+22</c:v>
                </c:pt>
                <c:pt idx="42">
                  <c:v>5.9999958411183586E+22</c:v>
                </c:pt>
                <c:pt idx="43">
                  <c:v>5.9999526279093888E+22</c:v>
                </c:pt>
                <c:pt idx="44">
                  <c:v>5.9997338373863844E+22</c:v>
                </c:pt>
                <c:pt idx="45">
                  <c:v>5.9989847335915743E+22</c:v>
                </c:pt>
                <c:pt idx="46">
                  <c:v>5.9969689401005173E+22</c:v>
                </c:pt>
                <c:pt idx="47">
                  <c:v>5.9923597367914409E+22</c:v>
                </c:pt>
                <c:pt idx="48">
                  <c:v>5.9829893740134901E+22</c:v>
                </c:pt>
                <c:pt idx="49">
                  <c:v>5.9655648045528814E+22</c:v>
                </c:pt>
                <c:pt idx="50">
                  <c:v>5.9353680791638532E+22</c:v>
                </c:pt>
                <c:pt idx="51">
                  <c:v>5.8859768175135197E+22</c:v>
                </c:pt>
                <c:pt idx="52">
                  <c:v>5.8090671254825196E+22</c:v>
                </c:pt>
                <c:pt idx="53">
                  <c:v>5.6943991006070957E+22</c:v>
                </c:pt>
                <c:pt idx="54">
                  <c:v>5.5301304047336082E+22</c:v>
                </c:pt>
                <c:pt idx="55">
                  <c:v>5.3036441667822449E+22</c:v>
                </c:pt>
                <c:pt idx="56">
                  <c:v>5.0030868639471406E+22</c:v>
                </c:pt>
                <c:pt idx="57">
                  <c:v>4.619744247248989E+22</c:v>
                </c:pt>
                <c:pt idx="58">
                  <c:v>4.1511800301720034E+22</c:v>
                </c:pt>
                <c:pt idx="59">
                  <c:v>3.604678545854979E+22</c:v>
                </c:pt>
                <c:pt idx="60">
                  <c:v>3E+22</c:v>
                </c:pt>
                <c:pt idx="61">
                  <c:v>2.3562844011127462E+22</c:v>
                </c:pt>
                <c:pt idx="62">
                  <c:v>1.7317977106372417E+22</c:v>
                </c:pt>
                <c:pt idx="63">
                  <c:v>1.1746498383112212E+22</c:v>
                </c:pt>
                <c:pt idx="64">
                  <c:v>7.236738399188946E+21</c:v>
                </c:pt>
                <c:pt idx="65">
                  <c:v>3.976485460146518E+21</c:v>
                </c:pt>
                <c:pt idx="66">
                  <c:v>1.9089980146328855E+21</c:v>
                </c:pt>
                <c:pt idx="67">
                  <c:v>7.822118789269059E+20</c:v>
                </c:pt>
                <c:pt idx="68">
                  <c:v>2.6647636046900616E+20</c:v>
                </c:pt>
                <c:pt idx="69">
                  <c:v>7.3290813281102455E+19</c:v>
                </c:pt>
                <c:pt idx="70">
                  <c:v>1.5749710616464355E+19</c:v>
                </c:pt>
                <c:pt idx="71">
                  <c:v>2.549938011110466E+18</c:v>
                </c:pt>
                <c:pt idx="72">
                  <c:v>2.9876978035494131E+17</c:v>
                </c:pt>
                <c:pt idx="73">
                  <c:v>2.4233044980441668E+16</c:v>
                </c:pt>
                <c:pt idx="74">
                  <c:v>1295795290420819.8</c:v>
                </c:pt>
                <c:pt idx="75">
                  <c:v>43298180467599.594</c:v>
                </c:pt>
                <c:pt idx="76">
                  <c:v>852673913930.72949</c:v>
                </c:pt>
                <c:pt idx="77">
                  <c:v>9284271110.4682732</c:v>
                </c:pt>
                <c:pt idx="78">
                  <c:v>52143071.42138432</c:v>
                </c:pt>
                <c:pt idx="79">
                  <c:v>140082.48229940125</c:v>
                </c:pt>
                <c:pt idx="80">
                  <c:v>165.89874063265469</c:v>
                </c:pt>
              </c:numCache>
            </c:numRef>
          </c:xVal>
          <c:yVal>
            <c:numRef>
              <c:f>[sht_I6e22_n360.xlsm]plot!$W$14:$W$94</c:f>
              <c:numCache>
                <c:formatCode>General</c:formatCode>
                <c:ptCount val="81"/>
                <c:pt idx="0">
                  <c:v>40.435200000000002</c:v>
                </c:pt>
                <c:pt idx="1">
                  <c:v>39.924320000000002</c:v>
                </c:pt>
                <c:pt idx="2">
                  <c:v>39.413440000000001</c:v>
                </c:pt>
                <c:pt idx="3">
                  <c:v>38.902560000000001</c:v>
                </c:pt>
                <c:pt idx="4">
                  <c:v>38.391680000000001</c:v>
                </c:pt>
                <c:pt idx="5">
                  <c:v>37.880800000000001</c:v>
                </c:pt>
                <c:pt idx="6">
                  <c:v>37.36992</c:v>
                </c:pt>
                <c:pt idx="7">
                  <c:v>36.85904</c:v>
                </c:pt>
                <c:pt idx="8">
                  <c:v>36.34816</c:v>
                </c:pt>
                <c:pt idx="9">
                  <c:v>35.83728</c:v>
                </c:pt>
                <c:pt idx="10">
                  <c:v>35.3264</c:v>
                </c:pt>
                <c:pt idx="11">
                  <c:v>34.815519999999999</c:v>
                </c:pt>
                <c:pt idx="12">
                  <c:v>34.304639999999999</c:v>
                </c:pt>
                <c:pt idx="13">
                  <c:v>33.793759999999999</c:v>
                </c:pt>
                <c:pt idx="14">
                  <c:v>33.282879999999999</c:v>
                </c:pt>
                <c:pt idx="15">
                  <c:v>32.771999999999998</c:v>
                </c:pt>
                <c:pt idx="16">
                  <c:v>32.261119999999998</c:v>
                </c:pt>
                <c:pt idx="17">
                  <c:v>31.750239999999998</c:v>
                </c:pt>
                <c:pt idx="18">
                  <c:v>31.239359999999998</c:v>
                </c:pt>
                <c:pt idx="19">
                  <c:v>30.728479999999998</c:v>
                </c:pt>
                <c:pt idx="20">
                  <c:v>30.217600000000001</c:v>
                </c:pt>
                <c:pt idx="21">
                  <c:v>29.717600000000001</c:v>
                </c:pt>
                <c:pt idx="22">
                  <c:v>29.217600000000001</c:v>
                </c:pt>
                <c:pt idx="23">
                  <c:v>28.717600000000001</c:v>
                </c:pt>
                <c:pt idx="24">
                  <c:v>28.217600000000001</c:v>
                </c:pt>
                <c:pt idx="25">
                  <c:v>27.717600000000001</c:v>
                </c:pt>
                <c:pt idx="26">
                  <c:v>27.217600000000001</c:v>
                </c:pt>
                <c:pt idx="27">
                  <c:v>26.717600000000001</c:v>
                </c:pt>
                <c:pt idx="28">
                  <c:v>26.217600000000001</c:v>
                </c:pt>
                <c:pt idx="29">
                  <c:v>25.717600000000001</c:v>
                </c:pt>
                <c:pt idx="30">
                  <c:v>25.217600000000001</c:v>
                </c:pt>
                <c:pt idx="31">
                  <c:v>24.717600000000001</c:v>
                </c:pt>
                <c:pt idx="32">
                  <c:v>24.217600000000001</c:v>
                </c:pt>
                <c:pt idx="33">
                  <c:v>23.717600000000001</c:v>
                </c:pt>
                <c:pt idx="34">
                  <c:v>23.217600000000001</c:v>
                </c:pt>
                <c:pt idx="35">
                  <c:v>22.717600000000001</c:v>
                </c:pt>
                <c:pt idx="36">
                  <c:v>22.217600000000001</c:v>
                </c:pt>
                <c:pt idx="37">
                  <c:v>21.717600000000001</c:v>
                </c:pt>
                <c:pt idx="38">
                  <c:v>21.217600000000001</c:v>
                </c:pt>
                <c:pt idx="39">
                  <c:v>20.717600000000001</c:v>
                </c:pt>
                <c:pt idx="40">
                  <c:v>20.217600000000001</c:v>
                </c:pt>
                <c:pt idx="41">
                  <c:v>19.717600000000001</c:v>
                </c:pt>
                <c:pt idx="42">
                  <c:v>19.217600000000001</c:v>
                </c:pt>
                <c:pt idx="43">
                  <c:v>18.717600000000001</c:v>
                </c:pt>
                <c:pt idx="44">
                  <c:v>18.217600000000001</c:v>
                </c:pt>
                <c:pt idx="45">
                  <c:v>17.717600000000001</c:v>
                </c:pt>
                <c:pt idx="46">
                  <c:v>17.217600000000001</c:v>
                </c:pt>
                <c:pt idx="47">
                  <c:v>16.717600000000001</c:v>
                </c:pt>
                <c:pt idx="48">
                  <c:v>16.217600000000001</c:v>
                </c:pt>
                <c:pt idx="49">
                  <c:v>15.717600000000001</c:v>
                </c:pt>
                <c:pt idx="50">
                  <c:v>15.217600000000001</c:v>
                </c:pt>
                <c:pt idx="51">
                  <c:v>14.717600000000001</c:v>
                </c:pt>
                <c:pt idx="52">
                  <c:v>14.217600000000001</c:v>
                </c:pt>
                <c:pt idx="53">
                  <c:v>13.717600000000001</c:v>
                </c:pt>
                <c:pt idx="54">
                  <c:v>13.217600000000001</c:v>
                </c:pt>
                <c:pt idx="55">
                  <c:v>12.717600000000001</c:v>
                </c:pt>
                <c:pt idx="56">
                  <c:v>12.217600000000001</c:v>
                </c:pt>
                <c:pt idx="57">
                  <c:v>11.717600000000001</c:v>
                </c:pt>
                <c:pt idx="58">
                  <c:v>11.217600000000001</c:v>
                </c:pt>
                <c:pt idx="59">
                  <c:v>10.717600000000001</c:v>
                </c:pt>
                <c:pt idx="60">
                  <c:v>10.217600000000001</c:v>
                </c:pt>
                <c:pt idx="61">
                  <c:v>9.7067200000000007</c:v>
                </c:pt>
                <c:pt idx="62">
                  <c:v>9.1958400000000005</c:v>
                </c:pt>
                <c:pt idx="63">
                  <c:v>8.6849600000000002</c:v>
                </c:pt>
                <c:pt idx="64">
                  <c:v>8.17408</c:v>
                </c:pt>
                <c:pt idx="65">
                  <c:v>7.6631999999999998</c:v>
                </c:pt>
                <c:pt idx="66">
                  <c:v>7.1523199999999996</c:v>
                </c:pt>
                <c:pt idx="67">
                  <c:v>6.6414399999999993</c:v>
                </c:pt>
                <c:pt idx="68">
                  <c:v>6.1305599999999991</c:v>
                </c:pt>
                <c:pt idx="69">
                  <c:v>5.6196799999999989</c:v>
                </c:pt>
                <c:pt idx="70">
                  <c:v>5.1087999999999987</c:v>
                </c:pt>
                <c:pt idx="71">
                  <c:v>4.5979199999999985</c:v>
                </c:pt>
                <c:pt idx="72">
                  <c:v>4.0870399999999982</c:v>
                </c:pt>
                <c:pt idx="73">
                  <c:v>3.576159999999998</c:v>
                </c:pt>
                <c:pt idx="74">
                  <c:v>3.0652799999999978</c:v>
                </c:pt>
                <c:pt idx="75">
                  <c:v>2.5543999999999976</c:v>
                </c:pt>
                <c:pt idx="76">
                  <c:v>2.0435199999999973</c:v>
                </c:pt>
                <c:pt idx="77">
                  <c:v>1.5326399999999973</c:v>
                </c:pt>
                <c:pt idx="78">
                  <c:v>1.0217599999999973</c:v>
                </c:pt>
                <c:pt idx="79">
                  <c:v>0.51087999999999734</c:v>
                </c:pt>
                <c:pt idx="80">
                  <c:v>0</c:v>
                </c:pt>
              </c:numCache>
            </c:numRef>
          </c:yVal>
          <c:smooth val="0"/>
          <c:extLst>
            <c:ext xmlns:c16="http://schemas.microsoft.com/office/drawing/2014/chart" uri="{C3380CC4-5D6E-409C-BE32-E72D297353CC}">
              <c16:uniqueId val="{00000000-522C-451E-86B2-57AF13281E4B}"/>
            </c:ext>
          </c:extLst>
        </c:ser>
        <c:ser>
          <c:idx val="2"/>
          <c:order val="1"/>
          <c:spPr>
            <a:ln w="19050">
              <a:solidFill>
                <a:sysClr val="windowText" lastClr="000000"/>
              </a:solidFill>
              <a:prstDash val="dash"/>
            </a:ln>
          </c:spPr>
          <c:marker>
            <c:symbol val="none"/>
          </c:marker>
          <c:dLbls>
            <c:delete val="1"/>
          </c:dLbls>
          <c:xVal>
            <c:numRef>
              <c:f>[sht_I6e22_n360.xlsm]plot!$X$100:$X$101</c:f>
              <c:numCache>
                <c:formatCode>General</c:formatCode>
                <c:ptCount val="2"/>
                <c:pt idx="0">
                  <c:v>6E+22</c:v>
                </c:pt>
                <c:pt idx="1">
                  <c:v>165.89874063265469</c:v>
                </c:pt>
              </c:numCache>
            </c:numRef>
          </c:xVal>
          <c:yVal>
            <c:numRef>
              <c:f>[sht_I6e22_n360.xlsm]plot!$W$100:$W$101</c:f>
              <c:numCache>
                <c:formatCode>General</c:formatCode>
                <c:ptCount val="2"/>
                <c:pt idx="0">
                  <c:v>40.435200000000002</c:v>
                </c:pt>
                <c:pt idx="1">
                  <c:v>40.435200000000002</c:v>
                </c:pt>
              </c:numCache>
            </c:numRef>
          </c:yVal>
          <c:smooth val="0"/>
          <c:extLst>
            <c:ext xmlns:c16="http://schemas.microsoft.com/office/drawing/2014/chart" uri="{C3380CC4-5D6E-409C-BE32-E72D297353CC}">
              <c16:uniqueId val="{00000001-522C-451E-86B2-57AF13281E4B}"/>
            </c:ext>
          </c:extLst>
        </c:ser>
        <c:dLbls>
          <c:dLblPos val="t"/>
          <c:showLegendKey val="0"/>
          <c:showVal val="1"/>
          <c:showCatName val="0"/>
          <c:showSerName val="0"/>
          <c:showPercent val="0"/>
          <c:showBubbleSize val="0"/>
        </c:dLbls>
        <c:axId val="117381888"/>
        <c:axId val="117424128"/>
      </c:scatterChart>
      <c:valAx>
        <c:axId val="117381888"/>
        <c:scaling>
          <c:orientation val="minMax"/>
          <c:max val="6E+22"/>
          <c:min val="0"/>
        </c:scaling>
        <c:delete val="1"/>
        <c:axPos val="b"/>
        <c:numFmt formatCode="0.0E+00" sourceLinked="0"/>
        <c:majorTickMark val="out"/>
        <c:minorTickMark val="none"/>
        <c:tickLblPos val="low"/>
        <c:crossAx val="117424128"/>
        <c:crosses val="autoZero"/>
        <c:crossBetween val="midCat"/>
        <c:majorUnit val="3E+22"/>
      </c:valAx>
      <c:valAx>
        <c:axId val="117424128"/>
        <c:scaling>
          <c:orientation val="minMax"/>
          <c:max val="40"/>
        </c:scaling>
        <c:delete val="1"/>
        <c:axPos val="l"/>
        <c:numFmt formatCode="General" sourceLinked="0"/>
        <c:majorTickMark val="in"/>
        <c:minorTickMark val="in"/>
        <c:tickLblPos val="low"/>
        <c:crossAx val="117381888"/>
        <c:crosses val="autoZero"/>
        <c:crossBetween val="midCat"/>
      </c:valAx>
      <c:spPr>
        <a:noFill/>
        <a:ln w="25400">
          <a:noFill/>
        </a:ln>
      </c:spPr>
    </c:plotArea>
    <c:plotVisOnly val="1"/>
    <c:dispBlanksAs val="gap"/>
    <c:showDLblsOverMax val="0"/>
  </c:chart>
  <c:spPr>
    <a:ln w="19050">
      <a:noFill/>
    </a:ln>
  </c:sp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2479943353292589"/>
          <c:y val="6.226053766731178E-2"/>
          <c:w val="0.65589756747342232"/>
          <c:h val="0.73623279923056173"/>
        </c:manualLayout>
      </c:layout>
      <c:scatterChart>
        <c:scatterStyle val="lineMarker"/>
        <c:varyColors val="0"/>
        <c:ser>
          <c:idx val="0"/>
          <c:order val="0"/>
          <c:spPr>
            <a:ln w="28575">
              <a:solidFill>
                <a:srgbClr val="C0504D"/>
              </a:solidFill>
            </a:ln>
          </c:spPr>
          <c:marker>
            <c:symbol val="none"/>
          </c:marker>
          <c:dLbls>
            <c:delete val="1"/>
          </c:dLbls>
          <c:xVal>
            <c:numRef>
              <c:f>[sht_I6e22_n360.xlsm]plot!$X$14:$X$94</c:f>
              <c:numCache>
                <c:formatCode>0.00000E+00</c:formatCode>
                <c:ptCount val="81"/>
                <c:pt idx="0">
                  <c:v>165.89874063265469</c:v>
                </c:pt>
                <c:pt idx="1">
                  <c:v>140082.48229940922</c:v>
                </c:pt>
                <c:pt idx="2">
                  <c:v>52143071.421387285</c:v>
                </c:pt>
                <c:pt idx="3">
                  <c:v>9284271110.4686031</c:v>
                </c:pt>
                <c:pt idx="4">
                  <c:v>852673913930.75684</c:v>
                </c:pt>
                <c:pt idx="5">
                  <c:v>43298180467601.133</c:v>
                </c:pt>
                <c:pt idx="6">
                  <c:v>1295795290420852.3</c:v>
                </c:pt>
                <c:pt idx="7">
                  <c:v>2.4233044980442356E+16</c:v>
                </c:pt>
                <c:pt idx="8">
                  <c:v>2.9876978035494605E+17</c:v>
                </c:pt>
                <c:pt idx="9">
                  <c:v>2.5499380111105065E+18</c:v>
                </c:pt>
                <c:pt idx="10">
                  <c:v>1.5749710616464581E+19</c:v>
                </c:pt>
                <c:pt idx="11">
                  <c:v>7.3290813281103372E+19</c:v>
                </c:pt>
                <c:pt idx="12">
                  <c:v>2.664763604690092E+20</c:v>
                </c:pt>
                <c:pt idx="13">
                  <c:v>7.822118789269135E+20</c:v>
                </c:pt>
                <c:pt idx="14">
                  <c:v>1.9089980146329004E+21</c:v>
                </c:pt>
                <c:pt idx="15">
                  <c:v>3.9764854601465405E+21</c:v>
                </c:pt>
                <c:pt idx="16">
                  <c:v>7.2367383991889743E+21</c:v>
                </c:pt>
                <c:pt idx="17">
                  <c:v>1.1746498383112252E+22</c:v>
                </c:pt>
                <c:pt idx="18">
                  <c:v>1.7317977106372478E+22</c:v>
                </c:pt>
                <c:pt idx="19">
                  <c:v>2.3562844011127521E+22</c:v>
                </c:pt>
                <c:pt idx="20">
                  <c:v>3E+22</c:v>
                </c:pt>
                <c:pt idx="21">
                  <c:v>3.604678545854979E+22</c:v>
                </c:pt>
                <c:pt idx="22">
                  <c:v>4.1511800301720034E+22</c:v>
                </c:pt>
                <c:pt idx="23">
                  <c:v>4.619744247248989E+22</c:v>
                </c:pt>
                <c:pt idx="24">
                  <c:v>5.0030868639471406E+22</c:v>
                </c:pt>
                <c:pt idx="25">
                  <c:v>5.3036441667822449E+22</c:v>
                </c:pt>
                <c:pt idx="26">
                  <c:v>5.5301304047336082E+22</c:v>
                </c:pt>
                <c:pt idx="27">
                  <c:v>5.6943991006070957E+22</c:v>
                </c:pt>
                <c:pt idx="28">
                  <c:v>5.8090671254825196E+22</c:v>
                </c:pt>
                <c:pt idx="29">
                  <c:v>5.8859768175135197E+22</c:v>
                </c:pt>
                <c:pt idx="30">
                  <c:v>5.9353680791638532E+22</c:v>
                </c:pt>
                <c:pt idx="31">
                  <c:v>5.9655648045528814E+22</c:v>
                </c:pt>
                <c:pt idx="32">
                  <c:v>5.9829893740134901E+22</c:v>
                </c:pt>
                <c:pt idx="33">
                  <c:v>5.9923597367914409E+22</c:v>
                </c:pt>
                <c:pt idx="34">
                  <c:v>5.9969689401005173E+22</c:v>
                </c:pt>
                <c:pt idx="35">
                  <c:v>5.9989847335915743E+22</c:v>
                </c:pt>
                <c:pt idx="36">
                  <c:v>5.9997338373863844E+22</c:v>
                </c:pt>
                <c:pt idx="37">
                  <c:v>5.9999526279093888E+22</c:v>
                </c:pt>
                <c:pt idx="38">
                  <c:v>5.9999958411183586E+22</c:v>
                </c:pt>
                <c:pt idx="39">
                  <c:v>5.9999999350174518E+22</c:v>
                </c:pt>
                <c:pt idx="40">
                  <c:v>6E+22</c:v>
                </c:pt>
                <c:pt idx="41">
                  <c:v>5.9999999350174518E+22</c:v>
                </c:pt>
                <c:pt idx="42">
                  <c:v>5.9999958411183586E+22</c:v>
                </c:pt>
                <c:pt idx="43">
                  <c:v>5.9999526279093888E+22</c:v>
                </c:pt>
                <c:pt idx="44">
                  <c:v>5.9997338373863844E+22</c:v>
                </c:pt>
                <c:pt idx="45">
                  <c:v>5.9989847335915743E+22</c:v>
                </c:pt>
                <c:pt idx="46">
                  <c:v>5.9969689401005173E+22</c:v>
                </c:pt>
                <c:pt idx="47">
                  <c:v>5.9923597367914409E+22</c:v>
                </c:pt>
                <c:pt idx="48">
                  <c:v>5.9829893740134901E+22</c:v>
                </c:pt>
                <c:pt idx="49">
                  <c:v>5.9655648045528814E+22</c:v>
                </c:pt>
                <c:pt idx="50">
                  <c:v>5.9353680791638532E+22</c:v>
                </c:pt>
                <c:pt idx="51">
                  <c:v>5.8859768175135197E+22</c:v>
                </c:pt>
                <c:pt idx="52">
                  <c:v>5.8090671254825196E+22</c:v>
                </c:pt>
                <c:pt idx="53">
                  <c:v>5.6943991006070957E+22</c:v>
                </c:pt>
                <c:pt idx="54">
                  <c:v>5.5301304047336082E+22</c:v>
                </c:pt>
                <c:pt idx="55">
                  <c:v>5.3036441667822449E+22</c:v>
                </c:pt>
                <c:pt idx="56">
                  <c:v>5.0030868639471406E+22</c:v>
                </c:pt>
                <c:pt idx="57">
                  <c:v>4.619744247248989E+22</c:v>
                </c:pt>
                <c:pt idx="58">
                  <c:v>4.1511800301720034E+22</c:v>
                </c:pt>
                <c:pt idx="59">
                  <c:v>3.604678545854979E+22</c:v>
                </c:pt>
                <c:pt idx="60">
                  <c:v>3E+22</c:v>
                </c:pt>
                <c:pt idx="61">
                  <c:v>2.3562844011127462E+22</c:v>
                </c:pt>
                <c:pt idx="62">
                  <c:v>1.7317977106372417E+22</c:v>
                </c:pt>
                <c:pt idx="63">
                  <c:v>1.1746498383112212E+22</c:v>
                </c:pt>
                <c:pt idx="64">
                  <c:v>7.236738399188946E+21</c:v>
                </c:pt>
                <c:pt idx="65">
                  <c:v>3.976485460146518E+21</c:v>
                </c:pt>
                <c:pt idx="66">
                  <c:v>1.9089980146328855E+21</c:v>
                </c:pt>
                <c:pt idx="67">
                  <c:v>7.822118789269059E+20</c:v>
                </c:pt>
                <c:pt idx="68">
                  <c:v>2.6647636046900616E+20</c:v>
                </c:pt>
                <c:pt idx="69">
                  <c:v>7.3290813281102455E+19</c:v>
                </c:pt>
                <c:pt idx="70">
                  <c:v>1.5749710616464355E+19</c:v>
                </c:pt>
                <c:pt idx="71">
                  <c:v>2.549938011110466E+18</c:v>
                </c:pt>
                <c:pt idx="72">
                  <c:v>2.9876978035494131E+17</c:v>
                </c:pt>
                <c:pt idx="73">
                  <c:v>2.4233044980441668E+16</c:v>
                </c:pt>
                <c:pt idx="74">
                  <c:v>1295795290420819.8</c:v>
                </c:pt>
                <c:pt idx="75">
                  <c:v>43298180467599.594</c:v>
                </c:pt>
                <c:pt idx="76">
                  <c:v>852673913930.72949</c:v>
                </c:pt>
                <c:pt idx="77">
                  <c:v>9284271110.4682732</c:v>
                </c:pt>
                <c:pt idx="78">
                  <c:v>52143071.42138432</c:v>
                </c:pt>
                <c:pt idx="79">
                  <c:v>140082.48229940125</c:v>
                </c:pt>
                <c:pt idx="80">
                  <c:v>165.89874063265469</c:v>
                </c:pt>
              </c:numCache>
            </c:numRef>
          </c:xVal>
          <c:yVal>
            <c:numRef>
              <c:f>[sht_I6e22_n360.xlsm]plot!$W$14:$W$94</c:f>
              <c:numCache>
                <c:formatCode>General</c:formatCode>
                <c:ptCount val="81"/>
                <c:pt idx="0">
                  <c:v>40.435200000000002</c:v>
                </c:pt>
                <c:pt idx="1">
                  <c:v>39.924320000000002</c:v>
                </c:pt>
                <c:pt idx="2">
                  <c:v>39.413440000000001</c:v>
                </c:pt>
                <c:pt idx="3">
                  <c:v>38.902560000000001</c:v>
                </c:pt>
                <c:pt idx="4">
                  <c:v>38.391680000000001</c:v>
                </c:pt>
                <c:pt idx="5">
                  <c:v>37.880800000000001</c:v>
                </c:pt>
                <c:pt idx="6">
                  <c:v>37.36992</c:v>
                </c:pt>
                <c:pt idx="7">
                  <c:v>36.85904</c:v>
                </c:pt>
                <c:pt idx="8">
                  <c:v>36.34816</c:v>
                </c:pt>
                <c:pt idx="9">
                  <c:v>35.83728</c:v>
                </c:pt>
                <c:pt idx="10">
                  <c:v>35.3264</c:v>
                </c:pt>
                <c:pt idx="11">
                  <c:v>34.815519999999999</c:v>
                </c:pt>
                <c:pt idx="12">
                  <c:v>34.304639999999999</c:v>
                </c:pt>
                <c:pt idx="13">
                  <c:v>33.793759999999999</c:v>
                </c:pt>
                <c:pt idx="14">
                  <c:v>33.282879999999999</c:v>
                </c:pt>
                <c:pt idx="15">
                  <c:v>32.771999999999998</c:v>
                </c:pt>
                <c:pt idx="16">
                  <c:v>32.261119999999998</c:v>
                </c:pt>
                <c:pt idx="17">
                  <c:v>31.750239999999998</c:v>
                </c:pt>
                <c:pt idx="18">
                  <c:v>31.239359999999998</c:v>
                </c:pt>
                <c:pt idx="19">
                  <c:v>30.728479999999998</c:v>
                </c:pt>
                <c:pt idx="20">
                  <c:v>30.217600000000001</c:v>
                </c:pt>
                <c:pt idx="21">
                  <c:v>29.717600000000001</c:v>
                </c:pt>
                <c:pt idx="22">
                  <c:v>29.217600000000001</c:v>
                </c:pt>
                <c:pt idx="23">
                  <c:v>28.717600000000001</c:v>
                </c:pt>
                <c:pt idx="24">
                  <c:v>28.217600000000001</c:v>
                </c:pt>
                <c:pt idx="25">
                  <c:v>27.717600000000001</c:v>
                </c:pt>
                <c:pt idx="26">
                  <c:v>27.217600000000001</c:v>
                </c:pt>
                <c:pt idx="27">
                  <c:v>26.717600000000001</c:v>
                </c:pt>
                <c:pt idx="28">
                  <c:v>26.217600000000001</c:v>
                </c:pt>
                <c:pt idx="29">
                  <c:v>25.717600000000001</c:v>
                </c:pt>
                <c:pt idx="30">
                  <c:v>25.217600000000001</c:v>
                </c:pt>
                <c:pt idx="31">
                  <c:v>24.717600000000001</c:v>
                </c:pt>
                <c:pt idx="32">
                  <c:v>24.217600000000001</c:v>
                </c:pt>
                <c:pt idx="33">
                  <c:v>23.717600000000001</c:v>
                </c:pt>
                <c:pt idx="34">
                  <c:v>23.217600000000001</c:v>
                </c:pt>
                <c:pt idx="35">
                  <c:v>22.717600000000001</c:v>
                </c:pt>
                <c:pt idx="36">
                  <c:v>22.217600000000001</c:v>
                </c:pt>
                <c:pt idx="37">
                  <c:v>21.717600000000001</c:v>
                </c:pt>
                <c:pt idx="38">
                  <c:v>21.217600000000001</c:v>
                </c:pt>
                <c:pt idx="39">
                  <c:v>20.717600000000001</c:v>
                </c:pt>
                <c:pt idx="40">
                  <c:v>20.217600000000001</c:v>
                </c:pt>
                <c:pt idx="41">
                  <c:v>19.717600000000001</c:v>
                </c:pt>
                <c:pt idx="42">
                  <c:v>19.217600000000001</c:v>
                </c:pt>
                <c:pt idx="43">
                  <c:v>18.717600000000001</c:v>
                </c:pt>
                <c:pt idx="44">
                  <c:v>18.217600000000001</c:v>
                </c:pt>
                <c:pt idx="45">
                  <c:v>17.717600000000001</c:v>
                </c:pt>
                <c:pt idx="46">
                  <c:v>17.217600000000001</c:v>
                </c:pt>
                <c:pt idx="47">
                  <c:v>16.717600000000001</c:v>
                </c:pt>
                <c:pt idx="48">
                  <c:v>16.217600000000001</c:v>
                </c:pt>
                <c:pt idx="49">
                  <c:v>15.717600000000001</c:v>
                </c:pt>
                <c:pt idx="50">
                  <c:v>15.217600000000001</c:v>
                </c:pt>
                <c:pt idx="51">
                  <c:v>14.717600000000001</c:v>
                </c:pt>
                <c:pt idx="52">
                  <c:v>14.217600000000001</c:v>
                </c:pt>
                <c:pt idx="53">
                  <c:v>13.717600000000001</c:v>
                </c:pt>
                <c:pt idx="54">
                  <c:v>13.217600000000001</c:v>
                </c:pt>
                <c:pt idx="55">
                  <c:v>12.717600000000001</c:v>
                </c:pt>
                <c:pt idx="56">
                  <c:v>12.217600000000001</c:v>
                </c:pt>
                <c:pt idx="57">
                  <c:v>11.717600000000001</c:v>
                </c:pt>
                <c:pt idx="58">
                  <c:v>11.217600000000001</c:v>
                </c:pt>
                <c:pt idx="59">
                  <c:v>10.717600000000001</c:v>
                </c:pt>
                <c:pt idx="60">
                  <c:v>10.217600000000001</c:v>
                </c:pt>
                <c:pt idx="61">
                  <c:v>9.7067200000000007</c:v>
                </c:pt>
                <c:pt idx="62">
                  <c:v>9.1958400000000005</c:v>
                </c:pt>
                <c:pt idx="63">
                  <c:v>8.6849600000000002</c:v>
                </c:pt>
                <c:pt idx="64">
                  <c:v>8.17408</c:v>
                </c:pt>
                <c:pt idx="65">
                  <c:v>7.6631999999999998</c:v>
                </c:pt>
                <c:pt idx="66">
                  <c:v>7.1523199999999996</c:v>
                </c:pt>
                <c:pt idx="67">
                  <c:v>6.6414399999999993</c:v>
                </c:pt>
                <c:pt idx="68">
                  <c:v>6.1305599999999991</c:v>
                </c:pt>
                <c:pt idx="69">
                  <c:v>5.6196799999999989</c:v>
                </c:pt>
                <c:pt idx="70">
                  <c:v>5.1087999999999987</c:v>
                </c:pt>
                <c:pt idx="71">
                  <c:v>4.5979199999999985</c:v>
                </c:pt>
                <c:pt idx="72">
                  <c:v>4.0870399999999982</c:v>
                </c:pt>
                <c:pt idx="73">
                  <c:v>3.576159999999998</c:v>
                </c:pt>
                <c:pt idx="74">
                  <c:v>3.0652799999999978</c:v>
                </c:pt>
                <c:pt idx="75">
                  <c:v>2.5543999999999976</c:v>
                </c:pt>
                <c:pt idx="76">
                  <c:v>2.0435199999999973</c:v>
                </c:pt>
                <c:pt idx="77">
                  <c:v>1.5326399999999973</c:v>
                </c:pt>
                <c:pt idx="78">
                  <c:v>1.0217599999999973</c:v>
                </c:pt>
                <c:pt idx="79">
                  <c:v>0.51087999999999734</c:v>
                </c:pt>
                <c:pt idx="80">
                  <c:v>0</c:v>
                </c:pt>
              </c:numCache>
            </c:numRef>
          </c:yVal>
          <c:smooth val="0"/>
          <c:extLst>
            <c:ext xmlns:c16="http://schemas.microsoft.com/office/drawing/2014/chart" uri="{C3380CC4-5D6E-409C-BE32-E72D297353CC}">
              <c16:uniqueId val="{00000000-522C-451E-86B2-57AF13281E4B}"/>
            </c:ext>
          </c:extLst>
        </c:ser>
        <c:ser>
          <c:idx val="2"/>
          <c:order val="1"/>
          <c:spPr>
            <a:ln w="19050">
              <a:solidFill>
                <a:sysClr val="windowText" lastClr="000000"/>
              </a:solidFill>
              <a:prstDash val="dash"/>
            </a:ln>
          </c:spPr>
          <c:marker>
            <c:symbol val="none"/>
          </c:marker>
          <c:dLbls>
            <c:delete val="1"/>
          </c:dLbls>
          <c:xVal>
            <c:numRef>
              <c:f>[sht_I6e22_n360.xlsm]plot!$X$100:$X$101</c:f>
              <c:numCache>
                <c:formatCode>General</c:formatCode>
                <c:ptCount val="2"/>
                <c:pt idx="0">
                  <c:v>6E+22</c:v>
                </c:pt>
                <c:pt idx="1">
                  <c:v>165.89874063265469</c:v>
                </c:pt>
              </c:numCache>
            </c:numRef>
          </c:xVal>
          <c:yVal>
            <c:numRef>
              <c:f>[sht_I6e22_n360.xlsm]plot!$W$100:$W$101</c:f>
              <c:numCache>
                <c:formatCode>General</c:formatCode>
                <c:ptCount val="2"/>
                <c:pt idx="0">
                  <c:v>40.435200000000002</c:v>
                </c:pt>
                <c:pt idx="1">
                  <c:v>40.435200000000002</c:v>
                </c:pt>
              </c:numCache>
            </c:numRef>
          </c:yVal>
          <c:smooth val="0"/>
          <c:extLst>
            <c:ext xmlns:c16="http://schemas.microsoft.com/office/drawing/2014/chart" uri="{C3380CC4-5D6E-409C-BE32-E72D297353CC}">
              <c16:uniqueId val="{00000001-522C-451E-86B2-57AF13281E4B}"/>
            </c:ext>
          </c:extLst>
        </c:ser>
        <c:dLbls>
          <c:dLblPos val="t"/>
          <c:showLegendKey val="0"/>
          <c:showVal val="1"/>
          <c:showCatName val="0"/>
          <c:showSerName val="0"/>
          <c:showPercent val="0"/>
          <c:showBubbleSize val="0"/>
        </c:dLbls>
        <c:axId val="117381888"/>
        <c:axId val="117424128"/>
      </c:scatterChart>
      <c:valAx>
        <c:axId val="117381888"/>
        <c:scaling>
          <c:orientation val="minMax"/>
          <c:max val="6E+22"/>
          <c:min val="0"/>
        </c:scaling>
        <c:delete val="1"/>
        <c:axPos val="b"/>
        <c:numFmt formatCode="0.0E+00" sourceLinked="0"/>
        <c:majorTickMark val="out"/>
        <c:minorTickMark val="none"/>
        <c:tickLblPos val="low"/>
        <c:crossAx val="117424128"/>
        <c:crosses val="autoZero"/>
        <c:crossBetween val="midCat"/>
        <c:majorUnit val="3E+22"/>
      </c:valAx>
      <c:valAx>
        <c:axId val="117424128"/>
        <c:scaling>
          <c:orientation val="minMax"/>
          <c:max val="40"/>
        </c:scaling>
        <c:delete val="1"/>
        <c:axPos val="l"/>
        <c:numFmt formatCode="General" sourceLinked="0"/>
        <c:majorTickMark val="in"/>
        <c:minorTickMark val="in"/>
        <c:tickLblPos val="low"/>
        <c:crossAx val="117381888"/>
        <c:crosses val="autoZero"/>
        <c:crossBetween val="midCat"/>
      </c:valAx>
      <c:spPr>
        <a:noFill/>
        <a:ln w="25400">
          <a:noFill/>
        </a:ln>
      </c:spPr>
    </c:plotArea>
    <c:plotVisOnly val="1"/>
    <c:dispBlanksAs val="gap"/>
    <c:showDLblsOverMax val="0"/>
  </c:chart>
  <c:spPr>
    <a:ln w="19050">
      <a:noFill/>
    </a:ln>
  </c:sp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3383775728223783"/>
          <c:y val="6.2899424855223263E-2"/>
          <c:w val="0.4963174570128413"/>
          <c:h val="0.57744013298478258"/>
        </c:manualLayout>
      </c:layout>
      <c:scatterChart>
        <c:scatterStyle val="lineMarker"/>
        <c:varyColors val="0"/>
        <c:ser>
          <c:idx val="0"/>
          <c:order val="0"/>
          <c:spPr>
            <a:ln>
              <a:solidFill>
                <a:srgbClr val="F79646">
                  <a:lumMod val="75000"/>
                </a:srgbClr>
              </a:solidFill>
            </a:ln>
          </c:spPr>
          <c:marker>
            <c:symbol val="none"/>
          </c:marker>
          <c:xVal>
            <c:numRef>
              <c:f>[test_I1e22_n150.xlsm]plot!$R$14:$R$95</c:f>
              <c:numCache>
                <c:formatCode>General</c:formatCode>
                <c:ptCount val="82"/>
                <c:pt idx="0">
                  <c:v>0</c:v>
                </c:pt>
                <c:pt idx="1">
                  <c:v>4.7623382844999996E-4</c:v>
                </c:pt>
                <c:pt idx="2">
                  <c:v>9.5246765689999992E-4</c:v>
                </c:pt>
                <c:pt idx="3">
                  <c:v>1.4287014853499999E-3</c:v>
                </c:pt>
                <c:pt idx="4">
                  <c:v>1.9049353137999998E-3</c:v>
                </c:pt>
                <c:pt idx="5">
                  <c:v>2.3811691422499998E-3</c:v>
                </c:pt>
                <c:pt idx="6">
                  <c:v>2.8574029706999998E-3</c:v>
                </c:pt>
                <c:pt idx="7">
                  <c:v>3.3336367991499997E-3</c:v>
                </c:pt>
                <c:pt idx="8">
                  <c:v>3.8098706275999997E-3</c:v>
                </c:pt>
                <c:pt idx="9">
                  <c:v>4.2861044560499996E-3</c:v>
                </c:pt>
                <c:pt idx="10">
                  <c:v>4.7623382844999996E-3</c:v>
                </c:pt>
                <c:pt idx="11">
                  <c:v>5.2385721129499995E-3</c:v>
                </c:pt>
                <c:pt idx="12">
                  <c:v>5.7148059413999995E-3</c:v>
                </c:pt>
                <c:pt idx="13">
                  <c:v>6.1910397698499995E-3</c:v>
                </c:pt>
                <c:pt idx="14">
                  <c:v>6.6672735982999994E-3</c:v>
                </c:pt>
                <c:pt idx="15">
                  <c:v>7.1435074267499994E-3</c:v>
                </c:pt>
                <c:pt idx="16">
                  <c:v>7.6197412551999993E-3</c:v>
                </c:pt>
                <c:pt idx="17">
                  <c:v>8.0959750836499984E-3</c:v>
                </c:pt>
                <c:pt idx="18">
                  <c:v>8.5722089120999975E-3</c:v>
                </c:pt>
                <c:pt idx="19">
                  <c:v>9.0484427405499966E-3</c:v>
                </c:pt>
                <c:pt idx="20">
                  <c:v>9.5246765689999992E-3</c:v>
                </c:pt>
                <c:pt idx="21">
                  <c:v>1.0048442740499999E-2</c:v>
                </c:pt>
                <c:pt idx="22">
                  <c:v>1.0572208911999999E-2</c:v>
                </c:pt>
                <c:pt idx="23">
                  <c:v>1.10959750835E-2</c:v>
                </c:pt>
                <c:pt idx="24">
                  <c:v>1.1619741255E-2</c:v>
                </c:pt>
                <c:pt idx="25">
                  <c:v>1.21435074265E-2</c:v>
                </c:pt>
                <c:pt idx="26">
                  <c:v>1.2667273598E-2</c:v>
                </c:pt>
                <c:pt idx="27">
                  <c:v>1.31910397695E-2</c:v>
                </c:pt>
                <c:pt idx="28">
                  <c:v>1.3714805941E-2</c:v>
                </c:pt>
                <c:pt idx="29">
                  <c:v>1.42385721125E-2</c:v>
                </c:pt>
                <c:pt idx="30">
                  <c:v>1.4762338284E-2</c:v>
                </c:pt>
                <c:pt idx="31">
                  <c:v>1.5286104455500001E-2</c:v>
                </c:pt>
                <c:pt idx="32">
                  <c:v>1.5809870627000001E-2</c:v>
                </c:pt>
                <c:pt idx="33">
                  <c:v>1.6333636798500001E-2</c:v>
                </c:pt>
                <c:pt idx="34">
                  <c:v>1.6857402970000001E-2</c:v>
                </c:pt>
                <c:pt idx="35">
                  <c:v>1.7381169141500001E-2</c:v>
                </c:pt>
                <c:pt idx="36">
                  <c:v>1.7904935313000001E-2</c:v>
                </c:pt>
                <c:pt idx="37">
                  <c:v>1.8428701484500001E-2</c:v>
                </c:pt>
                <c:pt idx="38">
                  <c:v>1.8952467656000001E-2</c:v>
                </c:pt>
                <c:pt idx="39">
                  <c:v>1.9476233827500002E-2</c:v>
                </c:pt>
                <c:pt idx="40">
                  <c:v>1.9999999998999998E-2</c:v>
                </c:pt>
                <c:pt idx="41">
                  <c:v>0.479999999999</c:v>
                </c:pt>
                <c:pt idx="42">
                  <c:v>0.48052376617050002</c:v>
                </c:pt>
                <c:pt idx="43">
                  <c:v>0.48104753234200004</c:v>
                </c:pt>
                <c:pt idx="44">
                  <c:v>0.48157129851350006</c:v>
                </c:pt>
                <c:pt idx="45">
                  <c:v>0.48209506468500007</c:v>
                </c:pt>
                <c:pt idx="46">
                  <c:v>0.48261883085650009</c:v>
                </c:pt>
                <c:pt idx="47">
                  <c:v>0.48314259702800011</c:v>
                </c:pt>
                <c:pt idx="48">
                  <c:v>0.48366636319950013</c:v>
                </c:pt>
                <c:pt idx="49">
                  <c:v>0.48419012937100014</c:v>
                </c:pt>
                <c:pt idx="50">
                  <c:v>0.48471389554250016</c:v>
                </c:pt>
                <c:pt idx="51">
                  <c:v>0.48523766171400018</c:v>
                </c:pt>
                <c:pt idx="52">
                  <c:v>0.4857614278855002</c:v>
                </c:pt>
                <c:pt idx="53">
                  <c:v>0.48628519405700021</c:v>
                </c:pt>
                <c:pt idx="54">
                  <c:v>0.48680896022850023</c:v>
                </c:pt>
                <c:pt idx="55">
                  <c:v>0.48733272640000025</c:v>
                </c:pt>
                <c:pt idx="56">
                  <c:v>0.48785649257150027</c:v>
                </c:pt>
                <c:pt idx="57">
                  <c:v>0.48838025874300028</c:v>
                </c:pt>
                <c:pt idx="58">
                  <c:v>0.4889040249145003</c:v>
                </c:pt>
                <c:pt idx="59">
                  <c:v>0.48942779108600032</c:v>
                </c:pt>
                <c:pt idx="60">
                  <c:v>0.48995155725750034</c:v>
                </c:pt>
                <c:pt idx="61">
                  <c:v>0.49047532342900002</c:v>
                </c:pt>
                <c:pt idx="62">
                  <c:v>0.49095155725745004</c:v>
                </c:pt>
                <c:pt idx="63">
                  <c:v>0.49142779108590007</c:v>
                </c:pt>
                <c:pt idx="64">
                  <c:v>0.49190402491435009</c:v>
                </c:pt>
                <c:pt idx="65">
                  <c:v>0.49238025874280011</c:v>
                </c:pt>
                <c:pt idx="66">
                  <c:v>0.49285649257125014</c:v>
                </c:pt>
                <c:pt idx="67">
                  <c:v>0.49333272639970016</c:v>
                </c:pt>
                <c:pt idx="68">
                  <c:v>0.49380896022815018</c:v>
                </c:pt>
                <c:pt idx="69">
                  <c:v>0.49428519405660021</c:v>
                </c:pt>
                <c:pt idx="70">
                  <c:v>0.49476142788505023</c:v>
                </c:pt>
                <c:pt idx="71">
                  <c:v>0.49523766171350025</c:v>
                </c:pt>
                <c:pt idx="72">
                  <c:v>0.49571389554195028</c:v>
                </c:pt>
                <c:pt idx="73">
                  <c:v>0.4961901293704003</c:v>
                </c:pt>
                <c:pt idx="74">
                  <c:v>0.49666636319885032</c:v>
                </c:pt>
                <c:pt idx="75">
                  <c:v>0.49714259702730035</c:v>
                </c:pt>
                <c:pt idx="76">
                  <c:v>0.49761883085575037</c:v>
                </c:pt>
                <c:pt idx="77">
                  <c:v>0.49809506468420039</c:v>
                </c:pt>
                <c:pt idx="78">
                  <c:v>0.49857129851265042</c:v>
                </c:pt>
                <c:pt idx="79">
                  <c:v>0.49904753234110044</c:v>
                </c:pt>
                <c:pt idx="80">
                  <c:v>0.49952376616955046</c:v>
                </c:pt>
                <c:pt idx="81">
                  <c:v>0.49999999999800004</c:v>
                </c:pt>
              </c:numCache>
            </c:numRef>
          </c:xVal>
          <c:yVal>
            <c:numRef>
              <c:f>[test_I1e22_n150.xlsm]plot!$S$14:$S$95</c:f>
              <c:numCache>
                <c:formatCode>General</c:formatCode>
                <c:ptCount val="82"/>
                <c:pt idx="0">
                  <c:v>9.9999999768776346E+17</c:v>
                </c:pt>
                <c:pt idx="1">
                  <c:v>2.33127697707279E+18</c:v>
                </c:pt>
                <c:pt idx="2">
                  <c:v>5.1197648991914332E+18</c:v>
                </c:pt>
                <c:pt idx="3">
                  <c:v>1.0622292270586722E+19</c:v>
                </c:pt>
                <c:pt idx="4">
                  <c:v>2.0879375912683717E+19</c:v>
                </c:pt>
                <c:pt idx="5">
                  <c:v>3.8988444585201967E+19</c:v>
                </c:pt>
                <c:pt idx="6">
                  <c:v>6.9347476862845264E+19</c:v>
                </c:pt>
                <c:pt idx="7">
                  <c:v>1.1779534907806691E+20</c:v>
                </c:pt>
                <c:pt idx="8">
                  <c:v>1.9156839064361419E+20</c:v>
                </c:pt>
                <c:pt idx="9">
                  <c:v>2.9900773768639106E+20</c:v>
                </c:pt>
                <c:pt idx="10">
                  <c:v>4.489910157148681E+20</c:v>
                </c:pt>
                <c:pt idx="11">
                  <c:v>6.5011837023779042E+20</c:v>
                </c:pt>
                <c:pt idx="12">
                  <c:v>9.0974324925748989E+20</c:v>
                </c:pt>
                <c:pt idx="13">
                  <c:v>1.232985736012127E+21</c:v>
                </c:pt>
                <c:pt idx="14">
                  <c:v>1.6218862745673856E+21</c:v>
                </c:pt>
                <c:pt idx="15">
                  <c:v>2.0748435041879754E+21</c:v>
                </c:pt>
                <c:pt idx="16">
                  <c:v>2.5864345684835492E+21</c:v>
                </c:pt>
                <c:pt idx="17">
                  <c:v>3.1476511266572778E+21</c:v>
                </c:pt>
                <c:pt idx="18">
                  <c:v>3.7465152734922995E+21</c:v>
                </c:pt>
                <c:pt idx="19">
                  <c:v>4.3689820565161131E+21</c:v>
                </c:pt>
                <c:pt idx="20">
                  <c:v>5.0000000000000021E+21</c:v>
                </c:pt>
                <c:pt idx="21">
                  <c:v>5.6860305283824631E+21</c:v>
                </c:pt>
                <c:pt idx="22">
                  <c:v>6.345914549576295E+21</c:v>
                </c:pt>
                <c:pt idx="23">
                  <c:v>6.9640272339308129E+21</c:v>
                </c:pt>
                <c:pt idx="24">
                  <c:v>7.52832074144024E+21</c:v>
                </c:pt>
                <c:pt idx="25">
                  <c:v>8.0306782820838565E+21</c:v>
                </c:pt>
                <c:pt idx="26">
                  <c:v>8.4668662248399543E+21</c:v>
                </c:pt>
                <c:pt idx="27">
                  <c:v>8.8361741021623647E+21</c:v>
                </c:pt>
                <c:pt idx="28">
                  <c:v>9.1408485323418643E+21</c:v>
                </c:pt>
                <c:pt idx="29">
                  <c:v>9.3854234960842551E+21</c:v>
                </c:pt>
                <c:pt idx="30">
                  <c:v>9.5760328069857369E+21</c:v>
                </c:pt>
                <c:pt idx="31">
                  <c:v>9.7197677720371494E+21</c:v>
                </c:pt>
                <c:pt idx="32">
                  <c:v>9.8241193993318401E+21</c:v>
                </c:pt>
                <c:pt idx="33">
                  <c:v>9.8965236906373677E+21</c:v>
                </c:pt>
                <c:pt idx="34">
                  <c:v>9.9440123964278356E+21</c:v>
                </c:pt>
                <c:pt idx="35">
                  <c:v>9.9729605608547004E+21</c:v>
                </c:pt>
                <c:pt idx="36">
                  <c:v>9.9889157926368009E+21</c:v>
                </c:pt>
                <c:pt idx="37">
                  <c:v>9.99649155800067E+21</c:v>
                </c:pt>
                <c:pt idx="38">
                  <c:v>9.9993068768415355E+21</c:v>
                </c:pt>
                <c:pt idx="39">
                  <c:v>9.9999566783950524E+21</c:v>
                </c:pt>
                <c:pt idx="40">
                  <c:v>1E+22</c:v>
                </c:pt>
                <c:pt idx="41">
                  <c:v>1E+22</c:v>
                </c:pt>
                <c:pt idx="42">
                  <c:v>9.9999566783950524E+21</c:v>
                </c:pt>
                <c:pt idx="43">
                  <c:v>9.9993068768415355E+21</c:v>
                </c:pt>
                <c:pt idx="44">
                  <c:v>9.99649155800067E+21</c:v>
                </c:pt>
                <c:pt idx="45">
                  <c:v>9.9889157926368009E+21</c:v>
                </c:pt>
                <c:pt idx="46">
                  <c:v>9.9729605608546983E+21</c:v>
                </c:pt>
                <c:pt idx="47">
                  <c:v>9.9440123964278272E+21</c:v>
                </c:pt>
                <c:pt idx="48">
                  <c:v>9.896523690637353E+21</c:v>
                </c:pt>
                <c:pt idx="49">
                  <c:v>9.8241193993318171E+21</c:v>
                </c:pt>
                <c:pt idx="50">
                  <c:v>9.7197677720371116E+21</c:v>
                </c:pt>
                <c:pt idx="51">
                  <c:v>9.5760328069856824E+21</c:v>
                </c:pt>
                <c:pt idx="52">
                  <c:v>9.3854234960841755E+21</c:v>
                </c:pt>
                <c:pt idx="53">
                  <c:v>9.1408485323417531E+21</c:v>
                </c:pt>
                <c:pt idx="54">
                  <c:v>8.8361741021622179E+21</c:v>
                </c:pt>
                <c:pt idx="55">
                  <c:v>8.4668662248397655E+21</c:v>
                </c:pt>
                <c:pt idx="56">
                  <c:v>8.0306782820836196E+21</c:v>
                </c:pt>
                <c:pt idx="57">
                  <c:v>7.5283207414399537E+21</c:v>
                </c:pt>
                <c:pt idx="58">
                  <c:v>6.9640272339304742E+21</c:v>
                </c:pt>
                <c:pt idx="59">
                  <c:v>6.345914549575907E+21</c:v>
                </c:pt>
                <c:pt idx="60">
                  <c:v>5.6860305283820342E+21</c:v>
                </c:pt>
                <c:pt idx="61">
                  <c:v>4.999999999999978E+21</c:v>
                </c:pt>
                <c:pt idx="62">
                  <c:v>4.3689820565160612E+21</c:v>
                </c:pt>
                <c:pt idx="63">
                  <c:v>3.7465152734922193E+21</c:v>
                </c:pt>
                <c:pt idx="64">
                  <c:v>3.1476511266571724E+21</c:v>
                </c:pt>
                <c:pt idx="65">
                  <c:v>2.5864345684834234E+21</c:v>
                </c:pt>
                <c:pt idx="66">
                  <c:v>2.0748435041878386E+21</c:v>
                </c:pt>
                <c:pt idx="67">
                  <c:v>1.6218862745672454E+21</c:v>
                </c:pt>
                <c:pt idx="68">
                  <c:v>1.2329857360119936E+21</c:v>
                </c:pt>
                <c:pt idx="69">
                  <c:v>9.0974324925736511E+20</c:v>
                </c:pt>
                <c:pt idx="70">
                  <c:v>6.5011837023768071E+20</c:v>
                </c:pt>
                <c:pt idx="71">
                  <c:v>4.4899101571477629E+20</c:v>
                </c:pt>
                <c:pt idx="72">
                  <c:v>2.9900773768631773E+20</c:v>
                </c:pt>
                <c:pt idx="73">
                  <c:v>1.9156839064355776E+20</c:v>
                </c:pt>
                <c:pt idx="74">
                  <c:v>1.1779534907802642E+20</c:v>
                </c:pt>
                <c:pt idx="75">
                  <c:v>6.9347476862817419E+19</c:v>
                </c:pt>
                <c:pt idx="76">
                  <c:v>3.898844458518392E+19</c:v>
                </c:pt>
                <c:pt idx="77">
                  <c:v>2.0879375912672498E+19</c:v>
                </c:pt>
                <c:pt idx="78">
                  <c:v>1.0622292270580185E+19</c:v>
                </c:pt>
                <c:pt idx="79">
                  <c:v>5.1197648991878728E+18</c:v>
                </c:pt>
                <c:pt idx="80">
                  <c:v>2.3312769770709473E+18</c:v>
                </c:pt>
                <c:pt idx="81">
                  <c:v>9.9999999768768525E+17</c:v>
                </c:pt>
              </c:numCache>
            </c:numRef>
          </c:yVal>
          <c:smooth val="0"/>
          <c:extLst>
            <c:ext xmlns:c16="http://schemas.microsoft.com/office/drawing/2014/chart" uri="{C3380CC4-5D6E-409C-BE32-E72D297353CC}">
              <c16:uniqueId val="{00000000-5D40-43F6-8015-9F9F4FB6C3F4}"/>
            </c:ext>
          </c:extLst>
        </c:ser>
        <c:dLbls>
          <c:showLegendKey val="0"/>
          <c:showVal val="0"/>
          <c:showCatName val="0"/>
          <c:showSerName val="0"/>
          <c:showPercent val="0"/>
          <c:showBubbleSize val="0"/>
        </c:dLbls>
        <c:axId val="42976960"/>
        <c:axId val="42977536"/>
      </c:scatterChart>
      <c:valAx>
        <c:axId val="42976960"/>
        <c:scaling>
          <c:orientation val="minMax"/>
          <c:max val="0.5"/>
          <c:min val="0"/>
        </c:scaling>
        <c:delete val="0"/>
        <c:axPos val="b"/>
        <c:majorGridlines>
          <c:spPr>
            <a:ln>
              <a:solidFill>
                <a:sysClr val="window" lastClr="FFFFFF">
                  <a:lumMod val="85000"/>
                </a:sysClr>
              </a:solidFill>
            </a:ln>
          </c:spPr>
        </c:majorGridlines>
        <c:title>
          <c:tx>
            <c:rich>
              <a:bodyPr/>
              <a:lstStyle/>
              <a:p>
                <a:pPr>
                  <a:defRPr sz="1000"/>
                </a:pPr>
                <a:r>
                  <a:rPr lang="en-US" altLang="ja-JP" sz="1400" b="1" i="1" baseline="0" dirty="0">
                    <a:effectLst/>
                    <a:latin typeface="Times New Roman" panose="02020603050405020304" pitchFamily="18" charset="0"/>
                    <a:cs typeface="Times New Roman" panose="02020603050405020304" pitchFamily="18" charset="0"/>
                  </a:rPr>
                  <a:t>t</a:t>
                </a:r>
                <a:r>
                  <a:rPr lang="en-US" altLang="ja-JP" sz="1400" b="1" i="0" baseline="0" dirty="0">
                    <a:effectLst/>
                    <a:latin typeface="Times New Roman" panose="02020603050405020304" pitchFamily="18" charset="0"/>
                    <a:cs typeface="Times New Roman" panose="02020603050405020304" pitchFamily="18" charset="0"/>
                  </a:rPr>
                  <a:t> [</a:t>
                </a:r>
                <a:r>
                  <a:rPr lang="en-US" altLang="ja-JP" sz="1400" b="1" i="0" baseline="0" dirty="0" err="1">
                    <a:effectLst/>
                    <a:latin typeface="Times New Roman" panose="02020603050405020304" pitchFamily="18" charset="0"/>
                    <a:cs typeface="Times New Roman" panose="02020603050405020304" pitchFamily="18" charset="0"/>
                  </a:rPr>
                  <a:t>ps</a:t>
                </a:r>
                <a:r>
                  <a:rPr lang="en-US" altLang="ja-JP" sz="1400" b="1" i="0" baseline="0" dirty="0">
                    <a:effectLst/>
                    <a:latin typeface="Times New Roman" panose="02020603050405020304" pitchFamily="18" charset="0"/>
                    <a:cs typeface="Times New Roman" panose="02020603050405020304" pitchFamily="18" charset="0"/>
                  </a:rPr>
                  <a:t>]</a:t>
                </a:r>
                <a:endParaRPr lang="ja-JP" altLang="ja-JP" sz="1000" dirty="0">
                  <a:effectLst/>
                  <a:latin typeface="Times New Roman" panose="02020603050405020304" pitchFamily="18" charset="0"/>
                  <a:cs typeface="Times New Roman" panose="02020603050405020304" pitchFamily="18" charset="0"/>
                </a:endParaRPr>
              </a:p>
            </c:rich>
          </c:tx>
          <c:layout>
            <c:manualLayout>
              <c:xMode val="edge"/>
              <c:yMode val="edge"/>
              <c:x val="0.61053657276769502"/>
              <c:y val="0.77449020346984743"/>
            </c:manualLayout>
          </c:layout>
          <c:overlay val="0"/>
        </c:title>
        <c:numFmt formatCode="General" sourceLinked="1"/>
        <c:majorTickMark val="out"/>
        <c:minorTickMark val="none"/>
        <c:tickLblPos val="low"/>
        <c:txPr>
          <a:bodyPr/>
          <a:lstStyle/>
          <a:p>
            <a:pPr>
              <a:defRPr sz="1100"/>
            </a:pPr>
            <a:endParaRPr lang="ja-JP"/>
          </a:p>
        </c:txPr>
        <c:crossAx val="42977536"/>
        <c:crosses val="autoZero"/>
        <c:crossBetween val="midCat"/>
        <c:majorUnit val="0.25"/>
      </c:valAx>
      <c:valAx>
        <c:axId val="42977536"/>
        <c:scaling>
          <c:orientation val="minMax"/>
          <c:max val="1E+22"/>
        </c:scaling>
        <c:delete val="1"/>
        <c:axPos val="l"/>
        <c:majorGridlines>
          <c:spPr>
            <a:ln>
              <a:solidFill>
                <a:sysClr val="window" lastClr="FFFFFF">
                  <a:lumMod val="85000"/>
                </a:sysClr>
              </a:solidFill>
            </a:ln>
          </c:spPr>
        </c:majorGridlines>
        <c:numFmt formatCode="General" sourceLinked="0"/>
        <c:majorTickMark val="in"/>
        <c:minorTickMark val="in"/>
        <c:tickLblPos val="low"/>
        <c:crossAx val="42976960"/>
        <c:crosses val="autoZero"/>
        <c:crossBetween val="midCat"/>
        <c:majorUnit val="5E+21"/>
      </c:valAx>
      <c:spPr>
        <a:noFill/>
        <a:ln w="25400">
          <a:noFill/>
        </a:ln>
      </c:spPr>
    </c:plotArea>
    <c:plotVisOnly val="1"/>
    <c:dispBlanksAs val="gap"/>
    <c:showDLblsOverMax val="0"/>
  </c:chart>
  <c:spPr>
    <a:ln w="19050">
      <a:noFill/>
    </a:ln>
  </c:spPr>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2479943353292589"/>
          <c:y val="6.226053766731178E-2"/>
          <c:w val="0.65589756747342232"/>
          <c:h val="0.73623279923056173"/>
        </c:manualLayout>
      </c:layout>
      <c:scatterChart>
        <c:scatterStyle val="lineMarker"/>
        <c:varyColors val="0"/>
        <c:ser>
          <c:idx val="0"/>
          <c:order val="0"/>
          <c:spPr>
            <a:ln w="28575">
              <a:solidFill>
                <a:srgbClr val="C0504D"/>
              </a:solidFill>
            </a:ln>
          </c:spPr>
          <c:marker>
            <c:symbol val="none"/>
          </c:marker>
          <c:dLbls>
            <c:delete val="1"/>
          </c:dLbls>
          <c:xVal>
            <c:numRef>
              <c:f>[sht_I6e22_n360.xlsm]plot!$X$14:$X$94</c:f>
              <c:numCache>
                <c:formatCode>0.00000E+00</c:formatCode>
                <c:ptCount val="81"/>
                <c:pt idx="0">
                  <c:v>165.89874063265469</c:v>
                </c:pt>
                <c:pt idx="1">
                  <c:v>140082.48229940922</c:v>
                </c:pt>
                <c:pt idx="2">
                  <c:v>52143071.421387285</c:v>
                </c:pt>
                <c:pt idx="3">
                  <c:v>9284271110.4686031</c:v>
                </c:pt>
                <c:pt idx="4">
                  <c:v>852673913930.75684</c:v>
                </c:pt>
                <c:pt idx="5">
                  <c:v>43298180467601.133</c:v>
                </c:pt>
                <c:pt idx="6">
                  <c:v>1295795290420852.3</c:v>
                </c:pt>
                <c:pt idx="7">
                  <c:v>2.4233044980442356E+16</c:v>
                </c:pt>
                <c:pt idx="8">
                  <c:v>2.9876978035494605E+17</c:v>
                </c:pt>
                <c:pt idx="9">
                  <c:v>2.5499380111105065E+18</c:v>
                </c:pt>
                <c:pt idx="10">
                  <c:v>1.5749710616464581E+19</c:v>
                </c:pt>
                <c:pt idx="11">
                  <c:v>7.3290813281103372E+19</c:v>
                </c:pt>
                <c:pt idx="12">
                  <c:v>2.664763604690092E+20</c:v>
                </c:pt>
                <c:pt idx="13">
                  <c:v>7.822118789269135E+20</c:v>
                </c:pt>
                <c:pt idx="14">
                  <c:v>1.9089980146329004E+21</c:v>
                </c:pt>
                <c:pt idx="15">
                  <c:v>3.9764854601465405E+21</c:v>
                </c:pt>
                <c:pt idx="16">
                  <c:v>7.2367383991889743E+21</c:v>
                </c:pt>
                <c:pt idx="17">
                  <c:v>1.1746498383112252E+22</c:v>
                </c:pt>
                <c:pt idx="18">
                  <c:v>1.7317977106372478E+22</c:v>
                </c:pt>
                <c:pt idx="19">
                  <c:v>2.3562844011127521E+22</c:v>
                </c:pt>
                <c:pt idx="20">
                  <c:v>3E+22</c:v>
                </c:pt>
                <c:pt idx="21">
                  <c:v>3.604678545854979E+22</c:v>
                </c:pt>
                <c:pt idx="22">
                  <c:v>4.1511800301720034E+22</c:v>
                </c:pt>
                <c:pt idx="23">
                  <c:v>4.619744247248989E+22</c:v>
                </c:pt>
                <c:pt idx="24">
                  <c:v>5.0030868639471406E+22</c:v>
                </c:pt>
                <c:pt idx="25">
                  <c:v>5.3036441667822449E+22</c:v>
                </c:pt>
                <c:pt idx="26">
                  <c:v>5.5301304047336082E+22</c:v>
                </c:pt>
                <c:pt idx="27">
                  <c:v>5.6943991006070957E+22</c:v>
                </c:pt>
                <c:pt idx="28">
                  <c:v>5.8090671254825196E+22</c:v>
                </c:pt>
                <c:pt idx="29">
                  <c:v>5.8859768175135197E+22</c:v>
                </c:pt>
                <c:pt idx="30">
                  <c:v>5.9353680791638532E+22</c:v>
                </c:pt>
                <c:pt idx="31">
                  <c:v>5.9655648045528814E+22</c:v>
                </c:pt>
                <c:pt idx="32">
                  <c:v>5.9829893740134901E+22</c:v>
                </c:pt>
                <c:pt idx="33">
                  <c:v>5.9923597367914409E+22</c:v>
                </c:pt>
                <c:pt idx="34">
                  <c:v>5.9969689401005173E+22</c:v>
                </c:pt>
                <c:pt idx="35">
                  <c:v>5.9989847335915743E+22</c:v>
                </c:pt>
                <c:pt idx="36">
                  <c:v>5.9997338373863844E+22</c:v>
                </c:pt>
                <c:pt idx="37">
                  <c:v>5.9999526279093888E+22</c:v>
                </c:pt>
                <c:pt idx="38">
                  <c:v>5.9999958411183586E+22</c:v>
                </c:pt>
                <c:pt idx="39">
                  <c:v>5.9999999350174518E+22</c:v>
                </c:pt>
                <c:pt idx="40">
                  <c:v>6E+22</c:v>
                </c:pt>
                <c:pt idx="41">
                  <c:v>5.9999999350174518E+22</c:v>
                </c:pt>
                <c:pt idx="42">
                  <c:v>5.9999958411183586E+22</c:v>
                </c:pt>
                <c:pt idx="43">
                  <c:v>5.9999526279093888E+22</c:v>
                </c:pt>
                <c:pt idx="44">
                  <c:v>5.9997338373863844E+22</c:v>
                </c:pt>
                <c:pt idx="45">
                  <c:v>5.9989847335915743E+22</c:v>
                </c:pt>
                <c:pt idx="46">
                  <c:v>5.9969689401005173E+22</c:v>
                </c:pt>
                <c:pt idx="47">
                  <c:v>5.9923597367914409E+22</c:v>
                </c:pt>
                <c:pt idx="48">
                  <c:v>5.9829893740134901E+22</c:v>
                </c:pt>
                <c:pt idx="49">
                  <c:v>5.9655648045528814E+22</c:v>
                </c:pt>
                <c:pt idx="50">
                  <c:v>5.9353680791638532E+22</c:v>
                </c:pt>
                <c:pt idx="51">
                  <c:v>5.8859768175135197E+22</c:v>
                </c:pt>
                <c:pt idx="52">
                  <c:v>5.8090671254825196E+22</c:v>
                </c:pt>
                <c:pt idx="53">
                  <c:v>5.6943991006070957E+22</c:v>
                </c:pt>
                <c:pt idx="54">
                  <c:v>5.5301304047336082E+22</c:v>
                </c:pt>
                <c:pt idx="55">
                  <c:v>5.3036441667822449E+22</c:v>
                </c:pt>
                <c:pt idx="56">
                  <c:v>5.0030868639471406E+22</c:v>
                </c:pt>
                <c:pt idx="57">
                  <c:v>4.619744247248989E+22</c:v>
                </c:pt>
                <c:pt idx="58">
                  <c:v>4.1511800301720034E+22</c:v>
                </c:pt>
                <c:pt idx="59">
                  <c:v>3.604678545854979E+22</c:v>
                </c:pt>
                <c:pt idx="60">
                  <c:v>3E+22</c:v>
                </c:pt>
                <c:pt idx="61">
                  <c:v>2.3562844011127462E+22</c:v>
                </c:pt>
                <c:pt idx="62">
                  <c:v>1.7317977106372417E+22</c:v>
                </c:pt>
                <c:pt idx="63">
                  <c:v>1.1746498383112212E+22</c:v>
                </c:pt>
                <c:pt idx="64">
                  <c:v>7.236738399188946E+21</c:v>
                </c:pt>
                <c:pt idx="65">
                  <c:v>3.976485460146518E+21</c:v>
                </c:pt>
                <c:pt idx="66">
                  <c:v>1.9089980146328855E+21</c:v>
                </c:pt>
                <c:pt idx="67">
                  <c:v>7.822118789269059E+20</c:v>
                </c:pt>
                <c:pt idx="68">
                  <c:v>2.6647636046900616E+20</c:v>
                </c:pt>
                <c:pt idx="69">
                  <c:v>7.3290813281102455E+19</c:v>
                </c:pt>
                <c:pt idx="70">
                  <c:v>1.5749710616464355E+19</c:v>
                </c:pt>
                <c:pt idx="71">
                  <c:v>2.549938011110466E+18</c:v>
                </c:pt>
                <c:pt idx="72">
                  <c:v>2.9876978035494131E+17</c:v>
                </c:pt>
                <c:pt idx="73">
                  <c:v>2.4233044980441668E+16</c:v>
                </c:pt>
                <c:pt idx="74">
                  <c:v>1295795290420819.8</c:v>
                </c:pt>
                <c:pt idx="75">
                  <c:v>43298180467599.594</c:v>
                </c:pt>
                <c:pt idx="76">
                  <c:v>852673913930.72949</c:v>
                </c:pt>
                <c:pt idx="77">
                  <c:v>9284271110.4682732</c:v>
                </c:pt>
                <c:pt idx="78">
                  <c:v>52143071.42138432</c:v>
                </c:pt>
                <c:pt idx="79">
                  <c:v>140082.48229940125</c:v>
                </c:pt>
                <c:pt idx="80">
                  <c:v>165.89874063265469</c:v>
                </c:pt>
              </c:numCache>
            </c:numRef>
          </c:xVal>
          <c:yVal>
            <c:numRef>
              <c:f>[sht_I6e22_n360.xlsm]plot!$W$14:$W$94</c:f>
              <c:numCache>
                <c:formatCode>General</c:formatCode>
                <c:ptCount val="81"/>
                <c:pt idx="0">
                  <c:v>40.435200000000002</c:v>
                </c:pt>
                <c:pt idx="1">
                  <c:v>39.924320000000002</c:v>
                </c:pt>
                <c:pt idx="2">
                  <c:v>39.413440000000001</c:v>
                </c:pt>
                <c:pt idx="3">
                  <c:v>38.902560000000001</c:v>
                </c:pt>
                <c:pt idx="4">
                  <c:v>38.391680000000001</c:v>
                </c:pt>
                <c:pt idx="5">
                  <c:v>37.880800000000001</c:v>
                </c:pt>
                <c:pt idx="6">
                  <c:v>37.36992</c:v>
                </c:pt>
                <c:pt idx="7">
                  <c:v>36.85904</c:v>
                </c:pt>
                <c:pt idx="8">
                  <c:v>36.34816</c:v>
                </c:pt>
                <c:pt idx="9">
                  <c:v>35.83728</c:v>
                </c:pt>
                <c:pt idx="10">
                  <c:v>35.3264</c:v>
                </c:pt>
                <c:pt idx="11">
                  <c:v>34.815519999999999</c:v>
                </c:pt>
                <c:pt idx="12">
                  <c:v>34.304639999999999</c:v>
                </c:pt>
                <c:pt idx="13">
                  <c:v>33.793759999999999</c:v>
                </c:pt>
                <c:pt idx="14">
                  <c:v>33.282879999999999</c:v>
                </c:pt>
                <c:pt idx="15">
                  <c:v>32.771999999999998</c:v>
                </c:pt>
                <c:pt idx="16">
                  <c:v>32.261119999999998</c:v>
                </c:pt>
                <c:pt idx="17">
                  <c:v>31.750239999999998</c:v>
                </c:pt>
                <c:pt idx="18">
                  <c:v>31.239359999999998</c:v>
                </c:pt>
                <c:pt idx="19">
                  <c:v>30.728479999999998</c:v>
                </c:pt>
                <c:pt idx="20">
                  <c:v>30.217600000000001</c:v>
                </c:pt>
                <c:pt idx="21">
                  <c:v>29.717600000000001</c:v>
                </c:pt>
                <c:pt idx="22">
                  <c:v>29.217600000000001</c:v>
                </c:pt>
                <c:pt idx="23">
                  <c:v>28.717600000000001</c:v>
                </c:pt>
                <c:pt idx="24">
                  <c:v>28.217600000000001</c:v>
                </c:pt>
                <c:pt idx="25">
                  <c:v>27.717600000000001</c:v>
                </c:pt>
                <c:pt idx="26">
                  <c:v>27.217600000000001</c:v>
                </c:pt>
                <c:pt idx="27">
                  <c:v>26.717600000000001</c:v>
                </c:pt>
                <c:pt idx="28">
                  <c:v>26.217600000000001</c:v>
                </c:pt>
                <c:pt idx="29">
                  <c:v>25.717600000000001</c:v>
                </c:pt>
                <c:pt idx="30">
                  <c:v>25.217600000000001</c:v>
                </c:pt>
                <c:pt idx="31">
                  <c:v>24.717600000000001</c:v>
                </c:pt>
                <c:pt idx="32">
                  <c:v>24.217600000000001</c:v>
                </c:pt>
                <c:pt idx="33">
                  <c:v>23.717600000000001</c:v>
                </c:pt>
                <c:pt idx="34">
                  <c:v>23.217600000000001</c:v>
                </c:pt>
                <c:pt idx="35">
                  <c:v>22.717600000000001</c:v>
                </c:pt>
                <c:pt idx="36">
                  <c:v>22.217600000000001</c:v>
                </c:pt>
                <c:pt idx="37">
                  <c:v>21.717600000000001</c:v>
                </c:pt>
                <c:pt idx="38">
                  <c:v>21.217600000000001</c:v>
                </c:pt>
                <c:pt idx="39">
                  <c:v>20.717600000000001</c:v>
                </c:pt>
                <c:pt idx="40">
                  <c:v>20.217600000000001</c:v>
                </c:pt>
                <c:pt idx="41">
                  <c:v>19.717600000000001</c:v>
                </c:pt>
                <c:pt idx="42">
                  <c:v>19.217600000000001</c:v>
                </c:pt>
                <c:pt idx="43">
                  <c:v>18.717600000000001</c:v>
                </c:pt>
                <c:pt idx="44">
                  <c:v>18.217600000000001</c:v>
                </c:pt>
                <c:pt idx="45">
                  <c:v>17.717600000000001</c:v>
                </c:pt>
                <c:pt idx="46">
                  <c:v>17.217600000000001</c:v>
                </c:pt>
                <c:pt idx="47">
                  <c:v>16.717600000000001</c:v>
                </c:pt>
                <c:pt idx="48">
                  <c:v>16.217600000000001</c:v>
                </c:pt>
                <c:pt idx="49">
                  <c:v>15.717600000000001</c:v>
                </c:pt>
                <c:pt idx="50">
                  <c:v>15.217600000000001</c:v>
                </c:pt>
                <c:pt idx="51">
                  <c:v>14.717600000000001</c:v>
                </c:pt>
                <c:pt idx="52">
                  <c:v>14.217600000000001</c:v>
                </c:pt>
                <c:pt idx="53">
                  <c:v>13.717600000000001</c:v>
                </c:pt>
                <c:pt idx="54">
                  <c:v>13.217600000000001</c:v>
                </c:pt>
                <c:pt idx="55">
                  <c:v>12.717600000000001</c:v>
                </c:pt>
                <c:pt idx="56">
                  <c:v>12.217600000000001</c:v>
                </c:pt>
                <c:pt idx="57">
                  <c:v>11.717600000000001</c:v>
                </c:pt>
                <c:pt idx="58">
                  <c:v>11.217600000000001</c:v>
                </c:pt>
                <c:pt idx="59">
                  <c:v>10.717600000000001</c:v>
                </c:pt>
                <c:pt idx="60">
                  <c:v>10.217600000000001</c:v>
                </c:pt>
                <c:pt idx="61">
                  <c:v>9.7067200000000007</c:v>
                </c:pt>
                <c:pt idx="62">
                  <c:v>9.1958400000000005</c:v>
                </c:pt>
                <c:pt idx="63">
                  <c:v>8.6849600000000002</c:v>
                </c:pt>
                <c:pt idx="64">
                  <c:v>8.17408</c:v>
                </c:pt>
                <c:pt idx="65">
                  <c:v>7.6631999999999998</c:v>
                </c:pt>
                <c:pt idx="66">
                  <c:v>7.1523199999999996</c:v>
                </c:pt>
                <c:pt idx="67">
                  <c:v>6.6414399999999993</c:v>
                </c:pt>
                <c:pt idx="68">
                  <c:v>6.1305599999999991</c:v>
                </c:pt>
                <c:pt idx="69">
                  <c:v>5.6196799999999989</c:v>
                </c:pt>
                <c:pt idx="70">
                  <c:v>5.1087999999999987</c:v>
                </c:pt>
                <c:pt idx="71">
                  <c:v>4.5979199999999985</c:v>
                </c:pt>
                <c:pt idx="72">
                  <c:v>4.0870399999999982</c:v>
                </c:pt>
                <c:pt idx="73">
                  <c:v>3.576159999999998</c:v>
                </c:pt>
                <c:pt idx="74">
                  <c:v>3.0652799999999978</c:v>
                </c:pt>
                <c:pt idx="75">
                  <c:v>2.5543999999999976</c:v>
                </c:pt>
                <c:pt idx="76">
                  <c:v>2.0435199999999973</c:v>
                </c:pt>
                <c:pt idx="77">
                  <c:v>1.5326399999999973</c:v>
                </c:pt>
                <c:pt idx="78">
                  <c:v>1.0217599999999973</c:v>
                </c:pt>
                <c:pt idx="79">
                  <c:v>0.51087999999999734</c:v>
                </c:pt>
                <c:pt idx="80">
                  <c:v>0</c:v>
                </c:pt>
              </c:numCache>
            </c:numRef>
          </c:yVal>
          <c:smooth val="0"/>
          <c:extLst>
            <c:ext xmlns:c16="http://schemas.microsoft.com/office/drawing/2014/chart" uri="{C3380CC4-5D6E-409C-BE32-E72D297353CC}">
              <c16:uniqueId val="{00000000-522C-451E-86B2-57AF13281E4B}"/>
            </c:ext>
          </c:extLst>
        </c:ser>
        <c:ser>
          <c:idx val="2"/>
          <c:order val="1"/>
          <c:spPr>
            <a:ln w="19050">
              <a:solidFill>
                <a:sysClr val="windowText" lastClr="000000"/>
              </a:solidFill>
              <a:prstDash val="dash"/>
            </a:ln>
          </c:spPr>
          <c:marker>
            <c:symbol val="none"/>
          </c:marker>
          <c:dLbls>
            <c:delete val="1"/>
          </c:dLbls>
          <c:xVal>
            <c:numRef>
              <c:f>[sht_I6e22_n360.xlsm]plot!$X$100:$X$101</c:f>
              <c:numCache>
                <c:formatCode>General</c:formatCode>
                <c:ptCount val="2"/>
                <c:pt idx="0">
                  <c:v>6E+22</c:v>
                </c:pt>
                <c:pt idx="1">
                  <c:v>165.89874063265469</c:v>
                </c:pt>
              </c:numCache>
            </c:numRef>
          </c:xVal>
          <c:yVal>
            <c:numRef>
              <c:f>[sht_I6e22_n360.xlsm]plot!$W$100:$W$101</c:f>
              <c:numCache>
                <c:formatCode>General</c:formatCode>
                <c:ptCount val="2"/>
                <c:pt idx="0">
                  <c:v>40.435200000000002</c:v>
                </c:pt>
                <c:pt idx="1">
                  <c:v>40.435200000000002</c:v>
                </c:pt>
              </c:numCache>
            </c:numRef>
          </c:yVal>
          <c:smooth val="0"/>
          <c:extLst>
            <c:ext xmlns:c16="http://schemas.microsoft.com/office/drawing/2014/chart" uri="{C3380CC4-5D6E-409C-BE32-E72D297353CC}">
              <c16:uniqueId val="{00000001-522C-451E-86B2-57AF13281E4B}"/>
            </c:ext>
          </c:extLst>
        </c:ser>
        <c:dLbls>
          <c:dLblPos val="t"/>
          <c:showLegendKey val="0"/>
          <c:showVal val="1"/>
          <c:showCatName val="0"/>
          <c:showSerName val="0"/>
          <c:showPercent val="0"/>
          <c:showBubbleSize val="0"/>
        </c:dLbls>
        <c:axId val="117381888"/>
        <c:axId val="117424128"/>
      </c:scatterChart>
      <c:valAx>
        <c:axId val="117381888"/>
        <c:scaling>
          <c:orientation val="minMax"/>
          <c:max val="6E+22"/>
          <c:min val="0"/>
        </c:scaling>
        <c:delete val="1"/>
        <c:axPos val="b"/>
        <c:numFmt formatCode="0.0E+00" sourceLinked="0"/>
        <c:majorTickMark val="out"/>
        <c:minorTickMark val="none"/>
        <c:tickLblPos val="low"/>
        <c:crossAx val="117424128"/>
        <c:crosses val="autoZero"/>
        <c:crossBetween val="midCat"/>
        <c:majorUnit val="3E+22"/>
      </c:valAx>
      <c:valAx>
        <c:axId val="117424128"/>
        <c:scaling>
          <c:orientation val="minMax"/>
          <c:max val="40"/>
        </c:scaling>
        <c:delete val="1"/>
        <c:axPos val="l"/>
        <c:numFmt formatCode="General" sourceLinked="0"/>
        <c:majorTickMark val="in"/>
        <c:minorTickMark val="in"/>
        <c:tickLblPos val="low"/>
        <c:crossAx val="117381888"/>
        <c:crosses val="autoZero"/>
        <c:crossBetween val="midCat"/>
      </c:valAx>
      <c:spPr>
        <a:noFill/>
        <a:ln w="25400">
          <a:noFill/>
        </a:ln>
      </c:spPr>
    </c:plotArea>
    <c:plotVisOnly val="1"/>
    <c:dispBlanksAs val="gap"/>
    <c:showDLblsOverMax val="0"/>
  </c:chart>
  <c:spPr>
    <a:ln w="19050">
      <a:noFill/>
    </a:ln>
  </c:spPr>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4016127837647669"/>
          <c:y val="7.8865074957114228E-2"/>
          <c:w val="0.65422314187312525"/>
          <c:h val="0.73654292855988268"/>
        </c:manualLayout>
      </c:layout>
      <c:scatterChart>
        <c:scatterStyle val="lineMarker"/>
        <c:varyColors val="0"/>
        <c:ser>
          <c:idx val="0"/>
          <c:order val="0"/>
          <c:spPr>
            <a:ln>
              <a:solidFill>
                <a:sysClr val="windowText" lastClr="000000"/>
              </a:solidFill>
            </a:ln>
          </c:spPr>
          <c:marker>
            <c:symbol val="none"/>
          </c:marker>
          <c:xVal>
            <c:numRef>
              <c:f>[sht_I6e22_n360.xlsm]plot!$R$14:$R$95</c:f>
              <c:numCache>
                <c:formatCode>General</c:formatCode>
                <c:ptCount val="82"/>
                <c:pt idx="0">
                  <c:v>0</c:v>
                </c:pt>
                <c:pt idx="1">
                  <c:v>4.9900029999999998E-4</c:v>
                </c:pt>
                <c:pt idx="2">
                  <c:v>9.9800059999999996E-4</c:v>
                </c:pt>
                <c:pt idx="3">
                  <c:v>1.4970008999999999E-3</c:v>
                </c:pt>
                <c:pt idx="4">
                  <c:v>1.9960011999999999E-3</c:v>
                </c:pt>
                <c:pt idx="5">
                  <c:v>2.4950014999999999E-3</c:v>
                </c:pt>
                <c:pt idx="6">
                  <c:v>2.9940017999999999E-3</c:v>
                </c:pt>
                <c:pt idx="7">
                  <c:v>3.4930020999999999E-3</c:v>
                </c:pt>
                <c:pt idx="8">
                  <c:v>3.9920023999999998E-3</c:v>
                </c:pt>
                <c:pt idx="9">
                  <c:v>4.4910026999999998E-3</c:v>
                </c:pt>
                <c:pt idx="10">
                  <c:v>4.9900029999999998E-3</c:v>
                </c:pt>
                <c:pt idx="11">
                  <c:v>5.4890032999999998E-3</c:v>
                </c:pt>
                <c:pt idx="12">
                  <c:v>5.9880035999999998E-3</c:v>
                </c:pt>
                <c:pt idx="13">
                  <c:v>6.4870038999999997E-3</c:v>
                </c:pt>
                <c:pt idx="14">
                  <c:v>6.9860041999999997E-3</c:v>
                </c:pt>
                <c:pt idx="15">
                  <c:v>7.4850044999999997E-3</c:v>
                </c:pt>
                <c:pt idx="16">
                  <c:v>7.9840047999999997E-3</c:v>
                </c:pt>
                <c:pt idx="17">
                  <c:v>8.4830050999999997E-3</c:v>
                </c:pt>
                <c:pt idx="18">
                  <c:v>8.9820053999999996E-3</c:v>
                </c:pt>
                <c:pt idx="19">
                  <c:v>9.4810056999999996E-3</c:v>
                </c:pt>
                <c:pt idx="20">
                  <c:v>9.9800059999999996E-3</c:v>
                </c:pt>
                <c:pt idx="21">
                  <c:v>1.0481005700000001E-2</c:v>
                </c:pt>
                <c:pt idx="22">
                  <c:v>1.0982005400000001E-2</c:v>
                </c:pt>
                <c:pt idx="23">
                  <c:v>1.1483005100000002E-2</c:v>
                </c:pt>
                <c:pt idx="24">
                  <c:v>1.1984004800000003E-2</c:v>
                </c:pt>
                <c:pt idx="25">
                  <c:v>1.2485004500000004E-2</c:v>
                </c:pt>
                <c:pt idx="26">
                  <c:v>1.2986004200000005E-2</c:v>
                </c:pt>
                <c:pt idx="27">
                  <c:v>1.3487003900000006E-2</c:v>
                </c:pt>
                <c:pt idx="28">
                  <c:v>1.3988003600000007E-2</c:v>
                </c:pt>
                <c:pt idx="29">
                  <c:v>1.4489003300000008E-2</c:v>
                </c:pt>
                <c:pt idx="30">
                  <c:v>1.4990003000000009E-2</c:v>
                </c:pt>
                <c:pt idx="31">
                  <c:v>1.549100270000001E-2</c:v>
                </c:pt>
                <c:pt idx="32">
                  <c:v>1.599200240000001E-2</c:v>
                </c:pt>
                <c:pt idx="33">
                  <c:v>1.6493002100000011E-2</c:v>
                </c:pt>
                <c:pt idx="34">
                  <c:v>1.6994001800000012E-2</c:v>
                </c:pt>
                <c:pt idx="35">
                  <c:v>1.7495001500000013E-2</c:v>
                </c:pt>
                <c:pt idx="36">
                  <c:v>1.7996001200000014E-2</c:v>
                </c:pt>
                <c:pt idx="37">
                  <c:v>1.8497000900000015E-2</c:v>
                </c:pt>
                <c:pt idx="38">
                  <c:v>1.8998000600000016E-2</c:v>
                </c:pt>
                <c:pt idx="39">
                  <c:v>1.9499000300000017E-2</c:v>
                </c:pt>
                <c:pt idx="40">
                  <c:v>0.02</c:v>
                </c:pt>
                <c:pt idx="41">
                  <c:v>1.62</c:v>
                </c:pt>
                <c:pt idx="42">
                  <c:v>1.6205009997000002</c:v>
                </c:pt>
                <c:pt idx="43">
                  <c:v>1.6210019994000002</c:v>
                </c:pt>
                <c:pt idx="44">
                  <c:v>1.6215029991000003</c:v>
                </c:pt>
                <c:pt idx="45">
                  <c:v>1.6220039988000003</c:v>
                </c:pt>
                <c:pt idx="46">
                  <c:v>1.6225049985000004</c:v>
                </c:pt>
                <c:pt idx="47">
                  <c:v>1.6230059982000005</c:v>
                </c:pt>
                <c:pt idx="48">
                  <c:v>1.6235069979000005</c:v>
                </c:pt>
                <c:pt idx="49">
                  <c:v>1.6240079976000006</c:v>
                </c:pt>
                <c:pt idx="50">
                  <c:v>1.6245089973000006</c:v>
                </c:pt>
                <c:pt idx="51">
                  <c:v>1.6250099970000007</c:v>
                </c:pt>
                <c:pt idx="52">
                  <c:v>1.6255109967000008</c:v>
                </c:pt>
                <c:pt idx="53">
                  <c:v>1.6260119964000008</c:v>
                </c:pt>
                <c:pt idx="54">
                  <c:v>1.6265129961000009</c:v>
                </c:pt>
                <c:pt idx="55">
                  <c:v>1.6270139958000009</c:v>
                </c:pt>
                <c:pt idx="56">
                  <c:v>1.627514995500001</c:v>
                </c:pt>
                <c:pt idx="57">
                  <c:v>1.6280159952000011</c:v>
                </c:pt>
                <c:pt idx="58">
                  <c:v>1.6285169949000011</c:v>
                </c:pt>
                <c:pt idx="59">
                  <c:v>1.6290179946000012</c:v>
                </c:pt>
                <c:pt idx="60">
                  <c:v>1.6295189943000012</c:v>
                </c:pt>
                <c:pt idx="61">
                  <c:v>1.6300199940000002</c:v>
                </c:pt>
                <c:pt idx="62">
                  <c:v>1.6305189943000002</c:v>
                </c:pt>
                <c:pt idx="63">
                  <c:v>1.6310179946000003</c:v>
                </c:pt>
                <c:pt idx="64">
                  <c:v>1.6315169949000004</c:v>
                </c:pt>
                <c:pt idx="65">
                  <c:v>1.6320159952000004</c:v>
                </c:pt>
                <c:pt idx="66">
                  <c:v>1.6325149955000005</c:v>
                </c:pt>
                <c:pt idx="67">
                  <c:v>1.6330139958000005</c:v>
                </c:pt>
                <c:pt idx="68">
                  <c:v>1.6335129961000006</c:v>
                </c:pt>
                <c:pt idx="69">
                  <c:v>1.6340119964000006</c:v>
                </c:pt>
                <c:pt idx="70">
                  <c:v>1.6345109967000007</c:v>
                </c:pt>
                <c:pt idx="71">
                  <c:v>1.6350099970000007</c:v>
                </c:pt>
                <c:pt idx="72">
                  <c:v>1.6355089973000008</c:v>
                </c:pt>
                <c:pt idx="73">
                  <c:v>1.6360079976000008</c:v>
                </c:pt>
                <c:pt idx="74">
                  <c:v>1.6365069979000009</c:v>
                </c:pt>
                <c:pt idx="75">
                  <c:v>1.6370059982000009</c:v>
                </c:pt>
                <c:pt idx="76">
                  <c:v>1.637504998500001</c:v>
                </c:pt>
                <c:pt idx="77">
                  <c:v>1.638003998800001</c:v>
                </c:pt>
                <c:pt idx="78">
                  <c:v>1.6385029991000011</c:v>
                </c:pt>
                <c:pt idx="79">
                  <c:v>1.6390019994000011</c:v>
                </c:pt>
                <c:pt idx="80">
                  <c:v>1.6395009997000012</c:v>
                </c:pt>
                <c:pt idx="81">
                  <c:v>1.6400000000000001</c:v>
                </c:pt>
              </c:numCache>
            </c:numRef>
          </c:xVal>
          <c:yVal>
            <c:numRef>
              <c:f>[sht_I6e22_n360.xlsm]plot!$S$14:$S$95</c:f>
              <c:numCache>
                <c:formatCode>General</c:formatCode>
                <c:ptCount val="82"/>
                <c:pt idx="0">
                  <c:v>9.9999959311505728E+17</c:v>
                </c:pt>
                <c:pt idx="1">
                  <c:v>2.8794406330874752E+18</c:v>
                </c:pt>
                <c:pt idx="2">
                  <c:v>7.6679384035752223E+18</c:v>
                </c:pt>
                <c:pt idx="3">
                  <c:v>1.8959448790841504E+19</c:v>
                </c:pt>
                <c:pt idx="4">
                  <c:v>4.36937569637226E+19</c:v>
                </c:pt>
                <c:pt idx="5">
                  <c:v>9.4207441330980553E+19</c:v>
                </c:pt>
                <c:pt idx="6">
                  <c:v>1.9072352995778986E+20</c:v>
                </c:pt>
                <c:pt idx="7">
                  <c:v>3.6384236274223376E+20</c:v>
                </c:pt>
                <c:pt idx="8">
                  <c:v>6.563030213322096E+20</c:v>
                </c:pt>
                <c:pt idx="9">
                  <c:v>1.1231182718716711E+21</c:v>
                </c:pt>
                <c:pt idx="10">
                  <c:v>1.8292787470076792E+21</c:v>
                </c:pt>
                <c:pt idx="11">
                  <c:v>2.8446347493682881E+21</c:v>
                </c:pt>
                <c:pt idx="12">
                  <c:v>4.2362330236201478E+21</c:v>
                </c:pt>
                <c:pt idx="13">
                  <c:v>6.0591251642106774E+21</c:v>
                </c:pt>
                <c:pt idx="14">
                  <c:v>8.3472296884853749E+21</c:v>
                </c:pt>
                <c:pt idx="15">
                  <c:v>1.1106016892746232E+22</c:v>
                </c:pt>
                <c:pt idx="16">
                  <c:v>1.430851459198224E+22</c:v>
                </c:pt>
                <c:pt idx="17">
                  <c:v>1.789547864883529E+22</c:v>
                </c:pt>
                <c:pt idx="18">
                  <c:v>2.1779729824882641E+22</c:v>
                </c:pt>
                <c:pt idx="19">
                  <c:v>2.5853864840479226E+22</c:v>
                </c:pt>
                <c:pt idx="20">
                  <c:v>3E+22</c:v>
                </c:pt>
                <c:pt idx="21">
                  <c:v>3.4116183170294766E+22</c:v>
                </c:pt>
                <c:pt idx="22">
                  <c:v>3.8075487297457772E+22</c:v>
                </c:pt>
                <c:pt idx="23">
                  <c:v>4.1784163403584877E+22</c:v>
                </c:pt>
                <c:pt idx="24">
                  <c:v>4.5169924448641452E+22</c:v>
                </c:pt>
                <c:pt idx="25">
                  <c:v>4.8184069692503148E+22</c:v>
                </c:pt>
                <c:pt idx="26">
                  <c:v>5.0801197349039738E+22</c:v>
                </c:pt>
                <c:pt idx="27">
                  <c:v>5.3017044612974211E+22</c:v>
                </c:pt>
                <c:pt idx="28">
                  <c:v>5.4845091194051196E+22</c:v>
                </c:pt>
                <c:pt idx="29">
                  <c:v>5.6312540976505541E+22</c:v>
                </c:pt>
                <c:pt idx="30">
                  <c:v>5.7456196841914434E+22</c:v>
                </c:pt>
                <c:pt idx="31">
                  <c:v>5.8318606632222896E+22</c:v>
                </c:pt>
                <c:pt idx="32">
                  <c:v>5.8944716395991049E+22</c:v>
                </c:pt>
                <c:pt idx="33">
                  <c:v>5.9379142143824202E+22</c:v>
                </c:pt>
                <c:pt idx="34">
                  <c:v>5.9664074378567014E+22</c:v>
                </c:pt>
                <c:pt idx="35">
                  <c:v>5.9837763365128215E+22</c:v>
                </c:pt>
                <c:pt idx="36">
                  <c:v>5.9933494755820806E+22</c:v>
                </c:pt>
                <c:pt idx="37">
                  <c:v>5.9978949348004016E+22</c:v>
                </c:pt>
                <c:pt idx="38">
                  <c:v>5.9995841261049217E+22</c:v>
                </c:pt>
                <c:pt idx="39">
                  <c:v>5.9999740070370323E+22</c:v>
                </c:pt>
                <c:pt idx="40">
                  <c:v>6E+22</c:v>
                </c:pt>
                <c:pt idx="41">
                  <c:v>6E+22</c:v>
                </c:pt>
                <c:pt idx="42">
                  <c:v>5.9999740070370323E+22</c:v>
                </c:pt>
                <c:pt idx="43">
                  <c:v>5.9995841261049209E+22</c:v>
                </c:pt>
                <c:pt idx="44">
                  <c:v>5.9978949348004008E+22</c:v>
                </c:pt>
                <c:pt idx="45">
                  <c:v>5.9933494755820772E+22</c:v>
                </c:pt>
                <c:pt idx="46">
                  <c:v>5.9837763365128131E+22</c:v>
                </c:pt>
                <c:pt idx="47">
                  <c:v>5.9664074378566846E+22</c:v>
                </c:pt>
                <c:pt idx="48">
                  <c:v>5.9379142143823908E+22</c:v>
                </c:pt>
                <c:pt idx="49">
                  <c:v>5.8944716395990537E+22</c:v>
                </c:pt>
                <c:pt idx="50">
                  <c:v>5.8318606632222091E+22</c:v>
                </c:pt>
                <c:pt idx="51">
                  <c:v>5.7456196841913226E+22</c:v>
                </c:pt>
                <c:pt idx="52">
                  <c:v>5.6312540976503822E+22</c:v>
                </c:pt>
                <c:pt idx="53">
                  <c:v>5.4845091194048822E+22</c:v>
                </c:pt>
                <c:pt idx="54">
                  <c:v>5.3017044612971049E+22</c:v>
                </c:pt>
                <c:pt idx="55">
                  <c:v>5.080119734903567E+22</c:v>
                </c:pt>
                <c:pt idx="56">
                  <c:v>4.8184069692498081E+22</c:v>
                </c:pt>
                <c:pt idx="57">
                  <c:v>4.5169924448635295E+22</c:v>
                </c:pt>
                <c:pt idx="58">
                  <c:v>4.1784163403577629E+22</c:v>
                </c:pt>
                <c:pt idx="59">
                  <c:v>3.8075487297449484E+22</c:v>
                </c:pt>
                <c:pt idx="60">
                  <c:v>3.411618317028556E+22</c:v>
                </c:pt>
                <c:pt idx="61">
                  <c:v>2.9999999999999279E+22</c:v>
                </c:pt>
                <c:pt idx="62">
                  <c:v>2.5853864840478065E+22</c:v>
                </c:pt>
                <c:pt idx="63">
                  <c:v>2.177972982488111E+22</c:v>
                </c:pt>
                <c:pt idx="64">
                  <c:v>1.7895478648833447E+22</c:v>
                </c:pt>
                <c:pt idx="65">
                  <c:v>1.4308514591980239E+22</c:v>
                </c:pt>
                <c:pt idx="66">
                  <c:v>1.1106016892744154E+22</c:v>
                </c:pt>
                <c:pt idx="67">
                  <c:v>8.3472296884833584E+21</c:v>
                </c:pt>
                <c:pt idx="68">
                  <c:v>6.0591251642088235E+21</c:v>
                </c:pt>
                <c:pt idx="69">
                  <c:v>4.2362330236185357E+21</c:v>
                </c:pt>
                <c:pt idx="70">
                  <c:v>2.844634749366958E+21</c:v>
                </c:pt>
                <c:pt idx="71">
                  <c:v>1.8292787470066513E+21</c:v>
                </c:pt>
                <c:pt idx="72">
                  <c:v>1.1231182718709126E+21</c:v>
                </c:pt>
                <c:pt idx="73">
                  <c:v>6.5630302133168269E+20</c:v>
                </c:pt>
                <c:pt idx="74">
                  <c:v>3.6384236274189055E+20</c:v>
                </c:pt>
                <c:pt idx="75">
                  <c:v>1.9072352995757896E+20</c:v>
                </c:pt>
                <c:pt idx="76">
                  <c:v>9.4207441330859917E+19</c:v>
                </c:pt>
                <c:pt idx="77">
                  <c:v>4.369375696365799E+19</c:v>
                </c:pt>
                <c:pt idx="78">
                  <c:v>1.8959448790809473E+19</c:v>
                </c:pt>
                <c:pt idx="79">
                  <c:v>7.6679384035604163E+18</c:v>
                </c:pt>
                <c:pt idx="80">
                  <c:v>2.8794406330811638E+18</c:v>
                </c:pt>
                <c:pt idx="81">
                  <c:v>9.9999959311501798E+17</c:v>
                </c:pt>
              </c:numCache>
            </c:numRef>
          </c:yVal>
          <c:smooth val="0"/>
          <c:extLst>
            <c:ext xmlns:c16="http://schemas.microsoft.com/office/drawing/2014/chart" uri="{C3380CC4-5D6E-409C-BE32-E72D297353CC}">
              <c16:uniqueId val="{00000000-B352-4E5E-AE9F-1B504C0D2E99}"/>
            </c:ext>
          </c:extLst>
        </c:ser>
        <c:dLbls>
          <c:showLegendKey val="0"/>
          <c:showVal val="0"/>
          <c:showCatName val="0"/>
          <c:showSerName val="0"/>
          <c:showPercent val="0"/>
          <c:showBubbleSize val="0"/>
        </c:dLbls>
        <c:axId val="42976384"/>
        <c:axId val="42978688"/>
      </c:scatterChart>
      <c:valAx>
        <c:axId val="42976384"/>
        <c:scaling>
          <c:orientation val="minMax"/>
          <c:max val="0.30700000000000005"/>
          <c:min val="0"/>
        </c:scaling>
        <c:delete val="0"/>
        <c:axPos val="b"/>
        <c:majorGridlines>
          <c:spPr>
            <a:ln>
              <a:solidFill>
                <a:sysClr val="window" lastClr="FFFFFF">
                  <a:lumMod val="85000"/>
                </a:sysClr>
              </a:solidFill>
            </a:ln>
          </c:spPr>
        </c:majorGridlines>
        <c:numFmt formatCode="General" sourceLinked="1"/>
        <c:majorTickMark val="out"/>
        <c:minorTickMark val="none"/>
        <c:tickLblPos val="low"/>
        <c:txPr>
          <a:bodyPr/>
          <a:lstStyle/>
          <a:p>
            <a:pPr>
              <a:defRPr sz="1050"/>
            </a:pPr>
            <a:endParaRPr lang="ja-JP"/>
          </a:p>
        </c:txPr>
        <c:crossAx val="42978688"/>
        <c:crosses val="autoZero"/>
        <c:crossBetween val="midCat"/>
        <c:majorUnit val="0.1"/>
      </c:valAx>
      <c:valAx>
        <c:axId val="42978688"/>
        <c:scaling>
          <c:orientation val="minMax"/>
          <c:max val="6E+22"/>
        </c:scaling>
        <c:delete val="0"/>
        <c:axPos val="l"/>
        <c:majorGridlines>
          <c:spPr>
            <a:ln>
              <a:solidFill>
                <a:sysClr val="window" lastClr="FFFFFF">
                  <a:lumMod val="85000"/>
                </a:sysClr>
              </a:solidFill>
            </a:ln>
          </c:spPr>
        </c:majorGridlines>
        <c:numFmt formatCode="General" sourceLinked="0"/>
        <c:majorTickMark val="in"/>
        <c:minorTickMark val="in"/>
        <c:tickLblPos val="low"/>
        <c:txPr>
          <a:bodyPr/>
          <a:lstStyle/>
          <a:p>
            <a:pPr>
              <a:defRPr sz="1000"/>
            </a:pPr>
            <a:endParaRPr lang="ja-JP"/>
          </a:p>
        </c:txPr>
        <c:crossAx val="42976384"/>
        <c:crosses val="autoZero"/>
        <c:crossBetween val="midCat"/>
      </c:valAx>
      <c:spPr>
        <a:noFill/>
        <a:ln w="25400">
          <a:noFill/>
        </a:ln>
      </c:spPr>
    </c:plotArea>
    <c:plotVisOnly val="1"/>
    <c:dispBlanksAs val="gap"/>
    <c:showDLblsOverMax val="0"/>
  </c:chart>
  <c:spPr>
    <a:ln w="19050">
      <a:noFill/>
    </a:ln>
  </c:spPr>
  <c:externalData r:id="rId2">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2479943353292589"/>
          <c:y val="6.226053766731178E-2"/>
          <c:w val="0.65589756747342232"/>
          <c:h val="0.73623279923056173"/>
        </c:manualLayout>
      </c:layout>
      <c:scatterChart>
        <c:scatterStyle val="lineMarker"/>
        <c:varyColors val="0"/>
        <c:ser>
          <c:idx val="0"/>
          <c:order val="0"/>
          <c:spPr>
            <a:ln>
              <a:solidFill>
                <a:sysClr val="windowText" lastClr="000000"/>
              </a:solidFill>
            </a:ln>
          </c:spPr>
          <c:marker>
            <c:symbol val="none"/>
          </c:marker>
          <c:dLbls>
            <c:delete val="1"/>
          </c:dLbls>
          <c:xVal>
            <c:numRef>
              <c:f>[sht_I6e22_n360.xlsm]plot!$X$14:$X$94</c:f>
              <c:numCache>
                <c:formatCode>0.00000E+00</c:formatCode>
                <c:ptCount val="81"/>
                <c:pt idx="0">
                  <c:v>165.89874063265469</c:v>
                </c:pt>
                <c:pt idx="1">
                  <c:v>140082.48229940922</c:v>
                </c:pt>
                <c:pt idx="2">
                  <c:v>52143071.421387285</c:v>
                </c:pt>
                <c:pt idx="3">
                  <c:v>9284271110.4686031</c:v>
                </c:pt>
                <c:pt idx="4">
                  <c:v>852673913930.75684</c:v>
                </c:pt>
                <c:pt idx="5">
                  <c:v>43298180467601.133</c:v>
                </c:pt>
                <c:pt idx="6">
                  <c:v>1295795290420852.3</c:v>
                </c:pt>
                <c:pt idx="7">
                  <c:v>2.4233044980442356E+16</c:v>
                </c:pt>
                <c:pt idx="8">
                  <c:v>2.9876978035494605E+17</c:v>
                </c:pt>
                <c:pt idx="9">
                  <c:v>2.5499380111105065E+18</c:v>
                </c:pt>
                <c:pt idx="10">
                  <c:v>1.5749710616464581E+19</c:v>
                </c:pt>
                <c:pt idx="11">
                  <c:v>7.3290813281103372E+19</c:v>
                </c:pt>
                <c:pt idx="12">
                  <c:v>2.664763604690092E+20</c:v>
                </c:pt>
                <c:pt idx="13">
                  <c:v>7.822118789269135E+20</c:v>
                </c:pt>
                <c:pt idx="14">
                  <c:v>1.9089980146329004E+21</c:v>
                </c:pt>
                <c:pt idx="15">
                  <c:v>3.9764854601465405E+21</c:v>
                </c:pt>
                <c:pt idx="16">
                  <c:v>7.2367383991889743E+21</c:v>
                </c:pt>
                <c:pt idx="17">
                  <c:v>1.1746498383112252E+22</c:v>
                </c:pt>
                <c:pt idx="18">
                  <c:v>1.7317977106372478E+22</c:v>
                </c:pt>
                <c:pt idx="19">
                  <c:v>2.3562844011127521E+22</c:v>
                </c:pt>
                <c:pt idx="20">
                  <c:v>3E+22</c:v>
                </c:pt>
                <c:pt idx="21">
                  <c:v>3.604678545854979E+22</c:v>
                </c:pt>
                <c:pt idx="22">
                  <c:v>4.1511800301720034E+22</c:v>
                </c:pt>
                <c:pt idx="23">
                  <c:v>4.619744247248989E+22</c:v>
                </c:pt>
                <c:pt idx="24">
                  <c:v>5.0030868639471406E+22</c:v>
                </c:pt>
                <c:pt idx="25">
                  <c:v>5.3036441667822449E+22</c:v>
                </c:pt>
                <c:pt idx="26">
                  <c:v>5.5301304047336082E+22</c:v>
                </c:pt>
                <c:pt idx="27">
                  <c:v>5.6943991006070957E+22</c:v>
                </c:pt>
                <c:pt idx="28">
                  <c:v>5.8090671254825196E+22</c:v>
                </c:pt>
                <c:pt idx="29">
                  <c:v>5.8859768175135197E+22</c:v>
                </c:pt>
                <c:pt idx="30">
                  <c:v>5.9353680791638532E+22</c:v>
                </c:pt>
                <c:pt idx="31">
                  <c:v>5.9655648045528814E+22</c:v>
                </c:pt>
                <c:pt idx="32">
                  <c:v>5.9829893740134901E+22</c:v>
                </c:pt>
                <c:pt idx="33">
                  <c:v>5.9923597367914409E+22</c:v>
                </c:pt>
                <c:pt idx="34">
                  <c:v>5.9969689401005173E+22</c:v>
                </c:pt>
                <c:pt idx="35">
                  <c:v>5.9989847335915743E+22</c:v>
                </c:pt>
                <c:pt idx="36">
                  <c:v>5.9997338373863844E+22</c:v>
                </c:pt>
                <c:pt idx="37">
                  <c:v>5.9999526279093888E+22</c:v>
                </c:pt>
                <c:pt idx="38">
                  <c:v>5.9999958411183586E+22</c:v>
                </c:pt>
                <c:pt idx="39">
                  <c:v>5.9999999350174518E+22</c:v>
                </c:pt>
                <c:pt idx="40">
                  <c:v>6E+22</c:v>
                </c:pt>
                <c:pt idx="41">
                  <c:v>5.9999999350174518E+22</c:v>
                </c:pt>
                <c:pt idx="42">
                  <c:v>5.9999958411183586E+22</c:v>
                </c:pt>
                <c:pt idx="43">
                  <c:v>5.9999526279093888E+22</c:v>
                </c:pt>
                <c:pt idx="44">
                  <c:v>5.9997338373863844E+22</c:v>
                </c:pt>
                <c:pt idx="45">
                  <c:v>5.9989847335915743E+22</c:v>
                </c:pt>
                <c:pt idx="46">
                  <c:v>5.9969689401005173E+22</c:v>
                </c:pt>
                <c:pt idx="47">
                  <c:v>5.9923597367914409E+22</c:v>
                </c:pt>
                <c:pt idx="48">
                  <c:v>5.9829893740134901E+22</c:v>
                </c:pt>
                <c:pt idx="49">
                  <c:v>5.9655648045528814E+22</c:v>
                </c:pt>
                <c:pt idx="50">
                  <c:v>5.9353680791638532E+22</c:v>
                </c:pt>
                <c:pt idx="51">
                  <c:v>5.8859768175135197E+22</c:v>
                </c:pt>
                <c:pt idx="52">
                  <c:v>5.8090671254825196E+22</c:v>
                </c:pt>
                <c:pt idx="53">
                  <c:v>5.6943991006070957E+22</c:v>
                </c:pt>
                <c:pt idx="54">
                  <c:v>5.5301304047336082E+22</c:v>
                </c:pt>
                <c:pt idx="55">
                  <c:v>5.3036441667822449E+22</c:v>
                </c:pt>
                <c:pt idx="56">
                  <c:v>5.0030868639471406E+22</c:v>
                </c:pt>
                <c:pt idx="57">
                  <c:v>4.619744247248989E+22</c:v>
                </c:pt>
                <c:pt idx="58">
                  <c:v>4.1511800301720034E+22</c:v>
                </c:pt>
                <c:pt idx="59">
                  <c:v>3.604678545854979E+22</c:v>
                </c:pt>
                <c:pt idx="60">
                  <c:v>3E+22</c:v>
                </c:pt>
                <c:pt idx="61">
                  <c:v>2.3562844011127462E+22</c:v>
                </c:pt>
                <c:pt idx="62">
                  <c:v>1.7317977106372417E+22</c:v>
                </c:pt>
                <c:pt idx="63">
                  <c:v>1.1746498383112212E+22</c:v>
                </c:pt>
                <c:pt idx="64">
                  <c:v>7.236738399188946E+21</c:v>
                </c:pt>
                <c:pt idx="65">
                  <c:v>3.976485460146518E+21</c:v>
                </c:pt>
                <c:pt idx="66">
                  <c:v>1.9089980146328855E+21</c:v>
                </c:pt>
                <c:pt idx="67">
                  <c:v>7.822118789269059E+20</c:v>
                </c:pt>
                <c:pt idx="68">
                  <c:v>2.6647636046900616E+20</c:v>
                </c:pt>
                <c:pt idx="69">
                  <c:v>7.3290813281102455E+19</c:v>
                </c:pt>
                <c:pt idx="70">
                  <c:v>1.5749710616464355E+19</c:v>
                </c:pt>
                <c:pt idx="71">
                  <c:v>2.549938011110466E+18</c:v>
                </c:pt>
                <c:pt idx="72">
                  <c:v>2.9876978035494131E+17</c:v>
                </c:pt>
                <c:pt idx="73">
                  <c:v>2.4233044980441668E+16</c:v>
                </c:pt>
                <c:pt idx="74">
                  <c:v>1295795290420819.8</c:v>
                </c:pt>
                <c:pt idx="75">
                  <c:v>43298180467599.594</c:v>
                </c:pt>
                <c:pt idx="76">
                  <c:v>852673913930.72949</c:v>
                </c:pt>
                <c:pt idx="77">
                  <c:v>9284271110.4682732</c:v>
                </c:pt>
                <c:pt idx="78">
                  <c:v>52143071.42138432</c:v>
                </c:pt>
                <c:pt idx="79">
                  <c:v>140082.48229940125</c:v>
                </c:pt>
                <c:pt idx="80">
                  <c:v>165.89874063265469</c:v>
                </c:pt>
              </c:numCache>
            </c:numRef>
          </c:xVal>
          <c:yVal>
            <c:numRef>
              <c:f>[sht_I6e22_n360.xlsm]plot!$W$14:$W$94</c:f>
              <c:numCache>
                <c:formatCode>General</c:formatCode>
                <c:ptCount val="81"/>
                <c:pt idx="0">
                  <c:v>40.435200000000002</c:v>
                </c:pt>
                <c:pt idx="1">
                  <c:v>39.924320000000002</c:v>
                </c:pt>
                <c:pt idx="2">
                  <c:v>39.413440000000001</c:v>
                </c:pt>
                <c:pt idx="3">
                  <c:v>38.902560000000001</c:v>
                </c:pt>
                <c:pt idx="4">
                  <c:v>38.391680000000001</c:v>
                </c:pt>
                <c:pt idx="5">
                  <c:v>37.880800000000001</c:v>
                </c:pt>
                <c:pt idx="6">
                  <c:v>37.36992</c:v>
                </c:pt>
                <c:pt idx="7">
                  <c:v>36.85904</c:v>
                </c:pt>
                <c:pt idx="8">
                  <c:v>36.34816</c:v>
                </c:pt>
                <c:pt idx="9">
                  <c:v>35.83728</c:v>
                </c:pt>
                <c:pt idx="10">
                  <c:v>35.3264</c:v>
                </c:pt>
                <c:pt idx="11">
                  <c:v>34.815519999999999</c:v>
                </c:pt>
                <c:pt idx="12">
                  <c:v>34.304639999999999</c:v>
                </c:pt>
                <c:pt idx="13">
                  <c:v>33.793759999999999</c:v>
                </c:pt>
                <c:pt idx="14">
                  <c:v>33.282879999999999</c:v>
                </c:pt>
                <c:pt idx="15">
                  <c:v>32.771999999999998</c:v>
                </c:pt>
                <c:pt idx="16">
                  <c:v>32.261119999999998</c:v>
                </c:pt>
                <c:pt idx="17">
                  <c:v>31.750239999999998</c:v>
                </c:pt>
                <c:pt idx="18">
                  <c:v>31.239359999999998</c:v>
                </c:pt>
                <c:pt idx="19">
                  <c:v>30.728479999999998</c:v>
                </c:pt>
                <c:pt idx="20">
                  <c:v>30.217600000000001</c:v>
                </c:pt>
                <c:pt idx="21">
                  <c:v>29.717600000000001</c:v>
                </c:pt>
                <c:pt idx="22">
                  <c:v>29.217600000000001</c:v>
                </c:pt>
                <c:pt idx="23">
                  <c:v>28.717600000000001</c:v>
                </c:pt>
                <c:pt idx="24">
                  <c:v>28.217600000000001</c:v>
                </c:pt>
                <c:pt idx="25">
                  <c:v>27.717600000000001</c:v>
                </c:pt>
                <c:pt idx="26">
                  <c:v>27.217600000000001</c:v>
                </c:pt>
                <c:pt idx="27">
                  <c:v>26.717600000000001</c:v>
                </c:pt>
                <c:pt idx="28">
                  <c:v>26.217600000000001</c:v>
                </c:pt>
                <c:pt idx="29">
                  <c:v>25.717600000000001</c:v>
                </c:pt>
                <c:pt idx="30">
                  <c:v>25.217600000000001</c:v>
                </c:pt>
                <c:pt idx="31">
                  <c:v>24.717600000000001</c:v>
                </c:pt>
                <c:pt idx="32">
                  <c:v>24.217600000000001</c:v>
                </c:pt>
                <c:pt idx="33">
                  <c:v>23.717600000000001</c:v>
                </c:pt>
                <c:pt idx="34">
                  <c:v>23.217600000000001</c:v>
                </c:pt>
                <c:pt idx="35">
                  <c:v>22.717600000000001</c:v>
                </c:pt>
                <c:pt idx="36">
                  <c:v>22.217600000000001</c:v>
                </c:pt>
                <c:pt idx="37">
                  <c:v>21.717600000000001</c:v>
                </c:pt>
                <c:pt idx="38">
                  <c:v>21.217600000000001</c:v>
                </c:pt>
                <c:pt idx="39">
                  <c:v>20.717600000000001</c:v>
                </c:pt>
                <c:pt idx="40">
                  <c:v>20.217600000000001</c:v>
                </c:pt>
                <c:pt idx="41">
                  <c:v>19.717600000000001</c:v>
                </c:pt>
                <c:pt idx="42">
                  <c:v>19.217600000000001</c:v>
                </c:pt>
                <c:pt idx="43">
                  <c:v>18.717600000000001</c:v>
                </c:pt>
                <c:pt idx="44">
                  <c:v>18.217600000000001</c:v>
                </c:pt>
                <c:pt idx="45">
                  <c:v>17.717600000000001</c:v>
                </c:pt>
                <c:pt idx="46">
                  <c:v>17.217600000000001</c:v>
                </c:pt>
                <c:pt idx="47">
                  <c:v>16.717600000000001</c:v>
                </c:pt>
                <c:pt idx="48">
                  <c:v>16.217600000000001</c:v>
                </c:pt>
                <c:pt idx="49">
                  <c:v>15.717600000000001</c:v>
                </c:pt>
                <c:pt idx="50">
                  <c:v>15.217600000000001</c:v>
                </c:pt>
                <c:pt idx="51">
                  <c:v>14.717600000000001</c:v>
                </c:pt>
                <c:pt idx="52">
                  <c:v>14.217600000000001</c:v>
                </c:pt>
                <c:pt idx="53">
                  <c:v>13.717600000000001</c:v>
                </c:pt>
                <c:pt idx="54">
                  <c:v>13.217600000000001</c:v>
                </c:pt>
                <c:pt idx="55">
                  <c:v>12.717600000000001</c:v>
                </c:pt>
                <c:pt idx="56">
                  <c:v>12.217600000000001</c:v>
                </c:pt>
                <c:pt idx="57">
                  <c:v>11.717600000000001</c:v>
                </c:pt>
                <c:pt idx="58">
                  <c:v>11.217600000000001</c:v>
                </c:pt>
                <c:pt idx="59">
                  <c:v>10.717600000000001</c:v>
                </c:pt>
                <c:pt idx="60">
                  <c:v>10.217600000000001</c:v>
                </c:pt>
                <c:pt idx="61">
                  <c:v>9.7067200000000007</c:v>
                </c:pt>
                <c:pt idx="62">
                  <c:v>9.1958400000000005</c:v>
                </c:pt>
                <c:pt idx="63">
                  <c:v>8.6849600000000002</c:v>
                </c:pt>
                <c:pt idx="64">
                  <c:v>8.17408</c:v>
                </c:pt>
                <c:pt idx="65">
                  <c:v>7.6631999999999998</c:v>
                </c:pt>
                <c:pt idx="66">
                  <c:v>7.1523199999999996</c:v>
                </c:pt>
                <c:pt idx="67">
                  <c:v>6.6414399999999993</c:v>
                </c:pt>
                <c:pt idx="68">
                  <c:v>6.1305599999999991</c:v>
                </c:pt>
                <c:pt idx="69">
                  <c:v>5.6196799999999989</c:v>
                </c:pt>
                <c:pt idx="70">
                  <c:v>5.1087999999999987</c:v>
                </c:pt>
                <c:pt idx="71">
                  <c:v>4.5979199999999985</c:v>
                </c:pt>
                <c:pt idx="72">
                  <c:v>4.0870399999999982</c:v>
                </c:pt>
                <c:pt idx="73">
                  <c:v>3.576159999999998</c:v>
                </c:pt>
                <c:pt idx="74">
                  <c:v>3.0652799999999978</c:v>
                </c:pt>
                <c:pt idx="75">
                  <c:v>2.5543999999999976</c:v>
                </c:pt>
                <c:pt idx="76">
                  <c:v>2.0435199999999973</c:v>
                </c:pt>
                <c:pt idx="77">
                  <c:v>1.5326399999999973</c:v>
                </c:pt>
                <c:pt idx="78">
                  <c:v>1.0217599999999973</c:v>
                </c:pt>
                <c:pt idx="79">
                  <c:v>0.51087999999999734</c:v>
                </c:pt>
                <c:pt idx="80">
                  <c:v>0</c:v>
                </c:pt>
              </c:numCache>
            </c:numRef>
          </c:yVal>
          <c:smooth val="0"/>
          <c:extLst>
            <c:ext xmlns:c16="http://schemas.microsoft.com/office/drawing/2014/chart" uri="{C3380CC4-5D6E-409C-BE32-E72D297353CC}">
              <c16:uniqueId val="{00000000-522C-451E-86B2-57AF13281E4B}"/>
            </c:ext>
          </c:extLst>
        </c:ser>
        <c:ser>
          <c:idx val="2"/>
          <c:order val="1"/>
          <c:spPr>
            <a:ln w="19050">
              <a:solidFill>
                <a:sysClr val="windowText" lastClr="000000"/>
              </a:solidFill>
              <a:prstDash val="dash"/>
            </a:ln>
          </c:spPr>
          <c:marker>
            <c:symbol val="none"/>
          </c:marker>
          <c:dLbls>
            <c:delete val="1"/>
          </c:dLbls>
          <c:xVal>
            <c:numRef>
              <c:f>[sht_I6e22_n360.xlsm]plot!$X$100:$X$101</c:f>
              <c:numCache>
                <c:formatCode>General</c:formatCode>
                <c:ptCount val="2"/>
                <c:pt idx="0">
                  <c:v>6E+22</c:v>
                </c:pt>
                <c:pt idx="1">
                  <c:v>165.89874063265469</c:v>
                </c:pt>
              </c:numCache>
            </c:numRef>
          </c:xVal>
          <c:yVal>
            <c:numRef>
              <c:f>[sht_I6e22_n360.xlsm]plot!$W$100:$W$101</c:f>
              <c:numCache>
                <c:formatCode>General</c:formatCode>
                <c:ptCount val="2"/>
                <c:pt idx="0">
                  <c:v>40.435200000000002</c:v>
                </c:pt>
                <c:pt idx="1">
                  <c:v>40.435200000000002</c:v>
                </c:pt>
              </c:numCache>
            </c:numRef>
          </c:yVal>
          <c:smooth val="0"/>
          <c:extLst>
            <c:ext xmlns:c16="http://schemas.microsoft.com/office/drawing/2014/chart" uri="{C3380CC4-5D6E-409C-BE32-E72D297353CC}">
              <c16:uniqueId val="{00000001-522C-451E-86B2-57AF13281E4B}"/>
            </c:ext>
          </c:extLst>
        </c:ser>
        <c:dLbls>
          <c:dLblPos val="t"/>
          <c:showLegendKey val="0"/>
          <c:showVal val="1"/>
          <c:showCatName val="0"/>
          <c:showSerName val="0"/>
          <c:showPercent val="0"/>
          <c:showBubbleSize val="0"/>
        </c:dLbls>
        <c:axId val="43086336"/>
        <c:axId val="43086912"/>
      </c:scatterChart>
      <c:valAx>
        <c:axId val="43086336"/>
        <c:scaling>
          <c:orientation val="minMax"/>
          <c:max val="6E+22"/>
          <c:min val="0"/>
        </c:scaling>
        <c:delete val="0"/>
        <c:axPos val="b"/>
        <c:majorGridlines/>
        <c:numFmt formatCode="0.0E+00" sourceLinked="0"/>
        <c:majorTickMark val="out"/>
        <c:minorTickMark val="none"/>
        <c:tickLblPos val="low"/>
        <c:txPr>
          <a:bodyPr/>
          <a:lstStyle/>
          <a:p>
            <a:pPr>
              <a:defRPr sz="1200"/>
            </a:pPr>
            <a:endParaRPr lang="ja-JP"/>
          </a:p>
        </c:txPr>
        <c:crossAx val="43086912"/>
        <c:crosses val="autoZero"/>
        <c:crossBetween val="midCat"/>
        <c:majorUnit val="3E+22"/>
      </c:valAx>
      <c:valAx>
        <c:axId val="43086912"/>
        <c:scaling>
          <c:orientation val="minMax"/>
          <c:max val="40"/>
        </c:scaling>
        <c:delete val="0"/>
        <c:axPos val="l"/>
        <c:majorGridlines>
          <c:spPr>
            <a:ln>
              <a:solidFill>
                <a:sysClr val="window" lastClr="FFFFFF">
                  <a:lumMod val="85000"/>
                </a:sysClr>
              </a:solidFill>
            </a:ln>
          </c:spPr>
        </c:majorGridlines>
        <c:numFmt formatCode="General" sourceLinked="0"/>
        <c:majorTickMark val="in"/>
        <c:minorTickMark val="in"/>
        <c:tickLblPos val="low"/>
        <c:txPr>
          <a:bodyPr/>
          <a:lstStyle/>
          <a:p>
            <a:pPr>
              <a:defRPr sz="1200"/>
            </a:pPr>
            <a:endParaRPr lang="ja-JP"/>
          </a:p>
        </c:txPr>
        <c:crossAx val="43086336"/>
        <c:crosses val="autoZero"/>
        <c:crossBetween val="midCat"/>
      </c:valAx>
      <c:spPr>
        <a:noFill/>
        <a:ln w="25400">
          <a:noFill/>
        </a:ln>
      </c:spPr>
    </c:plotArea>
    <c:plotVisOnly val="1"/>
    <c:dispBlanksAs val="gap"/>
    <c:showDLblsOverMax val="0"/>
  </c:chart>
  <c:spPr>
    <a:ln w="19050">
      <a:noFill/>
    </a:ln>
  </c:spPr>
  <c:externalData r:id="rId2">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scatterChart>
        <c:scatterStyle val="lineMarker"/>
        <c:varyColors val="0"/>
        <c:ser>
          <c:idx val="0"/>
          <c:order val="0"/>
          <c:spPr>
            <a:ln>
              <a:solidFill>
                <a:srgbClr val="F79646">
                  <a:lumMod val="75000"/>
                </a:srgbClr>
              </a:solidFill>
            </a:ln>
          </c:spPr>
          <c:marker>
            <c:symbol val="none"/>
          </c:marker>
          <c:dLbls>
            <c:dLbl>
              <c:idx val="40"/>
              <c:delete val="1"/>
              <c:extLst>
                <c:ext xmlns:c15="http://schemas.microsoft.com/office/drawing/2012/chart" uri="{CE6537A1-D6FC-4f65-9D91-7224C49458BB}"/>
                <c:ext xmlns:c16="http://schemas.microsoft.com/office/drawing/2014/chart" uri="{C3380CC4-5D6E-409C-BE32-E72D297353CC}">
                  <c16:uniqueId val="{00000000-AE49-4AF8-868E-D39DDE02A5BC}"/>
                </c:ext>
              </c:extLst>
            </c:dLbl>
            <c:dLbl>
              <c:idx val="81"/>
              <c:numFmt formatCode="0.00E+00" sourceLinked="0"/>
              <c:spPr>
                <a:solidFill>
                  <a:sysClr val="window" lastClr="FFFFFF">
                    <a:lumMod val="95000"/>
                  </a:sysClr>
                </a:solidFill>
                <a:ln>
                  <a:noFill/>
                </a:ln>
                <a:effectLst>
                  <a:glow>
                    <a:srgbClr val="4F81BD">
                      <a:alpha val="40000"/>
                    </a:srgbClr>
                  </a:glow>
                </a:effectLst>
              </c:spPr>
              <c:txPr>
                <a:bodyPr wrap="square" lIns="38100" tIns="19050" rIns="38100" bIns="19050" anchor="ctr">
                  <a:noAutofit/>
                </a:bodyPr>
                <a:lstStyle/>
                <a:p>
                  <a:pPr>
                    <a:defRPr sz="1050"/>
                  </a:pPr>
                  <a:endParaRPr lang="ja-JP"/>
                </a:p>
              </c:txPr>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AE49-4AF8-868E-D39DDE02A5BC}"/>
                </c:ext>
              </c:extLst>
            </c:dLbl>
            <c:numFmt formatCode="0.00E+00" sourceLinked="0"/>
            <c:spPr>
              <a:solidFill>
                <a:sysClr val="window" lastClr="FFFFFF">
                  <a:lumMod val="95000"/>
                </a:sysClr>
              </a:solidFill>
              <a:ln>
                <a:noFill/>
              </a:ln>
              <a:effectLst/>
            </c:spPr>
            <c:txPr>
              <a:bodyPr/>
              <a:lstStyle/>
              <a:p>
                <a:pPr>
                  <a:defRPr sz="1050"/>
                </a:pPr>
                <a:endParaRPr lang="ja-JP"/>
              </a:p>
            </c:txPr>
            <c:dLblPos val="t"/>
            <c:showLegendKey val="0"/>
            <c:showVal val="0"/>
            <c:showCatName val="0"/>
            <c:showSerName val="0"/>
            <c:showPercent val="0"/>
            <c:showBubbleSize val="0"/>
            <c:extLst>
              <c:ext xmlns:c15="http://schemas.microsoft.com/office/drawing/2012/chart" uri="{CE6537A1-D6FC-4f65-9D91-7224C49458BB}">
                <c15:showLeaderLines val="1"/>
              </c:ext>
            </c:extLst>
          </c:dLbls>
          <c:xVal>
            <c:numRef>
              <c:f>[reso_d100_p80.xlsm]plot!$R$14:$R$95</c:f>
              <c:numCache>
                <c:formatCode>General</c:formatCode>
                <c:ptCount val="82"/>
                <c:pt idx="0">
                  <c:v>0</c:v>
                </c:pt>
                <c:pt idx="1">
                  <c:v>1.1905845499999999E-3</c:v>
                </c:pt>
                <c:pt idx="2">
                  <c:v>2.3811690999999999E-3</c:v>
                </c:pt>
                <c:pt idx="3">
                  <c:v>3.5717536499999996E-3</c:v>
                </c:pt>
                <c:pt idx="4">
                  <c:v>4.7623381999999997E-3</c:v>
                </c:pt>
                <c:pt idx="5">
                  <c:v>5.9529227499999999E-3</c:v>
                </c:pt>
                <c:pt idx="6">
                  <c:v>7.1435073E-3</c:v>
                </c:pt>
                <c:pt idx="7">
                  <c:v>8.3340918499999993E-3</c:v>
                </c:pt>
                <c:pt idx="8">
                  <c:v>9.5246763999999994E-3</c:v>
                </c:pt>
                <c:pt idx="9">
                  <c:v>1.071526095E-2</c:v>
                </c:pt>
                <c:pt idx="10">
                  <c:v>1.19058455E-2</c:v>
                </c:pt>
                <c:pt idx="11">
                  <c:v>1.309643005E-2</c:v>
                </c:pt>
                <c:pt idx="12">
                  <c:v>1.42870146E-2</c:v>
                </c:pt>
                <c:pt idx="13">
                  <c:v>1.547759915E-2</c:v>
                </c:pt>
                <c:pt idx="14">
                  <c:v>1.6668183699999999E-2</c:v>
                </c:pt>
                <c:pt idx="15">
                  <c:v>1.7858768249999997E-2</c:v>
                </c:pt>
                <c:pt idx="16">
                  <c:v>1.9049352799999995E-2</c:v>
                </c:pt>
                <c:pt idx="17">
                  <c:v>2.0239937349999994E-2</c:v>
                </c:pt>
                <c:pt idx="18">
                  <c:v>2.1430521899999992E-2</c:v>
                </c:pt>
                <c:pt idx="19">
                  <c:v>2.2621106449999991E-2</c:v>
                </c:pt>
                <c:pt idx="20">
                  <c:v>2.3811690999999999E-2</c:v>
                </c:pt>
                <c:pt idx="21">
                  <c:v>2.512110645E-2</c:v>
                </c:pt>
                <c:pt idx="22">
                  <c:v>2.64305219E-2</c:v>
                </c:pt>
                <c:pt idx="23">
                  <c:v>2.773993735E-2</c:v>
                </c:pt>
                <c:pt idx="24">
                  <c:v>2.9049352800000001E-2</c:v>
                </c:pt>
                <c:pt idx="25">
                  <c:v>3.0358768250000001E-2</c:v>
                </c:pt>
                <c:pt idx="26">
                  <c:v>3.1668183699999998E-2</c:v>
                </c:pt>
                <c:pt idx="27">
                  <c:v>3.2977599149999995E-2</c:v>
                </c:pt>
                <c:pt idx="28">
                  <c:v>3.4287014599999992E-2</c:v>
                </c:pt>
                <c:pt idx="29">
                  <c:v>3.5596430049999989E-2</c:v>
                </c:pt>
                <c:pt idx="30">
                  <c:v>3.6905845499999985E-2</c:v>
                </c:pt>
                <c:pt idx="31">
                  <c:v>3.8215260949999982E-2</c:v>
                </c:pt>
                <c:pt idx="32">
                  <c:v>3.9524676399999979E-2</c:v>
                </c:pt>
                <c:pt idx="33">
                  <c:v>4.0834091849999976E-2</c:v>
                </c:pt>
                <c:pt idx="34">
                  <c:v>4.2143507299999973E-2</c:v>
                </c:pt>
                <c:pt idx="35">
                  <c:v>4.345292274999997E-2</c:v>
                </c:pt>
                <c:pt idx="36">
                  <c:v>4.4762338199999967E-2</c:v>
                </c:pt>
                <c:pt idx="37">
                  <c:v>4.6071753649999964E-2</c:v>
                </c:pt>
                <c:pt idx="38">
                  <c:v>4.738116909999996E-2</c:v>
                </c:pt>
                <c:pt idx="39">
                  <c:v>4.8690584549999957E-2</c:v>
                </c:pt>
                <c:pt idx="40">
                  <c:v>0.05</c:v>
                </c:pt>
                <c:pt idx="41">
                  <c:v>1.05</c:v>
                </c:pt>
                <c:pt idx="42">
                  <c:v>1.05130941545</c:v>
                </c:pt>
                <c:pt idx="43">
                  <c:v>1.0526188309</c:v>
                </c:pt>
                <c:pt idx="44">
                  <c:v>1.0539282463499999</c:v>
                </c:pt>
                <c:pt idx="45">
                  <c:v>1.0552376617999999</c:v>
                </c:pt>
                <c:pt idx="46">
                  <c:v>1.0565470772499999</c:v>
                </c:pt>
                <c:pt idx="47">
                  <c:v>1.0578564926999998</c:v>
                </c:pt>
                <c:pt idx="48">
                  <c:v>1.0591659081499998</c:v>
                </c:pt>
                <c:pt idx="49">
                  <c:v>1.0604753235999997</c:v>
                </c:pt>
                <c:pt idx="50">
                  <c:v>1.0617847390499997</c:v>
                </c:pt>
                <c:pt idx="51">
                  <c:v>1.0630941544999997</c:v>
                </c:pt>
                <c:pt idx="52">
                  <c:v>1.0644035699499996</c:v>
                </c:pt>
                <c:pt idx="53">
                  <c:v>1.0657129853999996</c:v>
                </c:pt>
                <c:pt idx="54">
                  <c:v>1.0670224008499996</c:v>
                </c:pt>
                <c:pt idx="55">
                  <c:v>1.0683318162999995</c:v>
                </c:pt>
                <c:pt idx="56">
                  <c:v>1.0696412317499995</c:v>
                </c:pt>
                <c:pt idx="57">
                  <c:v>1.0709506471999994</c:v>
                </c:pt>
                <c:pt idx="58">
                  <c:v>1.0722600626499994</c:v>
                </c:pt>
                <c:pt idx="59">
                  <c:v>1.0735694780999994</c:v>
                </c:pt>
                <c:pt idx="60">
                  <c:v>1.0748788935499993</c:v>
                </c:pt>
                <c:pt idx="61">
                  <c:v>1.076188309</c:v>
                </c:pt>
                <c:pt idx="62">
                  <c:v>1.0773788935499999</c:v>
                </c:pt>
                <c:pt idx="63">
                  <c:v>1.0785694780999999</c:v>
                </c:pt>
                <c:pt idx="64">
                  <c:v>1.0797600626499999</c:v>
                </c:pt>
                <c:pt idx="65">
                  <c:v>1.0809506471999999</c:v>
                </c:pt>
                <c:pt idx="66">
                  <c:v>1.0821412317499999</c:v>
                </c:pt>
                <c:pt idx="67">
                  <c:v>1.0833318162999999</c:v>
                </c:pt>
                <c:pt idx="68">
                  <c:v>1.0845224008499998</c:v>
                </c:pt>
                <c:pt idx="69">
                  <c:v>1.0857129853999998</c:v>
                </c:pt>
                <c:pt idx="70">
                  <c:v>1.0869035699499998</c:v>
                </c:pt>
                <c:pt idx="71">
                  <c:v>1.0880941544999998</c:v>
                </c:pt>
                <c:pt idx="72">
                  <c:v>1.0892847390499998</c:v>
                </c:pt>
                <c:pt idx="73">
                  <c:v>1.0904753235999998</c:v>
                </c:pt>
                <c:pt idx="74">
                  <c:v>1.0916659081499998</c:v>
                </c:pt>
                <c:pt idx="75">
                  <c:v>1.0928564926999997</c:v>
                </c:pt>
                <c:pt idx="76">
                  <c:v>1.0940470772499997</c:v>
                </c:pt>
                <c:pt idx="77">
                  <c:v>1.0952376617999997</c:v>
                </c:pt>
                <c:pt idx="78">
                  <c:v>1.0964282463499997</c:v>
                </c:pt>
                <c:pt idx="79">
                  <c:v>1.0976188308999997</c:v>
                </c:pt>
                <c:pt idx="80">
                  <c:v>1.0988094154499997</c:v>
                </c:pt>
                <c:pt idx="81">
                  <c:v>1.0999999999999999</c:v>
                </c:pt>
              </c:numCache>
            </c:numRef>
          </c:xVal>
          <c:yVal>
            <c:numRef>
              <c:f>[reso_d100_p80.xlsm]plot!$S$14:$S$95</c:f>
              <c:numCache>
                <c:formatCode>General</c:formatCode>
                <c:ptCount val="82"/>
                <c:pt idx="0">
                  <c:v>1.0000005937301436E+18</c:v>
                </c:pt>
                <c:pt idx="1">
                  <c:v>2.3312782050644321E+18</c:v>
                </c:pt>
                <c:pt idx="2">
                  <c:v>5.1197672716345754E+18</c:v>
                </c:pt>
                <c:pt idx="3">
                  <c:v>1.0622296579334752E+19</c:v>
                </c:pt>
                <c:pt idx="4">
                  <c:v>2.0879383286206378E+19</c:v>
                </c:pt>
                <c:pt idx="5">
                  <c:v>3.8988456500791157E+19</c:v>
                </c:pt>
                <c:pt idx="6">
                  <c:v>6.9347495082730291E+19</c:v>
                </c:pt>
                <c:pt idx="7">
                  <c:v>1.1779537548701488E+20</c:v>
                </c:pt>
                <c:pt idx="8">
                  <c:v>1.9156842698597401E+20</c:v>
                </c:pt>
                <c:pt idx="9">
                  <c:v>2.9900778522908249E+20</c:v>
                </c:pt>
                <c:pt idx="10">
                  <c:v>4.4899107489142466E+20</c:v>
                </c:pt>
                <c:pt idx="11">
                  <c:v>6.5011844034732818E+20</c:v>
                </c:pt>
                <c:pt idx="12">
                  <c:v>9.0974332829337217E+20</c:v>
                </c:pt>
                <c:pt idx="13">
                  <c:v>1.2329858206755987E+21</c:v>
                </c:pt>
                <c:pt idx="14">
                  <c:v>1.6218863604856673E+21</c:v>
                </c:pt>
                <c:pt idx="15">
                  <c:v>2.0748435863138258E+21</c:v>
                </c:pt>
                <c:pt idx="16">
                  <c:v>2.5864346416155842E+21</c:v>
                </c:pt>
                <c:pt idx="17">
                  <c:v>3.1476511859971137E+21</c:v>
                </c:pt>
                <c:pt idx="18">
                  <c:v>3.7465153151505824E+21</c:v>
                </c:pt>
                <c:pt idx="19">
                  <c:v>4.3689820778940009E+21</c:v>
                </c:pt>
                <c:pt idx="20">
                  <c:v>4.9999999999999969E+21</c:v>
                </c:pt>
                <c:pt idx="21">
                  <c:v>5.686030528382461E+21</c:v>
                </c:pt>
                <c:pt idx="22">
                  <c:v>6.3459145495762908E+21</c:v>
                </c:pt>
                <c:pt idx="23">
                  <c:v>6.9640272339308087E+21</c:v>
                </c:pt>
                <c:pt idx="24">
                  <c:v>7.5283207414402379E+21</c:v>
                </c:pt>
                <c:pt idx="25">
                  <c:v>8.0306782820838534E+21</c:v>
                </c:pt>
                <c:pt idx="26">
                  <c:v>8.4668662248399511E+21</c:v>
                </c:pt>
                <c:pt idx="27">
                  <c:v>8.8361741021623605E+21</c:v>
                </c:pt>
                <c:pt idx="28">
                  <c:v>9.1408485323418611E+21</c:v>
                </c:pt>
                <c:pt idx="29">
                  <c:v>9.385423496084252E+21</c:v>
                </c:pt>
                <c:pt idx="30">
                  <c:v>9.5760328069857348E+21</c:v>
                </c:pt>
                <c:pt idx="31">
                  <c:v>9.7197677720371473E+21</c:v>
                </c:pt>
                <c:pt idx="32">
                  <c:v>9.824119399331838E+21</c:v>
                </c:pt>
                <c:pt idx="33">
                  <c:v>9.8965236906373656E+21</c:v>
                </c:pt>
                <c:pt idx="34">
                  <c:v>9.9440123964278335E+21</c:v>
                </c:pt>
                <c:pt idx="35">
                  <c:v>9.9729605608547004E+21</c:v>
                </c:pt>
                <c:pt idx="36">
                  <c:v>9.9889157926368009E+21</c:v>
                </c:pt>
                <c:pt idx="37">
                  <c:v>9.99649155800067E+21</c:v>
                </c:pt>
                <c:pt idx="38">
                  <c:v>9.9993068768415355E+21</c:v>
                </c:pt>
                <c:pt idx="39">
                  <c:v>9.9999566783950524E+21</c:v>
                </c:pt>
                <c:pt idx="40">
                  <c:v>1E+22</c:v>
                </c:pt>
                <c:pt idx="41">
                  <c:v>1E+22</c:v>
                </c:pt>
                <c:pt idx="42">
                  <c:v>9.9999566783950524E+21</c:v>
                </c:pt>
                <c:pt idx="43">
                  <c:v>9.9993068768415355E+21</c:v>
                </c:pt>
                <c:pt idx="44">
                  <c:v>9.99649155800067E+21</c:v>
                </c:pt>
                <c:pt idx="45">
                  <c:v>9.988915792636803E+21</c:v>
                </c:pt>
                <c:pt idx="46">
                  <c:v>9.9729605608547046E+21</c:v>
                </c:pt>
                <c:pt idx="47">
                  <c:v>9.9440123964278419E+21</c:v>
                </c:pt>
                <c:pt idx="48">
                  <c:v>9.8965236906373782E+21</c:v>
                </c:pt>
                <c:pt idx="49">
                  <c:v>9.824119399331859E+21</c:v>
                </c:pt>
                <c:pt idx="50">
                  <c:v>9.7197677720371808E+21</c:v>
                </c:pt>
                <c:pt idx="51">
                  <c:v>9.5760328069857851E+21</c:v>
                </c:pt>
                <c:pt idx="52">
                  <c:v>9.3854234960843233E+21</c:v>
                </c:pt>
                <c:pt idx="53">
                  <c:v>9.1408485323419586E+21</c:v>
                </c:pt>
                <c:pt idx="54">
                  <c:v>8.8361741021624895E+21</c:v>
                </c:pt>
                <c:pt idx="55">
                  <c:v>8.4668662248401147E+21</c:v>
                </c:pt>
                <c:pt idx="56">
                  <c:v>8.0306782820840568E+21</c:v>
                </c:pt>
                <c:pt idx="57">
                  <c:v>7.5283207414404853E+21</c:v>
                </c:pt>
                <c:pt idx="58">
                  <c:v>6.9640272339311002E+21</c:v>
                </c:pt>
                <c:pt idx="59">
                  <c:v>6.3459145495766242E+21</c:v>
                </c:pt>
                <c:pt idx="60">
                  <c:v>5.6860305283828322E+21</c:v>
                </c:pt>
                <c:pt idx="61">
                  <c:v>5.0000000000000482E+21</c:v>
                </c:pt>
                <c:pt idx="62">
                  <c:v>4.3689820778940659E+21</c:v>
                </c:pt>
                <c:pt idx="63">
                  <c:v>3.7465153151506517E+21</c:v>
                </c:pt>
                <c:pt idx="64">
                  <c:v>3.147651185997185E+21</c:v>
                </c:pt>
                <c:pt idx="65">
                  <c:v>2.5864346416156576E+21</c:v>
                </c:pt>
                <c:pt idx="66">
                  <c:v>2.0748435863138976E+21</c:v>
                </c:pt>
                <c:pt idx="67">
                  <c:v>1.6218863604857336E+21</c:v>
                </c:pt>
                <c:pt idx="68">
                  <c:v>1.2329858206756601E+21</c:v>
                </c:pt>
                <c:pt idx="69">
                  <c:v>9.0974332829342499E+20</c:v>
                </c:pt>
                <c:pt idx="70">
                  <c:v>6.5011844034737288E+20</c:v>
                </c:pt>
                <c:pt idx="71">
                  <c:v>4.4899107489146071E+20</c:v>
                </c:pt>
                <c:pt idx="72">
                  <c:v>2.9900778522911067E+20</c:v>
                </c:pt>
                <c:pt idx="73">
                  <c:v>1.9156842698599449E+20</c:v>
                </c:pt>
                <c:pt idx="74">
                  <c:v>1.1779537548702943E+20</c:v>
                </c:pt>
                <c:pt idx="75">
                  <c:v>6.9347495082740204E+19</c:v>
                </c:pt>
                <c:pt idx="76">
                  <c:v>3.8988456500797661E+19</c:v>
                </c:pt>
                <c:pt idx="77">
                  <c:v>2.087938328621029E+19</c:v>
                </c:pt>
                <c:pt idx="78">
                  <c:v>1.062229657933698E+19</c:v>
                </c:pt>
                <c:pt idx="79">
                  <c:v>5.1197672716358021E+18</c:v>
                </c:pt>
                <c:pt idx="80">
                  <c:v>2.3312782050650573E+18</c:v>
                </c:pt>
                <c:pt idx="81">
                  <c:v>1.0000005937302751E+18</c:v>
                </c:pt>
              </c:numCache>
            </c:numRef>
          </c:yVal>
          <c:smooth val="0"/>
          <c:extLst>
            <c:ext xmlns:c16="http://schemas.microsoft.com/office/drawing/2014/chart" uri="{C3380CC4-5D6E-409C-BE32-E72D297353CC}">
              <c16:uniqueId val="{00000002-AE49-4AF8-868E-D39DDE02A5BC}"/>
            </c:ext>
          </c:extLst>
        </c:ser>
        <c:dLbls>
          <c:showLegendKey val="0"/>
          <c:showVal val="0"/>
          <c:showCatName val="0"/>
          <c:showSerName val="0"/>
          <c:showPercent val="0"/>
          <c:showBubbleSize val="0"/>
        </c:dLbls>
        <c:axId val="188360384"/>
        <c:axId val="188360960"/>
      </c:scatterChart>
      <c:valAx>
        <c:axId val="188360384"/>
        <c:scaling>
          <c:orientation val="minMax"/>
          <c:max val="0.5"/>
          <c:min val="0"/>
        </c:scaling>
        <c:delete val="0"/>
        <c:axPos val="b"/>
        <c:majorGridlines>
          <c:spPr>
            <a:ln>
              <a:solidFill>
                <a:sysClr val="window" lastClr="FFFFFF">
                  <a:lumMod val="85000"/>
                </a:sysClr>
              </a:solidFill>
            </a:ln>
          </c:spPr>
        </c:majorGridlines>
        <c:title>
          <c:tx>
            <c:rich>
              <a:bodyPr/>
              <a:lstStyle/>
              <a:p>
                <a:pPr>
                  <a:defRPr sz="1050"/>
                </a:pPr>
                <a:r>
                  <a:rPr lang="en-US" altLang="ja-JP" sz="1600" b="1" i="0" baseline="0" dirty="0">
                    <a:effectLst/>
                    <a:latin typeface="Times New Roman" panose="02020603050405020304" pitchFamily="18" charset="0"/>
                    <a:cs typeface="Times New Roman" panose="02020603050405020304" pitchFamily="18" charset="0"/>
                  </a:rPr>
                  <a:t>time [</a:t>
                </a:r>
                <a:r>
                  <a:rPr lang="en-US" altLang="ja-JP" sz="1600" b="1" i="0" baseline="0" dirty="0" err="1">
                    <a:effectLst/>
                    <a:latin typeface="Times New Roman" panose="02020603050405020304" pitchFamily="18" charset="0"/>
                    <a:cs typeface="Times New Roman" panose="02020603050405020304" pitchFamily="18" charset="0"/>
                  </a:rPr>
                  <a:t>ps</a:t>
                </a:r>
                <a:r>
                  <a:rPr lang="en-US" altLang="ja-JP" sz="1600" b="1" i="0" baseline="0" dirty="0">
                    <a:effectLst/>
                    <a:latin typeface="Times New Roman" panose="02020603050405020304" pitchFamily="18" charset="0"/>
                    <a:cs typeface="Times New Roman" panose="02020603050405020304" pitchFamily="18" charset="0"/>
                  </a:rPr>
                  <a:t>]</a:t>
                </a:r>
                <a:endParaRPr lang="ja-JP" altLang="ja-JP" sz="1050" dirty="0">
                  <a:effectLst/>
                  <a:latin typeface="Times New Roman" panose="02020603050405020304" pitchFamily="18" charset="0"/>
                  <a:cs typeface="Times New Roman" panose="02020603050405020304" pitchFamily="18" charset="0"/>
                </a:endParaRPr>
              </a:p>
            </c:rich>
          </c:tx>
          <c:layout>
            <c:manualLayout>
              <c:xMode val="edge"/>
              <c:yMode val="edge"/>
              <c:x val="0.51431411936854876"/>
              <c:y val="0.82733004773512542"/>
            </c:manualLayout>
          </c:layout>
          <c:overlay val="0"/>
        </c:title>
        <c:numFmt formatCode="General" sourceLinked="1"/>
        <c:majorTickMark val="out"/>
        <c:minorTickMark val="none"/>
        <c:tickLblPos val="low"/>
        <c:txPr>
          <a:bodyPr/>
          <a:lstStyle/>
          <a:p>
            <a:pPr>
              <a:defRPr sz="1050"/>
            </a:pPr>
            <a:endParaRPr lang="ja-JP"/>
          </a:p>
        </c:txPr>
        <c:crossAx val="188360960"/>
        <c:crosses val="autoZero"/>
        <c:crossBetween val="midCat"/>
        <c:majorUnit val="0.1"/>
      </c:valAx>
      <c:valAx>
        <c:axId val="188360960"/>
        <c:scaling>
          <c:orientation val="minMax"/>
          <c:max val="1E+22"/>
        </c:scaling>
        <c:delete val="0"/>
        <c:axPos val="l"/>
        <c:majorGridlines>
          <c:spPr>
            <a:ln>
              <a:solidFill>
                <a:sysClr val="window" lastClr="FFFFFF">
                  <a:lumMod val="85000"/>
                </a:sysClr>
              </a:solidFill>
            </a:ln>
          </c:spPr>
        </c:majorGridlines>
        <c:title>
          <c:tx>
            <c:rich>
              <a:bodyPr rot="-5400000" vert="horz"/>
              <a:lstStyle/>
              <a:p>
                <a:pPr>
                  <a:defRPr sz="1050"/>
                </a:pPr>
                <a:r>
                  <a:rPr lang="en-US" altLang="ja-JP" sz="1600" b="1" i="0" baseline="0" dirty="0">
                    <a:effectLst/>
                    <a:latin typeface="Times New Roman" panose="02020603050405020304" pitchFamily="18" charset="0"/>
                    <a:cs typeface="Times New Roman" panose="02020603050405020304" pitchFamily="18" charset="0"/>
                  </a:rPr>
                  <a:t>Laser Intensity </a:t>
                </a:r>
              </a:p>
              <a:p>
                <a:pPr>
                  <a:defRPr sz="1050"/>
                </a:pPr>
                <a:r>
                  <a:rPr lang="en-US" altLang="ja-JP" sz="1600" b="1" i="0" baseline="0" dirty="0">
                    <a:effectLst/>
                    <a:latin typeface="Times New Roman" panose="02020603050405020304" pitchFamily="18" charset="0"/>
                    <a:cs typeface="Times New Roman" panose="02020603050405020304" pitchFamily="18" charset="0"/>
                  </a:rPr>
                  <a:t>[W/cm</a:t>
                </a:r>
                <a:r>
                  <a:rPr lang="en-US" altLang="ja-JP" sz="1600" b="1" i="0" baseline="30000" dirty="0">
                    <a:effectLst/>
                    <a:latin typeface="Times New Roman" panose="02020603050405020304" pitchFamily="18" charset="0"/>
                    <a:cs typeface="Times New Roman" panose="02020603050405020304" pitchFamily="18" charset="0"/>
                  </a:rPr>
                  <a:t>2</a:t>
                </a:r>
                <a:r>
                  <a:rPr lang="en-US" altLang="ja-JP" sz="1600" b="1" i="0" baseline="0" dirty="0">
                    <a:effectLst/>
                    <a:latin typeface="Times New Roman" panose="02020603050405020304" pitchFamily="18" charset="0"/>
                    <a:cs typeface="Times New Roman" panose="02020603050405020304" pitchFamily="18" charset="0"/>
                  </a:rPr>
                  <a:t>]</a:t>
                </a:r>
                <a:endParaRPr lang="ja-JP" altLang="ja-JP" sz="1050" dirty="0">
                  <a:effectLst/>
                  <a:latin typeface="Times New Roman" panose="02020603050405020304" pitchFamily="18" charset="0"/>
                  <a:cs typeface="Times New Roman" panose="02020603050405020304" pitchFamily="18" charset="0"/>
                </a:endParaRPr>
              </a:p>
            </c:rich>
          </c:tx>
          <c:layout>
            <c:manualLayout>
              <c:xMode val="edge"/>
              <c:yMode val="edge"/>
              <c:x val="8.5463722389162999E-3"/>
              <c:y val="9.916587348255701E-2"/>
            </c:manualLayout>
          </c:layout>
          <c:overlay val="0"/>
        </c:title>
        <c:numFmt formatCode="General" sourceLinked="0"/>
        <c:majorTickMark val="in"/>
        <c:minorTickMark val="in"/>
        <c:tickLblPos val="low"/>
        <c:txPr>
          <a:bodyPr/>
          <a:lstStyle/>
          <a:p>
            <a:pPr>
              <a:defRPr sz="1000"/>
            </a:pPr>
            <a:endParaRPr lang="ja-JP"/>
          </a:p>
        </c:txPr>
        <c:crossAx val="188360384"/>
        <c:crosses val="autoZero"/>
        <c:crossBetween val="midCat"/>
        <c:majorUnit val="5E+21"/>
      </c:valAx>
      <c:spPr>
        <a:noFill/>
        <a:ln w="25400">
          <a:noFill/>
        </a:ln>
      </c:spPr>
    </c:plotArea>
    <c:plotVisOnly val="1"/>
    <c:dispBlanksAs val="gap"/>
    <c:showDLblsOverMax val="0"/>
  </c:chart>
  <c:spPr>
    <a:ln w="19050">
      <a:noFill/>
    </a:ln>
  </c:spPr>
  <c:externalData r:id="rId2">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scatterChart>
        <c:scatterStyle val="lineMarker"/>
        <c:varyColors val="0"/>
        <c:ser>
          <c:idx val="0"/>
          <c:order val="0"/>
          <c:spPr>
            <a:ln>
              <a:solidFill>
                <a:srgbClr val="F79646">
                  <a:lumMod val="75000"/>
                </a:srgbClr>
              </a:solidFill>
            </a:ln>
          </c:spPr>
          <c:marker>
            <c:symbol val="none"/>
          </c:marker>
          <c:dLbls>
            <c:dLbl>
              <c:idx val="40"/>
              <c:delete val="1"/>
              <c:extLst>
                <c:ext xmlns:c15="http://schemas.microsoft.com/office/drawing/2012/chart" uri="{CE6537A1-D6FC-4f65-9D91-7224C49458BB}"/>
                <c:ext xmlns:c16="http://schemas.microsoft.com/office/drawing/2014/chart" uri="{C3380CC4-5D6E-409C-BE32-E72D297353CC}">
                  <c16:uniqueId val="{00000000-327A-4038-BBE8-E3D714805C1C}"/>
                </c:ext>
              </c:extLst>
            </c:dLbl>
            <c:dLbl>
              <c:idx val="81"/>
              <c:numFmt formatCode="0.00E+00" sourceLinked="0"/>
              <c:spPr>
                <a:solidFill>
                  <a:sysClr val="window" lastClr="FFFFFF">
                    <a:lumMod val="95000"/>
                  </a:sysClr>
                </a:solidFill>
                <a:ln>
                  <a:noFill/>
                </a:ln>
                <a:effectLst>
                  <a:glow>
                    <a:srgbClr val="4F81BD">
                      <a:alpha val="40000"/>
                    </a:srgbClr>
                  </a:glow>
                </a:effectLst>
              </c:spPr>
              <c:txPr>
                <a:bodyPr wrap="square" lIns="38100" tIns="19050" rIns="38100" bIns="19050" anchor="ctr">
                  <a:noAutofit/>
                </a:bodyPr>
                <a:lstStyle/>
                <a:p>
                  <a:pPr>
                    <a:defRPr sz="1050"/>
                  </a:pPr>
                  <a:endParaRPr lang="ja-JP"/>
                </a:p>
              </c:txPr>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327A-4038-BBE8-E3D714805C1C}"/>
                </c:ext>
              </c:extLst>
            </c:dLbl>
            <c:numFmt formatCode="0.00E+00" sourceLinked="0"/>
            <c:spPr>
              <a:solidFill>
                <a:sysClr val="window" lastClr="FFFFFF">
                  <a:lumMod val="95000"/>
                </a:sysClr>
              </a:solidFill>
              <a:ln>
                <a:noFill/>
              </a:ln>
              <a:effectLst/>
            </c:spPr>
            <c:txPr>
              <a:bodyPr/>
              <a:lstStyle/>
              <a:p>
                <a:pPr>
                  <a:defRPr sz="1050"/>
                </a:pPr>
                <a:endParaRPr lang="ja-JP"/>
              </a:p>
            </c:txPr>
            <c:dLblPos val="t"/>
            <c:showLegendKey val="0"/>
            <c:showVal val="0"/>
            <c:showCatName val="0"/>
            <c:showSerName val="0"/>
            <c:showPercent val="0"/>
            <c:showBubbleSize val="0"/>
            <c:extLst>
              <c:ext xmlns:c15="http://schemas.microsoft.com/office/drawing/2012/chart" uri="{CE6537A1-D6FC-4f65-9D91-7224C49458BB}">
                <c15:showLeaderLines val="1"/>
              </c:ext>
            </c:extLst>
          </c:dLbls>
          <c:xVal>
            <c:numRef>
              <c:f>[reso_d100_p80.xlsm]plot!$R$14:$R$95</c:f>
              <c:numCache>
                <c:formatCode>General</c:formatCode>
                <c:ptCount val="82"/>
                <c:pt idx="0">
                  <c:v>0</c:v>
                </c:pt>
                <c:pt idx="1">
                  <c:v>1.1905845499999999E-3</c:v>
                </c:pt>
                <c:pt idx="2">
                  <c:v>2.3811690999999999E-3</c:v>
                </c:pt>
                <c:pt idx="3">
                  <c:v>3.5717536499999996E-3</c:v>
                </c:pt>
                <c:pt idx="4">
                  <c:v>4.7623381999999997E-3</c:v>
                </c:pt>
                <c:pt idx="5">
                  <c:v>5.9529227499999999E-3</c:v>
                </c:pt>
                <c:pt idx="6">
                  <c:v>7.1435073E-3</c:v>
                </c:pt>
                <c:pt idx="7">
                  <c:v>8.3340918499999993E-3</c:v>
                </c:pt>
                <c:pt idx="8">
                  <c:v>9.5246763999999994E-3</c:v>
                </c:pt>
                <c:pt idx="9">
                  <c:v>1.071526095E-2</c:v>
                </c:pt>
                <c:pt idx="10">
                  <c:v>1.19058455E-2</c:v>
                </c:pt>
                <c:pt idx="11">
                  <c:v>1.309643005E-2</c:v>
                </c:pt>
                <c:pt idx="12">
                  <c:v>1.42870146E-2</c:v>
                </c:pt>
                <c:pt idx="13">
                  <c:v>1.547759915E-2</c:v>
                </c:pt>
                <c:pt idx="14">
                  <c:v>1.6668183699999999E-2</c:v>
                </c:pt>
                <c:pt idx="15">
                  <c:v>1.7858768249999997E-2</c:v>
                </c:pt>
                <c:pt idx="16">
                  <c:v>1.9049352799999995E-2</c:v>
                </c:pt>
                <c:pt idx="17">
                  <c:v>2.0239937349999994E-2</c:v>
                </c:pt>
                <c:pt idx="18">
                  <c:v>2.1430521899999992E-2</c:v>
                </c:pt>
                <c:pt idx="19">
                  <c:v>2.2621106449999991E-2</c:v>
                </c:pt>
                <c:pt idx="20">
                  <c:v>2.3811690999999999E-2</c:v>
                </c:pt>
                <c:pt idx="21">
                  <c:v>2.512110645E-2</c:v>
                </c:pt>
                <c:pt idx="22">
                  <c:v>2.64305219E-2</c:v>
                </c:pt>
                <c:pt idx="23">
                  <c:v>2.773993735E-2</c:v>
                </c:pt>
                <c:pt idx="24">
                  <c:v>2.9049352800000001E-2</c:v>
                </c:pt>
                <c:pt idx="25">
                  <c:v>3.0358768250000001E-2</c:v>
                </c:pt>
                <c:pt idx="26">
                  <c:v>3.1668183699999998E-2</c:v>
                </c:pt>
                <c:pt idx="27">
                  <c:v>3.2977599149999995E-2</c:v>
                </c:pt>
                <c:pt idx="28">
                  <c:v>3.4287014599999992E-2</c:v>
                </c:pt>
                <c:pt idx="29">
                  <c:v>3.5596430049999989E-2</c:v>
                </c:pt>
                <c:pt idx="30">
                  <c:v>3.6905845499999985E-2</c:v>
                </c:pt>
                <c:pt idx="31">
                  <c:v>3.8215260949999982E-2</c:v>
                </c:pt>
                <c:pt idx="32">
                  <c:v>3.9524676399999979E-2</c:v>
                </c:pt>
                <c:pt idx="33">
                  <c:v>4.0834091849999976E-2</c:v>
                </c:pt>
                <c:pt idx="34">
                  <c:v>4.2143507299999973E-2</c:v>
                </c:pt>
                <c:pt idx="35">
                  <c:v>4.345292274999997E-2</c:v>
                </c:pt>
                <c:pt idx="36">
                  <c:v>4.4762338199999967E-2</c:v>
                </c:pt>
                <c:pt idx="37">
                  <c:v>4.6071753649999964E-2</c:v>
                </c:pt>
                <c:pt idx="38">
                  <c:v>4.738116909999996E-2</c:v>
                </c:pt>
                <c:pt idx="39">
                  <c:v>4.8690584549999957E-2</c:v>
                </c:pt>
                <c:pt idx="40">
                  <c:v>0.05</c:v>
                </c:pt>
                <c:pt idx="41">
                  <c:v>1.05</c:v>
                </c:pt>
                <c:pt idx="42">
                  <c:v>1.05130941545</c:v>
                </c:pt>
                <c:pt idx="43">
                  <c:v>1.0526188309</c:v>
                </c:pt>
                <c:pt idx="44">
                  <c:v>1.0539282463499999</c:v>
                </c:pt>
                <c:pt idx="45">
                  <c:v>1.0552376617999999</c:v>
                </c:pt>
                <c:pt idx="46">
                  <c:v>1.0565470772499999</c:v>
                </c:pt>
                <c:pt idx="47">
                  <c:v>1.0578564926999998</c:v>
                </c:pt>
                <c:pt idx="48">
                  <c:v>1.0591659081499998</c:v>
                </c:pt>
                <c:pt idx="49">
                  <c:v>1.0604753235999997</c:v>
                </c:pt>
                <c:pt idx="50">
                  <c:v>1.0617847390499997</c:v>
                </c:pt>
                <c:pt idx="51">
                  <c:v>1.0630941544999997</c:v>
                </c:pt>
                <c:pt idx="52">
                  <c:v>1.0644035699499996</c:v>
                </c:pt>
                <c:pt idx="53">
                  <c:v>1.0657129853999996</c:v>
                </c:pt>
                <c:pt idx="54">
                  <c:v>1.0670224008499996</c:v>
                </c:pt>
                <c:pt idx="55">
                  <c:v>1.0683318162999995</c:v>
                </c:pt>
                <c:pt idx="56">
                  <c:v>1.0696412317499995</c:v>
                </c:pt>
                <c:pt idx="57">
                  <c:v>1.0709506471999994</c:v>
                </c:pt>
                <c:pt idx="58">
                  <c:v>1.0722600626499994</c:v>
                </c:pt>
                <c:pt idx="59">
                  <c:v>1.0735694780999994</c:v>
                </c:pt>
                <c:pt idx="60">
                  <c:v>1.0748788935499993</c:v>
                </c:pt>
                <c:pt idx="61">
                  <c:v>1.076188309</c:v>
                </c:pt>
                <c:pt idx="62">
                  <c:v>1.0773788935499999</c:v>
                </c:pt>
                <c:pt idx="63">
                  <c:v>1.0785694780999999</c:v>
                </c:pt>
                <c:pt idx="64">
                  <c:v>1.0797600626499999</c:v>
                </c:pt>
                <c:pt idx="65">
                  <c:v>1.0809506471999999</c:v>
                </c:pt>
                <c:pt idx="66">
                  <c:v>1.0821412317499999</c:v>
                </c:pt>
                <c:pt idx="67">
                  <c:v>1.0833318162999999</c:v>
                </c:pt>
                <c:pt idx="68">
                  <c:v>1.0845224008499998</c:v>
                </c:pt>
                <c:pt idx="69">
                  <c:v>1.0857129853999998</c:v>
                </c:pt>
                <c:pt idx="70">
                  <c:v>1.0869035699499998</c:v>
                </c:pt>
                <c:pt idx="71">
                  <c:v>1.0880941544999998</c:v>
                </c:pt>
                <c:pt idx="72">
                  <c:v>1.0892847390499998</c:v>
                </c:pt>
                <c:pt idx="73">
                  <c:v>1.0904753235999998</c:v>
                </c:pt>
                <c:pt idx="74">
                  <c:v>1.0916659081499998</c:v>
                </c:pt>
                <c:pt idx="75">
                  <c:v>1.0928564926999997</c:v>
                </c:pt>
                <c:pt idx="76">
                  <c:v>1.0940470772499997</c:v>
                </c:pt>
                <c:pt idx="77">
                  <c:v>1.0952376617999997</c:v>
                </c:pt>
                <c:pt idx="78">
                  <c:v>1.0964282463499997</c:v>
                </c:pt>
                <c:pt idx="79">
                  <c:v>1.0976188308999997</c:v>
                </c:pt>
                <c:pt idx="80">
                  <c:v>1.0988094154499997</c:v>
                </c:pt>
                <c:pt idx="81">
                  <c:v>1.0999999999999999</c:v>
                </c:pt>
              </c:numCache>
            </c:numRef>
          </c:xVal>
          <c:yVal>
            <c:numRef>
              <c:f>[reso_d100_p80.xlsm]plot!$S$14:$S$95</c:f>
              <c:numCache>
                <c:formatCode>General</c:formatCode>
                <c:ptCount val="82"/>
                <c:pt idx="0">
                  <c:v>1.0000005937301436E+18</c:v>
                </c:pt>
                <c:pt idx="1">
                  <c:v>2.3312782050644321E+18</c:v>
                </c:pt>
                <c:pt idx="2">
                  <c:v>5.1197672716345754E+18</c:v>
                </c:pt>
                <c:pt idx="3">
                  <c:v>1.0622296579334752E+19</c:v>
                </c:pt>
                <c:pt idx="4">
                  <c:v>2.0879383286206378E+19</c:v>
                </c:pt>
                <c:pt idx="5">
                  <c:v>3.8988456500791157E+19</c:v>
                </c:pt>
                <c:pt idx="6">
                  <c:v>6.9347495082730291E+19</c:v>
                </c:pt>
                <c:pt idx="7">
                  <c:v>1.1779537548701488E+20</c:v>
                </c:pt>
                <c:pt idx="8">
                  <c:v>1.9156842698597401E+20</c:v>
                </c:pt>
                <c:pt idx="9">
                  <c:v>2.9900778522908249E+20</c:v>
                </c:pt>
                <c:pt idx="10">
                  <c:v>4.4899107489142466E+20</c:v>
                </c:pt>
                <c:pt idx="11">
                  <c:v>6.5011844034732818E+20</c:v>
                </c:pt>
                <c:pt idx="12">
                  <c:v>9.0974332829337217E+20</c:v>
                </c:pt>
                <c:pt idx="13">
                  <c:v>1.2329858206755987E+21</c:v>
                </c:pt>
                <c:pt idx="14">
                  <c:v>1.6218863604856673E+21</c:v>
                </c:pt>
                <c:pt idx="15">
                  <c:v>2.0748435863138258E+21</c:v>
                </c:pt>
                <c:pt idx="16">
                  <c:v>2.5864346416155842E+21</c:v>
                </c:pt>
                <c:pt idx="17">
                  <c:v>3.1476511859971137E+21</c:v>
                </c:pt>
                <c:pt idx="18">
                  <c:v>3.7465153151505824E+21</c:v>
                </c:pt>
                <c:pt idx="19">
                  <c:v>4.3689820778940009E+21</c:v>
                </c:pt>
                <c:pt idx="20">
                  <c:v>4.9999999999999969E+21</c:v>
                </c:pt>
                <c:pt idx="21">
                  <c:v>5.686030528382461E+21</c:v>
                </c:pt>
                <c:pt idx="22">
                  <c:v>6.3459145495762908E+21</c:v>
                </c:pt>
                <c:pt idx="23">
                  <c:v>6.9640272339308087E+21</c:v>
                </c:pt>
                <c:pt idx="24">
                  <c:v>7.5283207414402379E+21</c:v>
                </c:pt>
                <c:pt idx="25">
                  <c:v>8.0306782820838534E+21</c:v>
                </c:pt>
                <c:pt idx="26">
                  <c:v>8.4668662248399511E+21</c:v>
                </c:pt>
                <c:pt idx="27">
                  <c:v>8.8361741021623605E+21</c:v>
                </c:pt>
                <c:pt idx="28">
                  <c:v>9.1408485323418611E+21</c:v>
                </c:pt>
                <c:pt idx="29">
                  <c:v>9.385423496084252E+21</c:v>
                </c:pt>
                <c:pt idx="30">
                  <c:v>9.5760328069857348E+21</c:v>
                </c:pt>
                <c:pt idx="31">
                  <c:v>9.7197677720371473E+21</c:v>
                </c:pt>
                <c:pt idx="32">
                  <c:v>9.824119399331838E+21</c:v>
                </c:pt>
                <c:pt idx="33">
                  <c:v>9.8965236906373656E+21</c:v>
                </c:pt>
                <c:pt idx="34">
                  <c:v>9.9440123964278335E+21</c:v>
                </c:pt>
                <c:pt idx="35">
                  <c:v>9.9729605608547004E+21</c:v>
                </c:pt>
                <c:pt idx="36">
                  <c:v>9.9889157926368009E+21</c:v>
                </c:pt>
                <c:pt idx="37">
                  <c:v>9.99649155800067E+21</c:v>
                </c:pt>
                <c:pt idx="38">
                  <c:v>9.9993068768415355E+21</c:v>
                </c:pt>
                <c:pt idx="39">
                  <c:v>9.9999566783950524E+21</c:v>
                </c:pt>
                <c:pt idx="40">
                  <c:v>1E+22</c:v>
                </c:pt>
                <c:pt idx="41">
                  <c:v>1E+22</c:v>
                </c:pt>
                <c:pt idx="42">
                  <c:v>9.9999566783950524E+21</c:v>
                </c:pt>
                <c:pt idx="43">
                  <c:v>9.9993068768415355E+21</c:v>
                </c:pt>
                <c:pt idx="44">
                  <c:v>9.99649155800067E+21</c:v>
                </c:pt>
                <c:pt idx="45">
                  <c:v>9.988915792636803E+21</c:v>
                </c:pt>
                <c:pt idx="46">
                  <c:v>9.9729605608547046E+21</c:v>
                </c:pt>
                <c:pt idx="47">
                  <c:v>9.9440123964278419E+21</c:v>
                </c:pt>
                <c:pt idx="48">
                  <c:v>9.8965236906373782E+21</c:v>
                </c:pt>
                <c:pt idx="49">
                  <c:v>9.824119399331859E+21</c:v>
                </c:pt>
                <c:pt idx="50">
                  <c:v>9.7197677720371808E+21</c:v>
                </c:pt>
                <c:pt idx="51">
                  <c:v>9.5760328069857851E+21</c:v>
                </c:pt>
                <c:pt idx="52">
                  <c:v>9.3854234960843233E+21</c:v>
                </c:pt>
                <c:pt idx="53">
                  <c:v>9.1408485323419586E+21</c:v>
                </c:pt>
                <c:pt idx="54">
                  <c:v>8.8361741021624895E+21</c:v>
                </c:pt>
                <c:pt idx="55">
                  <c:v>8.4668662248401147E+21</c:v>
                </c:pt>
                <c:pt idx="56">
                  <c:v>8.0306782820840568E+21</c:v>
                </c:pt>
                <c:pt idx="57">
                  <c:v>7.5283207414404853E+21</c:v>
                </c:pt>
                <c:pt idx="58">
                  <c:v>6.9640272339311002E+21</c:v>
                </c:pt>
                <c:pt idx="59">
                  <c:v>6.3459145495766242E+21</c:v>
                </c:pt>
                <c:pt idx="60">
                  <c:v>5.6860305283828322E+21</c:v>
                </c:pt>
                <c:pt idx="61">
                  <c:v>5.0000000000000482E+21</c:v>
                </c:pt>
                <c:pt idx="62">
                  <c:v>4.3689820778940659E+21</c:v>
                </c:pt>
                <c:pt idx="63">
                  <c:v>3.7465153151506517E+21</c:v>
                </c:pt>
                <c:pt idx="64">
                  <c:v>3.147651185997185E+21</c:v>
                </c:pt>
                <c:pt idx="65">
                  <c:v>2.5864346416156576E+21</c:v>
                </c:pt>
                <c:pt idx="66">
                  <c:v>2.0748435863138976E+21</c:v>
                </c:pt>
                <c:pt idx="67">
                  <c:v>1.6218863604857336E+21</c:v>
                </c:pt>
                <c:pt idx="68">
                  <c:v>1.2329858206756601E+21</c:v>
                </c:pt>
                <c:pt idx="69">
                  <c:v>9.0974332829342499E+20</c:v>
                </c:pt>
                <c:pt idx="70">
                  <c:v>6.5011844034737288E+20</c:v>
                </c:pt>
                <c:pt idx="71">
                  <c:v>4.4899107489146071E+20</c:v>
                </c:pt>
                <c:pt idx="72">
                  <c:v>2.9900778522911067E+20</c:v>
                </c:pt>
                <c:pt idx="73">
                  <c:v>1.9156842698599449E+20</c:v>
                </c:pt>
                <c:pt idx="74">
                  <c:v>1.1779537548702943E+20</c:v>
                </c:pt>
                <c:pt idx="75">
                  <c:v>6.9347495082740204E+19</c:v>
                </c:pt>
                <c:pt idx="76">
                  <c:v>3.8988456500797661E+19</c:v>
                </c:pt>
                <c:pt idx="77">
                  <c:v>2.087938328621029E+19</c:v>
                </c:pt>
                <c:pt idx="78">
                  <c:v>1.062229657933698E+19</c:v>
                </c:pt>
                <c:pt idx="79">
                  <c:v>5.1197672716358021E+18</c:v>
                </c:pt>
                <c:pt idx="80">
                  <c:v>2.3312782050650573E+18</c:v>
                </c:pt>
                <c:pt idx="81">
                  <c:v>1.0000005937302751E+18</c:v>
                </c:pt>
              </c:numCache>
            </c:numRef>
          </c:yVal>
          <c:smooth val="0"/>
          <c:extLst>
            <c:ext xmlns:c16="http://schemas.microsoft.com/office/drawing/2014/chart" uri="{C3380CC4-5D6E-409C-BE32-E72D297353CC}">
              <c16:uniqueId val="{00000002-327A-4038-BBE8-E3D714805C1C}"/>
            </c:ext>
          </c:extLst>
        </c:ser>
        <c:dLbls>
          <c:showLegendKey val="0"/>
          <c:showVal val="0"/>
          <c:showCatName val="0"/>
          <c:showSerName val="0"/>
          <c:showPercent val="0"/>
          <c:showBubbleSize val="0"/>
        </c:dLbls>
        <c:axId val="216016576"/>
        <c:axId val="216022336"/>
      </c:scatterChart>
      <c:valAx>
        <c:axId val="216016576"/>
        <c:scaling>
          <c:orientation val="minMax"/>
          <c:max val="0.5"/>
          <c:min val="0"/>
        </c:scaling>
        <c:delete val="0"/>
        <c:axPos val="b"/>
        <c:majorGridlines>
          <c:spPr>
            <a:ln>
              <a:solidFill>
                <a:sysClr val="window" lastClr="FFFFFF">
                  <a:lumMod val="85000"/>
                </a:sysClr>
              </a:solidFill>
            </a:ln>
          </c:spPr>
        </c:majorGridlines>
        <c:title>
          <c:tx>
            <c:rich>
              <a:bodyPr/>
              <a:lstStyle/>
              <a:p>
                <a:pPr>
                  <a:defRPr sz="1050"/>
                </a:pPr>
                <a:r>
                  <a:rPr lang="en-US" altLang="ja-JP" sz="1600" b="1" i="0" baseline="0" dirty="0">
                    <a:effectLst/>
                    <a:latin typeface="Times New Roman" panose="02020603050405020304" pitchFamily="18" charset="0"/>
                    <a:cs typeface="Times New Roman" panose="02020603050405020304" pitchFamily="18" charset="0"/>
                  </a:rPr>
                  <a:t>time [</a:t>
                </a:r>
                <a:r>
                  <a:rPr lang="en-US" altLang="ja-JP" sz="1600" b="1" i="0" baseline="0" dirty="0" err="1">
                    <a:effectLst/>
                    <a:latin typeface="Times New Roman" panose="02020603050405020304" pitchFamily="18" charset="0"/>
                    <a:cs typeface="Times New Roman" panose="02020603050405020304" pitchFamily="18" charset="0"/>
                  </a:rPr>
                  <a:t>ps</a:t>
                </a:r>
                <a:r>
                  <a:rPr lang="en-US" altLang="ja-JP" sz="1600" b="1" i="0" baseline="0" dirty="0">
                    <a:effectLst/>
                    <a:latin typeface="Times New Roman" panose="02020603050405020304" pitchFamily="18" charset="0"/>
                    <a:cs typeface="Times New Roman" panose="02020603050405020304" pitchFamily="18" charset="0"/>
                  </a:rPr>
                  <a:t>]</a:t>
                </a:r>
                <a:endParaRPr lang="ja-JP" altLang="ja-JP" sz="1050" dirty="0">
                  <a:effectLst/>
                  <a:latin typeface="Times New Roman" panose="02020603050405020304" pitchFamily="18" charset="0"/>
                  <a:cs typeface="Times New Roman" panose="02020603050405020304" pitchFamily="18" charset="0"/>
                </a:endParaRPr>
              </a:p>
            </c:rich>
          </c:tx>
          <c:layout>
            <c:manualLayout>
              <c:xMode val="edge"/>
              <c:yMode val="edge"/>
              <c:x val="0.51431411936854876"/>
              <c:y val="0.82733004773512542"/>
            </c:manualLayout>
          </c:layout>
          <c:overlay val="0"/>
        </c:title>
        <c:numFmt formatCode="General" sourceLinked="1"/>
        <c:majorTickMark val="out"/>
        <c:minorTickMark val="none"/>
        <c:tickLblPos val="low"/>
        <c:txPr>
          <a:bodyPr/>
          <a:lstStyle/>
          <a:p>
            <a:pPr>
              <a:defRPr sz="1050"/>
            </a:pPr>
            <a:endParaRPr lang="ja-JP"/>
          </a:p>
        </c:txPr>
        <c:crossAx val="216022336"/>
        <c:crosses val="autoZero"/>
        <c:crossBetween val="midCat"/>
        <c:majorUnit val="0.1"/>
      </c:valAx>
      <c:valAx>
        <c:axId val="216022336"/>
        <c:scaling>
          <c:orientation val="minMax"/>
          <c:max val="1E+22"/>
        </c:scaling>
        <c:delete val="0"/>
        <c:axPos val="l"/>
        <c:majorGridlines>
          <c:spPr>
            <a:ln>
              <a:solidFill>
                <a:sysClr val="window" lastClr="FFFFFF">
                  <a:lumMod val="85000"/>
                </a:sysClr>
              </a:solidFill>
            </a:ln>
          </c:spPr>
        </c:majorGridlines>
        <c:title>
          <c:tx>
            <c:rich>
              <a:bodyPr rot="-5400000" vert="horz"/>
              <a:lstStyle/>
              <a:p>
                <a:pPr>
                  <a:defRPr sz="1050"/>
                </a:pPr>
                <a:r>
                  <a:rPr lang="en-US" altLang="ja-JP" sz="1600" b="1" i="0" baseline="0" dirty="0">
                    <a:effectLst/>
                    <a:latin typeface="Times New Roman" panose="02020603050405020304" pitchFamily="18" charset="0"/>
                    <a:cs typeface="Times New Roman" panose="02020603050405020304" pitchFamily="18" charset="0"/>
                  </a:rPr>
                  <a:t>Laser Intensity </a:t>
                </a:r>
              </a:p>
              <a:p>
                <a:pPr>
                  <a:defRPr sz="1050"/>
                </a:pPr>
                <a:r>
                  <a:rPr lang="en-US" altLang="ja-JP" sz="1600" b="1" i="0" baseline="0" dirty="0">
                    <a:effectLst/>
                    <a:latin typeface="Times New Roman" panose="02020603050405020304" pitchFamily="18" charset="0"/>
                    <a:cs typeface="Times New Roman" panose="02020603050405020304" pitchFamily="18" charset="0"/>
                  </a:rPr>
                  <a:t>[W/cm</a:t>
                </a:r>
                <a:r>
                  <a:rPr lang="en-US" altLang="ja-JP" sz="1600" b="1" i="0" baseline="30000" dirty="0">
                    <a:effectLst/>
                    <a:latin typeface="Times New Roman" panose="02020603050405020304" pitchFamily="18" charset="0"/>
                    <a:cs typeface="Times New Roman" panose="02020603050405020304" pitchFamily="18" charset="0"/>
                  </a:rPr>
                  <a:t>2</a:t>
                </a:r>
                <a:r>
                  <a:rPr lang="en-US" altLang="ja-JP" sz="1600" b="1" i="0" baseline="0" dirty="0">
                    <a:effectLst/>
                    <a:latin typeface="Times New Roman" panose="02020603050405020304" pitchFamily="18" charset="0"/>
                    <a:cs typeface="Times New Roman" panose="02020603050405020304" pitchFamily="18" charset="0"/>
                  </a:rPr>
                  <a:t>]</a:t>
                </a:r>
                <a:endParaRPr lang="ja-JP" altLang="ja-JP" sz="1050" dirty="0">
                  <a:effectLst/>
                  <a:latin typeface="Times New Roman" panose="02020603050405020304" pitchFamily="18" charset="0"/>
                  <a:cs typeface="Times New Roman" panose="02020603050405020304" pitchFamily="18" charset="0"/>
                </a:endParaRPr>
              </a:p>
            </c:rich>
          </c:tx>
          <c:layout>
            <c:manualLayout>
              <c:xMode val="edge"/>
              <c:yMode val="edge"/>
              <c:x val="8.5463722389162999E-3"/>
              <c:y val="9.916587348255701E-2"/>
            </c:manualLayout>
          </c:layout>
          <c:overlay val="0"/>
        </c:title>
        <c:numFmt formatCode="General" sourceLinked="0"/>
        <c:majorTickMark val="in"/>
        <c:minorTickMark val="in"/>
        <c:tickLblPos val="low"/>
        <c:txPr>
          <a:bodyPr/>
          <a:lstStyle/>
          <a:p>
            <a:pPr>
              <a:defRPr sz="1000"/>
            </a:pPr>
            <a:endParaRPr lang="ja-JP"/>
          </a:p>
        </c:txPr>
        <c:crossAx val="216016576"/>
        <c:crosses val="autoZero"/>
        <c:crossBetween val="midCat"/>
        <c:majorUnit val="5E+21"/>
      </c:valAx>
      <c:spPr>
        <a:noFill/>
        <a:ln w="25400">
          <a:noFill/>
        </a:ln>
      </c:spPr>
    </c:plotArea>
    <c:plotVisOnly val="1"/>
    <c:dispBlanksAs val="gap"/>
    <c:showDLblsOverMax val="0"/>
  </c:chart>
  <c:spPr>
    <a:ln w="19050">
      <a:noFill/>
    </a:ln>
  </c:spPr>
  <c:externalData r:id="rId2">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3"/>
            <a:ext cx="4302238" cy="339830"/>
          </a:xfrm>
          <a:prstGeom prst="rect">
            <a:avLst/>
          </a:prstGeom>
        </p:spPr>
        <p:txBody>
          <a:bodyPr vert="horz" lIns="91303" tIns="45653" rIns="91303" bIns="45653"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5622085" y="3"/>
            <a:ext cx="4302238" cy="339830"/>
          </a:xfrm>
          <a:prstGeom prst="rect">
            <a:avLst/>
          </a:prstGeom>
        </p:spPr>
        <p:txBody>
          <a:bodyPr vert="horz" lIns="91303" tIns="45653" rIns="91303" bIns="45653" rtlCol="0"/>
          <a:lstStyle>
            <a:lvl1pPr algn="r">
              <a:defRPr sz="1200"/>
            </a:lvl1pPr>
          </a:lstStyle>
          <a:p>
            <a:fld id="{5F85B7DD-F7F1-4407-947A-12CF1C39734F}" type="datetimeFigureOut">
              <a:rPr kumimoji="1" lang="ja-JP" altLang="en-US" smtClean="0"/>
              <a:t>2017/1/9</a:t>
            </a:fld>
            <a:endParaRPr kumimoji="1" lang="ja-JP" altLang="en-US"/>
          </a:p>
        </p:txBody>
      </p:sp>
      <p:sp>
        <p:nvSpPr>
          <p:cNvPr id="4" name="フッター プレースホルダー 3"/>
          <p:cNvSpPr>
            <a:spLocks noGrp="1"/>
          </p:cNvSpPr>
          <p:nvPr>
            <p:ph type="ftr" sz="quarter" idx="2"/>
          </p:nvPr>
        </p:nvSpPr>
        <p:spPr>
          <a:xfrm>
            <a:off x="1" y="6456760"/>
            <a:ext cx="4302238" cy="339829"/>
          </a:xfrm>
          <a:prstGeom prst="rect">
            <a:avLst/>
          </a:prstGeom>
        </p:spPr>
        <p:txBody>
          <a:bodyPr vert="horz" lIns="91303" tIns="45653" rIns="91303" bIns="45653"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5622085" y="6456760"/>
            <a:ext cx="4302238" cy="339829"/>
          </a:xfrm>
          <a:prstGeom prst="rect">
            <a:avLst/>
          </a:prstGeom>
        </p:spPr>
        <p:txBody>
          <a:bodyPr vert="horz" lIns="91303" tIns="45653" rIns="91303" bIns="45653" rtlCol="0" anchor="b"/>
          <a:lstStyle>
            <a:lvl1pPr algn="r">
              <a:defRPr sz="1200"/>
            </a:lvl1pPr>
          </a:lstStyle>
          <a:p>
            <a:fld id="{9904D44F-9C45-42CD-AF4E-80BF07717EEF}" type="slidenum">
              <a:rPr kumimoji="1" lang="ja-JP" altLang="en-US" smtClean="0"/>
              <a:t>‹#›</a:t>
            </a:fld>
            <a:endParaRPr kumimoji="1" lang="ja-JP" altLang="en-US"/>
          </a:p>
        </p:txBody>
      </p:sp>
    </p:spTree>
    <p:extLst>
      <p:ext uri="{BB962C8B-B14F-4D97-AF65-F5344CB8AC3E}">
        <p14:creationId xmlns:p14="http://schemas.microsoft.com/office/powerpoint/2010/main" val="7916289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3"/>
            <a:ext cx="4301544" cy="339884"/>
          </a:xfrm>
          <a:prstGeom prst="rect">
            <a:avLst/>
          </a:prstGeom>
        </p:spPr>
        <p:txBody>
          <a:bodyPr vert="horz" lIns="91303" tIns="45653" rIns="91303" bIns="45653" rtlCol="0"/>
          <a:lstStyle>
            <a:lvl1pPr algn="l">
              <a:defRPr sz="1200"/>
            </a:lvl1pPr>
          </a:lstStyle>
          <a:p>
            <a:endParaRPr kumimoji="1" lang="ja-JP" altLang="en-US"/>
          </a:p>
        </p:txBody>
      </p:sp>
      <p:sp>
        <p:nvSpPr>
          <p:cNvPr id="3" name="日付プレースホルダー 2"/>
          <p:cNvSpPr>
            <a:spLocks noGrp="1"/>
          </p:cNvSpPr>
          <p:nvPr>
            <p:ph type="dt" idx="1"/>
          </p:nvPr>
        </p:nvSpPr>
        <p:spPr>
          <a:xfrm>
            <a:off x="5622801" y="3"/>
            <a:ext cx="4301544" cy="339884"/>
          </a:xfrm>
          <a:prstGeom prst="rect">
            <a:avLst/>
          </a:prstGeom>
        </p:spPr>
        <p:txBody>
          <a:bodyPr vert="horz" lIns="91303" tIns="45653" rIns="91303" bIns="45653" rtlCol="0"/>
          <a:lstStyle>
            <a:lvl1pPr algn="r">
              <a:defRPr sz="1200"/>
            </a:lvl1pPr>
          </a:lstStyle>
          <a:p>
            <a:fld id="{C5330987-1B4C-4BA8-93E1-C93D7546A1A6}" type="datetimeFigureOut">
              <a:rPr kumimoji="1" lang="ja-JP" altLang="en-US" smtClean="0"/>
              <a:t>2017/1/9</a:t>
            </a:fld>
            <a:endParaRPr kumimoji="1" lang="ja-JP" altLang="en-US"/>
          </a:p>
        </p:txBody>
      </p:sp>
      <p:sp>
        <p:nvSpPr>
          <p:cNvPr id="4" name="スライド イメージ プレースホルダー 3"/>
          <p:cNvSpPr>
            <a:spLocks noGrp="1" noRot="1" noChangeAspect="1"/>
          </p:cNvSpPr>
          <p:nvPr>
            <p:ph type="sldImg" idx="2"/>
          </p:nvPr>
        </p:nvSpPr>
        <p:spPr>
          <a:xfrm>
            <a:off x="3265488" y="511175"/>
            <a:ext cx="3397250" cy="2547938"/>
          </a:xfrm>
          <a:prstGeom prst="rect">
            <a:avLst/>
          </a:prstGeom>
          <a:noFill/>
          <a:ln w="12700">
            <a:solidFill>
              <a:prstClr val="black"/>
            </a:solidFill>
          </a:ln>
        </p:spPr>
        <p:txBody>
          <a:bodyPr vert="horz" lIns="91303" tIns="45653" rIns="91303" bIns="45653" rtlCol="0" anchor="ctr"/>
          <a:lstStyle/>
          <a:p>
            <a:endParaRPr lang="ja-JP" altLang="en-US"/>
          </a:p>
        </p:txBody>
      </p:sp>
      <p:sp>
        <p:nvSpPr>
          <p:cNvPr id="5" name="ノート プレースホルダー 4"/>
          <p:cNvSpPr>
            <a:spLocks noGrp="1"/>
          </p:cNvSpPr>
          <p:nvPr>
            <p:ph type="body" sz="quarter" idx="3"/>
          </p:nvPr>
        </p:nvSpPr>
        <p:spPr>
          <a:xfrm>
            <a:off x="992665" y="3228895"/>
            <a:ext cx="7941310" cy="3058954"/>
          </a:xfrm>
          <a:prstGeom prst="rect">
            <a:avLst/>
          </a:prstGeom>
        </p:spPr>
        <p:txBody>
          <a:bodyPr vert="horz" lIns="91303" tIns="45653" rIns="91303" bIns="45653"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6456614"/>
            <a:ext cx="4301544" cy="339884"/>
          </a:xfrm>
          <a:prstGeom prst="rect">
            <a:avLst/>
          </a:prstGeom>
        </p:spPr>
        <p:txBody>
          <a:bodyPr vert="horz" lIns="91303" tIns="45653" rIns="91303" bIns="45653"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5622801" y="6456614"/>
            <a:ext cx="4301544" cy="339884"/>
          </a:xfrm>
          <a:prstGeom prst="rect">
            <a:avLst/>
          </a:prstGeom>
        </p:spPr>
        <p:txBody>
          <a:bodyPr vert="horz" lIns="91303" tIns="45653" rIns="91303" bIns="45653" rtlCol="0" anchor="b"/>
          <a:lstStyle>
            <a:lvl1pPr algn="r">
              <a:defRPr sz="1200"/>
            </a:lvl1pPr>
          </a:lstStyle>
          <a:p>
            <a:fld id="{5C822036-5712-404C-973F-9E2983568AEE}" type="slidenum">
              <a:rPr kumimoji="1" lang="ja-JP" altLang="en-US" smtClean="0"/>
              <a:t>‹#›</a:t>
            </a:fld>
            <a:endParaRPr kumimoji="1" lang="ja-JP" altLang="en-US"/>
          </a:p>
        </p:txBody>
      </p:sp>
    </p:spTree>
    <p:extLst>
      <p:ext uri="{BB962C8B-B14F-4D97-AF65-F5344CB8AC3E}">
        <p14:creationId xmlns:p14="http://schemas.microsoft.com/office/powerpoint/2010/main" val="523697427"/>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353716E-521B-405E-B916-DC34F3A327B8}" type="slidenum">
              <a:rPr kumimoji="1" lang="ja-JP" altLang="en-US" smtClean="0"/>
              <a:t>0</a:t>
            </a:fld>
            <a:endParaRPr kumimoji="1" lang="ja-JP" altLang="en-US" dirty="0"/>
          </a:p>
        </p:txBody>
      </p:sp>
    </p:spTree>
    <p:extLst>
      <p:ext uri="{BB962C8B-B14F-4D97-AF65-F5344CB8AC3E}">
        <p14:creationId xmlns:p14="http://schemas.microsoft.com/office/powerpoint/2010/main" val="14993435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・低生成効率，大発散角を踏まえてのフィードバック　・・・　高速電子によるプレヒート </a:t>
            </a:r>
            <a:r>
              <a:rPr kumimoji="1" lang="en-US" altLang="ja-JP" dirty="0"/>
              <a:t>or </a:t>
            </a:r>
            <a:r>
              <a:rPr kumimoji="1" lang="ja-JP" altLang="en-US" dirty="0"/>
              <a:t>コアからビーム発生点までの距離を小さくする。</a:t>
            </a:r>
          </a:p>
        </p:txBody>
      </p:sp>
      <p:sp>
        <p:nvSpPr>
          <p:cNvPr id="4" name="スライド番号プレースホルダー 3"/>
          <p:cNvSpPr>
            <a:spLocks noGrp="1"/>
          </p:cNvSpPr>
          <p:nvPr>
            <p:ph type="sldNum" sz="quarter" idx="10"/>
          </p:nvPr>
        </p:nvSpPr>
        <p:spPr/>
        <p:txBody>
          <a:bodyPr/>
          <a:lstStyle/>
          <a:p>
            <a:fld id="{5C822036-5712-404C-973F-9E2983568AEE}" type="slidenum">
              <a:rPr kumimoji="1" lang="ja-JP" altLang="en-US" smtClean="0"/>
              <a:t>17</a:t>
            </a:fld>
            <a:endParaRPr kumimoji="1" lang="ja-JP" altLang="en-US"/>
          </a:p>
        </p:txBody>
      </p:sp>
    </p:spTree>
    <p:extLst>
      <p:ext uri="{BB962C8B-B14F-4D97-AF65-F5344CB8AC3E}">
        <p14:creationId xmlns:p14="http://schemas.microsoft.com/office/powerpoint/2010/main" val="16043674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・レーザー照射面が湾曲</a:t>
            </a:r>
            <a:endParaRPr kumimoji="1" lang="en-US" altLang="ja-JP" dirty="0"/>
          </a:p>
          <a:p>
            <a:r>
              <a:rPr kumimoji="1" lang="ja-JP" altLang="en-US" dirty="0"/>
              <a:t>・反射光の干渉による強度の非一様性によって密度の擾乱が生じる</a:t>
            </a:r>
            <a:endParaRPr kumimoji="1" lang="en-US" altLang="ja-JP" dirty="0"/>
          </a:p>
          <a:p>
            <a:r>
              <a:rPr kumimoji="1" lang="ja-JP" altLang="en-US" dirty="0"/>
              <a:t>→　レーザーの自己収束によってさらに擾乱が成長する（フィラメンテーション）</a:t>
            </a:r>
            <a:endParaRPr kumimoji="1" lang="en-US" altLang="ja-JP" dirty="0"/>
          </a:p>
          <a:p>
            <a:r>
              <a:rPr kumimoji="1" lang="ja-JP" altLang="en-US" dirty="0"/>
              <a:t>・</a:t>
            </a:r>
          </a:p>
        </p:txBody>
      </p:sp>
      <p:sp>
        <p:nvSpPr>
          <p:cNvPr id="4" name="スライド番号プレースホルダー 3"/>
          <p:cNvSpPr>
            <a:spLocks noGrp="1"/>
          </p:cNvSpPr>
          <p:nvPr>
            <p:ph type="sldNum" sz="quarter" idx="10"/>
          </p:nvPr>
        </p:nvSpPr>
        <p:spPr/>
        <p:txBody>
          <a:bodyPr/>
          <a:lstStyle/>
          <a:p>
            <a:fld id="{5C822036-5712-404C-973F-9E2983568AEE}" type="slidenum">
              <a:rPr kumimoji="1" lang="ja-JP" altLang="en-US" smtClean="0"/>
              <a:t>26</a:t>
            </a:fld>
            <a:endParaRPr kumimoji="1" lang="ja-JP" altLang="en-US"/>
          </a:p>
        </p:txBody>
      </p:sp>
    </p:spTree>
    <p:extLst>
      <p:ext uri="{BB962C8B-B14F-4D97-AF65-F5344CB8AC3E}">
        <p14:creationId xmlns:p14="http://schemas.microsoft.com/office/powerpoint/2010/main" val="10333392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C822036-5712-404C-973F-9E2983568AEE}" type="slidenum">
              <a:rPr kumimoji="1" lang="ja-JP" altLang="en-US" smtClean="0"/>
              <a:t>27</a:t>
            </a:fld>
            <a:endParaRPr kumimoji="1" lang="ja-JP" altLang="en-US"/>
          </a:p>
        </p:txBody>
      </p:sp>
    </p:spTree>
    <p:extLst>
      <p:ext uri="{BB962C8B-B14F-4D97-AF65-F5344CB8AC3E}">
        <p14:creationId xmlns:p14="http://schemas.microsoft.com/office/powerpoint/2010/main" val="32914691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 単色性が低くなるのは，レーザーによる加速のされ方がまちまちになったため。（電場による加速長の大小，脇から入って再加速される成分）</a:t>
            </a:r>
            <a:endParaRPr kumimoji="1" lang="en-US" altLang="ja-JP" dirty="0"/>
          </a:p>
          <a:p>
            <a:r>
              <a:rPr kumimoji="1" lang="ja-JP" altLang="en-US" dirty="0"/>
              <a:t>・ 変換効率が低くなるのは，端に抜けるビームが多いため。</a:t>
            </a:r>
            <a:endParaRPr kumimoji="1" lang="en-US" altLang="ja-JP" dirty="0"/>
          </a:p>
          <a:p>
            <a:r>
              <a:rPr kumimoji="1" lang="ja-JP" altLang="en-US" dirty="0"/>
              <a:t>・ レーザー照射面が凸凹になり，①レーザー電場がプラズマに染み込みやすくなった ②低密度の部分が生じやすくなった</a:t>
            </a:r>
            <a:endParaRPr kumimoji="1" lang="en-US" altLang="ja-JP" dirty="0"/>
          </a:p>
          <a:p>
            <a:r>
              <a:rPr kumimoji="1" lang="ja-JP" altLang="en-US" dirty="0"/>
              <a:t>　→　電子への変換効率（吸収率）が大きくなる。</a:t>
            </a:r>
            <a:endParaRPr kumimoji="1" lang="en-US" altLang="ja-JP" dirty="0"/>
          </a:p>
          <a:p>
            <a:endParaRPr kumimoji="1" lang="en-US" altLang="ja-JP" dirty="0"/>
          </a:p>
        </p:txBody>
      </p:sp>
      <p:sp>
        <p:nvSpPr>
          <p:cNvPr id="4" name="スライド番号プレースホルダー 3"/>
          <p:cNvSpPr>
            <a:spLocks noGrp="1"/>
          </p:cNvSpPr>
          <p:nvPr>
            <p:ph type="sldNum" sz="quarter" idx="10"/>
          </p:nvPr>
        </p:nvSpPr>
        <p:spPr/>
        <p:txBody>
          <a:bodyPr/>
          <a:lstStyle/>
          <a:p>
            <a:fld id="{5C822036-5712-404C-973F-9E2983568AEE}" type="slidenum">
              <a:rPr kumimoji="1" lang="ja-JP" altLang="en-US" smtClean="0"/>
              <a:t>54</a:t>
            </a:fld>
            <a:endParaRPr kumimoji="1" lang="ja-JP" altLang="en-US"/>
          </a:p>
        </p:txBody>
      </p:sp>
    </p:spTree>
    <p:extLst>
      <p:ext uri="{BB962C8B-B14F-4D97-AF65-F5344CB8AC3E}">
        <p14:creationId xmlns:p14="http://schemas.microsoft.com/office/powerpoint/2010/main" val="1570794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本研究では爆縮の計算は対象外</a:t>
            </a:r>
          </a:p>
        </p:txBody>
      </p:sp>
      <p:sp>
        <p:nvSpPr>
          <p:cNvPr id="4" name="スライド番号プレースホルダー 3"/>
          <p:cNvSpPr>
            <a:spLocks noGrp="1"/>
          </p:cNvSpPr>
          <p:nvPr>
            <p:ph type="sldNum" sz="quarter" idx="10"/>
          </p:nvPr>
        </p:nvSpPr>
        <p:spPr/>
        <p:txBody>
          <a:bodyPr/>
          <a:lstStyle/>
          <a:p>
            <a:fld id="{5C822036-5712-404C-973F-9E2983568AEE}" type="slidenum">
              <a:rPr kumimoji="1" lang="ja-JP" altLang="en-US" smtClean="0"/>
              <a:t>1</a:t>
            </a:fld>
            <a:endParaRPr kumimoji="1" lang="ja-JP" altLang="en-US"/>
          </a:p>
        </p:txBody>
      </p:sp>
    </p:spTree>
    <p:extLst>
      <p:ext uri="{BB962C8B-B14F-4D97-AF65-F5344CB8AC3E}">
        <p14:creationId xmlns:p14="http://schemas.microsoft.com/office/powerpoint/2010/main" val="19099124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a:t>
            </a:r>
            <a:r>
              <a:rPr kumimoji="1" lang="en-US" altLang="ja-JP" dirty="0"/>
              <a:t>50~400MeV</a:t>
            </a:r>
            <a:r>
              <a:rPr kumimoji="1" lang="ja-JP" altLang="en-US" dirty="0"/>
              <a:t>の範囲においては，</a:t>
            </a:r>
            <a:r>
              <a:rPr kumimoji="1" lang="en-US" altLang="ja-JP" dirty="0" err="1"/>
              <a:t>εi</a:t>
            </a:r>
            <a:r>
              <a:rPr kumimoji="1" lang="ja-JP" altLang="en-US" dirty="0"/>
              <a:t>よりも</a:t>
            </a:r>
            <a:r>
              <a:rPr kumimoji="1" lang="en-US" altLang="ja-JP" dirty="0"/>
              <a:t>θ</a:t>
            </a:r>
            <a:r>
              <a:rPr kumimoji="1" lang="ja-JP" altLang="en-US" dirty="0"/>
              <a:t>の方が重要であることが分かる</a:t>
            </a:r>
            <a:endParaRPr kumimoji="1" lang="en-US" altLang="ja-JP" dirty="0"/>
          </a:p>
          <a:p>
            <a:r>
              <a:rPr kumimoji="1" lang="ja-JP" altLang="en-US" dirty="0"/>
              <a:t>・飽和値</a:t>
            </a:r>
            <a:r>
              <a:rPr kumimoji="1" lang="en-US" altLang="ja-JP" dirty="0"/>
              <a:t>11MJ</a:t>
            </a:r>
            <a:r>
              <a:rPr kumimoji="1" lang="ja-JP" altLang="en-US" dirty="0"/>
              <a:t>の</a:t>
            </a:r>
            <a:r>
              <a:rPr kumimoji="1" lang="en-US" altLang="ja-JP" dirty="0"/>
              <a:t>8</a:t>
            </a:r>
            <a:r>
              <a:rPr kumimoji="1" lang="ja-JP" altLang="en-US" dirty="0"/>
              <a:t>割に達した時の</a:t>
            </a:r>
            <a:r>
              <a:rPr kumimoji="1" lang="en-US" altLang="ja-JP" dirty="0" err="1"/>
              <a:t>Ebeam</a:t>
            </a:r>
            <a:r>
              <a:rPr kumimoji="1" lang="ja-JP" altLang="en-US" dirty="0"/>
              <a:t>を点火エネルギー</a:t>
            </a:r>
            <a:r>
              <a:rPr kumimoji="1" lang="en-US" altLang="ja-JP" dirty="0" err="1"/>
              <a:t>Eb,ig</a:t>
            </a:r>
            <a:r>
              <a:rPr kumimoji="1" lang="ja-JP" altLang="en-US" dirty="0"/>
              <a:t>と定義する</a:t>
            </a:r>
            <a:endParaRPr kumimoji="1" lang="en-US" altLang="ja-JP" dirty="0"/>
          </a:p>
          <a:p>
            <a:r>
              <a:rPr kumimoji="1" lang="ja-JP" altLang="en-US" dirty="0"/>
              <a:t>・発散角が</a:t>
            </a:r>
            <a:r>
              <a:rPr kumimoji="1" lang="en-US" altLang="ja-JP" dirty="0"/>
              <a:t>0~10deg</a:t>
            </a:r>
            <a:r>
              <a:rPr kumimoji="1" lang="ja-JP" altLang="en-US" dirty="0"/>
              <a:t>において，点火に要するビームエネルギーは</a:t>
            </a:r>
            <a:r>
              <a:rPr kumimoji="1" lang="en-US" altLang="ja-JP" dirty="0"/>
              <a:t>10~12kJ</a:t>
            </a:r>
            <a:r>
              <a:rPr kumimoji="1" lang="ja-JP" altLang="en-US" dirty="0"/>
              <a:t>だが，</a:t>
            </a:r>
            <a:r>
              <a:rPr kumimoji="1" lang="en-US" altLang="ja-JP" dirty="0"/>
              <a:t>20deg</a:t>
            </a:r>
            <a:r>
              <a:rPr kumimoji="1" lang="ja-JP" altLang="en-US" dirty="0" err="1"/>
              <a:t>ほどに</a:t>
            </a:r>
            <a:r>
              <a:rPr kumimoji="1" lang="ja-JP" altLang="en-US" dirty="0"/>
              <a:t>拡がると</a:t>
            </a:r>
            <a:r>
              <a:rPr kumimoji="1" lang="en-US" altLang="ja-JP" dirty="0"/>
              <a:t>24kJ</a:t>
            </a:r>
            <a:r>
              <a:rPr kumimoji="1" lang="ja-JP" altLang="en-US" dirty="0"/>
              <a:t>程に増大する。</a:t>
            </a:r>
            <a:endParaRPr kumimoji="1" lang="en-US" altLang="ja-JP" dirty="0"/>
          </a:p>
        </p:txBody>
      </p:sp>
      <p:sp>
        <p:nvSpPr>
          <p:cNvPr id="4" name="スライド番号プレースホルダー 3"/>
          <p:cNvSpPr>
            <a:spLocks noGrp="1"/>
          </p:cNvSpPr>
          <p:nvPr>
            <p:ph type="sldNum" sz="quarter" idx="10"/>
          </p:nvPr>
        </p:nvSpPr>
        <p:spPr/>
        <p:txBody>
          <a:bodyPr/>
          <a:lstStyle/>
          <a:p>
            <a:fld id="{5C822036-5712-404C-973F-9E2983568AEE}" type="slidenum">
              <a:rPr kumimoji="1" lang="ja-JP" altLang="en-US" smtClean="0"/>
              <a:t>6</a:t>
            </a:fld>
            <a:endParaRPr kumimoji="1" lang="ja-JP" altLang="en-US"/>
          </a:p>
        </p:txBody>
      </p:sp>
    </p:spTree>
    <p:extLst>
      <p:ext uri="{BB962C8B-B14F-4D97-AF65-F5344CB8AC3E}">
        <p14:creationId xmlns:p14="http://schemas.microsoft.com/office/powerpoint/2010/main" val="34119092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・「相対論的な」臨界密度以下となる領域をグレーで示す。</a:t>
            </a:r>
            <a:endParaRPr kumimoji="1" lang="en-US" altLang="ja-JP" dirty="0"/>
          </a:p>
          <a:p>
            <a:r>
              <a:rPr kumimoji="1" lang="ja-JP" altLang="en-US" dirty="0"/>
              <a:t>・光圧加速モデルとは，レーザー照射面における運動量流束の保存式を相対論的に解くことで得られるモデル式である。</a:t>
            </a:r>
          </a:p>
        </p:txBody>
      </p:sp>
      <p:sp>
        <p:nvSpPr>
          <p:cNvPr id="4" name="スライド番号プレースホルダー 3"/>
          <p:cNvSpPr>
            <a:spLocks noGrp="1"/>
          </p:cNvSpPr>
          <p:nvPr>
            <p:ph type="sldNum" sz="quarter" idx="10"/>
          </p:nvPr>
        </p:nvSpPr>
        <p:spPr/>
        <p:txBody>
          <a:bodyPr/>
          <a:lstStyle/>
          <a:p>
            <a:fld id="{5C822036-5712-404C-973F-9E2983568AEE}" type="slidenum">
              <a:rPr kumimoji="1" lang="ja-JP" altLang="en-US" smtClean="0"/>
              <a:t>8</a:t>
            </a:fld>
            <a:endParaRPr kumimoji="1" lang="ja-JP" altLang="en-US"/>
          </a:p>
        </p:txBody>
      </p:sp>
    </p:spTree>
    <p:extLst>
      <p:ext uri="{BB962C8B-B14F-4D97-AF65-F5344CB8AC3E}">
        <p14:creationId xmlns:p14="http://schemas.microsoft.com/office/powerpoint/2010/main" val="14335853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・イオンビームの単色性は高い</a:t>
            </a:r>
          </a:p>
        </p:txBody>
      </p:sp>
      <p:sp>
        <p:nvSpPr>
          <p:cNvPr id="4" name="スライド番号プレースホルダー 3"/>
          <p:cNvSpPr>
            <a:spLocks noGrp="1"/>
          </p:cNvSpPr>
          <p:nvPr>
            <p:ph type="sldNum" sz="quarter" idx="10"/>
          </p:nvPr>
        </p:nvSpPr>
        <p:spPr/>
        <p:txBody>
          <a:bodyPr/>
          <a:lstStyle/>
          <a:p>
            <a:fld id="{5C822036-5712-404C-973F-9E2983568AEE}" type="slidenum">
              <a:rPr kumimoji="1" lang="ja-JP" altLang="en-US" smtClean="0"/>
              <a:t>9</a:t>
            </a:fld>
            <a:endParaRPr kumimoji="1" lang="ja-JP" altLang="en-US"/>
          </a:p>
        </p:txBody>
      </p:sp>
    </p:spTree>
    <p:extLst>
      <p:ext uri="{BB962C8B-B14F-4D97-AF65-F5344CB8AC3E}">
        <p14:creationId xmlns:p14="http://schemas.microsoft.com/office/powerpoint/2010/main" val="5732005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・半値全幅</a:t>
            </a:r>
            <a:r>
              <a:rPr kumimoji="1" lang="en-US" altLang="ja-JP" dirty="0"/>
              <a:t>/</a:t>
            </a:r>
            <a:r>
              <a:rPr kumimoji="1" lang="ja-JP" altLang="en-US" dirty="0"/>
              <a:t>ピーク位置・・・ 値が小さいほど単色性が高い</a:t>
            </a:r>
          </a:p>
          <a:p>
            <a:r>
              <a:rPr kumimoji="1" lang="ja-JP" altLang="en-US" dirty="0"/>
              <a:t>・</a:t>
            </a:r>
            <a:r>
              <a:rPr kumimoji="1" lang="en-US" altLang="ja-JP" dirty="0" err="1"/>
              <a:t>IL,ni</a:t>
            </a:r>
            <a:r>
              <a:rPr kumimoji="1" lang="ja-JP" altLang="en-US" dirty="0"/>
              <a:t>に対するスペクトル依存性は，十分な解像度において評価する必要がある？？</a:t>
            </a:r>
          </a:p>
        </p:txBody>
      </p:sp>
      <p:sp>
        <p:nvSpPr>
          <p:cNvPr id="4" name="スライド番号プレースホルダー 3"/>
          <p:cNvSpPr>
            <a:spLocks noGrp="1"/>
          </p:cNvSpPr>
          <p:nvPr>
            <p:ph type="sldNum" sz="quarter" idx="10"/>
          </p:nvPr>
        </p:nvSpPr>
        <p:spPr/>
        <p:txBody>
          <a:bodyPr/>
          <a:lstStyle/>
          <a:p>
            <a:fld id="{5C822036-5712-404C-973F-9E2983568AEE}" type="slidenum">
              <a:rPr kumimoji="1" lang="ja-JP" altLang="en-US" smtClean="0"/>
              <a:t>10</a:t>
            </a:fld>
            <a:endParaRPr kumimoji="1" lang="ja-JP" altLang="en-US"/>
          </a:p>
        </p:txBody>
      </p:sp>
    </p:spTree>
    <p:extLst>
      <p:ext uri="{BB962C8B-B14F-4D97-AF65-F5344CB8AC3E}">
        <p14:creationId xmlns:p14="http://schemas.microsoft.com/office/powerpoint/2010/main" val="20817760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・十分な解像度で計算を進めることが今後の課題</a:t>
            </a:r>
          </a:p>
        </p:txBody>
      </p:sp>
      <p:sp>
        <p:nvSpPr>
          <p:cNvPr id="4" name="スライド番号プレースホルダー 3"/>
          <p:cNvSpPr>
            <a:spLocks noGrp="1"/>
          </p:cNvSpPr>
          <p:nvPr>
            <p:ph type="sldNum" sz="quarter" idx="10"/>
          </p:nvPr>
        </p:nvSpPr>
        <p:spPr/>
        <p:txBody>
          <a:bodyPr/>
          <a:lstStyle/>
          <a:p>
            <a:fld id="{5C822036-5712-404C-973F-9E2983568AEE}" type="slidenum">
              <a:rPr kumimoji="1" lang="ja-JP" altLang="en-US" smtClean="0"/>
              <a:t>11</a:t>
            </a:fld>
            <a:endParaRPr kumimoji="1" lang="ja-JP" altLang="en-US"/>
          </a:p>
        </p:txBody>
      </p:sp>
    </p:spTree>
    <p:extLst>
      <p:ext uri="{BB962C8B-B14F-4D97-AF65-F5344CB8AC3E}">
        <p14:creationId xmlns:p14="http://schemas.microsoft.com/office/powerpoint/2010/main" val="21561666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・「生成効率とこれまでの結果から，コアの点火に要するレーザーエネルギーを見積もる」</a:t>
            </a:r>
          </a:p>
        </p:txBody>
      </p:sp>
      <p:sp>
        <p:nvSpPr>
          <p:cNvPr id="4" name="スライド番号プレースホルダー 3"/>
          <p:cNvSpPr>
            <a:spLocks noGrp="1"/>
          </p:cNvSpPr>
          <p:nvPr>
            <p:ph type="sldNum" sz="quarter" idx="10"/>
          </p:nvPr>
        </p:nvSpPr>
        <p:spPr/>
        <p:txBody>
          <a:bodyPr/>
          <a:lstStyle/>
          <a:p>
            <a:fld id="{5C822036-5712-404C-973F-9E2983568AEE}" type="slidenum">
              <a:rPr kumimoji="1" lang="ja-JP" altLang="en-US" smtClean="0"/>
              <a:t>13</a:t>
            </a:fld>
            <a:endParaRPr kumimoji="1" lang="ja-JP" altLang="en-US"/>
          </a:p>
        </p:txBody>
      </p:sp>
    </p:spTree>
    <p:extLst>
      <p:ext uri="{BB962C8B-B14F-4D97-AF65-F5344CB8AC3E}">
        <p14:creationId xmlns:p14="http://schemas.microsoft.com/office/powerpoint/2010/main" val="17252895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・レーザー照射面が湾曲</a:t>
            </a:r>
            <a:endParaRPr kumimoji="1" lang="en-US" altLang="ja-JP" dirty="0"/>
          </a:p>
          <a:p>
            <a:r>
              <a:rPr kumimoji="1" lang="ja-JP" altLang="en-US" dirty="0"/>
              <a:t>・反射光の干渉による強度の非一様性によって密度の擾乱が生じる</a:t>
            </a:r>
            <a:endParaRPr kumimoji="1" lang="en-US" altLang="ja-JP" dirty="0"/>
          </a:p>
          <a:p>
            <a:r>
              <a:rPr kumimoji="1" lang="ja-JP" altLang="en-US" dirty="0"/>
              <a:t>→　レーザーの自己収束によってさらに擾乱が成長する（フィラメンテーション）</a:t>
            </a:r>
            <a:endParaRPr kumimoji="1" lang="en-US" altLang="ja-JP" dirty="0"/>
          </a:p>
          <a:p>
            <a:r>
              <a:rPr kumimoji="1" lang="ja-JP" altLang="en-US" dirty="0"/>
              <a:t>・光圧加速モデルより，照射面の進行速度を見積もり，それに基づいて各時刻の界面位置を描くと，おおむね一致する。</a:t>
            </a:r>
          </a:p>
        </p:txBody>
      </p:sp>
      <p:sp>
        <p:nvSpPr>
          <p:cNvPr id="4" name="スライド番号プレースホルダー 3"/>
          <p:cNvSpPr>
            <a:spLocks noGrp="1"/>
          </p:cNvSpPr>
          <p:nvPr>
            <p:ph type="sldNum" sz="quarter" idx="10"/>
          </p:nvPr>
        </p:nvSpPr>
        <p:spPr/>
        <p:txBody>
          <a:bodyPr/>
          <a:lstStyle/>
          <a:p>
            <a:fld id="{5C822036-5712-404C-973F-9E2983568AEE}" type="slidenum">
              <a:rPr kumimoji="1" lang="ja-JP" altLang="en-US" smtClean="0"/>
              <a:t>16</a:t>
            </a:fld>
            <a:endParaRPr kumimoji="1" lang="ja-JP" altLang="en-US"/>
          </a:p>
        </p:txBody>
      </p:sp>
    </p:spTree>
    <p:extLst>
      <p:ext uri="{BB962C8B-B14F-4D97-AF65-F5344CB8AC3E}">
        <p14:creationId xmlns:p14="http://schemas.microsoft.com/office/powerpoint/2010/main" val="10333392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a:t>マスター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56773D1C-78B0-40F1-B409-6A3CFD4D1224}" type="datetimeFigureOut">
              <a:rPr kumimoji="1" lang="ja-JP" altLang="en-US" smtClean="0"/>
              <a:t>2017/1/9</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BD92E540-77C7-431F-8EFC-330DCF4896CE}" type="slidenum">
              <a:rPr kumimoji="1" lang="ja-JP" altLang="en-US" smtClean="0"/>
              <a:t>‹#›</a:t>
            </a:fld>
            <a:endParaRPr kumimoji="1" lang="ja-JP" altLang="en-US"/>
          </a:p>
        </p:txBody>
      </p:sp>
      <p:sp>
        <p:nvSpPr>
          <p:cNvPr id="7" name="正方形/長方形 6"/>
          <p:cNvSpPr/>
          <p:nvPr userDrawn="1"/>
        </p:nvSpPr>
        <p:spPr>
          <a:xfrm>
            <a:off x="59499" y="44624"/>
            <a:ext cx="9025002" cy="6775236"/>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7764280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56773D1C-78B0-40F1-B409-6A3CFD4D1224}" type="datetimeFigureOut">
              <a:rPr kumimoji="1" lang="ja-JP" altLang="en-US" smtClean="0"/>
              <a:t>2017/1/9</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BD92E540-77C7-431F-8EFC-330DCF4896CE}" type="slidenum">
              <a:rPr kumimoji="1" lang="ja-JP" altLang="en-US" smtClean="0"/>
              <a:t>‹#›</a:t>
            </a:fld>
            <a:endParaRPr kumimoji="1" lang="ja-JP" altLang="en-US"/>
          </a:p>
        </p:txBody>
      </p:sp>
    </p:spTree>
    <p:extLst>
      <p:ext uri="{BB962C8B-B14F-4D97-AF65-F5344CB8AC3E}">
        <p14:creationId xmlns:p14="http://schemas.microsoft.com/office/powerpoint/2010/main" val="34722592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56773D1C-78B0-40F1-B409-6A3CFD4D1224}" type="datetimeFigureOut">
              <a:rPr kumimoji="1" lang="ja-JP" altLang="en-US" smtClean="0"/>
              <a:t>2017/1/9</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BD92E540-77C7-431F-8EFC-330DCF4896CE}" type="slidenum">
              <a:rPr kumimoji="1" lang="ja-JP" altLang="en-US" smtClean="0"/>
              <a:t>‹#›</a:t>
            </a:fld>
            <a:endParaRPr kumimoji="1" lang="ja-JP" altLang="en-US"/>
          </a:p>
        </p:txBody>
      </p:sp>
    </p:spTree>
    <p:extLst>
      <p:ext uri="{BB962C8B-B14F-4D97-AF65-F5344CB8AC3E}">
        <p14:creationId xmlns:p14="http://schemas.microsoft.com/office/powerpoint/2010/main" val="3047946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179512" y="116632"/>
            <a:ext cx="8676964" cy="562074"/>
          </a:xfrm>
        </p:spPr>
        <p:txBody>
          <a:bodyPr>
            <a:normAutofit/>
          </a:bodyPr>
          <a:lstStyle>
            <a:lvl1pPr algn="l">
              <a:defRPr sz="2400"/>
            </a:lvl1pPr>
          </a:lstStyle>
          <a:p>
            <a:r>
              <a:rPr kumimoji="1" lang="ja-JP" altLang="en-US"/>
              <a:t>マスター タイトルの書式設定</a:t>
            </a:r>
          </a:p>
        </p:txBody>
      </p:sp>
      <p:sp>
        <p:nvSpPr>
          <p:cNvPr id="3" name="コンテンツ プレースホルダー 2"/>
          <p:cNvSpPr>
            <a:spLocks noGrp="1"/>
          </p:cNvSpPr>
          <p:nvPr>
            <p:ph idx="1"/>
          </p:nvPr>
        </p:nvSpPr>
        <p:spPr>
          <a:xfrm>
            <a:off x="179512" y="856282"/>
            <a:ext cx="8784976" cy="5453038"/>
          </a:xfrm>
        </p:spPr>
        <p:txBody>
          <a:bodyPr/>
          <a:lstStyle>
            <a:lvl1pPr>
              <a:defRPr sz="2400"/>
            </a:lvl1pPr>
            <a:lvl2pPr>
              <a:defRPr sz="2000"/>
            </a:lvl2pPr>
            <a:lvl3pPr>
              <a:defRPr sz="2000"/>
            </a:lvl3pPr>
            <a:lvl4pPr>
              <a:defRPr sz="1800"/>
            </a:lvl4pPr>
            <a:lvl5pPr>
              <a:defRPr sz="1800"/>
            </a:lvl5pPr>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4" name="日付プレースホルダー 3"/>
          <p:cNvSpPr>
            <a:spLocks noGrp="1"/>
          </p:cNvSpPr>
          <p:nvPr>
            <p:ph type="dt" sz="half" idx="10"/>
          </p:nvPr>
        </p:nvSpPr>
        <p:spPr/>
        <p:txBody>
          <a:bodyPr/>
          <a:lstStyle/>
          <a:p>
            <a:fld id="{56773D1C-78B0-40F1-B409-6A3CFD4D1224}" type="datetimeFigureOut">
              <a:rPr kumimoji="1" lang="ja-JP" altLang="en-US" smtClean="0"/>
              <a:t>2017/1/9</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7" name="正方形/長方形 6"/>
          <p:cNvSpPr/>
          <p:nvPr userDrawn="1"/>
        </p:nvSpPr>
        <p:spPr>
          <a:xfrm>
            <a:off x="59499" y="44624"/>
            <a:ext cx="9025002" cy="6768752"/>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p:cNvSpPr txBox="1"/>
          <p:nvPr userDrawn="1"/>
        </p:nvSpPr>
        <p:spPr>
          <a:xfrm>
            <a:off x="8460432" y="473940"/>
            <a:ext cx="792088" cy="307777"/>
          </a:xfrm>
          <a:prstGeom prst="rect">
            <a:avLst/>
          </a:prstGeom>
          <a:noFill/>
        </p:spPr>
        <p:txBody>
          <a:bodyPr wrap="square" rtlCol="0">
            <a:spAutoFit/>
          </a:bodyPr>
          <a:lstStyle/>
          <a:p>
            <a:fld id="{A26327B4-BA9A-41C4-84AD-745ECFFE9AF6}" type="slidenum">
              <a:rPr kumimoji="1" lang="ja-JP" altLang="en-US" sz="1400" smtClean="0"/>
              <a:t>‹#›</a:t>
            </a:fld>
            <a:r>
              <a:rPr kumimoji="1" lang="en-US" altLang="ja-JP" sz="1400" dirty="0"/>
              <a:t>/20</a:t>
            </a:r>
          </a:p>
        </p:txBody>
      </p:sp>
      <p:cxnSp>
        <p:nvCxnSpPr>
          <p:cNvPr id="10" name="直線コネクタ 9"/>
          <p:cNvCxnSpPr/>
          <p:nvPr userDrawn="1"/>
        </p:nvCxnSpPr>
        <p:spPr>
          <a:xfrm>
            <a:off x="179512" y="764704"/>
            <a:ext cx="8784976" cy="0"/>
          </a:xfrm>
          <a:prstGeom prst="line">
            <a:avLst/>
          </a:prstGeom>
          <a:ln w="19050">
            <a:solidFill>
              <a:schemeClr val="tx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215306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56773D1C-78B0-40F1-B409-6A3CFD4D1224}" type="datetimeFigureOut">
              <a:rPr kumimoji="1" lang="ja-JP" altLang="en-US" smtClean="0"/>
              <a:t>2017/1/9</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BD92E540-77C7-431F-8EFC-330DCF4896CE}" type="slidenum">
              <a:rPr kumimoji="1" lang="ja-JP" altLang="en-US" smtClean="0"/>
              <a:t>‹#›</a:t>
            </a:fld>
            <a:endParaRPr kumimoji="1" lang="ja-JP" altLang="en-US"/>
          </a:p>
        </p:txBody>
      </p:sp>
      <p:sp>
        <p:nvSpPr>
          <p:cNvPr id="5" name="正方形/長方形 4"/>
          <p:cNvSpPr/>
          <p:nvPr userDrawn="1"/>
        </p:nvSpPr>
        <p:spPr>
          <a:xfrm>
            <a:off x="59499" y="44624"/>
            <a:ext cx="9025002" cy="6768752"/>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p:cNvSpPr txBox="1"/>
          <p:nvPr userDrawn="1"/>
        </p:nvSpPr>
        <p:spPr>
          <a:xfrm>
            <a:off x="8351912" y="44624"/>
            <a:ext cx="792088" cy="369332"/>
          </a:xfrm>
          <a:prstGeom prst="rect">
            <a:avLst/>
          </a:prstGeom>
          <a:noFill/>
        </p:spPr>
        <p:txBody>
          <a:bodyPr wrap="square" rtlCol="0">
            <a:spAutoFit/>
          </a:bodyPr>
          <a:lstStyle/>
          <a:p>
            <a:fld id="{A26327B4-BA9A-41C4-84AD-745ECFFE9AF6}" type="slidenum">
              <a:rPr kumimoji="1" lang="ja-JP" altLang="en-US" smtClean="0"/>
              <a:t>‹#›</a:t>
            </a:fld>
            <a:r>
              <a:rPr kumimoji="1" lang="en-US" altLang="ja-JP" dirty="0"/>
              <a:t>/6</a:t>
            </a:r>
          </a:p>
        </p:txBody>
      </p:sp>
    </p:spTree>
    <p:extLst>
      <p:ext uri="{BB962C8B-B14F-4D97-AF65-F5344CB8AC3E}">
        <p14:creationId xmlns:p14="http://schemas.microsoft.com/office/powerpoint/2010/main" val="35476812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56773D1C-78B0-40F1-B409-6A3CFD4D1224}" type="datetimeFigureOut">
              <a:rPr kumimoji="1" lang="ja-JP" altLang="en-US" smtClean="0"/>
              <a:t>2017/1/9</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BD92E540-77C7-431F-8EFC-330DCF4896CE}" type="slidenum">
              <a:rPr kumimoji="1" lang="ja-JP" altLang="en-US" smtClean="0"/>
              <a:t>‹#›</a:t>
            </a:fld>
            <a:endParaRPr kumimoji="1" lang="ja-JP" altLang="en-US"/>
          </a:p>
        </p:txBody>
      </p:sp>
    </p:spTree>
    <p:extLst>
      <p:ext uri="{BB962C8B-B14F-4D97-AF65-F5344CB8AC3E}">
        <p14:creationId xmlns:p14="http://schemas.microsoft.com/office/powerpoint/2010/main" val="41070584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56773D1C-78B0-40F1-B409-6A3CFD4D1224}" type="datetimeFigureOut">
              <a:rPr kumimoji="1" lang="ja-JP" altLang="en-US" smtClean="0"/>
              <a:t>2017/1/9</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BD92E540-77C7-431F-8EFC-330DCF4896CE}" type="slidenum">
              <a:rPr kumimoji="1" lang="ja-JP" altLang="en-US" smtClean="0"/>
              <a:t>‹#›</a:t>
            </a:fld>
            <a:endParaRPr kumimoji="1" lang="ja-JP" altLang="en-US"/>
          </a:p>
        </p:txBody>
      </p:sp>
    </p:spTree>
    <p:extLst>
      <p:ext uri="{BB962C8B-B14F-4D97-AF65-F5344CB8AC3E}">
        <p14:creationId xmlns:p14="http://schemas.microsoft.com/office/powerpoint/2010/main" val="8792922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56773D1C-78B0-40F1-B409-6A3CFD4D1224}" type="datetimeFigureOut">
              <a:rPr kumimoji="1" lang="ja-JP" altLang="en-US" smtClean="0"/>
              <a:t>2017/1/9</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BD92E540-77C7-431F-8EFC-330DCF4896CE}" type="slidenum">
              <a:rPr kumimoji="1" lang="ja-JP" altLang="en-US" smtClean="0"/>
              <a:t>‹#›</a:t>
            </a:fld>
            <a:endParaRPr kumimoji="1" lang="ja-JP" altLang="en-US"/>
          </a:p>
        </p:txBody>
      </p:sp>
    </p:spTree>
    <p:extLst>
      <p:ext uri="{BB962C8B-B14F-4D97-AF65-F5344CB8AC3E}">
        <p14:creationId xmlns:p14="http://schemas.microsoft.com/office/powerpoint/2010/main" val="38902674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56773D1C-78B0-40F1-B409-6A3CFD4D1224}" type="datetimeFigureOut">
              <a:rPr kumimoji="1" lang="ja-JP" altLang="en-US" smtClean="0"/>
              <a:t>2017/1/9</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BD92E540-77C7-431F-8EFC-330DCF4896CE}" type="slidenum">
              <a:rPr kumimoji="1" lang="ja-JP" altLang="en-US" smtClean="0"/>
              <a:t>‹#›</a:t>
            </a:fld>
            <a:endParaRPr kumimoji="1" lang="ja-JP" altLang="en-US"/>
          </a:p>
        </p:txBody>
      </p:sp>
    </p:spTree>
    <p:extLst>
      <p:ext uri="{BB962C8B-B14F-4D97-AF65-F5344CB8AC3E}">
        <p14:creationId xmlns:p14="http://schemas.microsoft.com/office/powerpoint/2010/main" val="37640022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a:t>マスター タイトルの書式設定</a:t>
            </a:r>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56773D1C-78B0-40F1-B409-6A3CFD4D1224}" type="datetimeFigureOut">
              <a:rPr kumimoji="1" lang="ja-JP" altLang="en-US" smtClean="0"/>
              <a:t>2017/1/9</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BD92E540-77C7-431F-8EFC-330DCF4896CE}" type="slidenum">
              <a:rPr kumimoji="1" lang="ja-JP" altLang="en-US" smtClean="0"/>
              <a:t>‹#›</a:t>
            </a:fld>
            <a:endParaRPr kumimoji="1" lang="ja-JP" altLang="en-US"/>
          </a:p>
        </p:txBody>
      </p:sp>
    </p:spTree>
    <p:extLst>
      <p:ext uri="{BB962C8B-B14F-4D97-AF65-F5344CB8AC3E}">
        <p14:creationId xmlns:p14="http://schemas.microsoft.com/office/powerpoint/2010/main" val="1843418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a:t>マスター タイトルの書式設定</a:t>
            </a:r>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56773D1C-78B0-40F1-B409-6A3CFD4D1224}" type="datetimeFigureOut">
              <a:rPr kumimoji="1" lang="ja-JP" altLang="en-US" smtClean="0"/>
              <a:t>2017/1/9</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BD92E540-77C7-431F-8EFC-330DCF4896CE}" type="slidenum">
              <a:rPr kumimoji="1" lang="ja-JP" altLang="en-US" smtClean="0"/>
              <a:t>‹#›</a:t>
            </a:fld>
            <a:endParaRPr kumimoji="1" lang="ja-JP" altLang="en-US"/>
          </a:p>
        </p:txBody>
      </p:sp>
    </p:spTree>
    <p:extLst>
      <p:ext uri="{BB962C8B-B14F-4D97-AF65-F5344CB8AC3E}">
        <p14:creationId xmlns:p14="http://schemas.microsoft.com/office/powerpoint/2010/main" val="1956920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6773D1C-78B0-40F1-B409-6A3CFD4D1224}" type="datetimeFigureOut">
              <a:rPr kumimoji="1" lang="ja-JP" altLang="en-US" smtClean="0"/>
              <a:t>2017/1/9</a:t>
            </a:fld>
            <a:endParaRPr kumimoji="1" lang="ja-JP" altLang="en-US"/>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92E540-77C7-431F-8EFC-330DCF4896CE}" type="slidenum">
              <a:rPr kumimoji="1" lang="ja-JP" altLang="en-US" smtClean="0"/>
              <a:t>‹#›</a:t>
            </a:fld>
            <a:endParaRPr kumimoji="1" lang="ja-JP" altLang="en-US"/>
          </a:p>
        </p:txBody>
      </p:sp>
    </p:spTree>
    <p:extLst>
      <p:ext uri="{BB962C8B-B14F-4D97-AF65-F5344CB8AC3E}">
        <p14:creationId xmlns:p14="http://schemas.microsoft.com/office/powerpoint/2010/main" val="40098172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5" r:id="rId3"/>
    <p:sldLayoutId id="2147483651" r:id="rId4"/>
    <p:sldLayoutId id="2147483652" r:id="rId5"/>
    <p:sldLayoutId id="2147483653" r:id="rId6"/>
    <p:sldLayoutId id="2147483654"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28.gif"/><Relationship Id="rId7" Type="http://schemas.openxmlformats.org/officeDocument/2006/relationships/image" Target="../media/image34.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10" Type="http://schemas.openxmlformats.org/officeDocument/2006/relationships/image" Target="../media/image36.gif"/><Relationship Id="rId4" Type="http://schemas.openxmlformats.org/officeDocument/2006/relationships/image" Target="../media/image31.png"/><Relationship Id="rId9" Type="http://schemas.openxmlformats.org/officeDocument/2006/relationships/image" Target="../media/image38.png"/></Relationships>
</file>

<file path=ppt/slides/_rels/slide11.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5.gif"/><Relationship Id="rId18" Type="http://schemas.openxmlformats.org/officeDocument/2006/relationships/image" Target="../media/image51.png"/><Relationship Id="rId3" Type="http://schemas.openxmlformats.org/officeDocument/2006/relationships/image" Target="../media/image37.png"/><Relationship Id="rId21" Type="http://schemas.openxmlformats.org/officeDocument/2006/relationships/image" Target="../media/image54.png"/><Relationship Id="rId7" Type="http://schemas.openxmlformats.org/officeDocument/2006/relationships/image" Target="../media/image42.png"/><Relationship Id="rId12" Type="http://schemas.openxmlformats.org/officeDocument/2006/relationships/image" Target="../media/image47.png"/><Relationship Id="rId17" Type="http://schemas.openxmlformats.org/officeDocument/2006/relationships/image" Target="../media/image49.png"/><Relationship Id="rId2" Type="http://schemas.openxmlformats.org/officeDocument/2006/relationships/notesSlide" Target="../notesSlides/notesSlide6.xml"/><Relationship Id="rId16" Type="http://schemas.openxmlformats.org/officeDocument/2006/relationships/image" Target="../media/image48.png"/><Relationship Id="rId20" Type="http://schemas.openxmlformats.org/officeDocument/2006/relationships/image" Target="../media/image53.png"/><Relationship Id="rId1" Type="http://schemas.openxmlformats.org/officeDocument/2006/relationships/slideLayout" Target="../slideLayouts/slideLayout2.xml"/><Relationship Id="rId6" Type="http://schemas.openxmlformats.org/officeDocument/2006/relationships/image" Target="../media/image41.png"/><Relationship Id="rId11" Type="http://schemas.openxmlformats.org/officeDocument/2006/relationships/image" Target="../media/image46.png"/><Relationship Id="rId5" Type="http://schemas.openxmlformats.org/officeDocument/2006/relationships/image" Target="../media/image40.png"/><Relationship Id="rId15" Type="http://schemas.openxmlformats.org/officeDocument/2006/relationships/image" Target="../media/image47.gif"/><Relationship Id="rId10" Type="http://schemas.openxmlformats.org/officeDocument/2006/relationships/image" Target="../media/image44.png"/><Relationship Id="rId19" Type="http://schemas.openxmlformats.org/officeDocument/2006/relationships/image" Target="../media/image52.png"/><Relationship Id="rId4" Type="http://schemas.openxmlformats.org/officeDocument/2006/relationships/image" Target="../media/image34.png"/><Relationship Id="rId9" Type="http://schemas.openxmlformats.org/officeDocument/2006/relationships/image" Target="../media/image39.png"/><Relationship Id="rId14" Type="http://schemas.openxmlformats.org/officeDocument/2006/relationships/image" Target="../media/image46.gif"/></Relationships>
</file>

<file path=ppt/slides/_rels/slide12.xml.rels><?xml version="1.0" encoding="UTF-8" standalone="yes"?>
<Relationships xmlns="http://schemas.openxmlformats.org/package/2006/relationships"><Relationship Id="rId8" Type="http://schemas.openxmlformats.org/officeDocument/2006/relationships/image" Target="../media/image47.gif"/><Relationship Id="rId3" Type="http://schemas.openxmlformats.org/officeDocument/2006/relationships/image" Target="../media/image50.png"/><Relationship Id="rId7" Type="http://schemas.openxmlformats.org/officeDocument/2006/relationships/image" Target="../media/image46.gif"/><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45.gif"/><Relationship Id="rId5" Type="http://schemas.openxmlformats.org/officeDocument/2006/relationships/image" Target="../media/image56.png"/><Relationship Id="rId4" Type="http://schemas.openxmlformats.org/officeDocument/2006/relationships/image" Target="../media/image55.png"/><Relationship Id="rId9" Type="http://schemas.openxmlformats.org/officeDocument/2006/relationships/image" Target="../media/image60.png"/></Relationships>
</file>

<file path=ppt/slides/_rels/slide13.xml.rels><?xml version="1.0" encoding="UTF-8" standalone="yes"?>
<Relationships xmlns="http://schemas.openxmlformats.org/package/2006/relationships"><Relationship Id="rId3" Type="http://schemas.openxmlformats.org/officeDocument/2006/relationships/image" Target="../media/image530.png"/><Relationship Id="rId7"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62.png"/><Relationship Id="rId4" Type="http://schemas.openxmlformats.org/officeDocument/2006/relationships/image" Target="../media/image540.png"/></Relationships>
</file>

<file path=ppt/slides/_rels/slide14.xml.rels><?xml version="1.0" encoding="UTF-8" standalone="yes"?>
<Relationships xmlns="http://schemas.openxmlformats.org/package/2006/relationships"><Relationship Id="rId8" Type="http://schemas.openxmlformats.org/officeDocument/2006/relationships/image" Target="../media/image68.png"/><Relationship Id="rId13" Type="http://schemas.openxmlformats.org/officeDocument/2006/relationships/image" Target="../media/image66.png"/><Relationship Id="rId3" Type="http://schemas.openxmlformats.org/officeDocument/2006/relationships/image" Target="../media/image61.png"/><Relationship Id="rId7" Type="http://schemas.openxmlformats.org/officeDocument/2006/relationships/image" Target="../media/image67.png"/><Relationship Id="rId12" Type="http://schemas.openxmlformats.org/officeDocument/2006/relationships/image" Target="../media/image42.png"/><Relationship Id="rId17" Type="http://schemas.openxmlformats.org/officeDocument/2006/relationships/image" Target="../media/image73.png"/><Relationship Id="rId2" Type="http://schemas.openxmlformats.org/officeDocument/2006/relationships/notesSlide" Target="../notesSlides/notesSlide8.xml"/><Relationship Id="rId16" Type="http://schemas.openxmlformats.org/officeDocument/2006/relationships/image" Target="../media/image71.png"/><Relationship Id="rId1" Type="http://schemas.openxmlformats.org/officeDocument/2006/relationships/slideLayout" Target="../slideLayouts/slideLayout2.xml"/><Relationship Id="rId6" Type="http://schemas.openxmlformats.org/officeDocument/2006/relationships/image" Target="../media/image65.png"/><Relationship Id="rId11" Type="http://schemas.openxmlformats.org/officeDocument/2006/relationships/image" Target="../media/image540.png"/><Relationship Id="rId5" Type="http://schemas.openxmlformats.org/officeDocument/2006/relationships/image" Target="../media/image64.png"/><Relationship Id="rId15" Type="http://schemas.openxmlformats.org/officeDocument/2006/relationships/image" Target="../media/image72.png"/><Relationship Id="rId10" Type="http://schemas.openxmlformats.org/officeDocument/2006/relationships/image" Target="../media/image670.png"/><Relationship Id="rId4" Type="http://schemas.openxmlformats.org/officeDocument/2006/relationships/image" Target="../media/image63.png"/><Relationship Id="rId9" Type="http://schemas.openxmlformats.org/officeDocument/2006/relationships/image" Target="../media/image69.png"/><Relationship Id="rId14" Type="http://schemas.openxmlformats.org/officeDocument/2006/relationships/image" Target="../media/image70.png"/></Relationships>
</file>

<file path=ppt/slides/_rels/slide15.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image" Target="../media/image10.gif"/><Relationship Id="rId1" Type="http://schemas.openxmlformats.org/officeDocument/2006/relationships/slideLayout" Target="../slideLayouts/slideLayout2.xml"/><Relationship Id="rId4" Type="http://schemas.openxmlformats.org/officeDocument/2006/relationships/chart" Target="../charts/chart7.xml"/></Relationships>
</file>

<file path=ppt/slides/_rels/slide17.xml.rels><?xml version="1.0" encoding="UTF-8" standalone="yes"?>
<Relationships xmlns="http://schemas.openxmlformats.org/package/2006/relationships"><Relationship Id="rId8" Type="http://schemas.openxmlformats.org/officeDocument/2006/relationships/image" Target="../media/image79.gif"/><Relationship Id="rId13" Type="http://schemas.openxmlformats.org/officeDocument/2006/relationships/image" Target="../media/image84.gif"/><Relationship Id="rId3" Type="http://schemas.openxmlformats.org/officeDocument/2006/relationships/image" Target="../media/image74.gif"/><Relationship Id="rId7" Type="http://schemas.openxmlformats.org/officeDocument/2006/relationships/image" Target="../media/image78.gif"/><Relationship Id="rId12" Type="http://schemas.openxmlformats.org/officeDocument/2006/relationships/image" Target="../media/image83.gif"/><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77.gif"/><Relationship Id="rId11" Type="http://schemas.openxmlformats.org/officeDocument/2006/relationships/image" Target="../media/image82.gif"/><Relationship Id="rId5" Type="http://schemas.openxmlformats.org/officeDocument/2006/relationships/image" Target="../media/image76.gif"/><Relationship Id="rId10" Type="http://schemas.openxmlformats.org/officeDocument/2006/relationships/image" Target="../media/image81.gif"/><Relationship Id="rId4" Type="http://schemas.openxmlformats.org/officeDocument/2006/relationships/image" Target="../media/image75.gif"/><Relationship Id="rId9" Type="http://schemas.openxmlformats.org/officeDocument/2006/relationships/image" Target="../media/image80.gif"/><Relationship Id="rId14" Type="http://schemas.openxmlformats.org/officeDocument/2006/relationships/image" Target="../media/image85.gif"/></Relationships>
</file>

<file path=ppt/slides/_rels/slide18.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86.png"/><Relationship Id="rId7" Type="http://schemas.openxmlformats.org/officeDocument/2006/relationships/image" Target="../media/image90.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89.gif"/><Relationship Id="rId11" Type="http://schemas.openxmlformats.org/officeDocument/2006/relationships/image" Target="../media/image94.png"/><Relationship Id="rId5" Type="http://schemas.openxmlformats.org/officeDocument/2006/relationships/image" Target="../media/image88.png"/><Relationship Id="rId10" Type="http://schemas.openxmlformats.org/officeDocument/2006/relationships/image" Target="../media/image93.png"/><Relationship Id="rId4" Type="http://schemas.openxmlformats.org/officeDocument/2006/relationships/image" Target="../media/image87.png"/><Relationship Id="rId9" Type="http://schemas.openxmlformats.org/officeDocument/2006/relationships/image" Target="../media/image92.png"/></Relationships>
</file>

<file path=ppt/slides/_rels/slide19.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image" Target="../media/image96.png"/><Relationship Id="rId7" Type="http://schemas.openxmlformats.org/officeDocument/2006/relationships/image" Target="../media/image77.gif"/><Relationship Id="rId2" Type="http://schemas.openxmlformats.org/officeDocument/2006/relationships/image" Target="../media/image95.png"/><Relationship Id="rId1" Type="http://schemas.openxmlformats.org/officeDocument/2006/relationships/slideLayout" Target="../slideLayouts/slideLayout2.xml"/><Relationship Id="rId6" Type="http://schemas.openxmlformats.org/officeDocument/2006/relationships/image" Target="../media/image10.gif"/><Relationship Id="rId5" Type="http://schemas.openxmlformats.org/officeDocument/2006/relationships/image" Target="../media/image98.png"/><Relationship Id="rId4" Type="http://schemas.openxmlformats.org/officeDocument/2006/relationships/image" Target="../media/image97.png"/><Relationship Id="rId9" Type="http://schemas.openxmlformats.org/officeDocument/2006/relationships/image" Target="../media/image100.png"/></Relationships>
</file>

<file path=ppt/slides/_rels/slide2.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2.xml"/><Relationship Id="rId7" Type="http://schemas.openxmlformats.org/officeDocument/2006/relationships/image" Target="../media/image3.jpeg"/><Relationship Id="rId2" Type="http://schemas.openxmlformats.org/officeDocument/2006/relationships/video" Target="../media/media1.wmv"/><Relationship Id="rId1" Type="http://schemas.microsoft.com/office/2007/relationships/media" Target="../media/media1.wmv"/><Relationship Id="rId6" Type="http://schemas.openxmlformats.org/officeDocument/2006/relationships/image" Target="../media/image2.png"/><Relationship Id="rId11" Type="http://schemas.openxmlformats.org/officeDocument/2006/relationships/image" Target="../media/image5.png"/><Relationship Id="rId5" Type="http://schemas.openxmlformats.org/officeDocument/2006/relationships/image" Target="../media/image1.png"/><Relationship Id="rId10" Type="http://schemas.microsoft.com/office/2007/relationships/hdphoto" Target="../media/hdphoto2.wdp"/><Relationship Id="rId4" Type="http://schemas.openxmlformats.org/officeDocument/2006/relationships/notesSlide" Target="../notesSlides/notesSlide2.xml"/><Relationship Id="rId9" Type="http://schemas.openxmlformats.org/officeDocument/2006/relationships/image" Target="../media/image4.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76.gi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image" Target="../media/image105.gif"/><Relationship Id="rId13" Type="http://schemas.openxmlformats.org/officeDocument/2006/relationships/image" Target="../media/image80.gif"/><Relationship Id="rId18" Type="http://schemas.openxmlformats.org/officeDocument/2006/relationships/image" Target="../media/image85.gif"/><Relationship Id="rId3" Type="http://schemas.openxmlformats.org/officeDocument/2006/relationships/image" Target="../media/image74.gif"/><Relationship Id="rId7" Type="http://schemas.openxmlformats.org/officeDocument/2006/relationships/image" Target="../media/image104.gif"/><Relationship Id="rId12" Type="http://schemas.openxmlformats.org/officeDocument/2006/relationships/image" Target="../media/image79.gif"/><Relationship Id="rId17" Type="http://schemas.openxmlformats.org/officeDocument/2006/relationships/image" Target="../media/image84.gif"/><Relationship Id="rId2" Type="http://schemas.openxmlformats.org/officeDocument/2006/relationships/notesSlide" Target="../notesSlides/notesSlide11.xml"/><Relationship Id="rId16" Type="http://schemas.openxmlformats.org/officeDocument/2006/relationships/image" Target="../media/image83.gif"/><Relationship Id="rId1" Type="http://schemas.openxmlformats.org/officeDocument/2006/relationships/slideLayout" Target="../slideLayouts/slideLayout2.xml"/><Relationship Id="rId6" Type="http://schemas.openxmlformats.org/officeDocument/2006/relationships/image" Target="../media/image77.gif"/><Relationship Id="rId11" Type="http://schemas.openxmlformats.org/officeDocument/2006/relationships/image" Target="../media/image78.gif"/><Relationship Id="rId5" Type="http://schemas.openxmlformats.org/officeDocument/2006/relationships/image" Target="../media/image76.gif"/><Relationship Id="rId15" Type="http://schemas.openxmlformats.org/officeDocument/2006/relationships/image" Target="../media/image82.gif"/><Relationship Id="rId10" Type="http://schemas.openxmlformats.org/officeDocument/2006/relationships/image" Target="../media/image107.gif"/><Relationship Id="rId4" Type="http://schemas.openxmlformats.org/officeDocument/2006/relationships/image" Target="../media/image75.gif"/><Relationship Id="rId9" Type="http://schemas.openxmlformats.org/officeDocument/2006/relationships/image" Target="../media/image106.gif"/><Relationship Id="rId14" Type="http://schemas.openxmlformats.org/officeDocument/2006/relationships/image" Target="../media/image81.gif"/></Relationships>
</file>

<file path=ppt/slides/_rels/slide28.xml.rels><?xml version="1.0" encoding="UTF-8" standalone="yes"?>
<Relationships xmlns="http://schemas.openxmlformats.org/package/2006/relationships"><Relationship Id="rId8" Type="http://schemas.openxmlformats.org/officeDocument/2006/relationships/image" Target="../media/image600.png"/><Relationship Id="rId3" Type="http://schemas.openxmlformats.org/officeDocument/2006/relationships/image" Target="../media/image108.png"/><Relationship Id="rId7" Type="http://schemas.openxmlformats.org/officeDocument/2006/relationships/image" Target="../media/image580.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10.png"/><Relationship Id="rId5" Type="http://schemas.openxmlformats.org/officeDocument/2006/relationships/image" Target="../media/image310.png"/><Relationship Id="rId4" Type="http://schemas.openxmlformats.org/officeDocument/2006/relationships/image" Target="../media/image210.png"/><Relationship Id="rId9" Type="http://schemas.openxmlformats.org/officeDocument/2006/relationships/image" Target="../media/image720.png"/></Relationships>
</file>

<file path=ppt/slides/_rels/slide29.xml.rels><?xml version="1.0" encoding="UTF-8" standalone="yes"?>
<Relationships xmlns="http://schemas.openxmlformats.org/package/2006/relationships"><Relationship Id="rId3" Type="http://schemas.openxmlformats.org/officeDocument/2006/relationships/image" Target="../media/image110.gif"/><Relationship Id="rId7" Type="http://schemas.openxmlformats.org/officeDocument/2006/relationships/image" Target="../media/image114.gif"/><Relationship Id="rId2" Type="http://schemas.openxmlformats.org/officeDocument/2006/relationships/image" Target="../media/image109.gif"/><Relationship Id="rId1" Type="http://schemas.openxmlformats.org/officeDocument/2006/relationships/slideLayout" Target="../slideLayouts/slideLayout2.xml"/><Relationship Id="rId6" Type="http://schemas.openxmlformats.org/officeDocument/2006/relationships/image" Target="../media/image113.gif"/><Relationship Id="rId5" Type="http://schemas.openxmlformats.org/officeDocument/2006/relationships/image" Target="../media/image112.gif"/><Relationship Id="rId4" Type="http://schemas.openxmlformats.org/officeDocument/2006/relationships/image" Target="../media/image111.gif"/></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0.gif"/><Relationship Id="rId5" Type="http://schemas.openxmlformats.org/officeDocument/2006/relationships/image" Target="../media/image9.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8" Type="http://schemas.openxmlformats.org/officeDocument/2006/relationships/image" Target="../media/image170.png"/><Relationship Id="rId3" Type="http://schemas.openxmlformats.org/officeDocument/2006/relationships/image" Target="../media/image116.png"/><Relationship Id="rId7" Type="http://schemas.openxmlformats.org/officeDocument/2006/relationships/image" Target="../media/image160.png"/><Relationship Id="rId2" Type="http://schemas.openxmlformats.org/officeDocument/2006/relationships/image" Target="../media/image115.png"/><Relationship Id="rId1" Type="http://schemas.openxmlformats.org/officeDocument/2006/relationships/slideLayout" Target="../slideLayouts/slideLayout2.xml"/><Relationship Id="rId6" Type="http://schemas.openxmlformats.org/officeDocument/2006/relationships/image" Target="../media/image150.png"/><Relationship Id="rId5" Type="http://schemas.openxmlformats.org/officeDocument/2006/relationships/image" Target="../media/image117.png"/><Relationship Id="rId10" Type="http://schemas.openxmlformats.org/officeDocument/2006/relationships/image" Target="../media/image190.png"/><Relationship Id="rId4" Type="http://schemas.openxmlformats.org/officeDocument/2006/relationships/image" Target="../media/image130.png"/><Relationship Id="rId9" Type="http://schemas.openxmlformats.org/officeDocument/2006/relationships/image" Target="../media/image180.png"/></Relationships>
</file>

<file path=ppt/slides/_rels/slide31.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openxmlformats.org/officeDocument/2006/relationships/image" Target="../media/image191.png"/><Relationship Id="rId3" Type="http://schemas.openxmlformats.org/officeDocument/2006/relationships/image" Target="../media/image122.png"/><Relationship Id="rId7" Type="http://schemas.openxmlformats.org/officeDocument/2006/relationships/image" Target="../media/image182.png"/><Relationship Id="rId2" Type="http://schemas.openxmlformats.org/officeDocument/2006/relationships/image" Target="../media/image121.png"/><Relationship Id="rId1" Type="http://schemas.openxmlformats.org/officeDocument/2006/relationships/slideLayout" Target="../slideLayouts/slideLayout2.xml"/><Relationship Id="rId6" Type="http://schemas.openxmlformats.org/officeDocument/2006/relationships/image" Target="../media/image172.png"/><Relationship Id="rId5" Type="http://schemas.openxmlformats.org/officeDocument/2006/relationships/image" Target="../media/image162.png"/><Relationship Id="rId4" Type="http://schemas.openxmlformats.org/officeDocument/2006/relationships/image" Target="../media/image151.png"/></Relationships>
</file>

<file path=ppt/slides/_rels/slide34.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8" Type="http://schemas.openxmlformats.org/officeDocument/2006/relationships/image" Target="../media/image211.png"/><Relationship Id="rId3" Type="http://schemas.openxmlformats.org/officeDocument/2006/relationships/image" Target="../media/image1610.png"/><Relationship Id="rId7" Type="http://schemas.openxmlformats.org/officeDocument/2006/relationships/image" Target="../media/image200.png"/><Relationship Id="rId2" Type="http://schemas.openxmlformats.org/officeDocument/2006/relationships/image" Target="../media/image1100.png"/><Relationship Id="rId1" Type="http://schemas.openxmlformats.org/officeDocument/2006/relationships/slideLayout" Target="../slideLayouts/slideLayout2.xml"/><Relationship Id="rId6" Type="http://schemas.openxmlformats.org/officeDocument/2006/relationships/image" Target="../media/image190.png"/><Relationship Id="rId5" Type="http://schemas.openxmlformats.org/officeDocument/2006/relationships/image" Target="../media/image181.png"/><Relationship Id="rId4" Type="http://schemas.openxmlformats.org/officeDocument/2006/relationships/image" Target="../media/image171.png"/><Relationship Id="rId9" Type="http://schemas.openxmlformats.org/officeDocument/2006/relationships/image" Target="../media/image220.png"/></Relationships>
</file>

<file path=ppt/slides/_rels/slide38.xml.rels><?xml version="1.0" encoding="UTF-8" standalone="yes"?>
<Relationships xmlns="http://schemas.openxmlformats.org/package/2006/relationships"><Relationship Id="rId3" Type="http://schemas.openxmlformats.org/officeDocument/2006/relationships/image" Target="../media/image126.gif"/><Relationship Id="rId2" Type="http://schemas.openxmlformats.org/officeDocument/2006/relationships/image" Target="../media/image125.gif"/><Relationship Id="rId1" Type="http://schemas.openxmlformats.org/officeDocument/2006/relationships/slideLayout" Target="../slideLayouts/slideLayout2.xml"/><Relationship Id="rId4" Type="http://schemas.openxmlformats.org/officeDocument/2006/relationships/image" Target="../media/image127.jpeg"/></Relationships>
</file>

<file path=ppt/slides/_rels/slide39.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90.png"/><Relationship Id="rId7" Type="http://schemas.openxmlformats.org/officeDocument/2006/relationships/image" Target="../media/image430.png"/><Relationship Id="rId2" Type="http://schemas.openxmlformats.org/officeDocument/2006/relationships/image" Target="../media/image380.png"/><Relationship Id="rId1" Type="http://schemas.openxmlformats.org/officeDocument/2006/relationships/slideLayout" Target="../slideLayouts/slideLayout2.xml"/><Relationship Id="rId6" Type="http://schemas.openxmlformats.org/officeDocument/2006/relationships/image" Target="../media/image420.png"/><Relationship Id="rId5" Type="http://schemas.openxmlformats.org/officeDocument/2006/relationships/image" Target="../media/image411.png"/><Relationship Id="rId4" Type="http://schemas.openxmlformats.org/officeDocument/2006/relationships/image" Target="../media/image400.png"/></Relationships>
</file>

<file path=ppt/slides/_rels/slide41.xml.rels><?xml version="1.0" encoding="UTF-8" standalone="yes"?>
<Relationships xmlns="http://schemas.openxmlformats.org/package/2006/relationships"><Relationship Id="rId8" Type="http://schemas.openxmlformats.org/officeDocument/2006/relationships/image" Target="../media/image251.png"/><Relationship Id="rId3" Type="http://schemas.openxmlformats.org/officeDocument/2006/relationships/image" Target="../media/image201.png"/><Relationship Id="rId7" Type="http://schemas.openxmlformats.org/officeDocument/2006/relationships/image" Target="../media/image241.png"/><Relationship Id="rId2" Type="http://schemas.openxmlformats.org/officeDocument/2006/relationships/image" Target="../media/image440.png"/><Relationship Id="rId1" Type="http://schemas.openxmlformats.org/officeDocument/2006/relationships/slideLayout" Target="../slideLayouts/slideLayout2.xml"/><Relationship Id="rId6" Type="http://schemas.openxmlformats.org/officeDocument/2006/relationships/image" Target="../media/image231.png"/><Relationship Id="rId5" Type="http://schemas.openxmlformats.org/officeDocument/2006/relationships/image" Target="../media/image221.png"/><Relationship Id="rId10" Type="http://schemas.openxmlformats.org/officeDocument/2006/relationships/image" Target="../media/image270.png"/><Relationship Id="rId4" Type="http://schemas.openxmlformats.org/officeDocument/2006/relationships/image" Target="../media/image210.png"/><Relationship Id="rId9" Type="http://schemas.openxmlformats.org/officeDocument/2006/relationships/image" Target="../media/image260.png"/></Relationships>
</file>

<file path=ppt/slides/_rels/slide42.xml.rels><?xml version="1.0" encoding="UTF-8" standalone="yes"?>
<Relationships xmlns="http://schemas.openxmlformats.org/package/2006/relationships"><Relationship Id="rId3" Type="http://schemas.openxmlformats.org/officeDocument/2006/relationships/image" Target="../media/image290.png"/><Relationship Id="rId2" Type="http://schemas.openxmlformats.org/officeDocument/2006/relationships/image" Target="../media/image280.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2.png"/><Relationship Id="rId1" Type="http://schemas.openxmlformats.org/officeDocument/2006/relationships/slideLayout" Target="../slideLayouts/slideLayout2.xml"/><Relationship Id="rId4" Type="http://schemas.openxmlformats.org/officeDocument/2006/relationships/image" Target="../media/image870.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34.png"/><Relationship Id="rId1" Type="http://schemas.openxmlformats.org/officeDocument/2006/relationships/slideLayout" Target="../slideLayouts/slideLayout2.xml"/><Relationship Id="rId4" Type="http://schemas.openxmlformats.org/officeDocument/2006/relationships/image" Target="../media/image136.png"/></Relationships>
</file>

<file path=ppt/slides/_rels/slide49.xml.rels><?xml version="1.0" encoding="UTF-8" standalone="yes"?>
<Relationships xmlns="http://schemas.openxmlformats.org/package/2006/relationships"><Relationship Id="rId3" Type="http://schemas.openxmlformats.org/officeDocument/2006/relationships/image" Target="../media/image138.gif"/><Relationship Id="rId7" Type="http://schemas.openxmlformats.org/officeDocument/2006/relationships/image" Target="../media/image142.gif"/><Relationship Id="rId2" Type="http://schemas.openxmlformats.org/officeDocument/2006/relationships/image" Target="../media/image137.png"/><Relationship Id="rId1" Type="http://schemas.openxmlformats.org/officeDocument/2006/relationships/slideLayout" Target="../slideLayouts/slideLayout2.xml"/><Relationship Id="rId6" Type="http://schemas.openxmlformats.org/officeDocument/2006/relationships/image" Target="../media/image141.png"/><Relationship Id="rId5" Type="http://schemas.openxmlformats.org/officeDocument/2006/relationships/image" Target="../media/image140.png"/><Relationship Id="rId4" Type="http://schemas.openxmlformats.org/officeDocument/2006/relationships/image" Target="../media/image139.gif"/></Relationships>
</file>

<file path=ppt/slides/_rels/slide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image" Target="../media/image143.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46.gif"/><Relationship Id="rId2" Type="http://schemas.openxmlformats.org/officeDocument/2006/relationships/image" Target="../media/image145.gif"/><Relationship Id="rId1" Type="http://schemas.openxmlformats.org/officeDocument/2006/relationships/slideLayout" Target="../slideLayouts/slideLayout2.xml"/><Relationship Id="rId6" Type="http://schemas.openxmlformats.org/officeDocument/2006/relationships/image" Target="../media/image141.png"/><Relationship Id="rId5" Type="http://schemas.openxmlformats.org/officeDocument/2006/relationships/image" Target="../media/image139.gif"/><Relationship Id="rId4" Type="http://schemas.openxmlformats.org/officeDocument/2006/relationships/image" Target="../media/image138.gif"/></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47.png"/><Relationship Id="rId7" Type="http://schemas.openxmlformats.org/officeDocument/2006/relationships/image" Target="../media/image10.gif"/><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48.png"/><Relationship Id="rId5" Type="http://schemas.openxmlformats.org/officeDocument/2006/relationships/image" Target="../media/image39.png"/><Relationship Id="rId4" Type="http://schemas.openxmlformats.org/officeDocument/2006/relationships/image" Target="../media/image98.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png"/><Relationship Id="rId3" Type="http://schemas.openxmlformats.org/officeDocument/2006/relationships/slideLayout" Target="../slideLayouts/slideLayout2.xml"/><Relationship Id="rId7" Type="http://schemas.openxmlformats.org/officeDocument/2006/relationships/image" Target="../media/image17.png"/><Relationship Id="rId12" Type="http://schemas.openxmlformats.org/officeDocument/2006/relationships/image" Target="../media/image22.png"/><Relationship Id="rId2" Type="http://schemas.openxmlformats.org/officeDocument/2006/relationships/video" Target="../media/media2.gif"/><Relationship Id="rId1" Type="http://schemas.microsoft.com/office/2007/relationships/media" Target="../media/media2.gif"/><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png"/><Relationship Id="rId15" Type="http://schemas.openxmlformats.org/officeDocument/2006/relationships/image" Target="../media/image25.png"/><Relationship Id="rId10" Type="http://schemas.openxmlformats.org/officeDocument/2006/relationships/image" Target="../media/image20.png"/><Relationship Id="rId4" Type="http://schemas.openxmlformats.org/officeDocument/2006/relationships/notesSlide" Target="../notesSlides/notesSlide3.xml"/><Relationship Id="rId9" Type="http://schemas.openxmlformats.org/officeDocument/2006/relationships/image" Target="../media/image19.png"/><Relationship Id="rId14"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chart" Target="../charts/chart4.xml"/><Relationship Id="rId7"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71.png"/><Relationship Id="rId10" Type="http://schemas.openxmlformats.org/officeDocument/2006/relationships/image" Target="../media/image28.png"/><Relationship Id="rId4" Type="http://schemas.openxmlformats.org/officeDocument/2006/relationships/image" Target="../media/image26.png"/><Relationship Id="rId9"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角丸四角形 1"/>
          <p:cNvSpPr/>
          <p:nvPr/>
        </p:nvSpPr>
        <p:spPr>
          <a:xfrm>
            <a:off x="251520" y="2060848"/>
            <a:ext cx="8599980" cy="1368151"/>
          </a:xfrm>
          <a:prstGeom prst="roundRect">
            <a:avLst/>
          </a:prstGeom>
          <a:no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solidFill>
                <a:schemeClr val="tx1"/>
              </a:solidFill>
            </a:endParaRPr>
          </a:p>
        </p:txBody>
      </p:sp>
      <p:sp>
        <p:nvSpPr>
          <p:cNvPr id="12" name="テキスト ボックス 11"/>
          <p:cNvSpPr txBox="1"/>
          <p:nvPr/>
        </p:nvSpPr>
        <p:spPr>
          <a:xfrm>
            <a:off x="107504" y="118369"/>
            <a:ext cx="5773760" cy="1046440"/>
          </a:xfrm>
          <a:prstGeom prst="rect">
            <a:avLst/>
          </a:prstGeom>
          <a:noFill/>
        </p:spPr>
        <p:txBody>
          <a:bodyPr wrap="none" rtlCol="0">
            <a:spAutoFit/>
          </a:bodyPr>
          <a:lstStyle/>
          <a:p>
            <a:r>
              <a:rPr lang="ja-JP" altLang="en-US" b="1" dirty="0">
                <a:latin typeface="Times New Roman" panose="02020603050405020304" pitchFamily="18" charset="0"/>
                <a:cs typeface="Times New Roman" panose="02020603050405020304" pitchFamily="18" charset="0"/>
              </a:rPr>
              <a:t>レーザープラズマ科学のための最先端</a:t>
            </a:r>
            <a:endParaRPr lang="en-US" altLang="ja-JP" b="1" dirty="0">
              <a:latin typeface="Times New Roman" panose="02020603050405020304" pitchFamily="18" charset="0"/>
              <a:cs typeface="Times New Roman" panose="02020603050405020304" pitchFamily="18" charset="0"/>
            </a:endParaRPr>
          </a:p>
          <a:p>
            <a:r>
              <a:rPr lang="ja-JP" altLang="en-US" b="1" dirty="0">
                <a:latin typeface="Times New Roman" panose="02020603050405020304" pitchFamily="18" charset="0"/>
                <a:cs typeface="Times New Roman" panose="02020603050405020304" pitchFamily="18" charset="0"/>
              </a:rPr>
              <a:t>シミュレーションコードの共同開発・共用に関する研究会</a:t>
            </a:r>
            <a:endParaRPr lang="en-US" altLang="ja-JP" b="1" dirty="0">
              <a:latin typeface="Times New Roman" panose="02020603050405020304" pitchFamily="18" charset="0"/>
              <a:cs typeface="Times New Roman" panose="02020603050405020304" pitchFamily="18" charset="0"/>
            </a:endParaRPr>
          </a:p>
          <a:p>
            <a:endParaRPr lang="en-US" altLang="ja-JP" sz="800" b="1" dirty="0">
              <a:latin typeface="Times New Roman" panose="02020603050405020304" pitchFamily="18" charset="0"/>
              <a:cs typeface="Times New Roman" panose="02020603050405020304" pitchFamily="18" charset="0"/>
            </a:endParaRPr>
          </a:p>
          <a:p>
            <a:r>
              <a:rPr kumimoji="1" lang="en-US" altLang="ja-JP" sz="1600" dirty="0">
                <a:latin typeface="Times New Roman" panose="02020603050405020304" pitchFamily="18" charset="0"/>
                <a:ea typeface="ＭＳ ゴシック" panose="020B0609070205080204" pitchFamily="49" charset="-128"/>
                <a:cs typeface="Times New Roman" panose="02020603050405020304" pitchFamily="18" charset="0"/>
              </a:rPr>
              <a:t>2017</a:t>
            </a:r>
            <a:r>
              <a:rPr lang="en-US" altLang="ja-JP" sz="1600" dirty="0">
                <a:latin typeface="Times New Roman" panose="02020603050405020304" pitchFamily="18" charset="0"/>
                <a:ea typeface="ＭＳ ゴシック" panose="020B0609070205080204" pitchFamily="49" charset="-128"/>
                <a:cs typeface="Times New Roman" panose="02020603050405020304" pitchFamily="18" charset="0"/>
              </a:rPr>
              <a:t>.1.11 @</a:t>
            </a:r>
            <a:r>
              <a:rPr lang="ja-JP" altLang="en-US" sz="1600" dirty="0">
                <a:latin typeface="Times New Roman" panose="02020603050405020304" pitchFamily="18" charset="0"/>
                <a:ea typeface="ＭＳ ゴシック" panose="020B0609070205080204" pitchFamily="49" charset="-128"/>
                <a:cs typeface="Times New Roman" panose="02020603050405020304" pitchFamily="18" charset="0"/>
              </a:rPr>
              <a:t>大阪大学レーザーエネルギー学研究センター</a:t>
            </a:r>
            <a:endParaRPr kumimoji="1" lang="en-US" altLang="ja-JP" sz="1600" dirty="0">
              <a:latin typeface="Times New Roman" panose="02020603050405020304" pitchFamily="18" charset="0"/>
              <a:ea typeface="ＭＳ ゴシック" panose="020B0609070205080204" pitchFamily="49" charset="-128"/>
              <a:cs typeface="Times New Roman" panose="02020603050405020304" pitchFamily="18" charset="0"/>
            </a:endParaRPr>
          </a:p>
        </p:txBody>
      </p:sp>
      <p:sp>
        <p:nvSpPr>
          <p:cNvPr id="3" name="正方形/長方形 2"/>
          <p:cNvSpPr/>
          <p:nvPr/>
        </p:nvSpPr>
        <p:spPr>
          <a:xfrm>
            <a:off x="107505" y="2132855"/>
            <a:ext cx="8913760" cy="1200329"/>
          </a:xfrm>
          <a:prstGeom prst="rect">
            <a:avLst/>
          </a:prstGeom>
        </p:spPr>
        <p:txBody>
          <a:bodyPr wrap="square">
            <a:spAutoFit/>
          </a:bodyPr>
          <a:lstStyle/>
          <a:p>
            <a:pPr algn="ctr"/>
            <a:r>
              <a:rPr lang="ja-JP" altLang="en-US" sz="3600" dirty="0"/>
              <a:t>光圧加速イオンを用いた核融合燃料コアの</a:t>
            </a:r>
            <a:endParaRPr lang="en-US" altLang="ja-JP" sz="3600" dirty="0"/>
          </a:p>
          <a:p>
            <a:pPr algn="ctr"/>
            <a:r>
              <a:rPr lang="ja-JP" altLang="en-US" sz="3600" dirty="0"/>
              <a:t>加熱・燃焼に関する数値計算</a:t>
            </a:r>
            <a:endParaRPr lang="en-US" altLang="ja-JP" sz="3600" dirty="0"/>
          </a:p>
        </p:txBody>
      </p:sp>
      <p:sp>
        <p:nvSpPr>
          <p:cNvPr id="13" name="正方形/長方形 12"/>
          <p:cNvSpPr/>
          <p:nvPr/>
        </p:nvSpPr>
        <p:spPr>
          <a:xfrm>
            <a:off x="5132832" y="5570782"/>
            <a:ext cx="3888433" cy="1169551"/>
          </a:xfrm>
          <a:prstGeom prst="rect">
            <a:avLst/>
          </a:prstGeom>
        </p:spPr>
        <p:txBody>
          <a:bodyPr wrap="square">
            <a:spAutoFit/>
          </a:bodyPr>
          <a:lstStyle/>
          <a:p>
            <a:r>
              <a:rPr lang="en-US" altLang="ja-JP" sz="1400" dirty="0">
                <a:latin typeface="Times New Roman" panose="02020603050405020304" pitchFamily="18" charset="0"/>
                <a:cs typeface="Times New Roman" panose="02020603050405020304" pitchFamily="18" charset="0"/>
              </a:rPr>
              <a:t>NIFS</a:t>
            </a:r>
            <a:r>
              <a:rPr lang="ja-JP" altLang="en-US" sz="1400" dirty="0">
                <a:latin typeface="Times New Roman" panose="02020603050405020304" pitchFamily="18" charset="0"/>
                <a:cs typeface="Times New Roman" panose="02020603050405020304" pitchFamily="18" charset="0"/>
              </a:rPr>
              <a:t>双方向型共同研究 </a:t>
            </a:r>
            <a:r>
              <a:rPr lang="en-US" altLang="ja-JP" sz="1400" dirty="0">
                <a:latin typeface="Times New Roman" panose="02020603050405020304" pitchFamily="18" charset="0"/>
                <a:cs typeface="Times New Roman" panose="02020603050405020304" pitchFamily="18" charset="0"/>
              </a:rPr>
              <a:t>(NIFS12KUGK057)</a:t>
            </a:r>
          </a:p>
          <a:p>
            <a:r>
              <a:rPr lang="en-US" altLang="ja-JP" sz="1400" dirty="0">
                <a:latin typeface="Times New Roman" panose="02020603050405020304" pitchFamily="18" charset="0"/>
                <a:cs typeface="Times New Roman" panose="02020603050405020304" pitchFamily="18" charset="0"/>
              </a:rPr>
              <a:t>NIFS</a:t>
            </a:r>
            <a:r>
              <a:rPr lang="ja-JP" altLang="en-US" sz="1400" dirty="0">
                <a:latin typeface="Times New Roman" panose="02020603050405020304" pitchFamily="18" charset="0"/>
                <a:cs typeface="Times New Roman" panose="02020603050405020304" pitchFamily="18" charset="0"/>
              </a:rPr>
              <a:t>双方向型共同研究 </a:t>
            </a:r>
            <a:r>
              <a:rPr lang="en-US" altLang="ja-JP" sz="1400" dirty="0">
                <a:latin typeface="Times New Roman" panose="02020603050405020304" pitchFamily="18" charset="0"/>
                <a:cs typeface="Times New Roman" panose="02020603050405020304" pitchFamily="18" charset="0"/>
              </a:rPr>
              <a:t>(NIFS16KUGK099)</a:t>
            </a:r>
          </a:p>
          <a:p>
            <a:r>
              <a:rPr lang="ja-JP" altLang="ja-JP" sz="1400" dirty="0">
                <a:latin typeface="Times New Roman" panose="02020603050405020304" pitchFamily="18" charset="0"/>
                <a:cs typeface="Times New Roman" panose="02020603050405020304" pitchFamily="18" charset="0"/>
              </a:rPr>
              <a:t>プラズマシミュレータ共同研究</a:t>
            </a:r>
            <a:r>
              <a:rPr lang="en-US" altLang="ja-JP" sz="1400" dirty="0">
                <a:latin typeface="Times New Roman" panose="02020603050405020304" pitchFamily="18" charset="0"/>
                <a:cs typeface="Times New Roman" panose="02020603050405020304" pitchFamily="18" charset="0"/>
              </a:rPr>
              <a:t> (NIFS14KNSS054)</a:t>
            </a:r>
          </a:p>
          <a:p>
            <a:r>
              <a:rPr lang="ja-JP" altLang="en-US" sz="1400" dirty="0">
                <a:latin typeface="Times New Roman" panose="02020603050405020304" pitchFamily="18" charset="0"/>
                <a:cs typeface="Times New Roman" panose="02020603050405020304" pitchFamily="18" charset="0"/>
              </a:rPr>
              <a:t>科研費 </a:t>
            </a:r>
            <a:r>
              <a:rPr lang="en-US" altLang="ja-JP" sz="1400" dirty="0">
                <a:latin typeface="Times New Roman" panose="02020603050405020304" pitchFamily="18" charset="0"/>
                <a:cs typeface="Times New Roman" panose="02020603050405020304" pitchFamily="18" charset="0"/>
              </a:rPr>
              <a:t>(15H03758)</a:t>
            </a:r>
            <a:endParaRPr lang="ja-JP" altLang="en-US" sz="1400" dirty="0">
              <a:latin typeface="Times New Roman" panose="02020603050405020304" pitchFamily="18" charset="0"/>
              <a:cs typeface="Times New Roman" panose="02020603050405020304" pitchFamily="18" charset="0"/>
            </a:endParaRPr>
          </a:p>
          <a:p>
            <a:r>
              <a:rPr lang="ja-JP" altLang="ja-JP" sz="1400" dirty="0">
                <a:latin typeface="Times New Roman" panose="02020603050405020304" pitchFamily="18" charset="0"/>
                <a:cs typeface="Times New Roman" panose="02020603050405020304" pitchFamily="18" charset="0"/>
              </a:rPr>
              <a:t>阪大レーザー研</a:t>
            </a:r>
            <a:r>
              <a:rPr lang="en-US" altLang="ja-JP" sz="1400" dirty="0">
                <a:latin typeface="Times New Roman" panose="02020603050405020304" pitchFamily="18" charset="0"/>
                <a:cs typeface="Times New Roman" panose="02020603050405020304" pitchFamily="18" charset="0"/>
              </a:rPr>
              <a:t> FIREX project</a:t>
            </a:r>
          </a:p>
        </p:txBody>
      </p:sp>
      <p:sp>
        <p:nvSpPr>
          <p:cNvPr id="14" name="テキスト ボックス 13"/>
          <p:cNvSpPr txBox="1"/>
          <p:nvPr/>
        </p:nvSpPr>
        <p:spPr>
          <a:xfrm>
            <a:off x="1540048" y="3807331"/>
            <a:ext cx="6048672" cy="1061829"/>
          </a:xfrm>
          <a:prstGeom prst="rect">
            <a:avLst/>
          </a:prstGeom>
          <a:noFill/>
        </p:spPr>
        <p:txBody>
          <a:bodyPr wrap="square" rtlCol="0">
            <a:spAutoFit/>
          </a:bodyPr>
          <a:lstStyle/>
          <a:p>
            <a:r>
              <a:rPr lang="ja-JP" altLang="en-US" dirty="0">
                <a:latin typeface="Times New Roman" panose="02020603050405020304" pitchFamily="18" charset="0"/>
                <a:cs typeface="Times New Roman" panose="02020603050405020304" pitchFamily="18" charset="0"/>
              </a:rPr>
              <a:t>広大院工</a:t>
            </a:r>
            <a:r>
              <a:rPr lang="en-US" altLang="ja-JP" dirty="0">
                <a:latin typeface="Times New Roman" panose="02020603050405020304" pitchFamily="18" charset="0"/>
                <a:cs typeface="Times New Roman" panose="02020603050405020304" pitchFamily="18" charset="0"/>
              </a:rPr>
              <a:t>, </a:t>
            </a:r>
            <a:r>
              <a:rPr lang="ja-JP" altLang="en-US" dirty="0">
                <a:latin typeface="Times New Roman" panose="02020603050405020304" pitchFamily="18" charset="0"/>
                <a:cs typeface="Times New Roman" panose="02020603050405020304" pitchFamily="18" charset="0"/>
              </a:rPr>
              <a:t>レーザー総研</a:t>
            </a:r>
            <a:r>
              <a:rPr lang="en-US" altLang="ja-JP" baseline="30000" dirty="0">
                <a:latin typeface="Times New Roman" panose="02020603050405020304" pitchFamily="18" charset="0"/>
                <a:cs typeface="Times New Roman" panose="02020603050405020304" pitchFamily="18" charset="0"/>
              </a:rPr>
              <a:t>A</a:t>
            </a:r>
            <a:r>
              <a:rPr lang="en-US" altLang="ja-JP" dirty="0">
                <a:latin typeface="Times New Roman" panose="02020603050405020304" pitchFamily="18" charset="0"/>
                <a:cs typeface="Times New Roman" panose="02020603050405020304" pitchFamily="18" charset="0"/>
              </a:rPr>
              <a:t>, </a:t>
            </a:r>
            <a:r>
              <a:rPr lang="ja-JP" altLang="en-US" dirty="0">
                <a:latin typeface="Times New Roman" panose="02020603050405020304" pitchFamily="18" charset="0"/>
                <a:cs typeface="Times New Roman" panose="02020603050405020304" pitchFamily="18" charset="0"/>
              </a:rPr>
              <a:t>阪大レーザー研</a:t>
            </a:r>
            <a:r>
              <a:rPr lang="en-US" altLang="ja-JP" baseline="30000" dirty="0">
                <a:latin typeface="Times New Roman" panose="02020603050405020304" pitchFamily="18" charset="0"/>
                <a:cs typeface="Times New Roman" panose="02020603050405020304" pitchFamily="18" charset="0"/>
              </a:rPr>
              <a:t>B</a:t>
            </a:r>
          </a:p>
          <a:p>
            <a:endParaRPr kumimoji="1" lang="en-US" altLang="ja-JP" sz="900" dirty="0">
              <a:latin typeface="Times New Roman" panose="02020603050405020304" pitchFamily="18" charset="0"/>
              <a:cs typeface="Times New Roman" panose="02020603050405020304" pitchFamily="18" charset="0"/>
            </a:endParaRPr>
          </a:p>
          <a:p>
            <a:r>
              <a:rPr kumimoji="1" lang="ja-JP" altLang="en-US" b="1" dirty="0">
                <a:latin typeface="Times New Roman" panose="02020603050405020304" pitchFamily="18" charset="0"/>
                <a:cs typeface="Times New Roman" panose="02020603050405020304" pitchFamily="18" charset="0"/>
              </a:rPr>
              <a:t>甲斐祐亮</a:t>
            </a:r>
            <a:r>
              <a:rPr kumimoji="1" lang="en-US" altLang="ja-JP" b="1" dirty="0">
                <a:latin typeface="Times New Roman" panose="02020603050405020304" pitchFamily="18" charset="0"/>
                <a:cs typeface="Times New Roman" panose="02020603050405020304" pitchFamily="18" charset="0"/>
              </a:rPr>
              <a:t>, </a:t>
            </a:r>
            <a:r>
              <a:rPr lang="ja-JP" altLang="en-US" b="1" dirty="0">
                <a:latin typeface="Times New Roman" panose="02020603050405020304" pitchFamily="18" charset="0"/>
                <a:cs typeface="Times New Roman" panose="02020603050405020304" pitchFamily="18" charset="0"/>
              </a:rPr>
              <a:t>城﨑</a:t>
            </a:r>
            <a:r>
              <a:rPr kumimoji="1" lang="ja-JP" altLang="en-US" b="1" dirty="0">
                <a:latin typeface="Times New Roman" panose="02020603050405020304" pitchFamily="18" charset="0"/>
                <a:cs typeface="Times New Roman" panose="02020603050405020304" pitchFamily="18" charset="0"/>
              </a:rPr>
              <a:t>知至</a:t>
            </a:r>
            <a:r>
              <a:rPr kumimoji="1" lang="en-US" altLang="ja-JP" b="1" dirty="0">
                <a:latin typeface="Times New Roman" panose="02020603050405020304" pitchFamily="18" charset="0"/>
                <a:cs typeface="Times New Roman" panose="02020603050405020304" pitchFamily="18" charset="0"/>
              </a:rPr>
              <a:t>, </a:t>
            </a:r>
            <a:r>
              <a:rPr kumimoji="1" lang="ja-JP" altLang="en-US" b="1" dirty="0">
                <a:latin typeface="Times New Roman" panose="02020603050405020304" pitchFamily="18" charset="0"/>
                <a:cs typeface="Times New Roman" panose="02020603050405020304" pitchFamily="18" charset="0"/>
              </a:rPr>
              <a:t>遠藤琢磨</a:t>
            </a:r>
            <a:r>
              <a:rPr kumimoji="1" lang="en-US" altLang="ja-JP" b="1" dirty="0">
                <a:latin typeface="Times New Roman" panose="02020603050405020304" pitchFamily="18" charset="0"/>
                <a:cs typeface="Times New Roman" panose="02020603050405020304" pitchFamily="18" charset="0"/>
              </a:rPr>
              <a:t>, </a:t>
            </a:r>
            <a:r>
              <a:rPr kumimoji="1" lang="ja-JP" altLang="en-US" b="1" dirty="0">
                <a:latin typeface="Times New Roman" panose="02020603050405020304" pitchFamily="18" charset="0"/>
                <a:cs typeface="Times New Roman" panose="02020603050405020304" pitchFamily="18" charset="0"/>
              </a:rPr>
              <a:t>日永田将</a:t>
            </a:r>
            <a:r>
              <a:rPr kumimoji="1" lang="en-US" altLang="ja-JP" b="1" dirty="0">
                <a:latin typeface="Times New Roman" panose="02020603050405020304" pitchFamily="18" charset="0"/>
                <a:cs typeface="Times New Roman" panose="02020603050405020304" pitchFamily="18" charset="0"/>
              </a:rPr>
              <a:t>, </a:t>
            </a:r>
            <a:r>
              <a:rPr kumimoji="1" lang="ja-JP" altLang="en-US" b="1" dirty="0">
                <a:latin typeface="Times New Roman" panose="02020603050405020304" pitchFamily="18" charset="0"/>
                <a:cs typeface="Times New Roman" panose="02020603050405020304" pitchFamily="18" charset="0"/>
              </a:rPr>
              <a:t>土川晃平</a:t>
            </a:r>
            <a:r>
              <a:rPr kumimoji="1" lang="en-US" altLang="ja-JP" b="1" dirty="0">
                <a:latin typeface="Times New Roman" panose="02020603050405020304" pitchFamily="18" charset="0"/>
                <a:cs typeface="Times New Roman" panose="02020603050405020304" pitchFamily="18" charset="0"/>
              </a:rPr>
              <a:t>, </a:t>
            </a:r>
          </a:p>
          <a:p>
            <a:r>
              <a:rPr kumimoji="1" lang="ja-JP" altLang="en-US" b="1" dirty="0">
                <a:latin typeface="Times New Roman" panose="02020603050405020304" pitchFamily="18" charset="0"/>
                <a:cs typeface="Times New Roman" panose="02020603050405020304" pitchFamily="18" charset="0"/>
              </a:rPr>
              <a:t>砂原　淳</a:t>
            </a:r>
            <a:r>
              <a:rPr lang="en-US" altLang="ja-JP" b="1" baseline="30000" dirty="0">
                <a:latin typeface="Times New Roman" panose="02020603050405020304" pitchFamily="18" charset="0"/>
                <a:cs typeface="Times New Roman" panose="02020603050405020304" pitchFamily="18" charset="0"/>
              </a:rPr>
              <a:t>A</a:t>
            </a:r>
            <a:r>
              <a:rPr kumimoji="1" lang="en-US" altLang="ja-JP" b="1" dirty="0">
                <a:latin typeface="Times New Roman" panose="02020603050405020304" pitchFamily="18" charset="0"/>
                <a:cs typeface="Times New Roman" panose="02020603050405020304" pitchFamily="18" charset="0"/>
              </a:rPr>
              <a:t>, </a:t>
            </a:r>
            <a:r>
              <a:rPr kumimoji="1" lang="ja-JP" altLang="en-US" b="1" dirty="0">
                <a:latin typeface="Times New Roman" panose="02020603050405020304" pitchFamily="18" charset="0"/>
                <a:cs typeface="Times New Roman" panose="02020603050405020304" pitchFamily="18" charset="0"/>
              </a:rPr>
              <a:t>長友英夫</a:t>
            </a:r>
            <a:r>
              <a:rPr lang="en-US" altLang="ja-JP" b="1" baseline="30000" dirty="0">
                <a:latin typeface="Times New Roman" panose="02020603050405020304" pitchFamily="18" charset="0"/>
                <a:cs typeface="Times New Roman" panose="02020603050405020304" pitchFamily="18" charset="0"/>
              </a:rPr>
              <a:t>B</a:t>
            </a:r>
            <a:r>
              <a:rPr kumimoji="1" lang="en-US" altLang="ja-JP" b="1" dirty="0">
                <a:latin typeface="Times New Roman" panose="02020603050405020304" pitchFamily="18" charset="0"/>
                <a:cs typeface="Times New Roman" panose="02020603050405020304" pitchFamily="18" charset="0"/>
              </a:rPr>
              <a:t>, </a:t>
            </a:r>
            <a:r>
              <a:rPr kumimoji="1" lang="ja-JP" altLang="en-US" b="1" dirty="0">
                <a:latin typeface="Times New Roman" panose="02020603050405020304" pitchFamily="18" charset="0"/>
                <a:cs typeface="Times New Roman" panose="02020603050405020304" pitchFamily="18" charset="0"/>
              </a:rPr>
              <a:t>千徳康彦</a:t>
            </a:r>
            <a:r>
              <a:rPr lang="en-US" altLang="ja-JP" b="1" baseline="30000" dirty="0">
                <a:latin typeface="Times New Roman" panose="02020603050405020304" pitchFamily="18" charset="0"/>
                <a:cs typeface="Times New Roman" panose="02020603050405020304" pitchFamily="18" charset="0"/>
              </a:rPr>
              <a:t>B</a:t>
            </a:r>
            <a:endParaRPr kumimoji="1" lang="ja-JP" altLang="en-US"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119971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Y:\OMP352picls2d\frames_kai\test2_I5e21_n100\dns_fld_phs\ZOOM_dns_fld_phs01_00004.gif"/>
          <p:cNvPicPr>
            <a:picLocks noChangeAspect="1" noChangeArrowheads="1"/>
          </p:cNvPicPr>
          <p:nvPr/>
        </p:nvPicPr>
        <p:blipFill rotWithShape="1">
          <a:blip r:embed="rId3">
            <a:extLst>
              <a:ext uri="{28A0092B-C50C-407E-A947-70E740481C1C}">
                <a14:useLocalDpi xmlns:a14="http://schemas.microsoft.com/office/drawing/2010/main" val="0"/>
              </a:ext>
            </a:extLst>
          </a:blip>
          <a:srcRect b="29260"/>
          <a:stretch/>
        </p:blipFill>
        <p:spPr bwMode="auto">
          <a:xfrm>
            <a:off x="283404" y="2485668"/>
            <a:ext cx="4270943" cy="3493359"/>
          </a:xfrm>
          <a:prstGeom prst="rect">
            <a:avLst/>
          </a:prstGeom>
          <a:noFill/>
          <a:extLst>
            <a:ext uri="{909E8E84-426E-40DD-AFC4-6F175D3DCCD1}">
              <a14:hiddenFill xmlns:a14="http://schemas.microsoft.com/office/drawing/2010/main">
                <a:solidFill>
                  <a:srgbClr val="FFFFFF"/>
                </a:solidFill>
              </a14:hiddenFill>
            </a:ext>
          </a:extLst>
        </p:spPr>
      </p:pic>
      <p:sp>
        <p:nvSpPr>
          <p:cNvPr id="2" name="タイトル 1"/>
          <p:cNvSpPr>
            <a:spLocks noGrp="1"/>
          </p:cNvSpPr>
          <p:nvPr>
            <p:ph type="title"/>
          </p:nvPr>
        </p:nvSpPr>
        <p:spPr/>
        <p:txBody>
          <a:bodyPr>
            <a:normAutofit/>
          </a:bodyPr>
          <a:lstStyle/>
          <a:p>
            <a:r>
              <a:rPr kumimoji="1" lang="ja-JP" altLang="en-US" dirty="0"/>
              <a:t>レーザー光圧によってイオンが加速された</a:t>
            </a:r>
          </a:p>
        </p:txBody>
      </p:sp>
      <p:sp>
        <p:nvSpPr>
          <p:cNvPr id="3" name="正方形/長方形 2"/>
          <p:cNvSpPr/>
          <p:nvPr/>
        </p:nvSpPr>
        <p:spPr>
          <a:xfrm>
            <a:off x="3345264" y="2510852"/>
            <a:ext cx="1008112" cy="1382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solidFill>
                <a:schemeClr val="tx1"/>
              </a:solidFill>
            </a:endParaRPr>
          </a:p>
        </p:txBody>
      </p:sp>
      <p:sp>
        <p:nvSpPr>
          <p:cNvPr id="26" name="正方形/長方形 25"/>
          <p:cNvSpPr/>
          <p:nvPr/>
        </p:nvSpPr>
        <p:spPr>
          <a:xfrm>
            <a:off x="905994" y="2743949"/>
            <a:ext cx="830188" cy="2926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solidFill>
                <a:schemeClr val="tx1"/>
              </a:solidFill>
            </a:endParaRPr>
          </a:p>
        </p:txBody>
      </p:sp>
      <p:sp>
        <p:nvSpPr>
          <p:cNvPr id="27" name="正方形/長方形 26"/>
          <p:cNvSpPr/>
          <p:nvPr/>
        </p:nvSpPr>
        <p:spPr>
          <a:xfrm>
            <a:off x="895946" y="3854213"/>
            <a:ext cx="1055737" cy="2926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solidFill>
                <a:schemeClr val="tx1"/>
              </a:solidFill>
            </a:endParaRPr>
          </a:p>
        </p:txBody>
      </p:sp>
      <p:sp>
        <p:nvSpPr>
          <p:cNvPr id="33" name="正方形/長方形 32"/>
          <p:cNvSpPr/>
          <p:nvPr/>
        </p:nvSpPr>
        <p:spPr>
          <a:xfrm>
            <a:off x="872011" y="4951919"/>
            <a:ext cx="1055737" cy="2926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solidFill>
                <a:schemeClr val="tx1"/>
              </a:solidFill>
            </a:endParaRPr>
          </a:p>
        </p:txBody>
      </p:sp>
      <p:sp>
        <p:nvSpPr>
          <p:cNvPr id="4" name="テキスト ボックス 3"/>
          <p:cNvSpPr txBox="1"/>
          <p:nvPr/>
        </p:nvSpPr>
        <p:spPr>
          <a:xfrm>
            <a:off x="871074" y="2759308"/>
            <a:ext cx="1451782" cy="584775"/>
          </a:xfrm>
          <a:prstGeom prst="rect">
            <a:avLst/>
          </a:prstGeom>
          <a:noFill/>
          <a:ln>
            <a:noFill/>
          </a:ln>
        </p:spPr>
        <p:txBody>
          <a:bodyPr wrap="square" rtlCol="0">
            <a:spAutoFit/>
          </a:bodyPr>
          <a:lstStyle/>
          <a:p>
            <a:r>
              <a:rPr kumimoji="1" lang="ja-JP" altLang="en-US" sz="1600" dirty="0">
                <a:solidFill>
                  <a:schemeClr val="bg1"/>
                </a:solidFill>
                <a:latin typeface="Times New Roman" panose="02020603050405020304" pitchFamily="18" charset="0"/>
                <a:cs typeface="Times New Roman" panose="02020603050405020304" pitchFamily="18" charset="0"/>
              </a:rPr>
              <a:t>電荷数密度</a:t>
            </a:r>
            <a:r>
              <a:rPr lang="en-US" altLang="ja-JP" sz="1600" dirty="0">
                <a:solidFill>
                  <a:schemeClr val="bg1"/>
                </a:solidFill>
                <a:latin typeface="Times New Roman" panose="02020603050405020304" pitchFamily="18" charset="0"/>
                <a:cs typeface="Times New Roman" panose="02020603050405020304" pitchFamily="18" charset="0"/>
              </a:rPr>
              <a:t>〈</a:t>
            </a:r>
            <a:r>
              <a:rPr kumimoji="1" lang="en-US" altLang="ja-JP" sz="1600" i="1" dirty="0">
                <a:solidFill>
                  <a:schemeClr val="bg1"/>
                </a:solidFill>
                <a:latin typeface="Times New Roman" panose="02020603050405020304" pitchFamily="18" charset="0"/>
                <a:cs typeface="Times New Roman" panose="02020603050405020304" pitchFamily="18" charset="0"/>
              </a:rPr>
              <a:t>Z</a:t>
            </a:r>
            <a:r>
              <a:rPr kumimoji="1" lang="ja-JP" altLang="en-US" sz="1600" dirty="0">
                <a:solidFill>
                  <a:schemeClr val="bg1"/>
                </a:solidFill>
                <a:latin typeface="Times New Roman" panose="02020603050405020304" pitchFamily="18" charset="0"/>
                <a:cs typeface="Times New Roman" panose="02020603050405020304" pitchFamily="18" charset="0"/>
              </a:rPr>
              <a:t>・</a:t>
            </a:r>
            <a:r>
              <a:rPr kumimoji="1" lang="en-US" altLang="ja-JP" sz="1600" i="1" dirty="0">
                <a:solidFill>
                  <a:schemeClr val="bg1"/>
                </a:solidFill>
                <a:latin typeface="Times New Roman" panose="02020603050405020304" pitchFamily="18" charset="0"/>
                <a:cs typeface="Times New Roman" panose="02020603050405020304" pitchFamily="18" charset="0"/>
              </a:rPr>
              <a:t>n</a:t>
            </a:r>
            <a:r>
              <a:rPr lang="en-US" altLang="ja-JP" sz="1600" dirty="0">
                <a:solidFill>
                  <a:schemeClr val="bg1"/>
                </a:solidFill>
                <a:latin typeface="Times New Roman" panose="02020603050405020304" pitchFamily="18" charset="0"/>
                <a:cs typeface="Times New Roman" panose="02020603050405020304" pitchFamily="18" charset="0"/>
              </a:rPr>
              <a:t>〉</a:t>
            </a:r>
            <a:endParaRPr kumimoji="1" lang="ja-JP" altLang="en-US" sz="1600" dirty="0">
              <a:solidFill>
                <a:schemeClr val="bg1"/>
              </a:solidFill>
              <a:latin typeface="Times New Roman" panose="02020603050405020304" pitchFamily="18" charset="0"/>
              <a:cs typeface="Times New Roman" panose="02020603050405020304" pitchFamily="18" charset="0"/>
            </a:endParaRPr>
          </a:p>
        </p:txBody>
      </p:sp>
      <p:sp>
        <p:nvSpPr>
          <p:cNvPr id="40" name="テキスト ボックス 39"/>
          <p:cNvSpPr txBox="1"/>
          <p:nvPr/>
        </p:nvSpPr>
        <p:spPr>
          <a:xfrm>
            <a:off x="905994" y="4951919"/>
            <a:ext cx="1451782" cy="584775"/>
          </a:xfrm>
          <a:prstGeom prst="rect">
            <a:avLst/>
          </a:prstGeom>
          <a:noFill/>
          <a:ln>
            <a:noFill/>
          </a:ln>
        </p:spPr>
        <p:txBody>
          <a:bodyPr wrap="square" rtlCol="0">
            <a:spAutoFit/>
          </a:bodyPr>
          <a:lstStyle/>
          <a:p>
            <a:r>
              <a:rPr lang="ja-JP" altLang="en-US" sz="1600" dirty="0">
                <a:solidFill>
                  <a:schemeClr val="bg1"/>
                </a:solidFill>
                <a:latin typeface="Times New Roman" panose="02020603050405020304" pitchFamily="18" charset="0"/>
                <a:cs typeface="Times New Roman" panose="02020603050405020304" pitchFamily="18" charset="0"/>
              </a:rPr>
              <a:t>イオン運動量</a:t>
            </a:r>
            <a:endParaRPr lang="en-US" altLang="ja-JP" sz="1600" dirty="0">
              <a:solidFill>
                <a:schemeClr val="bg1"/>
              </a:solidFill>
              <a:latin typeface="Times New Roman" panose="02020603050405020304" pitchFamily="18" charset="0"/>
              <a:cs typeface="Times New Roman" panose="02020603050405020304" pitchFamily="18" charset="0"/>
            </a:endParaRPr>
          </a:p>
          <a:p>
            <a:r>
              <a:rPr lang="en-US" altLang="ja-JP" sz="1600" i="1" dirty="0" err="1">
                <a:solidFill>
                  <a:schemeClr val="bg1"/>
                </a:solidFill>
                <a:latin typeface="Times New Roman" panose="02020603050405020304" pitchFamily="18" charset="0"/>
                <a:cs typeface="Times New Roman" panose="02020603050405020304" pitchFamily="18" charset="0"/>
              </a:rPr>
              <a:t>P</a:t>
            </a:r>
            <a:r>
              <a:rPr lang="en-US" altLang="ja-JP" sz="1600" baseline="-25000" dirty="0" err="1">
                <a:solidFill>
                  <a:schemeClr val="bg1"/>
                </a:solidFill>
                <a:latin typeface="Times New Roman" panose="02020603050405020304" pitchFamily="18" charset="0"/>
                <a:cs typeface="Times New Roman" panose="02020603050405020304" pitchFamily="18" charset="0"/>
              </a:rPr>
              <a:t>x</a:t>
            </a:r>
            <a:r>
              <a:rPr lang="en-US" altLang="ja-JP" sz="1600" dirty="0">
                <a:solidFill>
                  <a:schemeClr val="bg1"/>
                </a:solidFill>
                <a:latin typeface="Times New Roman" panose="02020603050405020304" pitchFamily="18" charset="0"/>
                <a:cs typeface="Times New Roman" panose="02020603050405020304" pitchFamily="18" charset="0"/>
              </a:rPr>
              <a:t>/</a:t>
            </a:r>
            <a:r>
              <a:rPr lang="en-US" altLang="ja-JP" sz="1600" i="1" dirty="0">
                <a:solidFill>
                  <a:schemeClr val="bg1"/>
                </a:solidFill>
                <a:latin typeface="Times New Roman" panose="02020603050405020304" pitchFamily="18" charset="0"/>
                <a:cs typeface="Times New Roman" panose="02020603050405020304" pitchFamily="18" charset="0"/>
              </a:rPr>
              <a:t>mc</a:t>
            </a:r>
            <a:r>
              <a:rPr lang="en-US" altLang="ja-JP" sz="1600" dirty="0">
                <a:solidFill>
                  <a:schemeClr val="bg1"/>
                </a:solidFill>
                <a:latin typeface="Times New Roman" panose="02020603050405020304" pitchFamily="18" charset="0"/>
                <a:cs typeface="Times New Roman" panose="02020603050405020304" pitchFamily="18" charset="0"/>
              </a:rPr>
              <a:t> [--]</a:t>
            </a:r>
            <a:endParaRPr kumimoji="1" lang="ja-JP" altLang="en-US" sz="1600" dirty="0">
              <a:solidFill>
                <a:schemeClr val="bg1"/>
              </a:solidFill>
              <a:latin typeface="Times New Roman" panose="02020603050405020304" pitchFamily="18" charset="0"/>
              <a:cs typeface="Times New Roman" panose="02020603050405020304" pitchFamily="18" charset="0"/>
            </a:endParaRPr>
          </a:p>
        </p:txBody>
      </p:sp>
      <p:sp>
        <p:nvSpPr>
          <p:cNvPr id="5" name="テキスト ボックス 4"/>
          <p:cNvSpPr txBox="1"/>
          <p:nvPr/>
        </p:nvSpPr>
        <p:spPr>
          <a:xfrm>
            <a:off x="2858772" y="2787494"/>
            <a:ext cx="1152128" cy="338554"/>
          </a:xfrm>
          <a:prstGeom prst="rect">
            <a:avLst/>
          </a:prstGeom>
          <a:noFill/>
          <a:ln>
            <a:noFill/>
          </a:ln>
        </p:spPr>
        <p:txBody>
          <a:bodyPr wrap="square" rtlCol="0">
            <a:spAutoFit/>
          </a:bodyPr>
          <a:lstStyle/>
          <a:p>
            <a:r>
              <a:rPr kumimoji="1" lang="en-US" altLang="ja-JP" sz="1600" dirty="0">
                <a:solidFill>
                  <a:srgbClr val="00B050"/>
                </a:solidFill>
                <a:latin typeface="Times New Roman" panose="02020603050405020304" pitchFamily="18" charset="0"/>
                <a:cs typeface="Times New Roman" panose="02020603050405020304" pitchFamily="18" charset="0"/>
              </a:rPr>
              <a:t>(electron)</a:t>
            </a:r>
            <a:endParaRPr kumimoji="1" lang="ja-JP" altLang="en-US" sz="1600" dirty="0">
              <a:solidFill>
                <a:srgbClr val="00B050"/>
              </a:solidFill>
              <a:latin typeface="Times New Roman" panose="02020603050405020304" pitchFamily="18" charset="0"/>
              <a:cs typeface="Times New Roman" panose="02020603050405020304" pitchFamily="18" charset="0"/>
            </a:endParaRPr>
          </a:p>
        </p:txBody>
      </p:sp>
      <p:sp>
        <p:nvSpPr>
          <p:cNvPr id="42" name="テキスト ボックス 41"/>
          <p:cNvSpPr txBox="1"/>
          <p:nvPr/>
        </p:nvSpPr>
        <p:spPr>
          <a:xfrm>
            <a:off x="2195736" y="2780928"/>
            <a:ext cx="675592" cy="338554"/>
          </a:xfrm>
          <a:prstGeom prst="rect">
            <a:avLst/>
          </a:prstGeom>
          <a:noFill/>
          <a:ln>
            <a:noFill/>
          </a:ln>
        </p:spPr>
        <p:txBody>
          <a:bodyPr wrap="square" rtlCol="0">
            <a:spAutoFit/>
          </a:bodyPr>
          <a:lstStyle/>
          <a:p>
            <a:r>
              <a:rPr kumimoji="1" lang="en-US" altLang="ja-JP" sz="1600" dirty="0">
                <a:solidFill>
                  <a:srgbClr val="FFFF00"/>
                </a:solidFill>
                <a:latin typeface="Times New Roman" panose="02020603050405020304" pitchFamily="18" charset="0"/>
                <a:cs typeface="Times New Roman" panose="02020603050405020304" pitchFamily="18" charset="0"/>
              </a:rPr>
              <a:t>(ion)</a:t>
            </a:r>
            <a:endParaRPr kumimoji="1" lang="ja-JP" altLang="en-US" sz="1600" dirty="0">
              <a:solidFill>
                <a:srgbClr val="FFFF00"/>
              </a:solidFill>
              <a:latin typeface="Times New Roman" panose="02020603050405020304" pitchFamily="18" charset="0"/>
              <a:cs typeface="Times New Roman" panose="02020603050405020304" pitchFamily="18" charset="0"/>
            </a:endParaRPr>
          </a:p>
        </p:txBody>
      </p:sp>
      <p:sp>
        <p:nvSpPr>
          <p:cNvPr id="44" name="テキスト ボックス 43"/>
          <p:cNvSpPr txBox="1"/>
          <p:nvPr/>
        </p:nvSpPr>
        <p:spPr>
          <a:xfrm>
            <a:off x="2782311" y="3932481"/>
            <a:ext cx="1125906" cy="338554"/>
          </a:xfrm>
          <a:prstGeom prst="rect">
            <a:avLst/>
          </a:prstGeom>
          <a:noFill/>
          <a:ln>
            <a:noFill/>
          </a:ln>
        </p:spPr>
        <p:txBody>
          <a:bodyPr wrap="square" rtlCol="0">
            <a:spAutoFit/>
          </a:bodyPr>
          <a:lstStyle/>
          <a:p>
            <a:r>
              <a:rPr kumimoji="1" lang="en-US" altLang="ja-JP" sz="1600" dirty="0">
                <a:solidFill>
                  <a:srgbClr val="00FFFF"/>
                </a:solidFill>
                <a:latin typeface="Times New Roman" panose="02020603050405020304" pitchFamily="18" charset="0"/>
                <a:cs typeface="Times New Roman" panose="02020603050405020304" pitchFamily="18" charset="0"/>
              </a:rPr>
              <a:t>〈</a:t>
            </a:r>
            <a:r>
              <a:rPr kumimoji="1" lang="en-US" altLang="ja-JP" sz="1600" i="1" dirty="0">
                <a:solidFill>
                  <a:srgbClr val="00FFFF"/>
                </a:solidFill>
                <a:latin typeface="Times New Roman" panose="02020603050405020304" pitchFamily="18" charset="0"/>
                <a:cs typeface="Times New Roman" panose="02020603050405020304" pitchFamily="18" charset="0"/>
              </a:rPr>
              <a:t>E</a:t>
            </a:r>
            <a:r>
              <a:rPr kumimoji="1" lang="en-US" altLang="ja-JP" sz="1600" baseline="-25000" dirty="0">
                <a:solidFill>
                  <a:srgbClr val="00FFFF"/>
                </a:solidFill>
                <a:latin typeface="Times New Roman" panose="02020603050405020304" pitchFamily="18" charset="0"/>
                <a:cs typeface="Times New Roman" panose="02020603050405020304" pitchFamily="18" charset="0"/>
              </a:rPr>
              <a:t>x</a:t>
            </a:r>
            <a:r>
              <a:rPr kumimoji="1" lang="en-US" altLang="ja-JP" sz="1600" dirty="0">
                <a:solidFill>
                  <a:srgbClr val="00FFFF"/>
                </a:solidFill>
                <a:latin typeface="Times New Roman" panose="02020603050405020304" pitchFamily="18" charset="0"/>
                <a:cs typeface="Times New Roman" panose="02020603050405020304" pitchFamily="18" charset="0"/>
              </a:rPr>
              <a:t>〉[</a:t>
            </a:r>
            <a:r>
              <a:rPr lang="en-US" altLang="ja-JP" sz="1600" i="1" dirty="0">
                <a:solidFill>
                  <a:srgbClr val="00FFFF"/>
                </a:solidFill>
                <a:latin typeface="Times New Roman" panose="02020603050405020304" pitchFamily="18" charset="0"/>
                <a:cs typeface="Times New Roman" panose="02020603050405020304" pitchFamily="18" charset="0"/>
              </a:rPr>
              <a:t>a</a:t>
            </a:r>
            <a:r>
              <a:rPr lang="en-US" altLang="ja-JP" sz="1600" baseline="-25000" dirty="0">
                <a:solidFill>
                  <a:srgbClr val="00FFFF"/>
                </a:solidFill>
                <a:latin typeface="Times New Roman" panose="02020603050405020304" pitchFamily="18" charset="0"/>
                <a:cs typeface="Times New Roman" panose="02020603050405020304" pitchFamily="18" charset="0"/>
              </a:rPr>
              <a:t>0</a:t>
            </a:r>
            <a:r>
              <a:rPr kumimoji="1" lang="en-US" altLang="ja-JP" sz="1600" dirty="0">
                <a:solidFill>
                  <a:srgbClr val="00FFFF"/>
                </a:solidFill>
                <a:latin typeface="Times New Roman" panose="02020603050405020304" pitchFamily="18" charset="0"/>
                <a:cs typeface="Times New Roman" panose="02020603050405020304" pitchFamily="18" charset="0"/>
              </a:rPr>
              <a:t>]</a:t>
            </a:r>
            <a:endParaRPr kumimoji="1" lang="ja-JP" altLang="en-US" sz="1600" dirty="0">
              <a:solidFill>
                <a:srgbClr val="00FFFF"/>
              </a:solidFill>
              <a:latin typeface="Times New Roman" panose="02020603050405020304" pitchFamily="18" charset="0"/>
              <a:cs typeface="Times New Roman" panose="02020603050405020304" pitchFamily="18" charset="0"/>
            </a:endParaRPr>
          </a:p>
        </p:txBody>
      </p:sp>
      <p:sp>
        <p:nvSpPr>
          <p:cNvPr id="48" name="テキスト ボックス 47"/>
          <p:cNvSpPr txBox="1"/>
          <p:nvPr/>
        </p:nvSpPr>
        <p:spPr>
          <a:xfrm>
            <a:off x="250452" y="2116336"/>
            <a:ext cx="4345138" cy="369332"/>
          </a:xfrm>
          <a:prstGeom prst="rect">
            <a:avLst/>
          </a:prstGeom>
          <a:noFill/>
          <a:ln>
            <a:noFill/>
          </a:ln>
        </p:spPr>
        <p:txBody>
          <a:bodyPr wrap="square" rtlCol="0">
            <a:spAutoFit/>
          </a:bodyPr>
          <a:lstStyle/>
          <a:p>
            <a:r>
              <a:rPr lang="en-US" altLang="ja-JP" i="1" u="sng" dirty="0">
                <a:latin typeface="Times New Roman" panose="02020603050405020304" pitchFamily="18" charset="0"/>
                <a:cs typeface="Times New Roman" panose="02020603050405020304" pitchFamily="18" charset="0"/>
              </a:rPr>
              <a:t>x</a:t>
            </a:r>
            <a:r>
              <a:rPr lang="ja-JP" altLang="en-US" u="sng" dirty="0">
                <a:latin typeface="Times New Roman" panose="02020603050405020304" pitchFamily="18" charset="0"/>
                <a:cs typeface="Times New Roman" panose="02020603050405020304" pitchFamily="18" charset="0"/>
              </a:rPr>
              <a:t>方向プロファイル（</a:t>
            </a:r>
            <a:r>
              <a:rPr lang="en-US" altLang="ja-JP" i="1" u="sng" dirty="0" err="1">
                <a:latin typeface="Times New Roman" panose="02020603050405020304" pitchFamily="18" charset="0"/>
                <a:cs typeface="Times New Roman" panose="02020603050405020304" pitchFamily="18" charset="0"/>
              </a:rPr>
              <a:t>ω</a:t>
            </a:r>
            <a:r>
              <a:rPr lang="en-US" altLang="ja-JP" u="sng" baseline="-25000" dirty="0" err="1">
                <a:latin typeface="Times New Roman" panose="02020603050405020304" pitchFamily="18" charset="0"/>
                <a:cs typeface="Times New Roman" panose="02020603050405020304" pitchFamily="18" charset="0"/>
              </a:rPr>
              <a:t>L</a:t>
            </a:r>
            <a:r>
              <a:rPr lang="en-US" altLang="ja-JP" i="1" u="sng" dirty="0" err="1">
                <a:latin typeface="Times New Roman" panose="02020603050405020304" pitchFamily="18" charset="0"/>
                <a:cs typeface="Times New Roman" panose="02020603050405020304" pitchFamily="18" charset="0"/>
              </a:rPr>
              <a:t>t</a:t>
            </a:r>
            <a:r>
              <a:rPr lang="en-US" altLang="ja-JP" u="sng" dirty="0">
                <a:latin typeface="Times New Roman" panose="02020603050405020304" pitchFamily="18" charset="0"/>
                <a:cs typeface="Times New Roman" panose="02020603050405020304" pitchFamily="18" charset="0"/>
              </a:rPr>
              <a:t>=20</a:t>
            </a:r>
            <a:r>
              <a:rPr lang="ja-JP" altLang="en-US" u="sng" dirty="0">
                <a:latin typeface="Times New Roman" panose="02020603050405020304" pitchFamily="18" charset="0"/>
                <a:cs typeface="Times New Roman" panose="02020603050405020304" pitchFamily="18" charset="0"/>
              </a:rPr>
              <a:t>）</a:t>
            </a:r>
            <a:endParaRPr kumimoji="1" lang="ja-JP" altLang="en-US" u="sng" dirty="0">
              <a:latin typeface="Times New Roman" panose="02020603050405020304" pitchFamily="18" charset="0"/>
              <a:cs typeface="Times New Roman" panose="02020603050405020304" pitchFamily="18" charset="0"/>
            </a:endParaRPr>
          </a:p>
        </p:txBody>
      </p:sp>
      <p:sp>
        <p:nvSpPr>
          <p:cNvPr id="50" name="テキスト ボックス 49"/>
          <p:cNvSpPr txBox="1"/>
          <p:nvPr/>
        </p:nvSpPr>
        <p:spPr>
          <a:xfrm>
            <a:off x="862911" y="4006584"/>
            <a:ext cx="1746542" cy="338554"/>
          </a:xfrm>
          <a:prstGeom prst="rect">
            <a:avLst/>
          </a:prstGeom>
          <a:noFill/>
          <a:ln>
            <a:noFill/>
          </a:ln>
        </p:spPr>
        <p:txBody>
          <a:bodyPr wrap="square" rtlCol="0">
            <a:spAutoFit/>
          </a:bodyPr>
          <a:lstStyle/>
          <a:p>
            <a:r>
              <a:rPr lang="en-US" altLang="ja-JP" sz="1600" dirty="0">
                <a:solidFill>
                  <a:srgbClr val="FFFF00"/>
                </a:solidFill>
                <a:latin typeface="Times New Roman" panose="02020603050405020304" pitchFamily="18" charset="0"/>
                <a:cs typeface="Times New Roman" panose="02020603050405020304" pitchFamily="18" charset="0"/>
              </a:rPr>
              <a:t>laser field [10</a:t>
            </a:r>
            <a:r>
              <a:rPr lang="en-US" altLang="ja-JP" sz="1600" i="1" dirty="0">
                <a:solidFill>
                  <a:srgbClr val="FFFF00"/>
                </a:solidFill>
                <a:latin typeface="Times New Roman" panose="02020603050405020304" pitchFamily="18" charset="0"/>
                <a:cs typeface="Times New Roman" panose="02020603050405020304" pitchFamily="18" charset="0"/>
              </a:rPr>
              <a:t>a</a:t>
            </a:r>
            <a:r>
              <a:rPr lang="en-US" altLang="ja-JP" sz="1600" baseline="-25000" dirty="0">
                <a:solidFill>
                  <a:srgbClr val="FFFF00"/>
                </a:solidFill>
                <a:latin typeface="Times New Roman" panose="02020603050405020304" pitchFamily="18" charset="0"/>
                <a:cs typeface="Times New Roman" panose="02020603050405020304" pitchFamily="18" charset="0"/>
              </a:rPr>
              <a:t>0</a:t>
            </a:r>
            <a:r>
              <a:rPr lang="en-US" altLang="ja-JP" sz="1600" dirty="0">
                <a:solidFill>
                  <a:srgbClr val="FFFF00"/>
                </a:solidFill>
                <a:latin typeface="Times New Roman" panose="02020603050405020304" pitchFamily="18" charset="0"/>
                <a:cs typeface="Times New Roman" panose="02020603050405020304" pitchFamily="18" charset="0"/>
              </a:rPr>
              <a:t>]</a:t>
            </a:r>
            <a:endParaRPr kumimoji="1" lang="ja-JP" altLang="en-US" sz="1600" dirty="0">
              <a:solidFill>
                <a:srgbClr val="FFFF00"/>
              </a:solidFill>
              <a:latin typeface="Times New Roman" panose="02020603050405020304" pitchFamily="18" charset="0"/>
              <a:cs typeface="Times New Roman" panose="02020603050405020304" pitchFamily="18" charset="0"/>
            </a:endParaRPr>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40552" y="1873562"/>
            <a:ext cx="4522377" cy="30149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29400" y="-1717174"/>
            <a:ext cx="7715250"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3" name="テキスト ボックス 52"/>
          <p:cNvSpPr txBox="1"/>
          <p:nvPr/>
        </p:nvSpPr>
        <p:spPr>
          <a:xfrm>
            <a:off x="-1548680" y="-963488"/>
            <a:ext cx="931325" cy="523220"/>
          </a:xfrm>
          <a:prstGeom prst="rect">
            <a:avLst/>
          </a:prstGeom>
          <a:solidFill>
            <a:schemeClr val="bg1">
              <a:lumMod val="95000"/>
            </a:schemeClr>
          </a:solidFill>
          <a:ln>
            <a:solidFill>
              <a:schemeClr val="tx1"/>
            </a:solidFill>
          </a:ln>
        </p:spPr>
        <p:txBody>
          <a:bodyPr wrap="square" rtlCol="0">
            <a:spAutoFit/>
          </a:bodyPr>
          <a:lstStyle/>
          <a:p>
            <a:r>
              <a:rPr lang="ja-JP" altLang="en-US" sz="1400" dirty="0">
                <a:latin typeface="Times New Roman" panose="02020603050405020304" pitchFamily="18" charset="0"/>
                <a:cs typeface="Times New Roman" panose="02020603050405020304" pitchFamily="18" charset="0"/>
              </a:rPr>
              <a:t> </a:t>
            </a:r>
            <a:r>
              <a:rPr lang="en-US" altLang="ja-JP" sz="1400" dirty="0">
                <a:latin typeface="Times New Roman" panose="02020603050405020304" pitchFamily="18" charset="0"/>
                <a:cs typeface="Times New Roman" panose="02020603050405020304" pitchFamily="18" charset="0"/>
              </a:rPr>
              <a:t>…</a:t>
            </a:r>
            <a:r>
              <a:rPr lang="ja-JP" altLang="en-US" sz="1400" dirty="0">
                <a:latin typeface="Times New Roman" panose="02020603050405020304" pitchFamily="18" charset="0"/>
                <a:cs typeface="Times New Roman" panose="02020603050405020304" pitchFamily="18" charset="0"/>
              </a:rPr>
              <a:t> </a:t>
            </a:r>
            <a:r>
              <a:rPr lang="en-US" altLang="ja-JP" sz="1400" dirty="0">
                <a:latin typeface="Times New Roman" panose="02020603050405020304" pitchFamily="18" charset="0"/>
                <a:cs typeface="Times New Roman" panose="02020603050405020304" pitchFamily="18" charset="0"/>
              </a:rPr>
              <a:t>case1</a:t>
            </a:r>
          </a:p>
          <a:p>
            <a:r>
              <a:rPr kumimoji="1" lang="en-US" altLang="ja-JP" sz="1400" dirty="0">
                <a:latin typeface="Times New Roman" panose="02020603050405020304" pitchFamily="18" charset="0"/>
                <a:cs typeface="Times New Roman" panose="02020603050405020304" pitchFamily="18" charset="0"/>
              </a:rPr>
              <a:t> ― case2</a:t>
            </a:r>
          </a:p>
        </p:txBody>
      </p:sp>
      <p:pic>
        <p:nvPicPr>
          <p:cNvPr id="102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25332" y="3827665"/>
            <a:ext cx="7715250"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テキスト ボックス 8"/>
          <p:cNvSpPr txBox="1"/>
          <p:nvPr/>
        </p:nvSpPr>
        <p:spPr>
          <a:xfrm>
            <a:off x="-4482465" y="5385109"/>
            <a:ext cx="2407071" cy="1477328"/>
          </a:xfrm>
          <a:prstGeom prst="rect">
            <a:avLst/>
          </a:prstGeom>
          <a:noFill/>
          <a:ln>
            <a:noFill/>
          </a:ln>
        </p:spPr>
        <p:txBody>
          <a:bodyPr wrap="square" rtlCol="0">
            <a:spAutoFit/>
          </a:bodyPr>
          <a:lstStyle/>
          <a:p>
            <a:r>
              <a:rPr lang="ja-JP" altLang="en-US" dirty="0"/>
              <a:t>エネルギーベースで</a:t>
            </a:r>
            <a:endParaRPr lang="en-US" altLang="ja-JP" dirty="0"/>
          </a:p>
          <a:p>
            <a:r>
              <a:rPr lang="en-US" altLang="ja-JP" dirty="0"/>
              <a:t>80%</a:t>
            </a:r>
            <a:r>
              <a:rPr lang="ja-JP" altLang="en-US" dirty="0"/>
              <a:t>以上が</a:t>
            </a:r>
            <a:r>
              <a:rPr lang="en-US" altLang="ja-JP" dirty="0"/>
              <a:t>10°</a:t>
            </a:r>
            <a:r>
              <a:rPr lang="ja-JP" altLang="en-US" dirty="0"/>
              <a:t>以下</a:t>
            </a:r>
            <a:endParaRPr lang="en-US" altLang="ja-JP" dirty="0"/>
          </a:p>
          <a:p>
            <a:r>
              <a:rPr lang="en-US" altLang="ja-JP" dirty="0"/>
              <a:t>50%</a:t>
            </a:r>
            <a:r>
              <a:rPr lang="ja-JP" altLang="en-US" dirty="0"/>
              <a:t>以上が</a:t>
            </a:r>
            <a:r>
              <a:rPr lang="en-US" altLang="ja-JP" dirty="0"/>
              <a:t>5°</a:t>
            </a:r>
            <a:r>
              <a:rPr lang="ja-JP" altLang="en-US" dirty="0"/>
              <a:t>以下</a:t>
            </a:r>
            <a:endParaRPr lang="en-US" altLang="ja-JP" dirty="0"/>
          </a:p>
          <a:p>
            <a:r>
              <a:rPr lang="ja-JP" altLang="en-US" dirty="0"/>
              <a:t>→ 点火要件は</a:t>
            </a:r>
            <a:r>
              <a:rPr lang="en-US" altLang="ja-JP" dirty="0" err="1"/>
              <a:t>Eb</a:t>
            </a:r>
            <a:r>
              <a:rPr lang="en-US" altLang="ja-JP" dirty="0"/>
              <a:t>=10~12kJ ??</a:t>
            </a:r>
            <a:endParaRPr lang="ja-JP" altLang="en-US" dirty="0"/>
          </a:p>
        </p:txBody>
      </p:sp>
      <p:sp>
        <p:nvSpPr>
          <p:cNvPr id="10" name="テキスト ボックス 9"/>
          <p:cNvSpPr txBox="1"/>
          <p:nvPr/>
        </p:nvSpPr>
        <p:spPr>
          <a:xfrm>
            <a:off x="-4637284" y="8062"/>
            <a:ext cx="775368" cy="378883"/>
          </a:xfrm>
          <a:prstGeom prst="rect">
            <a:avLst/>
          </a:prstGeom>
          <a:noFill/>
          <a:ln>
            <a:noFill/>
          </a:ln>
        </p:spPr>
        <p:txBody>
          <a:bodyPr wrap="square" rtlCol="0">
            <a:spAutoFit/>
          </a:bodyPr>
          <a:lstStyle/>
          <a:p>
            <a:r>
              <a:rPr kumimoji="1" lang="en-US" altLang="ja-JP" dirty="0"/>
              <a:t>0.17*</a:t>
            </a:r>
            <a:endParaRPr kumimoji="1" lang="ja-JP" altLang="en-US" dirty="0"/>
          </a:p>
        </p:txBody>
      </p:sp>
      <p:sp>
        <p:nvSpPr>
          <p:cNvPr id="55" name="テキスト ボックス 54"/>
          <p:cNvSpPr txBox="1"/>
          <p:nvPr/>
        </p:nvSpPr>
        <p:spPr>
          <a:xfrm>
            <a:off x="-4637284" y="-977449"/>
            <a:ext cx="775368" cy="369332"/>
          </a:xfrm>
          <a:prstGeom prst="rect">
            <a:avLst/>
          </a:prstGeom>
          <a:noFill/>
          <a:ln>
            <a:noFill/>
          </a:ln>
        </p:spPr>
        <p:txBody>
          <a:bodyPr wrap="square" rtlCol="0">
            <a:spAutoFit/>
          </a:bodyPr>
          <a:lstStyle/>
          <a:p>
            <a:r>
              <a:rPr kumimoji="1" lang="en-US" altLang="ja-JP" dirty="0"/>
              <a:t>0.11*</a:t>
            </a:r>
            <a:endParaRPr kumimoji="1" lang="ja-JP" altLang="en-US" dirty="0"/>
          </a:p>
        </p:txBody>
      </p:sp>
      <p:sp>
        <p:nvSpPr>
          <p:cNvPr id="56" name="テキスト ボックス 55"/>
          <p:cNvSpPr txBox="1"/>
          <p:nvPr/>
        </p:nvSpPr>
        <p:spPr>
          <a:xfrm>
            <a:off x="-3852936" y="-459432"/>
            <a:ext cx="775368" cy="378883"/>
          </a:xfrm>
          <a:prstGeom prst="rect">
            <a:avLst/>
          </a:prstGeom>
          <a:noFill/>
          <a:ln>
            <a:noFill/>
          </a:ln>
        </p:spPr>
        <p:txBody>
          <a:bodyPr wrap="square" rtlCol="0">
            <a:spAutoFit/>
          </a:bodyPr>
          <a:lstStyle/>
          <a:p>
            <a:r>
              <a:rPr kumimoji="1" lang="en-US" altLang="ja-JP" dirty="0"/>
              <a:t>0.08*</a:t>
            </a:r>
            <a:endParaRPr kumimoji="1" lang="ja-JP" altLang="en-US" dirty="0"/>
          </a:p>
        </p:txBody>
      </p:sp>
      <p:sp>
        <p:nvSpPr>
          <p:cNvPr id="57" name="テキスト ボックス 56"/>
          <p:cNvSpPr txBox="1"/>
          <p:nvPr/>
        </p:nvSpPr>
        <p:spPr>
          <a:xfrm>
            <a:off x="-3836216" y="1046346"/>
            <a:ext cx="775368" cy="378883"/>
          </a:xfrm>
          <a:prstGeom prst="rect">
            <a:avLst/>
          </a:prstGeom>
          <a:noFill/>
          <a:ln>
            <a:noFill/>
          </a:ln>
        </p:spPr>
        <p:txBody>
          <a:bodyPr wrap="square" rtlCol="0">
            <a:spAutoFit/>
          </a:bodyPr>
          <a:lstStyle/>
          <a:p>
            <a:r>
              <a:rPr kumimoji="1" lang="en-US" altLang="ja-JP" dirty="0"/>
              <a:t>0.18*</a:t>
            </a:r>
            <a:endParaRPr kumimoji="1" lang="ja-JP" altLang="en-US" dirty="0"/>
          </a:p>
        </p:txBody>
      </p:sp>
      <p:sp>
        <p:nvSpPr>
          <p:cNvPr id="58" name="テキスト ボックス 57"/>
          <p:cNvSpPr txBox="1"/>
          <p:nvPr/>
        </p:nvSpPr>
        <p:spPr>
          <a:xfrm>
            <a:off x="-2879401" y="312887"/>
            <a:ext cx="1119976" cy="369332"/>
          </a:xfrm>
          <a:prstGeom prst="rect">
            <a:avLst/>
          </a:prstGeom>
          <a:noFill/>
          <a:ln>
            <a:noFill/>
          </a:ln>
        </p:spPr>
        <p:txBody>
          <a:bodyPr wrap="square" rtlCol="0">
            <a:spAutoFit/>
          </a:bodyPr>
          <a:lstStyle/>
          <a:p>
            <a:r>
              <a:rPr kumimoji="1" lang="en-US" altLang="ja-JP" dirty="0"/>
              <a:t>0.09*</a:t>
            </a:r>
            <a:endParaRPr kumimoji="1" lang="ja-JP" altLang="en-US" dirty="0"/>
          </a:p>
        </p:txBody>
      </p:sp>
      <p:sp>
        <p:nvSpPr>
          <p:cNvPr id="59" name="テキスト ボックス 58"/>
          <p:cNvSpPr txBox="1"/>
          <p:nvPr/>
        </p:nvSpPr>
        <p:spPr>
          <a:xfrm>
            <a:off x="-2916832" y="1393933"/>
            <a:ext cx="775368" cy="378883"/>
          </a:xfrm>
          <a:prstGeom prst="rect">
            <a:avLst/>
          </a:prstGeom>
          <a:noFill/>
          <a:ln>
            <a:noFill/>
          </a:ln>
        </p:spPr>
        <p:txBody>
          <a:bodyPr wrap="square" rtlCol="0">
            <a:spAutoFit/>
          </a:bodyPr>
          <a:lstStyle/>
          <a:p>
            <a:r>
              <a:rPr kumimoji="1" lang="en-US" altLang="ja-JP" dirty="0"/>
              <a:t>0.14*</a:t>
            </a:r>
            <a:endParaRPr kumimoji="1" lang="ja-JP" altLang="en-US" dirty="0"/>
          </a:p>
        </p:txBody>
      </p:sp>
      <p:sp>
        <p:nvSpPr>
          <p:cNvPr id="15" name="テキスト ボックス 14"/>
          <p:cNvSpPr txBox="1"/>
          <p:nvPr/>
        </p:nvSpPr>
        <p:spPr>
          <a:xfrm>
            <a:off x="-3001534" y="-184666"/>
            <a:ext cx="2412350" cy="369332"/>
          </a:xfrm>
          <a:prstGeom prst="rect">
            <a:avLst/>
          </a:prstGeom>
          <a:noFill/>
          <a:ln>
            <a:noFill/>
          </a:ln>
        </p:spPr>
        <p:txBody>
          <a:bodyPr wrap="square" rtlCol="0">
            <a:spAutoFit/>
          </a:bodyPr>
          <a:lstStyle/>
          <a:p>
            <a:r>
              <a:rPr kumimoji="1" lang="en-US" altLang="ja-JP" dirty="0"/>
              <a:t>*</a:t>
            </a:r>
            <a:r>
              <a:rPr lang="ja-JP" altLang="en-US" dirty="0"/>
              <a:t>半値全幅</a:t>
            </a:r>
            <a:r>
              <a:rPr lang="en-US" altLang="ja-JP" dirty="0"/>
              <a:t>/</a:t>
            </a:r>
            <a:r>
              <a:rPr lang="ja-JP" altLang="en-US" dirty="0"/>
              <a:t>ピーク位置</a:t>
            </a:r>
            <a:endParaRPr kumimoji="1" lang="ja-JP" altLang="en-US" dirty="0"/>
          </a:p>
        </p:txBody>
      </p:sp>
      <p:pic>
        <p:nvPicPr>
          <p:cNvPr id="17" name="図 16"/>
          <p:cNvPicPr>
            <a:picLocks noChangeAspect="1"/>
          </p:cNvPicPr>
          <p:nvPr/>
        </p:nvPicPr>
        <p:blipFill>
          <a:blip r:embed="rId7"/>
          <a:stretch>
            <a:fillRect/>
          </a:stretch>
        </p:blipFill>
        <p:spPr>
          <a:xfrm>
            <a:off x="9470208" y="-3709740"/>
            <a:ext cx="7715250" cy="5143500"/>
          </a:xfrm>
          <a:prstGeom prst="rect">
            <a:avLst/>
          </a:prstGeom>
        </p:spPr>
      </p:pic>
      <p:sp>
        <p:nvSpPr>
          <p:cNvPr id="63" name="テキスト ボックス 62"/>
          <p:cNvSpPr txBox="1"/>
          <p:nvPr/>
        </p:nvSpPr>
        <p:spPr>
          <a:xfrm>
            <a:off x="12885371" y="-2094722"/>
            <a:ext cx="775368" cy="378883"/>
          </a:xfrm>
          <a:prstGeom prst="rect">
            <a:avLst/>
          </a:prstGeom>
          <a:noFill/>
          <a:ln>
            <a:noFill/>
          </a:ln>
        </p:spPr>
        <p:txBody>
          <a:bodyPr wrap="square" rtlCol="0">
            <a:spAutoFit/>
          </a:bodyPr>
          <a:lstStyle/>
          <a:p>
            <a:r>
              <a:rPr kumimoji="1" lang="en-US" altLang="ja-JP" dirty="0"/>
              <a:t>0.17*</a:t>
            </a:r>
            <a:endParaRPr kumimoji="1" lang="ja-JP" altLang="en-US" dirty="0"/>
          </a:p>
        </p:txBody>
      </p:sp>
      <p:sp>
        <p:nvSpPr>
          <p:cNvPr id="64" name="テキスト ボックス 63"/>
          <p:cNvSpPr txBox="1"/>
          <p:nvPr/>
        </p:nvSpPr>
        <p:spPr>
          <a:xfrm>
            <a:off x="12852920" y="-3144411"/>
            <a:ext cx="775368" cy="369332"/>
          </a:xfrm>
          <a:prstGeom prst="rect">
            <a:avLst/>
          </a:prstGeom>
          <a:noFill/>
          <a:ln>
            <a:noFill/>
          </a:ln>
        </p:spPr>
        <p:txBody>
          <a:bodyPr wrap="square" rtlCol="0">
            <a:spAutoFit/>
          </a:bodyPr>
          <a:lstStyle/>
          <a:p>
            <a:r>
              <a:rPr kumimoji="1" lang="en-US" altLang="ja-JP" dirty="0"/>
              <a:t>0.11*</a:t>
            </a:r>
            <a:endParaRPr kumimoji="1" lang="ja-JP" altLang="en-US" dirty="0"/>
          </a:p>
        </p:txBody>
      </p:sp>
      <p:sp>
        <p:nvSpPr>
          <p:cNvPr id="65" name="テキスト ボックス 64"/>
          <p:cNvSpPr txBox="1"/>
          <p:nvPr/>
        </p:nvSpPr>
        <p:spPr>
          <a:xfrm>
            <a:off x="13628288" y="-2688604"/>
            <a:ext cx="775368" cy="378883"/>
          </a:xfrm>
          <a:prstGeom prst="rect">
            <a:avLst/>
          </a:prstGeom>
          <a:noFill/>
          <a:ln>
            <a:noFill/>
          </a:ln>
        </p:spPr>
        <p:txBody>
          <a:bodyPr wrap="square" rtlCol="0">
            <a:spAutoFit/>
          </a:bodyPr>
          <a:lstStyle/>
          <a:p>
            <a:r>
              <a:rPr kumimoji="1" lang="en-US" altLang="ja-JP" dirty="0"/>
              <a:t>0.08*</a:t>
            </a:r>
            <a:endParaRPr kumimoji="1" lang="ja-JP" altLang="en-US" dirty="0"/>
          </a:p>
        </p:txBody>
      </p:sp>
      <p:sp>
        <p:nvSpPr>
          <p:cNvPr id="66" name="テキスト ボックス 65"/>
          <p:cNvSpPr txBox="1"/>
          <p:nvPr/>
        </p:nvSpPr>
        <p:spPr>
          <a:xfrm>
            <a:off x="13675245" y="-1294121"/>
            <a:ext cx="775368" cy="378883"/>
          </a:xfrm>
          <a:prstGeom prst="rect">
            <a:avLst/>
          </a:prstGeom>
          <a:noFill/>
          <a:ln>
            <a:noFill/>
          </a:ln>
        </p:spPr>
        <p:txBody>
          <a:bodyPr wrap="square" rtlCol="0">
            <a:spAutoFit/>
          </a:bodyPr>
          <a:lstStyle/>
          <a:p>
            <a:r>
              <a:rPr kumimoji="1" lang="en-US" altLang="ja-JP" dirty="0"/>
              <a:t>0.18*</a:t>
            </a:r>
            <a:endParaRPr kumimoji="1" lang="ja-JP" altLang="en-US" dirty="0"/>
          </a:p>
        </p:txBody>
      </p:sp>
      <p:sp>
        <p:nvSpPr>
          <p:cNvPr id="67" name="テキスト ボックス 66"/>
          <p:cNvSpPr txBox="1"/>
          <p:nvPr/>
        </p:nvSpPr>
        <p:spPr>
          <a:xfrm>
            <a:off x="14632152" y="-1834811"/>
            <a:ext cx="1119976" cy="369332"/>
          </a:xfrm>
          <a:prstGeom prst="rect">
            <a:avLst/>
          </a:prstGeom>
          <a:noFill/>
          <a:ln>
            <a:noFill/>
          </a:ln>
        </p:spPr>
        <p:txBody>
          <a:bodyPr wrap="square" rtlCol="0">
            <a:spAutoFit/>
          </a:bodyPr>
          <a:lstStyle/>
          <a:p>
            <a:r>
              <a:rPr kumimoji="1" lang="en-US" altLang="ja-JP" dirty="0"/>
              <a:t>0.09*</a:t>
            </a:r>
            <a:endParaRPr kumimoji="1" lang="ja-JP" altLang="en-US" dirty="0"/>
          </a:p>
        </p:txBody>
      </p:sp>
      <p:sp>
        <p:nvSpPr>
          <p:cNvPr id="68" name="テキスト ボックス 67"/>
          <p:cNvSpPr txBox="1"/>
          <p:nvPr/>
        </p:nvSpPr>
        <p:spPr>
          <a:xfrm>
            <a:off x="14547450" y="-697646"/>
            <a:ext cx="775368" cy="378883"/>
          </a:xfrm>
          <a:prstGeom prst="rect">
            <a:avLst/>
          </a:prstGeom>
          <a:noFill/>
          <a:ln>
            <a:noFill/>
          </a:ln>
        </p:spPr>
        <p:txBody>
          <a:bodyPr wrap="square" rtlCol="0">
            <a:spAutoFit/>
          </a:bodyPr>
          <a:lstStyle/>
          <a:p>
            <a:r>
              <a:rPr kumimoji="1" lang="en-US" altLang="ja-JP" dirty="0"/>
              <a:t>0.14*</a:t>
            </a:r>
            <a:endParaRPr kumimoji="1" lang="ja-JP" altLang="en-US" dirty="0"/>
          </a:p>
        </p:txBody>
      </p:sp>
      <p:sp>
        <p:nvSpPr>
          <p:cNvPr id="69" name="テキスト ボックス 68"/>
          <p:cNvSpPr txBox="1"/>
          <p:nvPr/>
        </p:nvSpPr>
        <p:spPr>
          <a:xfrm>
            <a:off x="14547450" y="-2402479"/>
            <a:ext cx="2412350" cy="369332"/>
          </a:xfrm>
          <a:prstGeom prst="rect">
            <a:avLst/>
          </a:prstGeom>
          <a:noFill/>
          <a:ln>
            <a:noFill/>
          </a:ln>
        </p:spPr>
        <p:txBody>
          <a:bodyPr wrap="square" rtlCol="0">
            <a:spAutoFit/>
          </a:bodyPr>
          <a:lstStyle/>
          <a:p>
            <a:r>
              <a:rPr kumimoji="1" lang="en-US" altLang="ja-JP" dirty="0"/>
              <a:t>*</a:t>
            </a:r>
            <a:r>
              <a:rPr lang="ja-JP" altLang="en-US" dirty="0"/>
              <a:t>半値全幅</a:t>
            </a:r>
            <a:r>
              <a:rPr lang="en-US" altLang="ja-JP" dirty="0"/>
              <a:t>/</a:t>
            </a:r>
            <a:r>
              <a:rPr lang="ja-JP" altLang="en-US" dirty="0"/>
              <a:t>ピーク位置</a:t>
            </a:r>
            <a:endParaRPr kumimoji="1" lang="ja-JP" altLang="en-US" dirty="0"/>
          </a:p>
        </p:txBody>
      </p:sp>
      <p:sp>
        <p:nvSpPr>
          <p:cNvPr id="54" name="テキスト ボックス 53"/>
          <p:cNvSpPr txBox="1"/>
          <p:nvPr/>
        </p:nvSpPr>
        <p:spPr>
          <a:xfrm>
            <a:off x="15956703" y="-3403104"/>
            <a:ext cx="931325" cy="738664"/>
          </a:xfrm>
          <a:prstGeom prst="rect">
            <a:avLst/>
          </a:prstGeom>
          <a:solidFill>
            <a:schemeClr val="bg1">
              <a:lumMod val="95000"/>
            </a:schemeClr>
          </a:solidFill>
          <a:ln>
            <a:solidFill>
              <a:schemeClr val="tx1"/>
            </a:solidFill>
          </a:ln>
        </p:spPr>
        <p:txBody>
          <a:bodyPr wrap="square" rtlCol="0">
            <a:spAutoFit/>
          </a:bodyPr>
          <a:lstStyle/>
          <a:p>
            <a:r>
              <a:rPr lang="ja-JP" altLang="en-US" sz="1400" dirty="0">
                <a:latin typeface="Times New Roman" panose="02020603050405020304" pitchFamily="18" charset="0"/>
                <a:cs typeface="Times New Roman" panose="02020603050405020304" pitchFamily="18" charset="0"/>
              </a:rPr>
              <a:t> </a:t>
            </a:r>
            <a:r>
              <a:rPr lang="en-US" altLang="ja-JP" sz="1400" dirty="0">
                <a:latin typeface="Times New Roman" panose="02020603050405020304" pitchFamily="18" charset="0"/>
                <a:cs typeface="Times New Roman" panose="02020603050405020304" pitchFamily="18" charset="0"/>
              </a:rPr>
              <a:t>… case1</a:t>
            </a:r>
          </a:p>
          <a:p>
            <a:r>
              <a:rPr lang="en-US" altLang="ja-JP" sz="1400" dirty="0">
                <a:latin typeface="Times New Roman" panose="02020603050405020304" pitchFamily="18" charset="0"/>
                <a:cs typeface="Times New Roman" panose="02020603050405020304" pitchFamily="18" charset="0"/>
              </a:rPr>
              <a:t> ---</a:t>
            </a:r>
            <a:r>
              <a:rPr lang="ja-JP" altLang="en-US" sz="1400" dirty="0">
                <a:latin typeface="Times New Roman" panose="02020603050405020304" pitchFamily="18" charset="0"/>
                <a:cs typeface="Times New Roman" panose="02020603050405020304" pitchFamily="18" charset="0"/>
              </a:rPr>
              <a:t> </a:t>
            </a:r>
            <a:r>
              <a:rPr lang="en-US" altLang="ja-JP" sz="1400" dirty="0">
                <a:latin typeface="Times New Roman" panose="02020603050405020304" pitchFamily="18" charset="0"/>
                <a:cs typeface="Times New Roman" panose="02020603050405020304" pitchFamily="18" charset="0"/>
              </a:rPr>
              <a:t>case2</a:t>
            </a:r>
          </a:p>
          <a:p>
            <a:r>
              <a:rPr kumimoji="1" lang="en-US" altLang="ja-JP" sz="1400" dirty="0">
                <a:latin typeface="Times New Roman" panose="02020603050405020304" pitchFamily="18" charset="0"/>
                <a:cs typeface="Times New Roman" panose="02020603050405020304" pitchFamily="18" charset="0"/>
              </a:rPr>
              <a:t> ― case3</a:t>
            </a:r>
          </a:p>
        </p:txBody>
      </p:sp>
      <p:sp>
        <p:nvSpPr>
          <p:cNvPr id="70" name="テキスト ボックス 69"/>
          <p:cNvSpPr txBox="1"/>
          <p:nvPr/>
        </p:nvSpPr>
        <p:spPr>
          <a:xfrm>
            <a:off x="12885371" y="-1465479"/>
            <a:ext cx="775368" cy="378883"/>
          </a:xfrm>
          <a:prstGeom prst="rect">
            <a:avLst/>
          </a:prstGeom>
          <a:noFill/>
          <a:ln>
            <a:noFill/>
          </a:ln>
        </p:spPr>
        <p:txBody>
          <a:bodyPr wrap="square" rtlCol="0">
            <a:spAutoFit/>
          </a:bodyPr>
          <a:lstStyle/>
          <a:p>
            <a:r>
              <a:rPr kumimoji="1" lang="en-US" altLang="ja-JP" dirty="0"/>
              <a:t>0.22*</a:t>
            </a:r>
            <a:endParaRPr kumimoji="1" lang="ja-JP" altLang="en-US" dirty="0"/>
          </a:p>
        </p:txBody>
      </p:sp>
      <p:sp>
        <p:nvSpPr>
          <p:cNvPr id="71" name="テキスト ボックス 70"/>
          <p:cNvSpPr txBox="1"/>
          <p:nvPr/>
        </p:nvSpPr>
        <p:spPr>
          <a:xfrm>
            <a:off x="13499105" y="-480422"/>
            <a:ext cx="775368" cy="378883"/>
          </a:xfrm>
          <a:prstGeom prst="rect">
            <a:avLst/>
          </a:prstGeom>
          <a:noFill/>
          <a:ln>
            <a:noFill/>
          </a:ln>
        </p:spPr>
        <p:txBody>
          <a:bodyPr wrap="square" rtlCol="0">
            <a:spAutoFit/>
          </a:bodyPr>
          <a:lstStyle/>
          <a:p>
            <a:r>
              <a:rPr kumimoji="1" lang="en-US" altLang="ja-JP" dirty="0"/>
              <a:t>0.30*</a:t>
            </a:r>
            <a:endParaRPr kumimoji="1" lang="ja-JP" altLang="en-US" dirty="0"/>
          </a:p>
        </p:txBody>
      </p:sp>
      <p:sp>
        <p:nvSpPr>
          <p:cNvPr id="72" name="テキスト ボックス 71"/>
          <p:cNvSpPr txBox="1"/>
          <p:nvPr/>
        </p:nvSpPr>
        <p:spPr>
          <a:xfrm>
            <a:off x="14500521" y="-340988"/>
            <a:ext cx="775368" cy="378883"/>
          </a:xfrm>
          <a:prstGeom prst="rect">
            <a:avLst/>
          </a:prstGeom>
          <a:noFill/>
          <a:ln>
            <a:noFill/>
          </a:ln>
        </p:spPr>
        <p:txBody>
          <a:bodyPr wrap="square" rtlCol="0">
            <a:spAutoFit/>
          </a:bodyPr>
          <a:lstStyle/>
          <a:p>
            <a:r>
              <a:rPr kumimoji="1" lang="en-US" altLang="ja-JP" dirty="0"/>
              <a:t>0.21*</a:t>
            </a:r>
            <a:endParaRPr kumimoji="1" lang="ja-JP" altLang="en-US" dirty="0"/>
          </a:p>
        </p:txBody>
      </p:sp>
      <p:sp>
        <p:nvSpPr>
          <p:cNvPr id="18" name="テキスト ボックス 17"/>
          <p:cNvSpPr txBox="1"/>
          <p:nvPr/>
        </p:nvSpPr>
        <p:spPr>
          <a:xfrm>
            <a:off x="3709755" y="-1944455"/>
            <a:ext cx="776221" cy="369332"/>
          </a:xfrm>
          <a:prstGeom prst="rect">
            <a:avLst/>
          </a:prstGeom>
          <a:noFill/>
          <a:ln>
            <a:noFill/>
          </a:ln>
        </p:spPr>
        <p:txBody>
          <a:bodyPr wrap="square" rtlCol="0">
            <a:spAutoFit/>
          </a:bodyPr>
          <a:lstStyle/>
          <a:p>
            <a:r>
              <a:rPr kumimoji="1" lang="ja-JP" altLang="en-US" dirty="0">
                <a:solidFill>
                  <a:srgbClr val="0119FF"/>
                </a:solidFill>
              </a:rPr>
              <a:t>＋</a:t>
            </a:r>
          </a:p>
        </p:txBody>
      </p:sp>
      <p:sp>
        <p:nvSpPr>
          <p:cNvPr id="74" name="テキスト ボックス 73"/>
          <p:cNvSpPr txBox="1"/>
          <p:nvPr/>
        </p:nvSpPr>
        <p:spPr>
          <a:xfrm>
            <a:off x="3709755" y="-1578186"/>
            <a:ext cx="776221" cy="369332"/>
          </a:xfrm>
          <a:prstGeom prst="rect">
            <a:avLst/>
          </a:prstGeom>
          <a:noFill/>
          <a:ln>
            <a:noFill/>
          </a:ln>
        </p:spPr>
        <p:txBody>
          <a:bodyPr wrap="square" rtlCol="0">
            <a:spAutoFit/>
          </a:bodyPr>
          <a:lstStyle/>
          <a:p>
            <a:r>
              <a:rPr kumimoji="1" lang="ja-JP" altLang="en-US" dirty="0">
                <a:solidFill>
                  <a:srgbClr val="FF0000"/>
                </a:solidFill>
              </a:rPr>
              <a:t>＋</a:t>
            </a:r>
          </a:p>
        </p:txBody>
      </p:sp>
      <p:sp>
        <p:nvSpPr>
          <p:cNvPr id="75" name="テキスト ボックス 74"/>
          <p:cNvSpPr txBox="1"/>
          <p:nvPr/>
        </p:nvSpPr>
        <p:spPr>
          <a:xfrm>
            <a:off x="3717008" y="-1696375"/>
            <a:ext cx="776221" cy="369332"/>
          </a:xfrm>
          <a:prstGeom prst="rect">
            <a:avLst/>
          </a:prstGeom>
          <a:noFill/>
          <a:ln>
            <a:noFill/>
          </a:ln>
        </p:spPr>
        <p:txBody>
          <a:bodyPr wrap="square" rtlCol="0">
            <a:spAutoFit/>
          </a:bodyPr>
          <a:lstStyle/>
          <a:p>
            <a:r>
              <a:rPr kumimoji="1" lang="ja-JP" altLang="en-US" dirty="0">
                <a:solidFill>
                  <a:srgbClr val="007413"/>
                </a:solidFill>
              </a:rPr>
              <a:t>＋</a:t>
            </a:r>
          </a:p>
        </p:txBody>
      </p:sp>
      <p:sp>
        <p:nvSpPr>
          <p:cNvPr id="76" name="テキスト ボックス 75"/>
          <p:cNvSpPr txBox="1"/>
          <p:nvPr/>
        </p:nvSpPr>
        <p:spPr>
          <a:xfrm>
            <a:off x="4860032" y="-2538362"/>
            <a:ext cx="776221" cy="369332"/>
          </a:xfrm>
          <a:prstGeom prst="rect">
            <a:avLst/>
          </a:prstGeom>
          <a:noFill/>
          <a:ln>
            <a:noFill/>
          </a:ln>
        </p:spPr>
        <p:txBody>
          <a:bodyPr wrap="square" rtlCol="0">
            <a:spAutoFit/>
          </a:bodyPr>
          <a:lstStyle/>
          <a:p>
            <a:r>
              <a:rPr kumimoji="1" lang="ja-JP" altLang="en-US" dirty="0">
                <a:solidFill>
                  <a:srgbClr val="0119FF"/>
                </a:solidFill>
              </a:rPr>
              <a:t>△</a:t>
            </a:r>
          </a:p>
        </p:txBody>
      </p:sp>
      <p:sp>
        <p:nvSpPr>
          <p:cNvPr id="77" name="テキスト ボックス 76"/>
          <p:cNvSpPr txBox="1"/>
          <p:nvPr/>
        </p:nvSpPr>
        <p:spPr>
          <a:xfrm>
            <a:off x="4855458" y="-2602390"/>
            <a:ext cx="776221" cy="369332"/>
          </a:xfrm>
          <a:prstGeom prst="rect">
            <a:avLst/>
          </a:prstGeom>
          <a:noFill/>
          <a:ln>
            <a:noFill/>
          </a:ln>
        </p:spPr>
        <p:txBody>
          <a:bodyPr wrap="square" rtlCol="0">
            <a:spAutoFit/>
          </a:bodyPr>
          <a:lstStyle/>
          <a:p>
            <a:r>
              <a:rPr kumimoji="1" lang="ja-JP" altLang="en-US" dirty="0">
                <a:solidFill>
                  <a:srgbClr val="FF0000"/>
                </a:solidFill>
              </a:rPr>
              <a:t>△</a:t>
            </a:r>
          </a:p>
        </p:txBody>
      </p:sp>
      <p:sp>
        <p:nvSpPr>
          <p:cNvPr id="78" name="テキスト ボックス 77"/>
          <p:cNvSpPr txBox="1"/>
          <p:nvPr/>
        </p:nvSpPr>
        <p:spPr>
          <a:xfrm>
            <a:off x="4862319" y="-2368549"/>
            <a:ext cx="776221" cy="369332"/>
          </a:xfrm>
          <a:prstGeom prst="rect">
            <a:avLst/>
          </a:prstGeom>
          <a:noFill/>
          <a:ln>
            <a:noFill/>
          </a:ln>
        </p:spPr>
        <p:txBody>
          <a:bodyPr wrap="square" rtlCol="0">
            <a:spAutoFit/>
          </a:bodyPr>
          <a:lstStyle/>
          <a:p>
            <a:r>
              <a:rPr lang="ja-JP" altLang="en-US" dirty="0">
                <a:solidFill>
                  <a:srgbClr val="007413"/>
                </a:solidFill>
              </a:rPr>
              <a:t>△</a:t>
            </a:r>
            <a:endParaRPr kumimoji="1" lang="ja-JP" altLang="en-US" dirty="0">
              <a:solidFill>
                <a:srgbClr val="007413"/>
              </a:solidFill>
            </a:endParaRPr>
          </a:p>
        </p:txBody>
      </p:sp>
      <p:sp>
        <p:nvSpPr>
          <p:cNvPr id="79" name="テキスト ボックス 78"/>
          <p:cNvSpPr txBox="1"/>
          <p:nvPr/>
        </p:nvSpPr>
        <p:spPr>
          <a:xfrm>
            <a:off x="5884011" y="-2971722"/>
            <a:ext cx="776221" cy="369332"/>
          </a:xfrm>
          <a:prstGeom prst="rect">
            <a:avLst/>
          </a:prstGeom>
          <a:noFill/>
          <a:ln>
            <a:noFill/>
          </a:ln>
        </p:spPr>
        <p:txBody>
          <a:bodyPr wrap="square" rtlCol="0">
            <a:spAutoFit/>
          </a:bodyPr>
          <a:lstStyle/>
          <a:p>
            <a:r>
              <a:rPr lang="ja-JP" altLang="en-US" dirty="0">
                <a:solidFill>
                  <a:srgbClr val="0119FF"/>
                </a:solidFill>
              </a:rPr>
              <a:t>◇</a:t>
            </a:r>
            <a:endParaRPr kumimoji="1" lang="ja-JP" altLang="en-US" dirty="0">
              <a:solidFill>
                <a:srgbClr val="0119FF"/>
              </a:solidFill>
            </a:endParaRPr>
          </a:p>
        </p:txBody>
      </p:sp>
      <p:sp>
        <p:nvSpPr>
          <p:cNvPr id="80" name="テキスト ボックス 79"/>
          <p:cNvSpPr txBox="1"/>
          <p:nvPr/>
        </p:nvSpPr>
        <p:spPr>
          <a:xfrm>
            <a:off x="5883112" y="-3657024"/>
            <a:ext cx="776221" cy="369332"/>
          </a:xfrm>
          <a:prstGeom prst="rect">
            <a:avLst/>
          </a:prstGeom>
          <a:noFill/>
          <a:ln>
            <a:noFill/>
          </a:ln>
        </p:spPr>
        <p:txBody>
          <a:bodyPr wrap="square" rtlCol="0">
            <a:spAutoFit/>
          </a:bodyPr>
          <a:lstStyle/>
          <a:p>
            <a:r>
              <a:rPr kumimoji="1" lang="ja-JP" altLang="en-US" dirty="0">
                <a:solidFill>
                  <a:srgbClr val="FF0000"/>
                </a:solidFill>
              </a:rPr>
              <a:t>◇</a:t>
            </a:r>
          </a:p>
        </p:txBody>
      </p:sp>
      <p:sp>
        <p:nvSpPr>
          <p:cNvPr id="81" name="テキスト ボックス 80"/>
          <p:cNvSpPr txBox="1"/>
          <p:nvPr/>
        </p:nvSpPr>
        <p:spPr>
          <a:xfrm>
            <a:off x="5885208" y="-2892246"/>
            <a:ext cx="776221" cy="369332"/>
          </a:xfrm>
          <a:prstGeom prst="rect">
            <a:avLst/>
          </a:prstGeom>
          <a:noFill/>
          <a:ln>
            <a:noFill/>
          </a:ln>
        </p:spPr>
        <p:txBody>
          <a:bodyPr wrap="square" rtlCol="0">
            <a:spAutoFit/>
          </a:bodyPr>
          <a:lstStyle/>
          <a:p>
            <a:r>
              <a:rPr lang="ja-JP" altLang="en-US" dirty="0">
                <a:solidFill>
                  <a:srgbClr val="007413"/>
                </a:solidFill>
              </a:rPr>
              <a:t>◇</a:t>
            </a:r>
            <a:endParaRPr kumimoji="1" lang="ja-JP" altLang="en-US" dirty="0">
              <a:solidFill>
                <a:srgbClr val="007413"/>
              </a:solidFill>
            </a:endParaRPr>
          </a:p>
        </p:txBody>
      </p:sp>
      <p:sp>
        <p:nvSpPr>
          <p:cNvPr id="82" name="テキスト ボックス 81"/>
          <p:cNvSpPr txBox="1"/>
          <p:nvPr/>
        </p:nvSpPr>
        <p:spPr>
          <a:xfrm>
            <a:off x="3987838" y="-1924982"/>
            <a:ext cx="775368" cy="369332"/>
          </a:xfrm>
          <a:prstGeom prst="rect">
            <a:avLst/>
          </a:prstGeom>
          <a:noFill/>
          <a:ln>
            <a:noFill/>
          </a:ln>
        </p:spPr>
        <p:txBody>
          <a:bodyPr wrap="square" rtlCol="0">
            <a:spAutoFit/>
          </a:bodyPr>
          <a:lstStyle/>
          <a:p>
            <a:r>
              <a:rPr kumimoji="1" lang="en-US" altLang="ja-JP" dirty="0"/>
              <a:t>0.11*</a:t>
            </a:r>
            <a:endParaRPr kumimoji="1" lang="ja-JP" altLang="en-US" dirty="0"/>
          </a:p>
        </p:txBody>
      </p:sp>
      <p:sp>
        <p:nvSpPr>
          <p:cNvPr id="83" name="テキスト ボックス 82"/>
          <p:cNvSpPr txBox="1"/>
          <p:nvPr/>
        </p:nvSpPr>
        <p:spPr>
          <a:xfrm>
            <a:off x="3996066" y="-1486387"/>
            <a:ext cx="775368" cy="378883"/>
          </a:xfrm>
          <a:prstGeom prst="rect">
            <a:avLst/>
          </a:prstGeom>
          <a:noFill/>
          <a:ln>
            <a:noFill/>
          </a:ln>
        </p:spPr>
        <p:txBody>
          <a:bodyPr wrap="square" rtlCol="0">
            <a:spAutoFit/>
          </a:bodyPr>
          <a:lstStyle/>
          <a:p>
            <a:r>
              <a:rPr kumimoji="1" lang="en-US" altLang="ja-JP" dirty="0"/>
              <a:t>0.08*</a:t>
            </a:r>
            <a:endParaRPr kumimoji="1" lang="ja-JP" altLang="en-US" dirty="0"/>
          </a:p>
        </p:txBody>
      </p:sp>
      <p:sp>
        <p:nvSpPr>
          <p:cNvPr id="84" name="テキスト ボックス 83"/>
          <p:cNvSpPr txBox="1"/>
          <p:nvPr/>
        </p:nvSpPr>
        <p:spPr>
          <a:xfrm>
            <a:off x="3979732" y="-1712546"/>
            <a:ext cx="1119976" cy="369332"/>
          </a:xfrm>
          <a:prstGeom prst="rect">
            <a:avLst/>
          </a:prstGeom>
          <a:noFill/>
          <a:ln>
            <a:noFill/>
          </a:ln>
        </p:spPr>
        <p:txBody>
          <a:bodyPr wrap="square" rtlCol="0">
            <a:spAutoFit/>
          </a:bodyPr>
          <a:lstStyle/>
          <a:p>
            <a:r>
              <a:rPr kumimoji="1" lang="en-US" altLang="ja-JP" dirty="0"/>
              <a:t>0.09*</a:t>
            </a:r>
            <a:endParaRPr kumimoji="1" lang="ja-JP" altLang="en-US" dirty="0"/>
          </a:p>
        </p:txBody>
      </p:sp>
      <p:sp>
        <p:nvSpPr>
          <p:cNvPr id="85" name="テキスト ボックス 84"/>
          <p:cNvSpPr txBox="1"/>
          <p:nvPr/>
        </p:nvSpPr>
        <p:spPr>
          <a:xfrm>
            <a:off x="5159552" y="-2427870"/>
            <a:ext cx="775368" cy="378883"/>
          </a:xfrm>
          <a:prstGeom prst="rect">
            <a:avLst/>
          </a:prstGeom>
          <a:noFill/>
          <a:ln>
            <a:noFill/>
          </a:ln>
        </p:spPr>
        <p:txBody>
          <a:bodyPr wrap="square" rtlCol="0">
            <a:spAutoFit/>
          </a:bodyPr>
          <a:lstStyle/>
          <a:p>
            <a:r>
              <a:rPr kumimoji="1" lang="en-US" altLang="ja-JP" dirty="0"/>
              <a:t>0.17*</a:t>
            </a:r>
            <a:endParaRPr kumimoji="1" lang="ja-JP" altLang="en-US" dirty="0"/>
          </a:p>
        </p:txBody>
      </p:sp>
      <p:sp>
        <p:nvSpPr>
          <p:cNvPr id="86" name="テキスト ボックス 85"/>
          <p:cNvSpPr txBox="1"/>
          <p:nvPr/>
        </p:nvSpPr>
        <p:spPr>
          <a:xfrm>
            <a:off x="5154978" y="-2691680"/>
            <a:ext cx="775368" cy="378883"/>
          </a:xfrm>
          <a:prstGeom prst="rect">
            <a:avLst/>
          </a:prstGeom>
          <a:noFill/>
          <a:ln>
            <a:noFill/>
          </a:ln>
        </p:spPr>
        <p:txBody>
          <a:bodyPr wrap="square" rtlCol="0">
            <a:spAutoFit/>
          </a:bodyPr>
          <a:lstStyle/>
          <a:p>
            <a:r>
              <a:rPr kumimoji="1" lang="en-US" altLang="ja-JP" dirty="0"/>
              <a:t>0.18*</a:t>
            </a:r>
            <a:endParaRPr kumimoji="1" lang="ja-JP" altLang="en-US" dirty="0"/>
          </a:p>
        </p:txBody>
      </p:sp>
      <p:sp>
        <p:nvSpPr>
          <p:cNvPr id="87" name="テキスト ボックス 86"/>
          <p:cNvSpPr txBox="1"/>
          <p:nvPr/>
        </p:nvSpPr>
        <p:spPr>
          <a:xfrm>
            <a:off x="6186908" y="-2917245"/>
            <a:ext cx="775368" cy="378883"/>
          </a:xfrm>
          <a:prstGeom prst="rect">
            <a:avLst/>
          </a:prstGeom>
          <a:noFill/>
          <a:ln>
            <a:noFill/>
          </a:ln>
        </p:spPr>
        <p:txBody>
          <a:bodyPr wrap="square" rtlCol="0">
            <a:spAutoFit/>
          </a:bodyPr>
          <a:lstStyle/>
          <a:p>
            <a:r>
              <a:rPr kumimoji="1" lang="en-US" altLang="ja-JP" dirty="0"/>
              <a:t>0.22*</a:t>
            </a:r>
            <a:endParaRPr kumimoji="1" lang="ja-JP" altLang="en-US" dirty="0"/>
          </a:p>
        </p:txBody>
      </p:sp>
      <p:sp>
        <p:nvSpPr>
          <p:cNvPr id="88" name="テキスト ボックス 87"/>
          <p:cNvSpPr txBox="1"/>
          <p:nvPr/>
        </p:nvSpPr>
        <p:spPr>
          <a:xfrm>
            <a:off x="6188078" y="-3699792"/>
            <a:ext cx="775368" cy="378883"/>
          </a:xfrm>
          <a:prstGeom prst="rect">
            <a:avLst/>
          </a:prstGeom>
          <a:noFill/>
          <a:ln>
            <a:noFill/>
          </a:ln>
        </p:spPr>
        <p:txBody>
          <a:bodyPr wrap="square" rtlCol="0">
            <a:spAutoFit/>
          </a:bodyPr>
          <a:lstStyle/>
          <a:p>
            <a:r>
              <a:rPr kumimoji="1" lang="en-US" altLang="ja-JP" dirty="0"/>
              <a:t>0.30*</a:t>
            </a:r>
            <a:endParaRPr kumimoji="1" lang="ja-JP" altLang="en-US" dirty="0"/>
          </a:p>
        </p:txBody>
      </p:sp>
      <p:sp>
        <p:nvSpPr>
          <p:cNvPr id="89" name="テキスト ボックス 88"/>
          <p:cNvSpPr txBox="1"/>
          <p:nvPr/>
        </p:nvSpPr>
        <p:spPr>
          <a:xfrm>
            <a:off x="5164126" y="-2195470"/>
            <a:ext cx="775368" cy="378883"/>
          </a:xfrm>
          <a:prstGeom prst="rect">
            <a:avLst/>
          </a:prstGeom>
          <a:noFill/>
          <a:ln>
            <a:noFill/>
          </a:ln>
        </p:spPr>
        <p:txBody>
          <a:bodyPr wrap="square" rtlCol="0">
            <a:spAutoFit/>
          </a:bodyPr>
          <a:lstStyle/>
          <a:p>
            <a:r>
              <a:rPr kumimoji="1" lang="en-US" altLang="ja-JP" dirty="0"/>
              <a:t>0.14*</a:t>
            </a:r>
            <a:endParaRPr kumimoji="1" lang="ja-JP" altLang="en-US" dirty="0"/>
          </a:p>
        </p:txBody>
      </p:sp>
      <p:sp>
        <p:nvSpPr>
          <p:cNvPr id="90" name="テキスト ボックス 89"/>
          <p:cNvSpPr txBox="1"/>
          <p:nvPr/>
        </p:nvSpPr>
        <p:spPr>
          <a:xfrm>
            <a:off x="6181976" y="-2603372"/>
            <a:ext cx="775368" cy="378883"/>
          </a:xfrm>
          <a:prstGeom prst="rect">
            <a:avLst/>
          </a:prstGeom>
          <a:noFill/>
          <a:ln>
            <a:noFill/>
          </a:ln>
        </p:spPr>
        <p:txBody>
          <a:bodyPr wrap="square" rtlCol="0">
            <a:spAutoFit/>
          </a:bodyPr>
          <a:lstStyle/>
          <a:p>
            <a:r>
              <a:rPr kumimoji="1" lang="en-US" altLang="ja-JP" dirty="0"/>
              <a:t>0.21*</a:t>
            </a:r>
            <a:endParaRPr kumimoji="1" lang="ja-JP" altLang="en-US" dirty="0"/>
          </a:p>
        </p:txBody>
      </p:sp>
      <p:pic>
        <p:nvPicPr>
          <p:cNvPr id="19" name="図 18"/>
          <p:cNvPicPr>
            <a:picLocks noChangeAspect="1"/>
          </p:cNvPicPr>
          <p:nvPr/>
        </p:nvPicPr>
        <p:blipFill>
          <a:blip r:embed="rId8"/>
          <a:stretch>
            <a:fillRect/>
          </a:stretch>
        </p:blipFill>
        <p:spPr>
          <a:xfrm>
            <a:off x="11254926" y="3152585"/>
            <a:ext cx="7715250" cy="5143500"/>
          </a:xfrm>
          <a:prstGeom prst="rect">
            <a:avLst/>
          </a:prstGeom>
        </p:spPr>
      </p:pic>
      <p:sp>
        <p:nvSpPr>
          <p:cNvPr id="92" name="テキスト ボックス 91"/>
          <p:cNvSpPr txBox="1"/>
          <p:nvPr/>
        </p:nvSpPr>
        <p:spPr>
          <a:xfrm>
            <a:off x="17606453" y="3803155"/>
            <a:ext cx="931325" cy="738664"/>
          </a:xfrm>
          <a:prstGeom prst="rect">
            <a:avLst/>
          </a:prstGeom>
          <a:solidFill>
            <a:schemeClr val="bg1">
              <a:lumMod val="95000"/>
            </a:schemeClr>
          </a:solidFill>
          <a:ln>
            <a:solidFill>
              <a:schemeClr val="tx1"/>
            </a:solidFill>
          </a:ln>
        </p:spPr>
        <p:txBody>
          <a:bodyPr wrap="square" rtlCol="0">
            <a:spAutoFit/>
          </a:bodyPr>
          <a:lstStyle/>
          <a:p>
            <a:r>
              <a:rPr lang="ja-JP" altLang="en-US" sz="1400" dirty="0">
                <a:latin typeface="Times New Roman" panose="02020603050405020304" pitchFamily="18" charset="0"/>
                <a:cs typeface="Times New Roman" panose="02020603050405020304" pitchFamily="18" charset="0"/>
              </a:rPr>
              <a:t> </a:t>
            </a:r>
            <a:r>
              <a:rPr lang="en-US" altLang="ja-JP" sz="1400" dirty="0">
                <a:latin typeface="Times New Roman" panose="02020603050405020304" pitchFamily="18" charset="0"/>
                <a:cs typeface="Times New Roman" panose="02020603050405020304" pitchFamily="18" charset="0"/>
              </a:rPr>
              <a:t>… case1</a:t>
            </a:r>
          </a:p>
          <a:p>
            <a:r>
              <a:rPr lang="en-US" altLang="ja-JP" sz="1400" dirty="0">
                <a:latin typeface="Times New Roman" panose="02020603050405020304" pitchFamily="18" charset="0"/>
                <a:cs typeface="Times New Roman" panose="02020603050405020304" pitchFamily="18" charset="0"/>
              </a:rPr>
              <a:t> ---</a:t>
            </a:r>
            <a:r>
              <a:rPr lang="ja-JP" altLang="en-US" sz="1400" dirty="0">
                <a:latin typeface="Times New Roman" panose="02020603050405020304" pitchFamily="18" charset="0"/>
                <a:cs typeface="Times New Roman" panose="02020603050405020304" pitchFamily="18" charset="0"/>
              </a:rPr>
              <a:t> </a:t>
            </a:r>
            <a:r>
              <a:rPr lang="en-US" altLang="ja-JP" sz="1400" dirty="0">
                <a:latin typeface="Times New Roman" panose="02020603050405020304" pitchFamily="18" charset="0"/>
                <a:cs typeface="Times New Roman" panose="02020603050405020304" pitchFamily="18" charset="0"/>
              </a:rPr>
              <a:t>case2</a:t>
            </a:r>
          </a:p>
          <a:p>
            <a:r>
              <a:rPr kumimoji="1" lang="en-US" altLang="ja-JP" sz="1400" dirty="0">
                <a:latin typeface="Times New Roman" panose="02020603050405020304" pitchFamily="18" charset="0"/>
                <a:cs typeface="Times New Roman" panose="02020603050405020304" pitchFamily="18" charset="0"/>
              </a:rPr>
              <a:t> ― case3</a:t>
            </a:r>
          </a:p>
        </p:txBody>
      </p:sp>
      <p:sp>
        <p:nvSpPr>
          <p:cNvPr id="93" name="正方形/長方形 92"/>
          <p:cNvSpPr/>
          <p:nvPr/>
        </p:nvSpPr>
        <p:spPr>
          <a:xfrm>
            <a:off x="283405" y="5979028"/>
            <a:ext cx="4270942" cy="47430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solidFill>
                <a:schemeClr val="tx1"/>
              </a:solidFill>
            </a:endParaRPr>
          </a:p>
        </p:txBody>
      </p:sp>
      <p:sp>
        <p:nvSpPr>
          <p:cNvPr id="20" name="テキスト ボックス 19"/>
          <p:cNvSpPr txBox="1"/>
          <p:nvPr/>
        </p:nvSpPr>
        <p:spPr>
          <a:xfrm>
            <a:off x="1842098" y="6046269"/>
            <a:ext cx="1262266" cy="369332"/>
          </a:xfrm>
          <a:prstGeom prst="rect">
            <a:avLst/>
          </a:prstGeom>
          <a:noFill/>
          <a:ln>
            <a:noFill/>
          </a:ln>
        </p:spPr>
        <p:txBody>
          <a:bodyPr wrap="square" rtlCol="0">
            <a:spAutoFit/>
          </a:bodyPr>
          <a:lstStyle/>
          <a:p>
            <a:pPr algn="ctr"/>
            <a:r>
              <a:rPr kumimoji="1" lang="en-US" altLang="ja-JP" i="1" dirty="0">
                <a:solidFill>
                  <a:schemeClr val="bg1"/>
                </a:solidFill>
                <a:latin typeface="Times New Roman" panose="02020603050405020304" pitchFamily="18" charset="0"/>
                <a:cs typeface="Times New Roman" panose="02020603050405020304" pitchFamily="18" charset="0"/>
              </a:rPr>
              <a:t>x</a:t>
            </a:r>
            <a:r>
              <a:rPr kumimoji="1" lang="en-US" altLang="ja-JP" dirty="0">
                <a:solidFill>
                  <a:schemeClr val="bg1"/>
                </a:solidFill>
                <a:latin typeface="Times New Roman" panose="02020603050405020304" pitchFamily="18" charset="0"/>
                <a:cs typeface="Times New Roman" panose="02020603050405020304" pitchFamily="18" charset="0"/>
              </a:rPr>
              <a:t> [</a:t>
            </a:r>
            <a:r>
              <a:rPr kumimoji="1" lang="en-US" altLang="ja-JP" dirty="0" err="1">
                <a:solidFill>
                  <a:schemeClr val="bg1"/>
                </a:solidFill>
                <a:latin typeface="Times New Roman" panose="02020603050405020304" pitchFamily="18" charset="0"/>
                <a:cs typeface="Times New Roman" panose="02020603050405020304" pitchFamily="18" charset="0"/>
              </a:rPr>
              <a:t>μm</a:t>
            </a:r>
            <a:r>
              <a:rPr kumimoji="1" lang="en-US" altLang="ja-JP" dirty="0">
                <a:solidFill>
                  <a:schemeClr val="bg1"/>
                </a:solidFill>
                <a:latin typeface="Times New Roman" panose="02020603050405020304" pitchFamily="18" charset="0"/>
                <a:cs typeface="Times New Roman" panose="02020603050405020304" pitchFamily="18" charset="0"/>
              </a:rPr>
              <a:t>]</a:t>
            </a:r>
            <a:endParaRPr kumimoji="1" lang="ja-JP" altLang="en-US" dirty="0">
              <a:solidFill>
                <a:schemeClr val="bg1"/>
              </a:solidFill>
              <a:latin typeface="Times New Roman" panose="02020603050405020304" pitchFamily="18" charset="0"/>
              <a:cs typeface="Times New Roman" panose="02020603050405020304" pitchFamily="18" charset="0"/>
            </a:endParaRPr>
          </a:p>
        </p:txBody>
      </p:sp>
      <p:pic>
        <p:nvPicPr>
          <p:cNvPr id="97" name="Picture 2" descr="Y:\OMP352picls2d\frames_kai\test2_I5e21_n100\dns_fld_phs\ZOOM_dns_fld_phs01_00004.gif"/>
          <p:cNvPicPr>
            <a:picLocks noChangeAspect="1" noChangeArrowheads="1"/>
          </p:cNvPicPr>
          <p:nvPr/>
        </p:nvPicPr>
        <p:blipFill rotWithShape="1">
          <a:blip r:embed="rId3">
            <a:extLst>
              <a:ext uri="{28A0092B-C50C-407E-A947-70E740481C1C}">
                <a14:useLocalDpi xmlns:a14="http://schemas.microsoft.com/office/drawing/2010/main" val="0"/>
              </a:ext>
            </a:extLst>
          </a:blip>
          <a:srcRect t="92897" b="5046"/>
          <a:stretch/>
        </p:blipFill>
        <p:spPr bwMode="auto">
          <a:xfrm>
            <a:off x="283404" y="5970834"/>
            <a:ext cx="4270943" cy="101600"/>
          </a:xfrm>
          <a:prstGeom prst="rect">
            <a:avLst/>
          </a:prstGeom>
          <a:noFill/>
          <a:extLst>
            <a:ext uri="{909E8E84-426E-40DD-AFC4-6F175D3DCCD1}">
              <a14:hiddenFill xmlns:a14="http://schemas.microsoft.com/office/drawing/2010/main">
                <a:solidFill>
                  <a:srgbClr val="FFFFFF"/>
                </a:solidFill>
              </a14:hiddenFill>
            </a:ext>
          </a:extLst>
        </p:spPr>
      </p:pic>
      <p:grpSp>
        <p:nvGrpSpPr>
          <p:cNvPr id="7169" name="グループ化 7168"/>
          <p:cNvGrpSpPr/>
          <p:nvPr/>
        </p:nvGrpSpPr>
        <p:grpSpPr>
          <a:xfrm>
            <a:off x="394619" y="1094177"/>
            <a:ext cx="3614652" cy="800799"/>
            <a:chOff x="453292" y="1476073"/>
            <a:chExt cx="3614652" cy="800799"/>
          </a:xfrm>
        </p:grpSpPr>
        <mc:AlternateContent xmlns:mc="http://schemas.openxmlformats.org/markup-compatibility/2006" xmlns:a14="http://schemas.microsoft.com/office/drawing/2010/main">
          <mc:Choice Requires="a14">
            <p:sp>
              <p:nvSpPr>
                <p:cNvPr id="12" name="正方形/長方形 11"/>
                <p:cNvSpPr/>
                <p:nvPr/>
              </p:nvSpPr>
              <p:spPr>
                <a:xfrm>
                  <a:off x="2329889" y="1838341"/>
                  <a:ext cx="1738055" cy="338554"/>
                </a:xfrm>
                <a:prstGeom prst="rect">
                  <a:avLst/>
                </a:prstGeom>
              </p:spPr>
              <p:txBody>
                <a:bodyPr wrap="square">
                  <a:spAutoFit/>
                </a:bodyPr>
                <a:lstStyle/>
                <a:p>
                  <a:r>
                    <a:rPr lang="ja-JP" altLang="en-US" sz="1600" dirty="0">
                      <a:solidFill>
                        <a:schemeClr val="tx1"/>
                      </a:solidFill>
                    </a:rPr>
                    <a:t>（</a:t>
                  </a:r>
                  <a14:m>
                    <m:oMath xmlns:m="http://schemas.openxmlformats.org/officeDocument/2006/math">
                      <m:acc>
                        <m:accPr>
                          <m:chr m:val="̃"/>
                          <m:ctrlPr>
                            <a:rPr lang="en-US" altLang="ja-JP" sz="1600" i="1" dirty="0" smtClean="0">
                              <a:solidFill>
                                <a:schemeClr val="tx1"/>
                              </a:solidFill>
                              <a:latin typeface="Cambria Math" panose="02040503050406030204" pitchFamily="18" charset="0"/>
                            </a:rPr>
                          </m:ctrlPr>
                        </m:accPr>
                        <m:e>
                          <m:r>
                            <a:rPr lang="en-US" altLang="ja-JP" sz="1600" b="0" i="1" dirty="0">
                              <a:solidFill>
                                <a:schemeClr val="tx1"/>
                              </a:solidFill>
                              <a:latin typeface="Cambria Math"/>
                            </a:rPr>
                            <m:t>𝜀</m:t>
                          </m:r>
                          <m:r>
                            <a:rPr lang="en-US" altLang="ja-JP" sz="1600" b="0" i="1" baseline="-25000" dirty="0">
                              <a:solidFill>
                                <a:schemeClr val="tx1"/>
                              </a:solidFill>
                              <a:latin typeface="Cambria Math"/>
                            </a:rPr>
                            <m:t>𝑖</m:t>
                          </m:r>
                        </m:e>
                      </m:acc>
                    </m:oMath>
                  </a14:m>
                  <a:r>
                    <a:rPr lang="en-US" altLang="ja-JP" sz="1600" dirty="0">
                      <a:solidFill>
                        <a:schemeClr val="tx1"/>
                      </a:solidFill>
                      <a:latin typeface="Times New Roman" panose="02020603050405020304" pitchFamily="18" charset="0"/>
                      <a:cs typeface="Times New Roman" panose="02020603050405020304" pitchFamily="18" charset="0"/>
                    </a:rPr>
                    <a:t> =108 MeV</a:t>
                  </a:r>
                  <a:r>
                    <a:rPr lang="ja-JP" altLang="en-US" sz="1600" dirty="0">
                      <a:solidFill>
                        <a:schemeClr val="tx1"/>
                      </a:solidFill>
                      <a:latin typeface="Times New Roman" panose="02020603050405020304" pitchFamily="18" charset="0"/>
                      <a:cs typeface="Times New Roman" panose="02020603050405020304" pitchFamily="18" charset="0"/>
                    </a:rPr>
                    <a:t>）</a:t>
                  </a:r>
                  <a:endParaRPr lang="ja-JP" altLang="en-US" sz="1600" baseline="-25000" dirty="0">
                    <a:solidFill>
                      <a:schemeClr val="tx1"/>
                    </a:solidFill>
                    <a:latin typeface="Times New Roman" panose="02020603050405020304" pitchFamily="18" charset="0"/>
                    <a:cs typeface="Times New Roman" panose="02020603050405020304" pitchFamily="18" charset="0"/>
                  </a:endParaRPr>
                </a:p>
              </p:txBody>
            </p:sp>
          </mc:Choice>
          <mc:Fallback xmlns="">
            <p:sp>
              <p:nvSpPr>
                <p:cNvPr id="12" name="正方形/長方形 11"/>
                <p:cNvSpPr>
                  <a:spLocks noRot="1" noChangeAspect="1" noMove="1" noResize="1" noEditPoints="1" noAdjustHandles="1" noChangeArrowheads="1" noChangeShapeType="1" noTextEdit="1"/>
                </p:cNvSpPr>
                <p:nvPr/>
              </p:nvSpPr>
              <p:spPr>
                <a:xfrm>
                  <a:off x="2329889" y="1838341"/>
                  <a:ext cx="1738055" cy="338554"/>
                </a:xfrm>
                <a:prstGeom prst="rect">
                  <a:avLst/>
                </a:prstGeom>
                <a:blipFill rotWithShape="1">
                  <a:blip r:embed="rId9"/>
                  <a:stretch>
                    <a:fillRect l="-2105" t="-7273" b="-25455"/>
                  </a:stretch>
                </a:blipFill>
              </p:spPr>
              <p:txBody>
                <a:bodyPr/>
                <a:lstStyle/>
                <a:p>
                  <a:r>
                    <a:rPr lang="ja-JP" altLang="en-US">
                      <a:noFill/>
                    </a:rPr>
                    <a:t> </a:t>
                  </a:r>
                </a:p>
              </p:txBody>
            </p:sp>
          </mc:Fallback>
        </mc:AlternateContent>
        <p:sp>
          <p:nvSpPr>
            <p:cNvPr id="39" name="正方形/長方形 38"/>
            <p:cNvSpPr/>
            <p:nvPr/>
          </p:nvSpPr>
          <p:spPr>
            <a:xfrm>
              <a:off x="453292" y="1692097"/>
              <a:ext cx="2411340" cy="584775"/>
            </a:xfrm>
            <a:prstGeom prst="rect">
              <a:avLst/>
            </a:prstGeom>
          </p:spPr>
          <p:txBody>
            <a:bodyPr wrap="square">
              <a:spAutoFit/>
            </a:bodyPr>
            <a:lstStyle/>
            <a:p>
              <a:r>
                <a:rPr lang="en-US" altLang="ja-JP" sz="1600" i="1" dirty="0">
                  <a:latin typeface="Times New Roman" panose="02020603050405020304" pitchFamily="18" charset="0"/>
                  <a:cs typeface="Times New Roman" panose="02020603050405020304" pitchFamily="18" charset="0"/>
                </a:rPr>
                <a:t>I</a:t>
              </a:r>
              <a:r>
                <a:rPr lang="en-US" altLang="ja-JP" sz="1600" baseline="-25000" dirty="0">
                  <a:latin typeface="Times New Roman" panose="02020603050405020304" pitchFamily="18" charset="0"/>
                  <a:cs typeface="Times New Roman" panose="02020603050405020304" pitchFamily="18" charset="0"/>
                </a:rPr>
                <a:t>L</a:t>
              </a:r>
              <a:r>
                <a:rPr lang="en-US" altLang="ja-JP" sz="1600" dirty="0">
                  <a:latin typeface="Times New Roman" panose="02020603050405020304" pitchFamily="18" charset="0"/>
                  <a:cs typeface="Times New Roman" panose="02020603050405020304" pitchFamily="18" charset="0"/>
                </a:rPr>
                <a:t>=0.5×10</a:t>
              </a:r>
              <a:r>
                <a:rPr lang="en-US" altLang="ja-JP" sz="1600" baseline="30000" dirty="0">
                  <a:latin typeface="Times New Roman" panose="02020603050405020304" pitchFamily="18" charset="0"/>
                  <a:cs typeface="Times New Roman" panose="02020603050405020304" pitchFamily="18" charset="0"/>
                </a:rPr>
                <a:t>22 </a:t>
              </a:r>
              <a:r>
                <a:rPr lang="en-US" altLang="ja-JP" sz="1600" dirty="0">
                  <a:latin typeface="Times New Roman" panose="02020603050405020304" pitchFamily="18" charset="0"/>
                  <a:cs typeface="Times New Roman" panose="02020603050405020304" pitchFamily="18" charset="0"/>
                </a:rPr>
                <a:t>W/cm</a:t>
              </a:r>
              <a:r>
                <a:rPr lang="en-US" altLang="ja-JP" sz="1600" baseline="30000" dirty="0">
                  <a:latin typeface="Times New Roman" panose="02020603050405020304" pitchFamily="18" charset="0"/>
                  <a:cs typeface="Times New Roman" panose="02020603050405020304" pitchFamily="18" charset="0"/>
                </a:rPr>
                <a:t>2</a:t>
              </a:r>
            </a:p>
            <a:p>
              <a:r>
                <a:rPr lang="en-US" altLang="ja-JP" sz="1600" i="1" dirty="0">
                  <a:latin typeface="Times New Roman" panose="02020603050405020304" pitchFamily="18" charset="0"/>
                  <a:cs typeface="Times New Roman" panose="02020603050405020304" pitchFamily="18" charset="0"/>
                </a:rPr>
                <a:t>n</a:t>
              </a:r>
              <a:r>
                <a:rPr lang="en-US" altLang="ja-JP" sz="1600" baseline="-25000" dirty="0">
                  <a:latin typeface="Times New Roman" panose="02020603050405020304" pitchFamily="18" charset="0"/>
                  <a:cs typeface="Times New Roman" panose="02020603050405020304" pitchFamily="18" charset="0"/>
                </a:rPr>
                <a:t>e</a:t>
              </a:r>
              <a:r>
                <a:rPr lang="en-US" altLang="ja-JP" sz="1600" dirty="0">
                  <a:latin typeface="Times New Roman" panose="02020603050405020304" pitchFamily="18" charset="0"/>
                  <a:cs typeface="Times New Roman" panose="02020603050405020304" pitchFamily="18" charset="0"/>
                </a:rPr>
                <a:t>=100</a:t>
              </a:r>
              <a:r>
                <a:rPr lang="en-US" altLang="ja-JP" sz="1600" i="1" dirty="0">
                  <a:latin typeface="Times New Roman" panose="02020603050405020304" pitchFamily="18" charset="0"/>
                  <a:cs typeface="Times New Roman" panose="02020603050405020304" pitchFamily="18" charset="0"/>
                </a:rPr>
                <a:t>n</a:t>
              </a:r>
              <a:r>
                <a:rPr lang="en-US" altLang="ja-JP" sz="1600" baseline="-25000" dirty="0">
                  <a:latin typeface="Times New Roman" panose="02020603050405020304" pitchFamily="18" charset="0"/>
                  <a:cs typeface="Times New Roman" panose="02020603050405020304" pitchFamily="18" charset="0"/>
                </a:rPr>
                <a:t>cr </a:t>
              </a:r>
              <a:endParaRPr lang="ja-JP" altLang="en-US" sz="1600" baseline="-25000" dirty="0">
                <a:latin typeface="Times New Roman" panose="02020603050405020304" pitchFamily="18" charset="0"/>
                <a:cs typeface="Times New Roman" panose="02020603050405020304" pitchFamily="18" charset="0"/>
              </a:endParaRPr>
            </a:p>
          </p:txBody>
        </p:sp>
        <p:sp>
          <p:nvSpPr>
            <p:cNvPr id="43" name="テキスト ボックス 42"/>
            <p:cNvSpPr txBox="1"/>
            <p:nvPr/>
          </p:nvSpPr>
          <p:spPr>
            <a:xfrm>
              <a:off x="459473" y="1476073"/>
              <a:ext cx="1424872" cy="338554"/>
            </a:xfrm>
            <a:prstGeom prst="rect">
              <a:avLst/>
            </a:prstGeom>
            <a:noFill/>
            <a:ln>
              <a:noFill/>
            </a:ln>
          </p:spPr>
          <p:txBody>
            <a:bodyPr wrap="square" rtlCol="0">
              <a:spAutoFit/>
            </a:bodyPr>
            <a:lstStyle/>
            <a:p>
              <a:r>
                <a:rPr kumimoji="1" lang="ja-JP" altLang="en-US" sz="1600" dirty="0"/>
                <a:t>計算条件：</a:t>
              </a:r>
            </a:p>
          </p:txBody>
        </p:sp>
        <p:sp>
          <p:nvSpPr>
            <p:cNvPr id="60" name="正方形/長方形 59"/>
            <p:cNvSpPr/>
            <p:nvPr/>
          </p:nvSpPr>
          <p:spPr>
            <a:xfrm>
              <a:off x="459473" y="1476073"/>
              <a:ext cx="3299316" cy="800799"/>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600" dirty="0">
                <a:solidFill>
                  <a:schemeClr val="tx1"/>
                </a:solidFill>
              </a:endParaRPr>
            </a:p>
          </p:txBody>
        </p:sp>
      </p:grpSp>
      <p:sp>
        <p:nvSpPr>
          <p:cNvPr id="61" name="テキスト ボックス 60"/>
          <p:cNvSpPr txBox="1"/>
          <p:nvPr/>
        </p:nvSpPr>
        <p:spPr>
          <a:xfrm>
            <a:off x="4630812" y="2659659"/>
            <a:ext cx="4612084" cy="369332"/>
          </a:xfrm>
          <a:prstGeom prst="rect">
            <a:avLst/>
          </a:prstGeom>
          <a:noFill/>
          <a:ln>
            <a:noFill/>
          </a:ln>
        </p:spPr>
        <p:txBody>
          <a:bodyPr wrap="square" rtlCol="0">
            <a:spAutoFit/>
          </a:bodyPr>
          <a:lstStyle/>
          <a:p>
            <a:r>
              <a:rPr kumimoji="1" lang="ja-JP" altLang="en-US" dirty="0">
                <a:latin typeface="Times New Roman" panose="02020603050405020304" pitchFamily="18" charset="0"/>
                <a:cs typeface="Times New Roman" panose="02020603050405020304" pitchFamily="18" charset="0"/>
              </a:rPr>
              <a:t>イオンの光圧加速：</a:t>
            </a:r>
            <a:endParaRPr kumimoji="1" lang="en-US" altLang="ja-JP" dirty="0">
              <a:latin typeface="Times New Roman" panose="02020603050405020304" pitchFamily="18" charset="0"/>
              <a:cs typeface="Times New Roman" panose="02020603050405020304" pitchFamily="18" charset="0"/>
            </a:endParaRPr>
          </a:p>
        </p:txBody>
      </p:sp>
      <p:sp>
        <p:nvSpPr>
          <p:cNvPr id="62" name="正方形/長方形 61"/>
          <p:cNvSpPr/>
          <p:nvPr/>
        </p:nvSpPr>
        <p:spPr>
          <a:xfrm>
            <a:off x="4595590" y="3044038"/>
            <a:ext cx="4548409" cy="830997"/>
          </a:xfrm>
          <a:prstGeom prst="rect">
            <a:avLst/>
          </a:prstGeom>
        </p:spPr>
        <p:txBody>
          <a:bodyPr wrap="square">
            <a:spAutoFit/>
          </a:bodyPr>
          <a:lstStyle/>
          <a:p>
            <a:r>
              <a:rPr lang="ja-JP" altLang="en-US" sz="1600" dirty="0">
                <a:latin typeface="Times New Roman" panose="02020603050405020304" pitchFamily="18" charset="0"/>
                <a:cs typeface="Times New Roman" panose="02020603050405020304" pitchFamily="18" charset="0"/>
              </a:rPr>
              <a:t>① レーザー光圧で電子が押し込まれる。</a:t>
            </a:r>
            <a:endParaRPr lang="en-US" altLang="ja-JP" sz="1600" dirty="0">
              <a:latin typeface="Times New Roman" panose="02020603050405020304" pitchFamily="18" charset="0"/>
              <a:cs typeface="Times New Roman" panose="02020603050405020304" pitchFamily="18" charset="0"/>
            </a:endParaRPr>
          </a:p>
          <a:p>
            <a:r>
              <a:rPr lang="ja-JP" altLang="en-US" sz="1600" dirty="0">
                <a:latin typeface="Times New Roman" panose="02020603050405020304" pitchFamily="18" charset="0"/>
                <a:cs typeface="Times New Roman" panose="02020603050405020304" pitchFamily="18" charset="0"/>
              </a:rPr>
              <a:t>② イオンは取り残されるため，荷電分離が生じる。</a:t>
            </a:r>
            <a:endParaRPr lang="en-US" altLang="ja-JP" sz="1600" dirty="0">
              <a:latin typeface="Times New Roman" panose="02020603050405020304" pitchFamily="18" charset="0"/>
              <a:cs typeface="Times New Roman" panose="02020603050405020304" pitchFamily="18" charset="0"/>
            </a:endParaRPr>
          </a:p>
          <a:p>
            <a:r>
              <a:rPr lang="ja-JP" altLang="en-US" sz="1600" dirty="0">
                <a:latin typeface="Times New Roman" panose="02020603050405020304" pitchFamily="18" charset="0"/>
                <a:cs typeface="Times New Roman" panose="02020603050405020304" pitchFamily="18" charset="0"/>
              </a:rPr>
              <a:t>③ 静電場</a:t>
            </a:r>
            <a:r>
              <a:rPr lang="en-US" altLang="ja-JP" sz="1600" i="1" dirty="0">
                <a:latin typeface="Times New Roman" panose="02020603050405020304" pitchFamily="18" charset="0"/>
                <a:cs typeface="Times New Roman" panose="02020603050405020304" pitchFamily="18" charset="0"/>
              </a:rPr>
              <a:t>E</a:t>
            </a:r>
            <a:r>
              <a:rPr lang="en-US" altLang="ja-JP" sz="1600" i="1" baseline="-25000" dirty="0">
                <a:latin typeface="Times New Roman" panose="02020603050405020304" pitchFamily="18" charset="0"/>
                <a:cs typeface="Times New Roman" panose="02020603050405020304" pitchFamily="18" charset="0"/>
              </a:rPr>
              <a:t>x</a:t>
            </a:r>
            <a:r>
              <a:rPr lang="ja-JP" altLang="en-US" sz="1600" dirty="0">
                <a:latin typeface="Times New Roman" panose="02020603050405020304" pitchFamily="18" charset="0"/>
                <a:cs typeface="Times New Roman" panose="02020603050405020304" pitchFamily="18" charset="0"/>
              </a:rPr>
              <a:t>が生じ，イオンを前方に加速する。</a:t>
            </a:r>
            <a:endParaRPr lang="en-US" altLang="ja-JP" sz="1600" dirty="0">
              <a:latin typeface="Times New Roman" panose="02020603050405020304" pitchFamily="18" charset="0"/>
              <a:cs typeface="Times New Roman" panose="02020603050405020304" pitchFamily="18" charset="0"/>
            </a:endParaRPr>
          </a:p>
        </p:txBody>
      </p:sp>
      <p:sp>
        <p:nvSpPr>
          <p:cNvPr id="7168" name="正方形/長方形 7167"/>
          <p:cNvSpPr/>
          <p:nvPr/>
        </p:nvSpPr>
        <p:spPr>
          <a:xfrm>
            <a:off x="4671344" y="4029916"/>
            <a:ext cx="4572000" cy="584775"/>
          </a:xfrm>
          <a:prstGeom prst="rect">
            <a:avLst/>
          </a:prstGeom>
        </p:spPr>
        <p:txBody>
          <a:bodyPr>
            <a:spAutoFit/>
          </a:bodyPr>
          <a:lstStyle/>
          <a:p>
            <a:r>
              <a:rPr lang="ja-JP" altLang="en-US" sz="1600" dirty="0">
                <a:latin typeface="Times New Roman" panose="02020603050405020304" pitchFamily="18" charset="0"/>
                <a:cs typeface="Times New Roman" panose="02020603050405020304" pitchFamily="18" charset="0"/>
              </a:rPr>
              <a:t>→ 　レーザー照射面がプラズマを押し込みながら</a:t>
            </a:r>
            <a:endParaRPr lang="en-US" altLang="ja-JP" sz="1600" dirty="0">
              <a:latin typeface="Times New Roman" panose="02020603050405020304" pitchFamily="18" charset="0"/>
              <a:cs typeface="Times New Roman" panose="02020603050405020304" pitchFamily="18" charset="0"/>
            </a:endParaRPr>
          </a:p>
          <a:p>
            <a:r>
              <a:rPr lang="ja-JP" altLang="en-US" sz="1600" dirty="0">
                <a:latin typeface="Times New Roman" panose="02020603050405020304" pitchFamily="18" charset="0"/>
                <a:cs typeface="Times New Roman" panose="02020603050405020304" pitchFamily="18" charset="0"/>
              </a:rPr>
              <a:t>　　　進行する（</a:t>
            </a:r>
            <a:r>
              <a:rPr lang="en-US" altLang="ja-JP" sz="1600" dirty="0">
                <a:latin typeface="Times New Roman" panose="02020603050405020304" pitchFamily="18" charset="0"/>
                <a:cs typeface="Times New Roman" panose="02020603050405020304" pitchFamily="18" charset="0"/>
              </a:rPr>
              <a:t>Hole Boring</a:t>
            </a:r>
            <a:r>
              <a:rPr lang="ja-JP" altLang="en-US" sz="1600" dirty="0">
                <a:latin typeface="Times New Roman" panose="02020603050405020304" pitchFamily="18" charset="0"/>
                <a:cs typeface="Times New Roman" panose="02020603050405020304" pitchFamily="18" charset="0"/>
              </a:rPr>
              <a:t>）。</a:t>
            </a:r>
            <a:endParaRPr lang="en-US" altLang="ja-JP" sz="1600" dirty="0">
              <a:latin typeface="Times New Roman" panose="02020603050405020304" pitchFamily="18" charset="0"/>
              <a:cs typeface="Times New Roman" panose="02020603050405020304" pitchFamily="18" charset="0"/>
            </a:endParaRPr>
          </a:p>
        </p:txBody>
      </p:sp>
      <p:pic>
        <p:nvPicPr>
          <p:cNvPr id="5122" name="Picture 2" descr="Y:\OMP352picls2d\frames_kai\test2_I5e21_n100\dns_fld_phs\ZOOM_dns_fld_phs01_00004.gif"/>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835112" y="7556042"/>
            <a:ext cx="6096000" cy="7048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24401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7577" t="8383" r="3536" b="14404"/>
          <a:stretch/>
        </p:blipFill>
        <p:spPr bwMode="auto">
          <a:xfrm>
            <a:off x="8476062" y="-3452356"/>
            <a:ext cx="3672407" cy="21267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タイトル 1"/>
          <p:cNvSpPr>
            <a:spLocks noGrp="1"/>
          </p:cNvSpPr>
          <p:nvPr>
            <p:ph type="title"/>
          </p:nvPr>
        </p:nvSpPr>
        <p:spPr/>
        <p:txBody>
          <a:bodyPr>
            <a:normAutofit fontScale="90000"/>
          </a:bodyPr>
          <a:lstStyle/>
          <a:p>
            <a:r>
              <a:rPr lang="ja-JP" altLang="en-US" dirty="0">
                <a:latin typeface="Times New Roman" panose="02020603050405020304" pitchFamily="18" charset="0"/>
                <a:cs typeface="Times New Roman" panose="02020603050405020304" pitchFamily="18" charset="0"/>
              </a:rPr>
              <a:t>低密度・低強度の場合（</a:t>
            </a:r>
            <a:r>
              <a:rPr lang="en-US" altLang="ja-JP" dirty="0">
                <a:latin typeface="Times New Roman" panose="02020603050405020304" pitchFamily="18" charset="0"/>
                <a:cs typeface="Times New Roman" panose="02020603050405020304" pitchFamily="18" charset="0"/>
              </a:rPr>
              <a:t>case1</a:t>
            </a:r>
            <a:r>
              <a:rPr lang="ja-JP" altLang="en-US" dirty="0">
                <a:latin typeface="Times New Roman" panose="02020603050405020304" pitchFamily="18" charset="0"/>
                <a:cs typeface="Times New Roman" panose="02020603050405020304" pitchFamily="18" charset="0"/>
              </a:rPr>
              <a:t>）ではイオンビームの単色性が高く，</a:t>
            </a:r>
            <a:br>
              <a:rPr lang="en-US" altLang="ja-JP" dirty="0">
                <a:latin typeface="Times New Roman" panose="02020603050405020304" pitchFamily="18" charset="0"/>
                <a:cs typeface="Times New Roman" panose="02020603050405020304" pitchFamily="18" charset="0"/>
              </a:rPr>
            </a:br>
            <a:r>
              <a:rPr lang="ja-JP" altLang="en-US" dirty="0">
                <a:latin typeface="Times New Roman" panose="02020603050405020304" pitchFamily="18" charset="0"/>
                <a:cs typeface="Times New Roman" panose="02020603050405020304" pitchFamily="18" charset="0"/>
              </a:rPr>
              <a:t>エネルギー分布のピーク位置は光圧加速モデルと良く一致した。</a:t>
            </a:r>
            <a:endParaRPr kumimoji="1" lang="ja-JP" altLang="en-US" dirty="0">
              <a:latin typeface="Times New Roman" panose="02020603050405020304" pitchFamily="18" charset="0"/>
              <a:cs typeface="Times New Roman" panose="02020603050405020304" pitchFamily="18" charset="0"/>
            </a:endParaRPr>
          </a:p>
        </p:txBody>
      </p:sp>
      <p:sp>
        <p:nvSpPr>
          <p:cNvPr id="13" name="テキスト ボックス 12"/>
          <p:cNvSpPr txBox="1"/>
          <p:nvPr/>
        </p:nvSpPr>
        <p:spPr>
          <a:xfrm>
            <a:off x="9876643" y="4042791"/>
            <a:ext cx="776221" cy="369332"/>
          </a:xfrm>
          <a:prstGeom prst="rect">
            <a:avLst/>
          </a:prstGeom>
          <a:noFill/>
          <a:ln>
            <a:noFill/>
          </a:ln>
        </p:spPr>
        <p:txBody>
          <a:bodyPr wrap="square" rtlCol="0">
            <a:spAutoFit/>
          </a:bodyPr>
          <a:lstStyle/>
          <a:p>
            <a:r>
              <a:rPr kumimoji="1" lang="ja-JP" altLang="en-US" dirty="0">
                <a:solidFill>
                  <a:srgbClr val="0119FF"/>
                </a:solidFill>
              </a:rPr>
              <a:t>＋</a:t>
            </a:r>
          </a:p>
        </p:txBody>
      </p:sp>
      <p:sp>
        <p:nvSpPr>
          <p:cNvPr id="14" name="テキスト ボックス 13"/>
          <p:cNvSpPr txBox="1"/>
          <p:nvPr/>
        </p:nvSpPr>
        <p:spPr>
          <a:xfrm>
            <a:off x="9876643" y="4409060"/>
            <a:ext cx="776221" cy="369332"/>
          </a:xfrm>
          <a:prstGeom prst="rect">
            <a:avLst/>
          </a:prstGeom>
          <a:noFill/>
          <a:ln>
            <a:noFill/>
          </a:ln>
        </p:spPr>
        <p:txBody>
          <a:bodyPr wrap="square" rtlCol="0">
            <a:spAutoFit/>
          </a:bodyPr>
          <a:lstStyle/>
          <a:p>
            <a:r>
              <a:rPr kumimoji="1" lang="ja-JP" altLang="en-US" dirty="0">
                <a:solidFill>
                  <a:srgbClr val="FF0000"/>
                </a:solidFill>
              </a:rPr>
              <a:t>＋</a:t>
            </a:r>
          </a:p>
        </p:txBody>
      </p:sp>
      <p:sp>
        <p:nvSpPr>
          <p:cNvPr id="15" name="テキスト ボックス 14"/>
          <p:cNvSpPr txBox="1"/>
          <p:nvPr/>
        </p:nvSpPr>
        <p:spPr>
          <a:xfrm>
            <a:off x="9883896" y="4290871"/>
            <a:ext cx="776221" cy="369332"/>
          </a:xfrm>
          <a:prstGeom prst="rect">
            <a:avLst/>
          </a:prstGeom>
          <a:noFill/>
          <a:ln>
            <a:noFill/>
          </a:ln>
        </p:spPr>
        <p:txBody>
          <a:bodyPr wrap="square" rtlCol="0">
            <a:spAutoFit/>
          </a:bodyPr>
          <a:lstStyle/>
          <a:p>
            <a:r>
              <a:rPr kumimoji="1" lang="ja-JP" altLang="en-US" dirty="0">
                <a:solidFill>
                  <a:srgbClr val="007413"/>
                </a:solidFill>
              </a:rPr>
              <a:t>＋</a:t>
            </a:r>
          </a:p>
        </p:txBody>
      </p:sp>
      <p:sp>
        <p:nvSpPr>
          <p:cNvPr id="16" name="テキスト ボックス 15"/>
          <p:cNvSpPr txBox="1"/>
          <p:nvPr/>
        </p:nvSpPr>
        <p:spPr>
          <a:xfrm>
            <a:off x="11026920" y="3448884"/>
            <a:ext cx="776221" cy="369332"/>
          </a:xfrm>
          <a:prstGeom prst="rect">
            <a:avLst/>
          </a:prstGeom>
          <a:noFill/>
          <a:ln>
            <a:noFill/>
          </a:ln>
        </p:spPr>
        <p:txBody>
          <a:bodyPr wrap="square" rtlCol="0">
            <a:spAutoFit/>
          </a:bodyPr>
          <a:lstStyle/>
          <a:p>
            <a:r>
              <a:rPr kumimoji="1" lang="ja-JP" altLang="en-US" dirty="0">
                <a:solidFill>
                  <a:srgbClr val="0119FF"/>
                </a:solidFill>
              </a:rPr>
              <a:t>△</a:t>
            </a:r>
          </a:p>
        </p:txBody>
      </p:sp>
      <p:sp>
        <p:nvSpPr>
          <p:cNvPr id="17" name="テキスト ボックス 16"/>
          <p:cNvSpPr txBox="1"/>
          <p:nvPr/>
        </p:nvSpPr>
        <p:spPr>
          <a:xfrm>
            <a:off x="11022346" y="3384856"/>
            <a:ext cx="776221" cy="369332"/>
          </a:xfrm>
          <a:prstGeom prst="rect">
            <a:avLst/>
          </a:prstGeom>
          <a:noFill/>
          <a:ln>
            <a:noFill/>
          </a:ln>
        </p:spPr>
        <p:txBody>
          <a:bodyPr wrap="square" rtlCol="0">
            <a:spAutoFit/>
          </a:bodyPr>
          <a:lstStyle/>
          <a:p>
            <a:r>
              <a:rPr kumimoji="1" lang="ja-JP" altLang="en-US" dirty="0">
                <a:solidFill>
                  <a:srgbClr val="FF0000"/>
                </a:solidFill>
              </a:rPr>
              <a:t>△</a:t>
            </a:r>
          </a:p>
        </p:txBody>
      </p:sp>
      <p:sp>
        <p:nvSpPr>
          <p:cNvPr id="18" name="テキスト ボックス 17"/>
          <p:cNvSpPr txBox="1"/>
          <p:nvPr/>
        </p:nvSpPr>
        <p:spPr>
          <a:xfrm>
            <a:off x="11029207" y="3618697"/>
            <a:ext cx="776221" cy="369332"/>
          </a:xfrm>
          <a:prstGeom prst="rect">
            <a:avLst/>
          </a:prstGeom>
          <a:noFill/>
          <a:ln>
            <a:noFill/>
          </a:ln>
        </p:spPr>
        <p:txBody>
          <a:bodyPr wrap="square" rtlCol="0">
            <a:spAutoFit/>
          </a:bodyPr>
          <a:lstStyle/>
          <a:p>
            <a:r>
              <a:rPr lang="ja-JP" altLang="en-US" dirty="0">
                <a:solidFill>
                  <a:srgbClr val="007413"/>
                </a:solidFill>
              </a:rPr>
              <a:t>△</a:t>
            </a:r>
            <a:endParaRPr kumimoji="1" lang="ja-JP" altLang="en-US" dirty="0">
              <a:solidFill>
                <a:srgbClr val="007413"/>
              </a:solidFill>
            </a:endParaRPr>
          </a:p>
        </p:txBody>
      </p:sp>
      <p:sp>
        <p:nvSpPr>
          <p:cNvPr id="19" name="テキスト ボックス 18"/>
          <p:cNvSpPr txBox="1"/>
          <p:nvPr/>
        </p:nvSpPr>
        <p:spPr>
          <a:xfrm>
            <a:off x="12050899" y="3015524"/>
            <a:ext cx="776221" cy="369332"/>
          </a:xfrm>
          <a:prstGeom prst="rect">
            <a:avLst/>
          </a:prstGeom>
          <a:noFill/>
          <a:ln>
            <a:noFill/>
          </a:ln>
        </p:spPr>
        <p:txBody>
          <a:bodyPr wrap="square" rtlCol="0">
            <a:spAutoFit/>
          </a:bodyPr>
          <a:lstStyle/>
          <a:p>
            <a:r>
              <a:rPr lang="ja-JP" altLang="en-US" dirty="0">
                <a:solidFill>
                  <a:srgbClr val="0119FF"/>
                </a:solidFill>
              </a:rPr>
              <a:t>◇</a:t>
            </a:r>
            <a:endParaRPr kumimoji="1" lang="ja-JP" altLang="en-US" dirty="0">
              <a:solidFill>
                <a:srgbClr val="0119FF"/>
              </a:solidFill>
            </a:endParaRPr>
          </a:p>
        </p:txBody>
      </p:sp>
      <p:sp>
        <p:nvSpPr>
          <p:cNvPr id="20" name="テキスト ボックス 19"/>
          <p:cNvSpPr txBox="1"/>
          <p:nvPr/>
        </p:nvSpPr>
        <p:spPr>
          <a:xfrm>
            <a:off x="12050000" y="2330222"/>
            <a:ext cx="776221" cy="369332"/>
          </a:xfrm>
          <a:prstGeom prst="rect">
            <a:avLst/>
          </a:prstGeom>
          <a:noFill/>
          <a:ln>
            <a:noFill/>
          </a:ln>
        </p:spPr>
        <p:txBody>
          <a:bodyPr wrap="square" rtlCol="0">
            <a:spAutoFit/>
          </a:bodyPr>
          <a:lstStyle/>
          <a:p>
            <a:r>
              <a:rPr kumimoji="1" lang="ja-JP" altLang="en-US" dirty="0">
                <a:solidFill>
                  <a:srgbClr val="FF0000"/>
                </a:solidFill>
              </a:rPr>
              <a:t>◇</a:t>
            </a:r>
          </a:p>
        </p:txBody>
      </p:sp>
      <p:sp>
        <p:nvSpPr>
          <p:cNvPr id="21" name="テキスト ボックス 20"/>
          <p:cNvSpPr txBox="1"/>
          <p:nvPr/>
        </p:nvSpPr>
        <p:spPr>
          <a:xfrm>
            <a:off x="12052096" y="3095000"/>
            <a:ext cx="776221" cy="369332"/>
          </a:xfrm>
          <a:prstGeom prst="rect">
            <a:avLst/>
          </a:prstGeom>
          <a:noFill/>
          <a:ln>
            <a:noFill/>
          </a:ln>
        </p:spPr>
        <p:txBody>
          <a:bodyPr wrap="square" rtlCol="0">
            <a:spAutoFit/>
          </a:bodyPr>
          <a:lstStyle/>
          <a:p>
            <a:r>
              <a:rPr lang="ja-JP" altLang="en-US" dirty="0">
                <a:solidFill>
                  <a:srgbClr val="007413"/>
                </a:solidFill>
              </a:rPr>
              <a:t>◇</a:t>
            </a:r>
            <a:endParaRPr kumimoji="1" lang="ja-JP" altLang="en-US" dirty="0">
              <a:solidFill>
                <a:srgbClr val="007413"/>
              </a:solidFill>
            </a:endParaRPr>
          </a:p>
        </p:txBody>
      </p:sp>
      <p:sp>
        <p:nvSpPr>
          <p:cNvPr id="22" name="テキスト ボックス 21"/>
          <p:cNvSpPr txBox="1"/>
          <p:nvPr/>
        </p:nvSpPr>
        <p:spPr>
          <a:xfrm>
            <a:off x="10154726" y="4062264"/>
            <a:ext cx="775368" cy="369332"/>
          </a:xfrm>
          <a:prstGeom prst="rect">
            <a:avLst/>
          </a:prstGeom>
          <a:noFill/>
          <a:ln>
            <a:noFill/>
          </a:ln>
        </p:spPr>
        <p:txBody>
          <a:bodyPr wrap="square" rtlCol="0">
            <a:spAutoFit/>
          </a:bodyPr>
          <a:lstStyle/>
          <a:p>
            <a:r>
              <a:rPr kumimoji="1" lang="en-US" altLang="ja-JP" dirty="0"/>
              <a:t>0.11*</a:t>
            </a:r>
            <a:endParaRPr kumimoji="1" lang="ja-JP" altLang="en-US" dirty="0"/>
          </a:p>
        </p:txBody>
      </p:sp>
      <p:sp>
        <p:nvSpPr>
          <p:cNvPr id="23" name="テキスト ボックス 22"/>
          <p:cNvSpPr txBox="1"/>
          <p:nvPr/>
        </p:nvSpPr>
        <p:spPr>
          <a:xfrm>
            <a:off x="10162954" y="4500859"/>
            <a:ext cx="775368" cy="378883"/>
          </a:xfrm>
          <a:prstGeom prst="rect">
            <a:avLst/>
          </a:prstGeom>
          <a:noFill/>
          <a:ln>
            <a:noFill/>
          </a:ln>
        </p:spPr>
        <p:txBody>
          <a:bodyPr wrap="square" rtlCol="0">
            <a:spAutoFit/>
          </a:bodyPr>
          <a:lstStyle/>
          <a:p>
            <a:r>
              <a:rPr kumimoji="1" lang="en-US" altLang="ja-JP" dirty="0"/>
              <a:t>0.08*</a:t>
            </a:r>
            <a:endParaRPr kumimoji="1" lang="ja-JP" altLang="en-US" dirty="0"/>
          </a:p>
        </p:txBody>
      </p:sp>
      <p:sp>
        <p:nvSpPr>
          <p:cNvPr id="24" name="テキスト ボックス 23"/>
          <p:cNvSpPr txBox="1"/>
          <p:nvPr/>
        </p:nvSpPr>
        <p:spPr>
          <a:xfrm>
            <a:off x="10146620" y="4274700"/>
            <a:ext cx="1119976" cy="369332"/>
          </a:xfrm>
          <a:prstGeom prst="rect">
            <a:avLst/>
          </a:prstGeom>
          <a:noFill/>
          <a:ln>
            <a:noFill/>
          </a:ln>
        </p:spPr>
        <p:txBody>
          <a:bodyPr wrap="square" rtlCol="0">
            <a:spAutoFit/>
          </a:bodyPr>
          <a:lstStyle/>
          <a:p>
            <a:r>
              <a:rPr kumimoji="1" lang="en-US" altLang="ja-JP" dirty="0"/>
              <a:t>0.09*</a:t>
            </a:r>
            <a:endParaRPr kumimoji="1" lang="ja-JP" altLang="en-US" dirty="0"/>
          </a:p>
        </p:txBody>
      </p:sp>
      <p:sp>
        <p:nvSpPr>
          <p:cNvPr id="25" name="テキスト ボックス 24"/>
          <p:cNvSpPr txBox="1"/>
          <p:nvPr/>
        </p:nvSpPr>
        <p:spPr>
          <a:xfrm>
            <a:off x="11326440" y="3559376"/>
            <a:ext cx="775368" cy="378883"/>
          </a:xfrm>
          <a:prstGeom prst="rect">
            <a:avLst/>
          </a:prstGeom>
          <a:noFill/>
          <a:ln>
            <a:noFill/>
          </a:ln>
        </p:spPr>
        <p:txBody>
          <a:bodyPr wrap="square" rtlCol="0">
            <a:spAutoFit/>
          </a:bodyPr>
          <a:lstStyle/>
          <a:p>
            <a:r>
              <a:rPr kumimoji="1" lang="en-US" altLang="ja-JP" dirty="0"/>
              <a:t>0.17*</a:t>
            </a:r>
            <a:endParaRPr kumimoji="1" lang="ja-JP" altLang="en-US" dirty="0"/>
          </a:p>
        </p:txBody>
      </p:sp>
      <p:sp>
        <p:nvSpPr>
          <p:cNvPr id="26" name="テキスト ボックス 25"/>
          <p:cNvSpPr txBox="1"/>
          <p:nvPr/>
        </p:nvSpPr>
        <p:spPr>
          <a:xfrm>
            <a:off x="11321866" y="3295566"/>
            <a:ext cx="775368" cy="378883"/>
          </a:xfrm>
          <a:prstGeom prst="rect">
            <a:avLst/>
          </a:prstGeom>
          <a:noFill/>
          <a:ln>
            <a:noFill/>
          </a:ln>
        </p:spPr>
        <p:txBody>
          <a:bodyPr wrap="square" rtlCol="0">
            <a:spAutoFit/>
          </a:bodyPr>
          <a:lstStyle/>
          <a:p>
            <a:r>
              <a:rPr kumimoji="1" lang="en-US" altLang="ja-JP" dirty="0"/>
              <a:t>0.18*</a:t>
            </a:r>
            <a:endParaRPr kumimoji="1" lang="ja-JP" altLang="en-US" dirty="0"/>
          </a:p>
        </p:txBody>
      </p:sp>
      <p:sp>
        <p:nvSpPr>
          <p:cNvPr id="27" name="テキスト ボックス 26"/>
          <p:cNvSpPr txBox="1"/>
          <p:nvPr/>
        </p:nvSpPr>
        <p:spPr>
          <a:xfrm>
            <a:off x="12353796" y="3070001"/>
            <a:ext cx="775368" cy="378883"/>
          </a:xfrm>
          <a:prstGeom prst="rect">
            <a:avLst/>
          </a:prstGeom>
          <a:noFill/>
          <a:ln>
            <a:noFill/>
          </a:ln>
        </p:spPr>
        <p:txBody>
          <a:bodyPr wrap="square" rtlCol="0">
            <a:spAutoFit/>
          </a:bodyPr>
          <a:lstStyle/>
          <a:p>
            <a:r>
              <a:rPr kumimoji="1" lang="en-US" altLang="ja-JP" dirty="0"/>
              <a:t>0.22*</a:t>
            </a:r>
            <a:endParaRPr kumimoji="1" lang="ja-JP" altLang="en-US" dirty="0"/>
          </a:p>
        </p:txBody>
      </p:sp>
      <p:sp>
        <p:nvSpPr>
          <p:cNvPr id="28" name="テキスト ボックス 27"/>
          <p:cNvSpPr txBox="1"/>
          <p:nvPr/>
        </p:nvSpPr>
        <p:spPr>
          <a:xfrm>
            <a:off x="12354966" y="2287454"/>
            <a:ext cx="775368" cy="378883"/>
          </a:xfrm>
          <a:prstGeom prst="rect">
            <a:avLst/>
          </a:prstGeom>
          <a:noFill/>
          <a:ln>
            <a:noFill/>
          </a:ln>
        </p:spPr>
        <p:txBody>
          <a:bodyPr wrap="square" rtlCol="0">
            <a:spAutoFit/>
          </a:bodyPr>
          <a:lstStyle/>
          <a:p>
            <a:r>
              <a:rPr kumimoji="1" lang="en-US" altLang="ja-JP" dirty="0"/>
              <a:t>0.30*</a:t>
            </a:r>
            <a:endParaRPr kumimoji="1" lang="ja-JP" altLang="en-US" dirty="0"/>
          </a:p>
        </p:txBody>
      </p:sp>
      <p:sp>
        <p:nvSpPr>
          <p:cNvPr id="29" name="テキスト ボックス 28"/>
          <p:cNvSpPr txBox="1"/>
          <p:nvPr/>
        </p:nvSpPr>
        <p:spPr>
          <a:xfrm>
            <a:off x="11331014" y="3791776"/>
            <a:ext cx="775368" cy="378883"/>
          </a:xfrm>
          <a:prstGeom prst="rect">
            <a:avLst/>
          </a:prstGeom>
          <a:noFill/>
          <a:ln>
            <a:noFill/>
          </a:ln>
        </p:spPr>
        <p:txBody>
          <a:bodyPr wrap="square" rtlCol="0">
            <a:spAutoFit/>
          </a:bodyPr>
          <a:lstStyle/>
          <a:p>
            <a:r>
              <a:rPr kumimoji="1" lang="en-US" altLang="ja-JP" dirty="0"/>
              <a:t>0.14*</a:t>
            </a:r>
            <a:endParaRPr kumimoji="1" lang="ja-JP" altLang="en-US" dirty="0"/>
          </a:p>
        </p:txBody>
      </p:sp>
      <p:sp>
        <p:nvSpPr>
          <p:cNvPr id="30" name="テキスト ボックス 29"/>
          <p:cNvSpPr txBox="1"/>
          <p:nvPr/>
        </p:nvSpPr>
        <p:spPr>
          <a:xfrm>
            <a:off x="12348864" y="3383874"/>
            <a:ext cx="775368" cy="378883"/>
          </a:xfrm>
          <a:prstGeom prst="rect">
            <a:avLst/>
          </a:prstGeom>
          <a:noFill/>
          <a:ln>
            <a:noFill/>
          </a:ln>
        </p:spPr>
        <p:txBody>
          <a:bodyPr wrap="square" rtlCol="0">
            <a:spAutoFit/>
          </a:bodyPr>
          <a:lstStyle/>
          <a:p>
            <a:r>
              <a:rPr kumimoji="1" lang="en-US" altLang="ja-JP" dirty="0"/>
              <a:t>0.21*</a:t>
            </a:r>
            <a:endParaRPr kumimoji="1" lang="ja-JP" altLang="en-US" dirty="0"/>
          </a:p>
        </p:txBody>
      </p:sp>
      <p:pic>
        <p:nvPicPr>
          <p:cNvPr id="31" name="図 30"/>
          <p:cNvPicPr>
            <a:picLocks noChangeAspect="1"/>
          </p:cNvPicPr>
          <p:nvPr/>
        </p:nvPicPr>
        <p:blipFill rotWithShape="1">
          <a:blip r:embed="rId4"/>
          <a:srcRect l="21542" t="2793" r="12953" b="10019"/>
          <a:stretch/>
        </p:blipFill>
        <p:spPr>
          <a:xfrm>
            <a:off x="-5260283" y="-2393506"/>
            <a:ext cx="5053948" cy="4484575"/>
          </a:xfrm>
          <a:prstGeom prst="rect">
            <a:avLst/>
          </a:prstGeom>
        </p:spPr>
      </p:pic>
      <mc:AlternateContent xmlns:mc="http://schemas.openxmlformats.org/markup-compatibility/2006" xmlns:a14="http://schemas.microsoft.com/office/drawing/2010/main">
        <mc:Choice Requires="a14">
          <p:sp>
            <p:nvSpPr>
              <p:cNvPr id="45" name="テキスト ボックス 44"/>
              <p:cNvSpPr txBox="1"/>
              <p:nvPr/>
            </p:nvSpPr>
            <p:spPr>
              <a:xfrm>
                <a:off x="-3526122" y="-1766319"/>
                <a:ext cx="1296144" cy="307777"/>
              </a:xfrm>
              <a:prstGeom prst="rect">
                <a:avLst/>
              </a:prstGeom>
              <a:noFill/>
              <a:ln>
                <a:noFill/>
              </a:ln>
            </p:spPr>
            <p:txBody>
              <a:bodyPr wrap="square" rtlCol="0">
                <a:spAutoFit/>
              </a:bodyPr>
              <a:lstStyle/>
              <a:p>
                <a14:m>
                  <m:oMath xmlns:m="http://schemas.openxmlformats.org/officeDocument/2006/math">
                    <m:acc>
                      <m:accPr>
                        <m:chr m:val="̃"/>
                        <m:ctrlPr>
                          <a:rPr kumimoji="1" lang="ja-JP" altLang="en-US" sz="1400" i="1" smtClean="0">
                            <a:solidFill>
                              <a:srgbClr val="0119FF"/>
                            </a:solidFill>
                            <a:latin typeface="Cambria Math" panose="02040503050406030204" pitchFamily="18" charset="0"/>
                          </a:rPr>
                        </m:ctrlPr>
                      </m:accPr>
                      <m:e>
                        <m:r>
                          <a:rPr kumimoji="1" lang="en-US" altLang="ja-JP" sz="1400" b="0" i="1" smtClean="0">
                            <a:solidFill>
                              <a:srgbClr val="0119FF"/>
                            </a:solidFill>
                            <a:latin typeface="Cambria Math"/>
                          </a:rPr>
                          <m:t>𝜀</m:t>
                        </m:r>
                        <m:r>
                          <m:rPr>
                            <m:sty m:val="p"/>
                          </m:rPr>
                          <a:rPr kumimoji="1" lang="en-US" altLang="ja-JP" sz="1400" b="0" i="0" baseline="-25000" smtClean="0">
                            <a:solidFill>
                              <a:srgbClr val="0119FF"/>
                            </a:solidFill>
                            <a:latin typeface="Cambria Math"/>
                          </a:rPr>
                          <m:t>i</m:t>
                        </m:r>
                      </m:e>
                    </m:acc>
                  </m:oMath>
                </a14:m>
                <a:r>
                  <a:rPr kumimoji="1" lang="en-US" altLang="ja-JP" sz="1400" dirty="0">
                    <a:solidFill>
                      <a:srgbClr val="0119FF"/>
                    </a:solidFill>
                    <a:latin typeface="Times New Roman" panose="02020603050405020304" pitchFamily="18" charset="0"/>
                    <a:cs typeface="Times New Roman" panose="02020603050405020304" pitchFamily="18" charset="0"/>
                  </a:rPr>
                  <a:t>=108MeV</a:t>
                </a:r>
                <a:endParaRPr kumimoji="1" lang="ja-JP" altLang="en-US" sz="1400" dirty="0">
                  <a:solidFill>
                    <a:srgbClr val="0119FF"/>
                  </a:solidFill>
                  <a:latin typeface="Times New Roman" panose="02020603050405020304" pitchFamily="18" charset="0"/>
                  <a:cs typeface="Times New Roman" panose="02020603050405020304" pitchFamily="18" charset="0"/>
                </a:endParaRPr>
              </a:p>
            </p:txBody>
          </p:sp>
        </mc:Choice>
        <mc:Fallback xmlns="">
          <p:sp>
            <p:nvSpPr>
              <p:cNvPr id="45" name="テキスト ボックス 44"/>
              <p:cNvSpPr txBox="1">
                <a:spLocks noRot="1" noChangeAspect="1" noMove="1" noResize="1" noEditPoints="1" noAdjustHandles="1" noChangeArrowheads="1" noChangeShapeType="1" noTextEdit="1"/>
              </p:cNvSpPr>
              <p:nvPr/>
            </p:nvSpPr>
            <p:spPr>
              <a:xfrm>
                <a:off x="-3526122" y="-1766319"/>
                <a:ext cx="1296144" cy="307777"/>
              </a:xfrm>
              <a:prstGeom prst="rect">
                <a:avLst/>
              </a:prstGeom>
              <a:blipFill rotWithShape="1">
                <a:blip r:embed="rId5"/>
                <a:stretch>
                  <a:fillRect t="-1961" b="-17647"/>
                </a:stretch>
              </a:blipFill>
              <a:ln>
                <a:noFill/>
              </a:ln>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46" name="テキスト ボックス 45"/>
              <p:cNvSpPr txBox="1"/>
              <p:nvPr/>
            </p:nvSpPr>
            <p:spPr>
              <a:xfrm>
                <a:off x="-2779715" y="-1448709"/>
                <a:ext cx="1296144" cy="307777"/>
              </a:xfrm>
              <a:prstGeom prst="rect">
                <a:avLst/>
              </a:prstGeom>
              <a:noFill/>
              <a:ln>
                <a:noFill/>
              </a:ln>
            </p:spPr>
            <p:txBody>
              <a:bodyPr wrap="square" rtlCol="0">
                <a:spAutoFit/>
              </a:bodyPr>
              <a:lstStyle/>
              <a:p>
                <a14:m>
                  <m:oMath xmlns:m="http://schemas.openxmlformats.org/officeDocument/2006/math">
                    <m:acc>
                      <m:accPr>
                        <m:chr m:val="̃"/>
                        <m:ctrlPr>
                          <a:rPr kumimoji="1" lang="ja-JP" altLang="en-US" sz="1400" i="1" smtClean="0">
                            <a:solidFill>
                              <a:srgbClr val="FF0000"/>
                            </a:solidFill>
                            <a:latin typeface="Cambria Math" panose="02040503050406030204" pitchFamily="18" charset="0"/>
                          </a:rPr>
                        </m:ctrlPr>
                      </m:accPr>
                      <m:e>
                        <m:r>
                          <a:rPr kumimoji="1" lang="en-US" altLang="ja-JP" sz="1400" b="0" i="1" smtClean="0">
                            <a:solidFill>
                              <a:srgbClr val="FF0000"/>
                            </a:solidFill>
                            <a:latin typeface="Cambria Math"/>
                          </a:rPr>
                          <m:t>𝜀</m:t>
                        </m:r>
                        <m:r>
                          <m:rPr>
                            <m:sty m:val="p"/>
                          </m:rPr>
                          <a:rPr kumimoji="1" lang="en-US" altLang="ja-JP" sz="1400" b="0" i="0" baseline="-25000" smtClean="0">
                            <a:solidFill>
                              <a:srgbClr val="FF0000"/>
                            </a:solidFill>
                            <a:latin typeface="Cambria Math"/>
                          </a:rPr>
                          <m:t>i</m:t>
                        </m:r>
                      </m:e>
                    </m:acc>
                  </m:oMath>
                </a14:m>
                <a:r>
                  <a:rPr kumimoji="1" lang="en-US" altLang="ja-JP" sz="1400" dirty="0">
                    <a:solidFill>
                      <a:srgbClr val="FF0000"/>
                    </a:solidFill>
                    <a:latin typeface="Times New Roman" panose="02020603050405020304" pitchFamily="18" charset="0"/>
                    <a:cs typeface="Times New Roman" panose="02020603050405020304" pitchFamily="18" charset="0"/>
                  </a:rPr>
                  <a:t>=205MeV</a:t>
                </a:r>
                <a:endParaRPr kumimoji="1" lang="ja-JP" altLang="en-US" sz="1400" dirty="0">
                  <a:solidFill>
                    <a:srgbClr val="FF0000"/>
                  </a:solidFill>
                  <a:latin typeface="Times New Roman" panose="02020603050405020304" pitchFamily="18" charset="0"/>
                  <a:cs typeface="Times New Roman" panose="02020603050405020304" pitchFamily="18" charset="0"/>
                </a:endParaRPr>
              </a:p>
            </p:txBody>
          </p:sp>
        </mc:Choice>
        <mc:Fallback xmlns="">
          <p:sp>
            <p:nvSpPr>
              <p:cNvPr id="46" name="テキスト ボックス 45"/>
              <p:cNvSpPr txBox="1">
                <a:spLocks noRot="1" noChangeAspect="1" noMove="1" noResize="1" noEditPoints="1" noAdjustHandles="1" noChangeArrowheads="1" noChangeShapeType="1" noTextEdit="1"/>
              </p:cNvSpPr>
              <p:nvPr/>
            </p:nvSpPr>
            <p:spPr>
              <a:xfrm>
                <a:off x="-2779715" y="-1448709"/>
                <a:ext cx="1296144" cy="307777"/>
              </a:xfrm>
              <a:prstGeom prst="rect">
                <a:avLst/>
              </a:prstGeom>
              <a:blipFill rotWithShape="1">
                <a:blip r:embed="rId6"/>
                <a:stretch>
                  <a:fillRect t="-1961" b="-17647"/>
                </a:stretch>
              </a:blipFill>
              <a:ln>
                <a:noFill/>
              </a:ln>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47" name="テキスト ボックス 46"/>
              <p:cNvSpPr txBox="1"/>
              <p:nvPr/>
            </p:nvSpPr>
            <p:spPr>
              <a:xfrm>
                <a:off x="-1752141" y="-514005"/>
                <a:ext cx="1296144" cy="307777"/>
              </a:xfrm>
              <a:prstGeom prst="rect">
                <a:avLst/>
              </a:prstGeom>
              <a:noFill/>
              <a:ln>
                <a:noFill/>
              </a:ln>
            </p:spPr>
            <p:txBody>
              <a:bodyPr wrap="square" rtlCol="0">
                <a:spAutoFit/>
              </a:bodyPr>
              <a:lstStyle/>
              <a:p>
                <a14:m>
                  <m:oMath xmlns:m="http://schemas.openxmlformats.org/officeDocument/2006/math">
                    <m:acc>
                      <m:accPr>
                        <m:chr m:val="̃"/>
                        <m:ctrlPr>
                          <a:rPr kumimoji="1" lang="ja-JP" altLang="en-US" sz="1400" i="1" smtClean="0">
                            <a:solidFill>
                              <a:srgbClr val="007413"/>
                            </a:solidFill>
                            <a:latin typeface="Cambria Math" panose="02040503050406030204" pitchFamily="18" charset="0"/>
                          </a:rPr>
                        </m:ctrlPr>
                      </m:accPr>
                      <m:e>
                        <m:r>
                          <a:rPr kumimoji="1" lang="en-US" altLang="ja-JP" sz="1400" b="0" i="1" smtClean="0">
                            <a:solidFill>
                              <a:srgbClr val="007413"/>
                            </a:solidFill>
                            <a:latin typeface="Cambria Math"/>
                          </a:rPr>
                          <m:t>𝜀</m:t>
                        </m:r>
                        <m:r>
                          <m:rPr>
                            <m:sty m:val="p"/>
                          </m:rPr>
                          <a:rPr kumimoji="1" lang="en-US" altLang="ja-JP" sz="1400" b="0" i="0" baseline="-25000" smtClean="0">
                            <a:solidFill>
                              <a:srgbClr val="007413"/>
                            </a:solidFill>
                            <a:latin typeface="Cambria Math"/>
                          </a:rPr>
                          <m:t>i</m:t>
                        </m:r>
                      </m:e>
                    </m:acc>
                  </m:oMath>
                </a14:m>
                <a:r>
                  <a:rPr kumimoji="1" lang="en-US" altLang="ja-JP" sz="1400" dirty="0">
                    <a:solidFill>
                      <a:srgbClr val="007413"/>
                    </a:solidFill>
                    <a:latin typeface="Times New Roman" panose="02020603050405020304" pitchFamily="18" charset="0"/>
                    <a:cs typeface="Times New Roman" panose="02020603050405020304" pitchFamily="18" charset="0"/>
                  </a:rPr>
                  <a:t>=</a:t>
                </a:r>
                <a:r>
                  <a:rPr lang="en-US" altLang="ja-JP" sz="1400" dirty="0">
                    <a:solidFill>
                      <a:srgbClr val="007413"/>
                    </a:solidFill>
                    <a:latin typeface="Times New Roman" panose="02020603050405020304" pitchFamily="18" charset="0"/>
                    <a:cs typeface="Times New Roman" panose="02020603050405020304" pitchFamily="18" charset="0"/>
                  </a:rPr>
                  <a:t>326</a:t>
                </a:r>
                <a:r>
                  <a:rPr kumimoji="1" lang="en-US" altLang="ja-JP" sz="1400" dirty="0">
                    <a:solidFill>
                      <a:srgbClr val="007413"/>
                    </a:solidFill>
                    <a:latin typeface="Times New Roman" panose="02020603050405020304" pitchFamily="18" charset="0"/>
                    <a:cs typeface="Times New Roman" panose="02020603050405020304" pitchFamily="18" charset="0"/>
                  </a:rPr>
                  <a:t>MeV</a:t>
                </a:r>
                <a:endParaRPr kumimoji="1" lang="ja-JP" altLang="en-US" sz="1400" dirty="0">
                  <a:solidFill>
                    <a:srgbClr val="007413"/>
                  </a:solidFill>
                  <a:latin typeface="Times New Roman" panose="02020603050405020304" pitchFamily="18" charset="0"/>
                  <a:cs typeface="Times New Roman" panose="02020603050405020304" pitchFamily="18" charset="0"/>
                </a:endParaRPr>
              </a:p>
            </p:txBody>
          </p:sp>
        </mc:Choice>
        <mc:Fallback xmlns="">
          <p:sp>
            <p:nvSpPr>
              <p:cNvPr id="47" name="テキスト ボックス 46"/>
              <p:cNvSpPr txBox="1">
                <a:spLocks noRot="1" noChangeAspect="1" noMove="1" noResize="1" noEditPoints="1" noAdjustHandles="1" noChangeArrowheads="1" noChangeShapeType="1" noTextEdit="1"/>
              </p:cNvSpPr>
              <p:nvPr/>
            </p:nvSpPr>
            <p:spPr>
              <a:xfrm>
                <a:off x="-1752141" y="-514005"/>
                <a:ext cx="1296144" cy="307777"/>
              </a:xfrm>
              <a:prstGeom prst="rect">
                <a:avLst/>
              </a:prstGeom>
              <a:blipFill rotWithShape="1">
                <a:blip r:embed="rId7"/>
                <a:stretch>
                  <a:fillRect t="-2000" b="-20000"/>
                </a:stretch>
              </a:blipFill>
              <a:ln>
                <a:noFill/>
              </a:ln>
            </p:spPr>
            <p:txBody>
              <a:bodyPr/>
              <a:lstStyle/>
              <a:p>
                <a:r>
                  <a:rPr lang="ja-JP" altLang="en-US">
                    <a:noFill/>
                  </a:rPr>
                  <a:t> </a:t>
                </a:r>
              </a:p>
            </p:txBody>
          </p:sp>
        </mc:Fallback>
      </mc:AlternateContent>
      <p:cxnSp>
        <p:nvCxnSpPr>
          <p:cNvPr id="55" name="直線コネクタ 54"/>
          <p:cNvCxnSpPr/>
          <p:nvPr/>
        </p:nvCxnSpPr>
        <p:spPr>
          <a:xfrm>
            <a:off x="-3526122" y="-2249828"/>
            <a:ext cx="0" cy="383684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直線コネクタ 55"/>
          <p:cNvCxnSpPr/>
          <p:nvPr/>
        </p:nvCxnSpPr>
        <p:spPr>
          <a:xfrm>
            <a:off x="-2779715" y="-2264478"/>
            <a:ext cx="0" cy="385149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直線コネクタ 56"/>
          <p:cNvCxnSpPr/>
          <p:nvPr/>
        </p:nvCxnSpPr>
        <p:spPr>
          <a:xfrm>
            <a:off x="-1766270" y="-2245428"/>
            <a:ext cx="0" cy="383244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1" name="テキスト ボックス 60"/>
          <p:cNvSpPr txBox="1"/>
          <p:nvPr/>
        </p:nvSpPr>
        <p:spPr>
          <a:xfrm>
            <a:off x="-1449663" y="-2547664"/>
            <a:ext cx="1239535" cy="307777"/>
          </a:xfrm>
          <a:prstGeom prst="rect">
            <a:avLst/>
          </a:prstGeom>
          <a:noFill/>
          <a:ln>
            <a:noFill/>
          </a:ln>
        </p:spPr>
        <p:txBody>
          <a:bodyPr wrap="square" rtlCol="0">
            <a:spAutoFit/>
          </a:bodyPr>
          <a:lstStyle/>
          <a:p>
            <a:r>
              <a:rPr lang="en-US" altLang="ja-JP" sz="1400" dirty="0">
                <a:latin typeface="Times New Roman" panose="02020603050405020304" pitchFamily="18" charset="0"/>
                <a:cs typeface="Times New Roman" panose="02020603050405020304" pitchFamily="18" charset="0"/>
              </a:rPr>
              <a:t>(</a:t>
            </a:r>
            <a:r>
              <a:rPr kumimoji="1" lang="en-US" altLang="ja-JP" sz="1400" dirty="0">
                <a:latin typeface="Times New Roman" panose="02020603050405020304" pitchFamily="18" charset="0"/>
                <a:cs typeface="Times New Roman" panose="02020603050405020304" pitchFamily="18" charset="0"/>
              </a:rPr>
              <a:t>RPA-model)</a:t>
            </a:r>
            <a:endParaRPr kumimoji="1" lang="ja-JP" altLang="en-US" sz="1400" dirty="0">
              <a:latin typeface="Times New Roman" panose="02020603050405020304" pitchFamily="18" charset="0"/>
              <a:cs typeface="Times New Roman" panose="02020603050405020304" pitchFamily="18" charset="0"/>
            </a:endParaRPr>
          </a:p>
        </p:txBody>
      </p:sp>
      <p:sp>
        <p:nvSpPr>
          <p:cNvPr id="62" name="テキスト ボックス 61"/>
          <p:cNvSpPr txBox="1"/>
          <p:nvPr/>
        </p:nvSpPr>
        <p:spPr>
          <a:xfrm>
            <a:off x="-3904632" y="-2547394"/>
            <a:ext cx="839986" cy="307777"/>
          </a:xfrm>
          <a:prstGeom prst="rect">
            <a:avLst/>
          </a:prstGeom>
          <a:noFill/>
          <a:ln>
            <a:noFill/>
          </a:ln>
        </p:spPr>
        <p:txBody>
          <a:bodyPr wrap="square" rtlCol="0">
            <a:spAutoFit/>
          </a:bodyPr>
          <a:lstStyle/>
          <a:p>
            <a:r>
              <a:rPr kumimoji="1" lang="en-US" altLang="ja-JP" sz="1400" dirty="0">
                <a:latin typeface="Times New Roman" panose="02020603050405020304" pitchFamily="18" charset="0"/>
                <a:cs typeface="Times New Roman" panose="02020603050405020304" pitchFamily="18" charset="0"/>
              </a:rPr>
              <a:t>108MeV</a:t>
            </a:r>
            <a:endParaRPr kumimoji="1" lang="ja-JP" altLang="en-US" sz="1400" dirty="0">
              <a:latin typeface="Times New Roman" panose="02020603050405020304" pitchFamily="18" charset="0"/>
              <a:cs typeface="Times New Roman" panose="02020603050405020304" pitchFamily="18" charset="0"/>
            </a:endParaRPr>
          </a:p>
        </p:txBody>
      </p:sp>
      <p:sp>
        <p:nvSpPr>
          <p:cNvPr id="63" name="テキスト ボックス 62"/>
          <p:cNvSpPr txBox="1"/>
          <p:nvPr/>
        </p:nvSpPr>
        <p:spPr>
          <a:xfrm>
            <a:off x="-3069964" y="-2547663"/>
            <a:ext cx="839986" cy="307777"/>
          </a:xfrm>
          <a:prstGeom prst="rect">
            <a:avLst/>
          </a:prstGeom>
          <a:noFill/>
          <a:ln>
            <a:noFill/>
          </a:ln>
        </p:spPr>
        <p:txBody>
          <a:bodyPr wrap="square" rtlCol="0">
            <a:spAutoFit/>
          </a:bodyPr>
          <a:lstStyle/>
          <a:p>
            <a:r>
              <a:rPr lang="en-US" altLang="ja-JP" sz="1400" dirty="0">
                <a:latin typeface="Times New Roman" panose="02020603050405020304" pitchFamily="18" charset="0"/>
                <a:cs typeface="Times New Roman" panose="02020603050405020304" pitchFamily="18" charset="0"/>
              </a:rPr>
              <a:t>205</a:t>
            </a:r>
            <a:r>
              <a:rPr kumimoji="1" lang="en-US" altLang="ja-JP" sz="1400" dirty="0">
                <a:latin typeface="Times New Roman" panose="02020603050405020304" pitchFamily="18" charset="0"/>
                <a:cs typeface="Times New Roman" panose="02020603050405020304" pitchFamily="18" charset="0"/>
              </a:rPr>
              <a:t>MeV</a:t>
            </a:r>
            <a:endParaRPr kumimoji="1" lang="ja-JP" altLang="en-US" sz="1400" dirty="0">
              <a:latin typeface="Times New Roman" panose="02020603050405020304" pitchFamily="18" charset="0"/>
              <a:cs typeface="Times New Roman" panose="02020603050405020304" pitchFamily="18" charset="0"/>
            </a:endParaRPr>
          </a:p>
        </p:txBody>
      </p:sp>
      <p:sp>
        <p:nvSpPr>
          <p:cNvPr id="64" name="テキスト ボックス 63"/>
          <p:cNvSpPr txBox="1"/>
          <p:nvPr/>
        </p:nvSpPr>
        <p:spPr>
          <a:xfrm>
            <a:off x="-2160181" y="-2534463"/>
            <a:ext cx="839986" cy="307777"/>
          </a:xfrm>
          <a:prstGeom prst="rect">
            <a:avLst/>
          </a:prstGeom>
          <a:noFill/>
          <a:ln>
            <a:noFill/>
          </a:ln>
        </p:spPr>
        <p:txBody>
          <a:bodyPr wrap="square" rtlCol="0">
            <a:spAutoFit/>
          </a:bodyPr>
          <a:lstStyle/>
          <a:p>
            <a:r>
              <a:rPr lang="en-US" altLang="ja-JP" sz="1400" dirty="0">
                <a:latin typeface="Times New Roman" panose="02020603050405020304" pitchFamily="18" charset="0"/>
                <a:cs typeface="Times New Roman" panose="02020603050405020304" pitchFamily="18" charset="0"/>
              </a:rPr>
              <a:t>326</a:t>
            </a:r>
            <a:r>
              <a:rPr kumimoji="1" lang="en-US" altLang="ja-JP" sz="1400" dirty="0">
                <a:latin typeface="Times New Roman" panose="02020603050405020304" pitchFamily="18" charset="0"/>
                <a:cs typeface="Times New Roman" panose="02020603050405020304" pitchFamily="18" charset="0"/>
              </a:rPr>
              <a:t>MeV</a:t>
            </a:r>
            <a:endParaRPr kumimoji="1" lang="ja-JP" altLang="en-US" sz="1400" dirty="0">
              <a:latin typeface="Times New Roman" panose="02020603050405020304" pitchFamily="18" charset="0"/>
              <a:cs typeface="Times New Roman" panose="02020603050405020304" pitchFamily="18" charset="0"/>
            </a:endParaRPr>
          </a:p>
        </p:txBody>
      </p:sp>
      <p:sp>
        <p:nvSpPr>
          <p:cNvPr id="65" name="テキスト ボックス 64"/>
          <p:cNvSpPr txBox="1"/>
          <p:nvPr/>
        </p:nvSpPr>
        <p:spPr>
          <a:xfrm>
            <a:off x="-3045646" y="2091069"/>
            <a:ext cx="1305458" cy="461665"/>
          </a:xfrm>
          <a:prstGeom prst="rect">
            <a:avLst/>
          </a:prstGeom>
          <a:noFill/>
          <a:ln>
            <a:noFill/>
          </a:ln>
        </p:spPr>
        <p:txBody>
          <a:bodyPr wrap="square" rtlCol="0">
            <a:spAutoFit/>
          </a:bodyPr>
          <a:lstStyle/>
          <a:p>
            <a:pPr algn="ctr"/>
            <a:r>
              <a:rPr lang="en-US" altLang="ja-JP" sz="2400" i="1" dirty="0" err="1">
                <a:latin typeface="Times New Roman" panose="02020603050405020304" pitchFamily="18" charset="0"/>
                <a:cs typeface="Times New Roman" panose="02020603050405020304" pitchFamily="18" charset="0"/>
              </a:rPr>
              <a:t>ε</a:t>
            </a:r>
            <a:r>
              <a:rPr lang="en-US" altLang="ja-JP" sz="2400" baseline="-25000" dirty="0" err="1">
                <a:latin typeface="Times New Roman" panose="02020603050405020304" pitchFamily="18" charset="0"/>
                <a:cs typeface="Times New Roman" panose="02020603050405020304" pitchFamily="18" charset="0"/>
              </a:rPr>
              <a:t>i</a:t>
            </a:r>
            <a:r>
              <a:rPr kumimoji="1" lang="en-US" altLang="ja-JP" sz="2400" dirty="0">
                <a:latin typeface="Times New Roman" panose="02020603050405020304" pitchFamily="18" charset="0"/>
                <a:cs typeface="Times New Roman" panose="02020603050405020304" pitchFamily="18" charset="0"/>
              </a:rPr>
              <a:t> [MeV]</a:t>
            </a:r>
            <a:endParaRPr kumimoji="1" lang="ja-JP" altLang="en-US" sz="2400" dirty="0">
              <a:latin typeface="Times New Roman" panose="02020603050405020304" pitchFamily="18" charset="0"/>
              <a:cs typeface="Times New Roman" panose="02020603050405020304" pitchFamily="18" charset="0"/>
            </a:endParaRPr>
          </a:p>
        </p:txBody>
      </p:sp>
      <p:sp>
        <p:nvSpPr>
          <p:cNvPr id="66" name="テキスト ボックス 65"/>
          <p:cNvSpPr txBox="1"/>
          <p:nvPr/>
        </p:nvSpPr>
        <p:spPr>
          <a:xfrm rot="16200000">
            <a:off x="-7099038" y="-670042"/>
            <a:ext cx="3065438" cy="461665"/>
          </a:xfrm>
          <a:prstGeom prst="rect">
            <a:avLst/>
          </a:prstGeom>
          <a:noFill/>
          <a:ln>
            <a:noFill/>
          </a:ln>
        </p:spPr>
        <p:txBody>
          <a:bodyPr wrap="square" rtlCol="0">
            <a:spAutoFit/>
          </a:bodyPr>
          <a:lstStyle/>
          <a:p>
            <a:pPr algn="ctr"/>
            <a:r>
              <a:rPr lang="en-US" altLang="ja-JP" sz="2400" dirty="0">
                <a:latin typeface="Times New Roman" panose="02020603050405020304" pitchFamily="18" charset="0"/>
                <a:cs typeface="Times New Roman" panose="02020603050405020304" pitchFamily="18" charset="0"/>
              </a:rPr>
              <a:t>(</a:t>
            </a:r>
            <a:r>
              <a:rPr lang="en-US" altLang="ja-JP" sz="2400" dirty="0" err="1">
                <a:latin typeface="Times New Roman" panose="02020603050405020304" pitchFamily="18" charset="0"/>
                <a:cs typeface="Times New Roman" panose="02020603050405020304" pitchFamily="18" charset="0"/>
              </a:rPr>
              <a:t>d</a:t>
            </a:r>
            <a:r>
              <a:rPr lang="en-US" altLang="ja-JP" sz="2400" i="1" dirty="0" err="1">
                <a:latin typeface="Times New Roman" panose="02020603050405020304" pitchFamily="18" charset="0"/>
                <a:cs typeface="Times New Roman" panose="02020603050405020304" pitchFamily="18" charset="0"/>
              </a:rPr>
              <a:t>E</a:t>
            </a:r>
            <a:r>
              <a:rPr lang="en-US" altLang="ja-JP" sz="2400" baseline="-25000" dirty="0" err="1">
                <a:latin typeface="Times New Roman" panose="02020603050405020304" pitchFamily="18" charset="0"/>
                <a:cs typeface="Times New Roman" panose="02020603050405020304" pitchFamily="18" charset="0"/>
              </a:rPr>
              <a:t>b</a:t>
            </a:r>
            <a:r>
              <a:rPr lang="en-US" altLang="ja-JP" sz="2400" dirty="0">
                <a:latin typeface="Times New Roman" panose="02020603050405020304" pitchFamily="18" charset="0"/>
                <a:cs typeface="Times New Roman" panose="02020603050405020304" pitchFamily="18" charset="0"/>
              </a:rPr>
              <a:t>/</a:t>
            </a:r>
            <a:r>
              <a:rPr lang="en-US" altLang="ja-JP" sz="2400" dirty="0" err="1">
                <a:latin typeface="Times New Roman" panose="02020603050405020304" pitchFamily="18" charset="0"/>
                <a:cs typeface="Times New Roman" panose="02020603050405020304" pitchFamily="18" charset="0"/>
              </a:rPr>
              <a:t>d</a:t>
            </a:r>
            <a:r>
              <a:rPr lang="en-US" altLang="ja-JP" sz="2400" i="1" dirty="0" err="1">
                <a:latin typeface="Times New Roman" panose="02020603050405020304" pitchFamily="18" charset="0"/>
                <a:cs typeface="Times New Roman" panose="02020603050405020304" pitchFamily="18" charset="0"/>
              </a:rPr>
              <a:t>ε</a:t>
            </a:r>
            <a:r>
              <a:rPr lang="en-US" altLang="ja-JP" sz="2400" baseline="-25000" dirty="0" err="1">
                <a:latin typeface="Times New Roman" panose="02020603050405020304" pitchFamily="18" charset="0"/>
                <a:cs typeface="Times New Roman" panose="02020603050405020304" pitchFamily="18" charset="0"/>
              </a:rPr>
              <a:t>i</a:t>
            </a:r>
            <a:r>
              <a:rPr lang="en-US" altLang="ja-JP" sz="2400" dirty="0">
                <a:latin typeface="Times New Roman" panose="02020603050405020304" pitchFamily="18" charset="0"/>
                <a:cs typeface="Times New Roman" panose="02020603050405020304" pitchFamily="18" charset="0"/>
              </a:rPr>
              <a:t>) / </a:t>
            </a:r>
            <a:r>
              <a:rPr lang="en-US" altLang="ja-JP" sz="2400" i="1" dirty="0">
                <a:latin typeface="Times New Roman" panose="02020603050405020304" pitchFamily="18" charset="0"/>
                <a:cs typeface="Times New Roman" panose="02020603050405020304" pitchFamily="18" charset="0"/>
              </a:rPr>
              <a:t>E</a:t>
            </a:r>
            <a:r>
              <a:rPr lang="en-US" altLang="ja-JP" sz="2400" baseline="-25000" dirty="0">
                <a:latin typeface="Times New Roman" panose="02020603050405020304" pitchFamily="18" charset="0"/>
                <a:cs typeface="Times New Roman" panose="02020603050405020304" pitchFamily="18" charset="0"/>
              </a:rPr>
              <a:t>L</a:t>
            </a:r>
            <a:r>
              <a:rPr kumimoji="1" lang="en-US" altLang="ja-JP" sz="2400" dirty="0">
                <a:latin typeface="Times New Roman" panose="02020603050405020304" pitchFamily="18" charset="0"/>
                <a:cs typeface="Times New Roman" panose="02020603050405020304" pitchFamily="18" charset="0"/>
              </a:rPr>
              <a:t> [/MeV]</a:t>
            </a:r>
            <a:endParaRPr kumimoji="1" lang="ja-JP" altLang="en-US" sz="2400" dirty="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graphicFrame>
            <p:nvGraphicFramePr>
              <p:cNvPr id="67" name="表 66"/>
              <p:cNvGraphicFramePr>
                <a:graphicFrameLocks noGrp="1"/>
              </p:cNvGraphicFramePr>
              <p:nvPr>
                <p:extLst>
                  <p:ext uri="{D42A27DB-BD31-4B8C-83A1-F6EECF244321}">
                    <p14:modId xmlns:p14="http://schemas.microsoft.com/office/powerpoint/2010/main" val="467002490"/>
                  </p:ext>
                </p:extLst>
              </p:nvPr>
            </p:nvGraphicFramePr>
            <p:xfrm>
              <a:off x="1821604" y="-2417020"/>
              <a:ext cx="5475786" cy="1645920"/>
            </p:xfrm>
            <a:graphic>
              <a:graphicData uri="http://schemas.openxmlformats.org/drawingml/2006/table">
                <a:tbl>
                  <a:tblPr firstRow="1" bandRow="1">
                    <a:tableStyleId>{5C22544A-7EE6-4342-B048-85BDC9FD1C3A}</a:tableStyleId>
                  </a:tblPr>
                  <a:tblGrid>
                    <a:gridCol w="795266">
                      <a:extLst>
                        <a:ext uri="{9D8B030D-6E8A-4147-A177-3AD203B41FA5}">
                          <a16:colId xmlns:a16="http://schemas.microsoft.com/office/drawing/2014/main" val="20000"/>
                        </a:ext>
                      </a:extLst>
                    </a:gridCol>
                    <a:gridCol w="1584176">
                      <a:extLst>
                        <a:ext uri="{9D8B030D-6E8A-4147-A177-3AD203B41FA5}">
                          <a16:colId xmlns:a16="http://schemas.microsoft.com/office/drawing/2014/main" val="20001"/>
                        </a:ext>
                      </a:extLst>
                    </a:gridCol>
                    <a:gridCol w="1584176">
                      <a:extLst>
                        <a:ext uri="{9D8B030D-6E8A-4147-A177-3AD203B41FA5}">
                          <a16:colId xmlns:a16="http://schemas.microsoft.com/office/drawing/2014/main" val="20002"/>
                        </a:ext>
                      </a:extLst>
                    </a:gridCol>
                    <a:gridCol w="1512168">
                      <a:extLst>
                        <a:ext uri="{9D8B030D-6E8A-4147-A177-3AD203B41FA5}">
                          <a16:colId xmlns:a16="http://schemas.microsoft.com/office/drawing/2014/main" val="20003"/>
                        </a:ext>
                      </a:extLst>
                    </a:gridCol>
                  </a:tblGrid>
                  <a:tr h="237081">
                    <a:tc>
                      <a:txBody>
                        <a:bodyPr/>
                        <a:lstStyle/>
                        <a:p>
                          <a:pPr algn="ctr"/>
                          <a:endParaRPr kumimoji="1" lang="ja-JP" altLang="en-US" sz="1200" b="0" dirty="0">
                            <a:solidFill>
                              <a:schemeClr val="tx1"/>
                            </a:solidFill>
                            <a:latin typeface="Times New Roman" panose="02020603050405020304" pitchFamily="18" charset="0"/>
                            <a:cs typeface="Times New Roman" panose="02020603050405020304" pitchFamily="18" charset="0"/>
                          </a:endParaRPr>
                        </a:p>
                      </a:txBody>
                      <a:tcP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b="1" dirty="0">
                              <a:solidFill>
                                <a:schemeClr val="tx1"/>
                              </a:solidFill>
                            </a:rPr>
                            <a:t>＋： </a:t>
                          </a:r>
                          <a:r>
                            <a:rPr kumimoji="1" lang="en-US" altLang="ja-JP" sz="1200" b="1" dirty="0">
                              <a:solidFill>
                                <a:schemeClr val="tx1"/>
                              </a:solidFill>
                              <a:latin typeface="Times New Roman" panose="02020603050405020304" pitchFamily="18" charset="0"/>
                              <a:cs typeface="Times New Roman" panose="02020603050405020304" pitchFamily="18" charset="0"/>
                            </a:rPr>
                            <a:t>case1</a:t>
                          </a:r>
                          <a:endParaRPr kumimoji="1" lang="en-US" altLang="ja-JP" sz="1200" b="0" dirty="0">
                            <a:solidFill>
                              <a:schemeClr val="tx1"/>
                            </a:solidFill>
                            <a:latin typeface="Times New Roman" panose="02020603050405020304" pitchFamily="18" charset="0"/>
                            <a:cs typeface="Times New Roman" panose="02020603050405020304" pitchFamily="18" charset="0"/>
                          </a:endParaRPr>
                        </a:p>
                      </a:txBody>
                      <a:tcP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kumimoji="1" lang="ja-JP" altLang="en-US" sz="1200" b="1" i="0" u="none" strike="noStrike" kern="1200" cap="none" spc="0" normalizeH="0" baseline="0" noProof="0" dirty="0">
                              <a:ln>
                                <a:noFill/>
                              </a:ln>
                              <a:solidFill>
                                <a:prstClr val="black"/>
                              </a:solidFill>
                              <a:effectLst/>
                              <a:uLnTx/>
                              <a:uFillTx/>
                              <a:latin typeface="+mn-lt"/>
                              <a:ea typeface="+mn-ea"/>
                              <a:cs typeface="+mn-cs"/>
                            </a:rPr>
                            <a:t>△： </a:t>
                          </a:r>
                          <a:r>
                            <a:rPr kumimoji="1" lang="en-US" altLang="ja-JP" sz="1200" b="1" dirty="0">
                              <a:solidFill>
                                <a:schemeClr val="tx1"/>
                              </a:solidFill>
                              <a:latin typeface="Times New Roman" panose="02020603050405020304" pitchFamily="18" charset="0"/>
                              <a:cs typeface="Times New Roman" panose="02020603050405020304" pitchFamily="18" charset="0"/>
                            </a:rPr>
                            <a:t>case2 </a:t>
                          </a:r>
                        </a:p>
                      </a:txBody>
                      <a:tcP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mn-lt"/>
                              <a:ea typeface="+mn-ea"/>
                              <a:cs typeface="+mn-cs"/>
                            </a:rPr>
                            <a:t>◇： </a:t>
                          </a:r>
                          <a:r>
                            <a:rPr kumimoji="1" lang="en-US" altLang="ja-JP" sz="1200" b="1" dirty="0">
                              <a:solidFill>
                                <a:schemeClr val="tx1"/>
                              </a:solidFill>
                              <a:latin typeface="Times New Roman" panose="02020603050405020304" pitchFamily="18" charset="0"/>
                              <a:cs typeface="Times New Roman" panose="02020603050405020304" pitchFamily="18" charset="0"/>
                            </a:rPr>
                            <a:t>case3</a:t>
                          </a:r>
                        </a:p>
                      </a:txBody>
                      <a:tcP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394809">
                    <a:tc>
                      <a:txBody>
                        <a:bodyPr/>
                        <a:lstStyle/>
                        <a:p>
                          <a:pPr algn="l"/>
                          <a14:m>
                            <m:oMath xmlns:m="http://schemas.openxmlformats.org/officeDocument/2006/math">
                              <m:acc>
                                <m:accPr>
                                  <m:chr m:val="̃"/>
                                  <m:ctrlPr>
                                    <a:rPr lang="en-US" altLang="ja-JP" sz="1200" b="1" i="1" dirty="0" smtClean="0">
                                      <a:solidFill>
                                        <a:srgbClr val="0119FF"/>
                                      </a:solidFill>
                                      <a:latin typeface="Cambria Math" panose="02040503050406030204" pitchFamily="18" charset="0"/>
                                    </a:rPr>
                                  </m:ctrlPr>
                                </m:accPr>
                                <m:e>
                                  <m:r>
                                    <a:rPr lang="en-US" altLang="ja-JP" sz="1200" b="1" i="1" dirty="0">
                                      <a:solidFill>
                                        <a:srgbClr val="0119FF"/>
                                      </a:solidFill>
                                      <a:latin typeface="Cambria Math"/>
                                    </a:rPr>
                                    <m:t>𝜺</m:t>
                                  </m:r>
                                  <m:r>
                                    <a:rPr lang="en-US" altLang="ja-JP" sz="1200" b="1" i="0" baseline="-25000" dirty="0">
                                      <a:solidFill>
                                        <a:srgbClr val="0119FF"/>
                                      </a:solidFill>
                                      <a:latin typeface="Cambria Math"/>
                                    </a:rPr>
                                    <m:t>𝐢</m:t>
                                  </m:r>
                                </m:e>
                              </m:acc>
                            </m:oMath>
                          </a14:m>
                          <a:r>
                            <a:rPr lang="en-US" altLang="ja-JP" sz="1200" b="1" dirty="0">
                              <a:solidFill>
                                <a:srgbClr val="0119FF"/>
                              </a:solidFill>
                              <a:latin typeface="Times New Roman" panose="02020603050405020304" pitchFamily="18" charset="0"/>
                              <a:cs typeface="Times New Roman" panose="02020603050405020304" pitchFamily="18" charset="0"/>
                            </a:rPr>
                            <a:t> =</a:t>
                          </a:r>
                        </a:p>
                        <a:p>
                          <a:pPr algn="l"/>
                          <a:r>
                            <a:rPr lang="en-US" altLang="ja-JP" sz="1200" b="1" dirty="0">
                              <a:solidFill>
                                <a:srgbClr val="0119FF"/>
                              </a:solidFill>
                              <a:latin typeface="Times New Roman" panose="02020603050405020304" pitchFamily="18" charset="0"/>
                              <a:cs typeface="Times New Roman" panose="02020603050405020304" pitchFamily="18" charset="0"/>
                            </a:rPr>
                            <a:t>108 MeV</a:t>
                          </a:r>
                          <a:endParaRPr lang="en-US" altLang="ja-JP" sz="1100" b="1" dirty="0">
                            <a:solidFill>
                              <a:srgbClr val="0119FF"/>
                            </a:solidFill>
                            <a:latin typeface="Times New Roman" panose="02020603050405020304" pitchFamily="18" charset="0"/>
                            <a:cs typeface="Times New Roman" panose="02020603050405020304" pitchFamily="18" charset="0"/>
                          </a:endParaRPr>
                        </a:p>
                      </a:txBody>
                      <a:tcPr anchor="ct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l"/>
                          <a:r>
                            <a:rPr kumimoji="1" lang="en-US" altLang="ja-JP" sz="1200" b="0" i="1" dirty="0">
                              <a:solidFill>
                                <a:schemeClr val="tx1"/>
                              </a:solidFill>
                              <a:latin typeface="Times New Roman" panose="02020603050405020304" pitchFamily="18" charset="0"/>
                              <a:cs typeface="Times New Roman" panose="02020603050405020304" pitchFamily="18" charset="0"/>
                            </a:rPr>
                            <a:t>I</a:t>
                          </a:r>
                          <a:r>
                            <a:rPr kumimoji="1" lang="en-US" altLang="ja-JP" sz="1200" b="0" baseline="-25000" dirty="0">
                              <a:solidFill>
                                <a:schemeClr val="tx1"/>
                              </a:solidFill>
                              <a:latin typeface="Times New Roman" panose="02020603050405020304" pitchFamily="18" charset="0"/>
                              <a:cs typeface="Times New Roman" panose="02020603050405020304" pitchFamily="18" charset="0"/>
                            </a:rPr>
                            <a:t>L</a:t>
                          </a:r>
                          <a:r>
                            <a:rPr kumimoji="1" lang="en-US" altLang="ja-JP" sz="1200" b="0" dirty="0">
                              <a:solidFill>
                                <a:schemeClr val="tx1"/>
                              </a:solidFill>
                              <a:latin typeface="Times New Roman" panose="02020603050405020304" pitchFamily="18" charset="0"/>
                              <a:cs typeface="Times New Roman" panose="02020603050405020304" pitchFamily="18" charset="0"/>
                            </a:rPr>
                            <a:t>=0.5×10</a:t>
                          </a:r>
                          <a:r>
                            <a:rPr kumimoji="1" lang="en-US" altLang="ja-JP" sz="1200" b="0" baseline="30000" dirty="0">
                              <a:solidFill>
                                <a:schemeClr val="tx1"/>
                              </a:solidFill>
                              <a:latin typeface="Times New Roman" panose="02020603050405020304" pitchFamily="18" charset="0"/>
                              <a:cs typeface="Times New Roman" panose="02020603050405020304" pitchFamily="18" charset="0"/>
                            </a:rPr>
                            <a:t>22 </a:t>
                          </a:r>
                          <a:r>
                            <a:rPr kumimoji="1" lang="en-US" altLang="ja-JP" sz="1200" b="0" dirty="0">
                              <a:solidFill>
                                <a:schemeClr val="tx1"/>
                              </a:solidFill>
                              <a:latin typeface="Times New Roman" panose="02020603050405020304" pitchFamily="18" charset="0"/>
                              <a:cs typeface="Times New Roman" panose="02020603050405020304" pitchFamily="18" charset="0"/>
                            </a:rPr>
                            <a:t>W/cm</a:t>
                          </a:r>
                          <a:r>
                            <a:rPr kumimoji="1" lang="en-US" altLang="ja-JP" sz="1200" b="0" baseline="30000" dirty="0">
                              <a:solidFill>
                                <a:schemeClr val="tx1"/>
                              </a:solidFill>
                              <a:latin typeface="Times New Roman" panose="02020603050405020304" pitchFamily="18" charset="0"/>
                              <a:cs typeface="Times New Roman" panose="02020603050405020304" pitchFamily="18" charset="0"/>
                            </a:rPr>
                            <a:t>2</a:t>
                          </a:r>
                        </a:p>
                        <a:p>
                          <a:pPr algn="l"/>
                          <a:r>
                            <a:rPr kumimoji="1" lang="en-US" altLang="ja-JP" sz="1200" b="0" i="1" dirty="0">
                              <a:solidFill>
                                <a:schemeClr val="tx1"/>
                              </a:solidFill>
                              <a:latin typeface="Times New Roman" panose="02020603050405020304" pitchFamily="18" charset="0"/>
                              <a:cs typeface="Times New Roman" panose="02020603050405020304" pitchFamily="18" charset="0"/>
                            </a:rPr>
                            <a:t>n</a:t>
                          </a:r>
                          <a:r>
                            <a:rPr kumimoji="1" lang="en-US" altLang="ja-JP" sz="1200" b="0" i="0" baseline="-25000" dirty="0">
                              <a:solidFill>
                                <a:schemeClr val="tx1"/>
                              </a:solidFill>
                              <a:latin typeface="Times New Roman" panose="02020603050405020304" pitchFamily="18" charset="0"/>
                              <a:cs typeface="Times New Roman" panose="02020603050405020304" pitchFamily="18" charset="0"/>
                            </a:rPr>
                            <a:t>e</a:t>
                          </a:r>
                          <a:r>
                            <a:rPr kumimoji="1" lang="en-US" altLang="ja-JP" sz="1200" b="0" dirty="0">
                              <a:solidFill>
                                <a:schemeClr val="tx1"/>
                              </a:solidFill>
                              <a:latin typeface="Times New Roman" panose="02020603050405020304" pitchFamily="18" charset="0"/>
                              <a:cs typeface="Times New Roman" panose="02020603050405020304" pitchFamily="18" charset="0"/>
                            </a:rPr>
                            <a:t>=100</a:t>
                          </a:r>
                          <a:r>
                            <a:rPr kumimoji="1" lang="en-US" altLang="ja-JP" sz="1200" b="0" i="1" dirty="0">
                              <a:solidFill>
                                <a:schemeClr val="tx1"/>
                              </a:solidFill>
                              <a:latin typeface="Times New Roman" panose="02020603050405020304" pitchFamily="18" charset="0"/>
                              <a:cs typeface="Times New Roman" panose="02020603050405020304" pitchFamily="18" charset="0"/>
                            </a:rPr>
                            <a:t>n</a:t>
                          </a:r>
                          <a:r>
                            <a:rPr kumimoji="1" lang="en-US" altLang="ja-JP" sz="1200" b="0" baseline="-25000" dirty="0">
                              <a:solidFill>
                                <a:schemeClr val="tx1"/>
                              </a:solidFill>
                              <a:latin typeface="Times New Roman" panose="02020603050405020304" pitchFamily="18" charset="0"/>
                              <a:cs typeface="Times New Roman" panose="02020603050405020304" pitchFamily="18" charset="0"/>
                            </a:rPr>
                            <a:t>cr </a:t>
                          </a:r>
                          <a:r>
                            <a:rPr kumimoji="1" lang="en-US" altLang="ja-JP" sz="1200" b="0" baseline="0" dirty="0">
                              <a:solidFill>
                                <a:schemeClr val="tx1"/>
                              </a:solidFill>
                              <a:latin typeface="Times New Roman" panose="02020603050405020304" pitchFamily="18" charset="0"/>
                              <a:cs typeface="Times New Roman" panose="02020603050405020304" pitchFamily="18" charset="0"/>
                            </a:rPr>
                            <a:t>(</a:t>
                          </a:r>
                          <a:r>
                            <a:rPr kumimoji="1" lang="en-US" altLang="ja-JP" sz="1200" b="0" i="1" baseline="0" dirty="0">
                              <a:solidFill>
                                <a:schemeClr val="tx1"/>
                              </a:solidFill>
                              <a:latin typeface="Times New Roman" panose="02020603050405020304" pitchFamily="18" charset="0"/>
                              <a:cs typeface="Times New Roman" panose="02020603050405020304" pitchFamily="18" charset="0"/>
                            </a:rPr>
                            <a:t>ρ</a:t>
                          </a:r>
                          <a:r>
                            <a:rPr kumimoji="1" lang="en-US" altLang="ja-JP" sz="1200" b="0" baseline="0" dirty="0">
                              <a:solidFill>
                                <a:schemeClr val="tx1"/>
                              </a:solidFill>
                              <a:latin typeface="Times New Roman" panose="02020603050405020304" pitchFamily="18" charset="0"/>
                              <a:cs typeface="Times New Roman" panose="02020603050405020304" pitchFamily="18" charset="0"/>
                            </a:rPr>
                            <a:t>=0.33g/cc)</a:t>
                          </a:r>
                          <a:endParaRPr kumimoji="1" lang="ja-JP" altLang="en-US" sz="1200" b="0" baseline="-25000" dirty="0">
                            <a:solidFill>
                              <a:schemeClr val="tx1"/>
                            </a:solidFill>
                            <a:latin typeface="Times New Roman" panose="02020603050405020304" pitchFamily="18" charset="0"/>
                            <a:cs typeface="Times New Roman" panose="02020603050405020304" pitchFamily="18" charset="0"/>
                          </a:endParaRPr>
                        </a:p>
                      </a:txBody>
                      <a:tcPr anchor="ct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l"/>
                          <a:r>
                            <a:rPr kumimoji="1" lang="en-US" altLang="ja-JP" sz="1200" b="0" i="1" dirty="0">
                              <a:solidFill>
                                <a:schemeClr val="tx1"/>
                              </a:solidFill>
                              <a:latin typeface="Times New Roman" panose="02020603050405020304" pitchFamily="18" charset="0"/>
                              <a:cs typeface="Times New Roman" panose="02020603050405020304" pitchFamily="18" charset="0"/>
                            </a:rPr>
                            <a:t>I</a:t>
                          </a:r>
                          <a:r>
                            <a:rPr kumimoji="1" lang="en-US" altLang="ja-JP" sz="1200" b="0" baseline="-25000" dirty="0">
                              <a:solidFill>
                                <a:schemeClr val="tx1"/>
                              </a:solidFill>
                              <a:latin typeface="Times New Roman" panose="02020603050405020304" pitchFamily="18" charset="0"/>
                              <a:cs typeface="Times New Roman" panose="02020603050405020304" pitchFamily="18" charset="0"/>
                            </a:rPr>
                            <a:t>L</a:t>
                          </a:r>
                          <a:r>
                            <a:rPr kumimoji="1" lang="en-US" altLang="ja-JP" sz="1200" b="0" dirty="0">
                              <a:solidFill>
                                <a:schemeClr val="tx1"/>
                              </a:solidFill>
                              <a:latin typeface="Times New Roman" panose="02020603050405020304" pitchFamily="18" charset="0"/>
                              <a:cs typeface="Times New Roman" panose="02020603050405020304" pitchFamily="18" charset="0"/>
                            </a:rPr>
                            <a:t>=1.0×10</a:t>
                          </a:r>
                          <a:r>
                            <a:rPr kumimoji="1" lang="en-US" altLang="ja-JP" sz="1200" b="0" baseline="30000" dirty="0">
                              <a:solidFill>
                                <a:schemeClr val="tx1"/>
                              </a:solidFill>
                              <a:latin typeface="Times New Roman" panose="02020603050405020304" pitchFamily="18" charset="0"/>
                              <a:cs typeface="Times New Roman" panose="02020603050405020304" pitchFamily="18" charset="0"/>
                            </a:rPr>
                            <a:t>22 </a:t>
                          </a:r>
                          <a:r>
                            <a:rPr kumimoji="1" lang="en-US" altLang="ja-JP" sz="1200" b="0" dirty="0">
                              <a:solidFill>
                                <a:schemeClr val="tx1"/>
                              </a:solidFill>
                              <a:latin typeface="Times New Roman" panose="02020603050405020304" pitchFamily="18" charset="0"/>
                              <a:cs typeface="Times New Roman" panose="02020603050405020304" pitchFamily="18" charset="0"/>
                            </a:rPr>
                            <a:t>W/cm</a:t>
                          </a:r>
                          <a:r>
                            <a:rPr kumimoji="1" lang="en-US" altLang="ja-JP" sz="1200" b="0" baseline="30000" dirty="0">
                              <a:solidFill>
                                <a:schemeClr val="tx1"/>
                              </a:solidFill>
                              <a:latin typeface="Times New Roman" panose="02020603050405020304" pitchFamily="18" charset="0"/>
                              <a:cs typeface="Times New Roman" panose="02020603050405020304" pitchFamily="18" charset="0"/>
                            </a:rPr>
                            <a:t>2</a:t>
                          </a:r>
                        </a:p>
                        <a:p>
                          <a:pPr algn="l"/>
                          <a:r>
                            <a:rPr kumimoji="1" lang="en-US" altLang="ja-JP" sz="1200" b="0" i="1" dirty="0">
                              <a:solidFill>
                                <a:schemeClr val="tx1"/>
                              </a:solidFill>
                              <a:latin typeface="Times New Roman" panose="02020603050405020304" pitchFamily="18" charset="0"/>
                              <a:cs typeface="Times New Roman" panose="02020603050405020304" pitchFamily="18" charset="0"/>
                            </a:rPr>
                            <a:t>n</a:t>
                          </a:r>
                          <a:r>
                            <a:rPr kumimoji="1" lang="en-US" altLang="ja-JP" sz="1200" b="0" i="0" baseline="-25000" dirty="0">
                              <a:solidFill>
                                <a:schemeClr val="tx1"/>
                              </a:solidFill>
                              <a:latin typeface="Times New Roman" panose="02020603050405020304" pitchFamily="18" charset="0"/>
                              <a:cs typeface="Times New Roman" panose="02020603050405020304" pitchFamily="18" charset="0"/>
                            </a:rPr>
                            <a:t>e</a:t>
                          </a:r>
                          <a:r>
                            <a:rPr kumimoji="1" lang="en-US" altLang="ja-JP" sz="1200" b="0" dirty="0">
                              <a:solidFill>
                                <a:schemeClr val="tx1"/>
                              </a:solidFill>
                              <a:latin typeface="Times New Roman" panose="02020603050405020304" pitchFamily="18" charset="0"/>
                              <a:cs typeface="Times New Roman" panose="02020603050405020304" pitchFamily="18" charset="0"/>
                            </a:rPr>
                            <a:t>=200</a:t>
                          </a:r>
                          <a:r>
                            <a:rPr kumimoji="1" lang="en-US" altLang="ja-JP" sz="1200" b="0" i="1" dirty="0">
                              <a:solidFill>
                                <a:schemeClr val="tx1"/>
                              </a:solidFill>
                              <a:latin typeface="Times New Roman" panose="02020603050405020304" pitchFamily="18" charset="0"/>
                              <a:cs typeface="Times New Roman" panose="02020603050405020304" pitchFamily="18" charset="0"/>
                            </a:rPr>
                            <a:t>n</a:t>
                          </a:r>
                          <a:r>
                            <a:rPr kumimoji="1" lang="en-US" altLang="ja-JP" sz="1200" b="0" baseline="-25000" dirty="0">
                              <a:solidFill>
                                <a:schemeClr val="tx1"/>
                              </a:solidFill>
                              <a:latin typeface="Times New Roman" panose="02020603050405020304" pitchFamily="18" charset="0"/>
                              <a:cs typeface="Times New Roman" panose="02020603050405020304" pitchFamily="18" charset="0"/>
                            </a:rPr>
                            <a:t>cr </a:t>
                          </a:r>
                          <a:r>
                            <a:rPr kumimoji="1" lang="en-US" altLang="ja-JP" sz="1200" b="0" baseline="0" dirty="0">
                              <a:solidFill>
                                <a:schemeClr val="tx1"/>
                              </a:solidFill>
                              <a:latin typeface="Times New Roman" panose="02020603050405020304" pitchFamily="18" charset="0"/>
                              <a:cs typeface="Times New Roman" panose="02020603050405020304" pitchFamily="18" charset="0"/>
                            </a:rPr>
                            <a:t>(</a:t>
                          </a:r>
                          <a:r>
                            <a:rPr kumimoji="1" lang="en-US" altLang="ja-JP" sz="1200" b="0" i="1" baseline="0" dirty="0">
                              <a:solidFill>
                                <a:schemeClr val="tx1"/>
                              </a:solidFill>
                              <a:latin typeface="Times New Roman" panose="02020603050405020304" pitchFamily="18" charset="0"/>
                              <a:cs typeface="Times New Roman" panose="02020603050405020304" pitchFamily="18" charset="0"/>
                            </a:rPr>
                            <a:t>ρ</a:t>
                          </a:r>
                          <a:r>
                            <a:rPr kumimoji="1" lang="en-US" altLang="ja-JP" sz="1200" b="0" baseline="0" dirty="0">
                              <a:solidFill>
                                <a:schemeClr val="tx1"/>
                              </a:solidFill>
                              <a:latin typeface="Times New Roman" panose="02020603050405020304" pitchFamily="18" charset="0"/>
                              <a:cs typeface="Times New Roman" panose="02020603050405020304" pitchFamily="18" charset="0"/>
                            </a:rPr>
                            <a:t>=0.67g/cc)</a:t>
                          </a:r>
                          <a:endParaRPr kumimoji="1" lang="ja-JP" altLang="en-US" sz="1200" b="0" baseline="30000" dirty="0">
                            <a:solidFill>
                              <a:schemeClr val="tx1"/>
                            </a:solidFill>
                            <a:latin typeface="Times New Roman" panose="02020603050405020304" pitchFamily="18" charset="0"/>
                            <a:cs typeface="Times New Roman" panose="02020603050405020304" pitchFamily="18" charset="0"/>
                          </a:endParaRPr>
                        </a:p>
                      </a:txBody>
                      <a:tcPr anchor="ct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l"/>
                          <a:r>
                            <a:rPr kumimoji="1" lang="en-US" altLang="ja-JP" sz="1200" b="0" i="1" dirty="0">
                              <a:solidFill>
                                <a:schemeClr val="tx1"/>
                              </a:solidFill>
                              <a:latin typeface="Times New Roman" panose="02020603050405020304" pitchFamily="18" charset="0"/>
                              <a:cs typeface="Times New Roman" panose="02020603050405020304" pitchFamily="18" charset="0"/>
                            </a:rPr>
                            <a:t>I</a:t>
                          </a:r>
                          <a:r>
                            <a:rPr kumimoji="1" lang="en-US" altLang="ja-JP" sz="1200" b="0" baseline="-25000" dirty="0">
                              <a:solidFill>
                                <a:schemeClr val="tx1"/>
                              </a:solidFill>
                              <a:latin typeface="Times New Roman" panose="02020603050405020304" pitchFamily="18" charset="0"/>
                              <a:cs typeface="Times New Roman" panose="02020603050405020304" pitchFamily="18" charset="0"/>
                            </a:rPr>
                            <a:t>L</a:t>
                          </a:r>
                          <a:r>
                            <a:rPr kumimoji="1" lang="en-US" altLang="ja-JP" sz="1200" b="0" dirty="0">
                              <a:solidFill>
                                <a:schemeClr val="tx1"/>
                              </a:solidFill>
                              <a:latin typeface="Times New Roman" panose="02020603050405020304" pitchFamily="18" charset="0"/>
                              <a:cs typeface="Times New Roman" panose="02020603050405020304" pitchFamily="18" charset="0"/>
                            </a:rPr>
                            <a:t>=1.8×10</a:t>
                          </a:r>
                          <a:r>
                            <a:rPr kumimoji="1" lang="en-US" altLang="ja-JP" sz="1200" b="0" baseline="30000" dirty="0">
                              <a:solidFill>
                                <a:schemeClr val="tx1"/>
                              </a:solidFill>
                              <a:latin typeface="Times New Roman" panose="02020603050405020304" pitchFamily="18" charset="0"/>
                              <a:cs typeface="Times New Roman" panose="02020603050405020304" pitchFamily="18" charset="0"/>
                            </a:rPr>
                            <a:t>22 </a:t>
                          </a:r>
                          <a:r>
                            <a:rPr kumimoji="1" lang="en-US" altLang="ja-JP" sz="1200" b="0" dirty="0">
                              <a:solidFill>
                                <a:schemeClr val="tx1"/>
                              </a:solidFill>
                              <a:latin typeface="Times New Roman" panose="02020603050405020304" pitchFamily="18" charset="0"/>
                              <a:cs typeface="Times New Roman" panose="02020603050405020304" pitchFamily="18" charset="0"/>
                            </a:rPr>
                            <a:t>W/cm</a:t>
                          </a:r>
                          <a:r>
                            <a:rPr kumimoji="1" lang="en-US" altLang="ja-JP" sz="1200" b="0" baseline="30000" dirty="0">
                              <a:solidFill>
                                <a:schemeClr val="tx1"/>
                              </a:solidFill>
                              <a:latin typeface="Times New Roman" panose="02020603050405020304" pitchFamily="18" charset="0"/>
                              <a:cs typeface="Times New Roman" panose="02020603050405020304" pitchFamily="18" charset="0"/>
                            </a:rPr>
                            <a:t>2</a:t>
                          </a:r>
                        </a:p>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200" b="0" i="1" dirty="0">
                              <a:solidFill>
                                <a:schemeClr val="tx1"/>
                              </a:solidFill>
                              <a:latin typeface="Times New Roman" panose="02020603050405020304" pitchFamily="18" charset="0"/>
                              <a:cs typeface="Times New Roman" panose="02020603050405020304" pitchFamily="18" charset="0"/>
                            </a:rPr>
                            <a:t>n</a:t>
                          </a:r>
                          <a:r>
                            <a:rPr kumimoji="1" lang="en-US" altLang="ja-JP" sz="1200" b="0" i="0" baseline="-25000" dirty="0">
                              <a:solidFill>
                                <a:schemeClr val="tx1"/>
                              </a:solidFill>
                              <a:latin typeface="Times New Roman" panose="02020603050405020304" pitchFamily="18" charset="0"/>
                              <a:cs typeface="Times New Roman" panose="02020603050405020304" pitchFamily="18" charset="0"/>
                            </a:rPr>
                            <a:t>e</a:t>
                          </a:r>
                          <a:r>
                            <a:rPr kumimoji="1" lang="en-US" altLang="ja-JP" sz="1200" b="0" dirty="0">
                              <a:solidFill>
                                <a:schemeClr val="tx1"/>
                              </a:solidFill>
                              <a:latin typeface="Times New Roman" panose="02020603050405020304" pitchFamily="18" charset="0"/>
                              <a:cs typeface="Times New Roman" panose="02020603050405020304" pitchFamily="18" charset="0"/>
                            </a:rPr>
                            <a:t>=360</a:t>
                          </a:r>
                          <a:r>
                            <a:rPr kumimoji="1" lang="en-US" altLang="ja-JP" sz="1200" b="0" i="1" dirty="0">
                              <a:solidFill>
                                <a:schemeClr val="tx1"/>
                              </a:solidFill>
                              <a:latin typeface="Times New Roman" panose="02020603050405020304" pitchFamily="18" charset="0"/>
                              <a:cs typeface="Times New Roman" panose="02020603050405020304" pitchFamily="18" charset="0"/>
                            </a:rPr>
                            <a:t>n</a:t>
                          </a:r>
                          <a:r>
                            <a:rPr kumimoji="1" lang="en-US" altLang="ja-JP" sz="1200" b="0" baseline="-25000" dirty="0">
                              <a:solidFill>
                                <a:schemeClr val="tx1"/>
                              </a:solidFill>
                              <a:latin typeface="Times New Roman" panose="02020603050405020304" pitchFamily="18" charset="0"/>
                              <a:cs typeface="Times New Roman" panose="02020603050405020304" pitchFamily="18" charset="0"/>
                            </a:rPr>
                            <a:t>cr </a:t>
                          </a:r>
                          <a:r>
                            <a:rPr kumimoji="1" lang="en-US" altLang="ja-JP" sz="1200" b="0" baseline="0" dirty="0">
                              <a:solidFill>
                                <a:schemeClr val="tx1"/>
                              </a:solidFill>
                              <a:latin typeface="Times New Roman" panose="02020603050405020304" pitchFamily="18" charset="0"/>
                              <a:cs typeface="Times New Roman" panose="02020603050405020304" pitchFamily="18" charset="0"/>
                            </a:rPr>
                            <a:t>(</a:t>
                          </a:r>
                          <a:r>
                            <a:rPr kumimoji="1" lang="en-US" altLang="ja-JP" sz="1200" b="0" i="1" baseline="0" dirty="0">
                              <a:solidFill>
                                <a:schemeClr val="tx1"/>
                              </a:solidFill>
                              <a:latin typeface="Times New Roman" panose="02020603050405020304" pitchFamily="18" charset="0"/>
                              <a:cs typeface="Times New Roman" panose="02020603050405020304" pitchFamily="18" charset="0"/>
                            </a:rPr>
                            <a:t>ρ</a:t>
                          </a:r>
                          <a:r>
                            <a:rPr kumimoji="1" lang="en-US" altLang="ja-JP" sz="1200" b="0" baseline="0" dirty="0">
                              <a:solidFill>
                                <a:schemeClr val="tx1"/>
                              </a:solidFill>
                              <a:latin typeface="Times New Roman" panose="02020603050405020304" pitchFamily="18" charset="0"/>
                              <a:cs typeface="Times New Roman" panose="02020603050405020304" pitchFamily="18" charset="0"/>
                            </a:rPr>
                            <a:t>=1.2g/cc)</a:t>
                          </a:r>
                          <a:endParaRPr kumimoji="1" lang="ja-JP" altLang="en-US" sz="1200" b="0" baseline="0" dirty="0">
                            <a:solidFill>
                              <a:schemeClr val="tx1"/>
                            </a:solidFill>
                            <a:latin typeface="Times New Roman" panose="02020603050405020304" pitchFamily="18" charset="0"/>
                            <a:cs typeface="Times New Roman" panose="02020603050405020304" pitchFamily="18" charset="0"/>
                          </a:endParaRPr>
                        </a:p>
                      </a:txBody>
                      <a:tcPr anchor="ct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10001"/>
                      </a:ext>
                    </a:extLst>
                  </a:tr>
                  <a:tr h="36965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acc>
                                <m:accPr>
                                  <m:chr m:val="̃"/>
                                  <m:ctrlPr>
                                    <a:rPr lang="en-US" altLang="ja-JP" sz="1200" b="1" i="1" dirty="0" smtClean="0">
                                      <a:solidFill>
                                        <a:srgbClr val="FF0000"/>
                                      </a:solidFill>
                                      <a:latin typeface="Cambria Math" panose="02040503050406030204" pitchFamily="18" charset="0"/>
                                    </a:rPr>
                                  </m:ctrlPr>
                                </m:accPr>
                                <m:e>
                                  <m:r>
                                    <a:rPr lang="en-US" altLang="ja-JP" sz="1200" b="1" i="1" dirty="0">
                                      <a:solidFill>
                                        <a:srgbClr val="FF0000"/>
                                      </a:solidFill>
                                      <a:latin typeface="Cambria Math"/>
                                    </a:rPr>
                                    <m:t>𝜺</m:t>
                                  </m:r>
                                  <m:r>
                                    <a:rPr lang="en-US" altLang="ja-JP" sz="1200" b="1" i="0" baseline="-25000" dirty="0">
                                      <a:solidFill>
                                        <a:srgbClr val="FF0000"/>
                                      </a:solidFill>
                                      <a:latin typeface="Cambria Math"/>
                                    </a:rPr>
                                    <m:t>𝐢</m:t>
                                  </m:r>
                                </m:e>
                              </m:acc>
                            </m:oMath>
                          </a14:m>
                          <a:r>
                            <a:rPr lang="en-US" altLang="ja-JP" sz="1200" b="1" dirty="0">
                              <a:solidFill>
                                <a:srgbClr val="FF0000"/>
                              </a:solidFill>
                              <a:latin typeface="Times New Roman" panose="02020603050405020304" pitchFamily="18" charset="0"/>
                              <a:cs typeface="Times New Roman" panose="02020603050405020304" pitchFamily="18"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ja-JP" sz="1200" b="1" dirty="0">
                              <a:solidFill>
                                <a:srgbClr val="FF0000"/>
                              </a:solidFill>
                              <a:latin typeface="Times New Roman" panose="02020603050405020304" pitchFamily="18" charset="0"/>
                              <a:cs typeface="Times New Roman" panose="02020603050405020304" pitchFamily="18" charset="0"/>
                            </a:rPr>
                            <a:t>205 MeV</a:t>
                          </a:r>
                          <a:endParaRPr lang="en-US" altLang="ja-JP" sz="1100" b="1" dirty="0">
                            <a:solidFill>
                              <a:srgbClr val="FF0000"/>
                            </a:solidFill>
                            <a:latin typeface="Times New Roman" panose="02020603050405020304" pitchFamily="18" charset="0"/>
                            <a:cs typeface="Times New Roman" panose="02020603050405020304" pitchFamily="18" charset="0"/>
                          </a:endParaRPr>
                        </a:p>
                      </a:txBody>
                      <a:tcPr anchor="ctr">
                        <a:lnT w="12700" cap="flat" cmpd="sng" algn="ctr">
                          <a:noFill/>
                          <a:prstDash val="solid"/>
                          <a:round/>
                          <a:headEnd type="none" w="med" len="med"/>
                          <a:tailEnd type="none" w="med" len="med"/>
                        </a:lnT>
                        <a:lnB w="19050" cap="flat" cmpd="sng" algn="ctr">
                          <a:noFill/>
                          <a:prstDash val="solid"/>
                          <a:round/>
                          <a:headEnd type="none" w="med" len="med"/>
                          <a:tailEnd type="none" w="med" len="med"/>
                        </a:lnB>
                        <a:noFill/>
                      </a:tcPr>
                    </a:tc>
                    <a:tc>
                      <a:txBody>
                        <a:bodyPr/>
                        <a:lstStyle/>
                        <a:p>
                          <a:pPr algn="l"/>
                          <a:r>
                            <a:rPr kumimoji="1" lang="en-US" altLang="ja-JP" sz="1200" b="0" i="1" dirty="0">
                              <a:solidFill>
                                <a:schemeClr val="tx1"/>
                              </a:solidFill>
                              <a:latin typeface="Times New Roman" panose="02020603050405020304" pitchFamily="18" charset="0"/>
                              <a:cs typeface="Times New Roman" panose="02020603050405020304" pitchFamily="18" charset="0"/>
                            </a:rPr>
                            <a:t>I</a:t>
                          </a:r>
                          <a:r>
                            <a:rPr kumimoji="1" lang="en-US" altLang="ja-JP" sz="1200" b="0" baseline="-25000" dirty="0">
                              <a:solidFill>
                                <a:schemeClr val="tx1"/>
                              </a:solidFill>
                              <a:latin typeface="Times New Roman" panose="02020603050405020304" pitchFamily="18" charset="0"/>
                              <a:cs typeface="Times New Roman" panose="02020603050405020304" pitchFamily="18" charset="0"/>
                            </a:rPr>
                            <a:t>L</a:t>
                          </a:r>
                          <a:r>
                            <a:rPr kumimoji="1" lang="en-US" altLang="ja-JP" sz="1200" b="0" dirty="0">
                              <a:solidFill>
                                <a:schemeClr val="tx1"/>
                              </a:solidFill>
                              <a:latin typeface="Times New Roman" panose="02020603050405020304" pitchFamily="18" charset="0"/>
                              <a:cs typeface="Times New Roman" panose="02020603050405020304" pitchFamily="18" charset="0"/>
                            </a:rPr>
                            <a:t>=1.0×10</a:t>
                          </a:r>
                          <a:r>
                            <a:rPr kumimoji="1" lang="en-US" altLang="ja-JP" sz="1200" b="0" baseline="30000" dirty="0">
                              <a:solidFill>
                                <a:schemeClr val="tx1"/>
                              </a:solidFill>
                              <a:latin typeface="Times New Roman" panose="02020603050405020304" pitchFamily="18" charset="0"/>
                              <a:cs typeface="Times New Roman" panose="02020603050405020304" pitchFamily="18" charset="0"/>
                            </a:rPr>
                            <a:t>22 </a:t>
                          </a:r>
                          <a:r>
                            <a:rPr kumimoji="1" lang="en-US" altLang="ja-JP" sz="1200" b="0" dirty="0">
                              <a:solidFill>
                                <a:schemeClr val="tx1"/>
                              </a:solidFill>
                              <a:latin typeface="Times New Roman" panose="02020603050405020304" pitchFamily="18" charset="0"/>
                              <a:cs typeface="Times New Roman" panose="02020603050405020304" pitchFamily="18" charset="0"/>
                            </a:rPr>
                            <a:t>W/cm</a:t>
                          </a:r>
                          <a:r>
                            <a:rPr kumimoji="1" lang="en-US" altLang="ja-JP" sz="1200" b="0" baseline="30000" dirty="0">
                              <a:solidFill>
                                <a:schemeClr val="tx1"/>
                              </a:solidFill>
                              <a:latin typeface="Times New Roman" panose="02020603050405020304" pitchFamily="18" charset="0"/>
                              <a:cs typeface="Times New Roman" panose="02020603050405020304" pitchFamily="18" charset="0"/>
                            </a:rPr>
                            <a:t>2</a:t>
                          </a:r>
                        </a:p>
                        <a:p>
                          <a:pPr algn="l"/>
                          <a:r>
                            <a:rPr kumimoji="1" lang="en-US" altLang="ja-JP" sz="1200" b="0" i="1" dirty="0">
                              <a:solidFill>
                                <a:schemeClr val="tx1"/>
                              </a:solidFill>
                              <a:latin typeface="Times New Roman" panose="02020603050405020304" pitchFamily="18" charset="0"/>
                              <a:cs typeface="Times New Roman" panose="02020603050405020304" pitchFamily="18" charset="0"/>
                            </a:rPr>
                            <a:t>n</a:t>
                          </a:r>
                          <a:r>
                            <a:rPr kumimoji="1" lang="en-US" altLang="ja-JP" sz="1200" b="0" i="0" baseline="-25000" dirty="0">
                              <a:solidFill>
                                <a:schemeClr val="tx1"/>
                              </a:solidFill>
                              <a:latin typeface="Times New Roman" panose="02020603050405020304" pitchFamily="18" charset="0"/>
                              <a:cs typeface="Times New Roman" panose="02020603050405020304" pitchFamily="18" charset="0"/>
                            </a:rPr>
                            <a:t>e</a:t>
                          </a:r>
                          <a:r>
                            <a:rPr kumimoji="1" lang="en-US" altLang="ja-JP" sz="1200" b="0" dirty="0">
                              <a:solidFill>
                                <a:schemeClr val="tx1"/>
                              </a:solidFill>
                              <a:latin typeface="Times New Roman" panose="02020603050405020304" pitchFamily="18" charset="0"/>
                              <a:cs typeface="Times New Roman" panose="02020603050405020304" pitchFamily="18" charset="0"/>
                            </a:rPr>
                            <a:t>=100</a:t>
                          </a:r>
                          <a:r>
                            <a:rPr kumimoji="1" lang="en-US" altLang="ja-JP" sz="1200" b="0" i="1" dirty="0">
                              <a:solidFill>
                                <a:schemeClr val="tx1"/>
                              </a:solidFill>
                              <a:latin typeface="Times New Roman" panose="02020603050405020304" pitchFamily="18" charset="0"/>
                              <a:cs typeface="Times New Roman" panose="02020603050405020304" pitchFamily="18" charset="0"/>
                            </a:rPr>
                            <a:t>n</a:t>
                          </a:r>
                          <a:r>
                            <a:rPr kumimoji="1" lang="en-US" altLang="ja-JP" sz="1200" b="0" baseline="-25000" dirty="0">
                              <a:solidFill>
                                <a:schemeClr val="tx1"/>
                              </a:solidFill>
                              <a:latin typeface="Times New Roman" panose="02020603050405020304" pitchFamily="18" charset="0"/>
                              <a:cs typeface="Times New Roman" panose="02020603050405020304" pitchFamily="18" charset="0"/>
                            </a:rPr>
                            <a:t>cr </a:t>
                          </a:r>
                          <a:r>
                            <a:rPr kumimoji="1" lang="en-US" altLang="ja-JP" sz="1200" b="0" baseline="0" dirty="0">
                              <a:solidFill>
                                <a:schemeClr val="tx1"/>
                              </a:solidFill>
                              <a:latin typeface="Times New Roman" panose="02020603050405020304" pitchFamily="18" charset="0"/>
                              <a:cs typeface="Times New Roman" panose="02020603050405020304" pitchFamily="18" charset="0"/>
                            </a:rPr>
                            <a:t>(</a:t>
                          </a:r>
                          <a:r>
                            <a:rPr kumimoji="1" lang="en-US" altLang="ja-JP" sz="1200" b="0" i="1" baseline="0" dirty="0">
                              <a:solidFill>
                                <a:schemeClr val="tx1"/>
                              </a:solidFill>
                              <a:latin typeface="Times New Roman" panose="02020603050405020304" pitchFamily="18" charset="0"/>
                              <a:cs typeface="Times New Roman" panose="02020603050405020304" pitchFamily="18" charset="0"/>
                            </a:rPr>
                            <a:t>ρ</a:t>
                          </a:r>
                          <a:r>
                            <a:rPr kumimoji="1" lang="en-US" altLang="ja-JP" sz="1200" b="0" baseline="0" dirty="0">
                              <a:solidFill>
                                <a:schemeClr val="tx1"/>
                              </a:solidFill>
                              <a:latin typeface="Times New Roman" panose="02020603050405020304" pitchFamily="18" charset="0"/>
                              <a:cs typeface="Times New Roman" panose="02020603050405020304" pitchFamily="18" charset="0"/>
                            </a:rPr>
                            <a:t>=0.33g/cc)</a:t>
                          </a:r>
                          <a:endParaRPr kumimoji="1" lang="ja-JP" altLang="en-US" sz="1200" b="0" baseline="0" dirty="0">
                            <a:solidFill>
                              <a:schemeClr val="tx1"/>
                            </a:solidFill>
                            <a:latin typeface="Times New Roman" panose="02020603050405020304" pitchFamily="18" charset="0"/>
                            <a:cs typeface="Times New Roman" panose="02020603050405020304" pitchFamily="18" charset="0"/>
                          </a:endParaRPr>
                        </a:p>
                      </a:txBody>
                      <a:tcPr anchor="ctr">
                        <a:lnT w="12700" cap="flat" cmpd="sng" algn="ctr">
                          <a:noFill/>
                          <a:prstDash val="solid"/>
                          <a:round/>
                          <a:headEnd type="none" w="med" len="med"/>
                          <a:tailEnd type="none" w="med" len="med"/>
                        </a:lnT>
                        <a:lnB w="19050" cap="flat" cmpd="sng" algn="ctr">
                          <a:noFill/>
                          <a:prstDash val="solid"/>
                          <a:round/>
                          <a:headEnd type="none" w="med" len="med"/>
                          <a:tailEnd type="none" w="med" len="med"/>
                        </a:lnB>
                        <a:noFill/>
                      </a:tcPr>
                    </a:tc>
                    <a:tc>
                      <a:txBody>
                        <a:bodyPr/>
                        <a:lstStyle/>
                        <a:p>
                          <a:pPr algn="l"/>
                          <a:r>
                            <a:rPr kumimoji="1" lang="en-US" altLang="ja-JP" sz="1200" b="0" i="1" dirty="0">
                              <a:solidFill>
                                <a:schemeClr val="tx1"/>
                              </a:solidFill>
                              <a:latin typeface="Times New Roman" panose="02020603050405020304" pitchFamily="18" charset="0"/>
                              <a:cs typeface="Times New Roman" panose="02020603050405020304" pitchFamily="18" charset="0"/>
                            </a:rPr>
                            <a:t>I</a:t>
                          </a:r>
                          <a:r>
                            <a:rPr kumimoji="1" lang="en-US" altLang="ja-JP" sz="1200" b="0" baseline="-25000" dirty="0">
                              <a:solidFill>
                                <a:schemeClr val="tx1"/>
                              </a:solidFill>
                              <a:latin typeface="Times New Roman" panose="02020603050405020304" pitchFamily="18" charset="0"/>
                              <a:cs typeface="Times New Roman" panose="02020603050405020304" pitchFamily="18" charset="0"/>
                            </a:rPr>
                            <a:t>L</a:t>
                          </a:r>
                          <a:r>
                            <a:rPr kumimoji="1" lang="en-US" altLang="ja-JP" sz="1200" b="0" dirty="0">
                              <a:solidFill>
                                <a:schemeClr val="tx1"/>
                              </a:solidFill>
                              <a:latin typeface="Times New Roman" panose="02020603050405020304" pitchFamily="18" charset="0"/>
                              <a:cs typeface="Times New Roman" panose="02020603050405020304" pitchFamily="18" charset="0"/>
                            </a:rPr>
                            <a:t>=2.0×10</a:t>
                          </a:r>
                          <a:r>
                            <a:rPr kumimoji="1" lang="en-US" altLang="ja-JP" sz="1200" b="0" baseline="30000" dirty="0">
                              <a:solidFill>
                                <a:schemeClr val="tx1"/>
                              </a:solidFill>
                              <a:latin typeface="Times New Roman" panose="02020603050405020304" pitchFamily="18" charset="0"/>
                              <a:cs typeface="Times New Roman" panose="02020603050405020304" pitchFamily="18" charset="0"/>
                            </a:rPr>
                            <a:t>22 </a:t>
                          </a:r>
                          <a:r>
                            <a:rPr kumimoji="1" lang="en-US" altLang="ja-JP" sz="1200" b="0" dirty="0">
                              <a:solidFill>
                                <a:schemeClr val="tx1"/>
                              </a:solidFill>
                              <a:latin typeface="Times New Roman" panose="02020603050405020304" pitchFamily="18" charset="0"/>
                              <a:cs typeface="Times New Roman" panose="02020603050405020304" pitchFamily="18" charset="0"/>
                            </a:rPr>
                            <a:t>W/cm</a:t>
                          </a:r>
                          <a:r>
                            <a:rPr kumimoji="1" lang="en-US" altLang="ja-JP" sz="1200" b="0" baseline="30000" dirty="0">
                              <a:solidFill>
                                <a:schemeClr val="tx1"/>
                              </a:solidFill>
                              <a:latin typeface="Times New Roman" panose="02020603050405020304" pitchFamily="18" charset="0"/>
                              <a:cs typeface="Times New Roman" panose="02020603050405020304" pitchFamily="18" charset="0"/>
                            </a:rPr>
                            <a:t>2</a:t>
                          </a:r>
                        </a:p>
                        <a:p>
                          <a:pPr algn="l"/>
                          <a:r>
                            <a:rPr kumimoji="1" lang="en-US" altLang="ja-JP" sz="1200" b="0" i="1" dirty="0">
                              <a:solidFill>
                                <a:schemeClr val="tx1"/>
                              </a:solidFill>
                              <a:latin typeface="Times New Roman" panose="02020603050405020304" pitchFamily="18" charset="0"/>
                              <a:cs typeface="Times New Roman" panose="02020603050405020304" pitchFamily="18" charset="0"/>
                            </a:rPr>
                            <a:t>n</a:t>
                          </a:r>
                          <a:r>
                            <a:rPr kumimoji="1" lang="en-US" altLang="ja-JP" sz="1200" b="0" i="0" baseline="-25000" dirty="0">
                              <a:solidFill>
                                <a:schemeClr val="tx1"/>
                              </a:solidFill>
                              <a:latin typeface="Times New Roman" panose="02020603050405020304" pitchFamily="18" charset="0"/>
                              <a:cs typeface="Times New Roman" panose="02020603050405020304" pitchFamily="18" charset="0"/>
                            </a:rPr>
                            <a:t>e</a:t>
                          </a:r>
                          <a:r>
                            <a:rPr kumimoji="1" lang="en-US" altLang="ja-JP" sz="1200" b="0" dirty="0">
                              <a:solidFill>
                                <a:schemeClr val="tx1"/>
                              </a:solidFill>
                              <a:latin typeface="Times New Roman" panose="02020603050405020304" pitchFamily="18" charset="0"/>
                              <a:cs typeface="Times New Roman" panose="02020603050405020304" pitchFamily="18" charset="0"/>
                            </a:rPr>
                            <a:t>=200</a:t>
                          </a:r>
                          <a:r>
                            <a:rPr kumimoji="1" lang="en-US" altLang="ja-JP" sz="1200" b="0" i="1" dirty="0">
                              <a:solidFill>
                                <a:schemeClr val="tx1"/>
                              </a:solidFill>
                              <a:latin typeface="Times New Roman" panose="02020603050405020304" pitchFamily="18" charset="0"/>
                              <a:cs typeface="Times New Roman" panose="02020603050405020304" pitchFamily="18" charset="0"/>
                            </a:rPr>
                            <a:t>n</a:t>
                          </a:r>
                          <a:r>
                            <a:rPr kumimoji="1" lang="en-US" altLang="ja-JP" sz="1200" b="0" baseline="-25000" dirty="0">
                              <a:solidFill>
                                <a:schemeClr val="tx1"/>
                              </a:solidFill>
                              <a:latin typeface="Times New Roman" panose="02020603050405020304" pitchFamily="18" charset="0"/>
                              <a:cs typeface="Times New Roman" panose="02020603050405020304" pitchFamily="18" charset="0"/>
                            </a:rPr>
                            <a:t>cr </a:t>
                          </a:r>
                          <a:r>
                            <a:rPr kumimoji="1" lang="en-US" altLang="ja-JP" sz="1200" b="0" baseline="0" dirty="0">
                              <a:solidFill>
                                <a:schemeClr val="tx1"/>
                              </a:solidFill>
                              <a:latin typeface="Times New Roman" panose="02020603050405020304" pitchFamily="18" charset="0"/>
                              <a:cs typeface="Times New Roman" panose="02020603050405020304" pitchFamily="18" charset="0"/>
                            </a:rPr>
                            <a:t>(</a:t>
                          </a:r>
                          <a:r>
                            <a:rPr kumimoji="1" lang="en-US" altLang="ja-JP" sz="1200" b="0" i="1" baseline="0" dirty="0">
                              <a:solidFill>
                                <a:schemeClr val="tx1"/>
                              </a:solidFill>
                              <a:latin typeface="Times New Roman" panose="02020603050405020304" pitchFamily="18" charset="0"/>
                              <a:cs typeface="Times New Roman" panose="02020603050405020304" pitchFamily="18" charset="0"/>
                            </a:rPr>
                            <a:t>ρ</a:t>
                          </a:r>
                          <a:r>
                            <a:rPr kumimoji="1" lang="en-US" altLang="ja-JP" sz="1200" b="0" baseline="0" dirty="0">
                              <a:solidFill>
                                <a:schemeClr val="tx1"/>
                              </a:solidFill>
                              <a:latin typeface="Times New Roman" panose="02020603050405020304" pitchFamily="18" charset="0"/>
                              <a:cs typeface="Times New Roman" panose="02020603050405020304" pitchFamily="18" charset="0"/>
                            </a:rPr>
                            <a:t>=0.67g/cc)</a:t>
                          </a:r>
                          <a:endParaRPr kumimoji="1" lang="ja-JP" altLang="en-US" sz="1200" b="0" baseline="0" dirty="0">
                            <a:solidFill>
                              <a:schemeClr val="tx1"/>
                            </a:solidFill>
                            <a:latin typeface="Times New Roman" panose="02020603050405020304" pitchFamily="18" charset="0"/>
                            <a:cs typeface="Times New Roman" panose="02020603050405020304" pitchFamily="18" charset="0"/>
                          </a:endParaRPr>
                        </a:p>
                      </a:txBody>
                      <a:tcPr anchor="ctr">
                        <a:lnT w="12700" cap="flat" cmpd="sng" algn="ctr">
                          <a:noFill/>
                          <a:prstDash val="solid"/>
                          <a:round/>
                          <a:headEnd type="none" w="med" len="med"/>
                          <a:tailEnd type="none" w="med" len="med"/>
                        </a:lnT>
                        <a:lnB w="19050" cap="flat" cmpd="sng" algn="ctr">
                          <a:noFill/>
                          <a:prstDash val="solid"/>
                          <a:round/>
                          <a:headEnd type="none" w="med" len="med"/>
                          <a:tailEnd type="none" w="med" len="med"/>
                        </a:lnB>
                        <a:noFill/>
                      </a:tcPr>
                    </a:tc>
                    <a:tc>
                      <a:txBody>
                        <a:bodyPr/>
                        <a:lstStyle/>
                        <a:p>
                          <a:pPr algn="l"/>
                          <a:r>
                            <a:rPr kumimoji="1" lang="en-US" altLang="ja-JP" sz="1200" b="0" i="1" dirty="0">
                              <a:solidFill>
                                <a:schemeClr val="tx1"/>
                              </a:solidFill>
                              <a:latin typeface="Times New Roman" panose="02020603050405020304" pitchFamily="18" charset="0"/>
                              <a:cs typeface="Times New Roman" panose="02020603050405020304" pitchFamily="18" charset="0"/>
                            </a:rPr>
                            <a:t>I</a:t>
                          </a:r>
                          <a:r>
                            <a:rPr kumimoji="1" lang="en-US" altLang="ja-JP" sz="1200" b="0" baseline="-25000" dirty="0">
                              <a:solidFill>
                                <a:schemeClr val="tx1"/>
                              </a:solidFill>
                              <a:latin typeface="Times New Roman" panose="02020603050405020304" pitchFamily="18" charset="0"/>
                              <a:cs typeface="Times New Roman" panose="02020603050405020304" pitchFamily="18" charset="0"/>
                            </a:rPr>
                            <a:t>L</a:t>
                          </a:r>
                          <a:r>
                            <a:rPr kumimoji="1" lang="en-US" altLang="ja-JP" sz="1200" b="0" dirty="0">
                              <a:solidFill>
                                <a:schemeClr val="tx1"/>
                              </a:solidFill>
                              <a:latin typeface="Times New Roman" panose="02020603050405020304" pitchFamily="18" charset="0"/>
                              <a:cs typeface="Times New Roman" panose="02020603050405020304" pitchFamily="18" charset="0"/>
                            </a:rPr>
                            <a:t>=3.6×10</a:t>
                          </a:r>
                          <a:r>
                            <a:rPr kumimoji="1" lang="en-US" altLang="ja-JP" sz="1200" b="0" baseline="30000" dirty="0">
                              <a:solidFill>
                                <a:schemeClr val="tx1"/>
                              </a:solidFill>
                              <a:latin typeface="Times New Roman" panose="02020603050405020304" pitchFamily="18" charset="0"/>
                              <a:cs typeface="Times New Roman" panose="02020603050405020304" pitchFamily="18" charset="0"/>
                            </a:rPr>
                            <a:t>22 </a:t>
                          </a:r>
                          <a:r>
                            <a:rPr kumimoji="1" lang="en-US" altLang="ja-JP" sz="1200" b="0" dirty="0">
                              <a:solidFill>
                                <a:schemeClr val="tx1"/>
                              </a:solidFill>
                              <a:latin typeface="Times New Roman" panose="02020603050405020304" pitchFamily="18" charset="0"/>
                              <a:cs typeface="Times New Roman" panose="02020603050405020304" pitchFamily="18" charset="0"/>
                            </a:rPr>
                            <a:t>W/cm</a:t>
                          </a:r>
                          <a:r>
                            <a:rPr kumimoji="1" lang="en-US" altLang="ja-JP" sz="1200" b="0" baseline="30000" dirty="0">
                              <a:solidFill>
                                <a:schemeClr val="tx1"/>
                              </a:solidFill>
                              <a:latin typeface="Times New Roman" panose="02020603050405020304" pitchFamily="18" charset="0"/>
                              <a:cs typeface="Times New Roman" panose="02020603050405020304" pitchFamily="18" charset="0"/>
                            </a:rPr>
                            <a:t>2</a:t>
                          </a:r>
                        </a:p>
                        <a:p>
                          <a:pPr algn="l"/>
                          <a:r>
                            <a:rPr kumimoji="1" lang="en-US" altLang="ja-JP" sz="1200" b="0" i="1" dirty="0">
                              <a:solidFill>
                                <a:schemeClr val="tx1"/>
                              </a:solidFill>
                              <a:latin typeface="Times New Roman" panose="02020603050405020304" pitchFamily="18" charset="0"/>
                              <a:cs typeface="Times New Roman" panose="02020603050405020304" pitchFamily="18" charset="0"/>
                            </a:rPr>
                            <a:t>n</a:t>
                          </a:r>
                          <a:r>
                            <a:rPr kumimoji="1" lang="en-US" altLang="ja-JP" sz="1200" b="0" i="0" baseline="-25000" dirty="0">
                              <a:solidFill>
                                <a:schemeClr val="tx1"/>
                              </a:solidFill>
                              <a:latin typeface="Times New Roman" panose="02020603050405020304" pitchFamily="18" charset="0"/>
                              <a:cs typeface="Times New Roman" panose="02020603050405020304" pitchFamily="18" charset="0"/>
                            </a:rPr>
                            <a:t>e</a:t>
                          </a:r>
                          <a:r>
                            <a:rPr kumimoji="1" lang="en-US" altLang="ja-JP" sz="1200" b="0" dirty="0">
                              <a:solidFill>
                                <a:schemeClr val="tx1"/>
                              </a:solidFill>
                              <a:latin typeface="Times New Roman" panose="02020603050405020304" pitchFamily="18" charset="0"/>
                              <a:cs typeface="Times New Roman" panose="02020603050405020304" pitchFamily="18" charset="0"/>
                            </a:rPr>
                            <a:t>=360</a:t>
                          </a:r>
                          <a:r>
                            <a:rPr kumimoji="1" lang="en-US" altLang="ja-JP" sz="1200" b="0" i="1" dirty="0">
                              <a:solidFill>
                                <a:schemeClr val="tx1"/>
                              </a:solidFill>
                              <a:latin typeface="Times New Roman" panose="02020603050405020304" pitchFamily="18" charset="0"/>
                              <a:cs typeface="Times New Roman" panose="02020603050405020304" pitchFamily="18" charset="0"/>
                            </a:rPr>
                            <a:t>n</a:t>
                          </a:r>
                          <a:r>
                            <a:rPr kumimoji="1" lang="en-US" altLang="ja-JP" sz="1200" b="0" baseline="-25000" dirty="0">
                              <a:solidFill>
                                <a:schemeClr val="tx1"/>
                              </a:solidFill>
                              <a:latin typeface="Times New Roman" panose="02020603050405020304" pitchFamily="18" charset="0"/>
                              <a:cs typeface="Times New Roman" panose="02020603050405020304" pitchFamily="18" charset="0"/>
                            </a:rPr>
                            <a:t>cr </a:t>
                          </a:r>
                          <a:r>
                            <a:rPr kumimoji="1" lang="en-US" altLang="ja-JP" sz="1200" b="0" baseline="0" dirty="0">
                              <a:solidFill>
                                <a:schemeClr val="tx1"/>
                              </a:solidFill>
                              <a:latin typeface="Times New Roman" panose="02020603050405020304" pitchFamily="18" charset="0"/>
                              <a:cs typeface="Times New Roman" panose="02020603050405020304" pitchFamily="18" charset="0"/>
                            </a:rPr>
                            <a:t>(</a:t>
                          </a:r>
                          <a:r>
                            <a:rPr kumimoji="1" lang="en-US" altLang="ja-JP" sz="1200" b="0" i="1" baseline="0" dirty="0">
                              <a:solidFill>
                                <a:schemeClr val="tx1"/>
                              </a:solidFill>
                              <a:latin typeface="Times New Roman" panose="02020603050405020304" pitchFamily="18" charset="0"/>
                              <a:cs typeface="Times New Roman" panose="02020603050405020304" pitchFamily="18" charset="0"/>
                            </a:rPr>
                            <a:t>ρ</a:t>
                          </a:r>
                          <a:r>
                            <a:rPr kumimoji="1" lang="en-US" altLang="ja-JP" sz="1200" b="0" baseline="0" dirty="0">
                              <a:solidFill>
                                <a:schemeClr val="tx1"/>
                              </a:solidFill>
                              <a:latin typeface="Times New Roman" panose="02020603050405020304" pitchFamily="18" charset="0"/>
                              <a:cs typeface="Times New Roman" panose="02020603050405020304" pitchFamily="18" charset="0"/>
                            </a:rPr>
                            <a:t>=1.2g/cc)</a:t>
                          </a:r>
                          <a:endParaRPr kumimoji="1" lang="ja-JP" altLang="en-US" sz="1200" b="0" baseline="0" dirty="0">
                            <a:solidFill>
                              <a:schemeClr val="tx1"/>
                            </a:solidFill>
                            <a:latin typeface="Times New Roman" panose="02020603050405020304" pitchFamily="18" charset="0"/>
                            <a:cs typeface="Times New Roman" panose="02020603050405020304" pitchFamily="18" charset="0"/>
                          </a:endParaRPr>
                        </a:p>
                      </a:txBody>
                      <a:tcPr anchor="ctr">
                        <a:lnT w="12700" cap="flat" cmpd="sng" algn="ctr">
                          <a:noFill/>
                          <a:prstDash val="solid"/>
                          <a:round/>
                          <a:headEnd type="none" w="med" len="med"/>
                          <a:tailEnd type="none" w="med" len="med"/>
                        </a:lnT>
                        <a:lnB w="19050" cap="flat" cmpd="sng" algn="ctr">
                          <a:noFill/>
                          <a:prstDash val="solid"/>
                          <a:round/>
                          <a:headEnd type="none" w="med" len="med"/>
                          <a:tailEnd type="none" w="med" len="med"/>
                        </a:lnB>
                        <a:noFill/>
                      </a:tcPr>
                    </a:tc>
                    <a:extLst>
                      <a:ext uri="{0D108BD9-81ED-4DB2-BD59-A6C34878D82A}">
                        <a16:rowId xmlns:a16="http://schemas.microsoft.com/office/drawing/2014/main" val="10002"/>
                      </a:ext>
                    </a:extLst>
                  </a:tr>
                  <a:tr h="4572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acc>
                                <m:accPr>
                                  <m:chr m:val="̃"/>
                                  <m:ctrlPr>
                                    <a:rPr lang="en-US" altLang="ja-JP" sz="1200" b="1" i="1" dirty="0" smtClean="0">
                                      <a:solidFill>
                                        <a:srgbClr val="007413"/>
                                      </a:solidFill>
                                      <a:latin typeface="Cambria Math" panose="02040503050406030204" pitchFamily="18" charset="0"/>
                                    </a:rPr>
                                  </m:ctrlPr>
                                </m:accPr>
                                <m:e>
                                  <m:r>
                                    <a:rPr lang="en-US" altLang="ja-JP" sz="1200" b="1" i="1" dirty="0">
                                      <a:solidFill>
                                        <a:srgbClr val="007413"/>
                                      </a:solidFill>
                                      <a:latin typeface="Cambria Math"/>
                                    </a:rPr>
                                    <m:t>𝜺</m:t>
                                  </m:r>
                                  <m:r>
                                    <a:rPr lang="en-US" altLang="ja-JP" sz="1200" b="1" i="0" baseline="-25000" dirty="0">
                                      <a:solidFill>
                                        <a:srgbClr val="007413"/>
                                      </a:solidFill>
                                      <a:latin typeface="Cambria Math"/>
                                    </a:rPr>
                                    <m:t>𝐢</m:t>
                                  </m:r>
                                </m:e>
                              </m:acc>
                            </m:oMath>
                          </a14:m>
                          <a:r>
                            <a:rPr lang="en-US" altLang="ja-JP" sz="1200" b="1" dirty="0">
                              <a:solidFill>
                                <a:srgbClr val="007413"/>
                              </a:solidFill>
                              <a:latin typeface="Times New Roman" panose="02020603050405020304" pitchFamily="18" charset="0"/>
                              <a:cs typeface="Times New Roman" panose="02020603050405020304" pitchFamily="18"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ja-JP" sz="1200" b="1" dirty="0">
                              <a:solidFill>
                                <a:srgbClr val="007413"/>
                              </a:solidFill>
                              <a:latin typeface="Times New Roman" panose="02020603050405020304" pitchFamily="18" charset="0"/>
                              <a:cs typeface="Times New Roman" panose="02020603050405020304" pitchFamily="18" charset="0"/>
                            </a:rPr>
                            <a:t>326 MeV</a:t>
                          </a:r>
                          <a:endParaRPr lang="en-US" altLang="ja-JP" sz="1100" b="1" dirty="0">
                            <a:solidFill>
                              <a:srgbClr val="007413"/>
                            </a:solidFill>
                            <a:latin typeface="Times New Roman" panose="02020603050405020304" pitchFamily="18" charset="0"/>
                            <a:cs typeface="Times New Roman" panose="02020603050405020304" pitchFamily="18" charset="0"/>
                          </a:endParaRPr>
                        </a:p>
                      </a:txBody>
                      <a:tcPr anchor="ctr">
                        <a:lnT w="12700" cap="flat" cmpd="sng" algn="ctr">
                          <a:no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l"/>
                          <a:r>
                            <a:rPr kumimoji="1" lang="en-US" altLang="ja-JP" sz="1200" b="0" i="1" dirty="0">
                              <a:solidFill>
                                <a:schemeClr val="tx1"/>
                              </a:solidFill>
                              <a:latin typeface="Times New Roman" panose="02020603050405020304" pitchFamily="18" charset="0"/>
                              <a:cs typeface="Times New Roman" panose="02020603050405020304" pitchFamily="18" charset="0"/>
                            </a:rPr>
                            <a:t>I</a:t>
                          </a:r>
                          <a:r>
                            <a:rPr kumimoji="1" lang="en-US" altLang="ja-JP" sz="1200" b="0" baseline="-25000" dirty="0">
                              <a:solidFill>
                                <a:schemeClr val="tx1"/>
                              </a:solidFill>
                              <a:latin typeface="Times New Roman" panose="02020603050405020304" pitchFamily="18" charset="0"/>
                              <a:cs typeface="Times New Roman" panose="02020603050405020304" pitchFamily="18" charset="0"/>
                            </a:rPr>
                            <a:t>L</a:t>
                          </a:r>
                          <a:r>
                            <a:rPr kumimoji="1" lang="en-US" altLang="ja-JP" sz="1200" b="0" dirty="0">
                              <a:solidFill>
                                <a:schemeClr val="tx1"/>
                              </a:solidFill>
                              <a:latin typeface="Times New Roman" panose="02020603050405020304" pitchFamily="18" charset="0"/>
                              <a:cs typeface="Times New Roman" panose="02020603050405020304" pitchFamily="18" charset="0"/>
                            </a:rPr>
                            <a:t>=1.66×10</a:t>
                          </a:r>
                          <a:r>
                            <a:rPr kumimoji="1" lang="en-US" altLang="ja-JP" sz="1200" b="0" baseline="30000" dirty="0">
                              <a:solidFill>
                                <a:schemeClr val="tx1"/>
                              </a:solidFill>
                              <a:latin typeface="Times New Roman" panose="02020603050405020304" pitchFamily="18" charset="0"/>
                              <a:cs typeface="Times New Roman" panose="02020603050405020304" pitchFamily="18" charset="0"/>
                            </a:rPr>
                            <a:t>22 </a:t>
                          </a:r>
                          <a:r>
                            <a:rPr kumimoji="1" lang="en-US" altLang="ja-JP" sz="1200" b="0" dirty="0">
                              <a:solidFill>
                                <a:schemeClr val="tx1"/>
                              </a:solidFill>
                              <a:latin typeface="Times New Roman" panose="02020603050405020304" pitchFamily="18" charset="0"/>
                              <a:cs typeface="Times New Roman" panose="02020603050405020304" pitchFamily="18" charset="0"/>
                            </a:rPr>
                            <a:t>W/cm</a:t>
                          </a:r>
                          <a:r>
                            <a:rPr kumimoji="1" lang="en-US" altLang="ja-JP" sz="1200" b="0" baseline="30000" dirty="0">
                              <a:solidFill>
                                <a:schemeClr val="tx1"/>
                              </a:solidFill>
                              <a:latin typeface="Times New Roman" panose="02020603050405020304" pitchFamily="18" charset="0"/>
                              <a:cs typeface="Times New Roman" panose="02020603050405020304" pitchFamily="18" charset="0"/>
                            </a:rPr>
                            <a:t>2</a:t>
                          </a:r>
                        </a:p>
                        <a:p>
                          <a:pPr algn="l"/>
                          <a:r>
                            <a:rPr kumimoji="1" lang="en-US" altLang="ja-JP" sz="1200" b="0" i="1" dirty="0">
                              <a:solidFill>
                                <a:schemeClr val="tx1"/>
                              </a:solidFill>
                              <a:latin typeface="Times New Roman" panose="02020603050405020304" pitchFamily="18" charset="0"/>
                              <a:cs typeface="Times New Roman" panose="02020603050405020304" pitchFamily="18" charset="0"/>
                            </a:rPr>
                            <a:t>n</a:t>
                          </a:r>
                          <a:r>
                            <a:rPr kumimoji="1" lang="en-US" altLang="ja-JP" sz="1200" b="0" i="0" baseline="-25000" dirty="0">
                              <a:solidFill>
                                <a:schemeClr val="tx1"/>
                              </a:solidFill>
                              <a:latin typeface="Times New Roman" panose="02020603050405020304" pitchFamily="18" charset="0"/>
                              <a:cs typeface="Times New Roman" panose="02020603050405020304" pitchFamily="18" charset="0"/>
                            </a:rPr>
                            <a:t>e</a:t>
                          </a:r>
                          <a:r>
                            <a:rPr kumimoji="1" lang="en-US" altLang="ja-JP" sz="1200" b="0" dirty="0">
                              <a:solidFill>
                                <a:schemeClr val="tx1"/>
                              </a:solidFill>
                              <a:latin typeface="Times New Roman" panose="02020603050405020304" pitchFamily="18" charset="0"/>
                              <a:cs typeface="Times New Roman" panose="02020603050405020304" pitchFamily="18" charset="0"/>
                            </a:rPr>
                            <a:t>=100</a:t>
                          </a:r>
                          <a:r>
                            <a:rPr kumimoji="1" lang="en-US" altLang="ja-JP" sz="1200" b="0" i="1" dirty="0">
                              <a:solidFill>
                                <a:schemeClr val="tx1"/>
                              </a:solidFill>
                              <a:latin typeface="Times New Roman" panose="02020603050405020304" pitchFamily="18" charset="0"/>
                              <a:cs typeface="Times New Roman" panose="02020603050405020304" pitchFamily="18" charset="0"/>
                            </a:rPr>
                            <a:t>n</a:t>
                          </a:r>
                          <a:r>
                            <a:rPr kumimoji="1" lang="en-US" altLang="ja-JP" sz="1200" b="0" baseline="-25000" dirty="0">
                              <a:solidFill>
                                <a:schemeClr val="tx1"/>
                              </a:solidFill>
                              <a:latin typeface="Times New Roman" panose="02020603050405020304" pitchFamily="18" charset="0"/>
                              <a:cs typeface="Times New Roman" panose="02020603050405020304" pitchFamily="18" charset="0"/>
                            </a:rPr>
                            <a:t>cr</a:t>
                          </a:r>
                          <a:r>
                            <a:rPr kumimoji="1" lang="ja-JP" altLang="en-US" sz="1200" b="0" baseline="-25000" dirty="0">
                              <a:solidFill>
                                <a:schemeClr val="tx1"/>
                              </a:solidFill>
                              <a:latin typeface="Times New Roman" panose="02020603050405020304" pitchFamily="18" charset="0"/>
                              <a:cs typeface="Times New Roman" panose="02020603050405020304" pitchFamily="18" charset="0"/>
                            </a:rPr>
                            <a:t> </a:t>
                          </a:r>
                          <a:r>
                            <a:rPr kumimoji="1" lang="en-US" altLang="ja-JP" sz="1200" b="0" baseline="0" dirty="0">
                              <a:solidFill>
                                <a:schemeClr val="tx1"/>
                              </a:solidFill>
                              <a:latin typeface="Times New Roman" panose="02020603050405020304" pitchFamily="18" charset="0"/>
                              <a:cs typeface="Times New Roman" panose="02020603050405020304" pitchFamily="18" charset="0"/>
                            </a:rPr>
                            <a:t>(</a:t>
                          </a:r>
                          <a:r>
                            <a:rPr kumimoji="1" lang="en-US" altLang="ja-JP" sz="1200" b="0" i="1" baseline="0" dirty="0">
                              <a:solidFill>
                                <a:schemeClr val="tx1"/>
                              </a:solidFill>
                              <a:latin typeface="Times New Roman" panose="02020603050405020304" pitchFamily="18" charset="0"/>
                              <a:cs typeface="Times New Roman" panose="02020603050405020304" pitchFamily="18" charset="0"/>
                            </a:rPr>
                            <a:t>ρ</a:t>
                          </a:r>
                          <a:r>
                            <a:rPr kumimoji="1" lang="en-US" altLang="ja-JP" sz="1200" b="0" baseline="0" dirty="0">
                              <a:solidFill>
                                <a:schemeClr val="tx1"/>
                              </a:solidFill>
                              <a:latin typeface="Times New Roman" panose="02020603050405020304" pitchFamily="18" charset="0"/>
                              <a:cs typeface="Times New Roman" panose="02020603050405020304" pitchFamily="18" charset="0"/>
                            </a:rPr>
                            <a:t>=0.33g/cc)</a:t>
                          </a:r>
                          <a:endParaRPr kumimoji="1" lang="ja-JP" altLang="en-US" sz="1200" b="0" baseline="-25000" dirty="0">
                            <a:solidFill>
                              <a:schemeClr val="tx1"/>
                            </a:solidFill>
                            <a:latin typeface="Times New Roman" panose="02020603050405020304" pitchFamily="18" charset="0"/>
                            <a:cs typeface="Times New Roman" panose="02020603050405020304" pitchFamily="18" charset="0"/>
                          </a:endParaRPr>
                        </a:p>
                      </a:txBody>
                      <a:tcPr anchor="ctr">
                        <a:lnT w="12700" cap="flat" cmpd="sng" algn="ctr">
                          <a:no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l"/>
                          <a:r>
                            <a:rPr kumimoji="1" lang="en-US" altLang="ja-JP" sz="1200" b="0" i="1" dirty="0">
                              <a:solidFill>
                                <a:schemeClr val="tx1"/>
                              </a:solidFill>
                              <a:latin typeface="Times New Roman" panose="02020603050405020304" pitchFamily="18" charset="0"/>
                              <a:cs typeface="Times New Roman" panose="02020603050405020304" pitchFamily="18" charset="0"/>
                            </a:rPr>
                            <a:t>I</a:t>
                          </a:r>
                          <a:r>
                            <a:rPr kumimoji="1" lang="en-US" altLang="ja-JP" sz="1200" b="0" baseline="-25000" dirty="0">
                              <a:solidFill>
                                <a:schemeClr val="tx1"/>
                              </a:solidFill>
                              <a:latin typeface="Times New Roman" panose="02020603050405020304" pitchFamily="18" charset="0"/>
                              <a:cs typeface="Times New Roman" panose="02020603050405020304" pitchFamily="18" charset="0"/>
                            </a:rPr>
                            <a:t>L</a:t>
                          </a:r>
                          <a:r>
                            <a:rPr kumimoji="1" lang="en-US" altLang="ja-JP" sz="1200" b="0" dirty="0">
                              <a:solidFill>
                                <a:schemeClr val="tx1"/>
                              </a:solidFill>
                              <a:latin typeface="Times New Roman" panose="02020603050405020304" pitchFamily="18" charset="0"/>
                              <a:cs typeface="Times New Roman" panose="02020603050405020304" pitchFamily="18" charset="0"/>
                            </a:rPr>
                            <a:t>=3.33×10</a:t>
                          </a:r>
                          <a:r>
                            <a:rPr kumimoji="1" lang="en-US" altLang="ja-JP" sz="1200" b="0" baseline="30000" dirty="0">
                              <a:solidFill>
                                <a:schemeClr val="tx1"/>
                              </a:solidFill>
                              <a:latin typeface="Times New Roman" panose="02020603050405020304" pitchFamily="18" charset="0"/>
                              <a:cs typeface="Times New Roman" panose="02020603050405020304" pitchFamily="18" charset="0"/>
                            </a:rPr>
                            <a:t>22 </a:t>
                          </a:r>
                          <a:r>
                            <a:rPr kumimoji="1" lang="en-US" altLang="ja-JP" sz="1200" b="0" dirty="0">
                              <a:solidFill>
                                <a:schemeClr val="tx1"/>
                              </a:solidFill>
                              <a:latin typeface="Times New Roman" panose="02020603050405020304" pitchFamily="18" charset="0"/>
                              <a:cs typeface="Times New Roman" panose="02020603050405020304" pitchFamily="18" charset="0"/>
                            </a:rPr>
                            <a:t>W/cm</a:t>
                          </a:r>
                          <a:r>
                            <a:rPr kumimoji="1" lang="en-US" altLang="ja-JP" sz="1200" b="0" baseline="30000" dirty="0">
                              <a:solidFill>
                                <a:schemeClr val="tx1"/>
                              </a:solidFill>
                              <a:latin typeface="Times New Roman" panose="02020603050405020304" pitchFamily="18" charset="0"/>
                              <a:cs typeface="Times New Roman" panose="02020603050405020304" pitchFamily="18" charset="0"/>
                            </a:rPr>
                            <a:t>2</a:t>
                          </a:r>
                        </a:p>
                        <a:p>
                          <a:pPr algn="l"/>
                          <a:r>
                            <a:rPr kumimoji="1" lang="en-US" altLang="ja-JP" sz="1200" b="0" i="1" dirty="0">
                              <a:solidFill>
                                <a:schemeClr val="tx1"/>
                              </a:solidFill>
                              <a:latin typeface="Times New Roman" panose="02020603050405020304" pitchFamily="18" charset="0"/>
                              <a:cs typeface="Times New Roman" panose="02020603050405020304" pitchFamily="18" charset="0"/>
                            </a:rPr>
                            <a:t>n</a:t>
                          </a:r>
                          <a:r>
                            <a:rPr kumimoji="1" lang="en-US" altLang="ja-JP" sz="1200" b="0" i="0" baseline="-25000" dirty="0">
                              <a:solidFill>
                                <a:schemeClr val="tx1"/>
                              </a:solidFill>
                              <a:latin typeface="Times New Roman" panose="02020603050405020304" pitchFamily="18" charset="0"/>
                              <a:cs typeface="Times New Roman" panose="02020603050405020304" pitchFamily="18" charset="0"/>
                            </a:rPr>
                            <a:t>e</a:t>
                          </a:r>
                          <a:r>
                            <a:rPr kumimoji="1" lang="en-US" altLang="ja-JP" sz="1200" b="0" dirty="0">
                              <a:solidFill>
                                <a:schemeClr val="tx1"/>
                              </a:solidFill>
                              <a:latin typeface="Times New Roman" panose="02020603050405020304" pitchFamily="18" charset="0"/>
                              <a:cs typeface="Times New Roman" panose="02020603050405020304" pitchFamily="18" charset="0"/>
                            </a:rPr>
                            <a:t>=200</a:t>
                          </a:r>
                          <a:r>
                            <a:rPr kumimoji="1" lang="en-US" altLang="ja-JP" sz="1200" b="0" i="1" dirty="0">
                              <a:solidFill>
                                <a:schemeClr val="tx1"/>
                              </a:solidFill>
                              <a:latin typeface="Times New Roman" panose="02020603050405020304" pitchFamily="18" charset="0"/>
                              <a:cs typeface="Times New Roman" panose="02020603050405020304" pitchFamily="18" charset="0"/>
                            </a:rPr>
                            <a:t>n</a:t>
                          </a:r>
                          <a:r>
                            <a:rPr kumimoji="1" lang="en-US" altLang="ja-JP" sz="1200" b="0" baseline="-25000" dirty="0">
                              <a:solidFill>
                                <a:schemeClr val="tx1"/>
                              </a:solidFill>
                              <a:latin typeface="Times New Roman" panose="02020603050405020304" pitchFamily="18" charset="0"/>
                              <a:cs typeface="Times New Roman" panose="02020603050405020304" pitchFamily="18" charset="0"/>
                            </a:rPr>
                            <a:t>cr </a:t>
                          </a:r>
                          <a:r>
                            <a:rPr kumimoji="1" lang="en-US" altLang="ja-JP" sz="1200" b="0" baseline="0" dirty="0">
                              <a:solidFill>
                                <a:schemeClr val="tx1"/>
                              </a:solidFill>
                              <a:latin typeface="Times New Roman" panose="02020603050405020304" pitchFamily="18" charset="0"/>
                              <a:cs typeface="Times New Roman" panose="02020603050405020304" pitchFamily="18" charset="0"/>
                            </a:rPr>
                            <a:t>(</a:t>
                          </a:r>
                          <a:r>
                            <a:rPr kumimoji="1" lang="en-US" altLang="ja-JP" sz="1200" b="0" i="1" baseline="0" dirty="0">
                              <a:solidFill>
                                <a:schemeClr val="tx1"/>
                              </a:solidFill>
                              <a:latin typeface="Times New Roman" panose="02020603050405020304" pitchFamily="18" charset="0"/>
                              <a:cs typeface="Times New Roman" panose="02020603050405020304" pitchFamily="18" charset="0"/>
                            </a:rPr>
                            <a:t>ρ</a:t>
                          </a:r>
                          <a:r>
                            <a:rPr kumimoji="1" lang="en-US" altLang="ja-JP" sz="1200" b="0" baseline="0" dirty="0">
                              <a:solidFill>
                                <a:schemeClr val="tx1"/>
                              </a:solidFill>
                              <a:latin typeface="Times New Roman" panose="02020603050405020304" pitchFamily="18" charset="0"/>
                              <a:cs typeface="Times New Roman" panose="02020603050405020304" pitchFamily="18" charset="0"/>
                            </a:rPr>
                            <a:t>=0.67g/cc)</a:t>
                          </a:r>
                          <a:endParaRPr kumimoji="1" lang="ja-JP" altLang="en-US" sz="1200" b="0" baseline="0" dirty="0">
                            <a:solidFill>
                              <a:schemeClr val="tx1"/>
                            </a:solidFill>
                            <a:latin typeface="Times New Roman" panose="02020603050405020304" pitchFamily="18" charset="0"/>
                            <a:cs typeface="Times New Roman" panose="02020603050405020304" pitchFamily="18" charset="0"/>
                          </a:endParaRPr>
                        </a:p>
                      </a:txBody>
                      <a:tcPr anchor="ctr">
                        <a:lnT w="12700" cap="flat" cmpd="sng" algn="ctr">
                          <a:no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l"/>
                          <a:r>
                            <a:rPr kumimoji="1" lang="en-US" altLang="ja-JP" sz="1200" b="0" i="1" dirty="0">
                              <a:solidFill>
                                <a:schemeClr val="tx1"/>
                              </a:solidFill>
                              <a:latin typeface="Times New Roman" panose="02020603050405020304" pitchFamily="18" charset="0"/>
                              <a:cs typeface="Times New Roman" panose="02020603050405020304" pitchFamily="18" charset="0"/>
                            </a:rPr>
                            <a:t>I</a:t>
                          </a:r>
                          <a:r>
                            <a:rPr kumimoji="1" lang="en-US" altLang="ja-JP" sz="1200" b="0" baseline="-25000" dirty="0">
                              <a:solidFill>
                                <a:schemeClr val="tx1"/>
                              </a:solidFill>
                              <a:latin typeface="Times New Roman" panose="02020603050405020304" pitchFamily="18" charset="0"/>
                              <a:cs typeface="Times New Roman" panose="02020603050405020304" pitchFamily="18" charset="0"/>
                            </a:rPr>
                            <a:t>L</a:t>
                          </a:r>
                          <a:r>
                            <a:rPr kumimoji="1" lang="en-US" altLang="ja-JP" sz="1200" b="0" dirty="0">
                              <a:solidFill>
                                <a:schemeClr val="tx1"/>
                              </a:solidFill>
                              <a:latin typeface="Times New Roman" panose="02020603050405020304" pitchFamily="18" charset="0"/>
                              <a:cs typeface="Times New Roman" panose="02020603050405020304" pitchFamily="18" charset="0"/>
                            </a:rPr>
                            <a:t>=6.0×10</a:t>
                          </a:r>
                          <a:r>
                            <a:rPr kumimoji="1" lang="en-US" altLang="ja-JP" sz="1200" b="0" baseline="30000" dirty="0">
                              <a:solidFill>
                                <a:schemeClr val="tx1"/>
                              </a:solidFill>
                              <a:latin typeface="Times New Roman" panose="02020603050405020304" pitchFamily="18" charset="0"/>
                              <a:cs typeface="Times New Roman" panose="02020603050405020304" pitchFamily="18" charset="0"/>
                            </a:rPr>
                            <a:t>22 </a:t>
                          </a:r>
                          <a:r>
                            <a:rPr kumimoji="1" lang="en-US" altLang="ja-JP" sz="1200" b="0" dirty="0">
                              <a:solidFill>
                                <a:schemeClr val="tx1"/>
                              </a:solidFill>
                              <a:latin typeface="Times New Roman" panose="02020603050405020304" pitchFamily="18" charset="0"/>
                              <a:cs typeface="Times New Roman" panose="02020603050405020304" pitchFamily="18" charset="0"/>
                            </a:rPr>
                            <a:t>W/cm</a:t>
                          </a:r>
                          <a:r>
                            <a:rPr kumimoji="1" lang="en-US" altLang="ja-JP" sz="1200" b="0" baseline="30000" dirty="0">
                              <a:solidFill>
                                <a:schemeClr val="tx1"/>
                              </a:solidFill>
                              <a:latin typeface="Times New Roman" panose="02020603050405020304" pitchFamily="18" charset="0"/>
                              <a:cs typeface="Times New Roman" panose="02020603050405020304" pitchFamily="18" charset="0"/>
                            </a:rPr>
                            <a:t>2</a:t>
                          </a:r>
                        </a:p>
                        <a:p>
                          <a:pPr algn="l"/>
                          <a:r>
                            <a:rPr kumimoji="1" lang="en-US" altLang="ja-JP" sz="1200" b="0" i="1" dirty="0">
                              <a:solidFill>
                                <a:schemeClr val="tx1"/>
                              </a:solidFill>
                              <a:latin typeface="Times New Roman" panose="02020603050405020304" pitchFamily="18" charset="0"/>
                              <a:cs typeface="Times New Roman" panose="02020603050405020304" pitchFamily="18" charset="0"/>
                            </a:rPr>
                            <a:t>n</a:t>
                          </a:r>
                          <a:r>
                            <a:rPr kumimoji="1" lang="en-US" altLang="ja-JP" sz="1200" b="0" i="0" baseline="-25000" dirty="0">
                              <a:solidFill>
                                <a:schemeClr val="tx1"/>
                              </a:solidFill>
                              <a:latin typeface="Times New Roman" panose="02020603050405020304" pitchFamily="18" charset="0"/>
                              <a:cs typeface="Times New Roman" panose="02020603050405020304" pitchFamily="18" charset="0"/>
                            </a:rPr>
                            <a:t>e</a:t>
                          </a:r>
                          <a:r>
                            <a:rPr kumimoji="1" lang="en-US" altLang="ja-JP" sz="1200" b="0" dirty="0">
                              <a:solidFill>
                                <a:schemeClr val="tx1"/>
                              </a:solidFill>
                              <a:latin typeface="Times New Roman" panose="02020603050405020304" pitchFamily="18" charset="0"/>
                              <a:cs typeface="Times New Roman" panose="02020603050405020304" pitchFamily="18" charset="0"/>
                            </a:rPr>
                            <a:t>=360</a:t>
                          </a:r>
                          <a:r>
                            <a:rPr kumimoji="1" lang="en-US" altLang="ja-JP" sz="1200" b="0" i="1" dirty="0">
                              <a:solidFill>
                                <a:schemeClr val="tx1"/>
                              </a:solidFill>
                              <a:latin typeface="Times New Roman" panose="02020603050405020304" pitchFamily="18" charset="0"/>
                              <a:cs typeface="Times New Roman" panose="02020603050405020304" pitchFamily="18" charset="0"/>
                            </a:rPr>
                            <a:t>n</a:t>
                          </a:r>
                          <a:r>
                            <a:rPr kumimoji="1" lang="en-US" altLang="ja-JP" sz="1200" b="0" baseline="-25000" dirty="0">
                              <a:solidFill>
                                <a:schemeClr val="tx1"/>
                              </a:solidFill>
                              <a:latin typeface="Times New Roman" panose="02020603050405020304" pitchFamily="18" charset="0"/>
                              <a:cs typeface="Times New Roman" panose="02020603050405020304" pitchFamily="18" charset="0"/>
                            </a:rPr>
                            <a:t>cr </a:t>
                          </a:r>
                          <a:r>
                            <a:rPr kumimoji="1" lang="en-US" altLang="ja-JP" sz="1200" b="0" baseline="0" dirty="0">
                              <a:solidFill>
                                <a:schemeClr val="tx1"/>
                              </a:solidFill>
                              <a:latin typeface="Times New Roman" panose="02020603050405020304" pitchFamily="18" charset="0"/>
                              <a:cs typeface="Times New Roman" panose="02020603050405020304" pitchFamily="18" charset="0"/>
                            </a:rPr>
                            <a:t>(</a:t>
                          </a:r>
                          <a:r>
                            <a:rPr kumimoji="1" lang="en-US" altLang="ja-JP" sz="1200" b="0" i="1" baseline="0" dirty="0">
                              <a:solidFill>
                                <a:schemeClr val="tx1"/>
                              </a:solidFill>
                              <a:latin typeface="Times New Roman" panose="02020603050405020304" pitchFamily="18" charset="0"/>
                              <a:cs typeface="Times New Roman" panose="02020603050405020304" pitchFamily="18" charset="0"/>
                            </a:rPr>
                            <a:t>ρ</a:t>
                          </a:r>
                          <a:r>
                            <a:rPr kumimoji="1" lang="en-US" altLang="ja-JP" sz="1200" b="0" baseline="0" dirty="0">
                              <a:solidFill>
                                <a:schemeClr val="tx1"/>
                              </a:solidFill>
                              <a:latin typeface="Times New Roman" panose="02020603050405020304" pitchFamily="18" charset="0"/>
                              <a:cs typeface="Times New Roman" panose="02020603050405020304" pitchFamily="18" charset="0"/>
                            </a:rPr>
                            <a:t>=1.2g/cc)</a:t>
                          </a:r>
                          <a:endParaRPr kumimoji="1" lang="ja-JP" altLang="en-US" sz="1200" b="0" baseline="0" dirty="0">
                            <a:solidFill>
                              <a:schemeClr val="tx1"/>
                            </a:solidFill>
                            <a:latin typeface="Times New Roman" panose="02020603050405020304" pitchFamily="18" charset="0"/>
                            <a:cs typeface="Times New Roman" panose="02020603050405020304" pitchFamily="18" charset="0"/>
                          </a:endParaRPr>
                        </a:p>
                      </a:txBody>
                      <a:tcPr anchor="ctr">
                        <a:lnT w="12700" cap="flat" cmpd="sng" algn="ctr">
                          <a:no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bl>
              </a:graphicData>
            </a:graphic>
          </p:graphicFrame>
        </mc:Choice>
        <mc:Fallback xmlns="">
          <p:graphicFrame>
            <p:nvGraphicFramePr>
              <p:cNvPr id="67" name="表 66"/>
              <p:cNvGraphicFramePr>
                <a:graphicFrameLocks noGrp="1"/>
              </p:cNvGraphicFramePr>
              <p:nvPr>
                <p:extLst>
                  <p:ext uri="{D42A27DB-BD31-4B8C-83A1-F6EECF244321}">
                    <p14:modId xmlns:p14="http://schemas.microsoft.com/office/powerpoint/2010/main" val="467002490"/>
                  </p:ext>
                </p:extLst>
              </p:nvPr>
            </p:nvGraphicFramePr>
            <p:xfrm>
              <a:off x="1821604" y="-2417020"/>
              <a:ext cx="5475786" cy="1645920"/>
            </p:xfrm>
            <a:graphic>
              <a:graphicData uri="http://schemas.openxmlformats.org/drawingml/2006/table">
                <a:tbl>
                  <a:tblPr firstRow="1" bandRow="1">
                    <a:tableStyleId>{5C22544A-7EE6-4342-B048-85BDC9FD1C3A}</a:tableStyleId>
                  </a:tblPr>
                  <a:tblGrid>
                    <a:gridCol w="795266">
                      <a:extLst>
                        <a:ext uri="{9D8B030D-6E8A-4147-A177-3AD203B41FA5}">
                          <a16:colId xmlns:a16="http://schemas.microsoft.com/office/drawing/2014/main" xmlns:a14="http://schemas.microsoft.com/office/drawing/2010/main" xmlns="" val="20000"/>
                        </a:ext>
                      </a:extLst>
                    </a:gridCol>
                    <a:gridCol w="1584176">
                      <a:extLst>
                        <a:ext uri="{9D8B030D-6E8A-4147-A177-3AD203B41FA5}">
                          <a16:colId xmlns:a16="http://schemas.microsoft.com/office/drawing/2014/main" xmlns:a14="http://schemas.microsoft.com/office/drawing/2010/main" xmlns="" val="20001"/>
                        </a:ext>
                      </a:extLst>
                    </a:gridCol>
                    <a:gridCol w="1584176">
                      <a:extLst>
                        <a:ext uri="{9D8B030D-6E8A-4147-A177-3AD203B41FA5}">
                          <a16:colId xmlns:a16="http://schemas.microsoft.com/office/drawing/2014/main" xmlns:a14="http://schemas.microsoft.com/office/drawing/2010/main" xmlns="" val="20002"/>
                        </a:ext>
                      </a:extLst>
                    </a:gridCol>
                    <a:gridCol w="1512168">
                      <a:extLst>
                        <a:ext uri="{9D8B030D-6E8A-4147-A177-3AD203B41FA5}">
                          <a16:colId xmlns:a16="http://schemas.microsoft.com/office/drawing/2014/main" xmlns:a14="http://schemas.microsoft.com/office/drawing/2010/main" xmlns="" val="20003"/>
                        </a:ext>
                      </a:extLst>
                    </a:gridCol>
                  </a:tblGrid>
                  <a:tr h="274320">
                    <a:tc>
                      <a:txBody>
                        <a:bodyPr/>
                        <a:lstStyle/>
                        <a:p>
                          <a:pPr algn="ctr"/>
                          <a:endParaRPr kumimoji="1" lang="ja-JP" altLang="en-US" sz="1200" b="0" dirty="0">
                            <a:solidFill>
                              <a:schemeClr val="tx1"/>
                            </a:solidFill>
                            <a:latin typeface="Times New Roman" panose="02020603050405020304" pitchFamily="18" charset="0"/>
                            <a:cs typeface="Times New Roman" panose="02020603050405020304" pitchFamily="18" charset="0"/>
                          </a:endParaRPr>
                        </a:p>
                      </a:txBody>
                      <a:tcP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b="1" dirty="0">
                              <a:solidFill>
                                <a:schemeClr val="tx1"/>
                              </a:solidFill>
                            </a:rPr>
                            <a:t>＋： </a:t>
                          </a:r>
                          <a:r>
                            <a:rPr kumimoji="1" lang="en-US" altLang="ja-JP" sz="1200" b="1" dirty="0">
                              <a:solidFill>
                                <a:schemeClr val="tx1"/>
                              </a:solidFill>
                              <a:latin typeface="Times New Roman" panose="02020603050405020304" pitchFamily="18" charset="0"/>
                              <a:cs typeface="Times New Roman" panose="02020603050405020304" pitchFamily="18" charset="0"/>
                            </a:rPr>
                            <a:t>case1</a:t>
                          </a:r>
                          <a:endParaRPr kumimoji="1" lang="en-US" altLang="ja-JP" sz="1200" b="0" dirty="0">
                            <a:solidFill>
                              <a:schemeClr val="tx1"/>
                            </a:solidFill>
                            <a:latin typeface="Times New Roman" panose="02020603050405020304" pitchFamily="18" charset="0"/>
                            <a:cs typeface="Times New Roman" panose="02020603050405020304" pitchFamily="18" charset="0"/>
                          </a:endParaRPr>
                        </a:p>
                      </a:txBody>
                      <a:tcP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kumimoji="1" lang="ja-JP" altLang="en-US" sz="1200" b="1" i="0" u="none" strike="noStrike" kern="1200" cap="none" spc="0" normalizeH="0" baseline="0" noProof="0" dirty="0">
                              <a:ln>
                                <a:noFill/>
                              </a:ln>
                              <a:solidFill>
                                <a:prstClr val="black"/>
                              </a:solidFill>
                              <a:effectLst/>
                              <a:uLnTx/>
                              <a:uFillTx/>
                              <a:latin typeface="+mn-lt"/>
                              <a:ea typeface="+mn-ea"/>
                              <a:cs typeface="+mn-cs"/>
                            </a:rPr>
                            <a:t>△： </a:t>
                          </a:r>
                          <a:r>
                            <a:rPr kumimoji="1" lang="en-US" altLang="ja-JP" sz="1200" b="1" dirty="0">
                              <a:solidFill>
                                <a:schemeClr val="tx1"/>
                              </a:solidFill>
                              <a:latin typeface="Times New Roman" panose="02020603050405020304" pitchFamily="18" charset="0"/>
                              <a:cs typeface="Times New Roman" panose="02020603050405020304" pitchFamily="18" charset="0"/>
                            </a:rPr>
                            <a:t>case2 </a:t>
                          </a:r>
                        </a:p>
                      </a:txBody>
                      <a:tcP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mn-lt"/>
                              <a:ea typeface="+mn-ea"/>
                              <a:cs typeface="+mn-cs"/>
                            </a:rPr>
                            <a:t>◇： </a:t>
                          </a:r>
                          <a:r>
                            <a:rPr kumimoji="1" lang="en-US" altLang="ja-JP" sz="1200" b="1" dirty="0">
                              <a:solidFill>
                                <a:schemeClr val="tx1"/>
                              </a:solidFill>
                              <a:latin typeface="Times New Roman" panose="02020603050405020304" pitchFamily="18" charset="0"/>
                              <a:cs typeface="Times New Roman" panose="02020603050405020304" pitchFamily="18" charset="0"/>
                            </a:rPr>
                            <a:t>case3</a:t>
                          </a:r>
                        </a:p>
                      </a:txBody>
                      <a:tcP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a14="http://schemas.microsoft.com/office/drawing/2010/main" xmlns="" val="10000"/>
                      </a:ext>
                    </a:extLst>
                  </a:tr>
                  <a:tr h="457200">
                    <a:tc>
                      <a:txBody>
                        <a:bodyPr/>
                        <a:lstStyle/>
                        <a:p>
                          <a:endParaRPr lang="ja-JP"/>
                        </a:p>
                      </a:txBody>
                      <a:tcPr anchor="ct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blipFill rotWithShape="1">
                          <a:blip r:embed="rId8"/>
                          <a:stretch>
                            <a:fillRect l="-769" t="-61333" r="-591538" b="-210667"/>
                          </a:stretch>
                        </a:blipFill>
                      </a:tcPr>
                    </a:tc>
                    <a:tc>
                      <a:txBody>
                        <a:bodyPr/>
                        <a:lstStyle/>
                        <a:p>
                          <a:pPr algn="l"/>
                          <a:r>
                            <a:rPr kumimoji="1" lang="en-US" altLang="ja-JP" sz="1200" b="0" i="1" dirty="0">
                              <a:solidFill>
                                <a:schemeClr val="tx1"/>
                              </a:solidFill>
                              <a:latin typeface="Times New Roman" panose="02020603050405020304" pitchFamily="18" charset="0"/>
                              <a:cs typeface="Times New Roman" panose="02020603050405020304" pitchFamily="18" charset="0"/>
                            </a:rPr>
                            <a:t>I</a:t>
                          </a:r>
                          <a:r>
                            <a:rPr kumimoji="1" lang="en-US" altLang="ja-JP" sz="1200" b="0" baseline="-25000" dirty="0">
                              <a:solidFill>
                                <a:schemeClr val="tx1"/>
                              </a:solidFill>
                              <a:latin typeface="Times New Roman" panose="02020603050405020304" pitchFamily="18" charset="0"/>
                              <a:cs typeface="Times New Roman" panose="02020603050405020304" pitchFamily="18" charset="0"/>
                            </a:rPr>
                            <a:t>L</a:t>
                          </a:r>
                          <a:r>
                            <a:rPr kumimoji="1" lang="en-US" altLang="ja-JP" sz="1200" b="0" dirty="0">
                              <a:solidFill>
                                <a:schemeClr val="tx1"/>
                              </a:solidFill>
                              <a:latin typeface="Times New Roman" panose="02020603050405020304" pitchFamily="18" charset="0"/>
                              <a:cs typeface="Times New Roman" panose="02020603050405020304" pitchFamily="18" charset="0"/>
                            </a:rPr>
                            <a:t>=0.5×10</a:t>
                          </a:r>
                          <a:r>
                            <a:rPr kumimoji="1" lang="en-US" altLang="ja-JP" sz="1200" b="0" baseline="30000" dirty="0">
                              <a:solidFill>
                                <a:schemeClr val="tx1"/>
                              </a:solidFill>
                              <a:latin typeface="Times New Roman" panose="02020603050405020304" pitchFamily="18" charset="0"/>
                              <a:cs typeface="Times New Roman" panose="02020603050405020304" pitchFamily="18" charset="0"/>
                            </a:rPr>
                            <a:t>22 </a:t>
                          </a:r>
                          <a:r>
                            <a:rPr kumimoji="1" lang="en-US" altLang="ja-JP" sz="1200" b="0" dirty="0">
                              <a:solidFill>
                                <a:schemeClr val="tx1"/>
                              </a:solidFill>
                              <a:latin typeface="Times New Roman" panose="02020603050405020304" pitchFamily="18" charset="0"/>
                              <a:cs typeface="Times New Roman" panose="02020603050405020304" pitchFamily="18" charset="0"/>
                            </a:rPr>
                            <a:t>W/cm</a:t>
                          </a:r>
                          <a:r>
                            <a:rPr kumimoji="1" lang="en-US" altLang="ja-JP" sz="1200" b="0" baseline="30000" dirty="0">
                              <a:solidFill>
                                <a:schemeClr val="tx1"/>
                              </a:solidFill>
                              <a:latin typeface="Times New Roman" panose="02020603050405020304" pitchFamily="18" charset="0"/>
                              <a:cs typeface="Times New Roman" panose="02020603050405020304" pitchFamily="18" charset="0"/>
                            </a:rPr>
                            <a:t>2</a:t>
                          </a:r>
                        </a:p>
                        <a:p>
                          <a:pPr algn="l"/>
                          <a:r>
                            <a:rPr kumimoji="1" lang="en-US" altLang="ja-JP" sz="1200" b="0" i="1" dirty="0">
                              <a:solidFill>
                                <a:schemeClr val="tx1"/>
                              </a:solidFill>
                              <a:latin typeface="Times New Roman" panose="02020603050405020304" pitchFamily="18" charset="0"/>
                              <a:cs typeface="Times New Roman" panose="02020603050405020304" pitchFamily="18" charset="0"/>
                            </a:rPr>
                            <a:t>n</a:t>
                          </a:r>
                          <a:r>
                            <a:rPr kumimoji="1" lang="en-US" altLang="ja-JP" sz="1200" b="0" i="0" baseline="-25000" dirty="0">
                              <a:solidFill>
                                <a:schemeClr val="tx1"/>
                              </a:solidFill>
                              <a:latin typeface="Times New Roman" panose="02020603050405020304" pitchFamily="18" charset="0"/>
                              <a:cs typeface="Times New Roman" panose="02020603050405020304" pitchFamily="18" charset="0"/>
                            </a:rPr>
                            <a:t>e</a:t>
                          </a:r>
                          <a:r>
                            <a:rPr kumimoji="1" lang="en-US" altLang="ja-JP" sz="1200" b="0" dirty="0">
                              <a:solidFill>
                                <a:schemeClr val="tx1"/>
                              </a:solidFill>
                              <a:latin typeface="Times New Roman" panose="02020603050405020304" pitchFamily="18" charset="0"/>
                              <a:cs typeface="Times New Roman" panose="02020603050405020304" pitchFamily="18" charset="0"/>
                            </a:rPr>
                            <a:t>=100</a:t>
                          </a:r>
                          <a:r>
                            <a:rPr kumimoji="1" lang="en-US" altLang="ja-JP" sz="1200" b="0" i="1" dirty="0">
                              <a:solidFill>
                                <a:schemeClr val="tx1"/>
                              </a:solidFill>
                              <a:latin typeface="Times New Roman" panose="02020603050405020304" pitchFamily="18" charset="0"/>
                              <a:cs typeface="Times New Roman" panose="02020603050405020304" pitchFamily="18" charset="0"/>
                            </a:rPr>
                            <a:t>n</a:t>
                          </a:r>
                          <a:r>
                            <a:rPr kumimoji="1" lang="en-US" altLang="ja-JP" sz="1200" b="0" baseline="-25000" dirty="0">
                              <a:solidFill>
                                <a:schemeClr val="tx1"/>
                              </a:solidFill>
                              <a:latin typeface="Times New Roman" panose="02020603050405020304" pitchFamily="18" charset="0"/>
                              <a:cs typeface="Times New Roman" panose="02020603050405020304" pitchFamily="18" charset="0"/>
                            </a:rPr>
                            <a:t>cr </a:t>
                          </a:r>
                          <a:r>
                            <a:rPr kumimoji="1" lang="en-US" altLang="ja-JP" sz="1200" b="0" baseline="0" dirty="0">
                              <a:solidFill>
                                <a:schemeClr val="tx1"/>
                              </a:solidFill>
                              <a:latin typeface="Times New Roman" panose="02020603050405020304" pitchFamily="18" charset="0"/>
                              <a:cs typeface="Times New Roman" panose="02020603050405020304" pitchFamily="18" charset="0"/>
                            </a:rPr>
                            <a:t>(</a:t>
                          </a:r>
                          <a:r>
                            <a:rPr kumimoji="1" lang="en-US" altLang="ja-JP" sz="1200" b="0" i="1" baseline="0" dirty="0">
                              <a:solidFill>
                                <a:schemeClr val="tx1"/>
                              </a:solidFill>
                              <a:latin typeface="Times New Roman" panose="02020603050405020304" pitchFamily="18" charset="0"/>
                              <a:cs typeface="Times New Roman" panose="02020603050405020304" pitchFamily="18" charset="0"/>
                            </a:rPr>
                            <a:t>ρ</a:t>
                          </a:r>
                          <a:r>
                            <a:rPr kumimoji="1" lang="en-US" altLang="ja-JP" sz="1200" b="0" baseline="0" dirty="0">
                              <a:solidFill>
                                <a:schemeClr val="tx1"/>
                              </a:solidFill>
                              <a:latin typeface="Times New Roman" panose="02020603050405020304" pitchFamily="18" charset="0"/>
                              <a:cs typeface="Times New Roman" panose="02020603050405020304" pitchFamily="18" charset="0"/>
                            </a:rPr>
                            <a:t>=0.33g/cc)</a:t>
                          </a:r>
                          <a:endParaRPr kumimoji="1" lang="ja-JP" altLang="en-US" sz="1200" b="0" baseline="-25000" dirty="0">
                            <a:solidFill>
                              <a:schemeClr val="tx1"/>
                            </a:solidFill>
                            <a:latin typeface="Times New Roman" panose="02020603050405020304" pitchFamily="18" charset="0"/>
                            <a:cs typeface="Times New Roman" panose="02020603050405020304" pitchFamily="18" charset="0"/>
                          </a:endParaRPr>
                        </a:p>
                      </a:txBody>
                      <a:tcPr anchor="ct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l"/>
                          <a:r>
                            <a:rPr kumimoji="1" lang="en-US" altLang="ja-JP" sz="1200" b="0" i="1" dirty="0">
                              <a:solidFill>
                                <a:schemeClr val="tx1"/>
                              </a:solidFill>
                              <a:latin typeface="Times New Roman" panose="02020603050405020304" pitchFamily="18" charset="0"/>
                              <a:cs typeface="Times New Roman" panose="02020603050405020304" pitchFamily="18" charset="0"/>
                            </a:rPr>
                            <a:t>I</a:t>
                          </a:r>
                          <a:r>
                            <a:rPr kumimoji="1" lang="en-US" altLang="ja-JP" sz="1200" b="0" baseline="-25000" dirty="0">
                              <a:solidFill>
                                <a:schemeClr val="tx1"/>
                              </a:solidFill>
                              <a:latin typeface="Times New Roman" panose="02020603050405020304" pitchFamily="18" charset="0"/>
                              <a:cs typeface="Times New Roman" panose="02020603050405020304" pitchFamily="18" charset="0"/>
                            </a:rPr>
                            <a:t>L</a:t>
                          </a:r>
                          <a:r>
                            <a:rPr kumimoji="1" lang="en-US" altLang="ja-JP" sz="1200" b="0" dirty="0">
                              <a:solidFill>
                                <a:schemeClr val="tx1"/>
                              </a:solidFill>
                              <a:latin typeface="Times New Roman" panose="02020603050405020304" pitchFamily="18" charset="0"/>
                              <a:cs typeface="Times New Roman" panose="02020603050405020304" pitchFamily="18" charset="0"/>
                            </a:rPr>
                            <a:t>=1.0×10</a:t>
                          </a:r>
                          <a:r>
                            <a:rPr kumimoji="1" lang="en-US" altLang="ja-JP" sz="1200" b="0" baseline="30000" dirty="0">
                              <a:solidFill>
                                <a:schemeClr val="tx1"/>
                              </a:solidFill>
                              <a:latin typeface="Times New Roman" panose="02020603050405020304" pitchFamily="18" charset="0"/>
                              <a:cs typeface="Times New Roman" panose="02020603050405020304" pitchFamily="18" charset="0"/>
                            </a:rPr>
                            <a:t>22 </a:t>
                          </a:r>
                          <a:r>
                            <a:rPr kumimoji="1" lang="en-US" altLang="ja-JP" sz="1200" b="0" dirty="0">
                              <a:solidFill>
                                <a:schemeClr val="tx1"/>
                              </a:solidFill>
                              <a:latin typeface="Times New Roman" panose="02020603050405020304" pitchFamily="18" charset="0"/>
                              <a:cs typeface="Times New Roman" panose="02020603050405020304" pitchFamily="18" charset="0"/>
                            </a:rPr>
                            <a:t>W/cm</a:t>
                          </a:r>
                          <a:r>
                            <a:rPr kumimoji="1" lang="en-US" altLang="ja-JP" sz="1200" b="0" baseline="30000" dirty="0">
                              <a:solidFill>
                                <a:schemeClr val="tx1"/>
                              </a:solidFill>
                              <a:latin typeface="Times New Roman" panose="02020603050405020304" pitchFamily="18" charset="0"/>
                              <a:cs typeface="Times New Roman" panose="02020603050405020304" pitchFamily="18" charset="0"/>
                            </a:rPr>
                            <a:t>2</a:t>
                          </a:r>
                        </a:p>
                        <a:p>
                          <a:pPr algn="l"/>
                          <a:r>
                            <a:rPr kumimoji="1" lang="en-US" altLang="ja-JP" sz="1200" b="0" i="1" dirty="0">
                              <a:solidFill>
                                <a:schemeClr val="tx1"/>
                              </a:solidFill>
                              <a:latin typeface="Times New Roman" panose="02020603050405020304" pitchFamily="18" charset="0"/>
                              <a:cs typeface="Times New Roman" panose="02020603050405020304" pitchFamily="18" charset="0"/>
                            </a:rPr>
                            <a:t>n</a:t>
                          </a:r>
                          <a:r>
                            <a:rPr kumimoji="1" lang="en-US" altLang="ja-JP" sz="1200" b="0" i="0" baseline="-25000" dirty="0">
                              <a:solidFill>
                                <a:schemeClr val="tx1"/>
                              </a:solidFill>
                              <a:latin typeface="Times New Roman" panose="02020603050405020304" pitchFamily="18" charset="0"/>
                              <a:cs typeface="Times New Roman" panose="02020603050405020304" pitchFamily="18" charset="0"/>
                            </a:rPr>
                            <a:t>e</a:t>
                          </a:r>
                          <a:r>
                            <a:rPr kumimoji="1" lang="en-US" altLang="ja-JP" sz="1200" b="0" dirty="0">
                              <a:solidFill>
                                <a:schemeClr val="tx1"/>
                              </a:solidFill>
                              <a:latin typeface="Times New Roman" panose="02020603050405020304" pitchFamily="18" charset="0"/>
                              <a:cs typeface="Times New Roman" panose="02020603050405020304" pitchFamily="18" charset="0"/>
                            </a:rPr>
                            <a:t>=200</a:t>
                          </a:r>
                          <a:r>
                            <a:rPr kumimoji="1" lang="en-US" altLang="ja-JP" sz="1200" b="0" i="1" dirty="0">
                              <a:solidFill>
                                <a:schemeClr val="tx1"/>
                              </a:solidFill>
                              <a:latin typeface="Times New Roman" panose="02020603050405020304" pitchFamily="18" charset="0"/>
                              <a:cs typeface="Times New Roman" panose="02020603050405020304" pitchFamily="18" charset="0"/>
                            </a:rPr>
                            <a:t>n</a:t>
                          </a:r>
                          <a:r>
                            <a:rPr kumimoji="1" lang="en-US" altLang="ja-JP" sz="1200" b="0" baseline="-25000" dirty="0">
                              <a:solidFill>
                                <a:schemeClr val="tx1"/>
                              </a:solidFill>
                              <a:latin typeface="Times New Roman" panose="02020603050405020304" pitchFamily="18" charset="0"/>
                              <a:cs typeface="Times New Roman" panose="02020603050405020304" pitchFamily="18" charset="0"/>
                            </a:rPr>
                            <a:t>cr </a:t>
                          </a:r>
                          <a:r>
                            <a:rPr kumimoji="1" lang="en-US" altLang="ja-JP" sz="1200" b="0" baseline="0" dirty="0">
                              <a:solidFill>
                                <a:schemeClr val="tx1"/>
                              </a:solidFill>
                              <a:latin typeface="Times New Roman" panose="02020603050405020304" pitchFamily="18" charset="0"/>
                              <a:cs typeface="Times New Roman" panose="02020603050405020304" pitchFamily="18" charset="0"/>
                            </a:rPr>
                            <a:t>(</a:t>
                          </a:r>
                          <a:r>
                            <a:rPr kumimoji="1" lang="en-US" altLang="ja-JP" sz="1200" b="0" i="1" baseline="0" dirty="0">
                              <a:solidFill>
                                <a:schemeClr val="tx1"/>
                              </a:solidFill>
                              <a:latin typeface="Times New Roman" panose="02020603050405020304" pitchFamily="18" charset="0"/>
                              <a:cs typeface="Times New Roman" panose="02020603050405020304" pitchFamily="18" charset="0"/>
                            </a:rPr>
                            <a:t>ρ</a:t>
                          </a:r>
                          <a:r>
                            <a:rPr kumimoji="1" lang="en-US" altLang="ja-JP" sz="1200" b="0" baseline="0" dirty="0">
                              <a:solidFill>
                                <a:schemeClr val="tx1"/>
                              </a:solidFill>
                              <a:latin typeface="Times New Roman" panose="02020603050405020304" pitchFamily="18" charset="0"/>
                              <a:cs typeface="Times New Roman" panose="02020603050405020304" pitchFamily="18" charset="0"/>
                            </a:rPr>
                            <a:t>=0.67g/cc)</a:t>
                          </a:r>
                          <a:endParaRPr kumimoji="1" lang="ja-JP" altLang="en-US" sz="1200" b="0" baseline="30000" dirty="0">
                            <a:solidFill>
                              <a:schemeClr val="tx1"/>
                            </a:solidFill>
                            <a:latin typeface="Times New Roman" panose="02020603050405020304" pitchFamily="18" charset="0"/>
                            <a:cs typeface="Times New Roman" panose="02020603050405020304" pitchFamily="18" charset="0"/>
                          </a:endParaRPr>
                        </a:p>
                      </a:txBody>
                      <a:tcPr anchor="ct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l"/>
                          <a:r>
                            <a:rPr kumimoji="1" lang="en-US" altLang="ja-JP" sz="1200" b="0" i="1" dirty="0">
                              <a:solidFill>
                                <a:schemeClr val="tx1"/>
                              </a:solidFill>
                              <a:latin typeface="Times New Roman" panose="02020603050405020304" pitchFamily="18" charset="0"/>
                              <a:cs typeface="Times New Roman" panose="02020603050405020304" pitchFamily="18" charset="0"/>
                            </a:rPr>
                            <a:t>I</a:t>
                          </a:r>
                          <a:r>
                            <a:rPr kumimoji="1" lang="en-US" altLang="ja-JP" sz="1200" b="0" baseline="-25000" dirty="0">
                              <a:solidFill>
                                <a:schemeClr val="tx1"/>
                              </a:solidFill>
                              <a:latin typeface="Times New Roman" panose="02020603050405020304" pitchFamily="18" charset="0"/>
                              <a:cs typeface="Times New Roman" panose="02020603050405020304" pitchFamily="18" charset="0"/>
                            </a:rPr>
                            <a:t>L</a:t>
                          </a:r>
                          <a:r>
                            <a:rPr kumimoji="1" lang="en-US" altLang="ja-JP" sz="1200" b="0" dirty="0">
                              <a:solidFill>
                                <a:schemeClr val="tx1"/>
                              </a:solidFill>
                              <a:latin typeface="Times New Roman" panose="02020603050405020304" pitchFamily="18" charset="0"/>
                              <a:cs typeface="Times New Roman" panose="02020603050405020304" pitchFamily="18" charset="0"/>
                            </a:rPr>
                            <a:t>=1.8×10</a:t>
                          </a:r>
                          <a:r>
                            <a:rPr kumimoji="1" lang="en-US" altLang="ja-JP" sz="1200" b="0" baseline="30000" dirty="0">
                              <a:solidFill>
                                <a:schemeClr val="tx1"/>
                              </a:solidFill>
                              <a:latin typeface="Times New Roman" panose="02020603050405020304" pitchFamily="18" charset="0"/>
                              <a:cs typeface="Times New Roman" panose="02020603050405020304" pitchFamily="18" charset="0"/>
                            </a:rPr>
                            <a:t>22 </a:t>
                          </a:r>
                          <a:r>
                            <a:rPr kumimoji="1" lang="en-US" altLang="ja-JP" sz="1200" b="0" dirty="0">
                              <a:solidFill>
                                <a:schemeClr val="tx1"/>
                              </a:solidFill>
                              <a:latin typeface="Times New Roman" panose="02020603050405020304" pitchFamily="18" charset="0"/>
                              <a:cs typeface="Times New Roman" panose="02020603050405020304" pitchFamily="18" charset="0"/>
                            </a:rPr>
                            <a:t>W/cm</a:t>
                          </a:r>
                          <a:r>
                            <a:rPr kumimoji="1" lang="en-US" altLang="ja-JP" sz="1200" b="0" baseline="30000" dirty="0">
                              <a:solidFill>
                                <a:schemeClr val="tx1"/>
                              </a:solidFill>
                              <a:latin typeface="Times New Roman" panose="02020603050405020304" pitchFamily="18" charset="0"/>
                              <a:cs typeface="Times New Roman" panose="02020603050405020304" pitchFamily="18" charset="0"/>
                            </a:rPr>
                            <a:t>2</a:t>
                          </a:r>
                        </a:p>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200" b="0" i="1" dirty="0">
                              <a:solidFill>
                                <a:schemeClr val="tx1"/>
                              </a:solidFill>
                              <a:latin typeface="Times New Roman" panose="02020603050405020304" pitchFamily="18" charset="0"/>
                              <a:cs typeface="Times New Roman" panose="02020603050405020304" pitchFamily="18" charset="0"/>
                            </a:rPr>
                            <a:t>n</a:t>
                          </a:r>
                          <a:r>
                            <a:rPr kumimoji="1" lang="en-US" altLang="ja-JP" sz="1200" b="0" i="0" baseline="-25000" dirty="0">
                              <a:solidFill>
                                <a:schemeClr val="tx1"/>
                              </a:solidFill>
                              <a:latin typeface="Times New Roman" panose="02020603050405020304" pitchFamily="18" charset="0"/>
                              <a:cs typeface="Times New Roman" panose="02020603050405020304" pitchFamily="18" charset="0"/>
                            </a:rPr>
                            <a:t>e</a:t>
                          </a:r>
                          <a:r>
                            <a:rPr kumimoji="1" lang="en-US" altLang="ja-JP" sz="1200" b="0" dirty="0">
                              <a:solidFill>
                                <a:schemeClr val="tx1"/>
                              </a:solidFill>
                              <a:latin typeface="Times New Roman" panose="02020603050405020304" pitchFamily="18" charset="0"/>
                              <a:cs typeface="Times New Roman" panose="02020603050405020304" pitchFamily="18" charset="0"/>
                            </a:rPr>
                            <a:t>=360</a:t>
                          </a:r>
                          <a:r>
                            <a:rPr kumimoji="1" lang="en-US" altLang="ja-JP" sz="1200" b="0" i="1" dirty="0">
                              <a:solidFill>
                                <a:schemeClr val="tx1"/>
                              </a:solidFill>
                              <a:latin typeface="Times New Roman" panose="02020603050405020304" pitchFamily="18" charset="0"/>
                              <a:cs typeface="Times New Roman" panose="02020603050405020304" pitchFamily="18" charset="0"/>
                            </a:rPr>
                            <a:t>n</a:t>
                          </a:r>
                          <a:r>
                            <a:rPr kumimoji="1" lang="en-US" altLang="ja-JP" sz="1200" b="0" baseline="-25000" dirty="0">
                              <a:solidFill>
                                <a:schemeClr val="tx1"/>
                              </a:solidFill>
                              <a:latin typeface="Times New Roman" panose="02020603050405020304" pitchFamily="18" charset="0"/>
                              <a:cs typeface="Times New Roman" panose="02020603050405020304" pitchFamily="18" charset="0"/>
                            </a:rPr>
                            <a:t>cr </a:t>
                          </a:r>
                          <a:r>
                            <a:rPr kumimoji="1" lang="en-US" altLang="ja-JP" sz="1200" b="0" baseline="0" dirty="0">
                              <a:solidFill>
                                <a:schemeClr val="tx1"/>
                              </a:solidFill>
                              <a:latin typeface="Times New Roman" panose="02020603050405020304" pitchFamily="18" charset="0"/>
                              <a:cs typeface="Times New Roman" panose="02020603050405020304" pitchFamily="18" charset="0"/>
                            </a:rPr>
                            <a:t>(</a:t>
                          </a:r>
                          <a:r>
                            <a:rPr kumimoji="1" lang="en-US" altLang="ja-JP" sz="1200" b="0" i="1" baseline="0" dirty="0">
                              <a:solidFill>
                                <a:schemeClr val="tx1"/>
                              </a:solidFill>
                              <a:latin typeface="Times New Roman" panose="02020603050405020304" pitchFamily="18" charset="0"/>
                              <a:cs typeface="Times New Roman" panose="02020603050405020304" pitchFamily="18" charset="0"/>
                            </a:rPr>
                            <a:t>ρ</a:t>
                          </a:r>
                          <a:r>
                            <a:rPr kumimoji="1" lang="en-US" altLang="ja-JP" sz="1200" b="0" baseline="0" dirty="0">
                              <a:solidFill>
                                <a:schemeClr val="tx1"/>
                              </a:solidFill>
                              <a:latin typeface="Times New Roman" panose="02020603050405020304" pitchFamily="18" charset="0"/>
                              <a:cs typeface="Times New Roman" panose="02020603050405020304" pitchFamily="18" charset="0"/>
                            </a:rPr>
                            <a:t>=1.2g/cc)</a:t>
                          </a:r>
                          <a:endParaRPr kumimoji="1" lang="ja-JP" altLang="en-US" sz="1200" b="0" baseline="0" dirty="0">
                            <a:solidFill>
                              <a:schemeClr val="tx1"/>
                            </a:solidFill>
                            <a:latin typeface="Times New Roman" panose="02020603050405020304" pitchFamily="18" charset="0"/>
                            <a:cs typeface="Times New Roman" panose="02020603050405020304" pitchFamily="18" charset="0"/>
                          </a:endParaRPr>
                        </a:p>
                      </a:txBody>
                      <a:tcPr anchor="ct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xmlns:a14="http://schemas.microsoft.com/office/drawing/2010/main" xmlns="" val="10001"/>
                      </a:ext>
                    </a:extLst>
                  </a:tr>
                  <a:tr h="457200">
                    <a:tc>
                      <a:txBody>
                        <a:bodyPr/>
                        <a:lstStyle/>
                        <a:p>
                          <a:endParaRPr lang="ja-JP"/>
                        </a:p>
                      </a:txBody>
                      <a:tcPr anchor="ctr">
                        <a:lnT w="12700" cap="flat" cmpd="sng" algn="ctr">
                          <a:noFill/>
                          <a:prstDash val="solid"/>
                          <a:round/>
                          <a:headEnd type="none" w="med" len="med"/>
                          <a:tailEnd type="none" w="med" len="med"/>
                        </a:lnT>
                        <a:lnB w="19050" cap="flat" cmpd="sng" algn="ctr">
                          <a:noFill/>
                          <a:prstDash val="solid"/>
                          <a:round/>
                          <a:headEnd type="none" w="med" len="med"/>
                          <a:tailEnd type="none" w="med" len="med"/>
                        </a:lnB>
                        <a:blipFill rotWithShape="1">
                          <a:blip r:embed="rId8"/>
                          <a:stretch>
                            <a:fillRect l="-769" t="-161333" r="-591538" b="-110667"/>
                          </a:stretch>
                        </a:blipFill>
                      </a:tcPr>
                    </a:tc>
                    <a:tc>
                      <a:txBody>
                        <a:bodyPr/>
                        <a:lstStyle/>
                        <a:p>
                          <a:pPr algn="l"/>
                          <a:r>
                            <a:rPr kumimoji="1" lang="en-US" altLang="ja-JP" sz="1200" b="0" i="1" dirty="0">
                              <a:solidFill>
                                <a:schemeClr val="tx1"/>
                              </a:solidFill>
                              <a:latin typeface="Times New Roman" panose="02020603050405020304" pitchFamily="18" charset="0"/>
                              <a:cs typeface="Times New Roman" panose="02020603050405020304" pitchFamily="18" charset="0"/>
                            </a:rPr>
                            <a:t>I</a:t>
                          </a:r>
                          <a:r>
                            <a:rPr kumimoji="1" lang="en-US" altLang="ja-JP" sz="1200" b="0" baseline="-25000" dirty="0">
                              <a:solidFill>
                                <a:schemeClr val="tx1"/>
                              </a:solidFill>
                              <a:latin typeface="Times New Roman" panose="02020603050405020304" pitchFamily="18" charset="0"/>
                              <a:cs typeface="Times New Roman" panose="02020603050405020304" pitchFamily="18" charset="0"/>
                            </a:rPr>
                            <a:t>L</a:t>
                          </a:r>
                          <a:r>
                            <a:rPr kumimoji="1" lang="en-US" altLang="ja-JP" sz="1200" b="0" dirty="0">
                              <a:solidFill>
                                <a:schemeClr val="tx1"/>
                              </a:solidFill>
                              <a:latin typeface="Times New Roman" panose="02020603050405020304" pitchFamily="18" charset="0"/>
                              <a:cs typeface="Times New Roman" panose="02020603050405020304" pitchFamily="18" charset="0"/>
                            </a:rPr>
                            <a:t>=1.0×10</a:t>
                          </a:r>
                          <a:r>
                            <a:rPr kumimoji="1" lang="en-US" altLang="ja-JP" sz="1200" b="0" baseline="30000" dirty="0">
                              <a:solidFill>
                                <a:schemeClr val="tx1"/>
                              </a:solidFill>
                              <a:latin typeface="Times New Roman" panose="02020603050405020304" pitchFamily="18" charset="0"/>
                              <a:cs typeface="Times New Roman" panose="02020603050405020304" pitchFamily="18" charset="0"/>
                            </a:rPr>
                            <a:t>22 </a:t>
                          </a:r>
                          <a:r>
                            <a:rPr kumimoji="1" lang="en-US" altLang="ja-JP" sz="1200" b="0" dirty="0">
                              <a:solidFill>
                                <a:schemeClr val="tx1"/>
                              </a:solidFill>
                              <a:latin typeface="Times New Roman" panose="02020603050405020304" pitchFamily="18" charset="0"/>
                              <a:cs typeface="Times New Roman" panose="02020603050405020304" pitchFamily="18" charset="0"/>
                            </a:rPr>
                            <a:t>W/cm</a:t>
                          </a:r>
                          <a:r>
                            <a:rPr kumimoji="1" lang="en-US" altLang="ja-JP" sz="1200" b="0" baseline="30000" dirty="0">
                              <a:solidFill>
                                <a:schemeClr val="tx1"/>
                              </a:solidFill>
                              <a:latin typeface="Times New Roman" panose="02020603050405020304" pitchFamily="18" charset="0"/>
                              <a:cs typeface="Times New Roman" panose="02020603050405020304" pitchFamily="18" charset="0"/>
                            </a:rPr>
                            <a:t>2</a:t>
                          </a:r>
                        </a:p>
                        <a:p>
                          <a:pPr algn="l"/>
                          <a:r>
                            <a:rPr kumimoji="1" lang="en-US" altLang="ja-JP" sz="1200" b="0" i="1" dirty="0">
                              <a:solidFill>
                                <a:schemeClr val="tx1"/>
                              </a:solidFill>
                              <a:latin typeface="Times New Roman" panose="02020603050405020304" pitchFamily="18" charset="0"/>
                              <a:cs typeface="Times New Roman" panose="02020603050405020304" pitchFamily="18" charset="0"/>
                            </a:rPr>
                            <a:t>n</a:t>
                          </a:r>
                          <a:r>
                            <a:rPr kumimoji="1" lang="en-US" altLang="ja-JP" sz="1200" b="0" i="0" baseline="-25000" dirty="0">
                              <a:solidFill>
                                <a:schemeClr val="tx1"/>
                              </a:solidFill>
                              <a:latin typeface="Times New Roman" panose="02020603050405020304" pitchFamily="18" charset="0"/>
                              <a:cs typeface="Times New Roman" panose="02020603050405020304" pitchFamily="18" charset="0"/>
                            </a:rPr>
                            <a:t>e</a:t>
                          </a:r>
                          <a:r>
                            <a:rPr kumimoji="1" lang="en-US" altLang="ja-JP" sz="1200" b="0" dirty="0">
                              <a:solidFill>
                                <a:schemeClr val="tx1"/>
                              </a:solidFill>
                              <a:latin typeface="Times New Roman" panose="02020603050405020304" pitchFamily="18" charset="0"/>
                              <a:cs typeface="Times New Roman" panose="02020603050405020304" pitchFamily="18" charset="0"/>
                            </a:rPr>
                            <a:t>=100</a:t>
                          </a:r>
                          <a:r>
                            <a:rPr kumimoji="1" lang="en-US" altLang="ja-JP" sz="1200" b="0" i="1" dirty="0">
                              <a:solidFill>
                                <a:schemeClr val="tx1"/>
                              </a:solidFill>
                              <a:latin typeface="Times New Roman" panose="02020603050405020304" pitchFamily="18" charset="0"/>
                              <a:cs typeface="Times New Roman" panose="02020603050405020304" pitchFamily="18" charset="0"/>
                            </a:rPr>
                            <a:t>n</a:t>
                          </a:r>
                          <a:r>
                            <a:rPr kumimoji="1" lang="en-US" altLang="ja-JP" sz="1200" b="0" baseline="-25000" dirty="0">
                              <a:solidFill>
                                <a:schemeClr val="tx1"/>
                              </a:solidFill>
                              <a:latin typeface="Times New Roman" panose="02020603050405020304" pitchFamily="18" charset="0"/>
                              <a:cs typeface="Times New Roman" panose="02020603050405020304" pitchFamily="18" charset="0"/>
                            </a:rPr>
                            <a:t>cr </a:t>
                          </a:r>
                          <a:r>
                            <a:rPr kumimoji="1" lang="en-US" altLang="ja-JP" sz="1200" b="0" baseline="0" dirty="0">
                              <a:solidFill>
                                <a:schemeClr val="tx1"/>
                              </a:solidFill>
                              <a:latin typeface="Times New Roman" panose="02020603050405020304" pitchFamily="18" charset="0"/>
                              <a:cs typeface="Times New Roman" panose="02020603050405020304" pitchFamily="18" charset="0"/>
                            </a:rPr>
                            <a:t>(</a:t>
                          </a:r>
                          <a:r>
                            <a:rPr kumimoji="1" lang="en-US" altLang="ja-JP" sz="1200" b="0" i="1" baseline="0" dirty="0">
                              <a:solidFill>
                                <a:schemeClr val="tx1"/>
                              </a:solidFill>
                              <a:latin typeface="Times New Roman" panose="02020603050405020304" pitchFamily="18" charset="0"/>
                              <a:cs typeface="Times New Roman" panose="02020603050405020304" pitchFamily="18" charset="0"/>
                            </a:rPr>
                            <a:t>ρ</a:t>
                          </a:r>
                          <a:r>
                            <a:rPr kumimoji="1" lang="en-US" altLang="ja-JP" sz="1200" b="0" baseline="0" dirty="0">
                              <a:solidFill>
                                <a:schemeClr val="tx1"/>
                              </a:solidFill>
                              <a:latin typeface="Times New Roman" panose="02020603050405020304" pitchFamily="18" charset="0"/>
                              <a:cs typeface="Times New Roman" panose="02020603050405020304" pitchFamily="18" charset="0"/>
                            </a:rPr>
                            <a:t>=0.33g/cc)</a:t>
                          </a:r>
                          <a:endParaRPr kumimoji="1" lang="ja-JP" altLang="en-US" sz="1200" b="0" baseline="0" dirty="0">
                            <a:solidFill>
                              <a:schemeClr val="tx1"/>
                            </a:solidFill>
                            <a:latin typeface="Times New Roman" panose="02020603050405020304" pitchFamily="18" charset="0"/>
                            <a:cs typeface="Times New Roman" panose="02020603050405020304" pitchFamily="18" charset="0"/>
                          </a:endParaRPr>
                        </a:p>
                      </a:txBody>
                      <a:tcPr anchor="ctr">
                        <a:lnT w="12700" cap="flat" cmpd="sng" algn="ctr">
                          <a:noFill/>
                          <a:prstDash val="solid"/>
                          <a:round/>
                          <a:headEnd type="none" w="med" len="med"/>
                          <a:tailEnd type="none" w="med" len="med"/>
                        </a:lnT>
                        <a:lnB w="19050" cap="flat" cmpd="sng" algn="ctr">
                          <a:noFill/>
                          <a:prstDash val="solid"/>
                          <a:round/>
                          <a:headEnd type="none" w="med" len="med"/>
                          <a:tailEnd type="none" w="med" len="med"/>
                        </a:lnB>
                        <a:noFill/>
                      </a:tcPr>
                    </a:tc>
                    <a:tc>
                      <a:txBody>
                        <a:bodyPr/>
                        <a:lstStyle/>
                        <a:p>
                          <a:pPr algn="l"/>
                          <a:r>
                            <a:rPr kumimoji="1" lang="en-US" altLang="ja-JP" sz="1200" b="0" i="1" dirty="0">
                              <a:solidFill>
                                <a:schemeClr val="tx1"/>
                              </a:solidFill>
                              <a:latin typeface="Times New Roman" panose="02020603050405020304" pitchFamily="18" charset="0"/>
                              <a:cs typeface="Times New Roman" panose="02020603050405020304" pitchFamily="18" charset="0"/>
                            </a:rPr>
                            <a:t>I</a:t>
                          </a:r>
                          <a:r>
                            <a:rPr kumimoji="1" lang="en-US" altLang="ja-JP" sz="1200" b="0" baseline="-25000" dirty="0">
                              <a:solidFill>
                                <a:schemeClr val="tx1"/>
                              </a:solidFill>
                              <a:latin typeface="Times New Roman" panose="02020603050405020304" pitchFamily="18" charset="0"/>
                              <a:cs typeface="Times New Roman" panose="02020603050405020304" pitchFamily="18" charset="0"/>
                            </a:rPr>
                            <a:t>L</a:t>
                          </a:r>
                          <a:r>
                            <a:rPr kumimoji="1" lang="en-US" altLang="ja-JP" sz="1200" b="0" dirty="0">
                              <a:solidFill>
                                <a:schemeClr val="tx1"/>
                              </a:solidFill>
                              <a:latin typeface="Times New Roman" panose="02020603050405020304" pitchFamily="18" charset="0"/>
                              <a:cs typeface="Times New Roman" panose="02020603050405020304" pitchFamily="18" charset="0"/>
                            </a:rPr>
                            <a:t>=2.0×10</a:t>
                          </a:r>
                          <a:r>
                            <a:rPr kumimoji="1" lang="en-US" altLang="ja-JP" sz="1200" b="0" baseline="30000" dirty="0">
                              <a:solidFill>
                                <a:schemeClr val="tx1"/>
                              </a:solidFill>
                              <a:latin typeface="Times New Roman" panose="02020603050405020304" pitchFamily="18" charset="0"/>
                              <a:cs typeface="Times New Roman" panose="02020603050405020304" pitchFamily="18" charset="0"/>
                            </a:rPr>
                            <a:t>22 </a:t>
                          </a:r>
                          <a:r>
                            <a:rPr kumimoji="1" lang="en-US" altLang="ja-JP" sz="1200" b="0" dirty="0">
                              <a:solidFill>
                                <a:schemeClr val="tx1"/>
                              </a:solidFill>
                              <a:latin typeface="Times New Roman" panose="02020603050405020304" pitchFamily="18" charset="0"/>
                              <a:cs typeface="Times New Roman" panose="02020603050405020304" pitchFamily="18" charset="0"/>
                            </a:rPr>
                            <a:t>W/cm</a:t>
                          </a:r>
                          <a:r>
                            <a:rPr kumimoji="1" lang="en-US" altLang="ja-JP" sz="1200" b="0" baseline="30000" dirty="0">
                              <a:solidFill>
                                <a:schemeClr val="tx1"/>
                              </a:solidFill>
                              <a:latin typeface="Times New Roman" panose="02020603050405020304" pitchFamily="18" charset="0"/>
                              <a:cs typeface="Times New Roman" panose="02020603050405020304" pitchFamily="18" charset="0"/>
                            </a:rPr>
                            <a:t>2</a:t>
                          </a:r>
                        </a:p>
                        <a:p>
                          <a:pPr algn="l"/>
                          <a:r>
                            <a:rPr kumimoji="1" lang="en-US" altLang="ja-JP" sz="1200" b="0" i="1" dirty="0">
                              <a:solidFill>
                                <a:schemeClr val="tx1"/>
                              </a:solidFill>
                              <a:latin typeface="Times New Roman" panose="02020603050405020304" pitchFamily="18" charset="0"/>
                              <a:cs typeface="Times New Roman" panose="02020603050405020304" pitchFamily="18" charset="0"/>
                            </a:rPr>
                            <a:t>n</a:t>
                          </a:r>
                          <a:r>
                            <a:rPr kumimoji="1" lang="en-US" altLang="ja-JP" sz="1200" b="0" i="0" baseline="-25000" dirty="0">
                              <a:solidFill>
                                <a:schemeClr val="tx1"/>
                              </a:solidFill>
                              <a:latin typeface="Times New Roman" panose="02020603050405020304" pitchFamily="18" charset="0"/>
                              <a:cs typeface="Times New Roman" panose="02020603050405020304" pitchFamily="18" charset="0"/>
                            </a:rPr>
                            <a:t>e</a:t>
                          </a:r>
                          <a:r>
                            <a:rPr kumimoji="1" lang="en-US" altLang="ja-JP" sz="1200" b="0" dirty="0">
                              <a:solidFill>
                                <a:schemeClr val="tx1"/>
                              </a:solidFill>
                              <a:latin typeface="Times New Roman" panose="02020603050405020304" pitchFamily="18" charset="0"/>
                              <a:cs typeface="Times New Roman" panose="02020603050405020304" pitchFamily="18" charset="0"/>
                            </a:rPr>
                            <a:t>=200</a:t>
                          </a:r>
                          <a:r>
                            <a:rPr kumimoji="1" lang="en-US" altLang="ja-JP" sz="1200" b="0" i="1" dirty="0">
                              <a:solidFill>
                                <a:schemeClr val="tx1"/>
                              </a:solidFill>
                              <a:latin typeface="Times New Roman" panose="02020603050405020304" pitchFamily="18" charset="0"/>
                              <a:cs typeface="Times New Roman" panose="02020603050405020304" pitchFamily="18" charset="0"/>
                            </a:rPr>
                            <a:t>n</a:t>
                          </a:r>
                          <a:r>
                            <a:rPr kumimoji="1" lang="en-US" altLang="ja-JP" sz="1200" b="0" baseline="-25000" dirty="0">
                              <a:solidFill>
                                <a:schemeClr val="tx1"/>
                              </a:solidFill>
                              <a:latin typeface="Times New Roman" panose="02020603050405020304" pitchFamily="18" charset="0"/>
                              <a:cs typeface="Times New Roman" panose="02020603050405020304" pitchFamily="18" charset="0"/>
                            </a:rPr>
                            <a:t>cr </a:t>
                          </a:r>
                          <a:r>
                            <a:rPr kumimoji="1" lang="en-US" altLang="ja-JP" sz="1200" b="0" baseline="0" dirty="0">
                              <a:solidFill>
                                <a:schemeClr val="tx1"/>
                              </a:solidFill>
                              <a:latin typeface="Times New Roman" panose="02020603050405020304" pitchFamily="18" charset="0"/>
                              <a:cs typeface="Times New Roman" panose="02020603050405020304" pitchFamily="18" charset="0"/>
                            </a:rPr>
                            <a:t>(</a:t>
                          </a:r>
                          <a:r>
                            <a:rPr kumimoji="1" lang="en-US" altLang="ja-JP" sz="1200" b="0" i="1" baseline="0" dirty="0">
                              <a:solidFill>
                                <a:schemeClr val="tx1"/>
                              </a:solidFill>
                              <a:latin typeface="Times New Roman" panose="02020603050405020304" pitchFamily="18" charset="0"/>
                              <a:cs typeface="Times New Roman" panose="02020603050405020304" pitchFamily="18" charset="0"/>
                            </a:rPr>
                            <a:t>ρ</a:t>
                          </a:r>
                          <a:r>
                            <a:rPr kumimoji="1" lang="en-US" altLang="ja-JP" sz="1200" b="0" baseline="0" dirty="0">
                              <a:solidFill>
                                <a:schemeClr val="tx1"/>
                              </a:solidFill>
                              <a:latin typeface="Times New Roman" panose="02020603050405020304" pitchFamily="18" charset="0"/>
                              <a:cs typeface="Times New Roman" panose="02020603050405020304" pitchFamily="18" charset="0"/>
                            </a:rPr>
                            <a:t>=0.67g/cc)</a:t>
                          </a:r>
                          <a:endParaRPr kumimoji="1" lang="ja-JP" altLang="en-US" sz="1200" b="0" baseline="0" dirty="0">
                            <a:solidFill>
                              <a:schemeClr val="tx1"/>
                            </a:solidFill>
                            <a:latin typeface="Times New Roman" panose="02020603050405020304" pitchFamily="18" charset="0"/>
                            <a:cs typeface="Times New Roman" panose="02020603050405020304" pitchFamily="18" charset="0"/>
                          </a:endParaRPr>
                        </a:p>
                      </a:txBody>
                      <a:tcPr anchor="ctr">
                        <a:lnT w="12700" cap="flat" cmpd="sng" algn="ctr">
                          <a:noFill/>
                          <a:prstDash val="solid"/>
                          <a:round/>
                          <a:headEnd type="none" w="med" len="med"/>
                          <a:tailEnd type="none" w="med" len="med"/>
                        </a:lnT>
                        <a:lnB w="19050" cap="flat" cmpd="sng" algn="ctr">
                          <a:noFill/>
                          <a:prstDash val="solid"/>
                          <a:round/>
                          <a:headEnd type="none" w="med" len="med"/>
                          <a:tailEnd type="none" w="med" len="med"/>
                        </a:lnB>
                        <a:noFill/>
                      </a:tcPr>
                    </a:tc>
                    <a:tc>
                      <a:txBody>
                        <a:bodyPr/>
                        <a:lstStyle/>
                        <a:p>
                          <a:pPr algn="l"/>
                          <a:r>
                            <a:rPr kumimoji="1" lang="en-US" altLang="ja-JP" sz="1200" b="0" i="1" dirty="0">
                              <a:solidFill>
                                <a:schemeClr val="tx1"/>
                              </a:solidFill>
                              <a:latin typeface="Times New Roman" panose="02020603050405020304" pitchFamily="18" charset="0"/>
                              <a:cs typeface="Times New Roman" panose="02020603050405020304" pitchFamily="18" charset="0"/>
                            </a:rPr>
                            <a:t>I</a:t>
                          </a:r>
                          <a:r>
                            <a:rPr kumimoji="1" lang="en-US" altLang="ja-JP" sz="1200" b="0" baseline="-25000" dirty="0">
                              <a:solidFill>
                                <a:schemeClr val="tx1"/>
                              </a:solidFill>
                              <a:latin typeface="Times New Roman" panose="02020603050405020304" pitchFamily="18" charset="0"/>
                              <a:cs typeface="Times New Roman" panose="02020603050405020304" pitchFamily="18" charset="0"/>
                            </a:rPr>
                            <a:t>L</a:t>
                          </a:r>
                          <a:r>
                            <a:rPr kumimoji="1" lang="en-US" altLang="ja-JP" sz="1200" b="0" dirty="0">
                              <a:solidFill>
                                <a:schemeClr val="tx1"/>
                              </a:solidFill>
                              <a:latin typeface="Times New Roman" panose="02020603050405020304" pitchFamily="18" charset="0"/>
                              <a:cs typeface="Times New Roman" panose="02020603050405020304" pitchFamily="18" charset="0"/>
                            </a:rPr>
                            <a:t>=3.6×10</a:t>
                          </a:r>
                          <a:r>
                            <a:rPr kumimoji="1" lang="en-US" altLang="ja-JP" sz="1200" b="0" baseline="30000" dirty="0">
                              <a:solidFill>
                                <a:schemeClr val="tx1"/>
                              </a:solidFill>
                              <a:latin typeface="Times New Roman" panose="02020603050405020304" pitchFamily="18" charset="0"/>
                              <a:cs typeface="Times New Roman" panose="02020603050405020304" pitchFamily="18" charset="0"/>
                            </a:rPr>
                            <a:t>22 </a:t>
                          </a:r>
                          <a:r>
                            <a:rPr kumimoji="1" lang="en-US" altLang="ja-JP" sz="1200" b="0" dirty="0">
                              <a:solidFill>
                                <a:schemeClr val="tx1"/>
                              </a:solidFill>
                              <a:latin typeface="Times New Roman" panose="02020603050405020304" pitchFamily="18" charset="0"/>
                              <a:cs typeface="Times New Roman" panose="02020603050405020304" pitchFamily="18" charset="0"/>
                            </a:rPr>
                            <a:t>W/cm</a:t>
                          </a:r>
                          <a:r>
                            <a:rPr kumimoji="1" lang="en-US" altLang="ja-JP" sz="1200" b="0" baseline="30000" dirty="0">
                              <a:solidFill>
                                <a:schemeClr val="tx1"/>
                              </a:solidFill>
                              <a:latin typeface="Times New Roman" panose="02020603050405020304" pitchFamily="18" charset="0"/>
                              <a:cs typeface="Times New Roman" panose="02020603050405020304" pitchFamily="18" charset="0"/>
                            </a:rPr>
                            <a:t>2</a:t>
                          </a:r>
                        </a:p>
                        <a:p>
                          <a:pPr algn="l"/>
                          <a:r>
                            <a:rPr kumimoji="1" lang="en-US" altLang="ja-JP" sz="1200" b="0" i="1" dirty="0">
                              <a:solidFill>
                                <a:schemeClr val="tx1"/>
                              </a:solidFill>
                              <a:latin typeface="Times New Roman" panose="02020603050405020304" pitchFamily="18" charset="0"/>
                              <a:cs typeface="Times New Roman" panose="02020603050405020304" pitchFamily="18" charset="0"/>
                            </a:rPr>
                            <a:t>n</a:t>
                          </a:r>
                          <a:r>
                            <a:rPr kumimoji="1" lang="en-US" altLang="ja-JP" sz="1200" b="0" i="0" baseline="-25000" dirty="0">
                              <a:solidFill>
                                <a:schemeClr val="tx1"/>
                              </a:solidFill>
                              <a:latin typeface="Times New Roman" panose="02020603050405020304" pitchFamily="18" charset="0"/>
                              <a:cs typeface="Times New Roman" panose="02020603050405020304" pitchFamily="18" charset="0"/>
                            </a:rPr>
                            <a:t>e</a:t>
                          </a:r>
                          <a:r>
                            <a:rPr kumimoji="1" lang="en-US" altLang="ja-JP" sz="1200" b="0" dirty="0">
                              <a:solidFill>
                                <a:schemeClr val="tx1"/>
                              </a:solidFill>
                              <a:latin typeface="Times New Roman" panose="02020603050405020304" pitchFamily="18" charset="0"/>
                              <a:cs typeface="Times New Roman" panose="02020603050405020304" pitchFamily="18" charset="0"/>
                            </a:rPr>
                            <a:t>=360</a:t>
                          </a:r>
                          <a:r>
                            <a:rPr kumimoji="1" lang="en-US" altLang="ja-JP" sz="1200" b="0" i="1" dirty="0">
                              <a:solidFill>
                                <a:schemeClr val="tx1"/>
                              </a:solidFill>
                              <a:latin typeface="Times New Roman" panose="02020603050405020304" pitchFamily="18" charset="0"/>
                              <a:cs typeface="Times New Roman" panose="02020603050405020304" pitchFamily="18" charset="0"/>
                            </a:rPr>
                            <a:t>n</a:t>
                          </a:r>
                          <a:r>
                            <a:rPr kumimoji="1" lang="en-US" altLang="ja-JP" sz="1200" b="0" baseline="-25000" dirty="0">
                              <a:solidFill>
                                <a:schemeClr val="tx1"/>
                              </a:solidFill>
                              <a:latin typeface="Times New Roman" panose="02020603050405020304" pitchFamily="18" charset="0"/>
                              <a:cs typeface="Times New Roman" panose="02020603050405020304" pitchFamily="18" charset="0"/>
                            </a:rPr>
                            <a:t>cr </a:t>
                          </a:r>
                          <a:r>
                            <a:rPr kumimoji="1" lang="en-US" altLang="ja-JP" sz="1200" b="0" baseline="0" dirty="0">
                              <a:solidFill>
                                <a:schemeClr val="tx1"/>
                              </a:solidFill>
                              <a:latin typeface="Times New Roman" panose="02020603050405020304" pitchFamily="18" charset="0"/>
                              <a:cs typeface="Times New Roman" panose="02020603050405020304" pitchFamily="18" charset="0"/>
                            </a:rPr>
                            <a:t>(</a:t>
                          </a:r>
                          <a:r>
                            <a:rPr kumimoji="1" lang="en-US" altLang="ja-JP" sz="1200" b="0" i="1" baseline="0" dirty="0">
                              <a:solidFill>
                                <a:schemeClr val="tx1"/>
                              </a:solidFill>
                              <a:latin typeface="Times New Roman" panose="02020603050405020304" pitchFamily="18" charset="0"/>
                              <a:cs typeface="Times New Roman" panose="02020603050405020304" pitchFamily="18" charset="0"/>
                            </a:rPr>
                            <a:t>ρ</a:t>
                          </a:r>
                          <a:r>
                            <a:rPr kumimoji="1" lang="en-US" altLang="ja-JP" sz="1200" b="0" baseline="0" dirty="0">
                              <a:solidFill>
                                <a:schemeClr val="tx1"/>
                              </a:solidFill>
                              <a:latin typeface="Times New Roman" panose="02020603050405020304" pitchFamily="18" charset="0"/>
                              <a:cs typeface="Times New Roman" panose="02020603050405020304" pitchFamily="18" charset="0"/>
                            </a:rPr>
                            <a:t>=1.2g/cc)</a:t>
                          </a:r>
                          <a:endParaRPr kumimoji="1" lang="ja-JP" altLang="en-US" sz="1200" b="0" baseline="0" dirty="0">
                            <a:solidFill>
                              <a:schemeClr val="tx1"/>
                            </a:solidFill>
                            <a:latin typeface="Times New Roman" panose="02020603050405020304" pitchFamily="18" charset="0"/>
                            <a:cs typeface="Times New Roman" panose="02020603050405020304" pitchFamily="18" charset="0"/>
                          </a:endParaRPr>
                        </a:p>
                      </a:txBody>
                      <a:tcPr anchor="ctr">
                        <a:lnT w="12700" cap="flat" cmpd="sng" algn="ctr">
                          <a:noFill/>
                          <a:prstDash val="solid"/>
                          <a:round/>
                          <a:headEnd type="none" w="med" len="med"/>
                          <a:tailEnd type="none" w="med" len="med"/>
                        </a:lnT>
                        <a:lnB w="19050" cap="flat" cmpd="sng" algn="ctr">
                          <a:noFill/>
                          <a:prstDash val="solid"/>
                          <a:round/>
                          <a:headEnd type="none" w="med" len="med"/>
                          <a:tailEnd type="none" w="med" len="med"/>
                        </a:lnB>
                        <a:noFill/>
                      </a:tcPr>
                    </a:tc>
                    <a:extLst>
                      <a:ext uri="{0D108BD9-81ED-4DB2-BD59-A6C34878D82A}">
                        <a16:rowId xmlns:a16="http://schemas.microsoft.com/office/drawing/2014/main" xmlns:a14="http://schemas.microsoft.com/office/drawing/2010/main" xmlns="" val="10002"/>
                      </a:ext>
                    </a:extLst>
                  </a:tr>
                  <a:tr h="457200">
                    <a:tc>
                      <a:txBody>
                        <a:bodyPr/>
                        <a:lstStyle/>
                        <a:p>
                          <a:endParaRPr lang="ja-JP"/>
                        </a:p>
                      </a:txBody>
                      <a:tcPr anchor="ctr">
                        <a:lnT w="12700" cap="flat" cmpd="sng" algn="ctr">
                          <a:noFill/>
                          <a:prstDash val="solid"/>
                          <a:round/>
                          <a:headEnd type="none" w="med" len="med"/>
                          <a:tailEnd type="none" w="med" len="med"/>
                        </a:lnT>
                        <a:lnB w="19050" cap="flat" cmpd="sng" algn="ctr">
                          <a:solidFill>
                            <a:schemeClr val="tx1"/>
                          </a:solidFill>
                          <a:prstDash val="solid"/>
                          <a:round/>
                          <a:headEnd type="none" w="med" len="med"/>
                          <a:tailEnd type="none" w="med" len="med"/>
                        </a:lnB>
                        <a:blipFill rotWithShape="1">
                          <a:blip r:embed="rId8"/>
                          <a:stretch>
                            <a:fillRect l="-769" t="-261333" r="-591538" b="-10667"/>
                          </a:stretch>
                        </a:blipFill>
                      </a:tcPr>
                    </a:tc>
                    <a:tc>
                      <a:txBody>
                        <a:bodyPr/>
                        <a:lstStyle/>
                        <a:p>
                          <a:pPr algn="l"/>
                          <a:r>
                            <a:rPr kumimoji="1" lang="en-US" altLang="ja-JP" sz="1200" b="0" i="1" dirty="0">
                              <a:solidFill>
                                <a:schemeClr val="tx1"/>
                              </a:solidFill>
                              <a:latin typeface="Times New Roman" panose="02020603050405020304" pitchFamily="18" charset="0"/>
                              <a:cs typeface="Times New Roman" panose="02020603050405020304" pitchFamily="18" charset="0"/>
                            </a:rPr>
                            <a:t>I</a:t>
                          </a:r>
                          <a:r>
                            <a:rPr kumimoji="1" lang="en-US" altLang="ja-JP" sz="1200" b="0" baseline="-25000" dirty="0">
                              <a:solidFill>
                                <a:schemeClr val="tx1"/>
                              </a:solidFill>
                              <a:latin typeface="Times New Roman" panose="02020603050405020304" pitchFamily="18" charset="0"/>
                              <a:cs typeface="Times New Roman" panose="02020603050405020304" pitchFamily="18" charset="0"/>
                            </a:rPr>
                            <a:t>L</a:t>
                          </a:r>
                          <a:r>
                            <a:rPr kumimoji="1" lang="en-US" altLang="ja-JP" sz="1200" b="0" dirty="0">
                              <a:solidFill>
                                <a:schemeClr val="tx1"/>
                              </a:solidFill>
                              <a:latin typeface="Times New Roman" panose="02020603050405020304" pitchFamily="18" charset="0"/>
                              <a:cs typeface="Times New Roman" panose="02020603050405020304" pitchFamily="18" charset="0"/>
                            </a:rPr>
                            <a:t>=1.66×10</a:t>
                          </a:r>
                          <a:r>
                            <a:rPr kumimoji="1" lang="en-US" altLang="ja-JP" sz="1200" b="0" baseline="30000" dirty="0">
                              <a:solidFill>
                                <a:schemeClr val="tx1"/>
                              </a:solidFill>
                              <a:latin typeface="Times New Roman" panose="02020603050405020304" pitchFamily="18" charset="0"/>
                              <a:cs typeface="Times New Roman" panose="02020603050405020304" pitchFamily="18" charset="0"/>
                            </a:rPr>
                            <a:t>22 </a:t>
                          </a:r>
                          <a:r>
                            <a:rPr kumimoji="1" lang="en-US" altLang="ja-JP" sz="1200" b="0" dirty="0">
                              <a:solidFill>
                                <a:schemeClr val="tx1"/>
                              </a:solidFill>
                              <a:latin typeface="Times New Roman" panose="02020603050405020304" pitchFamily="18" charset="0"/>
                              <a:cs typeface="Times New Roman" panose="02020603050405020304" pitchFamily="18" charset="0"/>
                            </a:rPr>
                            <a:t>W/cm</a:t>
                          </a:r>
                          <a:r>
                            <a:rPr kumimoji="1" lang="en-US" altLang="ja-JP" sz="1200" b="0" baseline="30000" dirty="0">
                              <a:solidFill>
                                <a:schemeClr val="tx1"/>
                              </a:solidFill>
                              <a:latin typeface="Times New Roman" panose="02020603050405020304" pitchFamily="18" charset="0"/>
                              <a:cs typeface="Times New Roman" panose="02020603050405020304" pitchFamily="18" charset="0"/>
                            </a:rPr>
                            <a:t>2</a:t>
                          </a:r>
                        </a:p>
                        <a:p>
                          <a:pPr algn="l"/>
                          <a:r>
                            <a:rPr kumimoji="1" lang="en-US" altLang="ja-JP" sz="1200" b="0" i="1" dirty="0">
                              <a:solidFill>
                                <a:schemeClr val="tx1"/>
                              </a:solidFill>
                              <a:latin typeface="Times New Roman" panose="02020603050405020304" pitchFamily="18" charset="0"/>
                              <a:cs typeface="Times New Roman" panose="02020603050405020304" pitchFamily="18" charset="0"/>
                            </a:rPr>
                            <a:t>n</a:t>
                          </a:r>
                          <a:r>
                            <a:rPr kumimoji="1" lang="en-US" altLang="ja-JP" sz="1200" b="0" i="0" baseline="-25000" dirty="0">
                              <a:solidFill>
                                <a:schemeClr val="tx1"/>
                              </a:solidFill>
                              <a:latin typeface="Times New Roman" panose="02020603050405020304" pitchFamily="18" charset="0"/>
                              <a:cs typeface="Times New Roman" panose="02020603050405020304" pitchFamily="18" charset="0"/>
                            </a:rPr>
                            <a:t>e</a:t>
                          </a:r>
                          <a:r>
                            <a:rPr kumimoji="1" lang="en-US" altLang="ja-JP" sz="1200" b="0" dirty="0">
                              <a:solidFill>
                                <a:schemeClr val="tx1"/>
                              </a:solidFill>
                              <a:latin typeface="Times New Roman" panose="02020603050405020304" pitchFamily="18" charset="0"/>
                              <a:cs typeface="Times New Roman" panose="02020603050405020304" pitchFamily="18" charset="0"/>
                            </a:rPr>
                            <a:t>=100</a:t>
                          </a:r>
                          <a:r>
                            <a:rPr kumimoji="1" lang="en-US" altLang="ja-JP" sz="1200" b="0" i="1" dirty="0">
                              <a:solidFill>
                                <a:schemeClr val="tx1"/>
                              </a:solidFill>
                              <a:latin typeface="Times New Roman" panose="02020603050405020304" pitchFamily="18" charset="0"/>
                              <a:cs typeface="Times New Roman" panose="02020603050405020304" pitchFamily="18" charset="0"/>
                            </a:rPr>
                            <a:t>n</a:t>
                          </a:r>
                          <a:r>
                            <a:rPr kumimoji="1" lang="en-US" altLang="ja-JP" sz="1200" b="0" baseline="-25000" dirty="0">
                              <a:solidFill>
                                <a:schemeClr val="tx1"/>
                              </a:solidFill>
                              <a:latin typeface="Times New Roman" panose="02020603050405020304" pitchFamily="18" charset="0"/>
                              <a:cs typeface="Times New Roman" panose="02020603050405020304" pitchFamily="18" charset="0"/>
                            </a:rPr>
                            <a:t>cr</a:t>
                          </a:r>
                          <a:r>
                            <a:rPr kumimoji="1" lang="ja-JP" altLang="en-US" sz="1200" b="0" baseline="-25000" dirty="0">
                              <a:solidFill>
                                <a:schemeClr val="tx1"/>
                              </a:solidFill>
                              <a:latin typeface="Times New Roman" panose="02020603050405020304" pitchFamily="18" charset="0"/>
                              <a:cs typeface="Times New Roman" panose="02020603050405020304" pitchFamily="18" charset="0"/>
                            </a:rPr>
                            <a:t> </a:t>
                          </a:r>
                          <a:r>
                            <a:rPr kumimoji="1" lang="en-US" altLang="ja-JP" sz="1200" b="0" baseline="0" dirty="0">
                              <a:solidFill>
                                <a:schemeClr val="tx1"/>
                              </a:solidFill>
                              <a:latin typeface="Times New Roman" panose="02020603050405020304" pitchFamily="18" charset="0"/>
                              <a:cs typeface="Times New Roman" panose="02020603050405020304" pitchFamily="18" charset="0"/>
                            </a:rPr>
                            <a:t>(</a:t>
                          </a:r>
                          <a:r>
                            <a:rPr kumimoji="1" lang="en-US" altLang="ja-JP" sz="1200" b="0" i="1" baseline="0" dirty="0">
                              <a:solidFill>
                                <a:schemeClr val="tx1"/>
                              </a:solidFill>
                              <a:latin typeface="Times New Roman" panose="02020603050405020304" pitchFamily="18" charset="0"/>
                              <a:cs typeface="Times New Roman" panose="02020603050405020304" pitchFamily="18" charset="0"/>
                            </a:rPr>
                            <a:t>ρ</a:t>
                          </a:r>
                          <a:r>
                            <a:rPr kumimoji="1" lang="en-US" altLang="ja-JP" sz="1200" b="0" baseline="0" dirty="0">
                              <a:solidFill>
                                <a:schemeClr val="tx1"/>
                              </a:solidFill>
                              <a:latin typeface="Times New Roman" panose="02020603050405020304" pitchFamily="18" charset="0"/>
                              <a:cs typeface="Times New Roman" panose="02020603050405020304" pitchFamily="18" charset="0"/>
                            </a:rPr>
                            <a:t>=0.33g/cc)</a:t>
                          </a:r>
                          <a:endParaRPr kumimoji="1" lang="ja-JP" altLang="en-US" sz="1200" b="0" baseline="-25000" dirty="0">
                            <a:solidFill>
                              <a:schemeClr val="tx1"/>
                            </a:solidFill>
                            <a:latin typeface="Times New Roman" panose="02020603050405020304" pitchFamily="18" charset="0"/>
                            <a:cs typeface="Times New Roman" panose="02020603050405020304" pitchFamily="18" charset="0"/>
                          </a:endParaRPr>
                        </a:p>
                      </a:txBody>
                      <a:tcPr anchor="ctr">
                        <a:lnT w="12700" cap="flat" cmpd="sng" algn="ctr">
                          <a:no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l"/>
                          <a:r>
                            <a:rPr kumimoji="1" lang="en-US" altLang="ja-JP" sz="1200" b="0" i="1" dirty="0">
                              <a:solidFill>
                                <a:schemeClr val="tx1"/>
                              </a:solidFill>
                              <a:latin typeface="Times New Roman" panose="02020603050405020304" pitchFamily="18" charset="0"/>
                              <a:cs typeface="Times New Roman" panose="02020603050405020304" pitchFamily="18" charset="0"/>
                            </a:rPr>
                            <a:t>I</a:t>
                          </a:r>
                          <a:r>
                            <a:rPr kumimoji="1" lang="en-US" altLang="ja-JP" sz="1200" b="0" baseline="-25000" dirty="0">
                              <a:solidFill>
                                <a:schemeClr val="tx1"/>
                              </a:solidFill>
                              <a:latin typeface="Times New Roman" panose="02020603050405020304" pitchFamily="18" charset="0"/>
                              <a:cs typeface="Times New Roman" panose="02020603050405020304" pitchFamily="18" charset="0"/>
                            </a:rPr>
                            <a:t>L</a:t>
                          </a:r>
                          <a:r>
                            <a:rPr kumimoji="1" lang="en-US" altLang="ja-JP" sz="1200" b="0" dirty="0">
                              <a:solidFill>
                                <a:schemeClr val="tx1"/>
                              </a:solidFill>
                              <a:latin typeface="Times New Roman" panose="02020603050405020304" pitchFamily="18" charset="0"/>
                              <a:cs typeface="Times New Roman" panose="02020603050405020304" pitchFamily="18" charset="0"/>
                            </a:rPr>
                            <a:t>=3.33×10</a:t>
                          </a:r>
                          <a:r>
                            <a:rPr kumimoji="1" lang="en-US" altLang="ja-JP" sz="1200" b="0" baseline="30000" dirty="0">
                              <a:solidFill>
                                <a:schemeClr val="tx1"/>
                              </a:solidFill>
                              <a:latin typeface="Times New Roman" panose="02020603050405020304" pitchFamily="18" charset="0"/>
                              <a:cs typeface="Times New Roman" panose="02020603050405020304" pitchFamily="18" charset="0"/>
                            </a:rPr>
                            <a:t>22 </a:t>
                          </a:r>
                          <a:r>
                            <a:rPr kumimoji="1" lang="en-US" altLang="ja-JP" sz="1200" b="0" dirty="0">
                              <a:solidFill>
                                <a:schemeClr val="tx1"/>
                              </a:solidFill>
                              <a:latin typeface="Times New Roman" panose="02020603050405020304" pitchFamily="18" charset="0"/>
                              <a:cs typeface="Times New Roman" panose="02020603050405020304" pitchFamily="18" charset="0"/>
                            </a:rPr>
                            <a:t>W/cm</a:t>
                          </a:r>
                          <a:r>
                            <a:rPr kumimoji="1" lang="en-US" altLang="ja-JP" sz="1200" b="0" baseline="30000" dirty="0">
                              <a:solidFill>
                                <a:schemeClr val="tx1"/>
                              </a:solidFill>
                              <a:latin typeface="Times New Roman" panose="02020603050405020304" pitchFamily="18" charset="0"/>
                              <a:cs typeface="Times New Roman" panose="02020603050405020304" pitchFamily="18" charset="0"/>
                            </a:rPr>
                            <a:t>2</a:t>
                          </a:r>
                        </a:p>
                        <a:p>
                          <a:pPr algn="l"/>
                          <a:r>
                            <a:rPr kumimoji="1" lang="en-US" altLang="ja-JP" sz="1200" b="0" i="1" dirty="0">
                              <a:solidFill>
                                <a:schemeClr val="tx1"/>
                              </a:solidFill>
                              <a:latin typeface="Times New Roman" panose="02020603050405020304" pitchFamily="18" charset="0"/>
                              <a:cs typeface="Times New Roman" panose="02020603050405020304" pitchFamily="18" charset="0"/>
                            </a:rPr>
                            <a:t>n</a:t>
                          </a:r>
                          <a:r>
                            <a:rPr kumimoji="1" lang="en-US" altLang="ja-JP" sz="1200" b="0" i="0" baseline="-25000" dirty="0">
                              <a:solidFill>
                                <a:schemeClr val="tx1"/>
                              </a:solidFill>
                              <a:latin typeface="Times New Roman" panose="02020603050405020304" pitchFamily="18" charset="0"/>
                              <a:cs typeface="Times New Roman" panose="02020603050405020304" pitchFamily="18" charset="0"/>
                            </a:rPr>
                            <a:t>e</a:t>
                          </a:r>
                          <a:r>
                            <a:rPr kumimoji="1" lang="en-US" altLang="ja-JP" sz="1200" b="0" dirty="0">
                              <a:solidFill>
                                <a:schemeClr val="tx1"/>
                              </a:solidFill>
                              <a:latin typeface="Times New Roman" panose="02020603050405020304" pitchFamily="18" charset="0"/>
                              <a:cs typeface="Times New Roman" panose="02020603050405020304" pitchFamily="18" charset="0"/>
                            </a:rPr>
                            <a:t>=200</a:t>
                          </a:r>
                          <a:r>
                            <a:rPr kumimoji="1" lang="en-US" altLang="ja-JP" sz="1200" b="0" i="1" dirty="0">
                              <a:solidFill>
                                <a:schemeClr val="tx1"/>
                              </a:solidFill>
                              <a:latin typeface="Times New Roman" panose="02020603050405020304" pitchFamily="18" charset="0"/>
                              <a:cs typeface="Times New Roman" panose="02020603050405020304" pitchFamily="18" charset="0"/>
                            </a:rPr>
                            <a:t>n</a:t>
                          </a:r>
                          <a:r>
                            <a:rPr kumimoji="1" lang="en-US" altLang="ja-JP" sz="1200" b="0" baseline="-25000" dirty="0">
                              <a:solidFill>
                                <a:schemeClr val="tx1"/>
                              </a:solidFill>
                              <a:latin typeface="Times New Roman" panose="02020603050405020304" pitchFamily="18" charset="0"/>
                              <a:cs typeface="Times New Roman" panose="02020603050405020304" pitchFamily="18" charset="0"/>
                            </a:rPr>
                            <a:t>cr </a:t>
                          </a:r>
                          <a:r>
                            <a:rPr kumimoji="1" lang="en-US" altLang="ja-JP" sz="1200" b="0" baseline="0" dirty="0">
                              <a:solidFill>
                                <a:schemeClr val="tx1"/>
                              </a:solidFill>
                              <a:latin typeface="Times New Roman" panose="02020603050405020304" pitchFamily="18" charset="0"/>
                              <a:cs typeface="Times New Roman" panose="02020603050405020304" pitchFamily="18" charset="0"/>
                            </a:rPr>
                            <a:t>(</a:t>
                          </a:r>
                          <a:r>
                            <a:rPr kumimoji="1" lang="en-US" altLang="ja-JP" sz="1200" b="0" i="1" baseline="0" dirty="0">
                              <a:solidFill>
                                <a:schemeClr val="tx1"/>
                              </a:solidFill>
                              <a:latin typeface="Times New Roman" panose="02020603050405020304" pitchFamily="18" charset="0"/>
                              <a:cs typeface="Times New Roman" panose="02020603050405020304" pitchFamily="18" charset="0"/>
                            </a:rPr>
                            <a:t>ρ</a:t>
                          </a:r>
                          <a:r>
                            <a:rPr kumimoji="1" lang="en-US" altLang="ja-JP" sz="1200" b="0" baseline="0" dirty="0">
                              <a:solidFill>
                                <a:schemeClr val="tx1"/>
                              </a:solidFill>
                              <a:latin typeface="Times New Roman" panose="02020603050405020304" pitchFamily="18" charset="0"/>
                              <a:cs typeface="Times New Roman" panose="02020603050405020304" pitchFamily="18" charset="0"/>
                            </a:rPr>
                            <a:t>=0.67g/cc)</a:t>
                          </a:r>
                          <a:endParaRPr kumimoji="1" lang="ja-JP" altLang="en-US" sz="1200" b="0" baseline="0" dirty="0">
                            <a:solidFill>
                              <a:schemeClr val="tx1"/>
                            </a:solidFill>
                            <a:latin typeface="Times New Roman" panose="02020603050405020304" pitchFamily="18" charset="0"/>
                            <a:cs typeface="Times New Roman" panose="02020603050405020304" pitchFamily="18" charset="0"/>
                          </a:endParaRPr>
                        </a:p>
                      </a:txBody>
                      <a:tcPr anchor="ctr">
                        <a:lnT w="12700" cap="flat" cmpd="sng" algn="ctr">
                          <a:no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l"/>
                          <a:r>
                            <a:rPr kumimoji="1" lang="en-US" altLang="ja-JP" sz="1200" b="0" i="1" dirty="0">
                              <a:solidFill>
                                <a:schemeClr val="tx1"/>
                              </a:solidFill>
                              <a:latin typeface="Times New Roman" panose="02020603050405020304" pitchFamily="18" charset="0"/>
                              <a:cs typeface="Times New Roman" panose="02020603050405020304" pitchFamily="18" charset="0"/>
                            </a:rPr>
                            <a:t>I</a:t>
                          </a:r>
                          <a:r>
                            <a:rPr kumimoji="1" lang="en-US" altLang="ja-JP" sz="1200" b="0" baseline="-25000" dirty="0">
                              <a:solidFill>
                                <a:schemeClr val="tx1"/>
                              </a:solidFill>
                              <a:latin typeface="Times New Roman" panose="02020603050405020304" pitchFamily="18" charset="0"/>
                              <a:cs typeface="Times New Roman" panose="02020603050405020304" pitchFamily="18" charset="0"/>
                            </a:rPr>
                            <a:t>L</a:t>
                          </a:r>
                          <a:r>
                            <a:rPr kumimoji="1" lang="en-US" altLang="ja-JP" sz="1200" b="0" dirty="0">
                              <a:solidFill>
                                <a:schemeClr val="tx1"/>
                              </a:solidFill>
                              <a:latin typeface="Times New Roman" panose="02020603050405020304" pitchFamily="18" charset="0"/>
                              <a:cs typeface="Times New Roman" panose="02020603050405020304" pitchFamily="18" charset="0"/>
                            </a:rPr>
                            <a:t>=6.0×10</a:t>
                          </a:r>
                          <a:r>
                            <a:rPr kumimoji="1" lang="en-US" altLang="ja-JP" sz="1200" b="0" baseline="30000" dirty="0">
                              <a:solidFill>
                                <a:schemeClr val="tx1"/>
                              </a:solidFill>
                              <a:latin typeface="Times New Roman" panose="02020603050405020304" pitchFamily="18" charset="0"/>
                              <a:cs typeface="Times New Roman" panose="02020603050405020304" pitchFamily="18" charset="0"/>
                            </a:rPr>
                            <a:t>22 </a:t>
                          </a:r>
                          <a:r>
                            <a:rPr kumimoji="1" lang="en-US" altLang="ja-JP" sz="1200" b="0" dirty="0">
                              <a:solidFill>
                                <a:schemeClr val="tx1"/>
                              </a:solidFill>
                              <a:latin typeface="Times New Roman" panose="02020603050405020304" pitchFamily="18" charset="0"/>
                              <a:cs typeface="Times New Roman" panose="02020603050405020304" pitchFamily="18" charset="0"/>
                            </a:rPr>
                            <a:t>W/cm</a:t>
                          </a:r>
                          <a:r>
                            <a:rPr kumimoji="1" lang="en-US" altLang="ja-JP" sz="1200" b="0" baseline="30000" dirty="0">
                              <a:solidFill>
                                <a:schemeClr val="tx1"/>
                              </a:solidFill>
                              <a:latin typeface="Times New Roman" panose="02020603050405020304" pitchFamily="18" charset="0"/>
                              <a:cs typeface="Times New Roman" panose="02020603050405020304" pitchFamily="18" charset="0"/>
                            </a:rPr>
                            <a:t>2</a:t>
                          </a:r>
                        </a:p>
                        <a:p>
                          <a:pPr algn="l"/>
                          <a:r>
                            <a:rPr kumimoji="1" lang="en-US" altLang="ja-JP" sz="1200" b="0" i="1" dirty="0">
                              <a:solidFill>
                                <a:schemeClr val="tx1"/>
                              </a:solidFill>
                              <a:latin typeface="Times New Roman" panose="02020603050405020304" pitchFamily="18" charset="0"/>
                              <a:cs typeface="Times New Roman" panose="02020603050405020304" pitchFamily="18" charset="0"/>
                            </a:rPr>
                            <a:t>n</a:t>
                          </a:r>
                          <a:r>
                            <a:rPr kumimoji="1" lang="en-US" altLang="ja-JP" sz="1200" b="0" i="0" baseline="-25000" dirty="0">
                              <a:solidFill>
                                <a:schemeClr val="tx1"/>
                              </a:solidFill>
                              <a:latin typeface="Times New Roman" panose="02020603050405020304" pitchFamily="18" charset="0"/>
                              <a:cs typeface="Times New Roman" panose="02020603050405020304" pitchFamily="18" charset="0"/>
                            </a:rPr>
                            <a:t>e</a:t>
                          </a:r>
                          <a:r>
                            <a:rPr kumimoji="1" lang="en-US" altLang="ja-JP" sz="1200" b="0" dirty="0">
                              <a:solidFill>
                                <a:schemeClr val="tx1"/>
                              </a:solidFill>
                              <a:latin typeface="Times New Roman" panose="02020603050405020304" pitchFamily="18" charset="0"/>
                              <a:cs typeface="Times New Roman" panose="02020603050405020304" pitchFamily="18" charset="0"/>
                            </a:rPr>
                            <a:t>=360</a:t>
                          </a:r>
                          <a:r>
                            <a:rPr kumimoji="1" lang="en-US" altLang="ja-JP" sz="1200" b="0" i="1" dirty="0">
                              <a:solidFill>
                                <a:schemeClr val="tx1"/>
                              </a:solidFill>
                              <a:latin typeface="Times New Roman" panose="02020603050405020304" pitchFamily="18" charset="0"/>
                              <a:cs typeface="Times New Roman" panose="02020603050405020304" pitchFamily="18" charset="0"/>
                            </a:rPr>
                            <a:t>n</a:t>
                          </a:r>
                          <a:r>
                            <a:rPr kumimoji="1" lang="en-US" altLang="ja-JP" sz="1200" b="0" baseline="-25000" dirty="0">
                              <a:solidFill>
                                <a:schemeClr val="tx1"/>
                              </a:solidFill>
                              <a:latin typeface="Times New Roman" panose="02020603050405020304" pitchFamily="18" charset="0"/>
                              <a:cs typeface="Times New Roman" panose="02020603050405020304" pitchFamily="18" charset="0"/>
                            </a:rPr>
                            <a:t>cr </a:t>
                          </a:r>
                          <a:r>
                            <a:rPr kumimoji="1" lang="en-US" altLang="ja-JP" sz="1200" b="0" baseline="0" dirty="0">
                              <a:solidFill>
                                <a:schemeClr val="tx1"/>
                              </a:solidFill>
                              <a:latin typeface="Times New Roman" panose="02020603050405020304" pitchFamily="18" charset="0"/>
                              <a:cs typeface="Times New Roman" panose="02020603050405020304" pitchFamily="18" charset="0"/>
                            </a:rPr>
                            <a:t>(</a:t>
                          </a:r>
                          <a:r>
                            <a:rPr kumimoji="1" lang="en-US" altLang="ja-JP" sz="1200" b="0" i="1" baseline="0" dirty="0">
                              <a:solidFill>
                                <a:schemeClr val="tx1"/>
                              </a:solidFill>
                              <a:latin typeface="Times New Roman" panose="02020603050405020304" pitchFamily="18" charset="0"/>
                              <a:cs typeface="Times New Roman" panose="02020603050405020304" pitchFamily="18" charset="0"/>
                            </a:rPr>
                            <a:t>ρ</a:t>
                          </a:r>
                          <a:r>
                            <a:rPr kumimoji="1" lang="en-US" altLang="ja-JP" sz="1200" b="0" baseline="0" dirty="0">
                              <a:solidFill>
                                <a:schemeClr val="tx1"/>
                              </a:solidFill>
                              <a:latin typeface="Times New Roman" panose="02020603050405020304" pitchFamily="18" charset="0"/>
                              <a:cs typeface="Times New Roman" panose="02020603050405020304" pitchFamily="18" charset="0"/>
                            </a:rPr>
                            <a:t>=1.2g/cc)</a:t>
                          </a:r>
                          <a:endParaRPr kumimoji="1" lang="ja-JP" altLang="en-US" sz="1200" b="0" baseline="0" dirty="0">
                            <a:solidFill>
                              <a:schemeClr val="tx1"/>
                            </a:solidFill>
                            <a:latin typeface="Times New Roman" panose="02020603050405020304" pitchFamily="18" charset="0"/>
                            <a:cs typeface="Times New Roman" panose="02020603050405020304" pitchFamily="18" charset="0"/>
                          </a:endParaRPr>
                        </a:p>
                      </a:txBody>
                      <a:tcPr anchor="ctr">
                        <a:lnT w="12700" cap="flat" cmpd="sng" algn="ctr">
                          <a:no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a14="http://schemas.microsoft.com/office/drawing/2010/main" xmlns="" val="10003"/>
                      </a:ext>
                    </a:extLst>
                  </a:tr>
                </a:tbl>
              </a:graphicData>
            </a:graphic>
          </p:graphicFrame>
        </mc:Fallback>
      </mc:AlternateContent>
      <p:pic>
        <p:nvPicPr>
          <p:cNvPr id="68" name="Picture 2"/>
          <p:cNvPicPr>
            <a:picLocks noChangeAspect="1" noChangeArrowheads="1"/>
          </p:cNvPicPr>
          <p:nvPr/>
        </p:nvPicPr>
        <p:blipFill rotWithShape="1">
          <a:blip r:embed="rId9">
            <a:extLst>
              <a:ext uri="{28A0092B-C50C-407E-A947-70E740481C1C}">
                <a14:useLocalDpi xmlns:a14="http://schemas.microsoft.com/office/drawing/2010/main" val="0"/>
              </a:ext>
            </a:extLst>
          </a:blip>
          <a:srcRect l="21338" t="3651" r="13235" b="9636"/>
          <a:stretch/>
        </p:blipFill>
        <p:spPr bwMode="auto">
          <a:xfrm>
            <a:off x="-3091335" y="3873388"/>
            <a:ext cx="2678388" cy="23664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61720" y="1914893"/>
            <a:ext cx="3764688" cy="3390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a14="http://schemas.microsoft.com/office/drawing/2010/main">
        <mc:Choice Requires="a14">
          <p:sp>
            <p:nvSpPr>
              <p:cNvPr id="70" name="テキスト ボックス 69"/>
              <p:cNvSpPr txBox="1"/>
              <p:nvPr/>
            </p:nvSpPr>
            <p:spPr>
              <a:xfrm>
                <a:off x="1845896" y="3110449"/>
                <a:ext cx="1296144" cy="307777"/>
              </a:xfrm>
              <a:prstGeom prst="rect">
                <a:avLst/>
              </a:prstGeom>
              <a:noFill/>
              <a:ln>
                <a:noFill/>
              </a:ln>
            </p:spPr>
            <p:txBody>
              <a:bodyPr wrap="square" rtlCol="0">
                <a:spAutoFit/>
              </a:bodyPr>
              <a:lstStyle/>
              <a:p>
                <a14:m>
                  <m:oMath xmlns:m="http://schemas.openxmlformats.org/officeDocument/2006/math">
                    <m:acc>
                      <m:accPr>
                        <m:chr m:val="̃"/>
                        <m:ctrlPr>
                          <a:rPr kumimoji="1" lang="ja-JP" altLang="en-US" sz="1400" i="1" smtClean="0">
                            <a:solidFill>
                              <a:srgbClr val="0119FF"/>
                            </a:solidFill>
                            <a:latin typeface="Cambria Math" panose="02040503050406030204" pitchFamily="18" charset="0"/>
                          </a:rPr>
                        </m:ctrlPr>
                      </m:accPr>
                      <m:e>
                        <m:r>
                          <a:rPr kumimoji="1" lang="en-US" altLang="ja-JP" sz="1400" b="0" i="1" smtClean="0">
                            <a:solidFill>
                              <a:srgbClr val="0119FF"/>
                            </a:solidFill>
                            <a:latin typeface="Cambria Math"/>
                          </a:rPr>
                          <m:t>𝜀</m:t>
                        </m:r>
                        <m:r>
                          <m:rPr>
                            <m:sty m:val="p"/>
                          </m:rPr>
                          <a:rPr kumimoji="1" lang="en-US" altLang="ja-JP" sz="1400" b="0" i="0" baseline="-25000" smtClean="0">
                            <a:solidFill>
                              <a:srgbClr val="0119FF"/>
                            </a:solidFill>
                            <a:latin typeface="Cambria Math"/>
                          </a:rPr>
                          <m:t>i</m:t>
                        </m:r>
                      </m:e>
                    </m:acc>
                  </m:oMath>
                </a14:m>
                <a:r>
                  <a:rPr kumimoji="1" lang="en-US" altLang="ja-JP" sz="1400" dirty="0">
                    <a:solidFill>
                      <a:srgbClr val="0119FF"/>
                    </a:solidFill>
                    <a:latin typeface="Times New Roman" panose="02020603050405020304" pitchFamily="18" charset="0"/>
                    <a:cs typeface="Times New Roman" panose="02020603050405020304" pitchFamily="18" charset="0"/>
                  </a:rPr>
                  <a:t>=108MeV</a:t>
                </a:r>
                <a:endParaRPr kumimoji="1" lang="ja-JP" altLang="en-US" sz="1400" dirty="0">
                  <a:solidFill>
                    <a:srgbClr val="0119FF"/>
                  </a:solidFill>
                  <a:latin typeface="Times New Roman" panose="02020603050405020304" pitchFamily="18" charset="0"/>
                  <a:cs typeface="Times New Roman" panose="02020603050405020304" pitchFamily="18" charset="0"/>
                </a:endParaRPr>
              </a:p>
            </p:txBody>
          </p:sp>
        </mc:Choice>
        <mc:Fallback xmlns="">
          <p:sp>
            <p:nvSpPr>
              <p:cNvPr id="70" name="テキスト ボックス 69"/>
              <p:cNvSpPr txBox="1">
                <a:spLocks noRot="1" noChangeAspect="1" noMove="1" noResize="1" noEditPoints="1" noAdjustHandles="1" noChangeArrowheads="1" noChangeShapeType="1" noTextEdit="1"/>
              </p:cNvSpPr>
              <p:nvPr/>
            </p:nvSpPr>
            <p:spPr>
              <a:xfrm>
                <a:off x="1845896" y="3110449"/>
                <a:ext cx="1296144" cy="307777"/>
              </a:xfrm>
              <a:prstGeom prst="rect">
                <a:avLst/>
              </a:prstGeom>
              <a:blipFill rotWithShape="1">
                <a:blip r:embed="rId5"/>
                <a:stretch>
                  <a:fillRect t="-1961" b="-17647"/>
                </a:stretch>
              </a:blipFill>
              <a:ln>
                <a:noFill/>
              </a:ln>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71" name="テキスト ボックス 70"/>
              <p:cNvSpPr txBox="1"/>
              <p:nvPr/>
            </p:nvSpPr>
            <p:spPr>
              <a:xfrm>
                <a:off x="2419641" y="3500413"/>
                <a:ext cx="1296144" cy="307777"/>
              </a:xfrm>
              <a:prstGeom prst="rect">
                <a:avLst/>
              </a:prstGeom>
              <a:noFill/>
              <a:ln>
                <a:noFill/>
              </a:ln>
            </p:spPr>
            <p:txBody>
              <a:bodyPr wrap="square" rtlCol="0">
                <a:spAutoFit/>
              </a:bodyPr>
              <a:lstStyle/>
              <a:p>
                <a14:m>
                  <m:oMath xmlns:m="http://schemas.openxmlformats.org/officeDocument/2006/math">
                    <m:acc>
                      <m:accPr>
                        <m:chr m:val="̃"/>
                        <m:ctrlPr>
                          <a:rPr kumimoji="1" lang="ja-JP" altLang="en-US" sz="1400" i="1" smtClean="0">
                            <a:solidFill>
                              <a:srgbClr val="FF0000"/>
                            </a:solidFill>
                            <a:latin typeface="Cambria Math" panose="02040503050406030204" pitchFamily="18" charset="0"/>
                          </a:rPr>
                        </m:ctrlPr>
                      </m:accPr>
                      <m:e>
                        <m:r>
                          <a:rPr kumimoji="1" lang="en-US" altLang="ja-JP" sz="1400" b="0" i="1" smtClean="0">
                            <a:solidFill>
                              <a:srgbClr val="FF0000"/>
                            </a:solidFill>
                            <a:latin typeface="Cambria Math"/>
                          </a:rPr>
                          <m:t>𝜀</m:t>
                        </m:r>
                        <m:r>
                          <m:rPr>
                            <m:sty m:val="p"/>
                          </m:rPr>
                          <a:rPr kumimoji="1" lang="en-US" altLang="ja-JP" sz="1400" b="0" i="0" baseline="-25000" smtClean="0">
                            <a:solidFill>
                              <a:srgbClr val="FF0000"/>
                            </a:solidFill>
                            <a:latin typeface="Cambria Math"/>
                          </a:rPr>
                          <m:t>i</m:t>
                        </m:r>
                      </m:e>
                    </m:acc>
                  </m:oMath>
                </a14:m>
                <a:r>
                  <a:rPr kumimoji="1" lang="en-US" altLang="ja-JP" sz="1400" dirty="0">
                    <a:solidFill>
                      <a:srgbClr val="FF0000"/>
                    </a:solidFill>
                    <a:latin typeface="Times New Roman" panose="02020603050405020304" pitchFamily="18" charset="0"/>
                    <a:cs typeface="Times New Roman" panose="02020603050405020304" pitchFamily="18" charset="0"/>
                  </a:rPr>
                  <a:t>=205MeV</a:t>
                </a:r>
                <a:endParaRPr kumimoji="1" lang="ja-JP" altLang="en-US" sz="1400" dirty="0">
                  <a:solidFill>
                    <a:srgbClr val="FF0000"/>
                  </a:solidFill>
                  <a:latin typeface="Times New Roman" panose="02020603050405020304" pitchFamily="18" charset="0"/>
                  <a:cs typeface="Times New Roman" panose="02020603050405020304" pitchFamily="18" charset="0"/>
                </a:endParaRPr>
              </a:p>
            </p:txBody>
          </p:sp>
        </mc:Choice>
        <mc:Fallback xmlns="">
          <p:sp>
            <p:nvSpPr>
              <p:cNvPr id="71" name="テキスト ボックス 70"/>
              <p:cNvSpPr txBox="1">
                <a:spLocks noRot="1" noChangeAspect="1" noMove="1" noResize="1" noEditPoints="1" noAdjustHandles="1" noChangeArrowheads="1" noChangeShapeType="1" noTextEdit="1"/>
              </p:cNvSpPr>
              <p:nvPr/>
            </p:nvSpPr>
            <p:spPr>
              <a:xfrm>
                <a:off x="2419641" y="3500413"/>
                <a:ext cx="1296144" cy="307777"/>
              </a:xfrm>
              <a:prstGeom prst="rect">
                <a:avLst/>
              </a:prstGeom>
              <a:blipFill rotWithShape="1">
                <a:blip r:embed="rId11"/>
                <a:stretch>
                  <a:fillRect t="-1961" b="-17647"/>
                </a:stretch>
              </a:blipFill>
              <a:ln>
                <a:noFill/>
              </a:ln>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72" name="テキスト ボックス 71"/>
              <p:cNvSpPr txBox="1"/>
              <p:nvPr/>
            </p:nvSpPr>
            <p:spPr>
              <a:xfrm>
                <a:off x="3178577" y="4109347"/>
                <a:ext cx="1296144" cy="307777"/>
              </a:xfrm>
              <a:prstGeom prst="rect">
                <a:avLst/>
              </a:prstGeom>
              <a:noFill/>
              <a:ln>
                <a:noFill/>
              </a:ln>
            </p:spPr>
            <p:txBody>
              <a:bodyPr wrap="square" rtlCol="0">
                <a:spAutoFit/>
              </a:bodyPr>
              <a:lstStyle/>
              <a:p>
                <a14:m>
                  <m:oMath xmlns:m="http://schemas.openxmlformats.org/officeDocument/2006/math">
                    <m:acc>
                      <m:accPr>
                        <m:chr m:val="̃"/>
                        <m:ctrlPr>
                          <a:rPr kumimoji="1" lang="ja-JP" altLang="en-US" sz="1400" i="1" smtClean="0">
                            <a:solidFill>
                              <a:srgbClr val="007413"/>
                            </a:solidFill>
                            <a:latin typeface="Cambria Math" panose="02040503050406030204" pitchFamily="18" charset="0"/>
                          </a:rPr>
                        </m:ctrlPr>
                      </m:accPr>
                      <m:e>
                        <m:r>
                          <a:rPr kumimoji="1" lang="en-US" altLang="ja-JP" sz="1400" b="0" i="1" smtClean="0">
                            <a:solidFill>
                              <a:srgbClr val="007413"/>
                            </a:solidFill>
                            <a:latin typeface="Cambria Math"/>
                          </a:rPr>
                          <m:t>𝜀</m:t>
                        </m:r>
                        <m:r>
                          <m:rPr>
                            <m:sty m:val="p"/>
                          </m:rPr>
                          <a:rPr kumimoji="1" lang="en-US" altLang="ja-JP" sz="1400" b="0" i="0" baseline="-25000" smtClean="0">
                            <a:solidFill>
                              <a:srgbClr val="007413"/>
                            </a:solidFill>
                            <a:latin typeface="Cambria Math"/>
                          </a:rPr>
                          <m:t>i</m:t>
                        </m:r>
                      </m:e>
                    </m:acc>
                  </m:oMath>
                </a14:m>
                <a:r>
                  <a:rPr kumimoji="1" lang="en-US" altLang="ja-JP" sz="1400" dirty="0">
                    <a:solidFill>
                      <a:srgbClr val="007413"/>
                    </a:solidFill>
                    <a:latin typeface="Times New Roman" panose="02020603050405020304" pitchFamily="18" charset="0"/>
                    <a:cs typeface="Times New Roman" panose="02020603050405020304" pitchFamily="18" charset="0"/>
                  </a:rPr>
                  <a:t>=</a:t>
                </a:r>
                <a:r>
                  <a:rPr lang="en-US" altLang="ja-JP" sz="1400" dirty="0">
                    <a:solidFill>
                      <a:srgbClr val="007413"/>
                    </a:solidFill>
                    <a:latin typeface="Times New Roman" panose="02020603050405020304" pitchFamily="18" charset="0"/>
                    <a:cs typeface="Times New Roman" panose="02020603050405020304" pitchFamily="18" charset="0"/>
                  </a:rPr>
                  <a:t>326</a:t>
                </a:r>
                <a:r>
                  <a:rPr kumimoji="1" lang="en-US" altLang="ja-JP" sz="1400" dirty="0">
                    <a:solidFill>
                      <a:srgbClr val="007413"/>
                    </a:solidFill>
                    <a:latin typeface="Times New Roman" panose="02020603050405020304" pitchFamily="18" charset="0"/>
                    <a:cs typeface="Times New Roman" panose="02020603050405020304" pitchFamily="18" charset="0"/>
                  </a:rPr>
                  <a:t>MeV</a:t>
                </a:r>
                <a:endParaRPr kumimoji="1" lang="ja-JP" altLang="en-US" sz="1400" dirty="0">
                  <a:solidFill>
                    <a:srgbClr val="007413"/>
                  </a:solidFill>
                  <a:latin typeface="Times New Roman" panose="02020603050405020304" pitchFamily="18" charset="0"/>
                  <a:cs typeface="Times New Roman" panose="02020603050405020304" pitchFamily="18" charset="0"/>
                </a:endParaRPr>
              </a:p>
            </p:txBody>
          </p:sp>
        </mc:Choice>
        <mc:Fallback xmlns="">
          <p:sp>
            <p:nvSpPr>
              <p:cNvPr id="72" name="テキスト ボックス 71"/>
              <p:cNvSpPr txBox="1">
                <a:spLocks noRot="1" noChangeAspect="1" noMove="1" noResize="1" noEditPoints="1" noAdjustHandles="1" noChangeArrowheads="1" noChangeShapeType="1" noTextEdit="1"/>
              </p:cNvSpPr>
              <p:nvPr/>
            </p:nvSpPr>
            <p:spPr>
              <a:xfrm>
                <a:off x="3178577" y="4109347"/>
                <a:ext cx="1296144" cy="307777"/>
              </a:xfrm>
              <a:prstGeom prst="rect">
                <a:avLst/>
              </a:prstGeom>
              <a:blipFill rotWithShape="1">
                <a:blip r:embed="rId12"/>
                <a:stretch>
                  <a:fillRect t="-1961" b="-17647"/>
                </a:stretch>
              </a:blipFill>
              <a:ln>
                <a:noFill/>
              </a:ln>
            </p:spPr>
            <p:txBody>
              <a:bodyPr/>
              <a:lstStyle/>
              <a:p>
                <a:r>
                  <a:rPr lang="ja-JP" altLang="en-US">
                    <a:noFill/>
                  </a:rPr>
                  <a:t> </a:t>
                </a:r>
              </a:p>
            </p:txBody>
          </p:sp>
        </mc:Fallback>
      </mc:AlternateContent>
      <p:sp>
        <p:nvSpPr>
          <p:cNvPr id="73" name="テキスト ボックス 72"/>
          <p:cNvSpPr txBox="1"/>
          <p:nvPr/>
        </p:nvSpPr>
        <p:spPr>
          <a:xfrm>
            <a:off x="2995602" y="1681938"/>
            <a:ext cx="1239535" cy="307777"/>
          </a:xfrm>
          <a:prstGeom prst="rect">
            <a:avLst/>
          </a:prstGeom>
          <a:noFill/>
          <a:ln>
            <a:noFill/>
          </a:ln>
        </p:spPr>
        <p:txBody>
          <a:bodyPr wrap="square" rtlCol="0">
            <a:spAutoFit/>
          </a:bodyPr>
          <a:lstStyle/>
          <a:p>
            <a:r>
              <a:rPr kumimoji="1" lang="en-US" altLang="ja-JP" sz="1400" dirty="0">
                <a:latin typeface="Times New Roman" panose="02020603050405020304" pitchFamily="18" charset="0"/>
                <a:cs typeface="Times New Roman" panose="02020603050405020304" pitchFamily="18" charset="0"/>
              </a:rPr>
              <a:t>RPA-model</a:t>
            </a:r>
            <a:r>
              <a:rPr kumimoji="1" lang="en-US" altLang="ja-JP" sz="1400" baseline="30000" dirty="0">
                <a:latin typeface="Times New Roman" panose="02020603050405020304" pitchFamily="18" charset="0"/>
                <a:cs typeface="Times New Roman" panose="02020603050405020304" pitchFamily="18" charset="0"/>
              </a:rPr>
              <a:t>[5]</a:t>
            </a:r>
            <a:endParaRPr kumimoji="1" lang="ja-JP" altLang="en-US" sz="1400" baseline="30000" dirty="0">
              <a:latin typeface="Times New Roman" panose="02020603050405020304" pitchFamily="18" charset="0"/>
              <a:cs typeface="Times New Roman" panose="02020603050405020304" pitchFamily="18" charset="0"/>
            </a:endParaRPr>
          </a:p>
        </p:txBody>
      </p:sp>
      <p:cxnSp>
        <p:nvCxnSpPr>
          <p:cNvPr id="60" name="直線矢印コネクタ 59"/>
          <p:cNvCxnSpPr>
            <a:stCxn id="73" idx="1"/>
          </p:cNvCxnSpPr>
          <p:nvPr/>
        </p:nvCxnSpPr>
        <p:spPr>
          <a:xfrm flipH="1">
            <a:off x="1831804" y="1835827"/>
            <a:ext cx="1163798" cy="31879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0" name="直線矢印コネクタ 79"/>
          <p:cNvCxnSpPr/>
          <p:nvPr/>
        </p:nvCxnSpPr>
        <p:spPr>
          <a:xfrm flipH="1">
            <a:off x="2306902" y="1931338"/>
            <a:ext cx="729168" cy="408545"/>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4" name="直線矢印コネクタ 83"/>
          <p:cNvCxnSpPr/>
          <p:nvPr/>
        </p:nvCxnSpPr>
        <p:spPr>
          <a:xfrm flipH="1">
            <a:off x="2969066" y="1969367"/>
            <a:ext cx="170483" cy="370516"/>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9" name="テキスト ボックス 38"/>
          <p:cNvSpPr txBox="1"/>
          <p:nvPr/>
        </p:nvSpPr>
        <p:spPr>
          <a:xfrm>
            <a:off x="3491880" y="2903128"/>
            <a:ext cx="872707" cy="738664"/>
          </a:xfrm>
          <a:prstGeom prst="rect">
            <a:avLst/>
          </a:prstGeom>
          <a:solidFill>
            <a:schemeClr val="bg1">
              <a:lumMod val="95000"/>
            </a:schemeClr>
          </a:solidFill>
          <a:ln>
            <a:solidFill>
              <a:schemeClr val="tx1"/>
            </a:solidFill>
          </a:ln>
        </p:spPr>
        <p:txBody>
          <a:bodyPr wrap="square" rtlCol="0">
            <a:spAutoFit/>
          </a:bodyPr>
          <a:lstStyle/>
          <a:p>
            <a:r>
              <a:rPr lang="ja-JP" altLang="en-US" sz="1400" dirty="0">
                <a:latin typeface="Times New Roman" panose="02020603050405020304" pitchFamily="18" charset="0"/>
                <a:cs typeface="Times New Roman" panose="02020603050405020304" pitchFamily="18" charset="0"/>
              </a:rPr>
              <a:t> </a:t>
            </a:r>
            <a:r>
              <a:rPr lang="en-US" altLang="ja-JP" sz="1400" dirty="0">
                <a:latin typeface="Times New Roman" panose="02020603050405020304" pitchFamily="18" charset="0"/>
                <a:cs typeface="Times New Roman" panose="02020603050405020304" pitchFamily="18" charset="0"/>
              </a:rPr>
              <a:t>… case1</a:t>
            </a:r>
          </a:p>
          <a:p>
            <a:r>
              <a:rPr lang="en-US" altLang="ja-JP" sz="1400" dirty="0">
                <a:latin typeface="Times New Roman" panose="02020603050405020304" pitchFamily="18" charset="0"/>
                <a:cs typeface="Times New Roman" panose="02020603050405020304" pitchFamily="18" charset="0"/>
              </a:rPr>
              <a:t> -</a:t>
            </a:r>
            <a:r>
              <a:rPr lang="ja-JP" altLang="en-US" sz="1400" dirty="0">
                <a:latin typeface="Times New Roman" panose="02020603050405020304" pitchFamily="18" charset="0"/>
                <a:cs typeface="Times New Roman" panose="02020603050405020304" pitchFamily="18" charset="0"/>
              </a:rPr>
              <a:t> </a:t>
            </a:r>
            <a:r>
              <a:rPr lang="en-US" altLang="ja-JP" sz="1400" dirty="0">
                <a:latin typeface="Times New Roman" panose="02020603050405020304" pitchFamily="18" charset="0"/>
                <a:cs typeface="Times New Roman" panose="02020603050405020304" pitchFamily="18" charset="0"/>
              </a:rPr>
              <a:t>-</a:t>
            </a:r>
            <a:r>
              <a:rPr lang="ja-JP" altLang="en-US" sz="1400" dirty="0">
                <a:latin typeface="Times New Roman" panose="02020603050405020304" pitchFamily="18" charset="0"/>
                <a:cs typeface="Times New Roman" panose="02020603050405020304" pitchFamily="18" charset="0"/>
              </a:rPr>
              <a:t> </a:t>
            </a:r>
            <a:r>
              <a:rPr lang="en-US" altLang="ja-JP" sz="1400" dirty="0">
                <a:latin typeface="Times New Roman" panose="02020603050405020304" pitchFamily="18" charset="0"/>
                <a:cs typeface="Times New Roman" panose="02020603050405020304" pitchFamily="18" charset="0"/>
              </a:rPr>
              <a:t>case2</a:t>
            </a:r>
          </a:p>
          <a:p>
            <a:r>
              <a:rPr kumimoji="1" lang="en-US" altLang="ja-JP" sz="1400" dirty="0">
                <a:latin typeface="Times New Roman" panose="02020603050405020304" pitchFamily="18" charset="0"/>
                <a:cs typeface="Times New Roman" panose="02020603050405020304" pitchFamily="18" charset="0"/>
              </a:rPr>
              <a:t> ― case3</a:t>
            </a:r>
          </a:p>
        </p:txBody>
      </p:sp>
      <p:pic>
        <p:nvPicPr>
          <p:cNvPr id="1029" name="Picture 5" descr="Y:\OMP352picls2d\frames_kai\thin_I6e22_n360\dns_fld_phs\dns_fld_phs01_00015.gif"/>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646650" y="7114604"/>
            <a:ext cx="6096000" cy="70485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Y:\OMP352picls2d\frames_kai\test2_I166e22_n100\dns_fld_phs\dns_fld_phs01_00015.gif"/>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506128" y="7114604"/>
            <a:ext cx="6096000" cy="7048500"/>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Y:\OMP352picls2d\frames_kai\test2_I6e22_n360\dns_fld_phs\dns_fld_phs01_00015.gif"/>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53644" y="7114604"/>
            <a:ext cx="6096000" cy="7048500"/>
          </a:xfrm>
          <a:prstGeom prst="rect">
            <a:avLst/>
          </a:prstGeom>
          <a:noFill/>
          <a:extLst>
            <a:ext uri="{909E8E84-426E-40DD-AFC4-6F175D3DCCD1}">
              <a14:hiddenFill xmlns:a14="http://schemas.microsoft.com/office/drawing/2010/main">
                <a:solidFill>
                  <a:srgbClr val="FFFFFF"/>
                </a:solidFill>
              </a14:hiddenFill>
            </a:ext>
          </a:extLst>
        </p:spPr>
      </p:pic>
      <p:sp>
        <p:nvSpPr>
          <p:cNvPr id="92" name="テキスト ボックス 91"/>
          <p:cNvSpPr txBox="1"/>
          <p:nvPr/>
        </p:nvSpPr>
        <p:spPr>
          <a:xfrm>
            <a:off x="12333504" y="4408397"/>
            <a:ext cx="1440160" cy="369332"/>
          </a:xfrm>
          <a:prstGeom prst="rect">
            <a:avLst/>
          </a:prstGeom>
          <a:noFill/>
          <a:ln>
            <a:noFill/>
          </a:ln>
        </p:spPr>
        <p:txBody>
          <a:bodyPr wrap="square" rtlCol="0">
            <a:spAutoFit/>
          </a:bodyPr>
          <a:lstStyle/>
          <a:p>
            <a:r>
              <a:rPr kumimoji="1" lang="en-US" altLang="ja-JP" dirty="0"/>
              <a:t>0.10(thin…)</a:t>
            </a:r>
            <a:endParaRPr kumimoji="1" lang="ja-JP" altLang="en-US" dirty="0"/>
          </a:p>
        </p:txBody>
      </p:sp>
      <p:sp>
        <p:nvSpPr>
          <p:cNvPr id="86" name="正方形/長方形 85"/>
          <p:cNvSpPr/>
          <p:nvPr/>
        </p:nvSpPr>
        <p:spPr>
          <a:xfrm>
            <a:off x="141621" y="1155039"/>
            <a:ext cx="3223959" cy="646331"/>
          </a:xfrm>
          <a:prstGeom prst="rect">
            <a:avLst/>
          </a:prstGeom>
        </p:spPr>
        <p:txBody>
          <a:bodyPr wrap="none">
            <a:spAutoFit/>
          </a:bodyPr>
          <a:lstStyle/>
          <a:p>
            <a:r>
              <a:rPr lang="ja-JP" altLang="en-US" u="sng" dirty="0"/>
              <a:t>イオンビームのエネルギー分布</a:t>
            </a:r>
            <a:endParaRPr lang="en-US" altLang="ja-JP" u="sng" dirty="0"/>
          </a:p>
          <a:p>
            <a:r>
              <a:rPr lang="ja-JP" altLang="en-US" dirty="0"/>
              <a:t>　</a:t>
            </a:r>
            <a:r>
              <a:rPr lang="ja-JP" altLang="en-US" sz="1600" dirty="0"/>
              <a:t>（レーザーエネルギーで規格化）</a:t>
            </a:r>
          </a:p>
        </p:txBody>
      </p:sp>
      <p:sp>
        <p:nvSpPr>
          <p:cNvPr id="97" name="正方形/長方形 96"/>
          <p:cNvSpPr/>
          <p:nvPr/>
        </p:nvSpPr>
        <p:spPr>
          <a:xfrm>
            <a:off x="8141299" y="-4176009"/>
            <a:ext cx="3531736" cy="584775"/>
          </a:xfrm>
          <a:prstGeom prst="rect">
            <a:avLst/>
          </a:prstGeom>
        </p:spPr>
        <p:txBody>
          <a:bodyPr wrap="none">
            <a:spAutoFit/>
          </a:bodyPr>
          <a:lstStyle/>
          <a:p>
            <a:r>
              <a:rPr lang="ja-JP" altLang="en-US" sz="1600" u="sng" dirty="0"/>
              <a:t>半値全幅</a:t>
            </a:r>
            <a:r>
              <a:rPr lang="en-US" altLang="ja-JP" sz="1600" u="sng" dirty="0"/>
              <a:t>/</a:t>
            </a:r>
            <a:r>
              <a:rPr lang="ja-JP" altLang="en-US" sz="1600" u="sng" dirty="0"/>
              <a:t>ピーク位置</a:t>
            </a:r>
            <a:endParaRPr lang="en-US" altLang="ja-JP" sz="1600" dirty="0"/>
          </a:p>
          <a:p>
            <a:r>
              <a:rPr lang="ja-JP" altLang="en-US" sz="1600" dirty="0"/>
              <a:t>・・・ エネルギー拡がりを表すパラメータ</a:t>
            </a:r>
          </a:p>
        </p:txBody>
      </p:sp>
      <p:sp>
        <p:nvSpPr>
          <p:cNvPr id="111" name="右矢印 110"/>
          <p:cNvSpPr/>
          <p:nvPr/>
        </p:nvSpPr>
        <p:spPr>
          <a:xfrm>
            <a:off x="7685595" y="-2533565"/>
            <a:ext cx="282079" cy="745756"/>
          </a:xfrm>
          <a:prstGeom prst="rightArrow">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solidFill>
                <a:schemeClr val="tx1"/>
              </a:solidFill>
            </a:endParaRPr>
          </a:p>
        </p:txBody>
      </p:sp>
      <p:pic>
        <p:nvPicPr>
          <p:cNvPr id="1036" name="Picture 12"/>
          <p:cNvPicPr>
            <a:picLocks noChangeAspect="1" noChangeArrowheads="1"/>
          </p:cNvPicPr>
          <p:nvPr/>
        </p:nvPicPr>
        <p:blipFill rotWithShape="1">
          <a:blip r:embed="rId16">
            <a:extLst>
              <a:ext uri="{28A0092B-C50C-407E-A947-70E740481C1C}">
                <a14:useLocalDpi xmlns:a14="http://schemas.microsoft.com/office/drawing/2010/main" val="0"/>
              </a:ext>
            </a:extLst>
          </a:blip>
          <a:srcRect l="21970" t="2284" r="12100" b="9413"/>
          <a:stretch/>
        </p:blipFill>
        <p:spPr bwMode="auto">
          <a:xfrm>
            <a:off x="9650645" y="-429527"/>
            <a:ext cx="2258414" cy="20165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5" name="テキスト ボックス 104"/>
          <p:cNvSpPr txBox="1"/>
          <p:nvPr/>
        </p:nvSpPr>
        <p:spPr>
          <a:xfrm>
            <a:off x="9342900" y="-1446694"/>
            <a:ext cx="950196" cy="338554"/>
          </a:xfrm>
          <a:prstGeom prst="rect">
            <a:avLst/>
          </a:prstGeom>
          <a:noFill/>
          <a:ln>
            <a:noFill/>
          </a:ln>
        </p:spPr>
        <p:txBody>
          <a:bodyPr wrap="square" rtlCol="0">
            <a:spAutoFit/>
          </a:bodyPr>
          <a:lstStyle/>
          <a:p>
            <a:r>
              <a:rPr kumimoji="1" lang="en-US" altLang="ja-JP" sz="1600" dirty="0"/>
              <a:t>case1</a:t>
            </a:r>
            <a:endParaRPr kumimoji="1" lang="ja-JP" altLang="en-US" sz="1600" dirty="0"/>
          </a:p>
        </p:txBody>
      </p:sp>
      <p:sp>
        <p:nvSpPr>
          <p:cNvPr id="118" name="テキスト ボックス 117"/>
          <p:cNvSpPr txBox="1"/>
          <p:nvPr/>
        </p:nvSpPr>
        <p:spPr>
          <a:xfrm>
            <a:off x="10165132" y="-1447450"/>
            <a:ext cx="950196" cy="338554"/>
          </a:xfrm>
          <a:prstGeom prst="rect">
            <a:avLst/>
          </a:prstGeom>
          <a:noFill/>
          <a:ln>
            <a:noFill/>
          </a:ln>
        </p:spPr>
        <p:txBody>
          <a:bodyPr wrap="square" rtlCol="0">
            <a:spAutoFit/>
          </a:bodyPr>
          <a:lstStyle/>
          <a:p>
            <a:r>
              <a:rPr kumimoji="1" lang="en-US" altLang="ja-JP" sz="1600" dirty="0"/>
              <a:t>case2</a:t>
            </a:r>
            <a:endParaRPr kumimoji="1" lang="ja-JP" altLang="en-US" sz="1600" dirty="0"/>
          </a:p>
        </p:txBody>
      </p:sp>
      <p:sp>
        <p:nvSpPr>
          <p:cNvPr id="119" name="テキスト ボックス 118"/>
          <p:cNvSpPr txBox="1"/>
          <p:nvPr/>
        </p:nvSpPr>
        <p:spPr>
          <a:xfrm>
            <a:off x="10953588" y="-1446694"/>
            <a:ext cx="950196" cy="338554"/>
          </a:xfrm>
          <a:prstGeom prst="rect">
            <a:avLst/>
          </a:prstGeom>
          <a:noFill/>
          <a:ln>
            <a:noFill/>
          </a:ln>
        </p:spPr>
        <p:txBody>
          <a:bodyPr wrap="square" rtlCol="0">
            <a:spAutoFit/>
          </a:bodyPr>
          <a:lstStyle/>
          <a:p>
            <a:r>
              <a:rPr kumimoji="1" lang="en-US" altLang="ja-JP" sz="1600" dirty="0"/>
              <a:t>case3</a:t>
            </a:r>
            <a:endParaRPr kumimoji="1" lang="ja-JP" altLang="en-US" sz="1600" dirty="0"/>
          </a:p>
        </p:txBody>
      </p:sp>
      <p:pic>
        <p:nvPicPr>
          <p:cNvPr id="1037" name="Picture 13"/>
          <p:cNvPicPr>
            <a:picLocks noChangeAspect="1" noChangeArrowheads="1"/>
          </p:cNvPicPr>
          <p:nvPr/>
        </p:nvPicPr>
        <p:blipFill rotWithShape="1">
          <a:blip r:embed="rId17" cstate="print">
            <a:extLst>
              <a:ext uri="{28A0092B-C50C-407E-A947-70E740481C1C}">
                <a14:useLocalDpi xmlns:a14="http://schemas.microsoft.com/office/drawing/2010/main" val="0"/>
              </a:ext>
            </a:extLst>
          </a:blip>
          <a:srcRect r="3781" b="15326"/>
          <a:stretch/>
        </p:blipFill>
        <p:spPr bwMode="auto">
          <a:xfrm>
            <a:off x="10297287" y="4949816"/>
            <a:ext cx="2555633" cy="14993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32" name="直線矢印コネクタ 131"/>
          <p:cNvCxnSpPr/>
          <p:nvPr/>
        </p:nvCxnSpPr>
        <p:spPr>
          <a:xfrm>
            <a:off x="12363969" y="5799142"/>
            <a:ext cx="0" cy="185236"/>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35" name="テキスト ボックス 134"/>
          <p:cNvSpPr txBox="1"/>
          <p:nvPr/>
        </p:nvSpPr>
        <p:spPr>
          <a:xfrm>
            <a:off x="10965827" y="6361583"/>
            <a:ext cx="950196" cy="307777"/>
          </a:xfrm>
          <a:prstGeom prst="rect">
            <a:avLst/>
          </a:prstGeom>
          <a:noFill/>
          <a:ln>
            <a:noFill/>
          </a:ln>
        </p:spPr>
        <p:txBody>
          <a:bodyPr wrap="square" rtlCol="0">
            <a:spAutoFit/>
          </a:bodyPr>
          <a:lstStyle/>
          <a:p>
            <a:r>
              <a:rPr kumimoji="1" lang="en-US" altLang="ja-JP" sz="1400" dirty="0"/>
              <a:t>case1</a:t>
            </a:r>
            <a:endParaRPr kumimoji="1" lang="ja-JP" altLang="en-US" sz="1400" dirty="0"/>
          </a:p>
        </p:txBody>
      </p:sp>
      <p:sp>
        <p:nvSpPr>
          <p:cNvPr id="136" name="テキスト ボックス 135"/>
          <p:cNvSpPr txBox="1"/>
          <p:nvPr/>
        </p:nvSpPr>
        <p:spPr>
          <a:xfrm>
            <a:off x="11489454" y="6358854"/>
            <a:ext cx="950196" cy="307777"/>
          </a:xfrm>
          <a:prstGeom prst="rect">
            <a:avLst/>
          </a:prstGeom>
          <a:noFill/>
          <a:ln>
            <a:noFill/>
          </a:ln>
        </p:spPr>
        <p:txBody>
          <a:bodyPr wrap="square" rtlCol="0">
            <a:spAutoFit/>
          </a:bodyPr>
          <a:lstStyle/>
          <a:p>
            <a:r>
              <a:rPr kumimoji="1" lang="en-US" altLang="ja-JP" sz="1400" dirty="0"/>
              <a:t>case2</a:t>
            </a:r>
            <a:endParaRPr kumimoji="1" lang="ja-JP" altLang="en-US" sz="1400" dirty="0"/>
          </a:p>
        </p:txBody>
      </p:sp>
      <p:sp>
        <p:nvSpPr>
          <p:cNvPr id="137" name="テキスト ボックス 136"/>
          <p:cNvSpPr txBox="1"/>
          <p:nvPr/>
        </p:nvSpPr>
        <p:spPr>
          <a:xfrm>
            <a:off x="12052547" y="6360218"/>
            <a:ext cx="686502" cy="307777"/>
          </a:xfrm>
          <a:prstGeom prst="rect">
            <a:avLst/>
          </a:prstGeom>
          <a:noFill/>
          <a:ln>
            <a:noFill/>
          </a:ln>
        </p:spPr>
        <p:txBody>
          <a:bodyPr wrap="square" rtlCol="0">
            <a:spAutoFit/>
          </a:bodyPr>
          <a:lstStyle/>
          <a:p>
            <a:r>
              <a:rPr kumimoji="1" lang="en-US" altLang="ja-JP" sz="1400" dirty="0"/>
              <a:t>case3</a:t>
            </a:r>
            <a:endParaRPr kumimoji="1" lang="ja-JP" altLang="en-US" sz="1400" dirty="0"/>
          </a:p>
        </p:txBody>
      </p:sp>
      <mc:AlternateContent xmlns:mc="http://schemas.openxmlformats.org/markup-compatibility/2006" xmlns:a14="http://schemas.microsoft.com/office/drawing/2010/main">
        <mc:Choice Requires="a14">
          <p:sp>
            <p:nvSpPr>
              <p:cNvPr id="178" name="テキスト ボックス 177"/>
              <p:cNvSpPr txBox="1"/>
              <p:nvPr/>
            </p:nvSpPr>
            <p:spPr>
              <a:xfrm>
                <a:off x="11072770" y="-2844873"/>
                <a:ext cx="1296144" cy="307777"/>
              </a:xfrm>
              <a:prstGeom prst="rect">
                <a:avLst/>
              </a:prstGeom>
              <a:noFill/>
              <a:ln>
                <a:noFill/>
              </a:ln>
            </p:spPr>
            <p:txBody>
              <a:bodyPr wrap="square" rtlCol="0">
                <a:spAutoFit/>
              </a:bodyPr>
              <a:lstStyle/>
              <a:p>
                <a14:m>
                  <m:oMath xmlns:m="http://schemas.openxmlformats.org/officeDocument/2006/math">
                    <m:acc>
                      <m:accPr>
                        <m:chr m:val="̃"/>
                        <m:ctrlPr>
                          <a:rPr kumimoji="1" lang="ja-JP" altLang="en-US" sz="1400" i="1" smtClean="0">
                            <a:solidFill>
                              <a:srgbClr val="0119FF"/>
                            </a:solidFill>
                            <a:latin typeface="Cambria Math" panose="02040503050406030204" pitchFamily="18" charset="0"/>
                          </a:rPr>
                        </m:ctrlPr>
                      </m:accPr>
                      <m:e>
                        <m:r>
                          <a:rPr kumimoji="1" lang="en-US" altLang="ja-JP" sz="1400" b="0" i="1" smtClean="0">
                            <a:solidFill>
                              <a:srgbClr val="0119FF"/>
                            </a:solidFill>
                            <a:latin typeface="Cambria Math"/>
                          </a:rPr>
                          <m:t>𝜀</m:t>
                        </m:r>
                        <m:r>
                          <m:rPr>
                            <m:sty m:val="p"/>
                          </m:rPr>
                          <a:rPr kumimoji="1" lang="en-US" altLang="ja-JP" sz="1400" b="0" i="0" baseline="-25000" smtClean="0">
                            <a:solidFill>
                              <a:srgbClr val="0119FF"/>
                            </a:solidFill>
                            <a:latin typeface="Cambria Math"/>
                          </a:rPr>
                          <m:t>i</m:t>
                        </m:r>
                      </m:e>
                    </m:acc>
                  </m:oMath>
                </a14:m>
                <a:r>
                  <a:rPr kumimoji="1" lang="en-US" altLang="ja-JP" sz="1400" dirty="0">
                    <a:solidFill>
                      <a:srgbClr val="0119FF"/>
                    </a:solidFill>
                    <a:latin typeface="Times New Roman" panose="02020603050405020304" pitchFamily="18" charset="0"/>
                    <a:cs typeface="Times New Roman" panose="02020603050405020304" pitchFamily="18" charset="0"/>
                  </a:rPr>
                  <a:t>=108MeV</a:t>
                </a:r>
                <a:endParaRPr kumimoji="1" lang="ja-JP" altLang="en-US" sz="1400" dirty="0">
                  <a:solidFill>
                    <a:srgbClr val="0119FF"/>
                  </a:solidFill>
                  <a:latin typeface="Times New Roman" panose="02020603050405020304" pitchFamily="18" charset="0"/>
                  <a:cs typeface="Times New Roman" panose="02020603050405020304" pitchFamily="18" charset="0"/>
                </a:endParaRPr>
              </a:p>
            </p:txBody>
          </p:sp>
        </mc:Choice>
        <mc:Fallback xmlns="">
          <p:sp>
            <p:nvSpPr>
              <p:cNvPr id="178" name="テキスト ボックス 177"/>
              <p:cNvSpPr txBox="1">
                <a:spLocks noRot="1" noChangeAspect="1" noMove="1" noResize="1" noEditPoints="1" noAdjustHandles="1" noChangeArrowheads="1" noChangeShapeType="1" noTextEdit="1"/>
              </p:cNvSpPr>
              <p:nvPr/>
            </p:nvSpPr>
            <p:spPr>
              <a:xfrm>
                <a:off x="11072770" y="-2844873"/>
                <a:ext cx="1296144" cy="307777"/>
              </a:xfrm>
              <a:prstGeom prst="rect">
                <a:avLst/>
              </a:prstGeom>
              <a:blipFill rotWithShape="1">
                <a:blip r:embed="rId18"/>
                <a:stretch>
                  <a:fillRect t="-1961" b="-17647"/>
                </a:stretch>
              </a:blipFill>
              <a:ln>
                <a:noFill/>
              </a:ln>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79" name="テキスト ボックス 178"/>
              <p:cNvSpPr txBox="1"/>
              <p:nvPr/>
            </p:nvSpPr>
            <p:spPr>
              <a:xfrm>
                <a:off x="10817061" y="-3229374"/>
                <a:ext cx="1296144" cy="307777"/>
              </a:xfrm>
              <a:prstGeom prst="rect">
                <a:avLst/>
              </a:prstGeom>
              <a:noFill/>
              <a:ln>
                <a:noFill/>
              </a:ln>
            </p:spPr>
            <p:txBody>
              <a:bodyPr wrap="square" rtlCol="0">
                <a:spAutoFit/>
              </a:bodyPr>
              <a:lstStyle/>
              <a:p>
                <a14:m>
                  <m:oMath xmlns:m="http://schemas.openxmlformats.org/officeDocument/2006/math">
                    <m:acc>
                      <m:accPr>
                        <m:chr m:val="̃"/>
                        <m:ctrlPr>
                          <a:rPr kumimoji="1" lang="ja-JP" altLang="en-US" sz="1400" i="1" smtClean="0">
                            <a:solidFill>
                              <a:srgbClr val="FF0000"/>
                            </a:solidFill>
                            <a:latin typeface="Cambria Math" panose="02040503050406030204" pitchFamily="18" charset="0"/>
                          </a:rPr>
                        </m:ctrlPr>
                      </m:accPr>
                      <m:e>
                        <m:r>
                          <a:rPr kumimoji="1" lang="en-US" altLang="ja-JP" sz="1400" b="0" i="1" smtClean="0">
                            <a:solidFill>
                              <a:srgbClr val="FF0000"/>
                            </a:solidFill>
                            <a:latin typeface="Cambria Math"/>
                          </a:rPr>
                          <m:t>𝜀</m:t>
                        </m:r>
                        <m:r>
                          <m:rPr>
                            <m:sty m:val="p"/>
                          </m:rPr>
                          <a:rPr kumimoji="1" lang="en-US" altLang="ja-JP" sz="1400" b="0" i="0" baseline="-25000" smtClean="0">
                            <a:solidFill>
                              <a:srgbClr val="FF0000"/>
                            </a:solidFill>
                            <a:latin typeface="Cambria Math"/>
                          </a:rPr>
                          <m:t>i</m:t>
                        </m:r>
                      </m:e>
                    </m:acc>
                  </m:oMath>
                </a14:m>
                <a:r>
                  <a:rPr kumimoji="1" lang="en-US" altLang="ja-JP" sz="1400" dirty="0">
                    <a:solidFill>
                      <a:srgbClr val="FF0000"/>
                    </a:solidFill>
                    <a:latin typeface="Times New Roman" panose="02020603050405020304" pitchFamily="18" charset="0"/>
                    <a:cs typeface="Times New Roman" panose="02020603050405020304" pitchFamily="18" charset="0"/>
                  </a:rPr>
                  <a:t>=205MeV</a:t>
                </a:r>
                <a:endParaRPr kumimoji="1" lang="ja-JP" altLang="en-US" sz="1400" dirty="0">
                  <a:solidFill>
                    <a:srgbClr val="FF0000"/>
                  </a:solidFill>
                  <a:latin typeface="Times New Roman" panose="02020603050405020304" pitchFamily="18" charset="0"/>
                  <a:cs typeface="Times New Roman" panose="02020603050405020304" pitchFamily="18" charset="0"/>
                </a:endParaRPr>
              </a:p>
            </p:txBody>
          </p:sp>
        </mc:Choice>
        <mc:Fallback xmlns="">
          <p:sp>
            <p:nvSpPr>
              <p:cNvPr id="179" name="テキスト ボックス 178"/>
              <p:cNvSpPr txBox="1">
                <a:spLocks noRot="1" noChangeAspect="1" noMove="1" noResize="1" noEditPoints="1" noAdjustHandles="1" noChangeArrowheads="1" noChangeShapeType="1" noTextEdit="1"/>
              </p:cNvSpPr>
              <p:nvPr/>
            </p:nvSpPr>
            <p:spPr>
              <a:xfrm>
                <a:off x="10817061" y="-3229374"/>
                <a:ext cx="1296144" cy="307777"/>
              </a:xfrm>
              <a:prstGeom prst="rect">
                <a:avLst/>
              </a:prstGeom>
              <a:blipFill rotWithShape="1">
                <a:blip r:embed="rId19"/>
                <a:stretch>
                  <a:fillRect t="-1961" b="-17647"/>
                </a:stretch>
              </a:blipFill>
              <a:ln>
                <a:noFill/>
              </a:ln>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80" name="テキスト ボックス 179"/>
              <p:cNvSpPr txBox="1"/>
              <p:nvPr/>
            </p:nvSpPr>
            <p:spPr>
              <a:xfrm>
                <a:off x="10953588" y="-2314575"/>
                <a:ext cx="1296144" cy="307777"/>
              </a:xfrm>
              <a:prstGeom prst="rect">
                <a:avLst/>
              </a:prstGeom>
              <a:noFill/>
              <a:ln>
                <a:noFill/>
              </a:ln>
            </p:spPr>
            <p:txBody>
              <a:bodyPr wrap="square" rtlCol="0">
                <a:spAutoFit/>
              </a:bodyPr>
              <a:lstStyle/>
              <a:p>
                <a14:m>
                  <m:oMath xmlns:m="http://schemas.openxmlformats.org/officeDocument/2006/math">
                    <m:acc>
                      <m:accPr>
                        <m:chr m:val="̃"/>
                        <m:ctrlPr>
                          <a:rPr kumimoji="1" lang="ja-JP" altLang="en-US" sz="1400" i="1" smtClean="0">
                            <a:solidFill>
                              <a:srgbClr val="007413"/>
                            </a:solidFill>
                            <a:latin typeface="Cambria Math" panose="02040503050406030204" pitchFamily="18" charset="0"/>
                          </a:rPr>
                        </m:ctrlPr>
                      </m:accPr>
                      <m:e>
                        <m:r>
                          <a:rPr kumimoji="1" lang="en-US" altLang="ja-JP" sz="1400" b="0" i="1" smtClean="0">
                            <a:solidFill>
                              <a:srgbClr val="007413"/>
                            </a:solidFill>
                            <a:latin typeface="Cambria Math"/>
                          </a:rPr>
                          <m:t>𝜀</m:t>
                        </m:r>
                        <m:r>
                          <m:rPr>
                            <m:sty m:val="p"/>
                          </m:rPr>
                          <a:rPr kumimoji="1" lang="en-US" altLang="ja-JP" sz="1400" b="0" i="0" baseline="-25000" smtClean="0">
                            <a:solidFill>
                              <a:srgbClr val="007413"/>
                            </a:solidFill>
                            <a:latin typeface="Cambria Math"/>
                          </a:rPr>
                          <m:t>i</m:t>
                        </m:r>
                      </m:e>
                    </m:acc>
                  </m:oMath>
                </a14:m>
                <a:r>
                  <a:rPr kumimoji="1" lang="en-US" altLang="ja-JP" sz="1400" dirty="0">
                    <a:solidFill>
                      <a:srgbClr val="007413"/>
                    </a:solidFill>
                    <a:latin typeface="Times New Roman" panose="02020603050405020304" pitchFamily="18" charset="0"/>
                    <a:cs typeface="Times New Roman" panose="02020603050405020304" pitchFamily="18" charset="0"/>
                  </a:rPr>
                  <a:t>=</a:t>
                </a:r>
                <a:r>
                  <a:rPr lang="en-US" altLang="ja-JP" sz="1400" dirty="0">
                    <a:solidFill>
                      <a:srgbClr val="007413"/>
                    </a:solidFill>
                    <a:latin typeface="Times New Roman" panose="02020603050405020304" pitchFamily="18" charset="0"/>
                    <a:cs typeface="Times New Roman" panose="02020603050405020304" pitchFamily="18" charset="0"/>
                  </a:rPr>
                  <a:t>326</a:t>
                </a:r>
                <a:r>
                  <a:rPr kumimoji="1" lang="en-US" altLang="ja-JP" sz="1400" dirty="0">
                    <a:solidFill>
                      <a:srgbClr val="007413"/>
                    </a:solidFill>
                    <a:latin typeface="Times New Roman" panose="02020603050405020304" pitchFamily="18" charset="0"/>
                    <a:cs typeface="Times New Roman" panose="02020603050405020304" pitchFamily="18" charset="0"/>
                  </a:rPr>
                  <a:t>MeV</a:t>
                </a:r>
                <a:endParaRPr kumimoji="1" lang="ja-JP" altLang="en-US" sz="1400" dirty="0">
                  <a:solidFill>
                    <a:srgbClr val="007413"/>
                  </a:solidFill>
                  <a:latin typeface="Times New Roman" panose="02020603050405020304" pitchFamily="18" charset="0"/>
                  <a:cs typeface="Times New Roman" panose="02020603050405020304" pitchFamily="18" charset="0"/>
                </a:endParaRPr>
              </a:p>
            </p:txBody>
          </p:sp>
        </mc:Choice>
        <mc:Fallback xmlns="">
          <p:sp>
            <p:nvSpPr>
              <p:cNvPr id="180" name="テキスト ボックス 179"/>
              <p:cNvSpPr txBox="1">
                <a:spLocks noRot="1" noChangeAspect="1" noMove="1" noResize="1" noEditPoints="1" noAdjustHandles="1" noChangeArrowheads="1" noChangeShapeType="1" noTextEdit="1"/>
              </p:cNvSpPr>
              <p:nvPr/>
            </p:nvSpPr>
            <p:spPr>
              <a:xfrm>
                <a:off x="10953588" y="-2314575"/>
                <a:ext cx="1296144" cy="307777"/>
              </a:xfrm>
              <a:prstGeom prst="rect">
                <a:avLst/>
              </a:prstGeom>
              <a:blipFill rotWithShape="1">
                <a:blip r:embed="rId20"/>
                <a:stretch>
                  <a:fillRect t="-1961" b="-17647"/>
                </a:stretch>
              </a:blipFill>
              <a:ln>
                <a:noFill/>
              </a:ln>
            </p:spPr>
            <p:txBody>
              <a:bodyPr/>
              <a:lstStyle/>
              <a:p>
                <a:r>
                  <a:rPr lang="ja-JP" altLang="en-US">
                    <a:noFill/>
                  </a:rPr>
                  <a:t> </a:t>
                </a:r>
              </a:p>
            </p:txBody>
          </p:sp>
        </mc:Fallback>
      </mc:AlternateContent>
      <p:sp>
        <p:nvSpPr>
          <p:cNvPr id="1049" name="テキスト ボックス 1048"/>
          <p:cNvSpPr txBox="1"/>
          <p:nvPr/>
        </p:nvSpPr>
        <p:spPr>
          <a:xfrm>
            <a:off x="4317348" y="3977264"/>
            <a:ext cx="4719148" cy="1646605"/>
          </a:xfrm>
          <a:prstGeom prst="rect">
            <a:avLst/>
          </a:prstGeom>
          <a:noFill/>
          <a:ln>
            <a:noFill/>
          </a:ln>
        </p:spPr>
        <p:txBody>
          <a:bodyPr wrap="square" rtlCol="0">
            <a:spAutoFit/>
          </a:bodyPr>
          <a:lstStyle/>
          <a:p>
            <a:r>
              <a:rPr kumimoji="1" lang="ja-JP" altLang="en-US" dirty="0">
                <a:latin typeface="Times New Roman" panose="02020603050405020304" pitchFamily="18" charset="0"/>
                <a:cs typeface="Times New Roman" panose="02020603050405020304" pitchFamily="18" charset="0"/>
              </a:rPr>
              <a:t>レーザー強度・ターゲット密度が高い条件</a:t>
            </a:r>
            <a:r>
              <a:rPr lang="ja-JP" altLang="en-US" dirty="0">
                <a:latin typeface="Times New Roman" panose="02020603050405020304" pitchFamily="18" charset="0"/>
                <a:cs typeface="Times New Roman" panose="02020603050405020304" pitchFamily="18" charset="0"/>
              </a:rPr>
              <a:t>（</a:t>
            </a:r>
            <a:r>
              <a:rPr lang="en-US" altLang="ja-JP" dirty="0">
                <a:latin typeface="Times New Roman" panose="02020603050405020304" pitchFamily="18" charset="0"/>
                <a:cs typeface="Times New Roman" panose="02020603050405020304" pitchFamily="18" charset="0"/>
              </a:rPr>
              <a:t>case2,case3</a:t>
            </a:r>
            <a:r>
              <a:rPr lang="ja-JP" altLang="en-US" dirty="0">
                <a:latin typeface="Times New Roman" panose="02020603050405020304" pitchFamily="18" charset="0"/>
                <a:cs typeface="Times New Roman" panose="02020603050405020304" pitchFamily="18" charset="0"/>
              </a:rPr>
              <a:t>）では，</a:t>
            </a:r>
            <a:endParaRPr kumimoji="1" lang="en-US" altLang="ja-JP" dirty="0">
              <a:latin typeface="Times New Roman" panose="02020603050405020304" pitchFamily="18" charset="0"/>
              <a:cs typeface="Times New Roman" panose="02020603050405020304" pitchFamily="18" charset="0"/>
            </a:endParaRPr>
          </a:p>
          <a:p>
            <a:r>
              <a:rPr lang="ja-JP" altLang="en-US" dirty="0">
                <a:latin typeface="Times New Roman" panose="02020603050405020304" pitchFamily="18" charset="0"/>
                <a:cs typeface="Times New Roman" panose="02020603050405020304" pitchFamily="18" charset="0"/>
              </a:rPr>
              <a:t>・ 分布のピークが低エネルギー側にシフトした。</a:t>
            </a:r>
            <a:endParaRPr lang="en-US" altLang="ja-JP" dirty="0">
              <a:latin typeface="Times New Roman" panose="02020603050405020304" pitchFamily="18" charset="0"/>
              <a:cs typeface="Times New Roman" panose="02020603050405020304" pitchFamily="18" charset="0"/>
            </a:endParaRPr>
          </a:p>
          <a:p>
            <a:r>
              <a:rPr lang="ja-JP" altLang="en-US" dirty="0">
                <a:latin typeface="Times New Roman" panose="02020603050405020304" pitchFamily="18" charset="0"/>
                <a:cs typeface="Times New Roman" panose="02020603050405020304" pitchFamily="18" charset="0"/>
              </a:rPr>
              <a:t>・ </a:t>
            </a:r>
            <a:r>
              <a:rPr kumimoji="1" lang="ja-JP" altLang="en-US" dirty="0">
                <a:latin typeface="Times New Roman" panose="02020603050405020304" pitchFamily="18" charset="0"/>
                <a:cs typeface="Times New Roman" panose="02020603050405020304" pitchFamily="18" charset="0"/>
              </a:rPr>
              <a:t>ビームのエネルギー拡がりが大きくなった。</a:t>
            </a:r>
            <a:endParaRPr kumimoji="1" lang="en-US" altLang="ja-JP" dirty="0">
              <a:latin typeface="Times New Roman" panose="02020603050405020304" pitchFamily="18" charset="0"/>
              <a:cs typeface="Times New Roman" panose="02020603050405020304" pitchFamily="18" charset="0"/>
            </a:endParaRPr>
          </a:p>
          <a:p>
            <a:endParaRPr lang="en-US" altLang="ja-JP" sz="1100" dirty="0">
              <a:latin typeface="Times New Roman" panose="02020603050405020304" pitchFamily="18" charset="0"/>
              <a:cs typeface="Times New Roman" panose="02020603050405020304" pitchFamily="18" charset="0"/>
            </a:endParaRPr>
          </a:p>
          <a:p>
            <a:r>
              <a:rPr lang="ja-JP" altLang="en-US" dirty="0">
                <a:latin typeface="Times New Roman" panose="02020603050405020304" pitchFamily="18" charset="0"/>
                <a:cs typeface="Times New Roman" panose="02020603050405020304" pitchFamily="18" charset="0"/>
              </a:rPr>
              <a:t>→ 計算の解像度（</a:t>
            </a:r>
            <a:r>
              <a:rPr lang="en-US" altLang="ja-JP" dirty="0">
                <a:latin typeface="Times New Roman" panose="02020603050405020304" pitchFamily="18" charset="0"/>
                <a:cs typeface="Times New Roman" panose="02020603050405020304" pitchFamily="18" charset="0"/>
              </a:rPr>
              <a:t>grid</a:t>
            </a:r>
            <a:r>
              <a:rPr lang="ja-JP" altLang="en-US" dirty="0">
                <a:latin typeface="Times New Roman" panose="02020603050405020304" pitchFamily="18" charset="0"/>
                <a:cs typeface="Times New Roman" panose="02020603050405020304" pitchFamily="18" charset="0"/>
              </a:rPr>
              <a:t>数）が足りていない</a:t>
            </a:r>
            <a:endParaRPr kumimoji="1" lang="ja-JP" altLang="en-US" dirty="0">
              <a:latin typeface="Times New Roman" panose="02020603050405020304" pitchFamily="18" charset="0"/>
              <a:cs typeface="Times New Roman" panose="02020603050405020304" pitchFamily="18" charset="0"/>
            </a:endParaRPr>
          </a:p>
        </p:txBody>
      </p:sp>
      <p:sp>
        <p:nvSpPr>
          <p:cNvPr id="1050" name="テキスト ボックス 1049"/>
          <p:cNvSpPr txBox="1"/>
          <p:nvPr/>
        </p:nvSpPr>
        <p:spPr>
          <a:xfrm rot="16200000">
            <a:off x="6901780" y="-2706373"/>
            <a:ext cx="2736304" cy="338554"/>
          </a:xfrm>
          <a:prstGeom prst="rect">
            <a:avLst/>
          </a:prstGeom>
          <a:noFill/>
          <a:ln>
            <a:noFill/>
          </a:ln>
        </p:spPr>
        <p:txBody>
          <a:bodyPr wrap="square" rtlCol="0">
            <a:spAutoFit/>
          </a:bodyPr>
          <a:lstStyle/>
          <a:p>
            <a:r>
              <a:rPr kumimoji="1" lang="en-US" altLang="ja-JP" sz="1600" dirty="0">
                <a:latin typeface="Times New Roman" panose="02020603050405020304" pitchFamily="18" charset="0"/>
                <a:cs typeface="Times New Roman" panose="02020603050405020304" pitchFamily="18" charset="0"/>
              </a:rPr>
              <a:t>FWHM / peak-position [--]</a:t>
            </a:r>
            <a:endParaRPr kumimoji="1" lang="ja-JP" altLang="en-US" sz="1600" dirty="0">
              <a:latin typeface="Times New Roman" panose="02020603050405020304" pitchFamily="18" charset="0"/>
              <a:cs typeface="Times New Roman" panose="02020603050405020304" pitchFamily="18" charset="0"/>
            </a:endParaRPr>
          </a:p>
        </p:txBody>
      </p:sp>
      <p:sp>
        <p:nvSpPr>
          <p:cNvPr id="1052" name="四角形吹き出し 1051"/>
          <p:cNvSpPr/>
          <p:nvPr/>
        </p:nvSpPr>
        <p:spPr>
          <a:xfrm>
            <a:off x="4525392" y="1478204"/>
            <a:ext cx="3643039" cy="1201030"/>
          </a:xfrm>
          <a:prstGeom prst="wedgeRectCallout">
            <a:avLst>
              <a:gd name="adj1" fmla="val -80058"/>
              <a:gd name="adj2" fmla="val 47824"/>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solidFill>
                <a:schemeClr val="tx1"/>
              </a:solidFill>
            </a:endParaRPr>
          </a:p>
        </p:txBody>
      </p:sp>
      <mc:AlternateContent xmlns:mc="http://schemas.openxmlformats.org/markup-compatibility/2006" xmlns:a14="http://schemas.microsoft.com/office/drawing/2010/main">
        <mc:Choice Requires="a14">
          <p:sp>
            <p:nvSpPr>
              <p:cNvPr id="1051" name="テキスト ボックス 1050"/>
              <p:cNvSpPr txBox="1"/>
              <p:nvPr/>
            </p:nvSpPr>
            <p:spPr>
              <a:xfrm>
                <a:off x="4626894" y="1557447"/>
                <a:ext cx="3473761" cy="1077218"/>
              </a:xfrm>
              <a:prstGeom prst="rect">
                <a:avLst/>
              </a:prstGeom>
              <a:noFill/>
              <a:ln>
                <a:noFill/>
              </a:ln>
            </p:spPr>
            <p:txBody>
              <a:bodyPr wrap="square" rtlCol="0">
                <a:spAutoFit/>
              </a:bodyPr>
              <a:lstStyle/>
              <a:p>
                <a:r>
                  <a:rPr kumimoji="1" lang="en-US" altLang="ja-JP" sz="1600" dirty="0">
                    <a:solidFill>
                      <a:schemeClr val="tx1"/>
                    </a:solidFill>
                    <a:latin typeface="Times New Roman" panose="02020603050405020304" pitchFamily="18" charset="0"/>
                    <a:cs typeface="Times New Roman" panose="02020603050405020304" pitchFamily="18" charset="0"/>
                  </a:rPr>
                  <a:t>case1</a:t>
                </a:r>
                <a:r>
                  <a:rPr kumimoji="1" lang="ja-JP" altLang="en-US" sz="1600" dirty="0">
                    <a:solidFill>
                      <a:schemeClr val="tx1"/>
                    </a:solidFill>
                    <a:latin typeface="Times New Roman" panose="02020603050405020304" pitchFamily="18" charset="0"/>
                    <a:cs typeface="Times New Roman" panose="02020603050405020304" pitchFamily="18" charset="0"/>
                  </a:rPr>
                  <a:t>では</a:t>
                </a:r>
                <a:r>
                  <a:rPr lang="ja-JP" altLang="en-US" sz="1600" dirty="0">
                    <a:latin typeface="Times New Roman" panose="02020603050405020304" pitchFamily="18" charset="0"/>
                    <a:cs typeface="Times New Roman" panose="02020603050405020304" pitchFamily="18" charset="0"/>
                  </a:rPr>
                  <a:t>単色性が高く，</a:t>
                </a:r>
                <a:r>
                  <a:rPr kumimoji="1" lang="ja-JP" altLang="en-US" sz="1600" dirty="0">
                    <a:solidFill>
                      <a:schemeClr val="tx1"/>
                    </a:solidFill>
                    <a:latin typeface="Times New Roman" panose="02020603050405020304" pitchFamily="18" charset="0"/>
                    <a:cs typeface="Times New Roman" panose="02020603050405020304" pitchFamily="18" charset="0"/>
                  </a:rPr>
                  <a:t>ピーク位置は光圧加速モデルの</a:t>
                </a:r>
                <a14:m>
                  <m:oMath xmlns:m="http://schemas.openxmlformats.org/officeDocument/2006/math">
                    <m:acc>
                      <m:accPr>
                        <m:chr m:val="̃"/>
                        <m:ctrlPr>
                          <a:rPr lang="ja-JP" altLang="en-US" sz="1600" i="1">
                            <a:solidFill>
                              <a:schemeClr val="tx1"/>
                            </a:solidFill>
                            <a:latin typeface="Cambria Math" panose="02040503050406030204" pitchFamily="18" charset="0"/>
                          </a:rPr>
                        </m:ctrlPr>
                      </m:accPr>
                      <m:e>
                        <m:r>
                          <a:rPr lang="en-US" altLang="ja-JP" sz="1600" i="1">
                            <a:solidFill>
                              <a:schemeClr val="tx1"/>
                            </a:solidFill>
                            <a:latin typeface="Cambria Math"/>
                          </a:rPr>
                          <m:t>𝜀</m:t>
                        </m:r>
                        <m:r>
                          <m:rPr>
                            <m:sty m:val="p"/>
                          </m:rPr>
                          <a:rPr lang="en-US" altLang="ja-JP" sz="1600" baseline="-25000">
                            <a:solidFill>
                              <a:schemeClr val="tx1"/>
                            </a:solidFill>
                            <a:latin typeface="Cambria Math"/>
                          </a:rPr>
                          <m:t>i</m:t>
                        </m:r>
                      </m:e>
                    </m:acc>
                  </m:oMath>
                </a14:m>
                <a:r>
                  <a:rPr kumimoji="1" lang="ja-JP" altLang="en-US" sz="1600" dirty="0">
                    <a:solidFill>
                      <a:schemeClr val="tx1"/>
                    </a:solidFill>
                    <a:latin typeface="Times New Roman" panose="02020603050405020304" pitchFamily="18" charset="0"/>
                    <a:cs typeface="Times New Roman" panose="02020603050405020304" pitchFamily="18" charset="0"/>
                  </a:rPr>
                  <a:t>と</a:t>
                </a:r>
                <a:r>
                  <a:rPr lang="ja-JP" altLang="en-US" sz="1600" dirty="0">
                    <a:latin typeface="Times New Roman" panose="02020603050405020304" pitchFamily="18" charset="0"/>
                    <a:cs typeface="Times New Roman" panose="02020603050405020304" pitchFamily="18" charset="0"/>
                  </a:rPr>
                  <a:t>良く一致した。</a:t>
                </a:r>
                <a:endParaRPr lang="en-US" altLang="ja-JP" sz="1600" dirty="0">
                  <a:latin typeface="Times New Roman" panose="02020603050405020304" pitchFamily="18" charset="0"/>
                  <a:cs typeface="Times New Roman" panose="02020603050405020304" pitchFamily="18" charset="0"/>
                </a:endParaRPr>
              </a:p>
              <a:p>
                <a:r>
                  <a:rPr kumimoji="1" lang="ja-JP" altLang="en-US" sz="1600" dirty="0">
                    <a:solidFill>
                      <a:schemeClr val="tx1"/>
                    </a:solidFill>
                    <a:latin typeface="Times New Roman" panose="02020603050405020304" pitchFamily="18" charset="0"/>
                    <a:cs typeface="Times New Roman" panose="02020603050405020304" pitchFamily="18" charset="0"/>
                  </a:rPr>
                  <a:t>→ コア加熱に適した成分を選択的に生成できると期待できる。</a:t>
                </a:r>
              </a:p>
            </p:txBody>
          </p:sp>
        </mc:Choice>
        <mc:Fallback xmlns="">
          <p:sp>
            <p:nvSpPr>
              <p:cNvPr id="1051" name="テキスト ボックス 1050"/>
              <p:cNvSpPr txBox="1">
                <a:spLocks noRot="1" noChangeAspect="1" noMove="1" noResize="1" noEditPoints="1" noAdjustHandles="1" noChangeArrowheads="1" noChangeShapeType="1" noTextEdit="1"/>
              </p:cNvSpPr>
              <p:nvPr/>
            </p:nvSpPr>
            <p:spPr>
              <a:xfrm>
                <a:off x="4626894" y="1557447"/>
                <a:ext cx="3473761" cy="1077218"/>
              </a:xfrm>
              <a:prstGeom prst="rect">
                <a:avLst/>
              </a:prstGeom>
              <a:blipFill rotWithShape="1">
                <a:blip r:embed="rId21"/>
                <a:stretch>
                  <a:fillRect l="-877" t="-2260" b="-5650"/>
                </a:stretch>
              </a:blipFill>
              <a:ln>
                <a:noFill/>
              </a:ln>
            </p:spPr>
            <p:txBody>
              <a:bodyPr/>
              <a:lstStyle/>
              <a:p>
                <a:r>
                  <a:rPr lang="ja-JP" altLang="en-US">
                    <a:noFill/>
                  </a:rPr>
                  <a:t> </a:t>
                </a:r>
              </a:p>
            </p:txBody>
          </p:sp>
        </mc:Fallback>
      </mc:AlternateContent>
    </p:spTree>
    <p:extLst>
      <p:ext uri="{BB962C8B-B14F-4D97-AF65-F5344CB8AC3E}">
        <p14:creationId xmlns:p14="http://schemas.microsoft.com/office/powerpoint/2010/main" val="30986372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18600" y="6369727"/>
            <a:ext cx="2305273" cy="16726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9" name="テキスト ボックス 68"/>
          <p:cNvSpPr txBox="1"/>
          <p:nvPr/>
        </p:nvSpPr>
        <p:spPr>
          <a:xfrm>
            <a:off x="533832" y="5347130"/>
            <a:ext cx="8357684" cy="1323439"/>
          </a:xfrm>
          <a:prstGeom prst="rect">
            <a:avLst/>
          </a:prstGeom>
          <a:noFill/>
          <a:ln>
            <a:noFill/>
          </a:ln>
        </p:spPr>
        <p:txBody>
          <a:bodyPr wrap="square" rtlCol="0">
            <a:spAutoFit/>
          </a:bodyPr>
          <a:lstStyle/>
          <a:p>
            <a:r>
              <a:rPr lang="en-US" altLang="ja-JP" dirty="0">
                <a:latin typeface="Times New Roman" panose="02020603050405020304" pitchFamily="18" charset="0"/>
                <a:cs typeface="Times New Roman" panose="02020603050405020304" pitchFamily="18" charset="0"/>
              </a:rPr>
              <a:t>case3</a:t>
            </a:r>
            <a:r>
              <a:rPr lang="ja-JP" altLang="en-US" dirty="0">
                <a:latin typeface="Times New Roman" panose="02020603050405020304" pitchFamily="18" charset="0"/>
                <a:cs typeface="Times New Roman" panose="02020603050405020304" pitchFamily="18" charset="0"/>
              </a:rPr>
              <a:t>ではターゲット中にノイズが生じ，イオンビームのエネルギー拡がりが増加した。</a:t>
            </a:r>
            <a:endParaRPr lang="en-US" altLang="ja-JP" dirty="0">
              <a:latin typeface="Times New Roman" panose="02020603050405020304" pitchFamily="18" charset="0"/>
              <a:cs typeface="Times New Roman" panose="02020603050405020304" pitchFamily="18" charset="0"/>
            </a:endParaRPr>
          </a:p>
          <a:p>
            <a:r>
              <a:rPr lang="ja-JP" altLang="en-US" dirty="0">
                <a:latin typeface="Times New Roman" panose="02020603050405020304" pitchFamily="18" charset="0"/>
                <a:cs typeface="Times New Roman" panose="02020603050405020304" pitchFamily="18" charset="0"/>
              </a:rPr>
              <a:t>→　</a:t>
            </a:r>
            <a:r>
              <a:rPr lang="en-US" altLang="ja-JP" dirty="0">
                <a:latin typeface="Times New Roman" panose="02020603050405020304" pitchFamily="18" charset="0"/>
                <a:cs typeface="Times New Roman" panose="02020603050405020304" pitchFamily="18" charset="0"/>
              </a:rPr>
              <a:t>grid</a:t>
            </a:r>
            <a:r>
              <a:rPr lang="ja-JP" altLang="en-US" dirty="0">
                <a:latin typeface="Times New Roman" panose="02020603050405020304" pitchFamily="18" charset="0"/>
                <a:cs typeface="Times New Roman" panose="02020603050405020304" pitchFamily="18" charset="0"/>
              </a:rPr>
              <a:t>数を増やすとノイズは消え，</a:t>
            </a:r>
            <a:r>
              <a:rPr lang="en-US" altLang="ja-JP" dirty="0">
                <a:latin typeface="Times New Roman" panose="02020603050405020304" pitchFamily="18" charset="0"/>
                <a:cs typeface="Times New Roman" panose="02020603050405020304" pitchFamily="18" charset="0"/>
              </a:rPr>
              <a:t>case1</a:t>
            </a:r>
            <a:r>
              <a:rPr lang="ja-JP" altLang="en-US" dirty="0">
                <a:latin typeface="Times New Roman" panose="02020603050405020304" pitchFamily="18" charset="0"/>
                <a:cs typeface="Times New Roman" panose="02020603050405020304" pitchFamily="18" charset="0"/>
              </a:rPr>
              <a:t>と同等なエネルギー分布となった。</a:t>
            </a:r>
            <a:endParaRPr lang="en-US" altLang="ja-JP" dirty="0">
              <a:latin typeface="Times New Roman" panose="02020603050405020304" pitchFamily="18" charset="0"/>
              <a:cs typeface="Times New Roman" panose="02020603050405020304" pitchFamily="18" charset="0"/>
            </a:endParaRPr>
          </a:p>
          <a:p>
            <a:endParaRPr lang="en-US" altLang="ja-JP" sz="800" dirty="0">
              <a:latin typeface="Times New Roman" panose="02020603050405020304" pitchFamily="18" charset="0"/>
              <a:cs typeface="Times New Roman" panose="02020603050405020304" pitchFamily="18" charset="0"/>
            </a:endParaRPr>
          </a:p>
          <a:p>
            <a:r>
              <a:rPr lang="ja-JP" altLang="en-US" dirty="0">
                <a:latin typeface="Times New Roman" panose="02020603050405020304" pitchFamily="18" charset="0"/>
                <a:cs typeface="Times New Roman" panose="02020603050405020304" pitchFamily="18" charset="0"/>
              </a:rPr>
              <a:t>∴ 十分に</a:t>
            </a:r>
            <a:r>
              <a:rPr lang="en-US" altLang="ja-JP" dirty="0">
                <a:latin typeface="Times New Roman" panose="02020603050405020304" pitchFamily="18" charset="0"/>
                <a:cs typeface="Times New Roman" panose="02020603050405020304" pitchFamily="18" charset="0"/>
              </a:rPr>
              <a:t>grid</a:t>
            </a:r>
            <a:r>
              <a:rPr lang="ja-JP" altLang="en-US" dirty="0">
                <a:latin typeface="Times New Roman" panose="02020603050405020304" pitchFamily="18" charset="0"/>
                <a:cs typeface="Times New Roman" panose="02020603050405020304" pitchFamily="18" charset="0"/>
              </a:rPr>
              <a:t>を切れば，</a:t>
            </a:r>
            <a:r>
              <a:rPr lang="en-US" altLang="ja-JP" i="1" dirty="0">
                <a:latin typeface="Times New Roman" panose="02020603050405020304" pitchFamily="18" charset="0"/>
                <a:cs typeface="Times New Roman" panose="02020603050405020304" pitchFamily="18" charset="0"/>
              </a:rPr>
              <a:t>I</a:t>
            </a:r>
            <a:r>
              <a:rPr lang="en-US" altLang="ja-JP" baseline="-25000" dirty="0">
                <a:latin typeface="Times New Roman" panose="02020603050405020304" pitchFamily="18" charset="0"/>
                <a:cs typeface="Times New Roman" panose="02020603050405020304" pitchFamily="18" charset="0"/>
              </a:rPr>
              <a:t>L</a:t>
            </a:r>
            <a:r>
              <a:rPr lang="ja-JP" altLang="en-US" dirty="0" err="1">
                <a:latin typeface="Times New Roman" panose="02020603050405020304" pitchFamily="18" charset="0"/>
                <a:cs typeface="Times New Roman" panose="02020603050405020304" pitchFamily="18" charset="0"/>
              </a:rPr>
              <a:t>，</a:t>
            </a:r>
            <a:r>
              <a:rPr lang="en-US" altLang="ja-JP" i="1" dirty="0">
                <a:latin typeface="Times New Roman" panose="02020603050405020304" pitchFamily="18" charset="0"/>
                <a:cs typeface="Times New Roman" panose="02020603050405020304" pitchFamily="18" charset="0"/>
              </a:rPr>
              <a:t>n</a:t>
            </a:r>
            <a:r>
              <a:rPr lang="en-US" altLang="ja-JP" baseline="-25000" dirty="0">
                <a:latin typeface="Times New Roman" panose="02020603050405020304" pitchFamily="18" charset="0"/>
                <a:cs typeface="Times New Roman" panose="02020603050405020304" pitchFamily="18" charset="0"/>
              </a:rPr>
              <a:t>e</a:t>
            </a:r>
            <a:r>
              <a:rPr lang="ja-JP" altLang="en-US" dirty="0">
                <a:latin typeface="Times New Roman" panose="02020603050405020304" pitchFamily="18" charset="0"/>
                <a:cs typeface="Times New Roman" panose="02020603050405020304" pitchFamily="18" charset="0"/>
              </a:rPr>
              <a:t>に対する依存性は小さいと思われる。</a:t>
            </a:r>
            <a:endParaRPr lang="en-US" altLang="ja-JP" sz="500" dirty="0">
              <a:latin typeface="Times New Roman" panose="02020603050405020304" pitchFamily="18" charset="0"/>
              <a:cs typeface="Times New Roman" panose="02020603050405020304" pitchFamily="18" charset="0"/>
            </a:endParaRPr>
          </a:p>
          <a:p>
            <a:r>
              <a:rPr lang="ja-JP" altLang="en-US" dirty="0">
                <a:latin typeface="Times New Roman" panose="02020603050405020304" pitchFamily="18" charset="0"/>
                <a:cs typeface="Times New Roman" panose="02020603050405020304" pitchFamily="18" charset="0"/>
              </a:rPr>
              <a:t>　　</a:t>
            </a:r>
            <a:r>
              <a:rPr lang="ja-JP" altLang="en-US" sz="1400" dirty="0">
                <a:latin typeface="Times New Roman" panose="02020603050405020304" pitchFamily="18" charset="0"/>
                <a:cs typeface="Times New Roman" panose="02020603050405020304" pitchFamily="18" charset="0"/>
              </a:rPr>
              <a:t>（今後、他条件についても再計算を進める。必要な</a:t>
            </a:r>
            <a:r>
              <a:rPr lang="en-US" altLang="ja-JP" sz="1400" dirty="0">
                <a:latin typeface="Times New Roman" panose="02020603050405020304" pitchFamily="18" charset="0"/>
                <a:cs typeface="Times New Roman" panose="02020603050405020304" pitchFamily="18" charset="0"/>
              </a:rPr>
              <a:t>grid</a:t>
            </a:r>
            <a:r>
              <a:rPr lang="ja-JP" altLang="en-US" sz="1400" dirty="0">
                <a:latin typeface="Times New Roman" panose="02020603050405020304" pitchFamily="18" charset="0"/>
                <a:cs typeface="Times New Roman" panose="02020603050405020304" pitchFamily="18" charset="0"/>
              </a:rPr>
              <a:t>数については要検証。）</a:t>
            </a:r>
            <a:endParaRPr lang="en-US" altLang="ja-JP" sz="1400" dirty="0">
              <a:latin typeface="Times New Roman" panose="02020603050405020304" pitchFamily="18" charset="0"/>
              <a:cs typeface="Times New Roman" panose="02020603050405020304" pitchFamily="18" charset="0"/>
            </a:endParaRPr>
          </a:p>
        </p:txBody>
      </p:sp>
      <p:pic>
        <p:nvPicPr>
          <p:cNvPr id="717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8797" t="4238" b="13839"/>
          <a:stretch/>
        </p:blipFill>
        <p:spPr bwMode="auto">
          <a:xfrm>
            <a:off x="5966152" y="2258785"/>
            <a:ext cx="3107695" cy="18609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タイトル 1"/>
          <p:cNvSpPr>
            <a:spLocks noGrp="1"/>
          </p:cNvSpPr>
          <p:nvPr>
            <p:ph type="title"/>
          </p:nvPr>
        </p:nvSpPr>
        <p:spPr/>
        <p:txBody>
          <a:bodyPr>
            <a:normAutofit fontScale="90000"/>
          </a:bodyPr>
          <a:lstStyle/>
          <a:p>
            <a:r>
              <a:rPr lang="ja-JP" altLang="en-US" dirty="0">
                <a:latin typeface="Times New Roman" panose="02020603050405020304" pitchFamily="18" charset="0"/>
                <a:cs typeface="Times New Roman" panose="02020603050405020304" pitchFamily="18" charset="0"/>
              </a:rPr>
              <a:t>高密度・高強度（</a:t>
            </a:r>
            <a:r>
              <a:rPr lang="en-US" altLang="ja-JP" dirty="0">
                <a:latin typeface="Times New Roman" panose="02020603050405020304" pitchFamily="18" charset="0"/>
                <a:cs typeface="Times New Roman" panose="02020603050405020304" pitchFamily="18" charset="0"/>
              </a:rPr>
              <a:t>case3</a:t>
            </a:r>
            <a:r>
              <a:rPr lang="ja-JP" altLang="en-US" dirty="0">
                <a:latin typeface="Times New Roman" panose="02020603050405020304" pitchFamily="18" charset="0"/>
                <a:cs typeface="Times New Roman" panose="02020603050405020304" pitchFamily="18" charset="0"/>
              </a:rPr>
              <a:t>）におけるエネルギー拡がりの増加は</a:t>
            </a:r>
            <a:br>
              <a:rPr lang="en-US" altLang="ja-JP" dirty="0">
                <a:latin typeface="Times New Roman" panose="02020603050405020304" pitchFamily="18" charset="0"/>
                <a:cs typeface="Times New Roman" panose="02020603050405020304" pitchFamily="18" charset="0"/>
              </a:rPr>
            </a:br>
            <a:r>
              <a:rPr lang="en-US" altLang="ja-JP" dirty="0">
                <a:latin typeface="Times New Roman" panose="02020603050405020304" pitchFamily="18" charset="0"/>
                <a:cs typeface="Times New Roman" panose="02020603050405020304" pitchFamily="18" charset="0"/>
              </a:rPr>
              <a:t>grid</a:t>
            </a:r>
            <a:r>
              <a:rPr lang="ja-JP" altLang="en-US" dirty="0">
                <a:latin typeface="Times New Roman" panose="02020603050405020304" pitchFamily="18" charset="0"/>
                <a:cs typeface="Times New Roman" panose="02020603050405020304" pitchFamily="18" charset="0"/>
              </a:rPr>
              <a:t>数不足で生じた数値的なノイズによるものと考えられる。</a:t>
            </a:r>
            <a:endParaRPr kumimoji="1" lang="ja-JP" altLang="en-US" dirty="0">
              <a:latin typeface="Times New Roman" panose="02020603050405020304" pitchFamily="18" charset="0"/>
              <a:cs typeface="Times New Roman" panose="02020603050405020304" pitchFamily="18" charset="0"/>
            </a:endParaRPr>
          </a:p>
        </p:txBody>
      </p:sp>
      <p:pic>
        <p:nvPicPr>
          <p:cNvPr id="5" name="Picture 15"/>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2531" t="1708" r="16420" b="10859"/>
          <a:stretch/>
        </p:blipFill>
        <p:spPr bwMode="auto">
          <a:xfrm>
            <a:off x="9396536" y="621165"/>
            <a:ext cx="1903282" cy="18172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descr="Y:\OMP352picls2d\frames_kai\thin_I6e22_n360\dns_fld_phs\dns_fld_phs01_00015.gif"/>
          <p:cNvPicPr>
            <a:picLocks noChangeAspect="1" noChangeArrowheads="1"/>
          </p:cNvPicPr>
          <p:nvPr/>
        </p:nvPicPr>
        <p:blipFill rotWithShape="1">
          <a:blip r:embed="rId6">
            <a:extLst>
              <a:ext uri="{28A0092B-C50C-407E-A947-70E740481C1C}">
                <a14:useLocalDpi xmlns:a14="http://schemas.microsoft.com/office/drawing/2010/main" val="0"/>
              </a:ext>
            </a:extLst>
          </a:blip>
          <a:srcRect l="29060" r="44700"/>
          <a:stretch/>
        </p:blipFill>
        <p:spPr bwMode="auto">
          <a:xfrm>
            <a:off x="4313464" y="1514175"/>
            <a:ext cx="1264479" cy="366569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Y:\OMP352picls2d\frames_kai\test2_I166e22_n100\dns_fld_phs\dns_fld_phs01_00015.gif"/>
          <p:cNvPicPr>
            <a:picLocks noChangeAspect="1" noChangeArrowheads="1"/>
          </p:cNvPicPr>
          <p:nvPr/>
        </p:nvPicPr>
        <p:blipFill rotWithShape="1">
          <a:blip r:embed="rId7">
            <a:extLst>
              <a:ext uri="{28A0092B-C50C-407E-A947-70E740481C1C}">
                <a14:useLocalDpi xmlns:a14="http://schemas.microsoft.com/office/drawing/2010/main" val="0"/>
              </a:ext>
            </a:extLst>
          </a:blip>
          <a:srcRect l="4424" r="40290"/>
          <a:stretch/>
        </p:blipFill>
        <p:spPr bwMode="auto">
          <a:xfrm>
            <a:off x="183003" y="1511676"/>
            <a:ext cx="2664296" cy="366569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Y:\OMP352picls2d\frames_kai\test2_I6e22_n360\dns_fld_phs\dns_fld_phs01_00015.gif"/>
          <p:cNvPicPr>
            <a:picLocks noChangeAspect="1" noChangeArrowheads="1"/>
          </p:cNvPicPr>
          <p:nvPr/>
        </p:nvPicPr>
        <p:blipFill rotWithShape="1">
          <a:blip r:embed="rId8">
            <a:extLst>
              <a:ext uri="{28A0092B-C50C-407E-A947-70E740481C1C}">
                <a14:useLocalDpi xmlns:a14="http://schemas.microsoft.com/office/drawing/2010/main" val="0"/>
              </a:ext>
            </a:extLst>
          </a:blip>
          <a:srcRect l="31753" r="39507"/>
          <a:stretch/>
        </p:blipFill>
        <p:spPr bwMode="auto">
          <a:xfrm>
            <a:off x="2886320" y="1511674"/>
            <a:ext cx="1385063" cy="3665690"/>
          </a:xfrm>
          <a:prstGeom prst="rect">
            <a:avLst/>
          </a:prstGeom>
          <a:noFill/>
          <a:extLst>
            <a:ext uri="{909E8E84-426E-40DD-AFC4-6F175D3DCCD1}">
              <a14:hiddenFill xmlns:a14="http://schemas.microsoft.com/office/drawing/2010/main">
                <a:solidFill>
                  <a:srgbClr val="FFFFFF"/>
                </a:solidFill>
              </a14:hiddenFill>
            </a:ext>
          </a:extLst>
        </p:spPr>
      </p:pic>
      <p:sp>
        <p:nvSpPr>
          <p:cNvPr id="12" name="テキスト ボックス 11"/>
          <p:cNvSpPr txBox="1"/>
          <p:nvPr/>
        </p:nvSpPr>
        <p:spPr>
          <a:xfrm>
            <a:off x="6411257" y="2400212"/>
            <a:ext cx="858873" cy="523220"/>
          </a:xfrm>
          <a:prstGeom prst="rect">
            <a:avLst/>
          </a:prstGeom>
          <a:solidFill>
            <a:schemeClr val="bg1">
              <a:lumMod val="95000"/>
            </a:schemeClr>
          </a:solidFill>
          <a:ln>
            <a:solidFill>
              <a:schemeClr val="tx1"/>
            </a:solidFill>
          </a:ln>
        </p:spPr>
        <p:txBody>
          <a:bodyPr wrap="square" rtlCol="0">
            <a:spAutoFit/>
          </a:bodyPr>
          <a:lstStyle/>
          <a:p>
            <a:r>
              <a:rPr lang="ja-JP" altLang="en-US" sz="1400" dirty="0">
                <a:latin typeface="Times New Roman" panose="02020603050405020304" pitchFamily="18" charset="0"/>
                <a:cs typeface="Times New Roman" panose="02020603050405020304" pitchFamily="18" charset="0"/>
              </a:rPr>
              <a:t> </a:t>
            </a:r>
            <a:r>
              <a:rPr lang="en-US" altLang="ja-JP" sz="1400" dirty="0">
                <a:latin typeface="Times New Roman" panose="02020603050405020304" pitchFamily="18" charset="0"/>
                <a:cs typeface="Times New Roman" panose="02020603050405020304" pitchFamily="18" charset="0"/>
              </a:rPr>
              <a:t>… case1</a:t>
            </a:r>
          </a:p>
          <a:p>
            <a:r>
              <a:rPr kumimoji="1" lang="en-US" altLang="ja-JP" sz="1400" dirty="0">
                <a:latin typeface="Times New Roman" panose="02020603050405020304" pitchFamily="18" charset="0"/>
                <a:cs typeface="Times New Roman" panose="02020603050405020304" pitchFamily="18" charset="0"/>
              </a:rPr>
              <a:t> ― case3</a:t>
            </a:r>
          </a:p>
        </p:txBody>
      </p:sp>
      <p:cxnSp>
        <p:nvCxnSpPr>
          <p:cNvPr id="13" name="直線矢印コネクタ 12"/>
          <p:cNvCxnSpPr/>
          <p:nvPr/>
        </p:nvCxnSpPr>
        <p:spPr>
          <a:xfrm flipV="1">
            <a:off x="7777703" y="2856619"/>
            <a:ext cx="160423" cy="490616"/>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4" name="正方形/長方形 13"/>
          <p:cNvSpPr/>
          <p:nvPr/>
        </p:nvSpPr>
        <p:spPr>
          <a:xfrm>
            <a:off x="684474" y="1708752"/>
            <a:ext cx="696934" cy="20221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solidFill>
                <a:schemeClr val="tx1"/>
              </a:solidFill>
            </a:endParaRPr>
          </a:p>
        </p:txBody>
      </p:sp>
      <p:sp>
        <p:nvSpPr>
          <p:cNvPr id="15" name="正方形/長方形 14"/>
          <p:cNvSpPr/>
          <p:nvPr/>
        </p:nvSpPr>
        <p:spPr>
          <a:xfrm>
            <a:off x="620925" y="2520504"/>
            <a:ext cx="1142763" cy="20221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solidFill>
                <a:schemeClr val="tx1"/>
              </a:solidFill>
            </a:endParaRPr>
          </a:p>
        </p:txBody>
      </p:sp>
      <p:sp>
        <p:nvSpPr>
          <p:cNvPr id="17" name="正方形/長方形 16"/>
          <p:cNvSpPr/>
          <p:nvPr/>
        </p:nvSpPr>
        <p:spPr>
          <a:xfrm>
            <a:off x="2952286" y="2515476"/>
            <a:ext cx="241935" cy="7259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solidFill>
                <a:schemeClr val="tx1"/>
              </a:solidFill>
            </a:endParaRPr>
          </a:p>
        </p:txBody>
      </p:sp>
      <p:sp>
        <p:nvSpPr>
          <p:cNvPr id="18" name="正方形/長方形 17"/>
          <p:cNvSpPr/>
          <p:nvPr/>
        </p:nvSpPr>
        <p:spPr>
          <a:xfrm>
            <a:off x="4324699" y="2525894"/>
            <a:ext cx="256825" cy="9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solidFill>
                <a:schemeClr val="tx1"/>
              </a:solidFill>
            </a:endParaRPr>
          </a:p>
        </p:txBody>
      </p:sp>
      <p:sp>
        <p:nvSpPr>
          <p:cNvPr id="19" name="正方形/長方形 18"/>
          <p:cNvSpPr/>
          <p:nvPr/>
        </p:nvSpPr>
        <p:spPr>
          <a:xfrm>
            <a:off x="4605912" y="2498028"/>
            <a:ext cx="166291" cy="15482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solidFill>
                <a:schemeClr val="tx1"/>
              </a:solidFill>
            </a:endParaRPr>
          </a:p>
        </p:txBody>
      </p:sp>
      <p:sp>
        <p:nvSpPr>
          <p:cNvPr id="20" name="正方形/長方形 19"/>
          <p:cNvSpPr/>
          <p:nvPr/>
        </p:nvSpPr>
        <p:spPr>
          <a:xfrm>
            <a:off x="620925" y="3344519"/>
            <a:ext cx="1286779" cy="1198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solidFill>
                <a:schemeClr val="tx1"/>
              </a:solidFill>
            </a:endParaRPr>
          </a:p>
        </p:txBody>
      </p:sp>
      <p:sp>
        <p:nvSpPr>
          <p:cNvPr id="21" name="正方形/長方形 20"/>
          <p:cNvSpPr/>
          <p:nvPr/>
        </p:nvSpPr>
        <p:spPr>
          <a:xfrm>
            <a:off x="2911671" y="3336512"/>
            <a:ext cx="465771" cy="9452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solidFill>
                <a:schemeClr val="tx1"/>
              </a:solidFill>
            </a:endParaRPr>
          </a:p>
        </p:txBody>
      </p:sp>
      <p:sp>
        <p:nvSpPr>
          <p:cNvPr id="22" name="正方形/長方形 21"/>
          <p:cNvSpPr/>
          <p:nvPr/>
        </p:nvSpPr>
        <p:spPr>
          <a:xfrm>
            <a:off x="4315110" y="3347838"/>
            <a:ext cx="465771" cy="9452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solidFill>
                <a:schemeClr val="tx1"/>
              </a:solidFill>
            </a:endParaRPr>
          </a:p>
        </p:txBody>
      </p:sp>
      <p:sp>
        <p:nvSpPr>
          <p:cNvPr id="23" name="正方形/長方形 22"/>
          <p:cNvSpPr/>
          <p:nvPr/>
        </p:nvSpPr>
        <p:spPr>
          <a:xfrm>
            <a:off x="684474" y="4156251"/>
            <a:ext cx="1367246" cy="6743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solidFill>
                <a:schemeClr val="tx1"/>
              </a:solidFill>
            </a:endParaRPr>
          </a:p>
        </p:txBody>
      </p:sp>
      <p:sp>
        <p:nvSpPr>
          <p:cNvPr id="24" name="正方形/長方形 23"/>
          <p:cNvSpPr/>
          <p:nvPr/>
        </p:nvSpPr>
        <p:spPr>
          <a:xfrm>
            <a:off x="2888164" y="4166084"/>
            <a:ext cx="293356" cy="621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solidFill>
                <a:schemeClr val="tx1"/>
              </a:solidFill>
            </a:endParaRPr>
          </a:p>
        </p:txBody>
      </p:sp>
      <p:sp>
        <p:nvSpPr>
          <p:cNvPr id="25" name="正方形/長方形 24"/>
          <p:cNvSpPr/>
          <p:nvPr/>
        </p:nvSpPr>
        <p:spPr>
          <a:xfrm>
            <a:off x="4313464" y="4165822"/>
            <a:ext cx="690584" cy="5786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solidFill>
                <a:schemeClr val="tx1"/>
              </a:solidFill>
            </a:endParaRPr>
          </a:p>
        </p:txBody>
      </p:sp>
      <p:sp>
        <p:nvSpPr>
          <p:cNvPr id="30" name="テキスト ボックス 29"/>
          <p:cNvSpPr txBox="1"/>
          <p:nvPr/>
        </p:nvSpPr>
        <p:spPr>
          <a:xfrm>
            <a:off x="105168" y="980728"/>
            <a:ext cx="1088715" cy="338554"/>
          </a:xfrm>
          <a:prstGeom prst="rect">
            <a:avLst/>
          </a:prstGeom>
          <a:noFill/>
          <a:ln>
            <a:noFill/>
          </a:ln>
        </p:spPr>
        <p:txBody>
          <a:bodyPr wrap="square" rtlCol="0">
            <a:spAutoFit/>
          </a:bodyPr>
          <a:lstStyle/>
          <a:p>
            <a:r>
              <a:rPr kumimoji="1" lang="en-US" altLang="ja-JP" sz="1600" dirty="0">
                <a:latin typeface="Times New Roman" panose="02020603050405020304" pitchFamily="18" charset="0"/>
                <a:cs typeface="Times New Roman" panose="02020603050405020304" pitchFamily="18" charset="0"/>
              </a:rPr>
              <a:t>case1</a:t>
            </a:r>
            <a:endParaRPr kumimoji="1" lang="ja-JP" altLang="en-US" sz="1600" dirty="0">
              <a:latin typeface="Times New Roman" panose="02020603050405020304" pitchFamily="18" charset="0"/>
              <a:cs typeface="Times New Roman" panose="02020603050405020304" pitchFamily="18" charset="0"/>
            </a:endParaRPr>
          </a:p>
        </p:txBody>
      </p:sp>
      <p:sp>
        <p:nvSpPr>
          <p:cNvPr id="31" name="テキスト ボックス 30"/>
          <p:cNvSpPr txBox="1"/>
          <p:nvPr/>
        </p:nvSpPr>
        <p:spPr>
          <a:xfrm>
            <a:off x="3123245" y="769043"/>
            <a:ext cx="1088715" cy="338554"/>
          </a:xfrm>
          <a:prstGeom prst="rect">
            <a:avLst/>
          </a:prstGeom>
          <a:noFill/>
          <a:ln>
            <a:noFill/>
          </a:ln>
        </p:spPr>
        <p:txBody>
          <a:bodyPr wrap="square" rtlCol="0">
            <a:spAutoFit/>
          </a:bodyPr>
          <a:lstStyle/>
          <a:p>
            <a:r>
              <a:rPr kumimoji="1" lang="en-US" altLang="ja-JP" sz="1600" dirty="0">
                <a:latin typeface="Times New Roman" panose="02020603050405020304" pitchFamily="18" charset="0"/>
                <a:cs typeface="Times New Roman" panose="02020603050405020304" pitchFamily="18" charset="0"/>
              </a:rPr>
              <a:t>case3</a:t>
            </a:r>
            <a:endParaRPr kumimoji="1" lang="ja-JP" altLang="en-US" sz="1600" dirty="0">
              <a:latin typeface="Times New Roman" panose="02020603050405020304" pitchFamily="18" charset="0"/>
              <a:cs typeface="Times New Roman" panose="02020603050405020304" pitchFamily="18" charset="0"/>
            </a:endParaRPr>
          </a:p>
        </p:txBody>
      </p:sp>
      <p:sp>
        <p:nvSpPr>
          <p:cNvPr id="32" name="正方形/長方形 31"/>
          <p:cNvSpPr/>
          <p:nvPr/>
        </p:nvSpPr>
        <p:spPr>
          <a:xfrm>
            <a:off x="2771800" y="1175621"/>
            <a:ext cx="1191352" cy="338554"/>
          </a:xfrm>
          <a:prstGeom prst="rect">
            <a:avLst/>
          </a:prstGeom>
        </p:spPr>
        <p:txBody>
          <a:bodyPr wrap="none">
            <a:spAutoFit/>
          </a:bodyPr>
          <a:lstStyle/>
          <a:p>
            <a:r>
              <a:rPr lang="en-US" altLang="ja-JP" sz="1600" dirty="0">
                <a:latin typeface="Times New Roman" panose="02020603050405020304" pitchFamily="18" charset="0"/>
                <a:cs typeface="Times New Roman" panose="02020603050405020304" pitchFamily="18" charset="0"/>
              </a:rPr>
              <a:t>(100grid/</a:t>
            </a:r>
            <a:r>
              <a:rPr lang="en-US" altLang="ja-JP" sz="1600" i="1" dirty="0" err="1">
                <a:latin typeface="Times New Roman" panose="02020603050405020304" pitchFamily="18" charset="0"/>
                <a:cs typeface="Times New Roman" panose="02020603050405020304" pitchFamily="18" charset="0"/>
              </a:rPr>
              <a:t>λ</a:t>
            </a:r>
            <a:r>
              <a:rPr lang="en-US" altLang="ja-JP" sz="1600" baseline="-25000" dirty="0" err="1">
                <a:latin typeface="Times New Roman" panose="02020603050405020304" pitchFamily="18" charset="0"/>
                <a:cs typeface="Times New Roman" panose="02020603050405020304" pitchFamily="18" charset="0"/>
              </a:rPr>
              <a:t>L</a:t>
            </a:r>
            <a:r>
              <a:rPr lang="en-US" altLang="ja-JP" sz="1600" dirty="0">
                <a:latin typeface="Times New Roman" panose="02020603050405020304" pitchFamily="18" charset="0"/>
                <a:cs typeface="Times New Roman" panose="02020603050405020304" pitchFamily="18" charset="0"/>
              </a:rPr>
              <a:t>)</a:t>
            </a:r>
            <a:endParaRPr lang="ja-JP" altLang="en-US" sz="1600" dirty="0"/>
          </a:p>
        </p:txBody>
      </p:sp>
      <p:sp>
        <p:nvSpPr>
          <p:cNvPr id="33" name="正方形/長方形 32"/>
          <p:cNvSpPr/>
          <p:nvPr/>
        </p:nvSpPr>
        <p:spPr>
          <a:xfrm>
            <a:off x="4211960" y="1181799"/>
            <a:ext cx="1191352" cy="338554"/>
          </a:xfrm>
          <a:prstGeom prst="rect">
            <a:avLst/>
          </a:prstGeom>
        </p:spPr>
        <p:txBody>
          <a:bodyPr wrap="none">
            <a:spAutoFit/>
          </a:bodyPr>
          <a:lstStyle/>
          <a:p>
            <a:r>
              <a:rPr lang="en-US" altLang="ja-JP" sz="1600" dirty="0">
                <a:latin typeface="Times New Roman" panose="02020603050405020304" pitchFamily="18" charset="0"/>
                <a:cs typeface="Times New Roman" panose="02020603050405020304" pitchFamily="18" charset="0"/>
              </a:rPr>
              <a:t>(200grid/</a:t>
            </a:r>
            <a:r>
              <a:rPr lang="en-US" altLang="ja-JP" sz="1600" i="1" dirty="0" err="1">
                <a:latin typeface="Times New Roman" panose="02020603050405020304" pitchFamily="18" charset="0"/>
                <a:cs typeface="Times New Roman" panose="02020603050405020304" pitchFamily="18" charset="0"/>
              </a:rPr>
              <a:t>λ</a:t>
            </a:r>
            <a:r>
              <a:rPr lang="en-US" altLang="ja-JP" sz="1600" baseline="-25000" dirty="0" err="1">
                <a:latin typeface="Times New Roman" panose="02020603050405020304" pitchFamily="18" charset="0"/>
                <a:cs typeface="Times New Roman" panose="02020603050405020304" pitchFamily="18" charset="0"/>
              </a:rPr>
              <a:t>L</a:t>
            </a:r>
            <a:r>
              <a:rPr lang="en-US" altLang="ja-JP" sz="1600" dirty="0">
                <a:latin typeface="Times New Roman" panose="02020603050405020304" pitchFamily="18" charset="0"/>
                <a:cs typeface="Times New Roman" panose="02020603050405020304" pitchFamily="18" charset="0"/>
              </a:rPr>
              <a:t>)</a:t>
            </a:r>
            <a:endParaRPr lang="ja-JP" altLang="en-US" sz="1600" dirty="0"/>
          </a:p>
        </p:txBody>
      </p:sp>
      <p:sp>
        <p:nvSpPr>
          <p:cNvPr id="34" name="テキスト ボックス 33"/>
          <p:cNvSpPr txBox="1"/>
          <p:nvPr/>
        </p:nvSpPr>
        <p:spPr>
          <a:xfrm>
            <a:off x="6968041" y="4057327"/>
            <a:ext cx="1305458" cy="307777"/>
          </a:xfrm>
          <a:prstGeom prst="rect">
            <a:avLst/>
          </a:prstGeom>
          <a:noFill/>
          <a:ln>
            <a:noFill/>
          </a:ln>
        </p:spPr>
        <p:txBody>
          <a:bodyPr wrap="square" rtlCol="0">
            <a:spAutoFit/>
          </a:bodyPr>
          <a:lstStyle/>
          <a:p>
            <a:pPr algn="ctr"/>
            <a:r>
              <a:rPr lang="en-US" altLang="ja-JP" sz="1400" i="1" dirty="0" err="1">
                <a:latin typeface="Times New Roman" panose="02020603050405020304" pitchFamily="18" charset="0"/>
                <a:cs typeface="Times New Roman" panose="02020603050405020304" pitchFamily="18" charset="0"/>
              </a:rPr>
              <a:t>ε</a:t>
            </a:r>
            <a:r>
              <a:rPr lang="en-US" altLang="ja-JP" sz="1400" baseline="-25000" dirty="0" err="1">
                <a:latin typeface="Times New Roman" panose="02020603050405020304" pitchFamily="18" charset="0"/>
                <a:cs typeface="Times New Roman" panose="02020603050405020304" pitchFamily="18" charset="0"/>
              </a:rPr>
              <a:t>i</a:t>
            </a:r>
            <a:r>
              <a:rPr kumimoji="1" lang="en-US" altLang="ja-JP" sz="1400" dirty="0">
                <a:latin typeface="Times New Roman" panose="02020603050405020304" pitchFamily="18" charset="0"/>
                <a:cs typeface="Times New Roman" panose="02020603050405020304" pitchFamily="18" charset="0"/>
              </a:rPr>
              <a:t> [MeV]</a:t>
            </a:r>
            <a:endParaRPr kumimoji="1" lang="ja-JP" altLang="en-US" sz="1400" dirty="0">
              <a:latin typeface="Times New Roman" panose="02020603050405020304" pitchFamily="18" charset="0"/>
              <a:cs typeface="Times New Roman" panose="02020603050405020304" pitchFamily="18" charset="0"/>
            </a:endParaRPr>
          </a:p>
        </p:txBody>
      </p:sp>
      <p:sp>
        <p:nvSpPr>
          <p:cNvPr id="35" name="テキスト ボックス 34"/>
          <p:cNvSpPr txBox="1"/>
          <p:nvPr/>
        </p:nvSpPr>
        <p:spPr>
          <a:xfrm rot="16200000">
            <a:off x="4772006" y="2976137"/>
            <a:ext cx="2182125" cy="307777"/>
          </a:xfrm>
          <a:prstGeom prst="rect">
            <a:avLst/>
          </a:prstGeom>
          <a:noFill/>
          <a:ln>
            <a:noFill/>
          </a:ln>
        </p:spPr>
        <p:txBody>
          <a:bodyPr wrap="square" rtlCol="0">
            <a:spAutoFit/>
          </a:bodyPr>
          <a:lstStyle/>
          <a:p>
            <a:pPr algn="ctr"/>
            <a:r>
              <a:rPr lang="en-US" altLang="ja-JP" sz="1400" dirty="0">
                <a:latin typeface="Times New Roman" panose="02020603050405020304" pitchFamily="18" charset="0"/>
                <a:cs typeface="Times New Roman" panose="02020603050405020304" pitchFamily="18" charset="0"/>
              </a:rPr>
              <a:t>(</a:t>
            </a:r>
            <a:r>
              <a:rPr lang="en-US" altLang="ja-JP" sz="1400" dirty="0" err="1">
                <a:latin typeface="Times New Roman" panose="02020603050405020304" pitchFamily="18" charset="0"/>
                <a:cs typeface="Times New Roman" panose="02020603050405020304" pitchFamily="18" charset="0"/>
              </a:rPr>
              <a:t>d</a:t>
            </a:r>
            <a:r>
              <a:rPr lang="en-US" altLang="ja-JP" sz="1400" i="1" dirty="0" err="1">
                <a:latin typeface="Times New Roman" panose="02020603050405020304" pitchFamily="18" charset="0"/>
                <a:cs typeface="Times New Roman" panose="02020603050405020304" pitchFamily="18" charset="0"/>
              </a:rPr>
              <a:t>E</a:t>
            </a:r>
            <a:r>
              <a:rPr lang="en-US" altLang="ja-JP" sz="1400" baseline="-25000" dirty="0" err="1">
                <a:latin typeface="Times New Roman" panose="02020603050405020304" pitchFamily="18" charset="0"/>
                <a:cs typeface="Times New Roman" panose="02020603050405020304" pitchFamily="18" charset="0"/>
              </a:rPr>
              <a:t>b</a:t>
            </a:r>
            <a:r>
              <a:rPr lang="en-US" altLang="ja-JP" sz="1400" dirty="0">
                <a:latin typeface="Times New Roman" panose="02020603050405020304" pitchFamily="18" charset="0"/>
                <a:cs typeface="Times New Roman" panose="02020603050405020304" pitchFamily="18" charset="0"/>
              </a:rPr>
              <a:t>/</a:t>
            </a:r>
            <a:r>
              <a:rPr lang="en-US" altLang="ja-JP" sz="1400" dirty="0" err="1">
                <a:latin typeface="Times New Roman" panose="02020603050405020304" pitchFamily="18" charset="0"/>
                <a:cs typeface="Times New Roman" panose="02020603050405020304" pitchFamily="18" charset="0"/>
              </a:rPr>
              <a:t>d</a:t>
            </a:r>
            <a:r>
              <a:rPr lang="en-US" altLang="ja-JP" sz="1400" i="1" dirty="0" err="1">
                <a:latin typeface="Times New Roman" panose="02020603050405020304" pitchFamily="18" charset="0"/>
                <a:cs typeface="Times New Roman" panose="02020603050405020304" pitchFamily="18" charset="0"/>
              </a:rPr>
              <a:t>ε</a:t>
            </a:r>
            <a:r>
              <a:rPr lang="en-US" altLang="ja-JP" sz="1400" baseline="-25000" dirty="0" err="1">
                <a:latin typeface="Times New Roman" panose="02020603050405020304" pitchFamily="18" charset="0"/>
                <a:cs typeface="Times New Roman" panose="02020603050405020304" pitchFamily="18" charset="0"/>
              </a:rPr>
              <a:t>i</a:t>
            </a:r>
            <a:r>
              <a:rPr lang="en-US" altLang="ja-JP" sz="1400" dirty="0">
                <a:latin typeface="Times New Roman" panose="02020603050405020304" pitchFamily="18" charset="0"/>
                <a:cs typeface="Times New Roman" panose="02020603050405020304" pitchFamily="18" charset="0"/>
              </a:rPr>
              <a:t>)/</a:t>
            </a:r>
            <a:r>
              <a:rPr lang="en-US" altLang="ja-JP" sz="1400" i="1" dirty="0">
                <a:latin typeface="Times New Roman" panose="02020603050405020304" pitchFamily="18" charset="0"/>
                <a:cs typeface="Times New Roman" panose="02020603050405020304" pitchFamily="18" charset="0"/>
              </a:rPr>
              <a:t>E</a:t>
            </a:r>
            <a:r>
              <a:rPr lang="en-US" altLang="ja-JP" sz="1400" baseline="-25000" dirty="0">
                <a:latin typeface="Times New Roman" panose="02020603050405020304" pitchFamily="18" charset="0"/>
                <a:cs typeface="Times New Roman" panose="02020603050405020304" pitchFamily="18" charset="0"/>
              </a:rPr>
              <a:t>L</a:t>
            </a:r>
            <a:r>
              <a:rPr kumimoji="1" lang="en-US" altLang="ja-JP" sz="1400" dirty="0">
                <a:latin typeface="Times New Roman" panose="02020603050405020304" pitchFamily="18" charset="0"/>
                <a:cs typeface="Times New Roman" panose="02020603050405020304" pitchFamily="18" charset="0"/>
              </a:rPr>
              <a:t> [MeV</a:t>
            </a:r>
            <a:r>
              <a:rPr kumimoji="1" lang="en-US" altLang="ja-JP" sz="1400" baseline="30000" dirty="0">
                <a:latin typeface="Times New Roman" panose="02020603050405020304" pitchFamily="18" charset="0"/>
                <a:cs typeface="Times New Roman" panose="02020603050405020304" pitchFamily="18" charset="0"/>
              </a:rPr>
              <a:t>-1</a:t>
            </a:r>
            <a:r>
              <a:rPr kumimoji="1" lang="en-US" altLang="ja-JP" sz="1400" dirty="0">
                <a:latin typeface="Times New Roman" panose="02020603050405020304" pitchFamily="18" charset="0"/>
                <a:cs typeface="Times New Roman" panose="02020603050405020304" pitchFamily="18" charset="0"/>
              </a:rPr>
              <a:t>]</a:t>
            </a:r>
            <a:endParaRPr kumimoji="1" lang="ja-JP" altLang="en-US" sz="1400" dirty="0">
              <a:latin typeface="Times New Roman" panose="02020603050405020304" pitchFamily="18" charset="0"/>
              <a:cs typeface="Times New Roman" panose="02020603050405020304" pitchFamily="18" charset="0"/>
            </a:endParaRPr>
          </a:p>
        </p:txBody>
      </p:sp>
      <p:sp>
        <p:nvSpPr>
          <p:cNvPr id="36" name="正方形/長方形 35"/>
          <p:cNvSpPr/>
          <p:nvPr/>
        </p:nvSpPr>
        <p:spPr>
          <a:xfrm>
            <a:off x="102400" y="1193815"/>
            <a:ext cx="1191352" cy="338554"/>
          </a:xfrm>
          <a:prstGeom prst="rect">
            <a:avLst/>
          </a:prstGeom>
        </p:spPr>
        <p:txBody>
          <a:bodyPr wrap="none">
            <a:spAutoFit/>
          </a:bodyPr>
          <a:lstStyle/>
          <a:p>
            <a:r>
              <a:rPr lang="en-US" altLang="ja-JP" sz="1600" dirty="0">
                <a:latin typeface="Times New Roman" panose="02020603050405020304" pitchFamily="18" charset="0"/>
                <a:cs typeface="Times New Roman" panose="02020603050405020304" pitchFamily="18" charset="0"/>
              </a:rPr>
              <a:t>(100grid/</a:t>
            </a:r>
            <a:r>
              <a:rPr lang="en-US" altLang="ja-JP" sz="1600" i="1" dirty="0" err="1">
                <a:latin typeface="Times New Roman" panose="02020603050405020304" pitchFamily="18" charset="0"/>
                <a:cs typeface="Times New Roman" panose="02020603050405020304" pitchFamily="18" charset="0"/>
              </a:rPr>
              <a:t>λ</a:t>
            </a:r>
            <a:r>
              <a:rPr lang="en-US" altLang="ja-JP" sz="1600" baseline="-25000" dirty="0" err="1">
                <a:latin typeface="Times New Roman" panose="02020603050405020304" pitchFamily="18" charset="0"/>
                <a:cs typeface="Times New Roman" panose="02020603050405020304" pitchFamily="18" charset="0"/>
              </a:rPr>
              <a:t>L</a:t>
            </a:r>
            <a:r>
              <a:rPr lang="en-US" altLang="ja-JP" sz="1600" dirty="0">
                <a:latin typeface="Times New Roman" panose="02020603050405020304" pitchFamily="18" charset="0"/>
                <a:cs typeface="Times New Roman" panose="02020603050405020304" pitchFamily="18" charset="0"/>
              </a:rPr>
              <a:t>)</a:t>
            </a:r>
            <a:endParaRPr lang="ja-JP" altLang="en-US" sz="1600" dirty="0"/>
          </a:p>
        </p:txBody>
      </p:sp>
      <p:sp>
        <p:nvSpPr>
          <p:cNvPr id="37" name="テキスト ボックス 36"/>
          <p:cNvSpPr txBox="1"/>
          <p:nvPr/>
        </p:nvSpPr>
        <p:spPr>
          <a:xfrm>
            <a:off x="9396536" y="3261929"/>
            <a:ext cx="2584367" cy="2031325"/>
          </a:xfrm>
          <a:prstGeom prst="rect">
            <a:avLst/>
          </a:prstGeom>
          <a:noFill/>
          <a:ln>
            <a:noFill/>
          </a:ln>
        </p:spPr>
        <p:txBody>
          <a:bodyPr wrap="square" rtlCol="0">
            <a:spAutoFit/>
          </a:bodyPr>
          <a:lstStyle/>
          <a:p>
            <a:r>
              <a:rPr lang="en-US" altLang="ja-JP" dirty="0">
                <a:latin typeface="Times New Roman" panose="02020603050405020304" pitchFamily="18" charset="0"/>
                <a:cs typeface="Times New Roman" panose="02020603050405020304" pitchFamily="18" charset="0"/>
              </a:rPr>
              <a:t>case3</a:t>
            </a:r>
            <a:r>
              <a:rPr lang="ja-JP" altLang="en-US" dirty="0">
                <a:latin typeface="Times New Roman" panose="02020603050405020304" pitchFamily="18" charset="0"/>
                <a:cs typeface="Times New Roman" panose="02020603050405020304" pitchFamily="18" charset="0"/>
              </a:rPr>
              <a:t>の条件でメッシュを細かく切ると</a:t>
            </a:r>
            <a:r>
              <a:rPr lang="en-US" altLang="ja-JP" dirty="0">
                <a:latin typeface="Times New Roman" panose="02020603050405020304" pitchFamily="18" charset="0"/>
                <a:cs typeface="Times New Roman" panose="02020603050405020304" pitchFamily="18" charset="0"/>
              </a:rPr>
              <a:t>case1</a:t>
            </a:r>
            <a:r>
              <a:rPr lang="ja-JP" altLang="en-US" dirty="0">
                <a:latin typeface="Times New Roman" panose="02020603050405020304" pitchFamily="18" charset="0"/>
                <a:cs typeface="Times New Roman" panose="02020603050405020304" pitchFamily="18" charset="0"/>
              </a:rPr>
              <a:t>と同等なエネルギー分布が得られた。</a:t>
            </a:r>
            <a:endParaRPr lang="en-US" altLang="ja-JP" dirty="0">
              <a:latin typeface="Times New Roman" panose="02020603050405020304" pitchFamily="18" charset="0"/>
              <a:cs typeface="Times New Roman" panose="02020603050405020304" pitchFamily="18" charset="0"/>
            </a:endParaRPr>
          </a:p>
          <a:p>
            <a:r>
              <a:rPr lang="ja-JP" altLang="en-US" dirty="0">
                <a:latin typeface="Times New Roman" panose="02020603050405020304" pitchFamily="18" charset="0"/>
                <a:cs typeface="Times New Roman" panose="02020603050405020304" pitchFamily="18" charset="0"/>
              </a:rPr>
              <a:t>→ 解像が十分であれば</a:t>
            </a:r>
            <a:r>
              <a:rPr lang="en-US" altLang="ja-JP" i="1" dirty="0">
                <a:latin typeface="Times New Roman" panose="02020603050405020304" pitchFamily="18" charset="0"/>
                <a:cs typeface="Times New Roman" panose="02020603050405020304" pitchFamily="18" charset="0"/>
              </a:rPr>
              <a:t>I</a:t>
            </a:r>
            <a:r>
              <a:rPr lang="en-US" altLang="ja-JP" baseline="-25000" dirty="0">
                <a:latin typeface="Times New Roman" panose="02020603050405020304" pitchFamily="18" charset="0"/>
                <a:cs typeface="Times New Roman" panose="02020603050405020304" pitchFamily="18" charset="0"/>
              </a:rPr>
              <a:t>L</a:t>
            </a:r>
            <a:r>
              <a:rPr lang="ja-JP" altLang="en-US" dirty="0" err="1">
                <a:latin typeface="Times New Roman" panose="02020603050405020304" pitchFamily="18" charset="0"/>
                <a:cs typeface="Times New Roman" panose="02020603050405020304" pitchFamily="18" charset="0"/>
              </a:rPr>
              <a:t>，</a:t>
            </a:r>
            <a:r>
              <a:rPr lang="en-US" altLang="ja-JP" i="1" dirty="0">
                <a:latin typeface="Times New Roman" panose="02020603050405020304" pitchFamily="18" charset="0"/>
                <a:cs typeface="Times New Roman" panose="02020603050405020304" pitchFamily="18" charset="0"/>
              </a:rPr>
              <a:t>ρ</a:t>
            </a:r>
            <a:r>
              <a:rPr lang="ja-JP" altLang="en-US" dirty="0">
                <a:latin typeface="Times New Roman" panose="02020603050405020304" pitchFamily="18" charset="0"/>
                <a:cs typeface="Times New Roman" panose="02020603050405020304" pitchFamily="18" charset="0"/>
              </a:rPr>
              <a:t>に対する依存性は小さいと予想される。</a:t>
            </a:r>
            <a:endParaRPr lang="en-US" altLang="ja-JP" dirty="0">
              <a:latin typeface="Times New Roman" panose="02020603050405020304" pitchFamily="18" charset="0"/>
              <a:cs typeface="Times New Roman" panose="02020603050405020304" pitchFamily="18" charset="0"/>
            </a:endParaRPr>
          </a:p>
        </p:txBody>
      </p:sp>
      <p:cxnSp>
        <p:nvCxnSpPr>
          <p:cNvPr id="41" name="直線矢印コネクタ 40"/>
          <p:cNvCxnSpPr/>
          <p:nvPr/>
        </p:nvCxnSpPr>
        <p:spPr>
          <a:xfrm>
            <a:off x="11812249" y="6936893"/>
            <a:ext cx="0" cy="274255"/>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9" name="正方形/長方形 8"/>
          <p:cNvSpPr/>
          <p:nvPr/>
        </p:nvSpPr>
        <p:spPr>
          <a:xfrm>
            <a:off x="1907704" y="1979138"/>
            <a:ext cx="585417" cy="338554"/>
          </a:xfrm>
          <a:prstGeom prst="rect">
            <a:avLst/>
          </a:prstGeom>
        </p:spPr>
        <p:txBody>
          <a:bodyPr wrap="none">
            <a:spAutoFit/>
          </a:bodyPr>
          <a:lstStyle/>
          <a:p>
            <a:r>
              <a:rPr lang="en-US" altLang="ja-JP" sz="1600" dirty="0">
                <a:solidFill>
                  <a:srgbClr val="FFFF00"/>
                </a:solidFill>
                <a:latin typeface="Times New Roman" panose="02020603050405020304" pitchFamily="18" charset="0"/>
                <a:cs typeface="Times New Roman" panose="02020603050405020304" pitchFamily="18" charset="0"/>
              </a:rPr>
              <a:t>(ion)</a:t>
            </a:r>
            <a:endParaRPr lang="ja-JP" altLang="en-US" sz="1600" baseline="-25000" dirty="0">
              <a:solidFill>
                <a:srgbClr val="FFFF00"/>
              </a:solidFill>
            </a:endParaRPr>
          </a:p>
        </p:txBody>
      </p:sp>
      <p:sp>
        <p:nvSpPr>
          <p:cNvPr id="10" name="正方形/長方形 9"/>
          <p:cNvSpPr/>
          <p:nvPr/>
        </p:nvSpPr>
        <p:spPr>
          <a:xfrm>
            <a:off x="1817806" y="1640584"/>
            <a:ext cx="986167" cy="338554"/>
          </a:xfrm>
          <a:prstGeom prst="rect">
            <a:avLst/>
          </a:prstGeom>
        </p:spPr>
        <p:txBody>
          <a:bodyPr wrap="none">
            <a:spAutoFit/>
          </a:bodyPr>
          <a:lstStyle/>
          <a:p>
            <a:r>
              <a:rPr lang="en-US" altLang="ja-JP" sz="1600" dirty="0">
                <a:solidFill>
                  <a:srgbClr val="00B050"/>
                </a:solidFill>
                <a:latin typeface="Times New Roman" panose="02020603050405020304" pitchFamily="18" charset="0"/>
                <a:cs typeface="Times New Roman" panose="02020603050405020304" pitchFamily="18" charset="0"/>
              </a:rPr>
              <a:t>(electron)</a:t>
            </a:r>
            <a:endParaRPr lang="ja-JP" altLang="en-US" sz="1600" baseline="-25000" dirty="0">
              <a:solidFill>
                <a:srgbClr val="00B050"/>
              </a:solidFill>
            </a:endParaRPr>
          </a:p>
        </p:txBody>
      </p:sp>
      <p:sp>
        <p:nvSpPr>
          <p:cNvPr id="11" name="テキスト ボックス 10"/>
          <p:cNvSpPr txBox="1"/>
          <p:nvPr/>
        </p:nvSpPr>
        <p:spPr>
          <a:xfrm>
            <a:off x="1834345" y="2528147"/>
            <a:ext cx="937455" cy="307777"/>
          </a:xfrm>
          <a:prstGeom prst="rect">
            <a:avLst/>
          </a:prstGeom>
          <a:noFill/>
          <a:ln>
            <a:noFill/>
          </a:ln>
        </p:spPr>
        <p:txBody>
          <a:bodyPr wrap="square" rtlCol="0">
            <a:spAutoFit/>
          </a:bodyPr>
          <a:lstStyle/>
          <a:p>
            <a:r>
              <a:rPr kumimoji="1" lang="en-US" altLang="ja-JP" sz="1400" dirty="0">
                <a:solidFill>
                  <a:srgbClr val="00FFFF"/>
                </a:solidFill>
                <a:latin typeface="Times New Roman" panose="02020603050405020304" pitchFamily="18" charset="0"/>
                <a:cs typeface="Times New Roman" panose="02020603050405020304" pitchFamily="18" charset="0"/>
              </a:rPr>
              <a:t>〈</a:t>
            </a:r>
            <a:r>
              <a:rPr kumimoji="1" lang="en-US" altLang="ja-JP" sz="1400" i="1" dirty="0">
                <a:solidFill>
                  <a:srgbClr val="00FFFF"/>
                </a:solidFill>
                <a:latin typeface="Times New Roman" panose="02020603050405020304" pitchFamily="18" charset="0"/>
                <a:cs typeface="Times New Roman" panose="02020603050405020304" pitchFamily="18" charset="0"/>
              </a:rPr>
              <a:t>E</a:t>
            </a:r>
            <a:r>
              <a:rPr kumimoji="1" lang="en-US" altLang="ja-JP" sz="1400" baseline="-25000" dirty="0">
                <a:solidFill>
                  <a:srgbClr val="00FFFF"/>
                </a:solidFill>
                <a:latin typeface="Times New Roman" panose="02020603050405020304" pitchFamily="18" charset="0"/>
                <a:cs typeface="Times New Roman" panose="02020603050405020304" pitchFamily="18" charset="0"/>
              </a:rPr>
              <a:t>x</a:t>
            </a:r>
            <a:r>
              <a:rPr kumimoji="1" lang="en-US" altLang="ja-JP" sz="1400" dirty="0">
                <a:solidFill>
                  <a:srgbClr val="00FFFF"/>
                </a:solidFill>
                <a:latin typeface="Times New Roman" panose="02020603050405020304" pitchFamily="18" charset="0"/>
                <a:cs typeface="Times New Roman" panose="02020603050405020304" pitchFamily="18" charset="0"/>
              </a:rPr>
              <a:t>〉[</a:t>
            </a:r>
            <a:r>
              <a:rPr lang="en-US" altLang="ja-JP" sz="1400" i="1" dirty="0">
                <a:solidFill>
                  <a:srgbClr val="00FFFF"/>
                </a:solidFill>
                <a:latin typeface="Times New Roman" panose="02020603050405020304" pitchFamily="18" charset="0"/>
                <a:cs typeface="Times New Roman" panose="02020603050405020304" pitchFamily="18" charset="0"/>
              </a:rPr>
              <a:t>a</a:t>
            </a:r>
            <a:r>
              <a:rPr lang="en-US" altLang="ja-JP" sz="1400" baseline="-25000" dirty="0">
                <a:solidFill>
                  <a:srgbClr val="00FFFF"/>
                </a:solidFill>
                <a:latin typeface="Times New Roman" panose="02020603050405020304" pitchFamily="18" charset="0"/>
                <a:cs typeface="Times New Roman" panose="02020603050405020304" pitchFamily="18" charset="0"/>
              </a:rPr>
              <a:t>0</a:t>
            </a:r>
            <a:r>
              <a:rPr kumimoji="1" lang="en-US" altLang="ja-JP" sz="1400" dirty="0">
                <a:solidFill>
                  <a:srgbClr val="00FFFF"/>
                </a:solidFill>
                <a:latin typeface="Times New Roman" panose="02020603050405020304" pitchFamily="18" charset="0"/>
                <a:cs typeface="Times New Roman" panose="02020603050405020304" pitchFamily="18" charset="0"/>
              </a:rPr>
              <a:t>]</a:t>
            </a:r>
            <a:endParaRPr kumimoji="1" lang="ja-JP" altLang="en-US" sz="1400" dirty="0">
              <a:solidFill>
                <a:srgbClr val="00FFFF"/>
              </a:solidFill>
              <a:latin typeface="Times New Roman" panose="02020603050405020304" pitchFamily="18" charset="0"/>
              <a:cs typeface="Times New Roman" panose="02020603050405020304" pitchFamily="18" charset="0"/>
            </a:endParaRPr>
          </a:p>
        </p:txBody>
      </p:sp>
      <p:sp>
        <p:nvSpPr>
          <p:cNvPr id="16" name="テキスト ボックス 15"/>
          <p:cNvSpPr txBox="1"/>
          <p:nvPr/>
        </p:nvSpPr>
        <p:spPr>
          <a:xfrm>
            <a:off x="489407" y="2584913"/>
            <a:ext cx="1549814" cy="307777"/>
          </a:xfrm>
          <a:prstGeom prst="rect">
            <a:avLst/>
          </a:prstGeom>
          <a:noFill/>
          <a:ln>
            <a:noFill/>
          </a:ln>
        </p:spPr>
        <p:txBody>
          <a:bodyPr wrap="square" rtlCol="0">
            <a:spAutoFit/>
          </a:bodyPr>
          <a:lstStyle/>
          <a:p>
            <a:r>
              <a:rPr lang="en-US" altLang="ja-JP" sz="1400" dirty="0">
                <a:solidFill>
                  <a:srgbClr val="FFFF00"/>
                </a:solidFill>
                <a:latin typeface="Times New Roman" panose="02020603050405020304" pitchFamily="18" charset="0"/>
                <a:cs typeface="Times New Roman" panose="02020603050405020304" pitchFamily="18" charset="0"/>
              </a:rPr>
              <a:t>laser field [10</a:t>
            </a:r>
            <a:r>
              <a:rPr lang="en-US" altLang="ja-JP" sz="1400" i="1" dirty="0">
                <a:solidFill>
                  <a:srgbClr val="FFFF00"/>
                </a:solidFill>
                <a:latin typeface="Times New Roman" panose="02020603050405020304" pitchFamily="18" charset="0"/>
                <a:cs typeface="Times New Roman" panose="02020603050405020304" pitchFamily="18" charset="0"/>
              </a:rPr>
              <a:t>a</a:t>
            </a:r>
            <a:r>
              <a:rPr lang="en-US" altLang="ja-JP" sz="1400" baseline="-25000" dirty="0">
                <a:solidFill>
                  <a:srgbClr val="FFFF00"/>
                </a:solidFill>
                <a:latin typeface="Times New Roman" panose="02020603050405020304" pitchFamily="18" charset="0"/>
                <a:cs typeface="Times New Roman" panose="02020603050405020304" pitchFamily="18" charset="0"/>
              </a:rPr>
              <a:t>0</a:t>
            </a:r>
            <a:r>
              <a:rPr lang="en-US" altLang="ja-JP" sz="1400" dirty="0">
                <a:solidFill>
                  <a:srgbClr val="FFFF00"/>
                </a:solidFill>
                <a:latin typeface="Times New Roman" panose="02020603050405020304" pitchFamily="18" charset="0"/>
                <a:cs typeface="Times New Roman" panose="02020603050405020304" pitchFamily="18" charset="0"/>
              </a:rPr>
              <a:t>]</a:t>
            </a:r>
            <a:endParaRPr kumimoji="1" lang="ja-JP" altLang="en-US" sz="1400" dirty="0">
              <a:solidFill>
                <a:srgbClr val="FFFF00"/>
              </a:solidFill>
              <a:latin typeface="Times New Roman" panose="02020603050405020304" pitchFamily="18" charset="0"/>
              <a:cs typeface="Times New Roman" panose="02020603050405020304" pitchFamily="18" charset="0"/>
            </a:endParaRPr>
          </a:p>
        </p:txBody>
      </p:sp>
      <p:sp>
        <p:nvSpPr>
          <p:cNvPr id="26" name="正方形/長方形 25"/>
          <p:cNvSpPr/>
          <p:nvPr/>
        </p:nvSpPr>
        <p:spPr>
          <a:xfrm>
            <a:off x="620354" y="3310509"/>
            <a:ext cx="894797" cy="307777"/>
          </a:xfrm>
          <a:prstGeom prst="rect">
            <a:avLst/>
          </a:prstGeom>
        </p:spPr>
        <p:txBody>
          <a:bodyPr wrap="none">
            <a:spAutoFit/>
          </a:bodyPr>
          <a:lstStyle/>
          <a:p>
            <a:r>
              <a:rPr lang="en-US" altLang="ja-JP" sz="1400" i="1" dirty="0" err="1">
                <a:solidFill>
                  <a:schemeClr val="bg1"/>
                </a:solidFill>
                <a:latin typeface="Times New Roman" panose="02020603050405020304" pitchFamily="18" charset="0"/>
                <a:cs typeface="Times New Roman" panose="02020603050405020304" pitchFamily="18" charset="0"/>
              </a:rPr>
              <a:t>P</a:t>
            </a:r>
            <a:r>
              <a:rPr lang="en-US" altLang="ja-JP" sz="1400" baseline="-25000" dirty="0" err="1">
                <a:solidFill>
                  <a:schemeClr val="bg1"/>
                </a:solidFill>
                <a:latin typeface="Times New Roman" panose="02020603050405020304" pitchFamily="18" charset="0"/>
                <a:cs typeface="Times New Roman" panose="02020603050405020304" pitchFamily="18" charset="0"/>
              </a:rPr>
              <a:t>x</a:t>
            </a:r>
            <a:r>
              <a:rPr lang="en-US" altLang="ja-JP" sz="1400" dirty="0">
                <a:solidFill>
                  <a:schemeClr val="bg1"/>
                </a:solidFill>
                <a:latin typeface="Times New Roman" panose="02020603050405020304" pitchFamily="18" charset="0"/>
                <a:cs typeface="Times New Roman" panose="02020603050405020304" pitchFamily="18" charset="0"/>
              </a:rPr>
              <a:t>/</a:t>
            </a:r>
            <a:r>
              <a:rPr lang="en-US" altLang="ja-JP" sz="1400" i="1" dirty="0">
                <a:solidFill>
                  <a:schemeClr val="bg1"/>
                </a:solidFill>
                <a:latin typeface="Times New Roman" panose="02020603050405020304" pitchFamily="18" charset="0"/>
                <a:cs typeface="Times New Roman" panose="02020603050405020304" pitchFamily="18" charset="0"/>
              </a:rPr>
              <a:t>mc</a:t>
            </a:r>
            <a:r>
              <a:rPr lang="en-US" altLang="ja-JP" sz="1400" dirty="0">
                <a:solidFill>
                  <a:schemeClr val="bg1"/>
                </a:solidFill>
                <a:latin typeface="Times New Roman" panose="02020603050405020304" pitchFamily="18" charset="0"/>
                <a:cs typeface="Times New Roman" panose="02020603050405020304" pitchFamily="18" charset="0"/>
              </a:rPr>
              <a:t> [--]</a:t>
            </a:r>
            <a:endParaRPr lang="ja-JP" altLang="en-US" sz="1400" dirty="0">
              <a:solidFill>
                <a:schemeClr val="bg1"/>
              </a:solidFill>
              <a:latin typeface="Times New Roman" panose="02020603050405020304" pitchFamily="18" charset="0"/>
              <a:cs typeface="Times New Roman" panose="02020603050405020304" pitchFamily="18" charset="0"/>
            </a:endParaRPr>
          </a:p>
        </p:txBody>
      </p:sp>
      <p:sp>
        <p:nvSpPr>
          <p:cNvPr id="28" name="テキスト ボックス 27"/>
          <p:cNvSpPr txBox="1"/>
          <p:nvPr/>
        </p:nvSpPr>
        <p:spPr>
          <a:xfrm>
            <a:off x="1274183" y="3553271"/>
            <a:ext cx="561513" cy="307777"/>
          </a:xfrm>
          <a:prstGeom prst="rect">
            <a:avLst/>
          </a:prstGeom>
          <a:noFill/>
          <a:ln>
            <a:noFill/>
          </a:ln>
        </p:spPr>
        <p:txBody>
          <a:bodyPr wrap="square" rtlCol="0">
            <a:spAutoFit/>
          </a:bodyPr>
          <a:lstStyle/>
          <a:p>
            <a:r>
              <a:rPr kumimoji="1" lang="en-US" altLang="ja-JP" sz="1400" dirty="0">
                <a:solidFill>
                  <a:schemeClr val="bg1"/>
                </a:solidFill>
                <a:latin typeface="Times New Roman" panose="02020603050405020304" pitchFamily="18" charset="0"/>
                <a:cs typeface="Times New Roman" panose="02020603050405020304" pitchFamily="18" charset="0"/>
              </a:rPr>
              <a:t>(ion)</a:t>
            </a:r>
            <a:endParaRPr kumimoji="1" lang="ja-JP" altLang="en-US" sz="1400" dirty="0">
              <a:solidFill>
                <a:schemeClr val="bg1"/>
              </a:solidFill>
              <a:latin typeface="Times New Roman" panose="02020603050405020304" pitchFamily="18" charset="0"/>
              <a:cs typeface="Times New Roman" panose="02020603050405020304" pitchFamily="18" charset="0"/>
            </a:endParaRPr>
          </a:p>
        </p:txBody>
      </p:sp>
      <p:sp>
        <p:nvSpPr>
          <p:cNvPr id="29" name="テキスト ボックス 28"/>
          <p:cNvSpPr txBox="1"/>
          <p:nvPr/>
        </p:nvSpPr>
        <p:spPr>
          <a:xfrm>
            <a:off x="985414" y="4197834"/>
            <a:ext cx="919741" cy="307777"/>
          </a:xfrm>
          <a:prstGeom prst="rect">
            <a:avLst/>
          </a:prstGeom>
          <a:noFill/>
          <a:ln>
            <a:noFill/>
          </a:ln>
        </p:spPr>
        <p:txBody>
          <a:bodyPr wrap="square" rtlCol="0">
            <a:spAutoFit/>
          </a:bodyPr>
          <a:lstStyle/>
          <a:p>
            <a:r>
              <a:rPr kumimoji="1" lang="en-US" altLang="ja-JP" sz="1400" dirty="0">
                <a:solidFill>
                  <a:schemeClr val="bg1"/>
                </a:solidFill>
                <a:latin typeface="Times New Roman" panose="02020603050405020304" pitchFamily="18" charset="0"/>
                <a:cs typeface="Times New Roman" panose="02020603050405020304" pitchFamily="18" charset="0"/>
              </a:rPr>
              <a:t>(electron)</a:t>
            </a:r>
            <a:endParaRPr kumimoji="1" lang="ja-JP" altLang="en-US" sz="1400" dirty="0">
              <a:solidFill>
                <a:schemeClr val="bg1"/>
              </a:solidFill>
              <a:latin typeface="Times New Roman" panose="02020603050405020304" pitchFamily="18" charset="0"/>
              <a:cs typeface="Times New Roman" panose="02020603050405020304" pitchFamily="18" charset="0"/>
            </a:endParaRPr>
          </a:p>
        </p:txBody>
      </p:sp>
      <p:sp>
        <p:nvSpPr>
          <p:cNvPr id="38" name="正方形/長方形 37"/>
          <p:cNvSpPr/>
          <p:nvPr/>
        </p:nvSpPr>
        <p:spPr>
          <a:xfrm>
            <a:off x="606228" y="1703985"/>
            <a:ext cx="1055097" cy="338554"/>
          </a:xfrm>
          <a:prstGeom prst="rect">
            <a:avLst/>
          </a:prstGeom>
        </p:spPr>
        <p:txBody>
          <a:bodyPr wrap="none">
            <a:spAutoFit/>
          </a:bodyPr>
          <a:lstStyle/>
          <a:p>
            <a:r>
              <a:rPr lang="en-US" altLang="ja-JP" sz="1600" dirty="0">
                <a:solidFill>
                  <a:schemeClr val="bg1"/>
                </a:solidFill>
                <a:latin typeface="Times New Roman" panose="02020603050405020304" pitchFamily="18" charset="0"/>
                <a:cs typeface="Times New Roman" panose="02020603050405020304" pitchFamily="18" charset="0"/>
              </a:rPr>
              <a:t>〈</a:t>
            </a:r>
            <a:r>
              <a:rPr lang="en-US" altLang="ja-JP" sz="1600" i="1" dirty="0">
                <a:solidFill>
                  <a:schemeClr val="bg1"/>
                </a:solidFill>
                <a:latin typeface="Times New Roman" panose="02020603050405020304" pitchFamily="18" charset="0"/>
                <a:cs typeface="Times New Roman" panose="02020603050405020304" pitchFamily="18" charset="0"/>
              </a:rPr>
              <a:t>Z</a:t>
            </a:r>
            <a:r>
              <a:rPr lang="ja-JP" altLang="en-US" sz="1600" dirty="0">
                <a:solidFill>
                  <a:schemeClr val="bg1"/>
                </a:solidFill>
                <a:latin typeface="Times New Roman" panose="02020603050405020304" pitchFamily="18" charset="0"/>
                <a:cs typeface="Times New Roman" panose="02020603050405020304" pitchFamily="18" charset="0"/>
              </a:rPr>
              <a:t>・</a:t>
            </a:r>
            <a:r>
              <a:rPr lang="en-US" altLang="ja-JP" sz="1600" i="1" dirty="0">
                <a:solidFill>
                  <a:schemeClr val="bg1"/>
                </a:solidFill>
                <a:latin typeface="Times New Roman" panose="02020603050405020304" pitchFamily="18" charset="0"/>
                <a:cs typeface="Times New Roman" panose="02020603050405020304" pitchFamily="18" charset="0"/>
              </a:rPr>
              <a:t>n</a:t>
            </a:r>
            <a:r>
              <a:rPr lang="en-US" altLang="ja-JP" sz="1600" dirty="0">
                <a:solidFill>
                  <a:schemeClr val="bg1"/>
                </a:solidFill>
                <a:latin typeface="Times New Roman" panose="02020603050405020304" pitchFamily="18" charset="0"/>
                <a:cs typeface="Times New Roman" panose="02020603050405020304" pitchFamily="18" charset="0"/>
              </a:rPr>
              <a:t>〉[</a:t>
            </a:r>
            <a:r>
              <a:rPr lang="en-US" altLang="ja-JP" sz="1600" i="1" dirty="0" err="1">
                <a:solidFill>
                  <a:schemeClr val="bg1"/>
                </a:solidFill>
                <a:latin typeface="Times New Roman" panose="02020603050405020304" pitchFamily="18" charset="0"/>
                <a:cs typeface="Times New Roman" panose="02020603050405020304" pitchFamily="18" charset="0"/>
              </a:rPr>
              <a:t>n</a:t>
            </a:r>
            <a:r>
              <a:rPr lang="en-US" altLang="ja-JP" sz="1600" baseline="-25000" dirty="0" err="1">
                <a:solidFill>
                  <a:schemeClr val="bg1"/>
                </a:solidFill>
                <a:latin typeface="Times New Roman" panose="02020603050405020304" pitchFamily="18" charset="0"/>
                <a:cs typeface="Times New Roman" panose="02020603050405020304" pitchFamily="18" charset="0"/>
              </a:rPr>
              <a:t>cr</a:t>
            </a:r>
            <a:r>
              <a:rPr lang="en-US" altLang="ja-JP" sz="1600" dirty="0">
                <a:solidFill>
                  <a:schemeClr val="bg1"/>
                </a:solidFill>
                <a:latin typeface="Times New Roman" panose="02020603050405020304" pitchFamily="18" charset="0"/>
                <a:cs typeface="Times New Roman" panose="02020603050405020304" pitchFamily="18" charset="0"/>
              </a:rPr>
              <a:t>]</a:t>
            </a:r>
            <a:endParaRPr lang="ja-JP" altLang="en-US" sz="1600" dirty="0"/>
          </a:p>
        </p:txBody>
      </p:sp>
      <p:sp>
        <p:nvSpPr>
          <p:cNvPr id="47" name="正方形/長方形 46"/>
          <p:cNvSpPr/>
          <p:nvPr/>
        </p:nvSpPr>
        <p:spPr>
          <a:xfrm>
            <a:off x="7063465" y="3280952"/>
            <a:ext cx="837089" cy="276999"/>
          </a:xfrm>
          <a:prstGeom prst="rect">
            <a:avLst/>
          </a:prstGeom>
        </p:spPr>
        <p:txBody>
          <a:bodyPr wrap="none">
            <a:spAutoFit/>
          </a:bodyPr>
          <a:lstStyle/>
          <a:p>
            <a:r>
              <a:rPr lang="en-US" altLang="ja-JP" sz="1200" dirty="0">
                <a:latin typeface="Times New Roman" panose="02020603050405020304" pitchFamily="18" charset="0"/>
                <a:cs typeface="Times New Roman" panose="02020603050405020304" pitchFamily="18" charset="0"/>
              </a:rPr>
              <a:t>100grid/</a:t>
            </a:r>
            <a:r>
              <a:rPr lang="en-US" altLang="ja-JP" sz="1200" i="1" dirty="0" err="1">
                <a:latin typeface="Times New Roman" panose="02020603050405020304" pitchFamily="18" charset="0"/>
                <a:cs typeface="Times New Roman" panose="02020603050405020304" pitchFamily="18" charset="0"/>
              </a:rPr>
              <a:t>λ</a:t>
            </a:r>
            <a:r>
              <a:rPr lang="en-US" altLang="ja-JP" sz="1200" baseline="-25000" dirty="0" err="1">
                <a:latin typeface="Times New Roman" panose="02020603050405020304" pitchFamily="18" charset="0"/>
                <a:cs typeface="Times New Roman" panose="02020603050405020304" pitchFamily="18" charset="0"/>
              </a:rPr>
              <a:t>L</a:t>
            </a:r>
            <a:endParaRPr lang="ja-JP" altLang="en-US" sz="1200" dirty="0"/>
          </a:p>
        </p:txBody>
      </p:sp>
      <p:sp>
        <p:nvSpPr>
          <p:cNvPr id="54" name="正方形/長方形 53"/>
          <p:cNvSpPr/>
          <p:nvPr/>
        </p:nvSpPr>
        <p:spPr>
          <a:xfrm>
            <a:off x="7620770" y="2645925"/>
            <a:ext cx="415498" cy="276999"/>
          </a:xfrm>
          <a:prstGeom prst="rect">
            <a:avLst/>
          </a:prstGeom>
        </p:spPr>
        <p:txBody>
          <a:bodyPr wrap="none">
            <a:spAutoFit/>
          </a:bodyPr>
          <a:lstStyle/>
          <a:p>
            <a:r>
              <a:rPr lang="en-US" altLang="ja-JP" sz="1200" dirty="0">
                <a:latin typeface="Times New Roman" panose="02020603050405020304" pitchFamily="18" charset="0"/>
                <a:cs typeface="Times New Roman" panose="02020603050405020304" pitchFamily="18" charset="0"/>
              </a:rPr>
              <a:t>200</a:t>
            </a:r>
            <a:endParaRPr lang="ja-JP" altLang="en-US" sz="1200" dirty="0"/>
          </a:p>
        </p:txBody>
      </p:sp>
      <p:cxnSp>
        <p:nvCxnSpPr>
          <p:cNvPr id="57" name="直線矢印コネクタ 56"/>
          <p:cNvCxnSpPr/>
          <p:nvPr/>
        </p:nvCxnSpPr>
        <p:spPr>
          <a:xfrm>
            <a:off x="3885640" y="1363092"/>
            <a:ext cx="378600"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61" name="正方形/長方形 60"/>
          <p:cNvSpPr/>
          <p:nvPr/>
        </p:nvSpPr>
        <p:spPr>
          <a:xfrm>
            <a:off x="11032572" y="6650616"/>
            <a:ext cx="821059" cy="276999"/>
          </a:xfrm>
          <a:prstGeom prst="rect">
            <a:avLst/>
          </a:prstGeom>
        </p:spPr>
        <p:txBody>
          <a:bodyPr wrap="none">
            <a:spAutoFit/>
          </a:bodyPr>
          <a:lstStyle/>
          <a:p>
            <a:r>
              <a:rPr lang="en-US" altLang="ja-JP" sz="1200" i="1" dirty="0" err="1">
                <a:latin typeface="Times New Roman" panose="02020603050405020304" pitchFamily="18" charset="0"/>
                <a:cs typeface="Times New Roman" panose="02020603050405020304" pitchFamily="18" charset="0"/>
              </a:rPr>
              <a:t>N</a:t>
            </a:r>
            <a:r>
              <a:rPr lang="en-US" altLang="ja-JP" sz="1200" baseline="-25000" dirty="0" err="1">
                <a:latin typeface="Times New Roman" panose="02020603050405020304" pitchFamily="18" charset="0"/>
                <a:cs typeface="Times New Roman" panose="02020603050405020304" pitchFamily="18" charset="0"/>
              </a:rPr>
              <a:t>mesh</a:t>
            </a:r>
            <a:r>
              <a:rPr lang="en-US" altLang="ja-JP" sz="1200" dirty="0">
                <a:latin typeface="Times New Roman" panose="02020603050405020304" pitchFamily="18" charset="0"/>
                <a:cs typeface="Times New Roman" panose="02020603050405020304" pitchFamily="18" charset="0"/>
              </a:rPr>
              <a:t>=100</a:t>
            </a:r>
            <a:endParaRPr lang="ja-JP" altLang="en-US" sz="1200" dirty="0"/>
          </a:p>
        </p:txBody>
      </p:sp>
      <p:sp>
        <p:nvSpPr>
          <p:cNvPr id="62" name="正方形/長方形 61"/>
          <p:cNvSpPr/>
          <p:nvPr/>
        </p:nvSpPr>
        <p:spPr>
          <a:xfrm>
            <a:off x="11425895" y="7141261"/>
            <a:ext cx="415498" cy="276999"/>
          </a:xfrm>
          <a:prstGeom prst="rect">
            <a:avLst/>
          </a:prstGeom>
        </p:spPr>
        <p:txBody>
          <a:bodyPr wrap="none">
            <a:spAutoFit/>
          </a:bodyPr>
          <a:lstStyle/>
          <a:p>
            <a:r>
              <a:rPr lang="en-US" altLang="ja-JP" sz="1200" dirty="0">
                <a:latin typeface="Times New Roman" panose="02020603050405020304" pitchFamily="18" charset="0"/>
                <a:cs typeface="Times New Roman" panose="02020603050405020304" pitchFamily="18" charset="0"/>
              </a:rPr>
              <a:t>200</a:t>
            </a:r>
            <a:endParaRPr lang="ja-JP" altLang="en-US" sz="1200" dirty="0"/>
          </a:p>
        </p:txBody>
      </p:sp>
      <mc:AlternateContent xmlns:mc="http://schemas.openxmlformats.org/markup-compatibility/2006" xmlns:a14="http://schemas.microsoft.com/office/drawing/2010/main">
        <mc:Choice Requires="a14">
          <p:sp>
            <p:nvSpPr>
              <p:cNvPr id="63" name="テキスト ボックス 62"/>
              <p:cNvSpPr txBox="1"/>
              <p:nvPr/>
            </p:nvSpPr>
            <p:spPr>
              <a:xfrm>
                <a:off x="186330" y="780056"/>
                <a:ext cx="1296144" cy="369332"/>
              </a:xfrm>
              <a:prstGeom prst="rect">
                <a:avLst/>
              </a:prstGeom>
              <a:noFill/>
              <a:ln>
                <a:noFill/>
              </a:ln>
            </p:spPr>
            <p:txBody>
              <a:bodyPr wrap="square" rtlCol="0">
                <a:spAutoFit/>
              </a:bodyPr>
              <a:lstStyle/>
              <a:p>
                <a14:m>
                  <m:oMath xmlns:m="http://schemas.openxmlformats.org/officeDocument/2006/math">
                    <m:acc>
                      <m:accPr>
                        <m:chr m:val="̃"/>
                        <m:ctrlPr>
                          <a:rPr kumimoji="1" lang="ja-JP" altLang="en-US" i="1" smtClean="0">
                            <a:solidFill>
                              <a:srgbClr val="007413"/>
                            </a:solidFill>
                            <a:latin typeface="Cambria Math" panose="02040503050406030204" pitchFamily="18" charset="0"/>
                          </a:rPr>
                        </m:ctrlPr>
                      </m:accPr>
                      <m:e>
                        <m:r>
                          <a:rPr kumimoji="1" lang="en-US" altLang="ja-JP" b="0" i="1" smtClean="0">
                            <a:solidFill>
                              <a:srgbClr val="007413"/>
                            </a:solidFill>
                            <a:latin typeface="Cambria Math"/>
                          </a:rPr>
                          <m:t>𝜀</m:t>
                        </m:r>
                        <m:r>
                          <m:rPr>
                            <m:sty m:val="p"/>
                          </m:rPr>
                          <a:rPr kumimoji="1" lang="en-US" altLang="ja-JP" b="0" i="0" baseline="-25000" smtClean="0">
                            <a:solidFill>
                              <a:srgbClr val="007413"/>
                            </a:solidFill>
                            <a:latin typeface="Cambria Math"/>
                          </a:rPr>
                          <m:t>i</m:t>
                        </m:r>
                      </m:e>
                    </m:acc>
                  </m:oMath>
                </a14:m>
                <a:r>
                  <a:rPr kumimoji="1" lang="en-US" altLang="ja-JP" dirty="0">
                    <a:solidFill>
                      <a:srgbClr val="007413"/>
                    </a:solidFill>
                    <a:latin typeface="Times New Roman" panose="02020603050405020304" pitchFamily="18" charset="0"/>
                    <a:cs typeface="Times New Roman" panose="02020603050405020304" pitchFamily="18" charset="0"/>
                  </a:rPr>
                  <a:t>=</a:t>
                </a:r>
                <a:r>
                  <a:rPr lang="en-US" altLang="ja-JP" dirty="0">
                    <a:solidFill>
                      <a:srgbClr val="007413"/>
                    </a:solidFill>
                    <a:latin typeface="Times New Roman" panose="02020603050405020304" pitchFamily="18" charset="0"/>
                    <a:cs typeface="Times New Roman" panose="02020603050405020304" pitchFamily="18" charset="0"/>
                  </a:rPr>
                  <a:t>326</a:t>
                </a:r>
                <a:r>
                  <a:rPr kumimoji="1" lang="en-US" altLang="ja-JP" dirty="0">
                    <a:solidFill>
                      <a:srgbClr val="007413"/>
                    </a:solidFill>
                    <a:latin typeface="Times New Roman" panose="02020603050405020304" pitchFamily="18" charset="0"/>
                    <a:cs typeface="Times New Roman" panose="02020603050405020304" pitchFamily="18" charset="0"/>
                  </a:rPr>
                  <a:t>MeV</a:t>
                </a:r>
                <a:endParaRPr kumimoji="1" lang="ja-JP" altLang="en-US" dirty="0">
                  <a:solidFill>
                    <a:srgbClr val="007413"/>
                  </a:solidFill>
                  <a:latin typeface="Times New Roman" panose="02020603050405020304" pitchFamily="18" charset="0"/>
                  <a:cs typeface="Times New Roman" panose="02020603050405020304" pitchFamily="18" charset="0"/>
                </a:endParaRPr>
              </a:p>
            </p:txBody>
          </p:sp>
        </mc:Choice>
        <mc:Fallback xmlns="">
          <p:sp>
            <p:nvSpPr>
              <p:cNvPr id="63" name="テキスト ボックス 62"/>
              <p:cNvSpPr txBox="1">
                <a:spLocks noRot="1" noChangeAspect="1" noMove="1" noResize="1" noEditPoints="1" noAdjustHandles="1" noChangeArrowheads="1" noChangeShapeType="1" noTextEdit="1"/>
              </p:cNvSpPr>
              <p:nvPr/>
            </p:nvSpPr>
            <p:spPr>
              <a:xfrm>
                <a:off x="186330" y="780056"/>
                <a:ext cx="1296144" cy="369332"/>
              </a:xfrm>
              <a:prstGeom prst="rect">
                <a:avLst/>
              </a:prstGeom>
              <a:blipFill rotWithShape="1">
                <a:blip r:embed="rId9"/>
                <a:stretch>
                  <a:fillRect t="-8197" r="-2830" b="-24590"/>
                </a:stretch>
              </a:blipFill>
              <a:ln>
                <a:noFill/>
              </a:ln>
            </p:spPr>
            <p:txBody>
              <a:bodyPr/>
              <a:lstStyle/>
              <a:p>
                <a:r>
                  <a:rPr lang="ja-JP" altLang="en-US">
                    <a:noFill/>
                  </a:rPr>
                  <a:t> </a:t>
                </a:r>
              </a:p>
            </p:txBody>
          </p:sp>
        </mc:Fallback>
      </mc:AlternateContent>
      <p:sp>
        <p:nvSpPr>
          <p:cNvPr id="7168" name="正方形/長方形 7167"/>
          <p:cNvSpPr/>
          <p:nvPr/>
        </p:nvSpPr>
        <p:spPr>
          <a:xfrm>
            <a:off x="5639949" y="1628800"/>
            <a:ext cx="2892138" cy="338554"/>
          </a:xfrm>
          <a:prstGeom prst="rect">
            <a:avLst/>
          </a:prstGeom>
        </p:spPr>
        <p:txBody>
          <a:bodyPr wrap="none">
            <a:spAutoFit/>
          </a:bodyPr>
          <a:lstStyle/>
          <a:p>
            <a:r>
              <a:rPr lang="ja-JP" altLang="en-US" sz="1600" u="sng" dirty="0"/>
              <a:t>イオンビームのエネルギー分布</a:t>
            </a:r>
            <a:endParaRPr lang="en-US" altLang="ja-JP" sz="1600" u="sng" dirty="0"/>
          </a:p>
        </p:txBody>
      </p:sp>
      <p:sp>
        <p:nvSpPr>
          <p:cNvPr id="66" name="テキスト ボックス 65"/>
          <p:cNvSpPr txBox="1"/>
          <p:nvPr/>
        </p:nvSpPr>
        <p:spPr>
          <a:xfrm rot="16200000">
            <a:off x="8633298" y="6920174"/>
            <a:ext cx="2142341" cy="461665"/>
          </a:xfrm>
          <a:prstGeom prst="rect">
            <a:avLst/>
          </a:prstGeom>
          <a:noFill/>
          <a:ln>
            <a:noFill/>
          </a:ln>
        </p:spPr>
        <p:txBody>
          <a:bodyPr wrap="square" rtlCol="0">
            <a:spAutoFit/>
          </a:bodyPr>
          <a:lstStyle/>
          <a:p>
            <a:pPr algn="ctr"/>
            <a:r>
              <a:rPr kumimoji="1" lang="en-US" altLang="ja-JP" sz="1200" dirty="0">
                <a:latin typeface="Times New Roman" panose="02020603050405020304" pitchFamily="18" charset="0"/>
                <a:cs typeface="Times New Roman" panose="02020603050405020304" pitchFamily="18" charset="0"/>
              </a:rPr>
              <a:t>FWHM / peak-position</a:t>
            </a:r>
          </a:p>
          <a:p>
            <a:pPr algn="ctr"/>
            <a:r>
              <a:rPr kumimoji="1" lang="en-US" altLang="ja-JP" sz="1200" dirty="0">
                <a:latin typeface="Times New Roman" panose="02020603050405020304" pitchFamily="18" charset="0"/>
                <a:cs typeface="Times New Roman" panose="02020603050405020304" pitchFamily="18" charset="0"/>
              </a:rPr>
              <a:t> [--]</a:t>
            </a:r>
            <a:endParaRPr kumimoji="1" lang="ja-JP" altLang="en-US" sz="1200" dirty="0">
              <a:latin typeface="Times New Roman" panose="02020603050405020304" pitchFamily="18" charset="0"/>
              <a:cs typeface="Times New Roman" panose="02020603050405020304" pitchFamily="18" charset="0"/>
            </a:endParaRPr>
          </a:p>
        </p:txBody>
      </p:sp>
      <p:sp>
        <p:nvSpPr>
          <p:cNvPr id="67" name="右矢印 66"/>
          <p:cNvSpPr/>
          <p:nvPr/>
        </p:nvSpPr>
        <p:spPr>
          <a:xfrm rot="5400000">
            <a:off x="10221860" y="5259085"/>
            <a:ext cx="252634" cy="1236706"/>
          </a:xfrm>
          <a:prstGeom prst="rightArrow">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solidFill>
                <a:schemeClr val="tx1"/>
              </a:solidFill>
            </a:endParaRPr>
          </a:p>
        </p:txBody>
      </p:sp>
      <p:sp>
        <p:nvSpPr>
          <p:cNvPr id="7169" name="正方形/長方形 7168"/>
          <p:cNvSpPr/>
          <p:nvPr/>
        </p:nvSpPr>
        <p:spPr>
          <a:xfrm>
            <a:off x="9261757" y="6079836"/>
            <a:ext cx="1843774" cy="307777"/>
          </a:xfrm>
          <a:prstGeom prst="rect">
            <a:avLst/>
          </a:prstGeom>
        </p:spPr>
        <p:txBody>
          <a:bodyPr wrap="none">
            <a:spAutoFit/>
          </a:bodyPr>
          <a:lstStyle/>
          <a:p>
            <a:r>
              <a:rPr lang="ja-JP" altLang="en-US" sz="1400" u="sng" dirty="0"/>
              <a:t>半値全幅</a:t>
            </a:r>
            <a:r>
              <a:rPr lang="en-US" altLang="ja-JP" sz="1400" u="sng" dirty="0"/>
              <a:t>/</a:t>
            </a:r>
            <a:r>
              <a:rPr lang="ja-JP" altLang="en-US" sz="1400" u="sng" dirty="0"/>
              <a:t>ピーク位置</a:t>
            </a:r>
            <a:r>
              <a:rPr lang="ja-JP" altLang="en-US" sz="1400" dirty="0"/>
              <a:t> </a:t>
            </a:r>
          </a:p>
        </p:txBody>
      </p:sp>
      <p:sp>
        <p:nvSpPr>
          <p:cNvPr id="50" name="テキスト ボックス 49"/>
          <p:cNvSpPr txBox="1"/>
          <p:nvPr/>
        </p:nvSpPr>
        <p:spPr>
          <a:xfrm>
            <a:off x="5756300" y="1952019"/>
            <a:ext cx="3027660" cy="338554"/>
          </a:xfrm>
          <a:prstGeom prst="rect">
            <a:avLst/>
          </a:prstGeom>
          <a:noFill/>
          <a:ln>
            <a:noFill/>
          </a:ln>
        </p:spPr>
        <p:txBody>
          <a:bodyPr wrap="square" rtlCol="0">
            <a:spAutoFit/>
          </a:bodyPr>
          <a:lstStyle/>
          <a:p>
            <a:r>
              <a:rPr kumimoji="1" lang="en-US" altLang="ja-JP" sz="1600" dirty="0"/>
              <a:t>grid</a:t>
            </a:r>
            <a:r>
              <a:rPr kumimoji="1" lang="ja-JP" altLang="en-US" sz="1600" dirty="0"/>
              <a:t>数を増やせば </a:t>
            </a:r>
            <a:r>
              <a:rPr lang="en-US" altLang="ja-JP" sz="1600" dirty="0"/>
              <a:t>case1</a:t>
            </a:r>
            <a:r>
              <a:rPr lang="ja-JP" altLang="en-US" sz="1600" dirty="0"/>
              <a:t>≒</a:t>
            </a:r>
            <a:r>
              <a:rPr lang="en-US" altLang="ja-JP" sz="1600" dirty="0"/>
              <a:t>case3</a:t>
            </a:r>
            <a:endParaRPr kumimoji="1" lang="ja-JP" altLang="en-US" sz="1600" dirty="0"/>
          </a:p>
        </p:txBody>
      </p:sp>
      <p:sp>
        <p:nvSpPr>
          <p:cNvPr id="3" name="左中かっこ 2"/>
          <p:cNvSpPr/>
          <p:nvPr/>
        </p:nvSpPr>
        <p:spPr>
          <a:xfrm rot="5400000">
            <a:off x="4038152" y="-202245"/>
            <a:ext cx="236637" cy="2703265"/>
          </a:xfrm>
          <a:prstGeom prst="leftBrace">
            <a:avLst>
              <a:gd name="adj1" fmla="val 70723"/>
              <a:gd name="adj2" fmla="val 76074"/>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Tree>
    <p:extLst>
      <p:ext uri="{BB962C8B-B14F-4D97-AF65-F5344CB8AC3E}">
        <p14:creationId xmlns:p14="http://schemas.microsoft.com/office/powerpoint/2010/main" val="26937096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2264" t="2578" r="16400" b="10366"/>
          <a:stretch/>
        </p:blipFill>
        <p:spPr bwMode="auto">
          <a:xfrm>
            <a:off x="888969" y="1772816"/>
            <a:ext cx="3274622" cy="30984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3" name="四角形吹き出し 22"/>
          <p:cNvSpPr/>
          <p:nvPr/>
        </p:nvSpPr>
        <p:spPr>
          <a:xfrm>
            <a:off x="4355976" y="1095688"/>
            <a:ext cx="3240360" cy="3143984"/>
          </a:xfrm>
          <a:prstGeom prst="wedgeRectCallout">
            <a:avLst>
              <a:gd name="adj1" fmla="val -69382"/>
              <a:gd name="adj2" fmla="val -5354"/>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solidFill>
                <a:schemeClr val="tx1"/>
              </a:solidFill>
            </a:endParaRPr>
          </a:p>
        </p:txBody>
      </p:sp>
      <p:sp>
        <p:nvSpPr>
          <p:cNvPr id="2" name="タイトル 1"/>
          <p:cNvSpPr>
            <a:spLocks noGrp="1"/>
          </p:cNvSpPr>
          <p:nvPr>
            <p:ph type="title"/>
          </p:nvPr>
        </p:nvSpPr>
        <p:spPr/>
        <p:txBody>
          <a:bodyPr>
            <a:normAutofit/>
          </a:bodyPr>
          <a:lstStyle/>
          <a:p>
            <a:r>
              <a:rPr lang="ja-JP" altLang="en-US" dirty="0">
                <a:latin typeface="Times New Roman" panose="02020603050405020304" pitchFamily="18" charset="0"/>
                <a:cs typeface="Times New Roman" panose="02020603050405020304" pitchFamily="18" charset="0"/>
              </a:rPr>
              <a:t>イオンビームの発散角は小さく，</a:t>
            </a:r>
            <a:r>
              <a:rPr lang="en-US" altLang="ja-JP" i="1" dirty="0">
                <a:latin typeface="Times New Roman" panose="02020603050405020304" pitchFamily="18" charset="0"/>
                <a:cs typeface="Times New Roman" panose="02020603050405020304" pitchFamily="18" charset="0"/>
              </a:rPr>
              <a:t>θ</a:t>
            </a:r>
            <a:r>
              <a:rPr lang="en-US" altLang="ja-JP" dirty="0">
                <a:latin typeface="Times New Roman" panose="02020603050405020304" pitchFamily="18" charset="0"/>
                <a:cs typeface="Times New Roman" panose="02020603050405020304" pitchFamily="18" charset="0"/>
              </a:rPr>
              <a:t>=0~10°</a:t>
            </a:r>
            <a:r>
              <a:rPr lang="ja-JP" altLang="en-US" dirty="0">
                <a:latin typeface="Times New Roman" panose="02020603050405020304" pitchFamily="18" charset="0"/>
                <a:cs typeface="Times New Roman" panose="02020603050405020304" pitchFamily="18" charset="0"/>
              </a:rPr>
              <a:t>の成分が</a:t>
            </a:r>
            <a:r>
              <a:rPr lang="en-US" altLang="ja-JP" dirty="0">
                <a:latin typeface="Times New Roman" panose="02020603050405020304" pitchFamily="18" charset="0"/>
                <a:cs typeface="Times New Roman" panose="02020603050405020304" pitchFamily="18" charset="0"/>
              </a:rPr>
              <a:t>85~97%</a:t>
            </a:r>
            <a:endParaRPr kumimoji="1" lang="ja-JP" altLang="en-US" dirty="0">
              <a:latin typeface="Times New Roman" panose="02020603050405020304" pitchFamily="18" charset="0"/>
              <a:cs typeface="Times New Roman" panose="02020603050405020304" pitchFamily="18" charset="0"/>
            </a:endParaRPr>
          </a:p>
        </p:txBody>
      </p:sp>
      <p:sp>
        <p:nvSpPr>
          <p:cNvPr id="5" name="テキスト ボックス 4"/>
          <p:cNvSpPr txBox="1"/>
          <p:nvPr/>
        </p:nvSpPr>
        <p:spPr>
          <a:xfrm>
            <a:off x="2848129" y="3501008"/>
            <a:ext cx="931325" cy="523220"/>
          </a:xfrm>
          <a:prstGeom prst="rect">
            <a:avLst/>
          </a:prstGeom>
          <a:solidFill>
            <a:schemeClr val="bg1">
              <a:lumMod val="95000"/>
            </a:schemeClr>
          </a:solidFill>
          <a:ln>
            <a:solidFill>
              <a:schemeClr val="tx1"/>
            </a:solidFill>
          </a:ln>
        </p:spPr>
        <p:txBody>
          <a:bodyPr wrap="square" rtlCol="0">
            <a:spAutoFit/>
          </a:bodyPr>
          <a:lstStyle/>
          <a:p>
            <a:r>
              <a:rPr lang="ja-JP" altLang="en-US" sz="1400" dirty="0">
                <a:latin typeface="Times New Roman" panose="02020603050405020304" pitchFamily="18" charset="0"/>
                <a:cs typeface="Times New Roman" panose="02020603050405020304" pitchFamily="18" charset="0"/>
              </a:rPr>
              <a:t> </a:t>
            </a:r>
            <a:r>
              <a:rPr lang="en-US" altLang="ja-JP" sz="1400" dirty="0">
                <a:latin typeface="Times New Roman" panose="02020603050405020304" pitchFamily="18" charset="0"/>
                <a:cs typeface="Times New Roman" panose="02020603050405020304" pitchFamily="18" charset="0"/>
              </a:rPr>
              <a:t>… case1</a:t>
            </a:r>
          </a:p>
          <a:p>
            <a:r>
              <a:rPr kumimoji="1" lang="ja-JP" altLang="en-US" sz="1400" dirty="0">
                <a:latin typeface="Times New Roman" panose="02020603050405020304" pitchFamily="18" charset="0"/>
                <a:cs typeface="Times New Roman" panose="02020603050405020304" pitchFamily="18" charset="0"/>
              </a:rPr>
              <a:t> </a:t>
            </a:r>
            <a:r>
              <a:rPr kumimoji="1" lang="en-US" altLang="ja-JP" sz="1400" dirty="0">
                <a:latin typeface="Times New Roman" panose="02020603050405020304" pitchFamily="18" charset="0"/>
                <a:cs typeface="Times New Roman" panose="02020603050405020304" pitchFamily="18" charset="0"/>
              </a:rPr>
              <a:t>― case3</a:t>
            </a:r>
          </a:p>
        </p:txBody>
      </p:sp>
      <mc:AlternateContent xmlns:mc="http://schemas.openxmlformats.org/markup-compatibility/2006" xmlns:a14="http://schemas.microsoft.com/office/drawing/2010/main">
        <mc:Choice Requires="a14">
          <p:sp>
            <p:nvSpPr>
              <p:cNvPr id="6" name="テキスト ボックス 5"/>
              <p:cNvSpPr txBox="1"/>
              <p:nvPr/>
            </p:nvSpPr>
            <p:spPr>
              <a:xfrm>
                <a:off x="2504443" y="2266995"/>
                <a:ext cx="1296144" cy="307777"/>
              </a:xfrm>
              <a:prstGeom prst="rect">
                <a:avLst/>
              </a:prstGeom>
              <a:noFill/>
              <a:ln>
                <a:noFill/>
              </a:ln>
            </p:spPr>
            <p:txBody>
              <a:bodyPr wrap="square" rtlCol="0">
                <a:spAutoFit/>
              </a:bodyPr>
              <a:lstStyle/>
              <a:p>
                <a14:m>
                  <m:oMath xmlns:m="http://schemas.openxmlformats.org/officeDocument/2006/math">
                    <m:acc>
                      <m:accPr>
                        <m:chr m:val="̃"/>
                        <m:ctrlPr>
                          <a:rPr kumimoji="1" lang="ja-JP" altLang="en-US" sz="1400" i="1" smtClean="0">
                            <a:solidFill>
                              <a:srgbClr val="0119FF"/>
                            </a:solidFill>
                            <a:latin typeface="Cambria Math" panose="02040503050406030204" pitchFamily="18" charset="0"/>
                          </a:rPr>
                        </m:ctrlPr>
                      </m:accPr>
                      <m:e>
                        <m:r>
                          <a:rPr kumimoji="1" lang="en-US" altLang="ja-JP" sz="1400" b="0" i="1" smtClean="0">
                            <a:solidFill>
                              <a:srgbClr val="0119FF"/>
                            </a:solidFill>
                            <a:latin typeface="Cambria Math"/>
                          </a:rPr>
                          <m:t>𝜀</m:t>
                        </m:r>
                        <m:r>
                          <m:rPr>
                            <m:sty m:val="p"/>
                          </m:rPr>
                          <a:rPr kumimoji="1" lang="en-US" altLang="ja-JP" sz="1400" b="0" i="0" baseline="-25000" smtClean="0">
                            <a:solidFill>
                              <a:srgbClr val="0119FF"/>
                            </a:solidFill>
                            <a:latin typeface="Cambria Math"/>
                          </a:rPr>
                          <m:t>i</m:t>
                        </m:r>
                      </m:e>
                    </m:acc>
                  </m:oMath>
                </a14:m>
                <a:r>
                  <a:rPr kumimoji="1" lang="en-US" altLang="ja-JP" sz="1400" dirty="0">
                    <a:solidFill>
                      <a:srgbClr val="0119FF"/>
                    </a:solidFill>
                    <a:latin typeface="Times New Roman" panose="02020603050405020304" pitchFamily="18" charset="0"/>
                    <a:cs typeface="Times New Roman" panose="02020603050405020304" pitchFamily="18" charset="0"/>
                  </a:rPr>
                  <a:t>=108MeV</a:t>
                </a:r>
                <a:endParaRPr kumimoji="1" lang="ja-JP" altLang="en-US" sz="1400" dirty="0">
                  <a:solidFill>
                    <a:srgbClr val="0119FF"/>
                  </a:solidFill>
                  <a:latin typeface="Times New Roman" panose="02020603050405020304" pitchFamily="18" charset="0"/>
                  <a:cs typeface="Times New Roman" panose="02020603050405020304" pitchFamily="18" charset="0"/>
                </a:endParaRPr>
              </a:p>
            </p:txBody>
          </p:sp>
        </mc:Choice>
        <mc:Fallback xmlns="">
          <p:sp>
            <p:nvSpPr>
              <p:cNvPr id="6" name="テキスト ボックス 5"/>
              <p:cNvSpPr txBox="1">
                <a:spLocks noRot="1" noChangeAspect="1" noMove="1" noResize="1" noEditPoints="1" noAdjustHandles="1" noChangeArrowheads="1" noChangeShapeType="1" noTextEdit="1"/>
              </p:cNvSpPr>
              <p:nvPr/>
            </p:nvSpPr>
            <p:spPr>
              <a:xfrm>
                <a:off x="2504443" y="2266995"/>
                <a:ext cx="1296144" cy="307777"/>
              </a:xfrm>
              <a:prstGeom prst="rect">
                <a:avLst/>
              </a:prstGeom>
              <a:blipFill rotWithShape="1">
                <a:blip r:embed="rId3"/>
                <a:stretch>
                  <a:fillRect t="-2000" b="-20000"/>
                </a:stretch>
              </a:blipFill>
              <a:ln>
                <a:noFill/>
              </a:ln>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7" name="テキスト ボックス 6"/>
              <p:cNvSpPr txBox="1"/>
              <p:nvPr/>
            </p:nvSpPr>
            <p:spPr>
              <a:xfrm>
                <a:off x="2504329" y="2492896"/>
                <a:ext cx="1296144" cy="307777"/>
              </a:xfrm>
              <a:prstGeom prst="rect">
                <a:avLst/>
              </a:prstGeom>
              <a:noFill/>
              <a:ln>
                <a:noFill/>
              </a:ln>
            </p:spPr>
            <p:txBody>
              <a:bodyPr wrap="square" rtlCol="0">
                <a:spAutoFit/>
              </a:bodyPr>
              <a:lstStyle/>
              <a:p>
                <a14:m>
                  <m:oMath xmlns:m="http://schemas.openxmlformats.org/officeDocument/2006/math">
                    <m:acc>
                      <m:accPr>
                        <m:chr m:val="̃"/>
                        <m:ctrlPr>
                          <a:rPr kumimoji="1" lang="ja-JP" altLang="en-US" sz="1400" i="1" smtClean="0">
                            <a:solidFill>
                              <a:srgbClr val="FF0000"/>
                            </a:solidFill>
                            <a:latin typeface="Cambria Math" panose="02040503050406030204" pitchFamily="18" charset="0"/>
                          </a:rPr>
                        </m:ctrlPr>
                      </m:accPr>
                      <m:e>
                        <m:r>
                          <a:rPr kumimoji="1" lang="en-US" altLang="ja-JP" sz="1400" b="0" i="1" smtClean="0">
                            <a:solidFill>
                              <a:srgbClr val="FF0000"/>
                            </a:solidFill>
                            <a:latin typeface="Cambria Math"/>
                          </a:rPr>
                          <m:t>𝜀</m:t>
                        </m:r>
                        <m:r>
                          <m:rPr>
                            <m:sty m:val="p"/>
                          </m:rPr>
                          <a:rPr kumimoji="1" lang="en-US" altLang="ja-JP" sz="1400" b="0" i="0" baseline="-25000" smtClean="0">
                            <a:solidFill>
                              <a:srgbClr val="FF0000"/>
                            </a:solidFill>
                            <a:latin typeface="Cambria Math"/>
                          </a:rPr>
                          <m:t>i</m:t>
                        </m:r>
                      </m:e>
                    </m:acc>
                  </m:oMath>
                </a14:m>
                <a:r>
                  <a:rPr kumimoji="1" lang="en-US" altLang="ja-JP" sz="1400" dirty="0">
                    <a:solidFill>
                      <a:srgbClr val="FF0000"/>
                    </a:solidFill>
                    <a:latin typeface="Times New Roman" panose="02020603050405020304" pitchFamily="18" charset="0"/>
                    <a:cs typeface="Times New Roman" panose="02020603050405020304" pitchFamily="18" charset="0"/>
                  </a:rPr>
                  <a:t>=205MeV</a:t>
                </a:r>
                <a:endParaRPr kumimoji="1" lang="ja-JP" altLang="en-US" sz="1400" dirty="0">
                  <a:solidFill>
                    <a:srgbClr val="FF0000"/>
                  </a:solidFill>
                  <a:latin typeface="Times New Roman" panose="02020603050405020304" pitchFamily="18" charset="0"/>
                  <a:cs typeface="Times New Roman" panose="02020603050405020304" pitchFamily="18" charset="0"/>
                </a:endParaRPr>
              </a:p>
            </p:txBody>
          </p:sp>
        </mc:Choice>
        <mc:Fallback xmlns="">
          <p:sp>
            <p:nvSpPr>
              <p:cNvPr id="7" name="テキスト ボックス 6"/>
              <p:cNvSpPr txBox="1">
                <a:spLocks noRot="1" noChangeAspect="1" noMove="1" noResize="1" noEditPoints="1" noAdjustHandles="1" noChangeArrowheads="1" noChangeShapeType="1" noTextEdit="1"/>
              </p:cNvSpPr>
              <p:nvPr/>
            </p:nvSpPr>
            <p:spPr>
              <a:xfrm>
                <a:off x="2504329" y="2492896"/>
                <a:ext cx="1296144" cy="307777"/>
              </a:xfrm>
              <a:prstGeom prst="rect">
                <a:avLst/>
              </a:prstGeom>
              <a:blipFill rotWithShape="1">
                <a:blip r:embed="rId4"/>
                <a:stretch>
                  <a:fillRect t="-2000" b="-20000"/>
                </a:stretch>
              </a:blipFill>
              <a:ln>
                <a:noFill/>
              </a:ln>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8" name="テキスト ボックス 7"/>
              <p:cNvSpPr txBox="1"/>
              <p:nvPr/>
            </p:nvSpPr>
            <p:spPr>
              <a:xfrm>
                <a:off x="2503432" y="2694738"/>
                <a:ext cx="1296144" cy="307777"/>
              </a:xfrm>
              <a:prstGeom prst="rect">
                <a:avLst/>
              </a:prstGeom>
              <a:noFill/>
              <a:ln>
                <a:noFill/>
              </a:ln>
            </p:spPr>
            <p:txBody>
              <a:bodyPr wrap="square" rtlCol="0">
                <a:spAutoFit/>
              </a:bodyPr>
              <a:lstStyle/>
              <a:p>
                <a14:m>
                  <m:oMath xmlns:m="http://schemas.openxmlformats.org/officeDocument/2006/math">
                    <m:acc>
                      <m:accPr>
                        <m:chr m:val="̃"/>
                        <m:ctrlPr>
                          <a:rPr kumimoji="1" lang="ja-JP" altLang="en-US" sz="1400" i="1" smtClean="0">
                            <a:solidFill>
                              <a:srgbClr val="007413"/>
                            </a:solidFill>
                            <a:latin typeface="Cambria Math" panose="02040503050406030204" pitchFamily="18" charset="0"/>
                          </a:rPr>
                        </m:ctrlPr>
                      </m:accPr>
                      <m:e>
                        <m:r>
                          <a:rPr kumimoji="1" lang="en-US" altLang="ja-JP" sz="1400" b="0" i="1" smtClean="0">
                            <a:solidFill>
                              <a:srgbClr val="007413"/>
                            </a:solidFill>
                            <a:latin typeface="Cambria Math"/>
                          </a:rPr>
                          <m:t>𝜀</m:t>
                        </m:r>
                        <m:r>
                          <m:rPr>
                            <m:sty m:val="p"/>
                          </m:rPr>
                          <a:rPr kumimoji="1" lang="en-US" altLang="ja-JP" sz="1400" b="0" i="0" baseline="-25000" smtClean="0">
                            <a:solidFill>
                              <a:srgbClr val="007413"/>
                            </a:solidFill>
                            <a:latin typeface="Cambria Math"/>
                          </a:rPr>
                          <m:t>i</m:t>
                        </m:r>
                      </m:e>
                    </m:acc>
                  </m:oMath>
                </a14:m>
                <a:r>
                  <a:rPr kumimoji="1" lang="en-US" altLang="ja-JP" sz="1400" dirty="0">
                    <a:solidFill>
                      <a:srgbClr val="007413"/>
                    </a:solidFill>
                    <a:latin typeface="Times New Roman" panose="02020603050405020304" pitchFamily="18" charset="0"/>
                    <a:cs typeface="Times New Roman" panose="02020603050405020304" pitchFamily="18" charset="0"/>
                  </a:rPr>
                  <a:t>=</a:t>
                </a:r>
                <a:r>
                  <a:rPr lang="en-US" altLang="ja-JP" sz="1400" dirty="0">
                    <a:solidFill>
                      <a:srgbClr val="007413"/>
                    </a:solidFill>
                    <a:latin typeface="Times New Roman" panose="02020603050405020304" pitchFamily="18" charset="0"/>
                    <a:cs typeface="Times New Roman" panose="02020603050405020304" pitchFamily="18" charset="0"/>
                  </a:rPr>
                  <a:t>326</a:t>
                </a:r>
                <a:r>
                  <a:rPr kumimoji="1" lang="en-US" altLang="ja-JP" sz="1400" dirty="0">
                    <a:solidFill>
                      <a:srgbClr val="007413"/>
                    </a:solidFill>
                    <a:latin typeface="Times New Roman" panose="02020603050405020304" pitchFamily="18" charset="0"/>
                    <a:cs typeface="Times New Roman" panose="02020603050405020304" pitchFamily="18" charset="0"/>
                  </a:rPr>
                  <a:t>MeV</a:t>
                </a:r>
                <a:endParaRPr kumimoji="1" lang="ja-JP" altLang="en-US" sz="1400" dirty="0">
                  <a:solidFill>
                    <a:srgbClr val="007413"/>
                  </a:solidFill>
                  <a:latin typeface="Times New Roman" panose="02020603050405020304" pitchFamily="18" charset="0"/>
                  <a:cs typeface="Times New Roman" panose="02020603050405020304" pitchFamily="18" charset="0"/>
                </a:endParaRPr>
              </a:p>
            </p:txBody>
          </p:sp>
        </mc:Choice>
        <mc:Fallback xmlns="">
          <p:sp>
            <p:nvSpPr>
              <p:cNvPr id="8" name="テキスト ボックス 7"/>
              <p:cNvSpPr txBox="1">
                <a:spLocks noRot="1" noChangeAspect="1" noMove="1" noResize="1" noEditPoints="1" noAdjustHandles="1" noChangeArrowheads="1" noChangeShapeType="1" noTextEdit="1"/>
              </p:cNvSpPr>
              <p:nvPr/>
            </p:nvSpPr>
            <p:spPr>
              <a:xfrm>
                <a:off x="2503432" y="2694738"/>
                <a:ext cx="1296144" cy="307777"/>
              </a:xfrm>
              <a:prstGeom prst="rect">
                <a:avLst/>
              </a:prstGeom>
              <a:blipFill rotWithShape="1">
                <a:blip r:embed="rId5"/>
                <a:stretch>
                  <a:fillRect t="-1961" b="-17647"/>
                </a:stretch>
              </a:blipFill>
              <a:ln>
                <a:noFill/>
              </a:ln>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9" name="テキスト ボックス 8"/>
              <p:cNvSpPr txBox="1"/>
              <p:nvPr/>
            </p:nvSpPr>
            <p:spPr>
              <a:xfrm>
                <a:off x="4628012" y="4725144"/>
                <a:ext cx="4173036" cy="1477328"/>
              </a:xfrm>
              <a:prstGeom prst="rect">
                <a:avLst/>
              </a:prstGeom>
              <a:noFill/>
              <a:ln>
                <a:noFill/>
              </a:ln>
            </p:spPr>
            <p:txBody>
              <a:bodyPr wrap="square" rtlCol="0">
                <a:spAutoFit/>
              </a:bodyPr>
              <a:lstStyle/>
              <a:p>
                <a:r>
                  <a:rPr lang="en-US" altLang="ja-JP" dirty="0">
                    <a:latin typeface="Times New Roman" panose="02020603050405020304" pitchFamily="18" charset="0"/>
                    <a:cs typeface="Times New Roman" panose="02020603050405020304" pitchFamily="18" charset="0"/>
                  </a:rPr>
                  <a:t>case1</a:t>
                </a:r>
                <a:r>
                  <a:rPr lang="ja-JP" altLang="en-US" dirty="0">
                    <a:latin typeface="Times New Roman" panose="02020603050405020304" pitchFamily="18" charset="0"/>
                    <a:cs typeface="Times New Roman" panose="02020603050405020304" pitchFamily="18" charset="0"/>
                  </a:rPr>
                  <a:t>について見ると，</a:t>
                </a:r>
                <a:endParaRPr lang="en-US" altLang="ja-JP" dirty="0">
                  <a:latin typeface="Times New Roman" panose="02020603050405020304" pitchFamily="18" charset="0"/>
                  <a:cs typeface="Times New Roman" panose="02020603050405020304" pitchFamily="18" charset="0"/>
                </a:endParaRPr>
              </a:p>
              <a:p>
                <a:r>
                  <a:rPr lang="en-US" altLang="ja-JP" i="1" dirty="0">
                    <a:latin typeface="Times New Roman" panose="02020603050405020304" pitchFamily="18" charset="0"/>
                    <a:cs typeface="Times New Roman" panose="02020603050405020304" pitchFamily="18" charset="0"/>
                  </a:rPr>
                  <a:t>θ</a:t>
                </a:r>
                <a:r>
                  <a:rPr lang="en-US" altLang="ja-JP" dirty="0">
                    <a:latin typeface="Times New Roman" panose="02020603050405020304" pitchFamily="18" charset="0"/>
                    <a:cs typeface="Times New Roman" panose="02020603050405020304" pitchFamily="18" charset="0"/>
                  </a:rPr>
                  <a:t>=0~10°</a:t>
                </a:r>
                <a:r>
                  <a:rPr lang="ja-JP" altLang="en-US" dirty="0">
                    <a:latin typeface="Times New Roman" panose="02020603050405020304" pitchFamily="18" charset="0"/>
                    <a:cs typeface="Times New Roman" panose="02020603050405020304" pitchFamily="18" charset="0"/>
                  </a:rPr>
                  <a:t>の成分のエネルギー割合は</a:t>
                </a:r>
                <a:endParaRPr lang="en-US" altLang="ja-JP" dirty="0">
                  <a:latin typeface="Times New Roman" panose="02020603050405020304" pitchFamily="18" charset="0"/>
                  <a:cs typeface="Times New Roman" panose="02020603050405020304" pitchFamily="18" charset="0"/>
                </a:endParaRPr>
              </a:p>
              <a:p>
                <a14:m>
                  <m:oMath xmlns:m="http://schemas.openxmlformats.org/officeDocument/2006/math">
                    <m:acc>
                      <m:accPr>
                        <m:chr m:val="̃"/>
                        <m:ctrlPr>
                          <a:rPr lang="ja-JP" altLang="en-US" i="1">
                            <a:solidFill>
                              <a:srgbClr val="0119FF"/>
                            </a:solidFill>
                            <a:latin typeface="Cambria Math" panose="02040503050406030204" pitchFamily="18" charset="0"/>
                          </a:rPr>
                        </m:ctrlPr>
                      </m:accPr>
                      <m:e>
                        <m:r>
                          <a:rPr lang="en-US" altLang="ja-JP" i="1">
                            <a:solidFill>
                              <a:srgbClr val="0119FF"/>
                            </a:solidFill>
                            <a:latin typeface="Cambria Math"/>
                          </a:rPr>
                          <m:t>𝜀</m:t>
                        </m:r>
                        <m:r>
                          <m:rPr>
                            <m:sty m:val="p"/>
                          </m:rPr>
                          <a:rPr lang="en-US" altLang="ja-JP" baseline="-25000">
                            <a:solidFill>
                              <a:srgbClr val="0119FF"/>
                            </a:solidFill>
                            <a:latin typeface="Cambria Math"/>
                          </a:rPr>
                          <m:t>i</m:t>
                        </m:r>
                      </m:e>
                    </m:acc>
                  </m:oMath>
                </a14:m>
                <a:r>
                  <a:rPr lang="en-US" altLang="ja-JP" dirty="0">
                    <a:solidFill>
                      <a:srgbClr val="0119FF"/>
                    </a:solidFill>
                    <a:latin typeface="Times New Roman" panose="02020603050405020304" pitchFamily="18" charset="0"/>
                    <a:cs typeface="Times New Roman" panose="02020603050405020304" pitchFamily="18" charset="0"/>
                  </a:rPr>
                  <a:t>=108MeV</a:t>
                </a:r>
                <a:r>
                  <a:rPr lang="ja-JP" altLang="en-US" dirty="0">
                    <a:solidFill>
                      <a:srgbClr val="0119FF"/>
                    </a:solidFill>
                    <a:latin typeface="Times New Roman" panose="02020603050405020304" pitchFamily="18" charset="0"/>
                    <a:cs typeface="Times New Roman" panose="02020603050405020304" pitchFamily="18" charset="0"/>
                  </a:rPr>
                  <a:t>　→　</a:t>
                </a:r>
                <a:r>
                  <a:rPr lang="en-US" altLang="ja-JP" dirty="0">
                    <a:solidFill>
                      <a:srgbClr val="0119FF"/>
                    </a:solidFill>
                    <a:latin typeface="Times New Roman" panose="02020603050405020304" pitchFamily="18" charset="0"/>
                    <a:cs typeface="Times New Roman" panose="02020603050405020304" pitchFamily="18" charset="0"/>
                  </a:rPr>
                  <a:t>85%</a:t>
                </a:r>
              </a:p>
              <a:p>
                <a14:m>
                  <m:oMath xmlns:m="http://schemas.openxmlformats.org/officeDocument/2006/math">
                    <m:acc>
                      <m:accPr>
                        <m:chr m:val="̃"/>
                        <m:ctrlPr>
                          <a:rPr lang="ja-JP" altLang="en-US" i="1">
                            <a:solidFill>
                              <a:srgbClr val="FF0000"/>
                            </a:solidFill>
                            <a:latin typeface="Cambria Math" panose="02040503050406030204" pitchFamily="18" charset="0"/>
                          </a:rPr>
                        </m:ctrlPr>
                      </m:accPr>
                      <m:e>
                        <m:r>
                          <a:rPr lang="en-US" altLang="ja-JP" i="1">
                            <a:solidFill>
                              <a:srgbClr val="FF0000"/>
                            </a:solidFill>
                            <a:latin typeface="Cambria Math"/>
                          </a:rPr>
                          <m:t>𝜀</m:t>
                        </m:r>
                        <m:r>
                          <m:rPr>
                            <m:sty m:val="p"/>
                          </m:rPr>
                          <a:rPr lang="en-US" altLang="ja-JP" baseline="-25000">
                            <a:solidFill>
                              <a:srgbClr val="FF0000"/>
                            </a:solidFill>
                            <a:latin typeface="Cambria Math"/>
                          </a:rPr>
                          <m:t>i</m:t>
                        </m:r>
                      </m:e>
                    </m:acc>
                  </m:oMath>
                </a14:m>
                <a:r>
                  <a:rPr lang="en-US" altLang="ja-JP" dirty="0">
                    <a:solidFill>
                      <a:srgbClr val="FF0000"/>
                    </a:solidFill>
                    <a:latin typeface="Times New Roman" panose="02020603050405020304" pitchFamily="18" charset="0"/>
                    <a:cs typeface="Times New Roman" panose="02020603050405020304" pitchFamily="18" charset="0"/>
                  </a:rPr>
                  <a:t>=205MeV</a:t>
                </a:r>
                <a:r>
                  <a:rPr lang="ja-JP" altLang="en-US" dirty="0">
                    <a:solidFill>
                      <a:srgbClr val="FF0000"/>
                    </a:solidFill>
                    <a:latin typeface="Times New Roman" panose="02020603050405020304" pitchFamily="18" charset="0"/>
                    <a:cs typeface="Times New Roman" panose="02020603050405020304" pitchFamily="18" charset="0"/>
                  </a:rPr>
                  <a:t>　→　</a:t>
                </a:r>
                <a:r>
                  <a:rPr lang="en-US" altLang="ja-JP" dirty="0">
                    <a:solidFill>
                      <a:srgbClr val="FF0000"/>
                    </a:solidFill>
                    <a:latin typeface="Times New Roman" panose="02020603050405020304" pitchFamily="18" charset="0"/>
                    <a:cs typeface="Times New Roman" panose="02020603050405020304" pitchFamily="18" charset="0"/>
                  </a:rPr>
                  <a:t>94%</a:t>
                </a:r>
                <a:endParaRPr lang="en-US" altLang="ja-JP" dirty="0">
                  <a:latin typeface="Times New Roman" panose="02020603050405020304" pitchFamily="18" charset="0"/>
                  <a:cs typeface="Times New Roman" panose="02020603050405020304" pitchFamily="18" charset="0"/>
                </a:endParaRPr>
              </a:p>
              <a:p>
                <a14:m>
                  <m:oMath xmlns:m="http://schemas.openxmlformats.org/officeDocument/2006/math">
                    <m:acc>
                      <m:accPr>
                        <m:chr m:val="̃"/>
                        <m:ctrlPr>
                          <a:rPr lang="ja-JP" altLang="en-US" i="1">
                            <a:solidFill>
                              <a:srgbClr val="007413"/>
                            </a:solidFill>
                            <a:latin typeface="Cambria Math" panose="02040503050406030204" pitchFamily="18" charset="0"/>
                          </a:rPr>
                        </m:ctrlPr>
                      </m:accPr>
                      <m:e>
                        <m:r>
                          <a:rPr lang="en-US" altLang="ja-JP" i="1">
                            <a:solidFill>
                              <a:srgbClr val="007413"/>
                            </a:solidFill>
                            <a:latin typeface="Cambria Math"/>
                          </a:rPr>
                          <m:t>𝜀</m:t>
                        </m:r>
                        <m:r>
                          <m:rPr>
                            <m:sty m:val="p"/>
                          </m:rPr>
                          <a:rPr lang="en-US" altLang="ja-JP" baseline="-25000">
                            <a:solidFill>
                              <a:srgbClr val="007413"/>
                            </a:solidFill>
                            <a:latin typeface="Cambria Math"/>
                          </a:rPr>
                          <m:t>i</m:t>
                        </m:r>
                      </m:e>
                    </m:acc>
                  </m:oMath>
                </a14:m>
                <a:r>
                  <a:rPr lang="en-US" altLang="ja-JP" dirty="0">
                    <a:solidFill>
                      <a:srgbClr val="007413"/>
                    </a:solidFill>
                    <a:latin typeface="Times New Roman" panose="02020603050405020304" pitchFamily="18" charset="0"/>
                    <a:cs typeface="Times New Roman" panose="02020603050405020304" pitchFamily="18" charset="0"/>
                  </a:rPr>
                  <a:t>=326MeV</a:t>
                </a:r>
                <a:r>
                  <a:rPr lang="ja-JP" altLang="en-US" dirty="0">
                    <a:solidFill>
                      <a:srgbClr val="007413"/>
                    </a:solidFill>
                    <a:latin typeface="Times New Roman" panose="02020603050405020304" pitchFamily="18" charset="0"/>
                    <a:cs typeface="Times New Roman" panose="02020603050405020304" pitchFamily="18" charset="0"/>
                  </a:rPr>
                  <a:t>　→　</a:t>
                </a:r>
                <a:r>
                  <a:rPr lang="en-US" altLang="ja-JP" dirty="0">
                    <a:solidFill>
                      <a:srgbClr val="007413"/>
                    </a:solidFill>
                    <a:latin typeface="Times New Roman" panose="02020603050405020304" pitchFamily="18" charset="0"/>
                    <a:cs typeface="Times New Roman" panose="02020603050405020304" pitchFamily="18" charset="0"/>
                  </a:rPr>
                  <a:t>97%</a:t>
                </a:r>
                <a:endParaRPr lang="ja-JP" altLang="en-US" dirty="0">
                  <a:solidFill>
                    <a:srgbClr val="007413"/>
                  </a:solidFill>
                  <a:latin typeface="Times New Roman" panose="02020603050405020304" pitchFamily="18" charset="0"/>
                  <a:cs typeface="Times New Roman" panose="02020603050405020304" pitchFamily="18" charset="0"/>
                </a:endParaRPr>
              </a:p>
            </p:txBody>
          </p:sp>
        </mc:Choice>
        <mc:Fallback xmlns="">
          <p:sp>
            <p:nvSpPr>
              <p:cNvPr id="9" name="テキスト ボックス 8"/>
              <p:cNvSpPr txBox="1">
                <a:spLocks noRot="1" noChangeAspect="1" noMove="1" noResize="1" noEditPoints="1" noAdjustHandles="1" noChangeArrowheads="1" noChangeShapeType="1" noTextEdit="1"/>
              </p:cNvSpPr>
              <p:nvPr/>
            </p:nvSpPr>
            <p:spPr>
              <a:xfrm>
                <a:off x="4628012" y="4725144"/>
                <a:ext cx="4173036" cy="1477328"/>
              </a:xfrm>
              <a:prstGeom prst="rect">
                <a:avLst/>
              </a:prstGeom>
              <a:blipFill rotWithShape="1">
                <a:blip r:embed="rId6"/>
                <a:stretch>
                  <a:fillRect l="-1168" t="-2893" b="-6198"/>
                </a:stretch>
              </a:blipFill>
              <a:ln>
                <a:noFill/>
              </a:ln>
            </p:spPr>
            <p:txBody>
              <a:bodyPr/>
              <a:lstStyle/>
              <a:p>
                <a:r>
                  <a:rPr lang="ja-JP" altLang="en-US">
                    <a:noFill/>
                  </a:rPr>
                  <a:t> </a:t>
                </a:r>
              </a:p>
            </p:txBody>
          </p:sp>
        </mc:Fallback>
      </mc:AlternateContent>
      <p:sp>
        <p:nvSpPr>
          <p:cNvPr id="10" name="テキスト ボックス 9"/>
          <p:cNvSpPr txBox="1"/>
          <p:nvPr/>
        </p:nvSpPr>
        <p:spPr>
          <a:xfrm>
            <a:off x="1907908" y="4876210"/>
            <a:ext cx="1512168" cy="369332"/>
          </a:xfrm>
          <a:prstGeom prst="rect">
            <a:avLst/>
          </a:prstGeom>
          <a:noFill/>
          <a:ln>
            <a:noFill/>
          </a:ln>
        </p:spPr>
        <p:txBody>
          <a:bodyPr wrap="square" rtlCol="0">
            <a:spAutoFit/>
          </a:bodyPr>
          <a:lstStyle/>
          <a:p>
            <a:pPr algn="ctr"/>
            <a:r>
              <a:rPr kumimoji="1" lang="en-US" altLang="ja-JP" i="1" dirty="0">
                <a:latin typeface="Times New Roman" panose="02020603050405020304" pitchFamily="18" charset="0"/>
                <a:cs typeface="Times New Roman" panose="02020603050405020304" pitchFamily="18" charset="0"/>
              </a:rPr>
              <a:t>θ</a:t>
            </a:r>
            <a:r>
              <a:rPr kumimoji="1" lang="en-US" altLang="ja-JP" dirty="0">
                <a:latin typeface="Times New Roman" panose="02020603050405020304" pitchFamily="18" charset="0"/>
                <a:cs typeface="Times New Roman" panose="02020603050405020304" pitchFamily="18" charset="0"/>
              </a:rPr>
              <a:t> [</a:t>
            </a:r>
            <a:r>
              <a:rPr kumimoji="1" lang="en-US" altLang="ja-JP" dirty="0" err="1">
                <a:latin typeface="Times New Roman" panose="02020603050405020304" pitchFamily="18" charset="0"/>
                <a:cs typeface="Times New Roman" panose="02020603050405020304" pitchFamily="18" charset="0"/>
              </a:rPr>
              <a:t>deg</a:t>
            </a:r>
            <a:r>
              <a:rPr kumimoji="1" lang="en-US" altLang="ja-JP" dirty="0">
                <a:latin typeface="Times New Roman" panose="02020603050405020304" pitchFamily="18" charset="0"/>
                <a:cs typeface="Times New Roman" panose="02020603050405020304" pitchFamily="18" charset="0"/>
              </a:rPr>
              <a:t>]</a:t>
            </a:r>
            <a:endParaRPr kumimoji="1" lang="ja-JP" altLang="en-US" dirty="0">
              <a:latin typeface="Times New Roman" panose="02020603050405020304" pitchFamily="18" charset="0"/>
              <a:cs typeface="Times New Roman" panose="02020603050405020304" pitchFamily="18" charset="0"/>
            </a:endParaRPr>
          </a:p>
        </p:txBody>
      </p:sp>
      <p:sp>
        <p:nvSpPr>
          <p:cNvPr id="11" name="テキスト ボックス 10"/>
          <p:cNvSpPr txBox="1"/>
          <p:nvPr/>
        </p:nvSpPr>
        <p:spPr>
          <a:xfrm rot="16200000">
            <a:off x="-454540" y="2970497"/>
            <a:ext cx="2107861" cy="400110"/>
          </a:xfrm>
          <a:prstGeom prst="rect">
            <a:avLst/>
          </a:prstGeom>
          <a:noFill/>
          <a:ln>
            <a:noFill/>
          </a:ln>
        </p:spPr>
        <p:txBody>
          <a:bodyPr wrap="square" rtlCol="0">
            <a:spAutoFit/>
          </a:bodyPr>
          <a:lstStyle/>
          <a:p>
            <a:pPr algn="ctr"/>
            <a:r>
              <a:rPr lang="en-US" altLang="ja-JP" sz="2000" i="1" dirty="0">
                <a:latin typeface="Times New Roman" panose="02020603050405020304" pitchFamily="18" charset="0"/>
                <a:cs typeface="Times New Roman" panose="02020603050405020304" pitchFamily="18" charset="0"/>
              </a:rPr>
              <a:t>E</a:t>
            </a:r>
            <a:r>
              <a:rPr lang="en-US" altLang="ja-JP" sz="2000" i="1" baseline="-25000" dirty="0">
                <a:latin typeface="Times New Roman" panose="02020603050405020304" pitchFamily="18" charset="0"/>
                <a:cs typeface="Times New Roman" panose="02020603050405020304" pitchFamily="18" charset="0"/>
              </a:rPr>
              <a:t>&lt;</a:t>
            </a:r>
            <a:r>
              <a:rPr lang="en-US" altLang="ja-JP" sz="2000" baseline="-25000" dirty="0">
                <a:latin typeface="Times New Roman" panose="02020603050405020304" pitchFamily="18" charset="0"/>
                <a:cs typeface="Times New Roman" panose="02020603050405020304" pitchFamily="18" charset="0"/>
              </a:rPr>
              <a:t>θ</a:t>
            </a:r>
            <a:r>
              <a:rPr lang="en-US" altLang="ja-JP" sz="2000" dirty="0">
                <a:latin typeface="Times New Roman" panose="02020603050405020304" pitchFamily="18" charset="0"/>
                <a:cs typeface="Times New Roman" panose="02020603050405020304" pitchFamily="18" charset="0"/>
              </a:rPr>
              <a:t> / </a:t>
            </a:r>
            <a:r>
              <a:rPr lang="en-US" altLang="ja-JP" sz="2000" i="1" dirty="0">
                <a:latin typeface="Times New Roman" panose="02020603050405020304" pitchFamily="18" charset="0"/>
                <a:cs typeface="Times New Roman" panose="02020603050405020304" pitchFamily="18" charset="0"/>
              </a:rPr>
              <a:t>E</a:t>
            </a:r>
            <a:r>
              <a:rPr lang="en-US" altLang="ja-JP" sz="2000" baseline="-25000" dirty="0">
                <a:latin typeface="Times New Roman" panose="02020603050405020304" pitchFamily="18" charset="0"/>
                <a:cs typeface="Times New Roman" panose="02020603050405020304" pitchFamily="18" charset="0"/>
              </a:rPr>
              <a:t>TOTAL</a:t>
            </a:r>
            <a:r>
              <a:rPr kumimoji="1" lang="en-US" altLang="ja-JP" sz="2000" dirty="0">
                <a:latin typeface="Times New Roman" panose="02020603050405020304" pitchFamily="18" charset="0"/>
                <a:cs typeface="Times New Roman" panose="02020603050405020304" pitchFamily="18" charset="0"/>
              </a:rPr>
              <a:t> [--]</a:t>
            </a:r>
            <a:endParaRPr kumimoji="1" lang="ja-JP" altLang="en-US" sz="2000" dirty="0">
              <a:latin typeface="Times New Roman" panose="02020603050405020304" pitchFamily="18" charset="0"/>
              <a:cs typeface="Times New Roman" panose="02020603050405020304" pitchFamily="18" charset="0"/>
            </a:endParaRPr>
          </a:p>
        </p:txBody>
      </p:sp>
      <p:sp>
        <p:nvSpPr>
          <p:cNvPr id="12" name="正方形/長方形 11"/>
          <p:cNvSpPr/>
          <p:nvPr/>
        </p:nvSpPr>
        <p:spPr>
          <a:xfrm>
            <a:off x="189327" y="1368660"/>
            <a:ext cx="3906839" cy="369332"/>
          </a:xfrm>
          <a:prstGeom prst="rect">
            <a:avLst/>
          </a:prstGeom>
        </p:spPr>
        <p:txBody>
          <a:bodyPr wrap="none">
            <a:spAutoFit/>
          </a:bodyPr>
          <a:lstStyle/>
          <a:p>
            <a:r>
              <a:rPr lang="en-US" altLang="ja-JP" i="1" u="sng" dirty="0">
                <a:latin typeface="Times New Roman" panose="02020603050405020304" pitchFamily="18" charset="0"/>
                <a:cs typeface="Times New Roman" panose="02020603050405020304" pitchFamily="18" charset="0"/>
              </a:rPr>
              <a:t>θ</a:t>
            </a:r>
            <a:r>
              <a:rPr lang="ja-JP" altLang="en-US" u="sng" dirty="0">
                <a:latin typeface="Times New Roman" panose="02020603050405020304" pitchFamily="18" charset="0"/>
                <a:cs typeface="Times New Roman" panose="02020603050405020304" pitchFamily="18" charset="0"/>
              </a:rPr>
              <a:t>以下の成分が占めるエネルギー割合</a:t>
            </a:r>
            <a:endParaRPr lang="en-US" altLang="ja-JP" u="sng" dirty="0">
              <a:latin typeface="Times New Roman" panose="02020603050405020304" pitchFamily="18" charset="0"/>
              <a:cs typeface="Times New Roman" panose="02020603050405020304" pitchFamily="18" charset="0"/>
            </a:endParaRPr>
          </a:p>
        </p:txBody>
      </p:sp>
      <p:cxnSp>
        <p:nvCxnSpPr>
          <p:cNvPr id="13" name="直線コネクタ 12"/>
          <p:cNvCxnSpPr/>
          <p:nvPr/>
        </p:nvCxnSpPr>
        <p:spPr>
          <a:xfrm>
            <a:off x="2204126" y="1835397"/>
            <a:ext cx="0" cy="273630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直線矢印コネクタ 16"/>
          <p:cNvCxnSpPr/>
          <p:nvPr/>
        </p:nvCxnSpPr>
        <p:spPr>
          <a:xfrm>
            <a:off x="1331640" y="4239672"/>
            <a:ext cx="863059" cy="0"/>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8" name="正方形/長方形 17"/>
          <p:cNvSpPr/>
          <p:nvPr/>
        </p:nvSpPr>
        <p:spPr>
          <a:xfrm>
            <a:off x="1474374" y="3919034"/>
            <a:ext cx="1024639" cy="338554"/>
          </a:xfrm>
          <a:prstGeom prst="rect">
            <a:avLst/>
          </a:prstGeom>
        </p:spPr>
        <p:txBody>
          <a:bodyPr wrap="none">
            <a:spAutoFit/>
          </a:bodyPr>
          <a:lstStyle/>
          <a:p>
            <a:r>
              <a:rPr lang="en-US" altLang="ja-JP" sz="1600" i="1" dirty="0">
                <a:latin typeface="Times New Roman" panose="02020603050405020304" pitchFamily="18" charset="0"/>
                <a:cs typeface="Times New Roman" panose="02020603050405020304" pitchFamily="18" charset="0"/>
              </a:rPr>
              <a:t>θ</a:t>
            </a:r>
            <a:r>
              <a:rPr lang="en-US" altLang="ja-JP" sz="1600" dirty="0">
                <a:latin typeface="Times New Roman" panose="02020603050405020304" pitchFamily="18" charset="0"/>
                <a:cs typeface="Times New Roman" panose="02020603050405020304" pitchFamily="18" charset="0"/>
              </a:rPr>
              <a:t>=0~10°</a:t>
            </a:r>
            <a:endParaRPr lang="ja-JP" altLang="en-US" sz="1600" dirty="0"/>
          </a:p>
        </p:txBody>
      </p:sp>
      <p:pic>
        <p:nvPicPr>
          <p:cNvPr id="1026"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l="21921" r="15631" b="9278"/>
          <a:stretch/>
        </p:blipFill>
        <p:spPr bwMode="auto">
          <a:xfrm>
            <a:off x="4944072" y="1595803"/>
            <a:ext cx="2292224" cy="22200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テキスト ボックス 15"/>
          <p:cNvSpPr txBox="1"/>
          <p:nvPr/>
        </p:nvSpPr>
        <p:spPr>
          <a:xfrm>
            <a:off x="5436096" y="3800073"/>
            <a:ext cx="1512168" cy="276999"/>
          </a:xfrm>
          <a:prstGeom prst="rect">
            <a:avLst/>
          </a:prstGeom>
          <a:noFill/>
          <a:ln>
            <a:noFill/>
          </a:ln>
        </p:spPr>
        <p:txBody>
          <a:bodyPr wrap="square" rtlCol="0">
            <a:spAutoFit/>
          </a:bodyPr>
          <a:lstStyle/>
          <a:p>
            <a:pPr algn="ctr"/>
            <a:r>
              <a:rPr kumimoji="1" lang="en-US" altLang="ja-JP" sz="1200" i="1" dirty="0">
                <a:latin typeface="Times New Roman" panose="02020603050405020304" pitchFamily="18" charset="0"/>
                <a:cs typeface="Times New Roman" panose="02020603050405020304" pitchFamily="18" charset="0"/>
              </a:rPr>
              <a:t>θ</a:t>
            </a:r>
            <a:r>
              <a:rPr kumimoji="1" lang="en-US" altLang="ja-JP" sz="1200" dirty="0">
                <a:latin typeface="Times New Roman" panose="02020603050405020304" pitchFamily="18" charset="0"/>
                <a:cs typeface="Times New Roman" panose="02020603050405020304" pitchFamily="18" charset="0"/>
              </a:rPr>
              <a:t> [</a:t>
            </a:r>
            <a:r>
              <a:rPr kumimoji="1" lang="en-US" altLang="ja-JP" sz="1200" dirty="0" err="1">
                <a:latin typeface="Times New Roman" panose="02020603050405020304" pitchFamily="18" charset="0"/>
                <a:cs typeface="Times New Roman" panose="02020603050405020304" pitchFamily="18" charset="0"/>
              </a:rPr>
              <a:t>deg</a:t>
            </a:r>
            <a:r>
              <a:rPr kumimoji="1" lang="en-US" altLang="ja-JP" sz="1200" dirty="0">
                <a:latin typeface="Times New Roman" panose="02020603050405020304" pitchFamily="18" charset="0"/>
                <a:cs typeface="Times New Roman" panose="02020603050405020304" pitchFamily="18" charset="0"/>
              </a:rPr>
              <a:t>]</a:t>
            </a:r>
            <a:endParaRPr kumimoji="1" lang="ja-JP" altLang="en-US" sz="1200" dirty="0">
              <a:latin typeface="Times New Roman" panose="02020603050405020304" pitchFamily="18" charset="0"/>
              <a:cs typeface="Times New Roman" panose="02020603050405020304" pitchFamily="18" charset="0"/>
            </a:endParaRPr>
          </a:p>
        </p:txBody>
      </p:sp>
      <p:sp>
        <p:nvSpPr>
          <p:cNvPr id="19" name="テキスト ボックス 18"/>
          <p:cNvSpPr txBox="1"/>
          <p:nvPr/>
        </p:nvSpPr>
        <p:spPr>
          <a:xfrm rot="16200000">
            <a:off x="3727970" y="2460536"/>
            <a:ext cx="2107861" cy="307777"/>
          </a:xfrm>
          <a:prstGeom prst="rect">
            <a:avLst/>
          </a:prstGeom>
          <a:noFill/>
          <a:ln>
            <a:noFill/>
          </a:ln>
        </p:spPr>
        <p:txBody>
          <a:bodyPr wrap="square" rtlCol="0">
            <a:spAutoFit/>
          </a:bodyPr>
          <a:lstStyle/>
          <a:p>
            <a:pPr algn="ctr"/>
            <a:r>
              <a:rPr lang="en-US" altLang="ja-JP" sz="1400" i="1" dirty="0">
                <a:latin typeface="Times New Roman" panose="02020603050405020304" pitchFamily="18" charset="0"/>
                <a:cs typeface="Times New Roman" panose="02020603050405020304" pitchFamily="18" charset="0"/>
              </a:rPr>
              <a:t>E</a:t>
            </a:r>
            <a:r>
              <a:rPr lang="en-US" altLang="ja-JP" sz="1400" i="1" baseline="-25000" dirty="0">
                <a:latin typeface="Times New Roman" panose="02020603050405020304" pitchFamily="18" charset="0"/>
                <a:cs typeface="Times New Roman" panose="02020603050405020304" pitchFamily="18" charset="0"/>
              </a:rPr>
              <a:t>&lt;</a:t>
            </a:r>
            <a:r>
              <a:rPr lang="en-US" altLang="ja-JP" sz="1400" baseline="-25000" dirty="0">
                <a:latin typeface="Times New Roman" panose="02020603050405020304" pitchFamily="18" charset="0"/>
                <a:cs typeface="Times New Roman" panose="02020603050405020304" pitchFamily="18" charset="0"/>
              </a:rPr>
              <a:t>θ</a:t>
            </a:r>
            <a:r>
              <a:rPr lang="en-US" altLang="ja-JP" sz="1400" dirty="0">
                <a:latin typeface="Times New Roman" panose="02020603050405020304" pitchFamily="18" charset="0"/>
                <a:cs typeface="Times New Roman" panose="02020603050405020304" pitchFamily="18" charset="0"/>
              </a:rPr>
              <a:t> / </a:t>
            </a:r>
            <a:r>
              <a:rPr lang="en-US" altLang="ja-JP" sz="1400" i="1" dirty="0">
                <a:latin typeface="Times New Roman" panose="02020603050405020304" pitchFamily="18" charset="0"/>
                <a:cs typeface="Times New Roman" panose="02020603050405020304" pitchFamily="18" charset="0"/>
              </a:rPr>
              <a:t>E</a:t>
            </a:r>
            <a:r>
              <a:rPr lang="en-US" altLang="ja-JP" sz="1400" baseline="-25000" dirty="0">
                <a:latin typeface="Times New Roman" panose="02020603050405020304" pitchFamily="18" charset="0"/>
                <a:cs typeface="Times New Roman" panose="02020603050405020304" pitchFamily="18" charset="0"/>
              </a:rPr>
              <a:t>TOTAL</a:t>
            </a:r>
            <a:r>
              <a:rPr kumimoji="1" lang="en-US" altLang="ja-JP" sz="1400" dirty="0">
                <a:latin typeface="Times New Roman" panose="02020603050405020304" pitchFamily="18" charset="0"/>
                <a:cs typeface="Times New Roman" panose="02020603050405020304" pitchFamily="18" charset="0"/>
              </a:rPr>
              <a:t> [--]</a:t>
            </a:r>
            <a:endParaRPr kumimoji="1" lang="ja-JP" altLang="en-US" sz="1400" dirty="0">
              <a:latin typeface="Times New Roman" panose="02020603050405020304" pitchFamily="18" charset="0"/>
              <a:cs typeface="Times New Roman" panose="02020603050405020304" pitchFamily="18" charset="0"/>
            </a:endParaRPr>
          </a:p>
        </p:txBody>
      </p:sp>
      <p:cxnSp>
        <p:nvCxnSpPr>
          <p:cNvPr id="20" name="直線矢印コネクタ 19"/>
          <p:cNvCxnSpPr/>
          <p:nvPr/>
        </p:nvCxnSpPr>
        <p:spPr>
          <a:xfrm flipH="1" flipV="1">
            <a:off x="5756808" y="1956742"/>
            <a:ext cx="216024" cy="97404"/>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2" name="正方形/長方形 21"/>
          <p:cNvSpPr/>
          <p:nvPr/>
        </p:nvSpPr>
        <p:spPr>
          <a:xfrm>
            <a:off x="5307814" y="1777147"/>
            <a:ext cx="415498" cy="276999"/>
          </a:xfrm>
          <a:prstGeom prst="rect">
            <a:avLst/>
          </a:prstGeom>
        </p:spPr>
        <p:txBody>
          <a:bodyPr wrap="none">
            <a:spAutoFit/>
          </a:bodyPr>
          <a:lstStyle/>
          <a:p>
            <a:r>
              <a:rPr lang="en-US" altLang="ja-JP" sz="1200" dirty="0">
                <a:latin typeface="Times New Roman" panose="02020603050405020304" pitchFamily="18" charset="0"/>
                <a:cs typeface="Times New Roman" panose="02020603050405020304" pitchFamily="18" charset="0"/>
              </a:rPr>
              <a:t>200</a:t>
            </a:r>
            <a:endParaRPr lang="ja-JP" altLang="en-US" sz="1200" dirty="0"/>
          </a:p>
        </p:txBody>
      </p:sp>
      <p:sp>
        <p:nvSpPr>
          <p:cNvPr id="25" name="テキスト ボックス 24"/>
          <p:cNvSpPr txBox="1"/>
          <p:nvPr/>
        </p:nvSpPr>
        <p:spPr>
          <a:xfrm>
            <a:off x="5885557" y="2719949"/>
            <a:ext cx="805896" cy="430887"/>
          </a:xfrm>
          <a:prstGeom prst="rect">
            <a:avLst/>
          </a:prstGeom>
          <a:solidFill>
            <a:schemeClr val="bg1">
              <a:lumMod val="95000"/>
            </a:schemeClr>
          </a:solidFill>
          <a:ln>
            <a:solidFill>
              <a:schemeClr val="tx1"/>
            </a:solidFill>
          </a:ln>
        </p:spPr>
        <p:txBody>
          <a:bodyPr wrap="square" rtlCol="0">
            <a:spAutoFit/>
          </a:bodyPr>
          <a:lstStyle/>
          <a:p>
            <a:r>
              <a:rPr lang="ja-JP" altLang="en-US" sz="1100" dirty="0">
                <a:latin typeface="Times New Roman" panose="02020603050405020304" pitchFamily="18" charset="0"/>
                <a:cs typeface="Times New Roman" panose="02020603050405020304" pitchFamily="18" charset="0"/>
              </a:rPr>
              <a:t> </a:t>
            </a:r>
            <a:r>
              <a:rPr lang="en-US" altLang="ja-JP" sz="1100" dirty="0">
                <a:latin typeface="Times New Roman" panose="02020603050405020304" pitchFamily="18" charset="0"/>
                <a:cs typeface="Times New Roman" panose="02020603050405020304" pitchFamily="18" charset="0"/>
              </a:rPr>
              <a:t>… case1</a:t>
            </a:r>
          </a:p>
          <a:p>
            <a:r>
              <a:rPr kumimoji="1" lang="en-US" altLang="ja-JP" sz="1100" dirty="0">
                <a:latin typeface="Times New Roman" panose="02020603050405020304" pitchFamily="18" charset="0"/>
                <a:cs typeface="Times New Roman" panose="02020603050405020304" pitchFamily="18" charset="0"/>
              </a:rPr>
              <a:t> ― case3</a:t>
            </a:r>
          </a:p>
        </p:txBody>
      </p:sp>
      <p:sp>
        <p:nvSpPr>
          <p:cNvPr id="24" name="テキスト ボックス 23"/>
          <p:cNvSpPr txBox="1"/>
          <p:nvPr/>
        </p:nvSpPr>
        <p:spPr>
          <a:xfrm>
            <a:off x="4459002" y="1169734"/>
            <a:ext cx="3027660" cy="338554"/>
          </a:xfrm>
          <a:prstGeom prst="rect">
            <a:avLst/>
          </a:prstGeom>
          <a:noFill/>
          <a:ln>
            <a:noFill/>
          </a:ln>
        </p:spPr>
        <p:txBody>
          <a:bodyPr wrap="square" rtlCol="0">
            <a:spAutoFit/>
          </a:bodyPr>
          <a:lstStyle/>
          <a:p>
            <a:r>
              <a:rPr kumimoji="1" lang="en-US" altLang="ja-JP" sz="1600" dirty="0"/>
              <a:t>grid</a:t>
            </a:r>
            <a:r>
              <a:rPr kumimoji="1" lang="ja-JP" altLang="en-US" sz="1600" dirty="0"/>
              <a:t>数を増やせば </a:t>
            </a:r>
            <a:r>
              <a:rPr lang="en-US" altLang="ja-JP" sz="1600" dirty="0"/>
              <a:t>case1</a:t>
            </a:r>
            <a:r>
              <a:rPr lang="ja-JP" altLang="en-US" sz="1600" dirty="0"/>
              <a:t>≒</a:t>
            </a:r>
            <a:r>
              <a:rPr lang="en-US" altLang="ja-JP" sz="1600" dirty="0"/>
              <a:t>case3</a:t>
            </a:r>
            <a:endParaRPr kumimoji="1" lang="ja-JP" altLang="en-US" sz="1600" dirty="0"/>
          </a:p>
        </p:txBody>
      </p:sp>
      <p:sp>
        <p:nvSpPr>
          <p:cNvPr id="28" name="正方形/長方形 27"/>
          <p:cNvSpPr/>
          <p:nvPr/>
        </p:nvSpPr>
        <p:spPr>
          <a:xfrm>
            <a:off x="5970791" y="2005444"/>
            <a:ext cx="837089" cy="276999"/>
          </a:xfrm>
          <a:prstGeom prst="rect">
            <a:avLst/>
          </a:prstGeom>
        </p:spPr>
        <p:txBody>
          <a:bodyPr wrap="none">
            <a:spAutoFit/>
          </a:bodyPr>
          <a:lstStyle/>
          <a:p>
            <a:r>
              <a:rPr lang="en-US" altLang="ja-JP" sz="1200" dirty="0">
                <a:latin typeface="Times New Roman" panose="02020603050405020304" pitchFamily="18" charset="0"/>
                <a:cs typeface="Times New Roman" panose="02020603050405020304" pitchFamily="18" charset="0"/>
              </a:rPr>
              <a:t>100grid/</a:t>
            </a:r>
            <a:r>
              <a:rPr lang="en-US" altLang="ja-JP" sz="1200" i="1" dirty="0" err="1">
                <a:latin typeface="Times New Roman" panose="02020603050405020304" pitchFamily="18" charset="0"/>
                <a:cs typeface="Times New Roman" panose="02020603050405020304" pitchFamily="18" charset="0"/>
              </a:rPr>
              <a:t>λ</a:t>
            </a:r>
            <a:r>
              <a:rPr lang="en-US" altLang="ja-JP" sz="1200" baseline="-25000" dirty="0" err="1">
                <a:latin typeface="Times New Roman" panose="02020603050405020304" pitchFamily="18" charset="0"/>
                <a:cs typeface="Times New Roman" panose="02020603050405020304" pitchFamily="18" charset="0"/>
              </a:rPr>
              <a:t>L</a:t>
            </a:r>
            <a:endParaRPr lang="ja-JP" altLang="en-US" sz="1200" dirty="0"/>
          </a:p>
        </p:txBody>
      </p:sp>
      <p:cxnSp>
        <p:nvCxnSpPr>
          <p:cNvPr id="30" name="直線コネクタ 29"/>
          <p:cNvCxnSpPr/>
          <p:nvPr/>
        </p:nvCxnSpPr>
        <p:spPr>
          <a:xfrm flipH="1">
            <a:off x="7020272" y="5439871"/>
            <a:ext cx="72008" cy="62948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直線コネクタ 32"/>
          <p:cNvCxnSpPr/>
          <p:nvPr/>
        </p:nvCxnSpPr>
        <p:spPr>
          <a:xfrm>
            <a:off x="7100664" y="5463808"/>
            <a:ext cx="67816" cy="60555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6" name="テキスト ボックス 35"/>
              <p:cNvSpPr txBox="1"/>
              <p:nvPr/>
            </p:nvSpPr>
            <p:spPr>
              <a:xfrm>
                <a:off x="5796019" y="2348614"/>
                <a:ext cx="1296144" cy="307777"/>
              </a:xfrm>
              <a:prstGeom prst="rect">
                <a:avLst/>
              </a:prstGeom>
              <a:noFill/>
              <a:ln>
                <a:noFill/>
              </a:ln>
            </p:spPr>
            <p:txBody>
              <a:bodyPr wrap="square" rtlCol="0">
                <a:spAutoFit/>
              </a:bodyPr>
              <a:lstStyle/>
              <a:p>
                <a14:m>
                  <m:oMath xmlns:m="http://schemas.openxmlformats.org/officeDocument/2006/math">
                    <m:acc>
                      <m:accPr>
                        <m:chr m:val="̃"/>
                        <m:ctrlPr>
                          <a:rPr kumimoji="1" lang="ja-JP" altLang="en-US" sz="1400" i="1" smtClean="0">
                            <a:solidFill>
                              <a:srgbClr val="007413"/>
                            </a:solidFill>
                            <a:latin typeface="Cambria Math" panose="02040503050406030204" pitchFamily="18" charset="0"/>
                          </a:rPr>
                        </m:ctrlPr>
                      </m:accPr>
                      <m:e>
                        <m:r>
                          <a:rPr kumimoji="1" lang="en-US" altLang="ja-JP" sz="1400" b="0" i="1" smtClean="0">
                            <a:solidFill>
                              <a:srgbClr val="007413"/>
                            </a:solidFill>
                            <a:latin typeface="Cambria Math"/>
                          </a:rPr>
                          <m:t>𝜀</m:t>
                        </m:r>
                        <m:r>
                          <m:rPr>
                            <m:sty m:val="p"/>
                          </m:rPr>
                          <a:rPr kumimoji="1" lang="en-US" altLang="ja-JP" sz="1400" b="0" i="0" baseline="-25000" smtClean="0">
                            <a:solidFill>
                              <a:srgbClr val="007413"/>
                            </a:solidFill>
                            <a:latin typeface="Cambria Math"/>
                          </a:rPr>
                          <m:t>i</m:t>
                        </m:r>
                      </m:e>
                    </m:acc>
                  </m:oMath>
                </a14:m>
                <a:r>
                  <a:rPr kumimoji="1" lang="en-US" altLang="ja-JP" sz="1400" dirty="0">
                    <a:solidFill>
                      <a:srgbClr val="007413"/>
                    </a:solidFill>
                    <a:latin typeface="Times New Roman" panose="02020603050405020304" pitchFamily="18" charset="0"/>
                    <a:cs typeface="Times New Roman" panose="02020603050405020304" pitchFamily="18" charset="0"/>
                  </a:rPr>
                  <a:t>=</a:t>
                </a:r>
                <a:r>
                  <a:rPr lang="en-US" altLang="ja-JP" sz="1400" dirty="0">
                    <a:solidFill>
                      <a:srgbClr val="007413"/>
                    </a:solidFill>
                    <a:latin typeface="Times New Roman" panose="02020603050405020304" pitchFamily="18" charset="0"/>
                    <a:cs typeface="Times New Roman" panose="02020603050405020304" pitchFamily="18" charset="0"/>
                  </a:rPr>
                  <a:t>326</a:t>
                </a:r>
                <a:r>
                  <a:rPr kumimoji="1" lang="en-US" altLang="ja-JP" sz="1400" dirty="0">
                    <a:solidFill>
                      <a:srgbClr val="007413"/>
                    </a:solidFill>
                    <a:latin typeface="Times New Roman" panose="02020603050405020304" pitchFamily="18" charset="0"/>
                    <a:cs typeface="Times New Roman" panose="02020603050405020304" pitchFamily="18" charset="0"/>
                  </a:rPr>
                  <a:t>MeV</a:t>
                </a:r>
                <a:endParaRPr kumimoji="1" lang="ja-JP" altLang="en-US" sz="1400" dirty="0">
                  <a:solidFill>
                    <a:srgbClr val="007413"/>
                  </a:solidFill>
                  <a:latin typeface="Times New Roman" panose="02020603050405020304" pitchFamily="18" charset="0"/>
                  <a:cs typeface="Times New Roman" panose="02020603050405020304" pitchFamily="18" charset="0"/>
                </a:endParaRPr>
              </a:p>
            </p:txBody>
          </p:sp>
        </mc:Choice>
        <mc:Fallback xmlns="">
          <p:sp>
            <p:nvSpPr>
              <p:cNvPr id="36" name="テキスト ボックス 35"/>
              <p:cNvSpPr txBox="1">
                <a:spLocks noRot="1" noChangeAspect="1" noMove="1" noResize="1" noEditPoints="1" noAdjustHandles="1" noChangeArrowheads="1" noChangeShapeType="1" noTextEdit="1"/>
              </p:cNvSpPr>
              <p:nvPr/>
            </p:nvSpPr>
            <p:spPr>
              <a:xfrm>
                <a:off x="5796019" y="2348614"/>
                <a:ext cx="1296144" cy="307777"/>
              </a:xfrm>
              <a:prstGeom prst="rect">
                <a:avLst/>
              </a:prstGeom>
              <a:blipFill rotWithShape="1">
                <a:blip r:embed="rId3"/>
                <a:stretch>
                  <a:fillRect t="-1961" b="-17647"/>
                </a:stretch>
              </a:blipFill>
              <a:ln>
                <a:noFill/>
              </a:ln>
            </p:spPr>
            <p:txBody>
              <a:bodyPr/>
              <a:lstStyle/>
              <a:p>
                <a:r>
                  <a:rPr lang="ja-JP" altLang="en-US">
                    <a:noFill/>
                  </a:rPr>
                  <a:t> </a:t>
                </a:r>
              </a:p>
            </p:txBody>
          </p:sp>
        </mc:Fallback>
      </mc:AlternateContent>
    </p:spTree>
    <p:extLst>
      <p:ext uri="{BB962C8B-B14F-4D97-AF65-F5344CB8AC3E}">
        <p14:creationId xmlns:p14="http://schemas.microsoft.com/office/powerpoint/2010/main" val="13786794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正方形/長方形 48"/>
          <p:cNvSpPr/>
          <p:nvPr/>
        </p:nvSpPr>
        <p:spPr>
          <a:xfrm>
            <a:off x="4496900" y="5109068"/>
            <a:ext cx="3171444" cy="1302966"/>
          </a:xfrm>
          <a:prstGeom prst="rect">
            <a:avLst/>
          </a:pr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ja-JP" altLang="en-US" dirty="0">
                <a:solidFill>
                  <a:schemeClr val="tx1"/>
                </a:solidFill>
                <a:latin typeface="Times New Roman" panose="02020603050405020304" pitchFamily="18" charset="0"/>
                <a:cs typeface="Times New Roman" panose="02020603050405020304" pitchFamily="18" charset="0"/>
              </a:rPr>
              <a:t>∴ 計算条件を決定：</a:t>
            </a:r>
            <a:endParaRPr lang="en-US" altLang="ja-JP" dirty="0">
              <a:solidFill>
                <a:schemeClr val="tx1"/>
              </a:solidFill>
              <a:latin typeface="Times New Roman" panose="02020603050405020304" pitchFamily="18" charset="0"/>
              <a:cs typeface="Times New Roman" panose="02020603050405020304" pitchFamily="18" charset="0"/>
            </a:endParaRPr>
          </a:p>
          <a:p>
            <a:r>
              <a:rPr lang="ja-JP" altLang="en-US" dirty="0">
                <a:solidFill>
                  <a:schemeClr val="tx1"/>
                </a:solidFill>
                <a:latin typeface="Times New Roman" panose="02020603050405020304" pitchFamily="18" charset="0"/>
                <a:cs typeface="Times New Roman" panose="02020603050405020304" pitchFamily="18" charset="0"/>
              </a:rPr>
              <a:t>　　　</a:t>
            </a:r>
            <a:r>
              <a:rPr lang="en-US" altLang="ja-JP" i="1" dirty="0">
                <a:solidFill>
                  <a:schemeClr val="tx1"/>
                </a:solidFill>
                <a:latin typeface="Times New Roman" panose="02020603050405020304" pitchFamily="18" charset="0"/>
                <a:cs typeface="Times New Roman" panose="02020603050405020304" pitchFamily="18" charset="0"/>
              </a:rPr>
              <a:t>I</a:t>
            </a:r>
            <a:r>
              <a:rPr lang="en-US" altLang="ja-JP" baseline="-25000" dirty="0">
                <a:solidFill>
                  <a:schemeClr val="tx1"/>
                </a:solidFill>
                <a:latin typeface="Times New Roman" panose="02020603050405020304" pitchFamily="18" charset="0"/>
                <a:cs typeface="Times New Roman" panose="02020603050405020304" pitchFamily="18" charset="0"/>
              </a:rPr>
              <a:t>L</a:t>
            </a:r>
            <a:r>
              <a:rPr lang="en-US" altLang="ja-JP" dirty="0">
                <a:solidFill>
                  <a:schemeClr val="tx1"/>
                </a:solidFill>
                <a:latin typeface="Times New Roman" panose="02020603050405020304" pitchFamily="18" charset="0"/>
                <a:cs typeface="Times New Roman" panose="02020603050405020304" pitchFamily="18" charset="0"/>
              </a:rPr>
              <a:t>=6×10</a:t>
            </a:r>
            <a:r>
              <a:rPr lang="en-US" altLang="ja-JP" baseline="30000" dirty="0">
                <a:solidFill>
                  <a:schemeClr val="tx1"/>
                </a:solidFill>
                <a:latin typeface="Times New Roman" panose="02020603050405020304" pitchFamily="18" charset="0"/>
                <a:cs typeface="Times New Roman" panose="02020603050405020304" pitchFamily="18" charset="0"/>
              </a:rPr>
              <a:t>22</a:t>
            </a:r>
            <a:r>
              <a:rPr lang="en-US" altLang="ja-JP" dirty="0">
                <a:solidFill>
                  <a:schemeClr val="tx1"/>
                </a:solidFill>
                <a:latin typeface="Times New Roman" panose="02020603050405020304" pitchFamily="18" charset="0"/>
                <a:cs typeface="Times New Roman" panose="02020603050405020304" pitchFamily="18" charset="0"/>
              </a:rPr>
              <a:t>W/cm</a:t>
            </a:r>
            <a:r>
              <a:rPr lang="en-US" altLang="ja-JP" baseline="30000" dirty="0">
                <a:solidFill>
                  <a:schemeClr val="tx1"/>
                </a:solidFill>
                <a:latin typeface="Times New Roman" panose="02020603050405020304" pitchFamily="18" charset="0"/>
                <a:cs typeface="Times New Roman" panose="02020603050405020304" pitchFamily="18" charset="0"/>
              </a:rPr>
              <a:t>2</a:t>
            </a:r>
          </a:p>
          <a:p>
            <a:r>
              <a:rPr lang="ja-JP" altLang="en-US" dirty="0">
                <a:solidFill>
                  <a:schemeClr val="tx1"/>
                </a:solidFill>
                <a:latin typeface="Times New Roman" panose="02020603050405020304" pitchFamily="18" charset="0"/>
                <a:cs typeface="Times New Roman" panose="02020603050405020304" pitchFamily="18" charset="0"/>
              </a:rPr>
              <a:t>　　　</a:t>
            </a:r>
            <a:r>
              <a:rPr lang="en-US" altLang="ja-JP" i="1" dirty="0">
                <a:solidFill>
                  <a:schemeClr val="tx1"/>
                </a:solidFill>
                <a:latin typeface="Times New Roman" panose="02020603050405020304" pitchFamily="18" charset="0"/>
                <a:cs typeface="Times New Roman" panose="02020603050405020304" pitchFamily="18" charset="0"/>
              </a:rPr>
              <a:t>n</a:t>
            </a:r>
            <a:r>
              <a:rPr lang="en-US" altLang="ja-JP" baseline="-25000" dirty="0">
                <a:solidFill>
                  <a:schemeClr val="tx1"/>
                </a:solidFill>
                <a:latin typeface="Times New Roman" panose="02020603050405020304" pitchFamily="18" charset="0"/>
                <a:cs typeface="Times New Roman" panose="02020603050405020304" pitchFamily="18" charset="0"/>
              </a:rPr>
              <a:t>e</a:t>
            </a:r>
            <a:r>
              <a:rPr lang="en-US" altLang="ja-JP" dirty="0">
                <a:solidFill>
                  <a:schemeClr val="tx1"/>
                </a:solidFill>
                <a:latin typeface="Times New Roman" panose="02020603050405020304" pitchFamily="18" charset="0"/>
                <a:cs typeface="Times New Roman" panose="02020603050405020304" pitchFamily="18" charset="0"/>
              </a:rPr>
              <a:t>=360</a:t>
            </a:r>
            <a:r>
              <a:rPr lang="en-US" altLang="ja-JP" i="1" dirty="0">
                <a:solidFill>
                  <a:schemeClr val="tx1"/>
                </a:solidFill>
                <a:latin typeface="Times New Roman" panose="02020603050405020304" pitchFamily="18" charset="0"/>
                <a:cs typeface="Times New Roman" panose="02020603050405020304" pitchFamily="18" charset="0"/>
              </a:rPr>
              <a:t>n</a:t>
            </a:r>
            <a:r>
              <a:rPr lang="en-US" altLang="ja-JP" baseline="-25000" dirty="0">
                <a:solidFill>
                  <a:schemeClr val="tx1"/>
                </a:solidFill>
                <a:latin typeface="Times New Roman" panose="02020603050405020304" pitchFamily="18" charset="0"/>
                <a:cs typeface="Times New Roman" panose="02020603050405020304" pitchFamily="18" charset="0"/>
              </a:rPr>
              <a:t>cr</a:t>
            </a:r>
            <a:r>
              <a:rPr lang="en-US" altLang="ja-JP" dirty="0">
                <a:solidFill>
                  <a:schemeClr val="tx1"/>
                </a:solidFill>
                <a:latin typeface="Times New Roman" panose="02020603050405020304" pitchFamily="18" charset="0"/>
                <a:cs typeface="Times New Roman" panose="02020603050405020304" pitchFamily="18" charset="0"/>
              </a:rPr>
              <a:t>    (</a:t>
            </a:r>
            <a:r>
              <a:rPr lang="en-US" altLang="ja-JP" i="1" dirty="0">
                <a:solidFill>
                  <a:schemeClr val="tx1"/>
                </a:solidFill>
                <a:latin typeface="Times New Roman" panose="02020603050405020304" pitchFamily="18" charset="0"/>
                <a:cs typeface="Times New Roman" panose="02020603050405020304" pitchFamily="18" charset="0"/>
              </a:rPr>
              <a:t>ρ</a:t>
            </a:r>
            <a:r>
              <a:rPr lang="en-US" altLang="ja-JP" dirty="0">
                <a:solidFill>
                  <a:schemeClr val="tx1"/>
                </a:solidFill>
                <a:latin typeface="Times New Roman" panose="02020603050405020304" pitchFamily="18" charset="0"/>
                <a:cs typeface="Times New Roman" panose="02020603050405020304" pitchFamily="18" charset="0"/>
              </a:rPr>
              <a:t>=1.2g/cm</a:t>
            </a:r>
            <a:r>
              <a:rPr lang="en-US" altLang="ja-JP" baseline="30000" dirty="0">
                <a:solidFill>
                  <a:schemeClr val="tx1"/>
                </a:solidFill>
                <a:latin typeface="Times New Roman" panose="02020603050405020304" pitchFamily="18" charset="0"/>
                <a:cs typeface="Times New Roman" panose="02020603050405020304" pitchFamily="18" charset="0"/>
              </a:rPr>
              <a:t>3</a:t>
            </a:r>
            <a:r>
              <a:rPr lang="en-US" altLang="ja-JP" dirty="0">
                <a:solidFill>
                  <a:schemeClr val="tx1"/>
                </a:solidFill>
                <a:latin typeface="Times New Roman" panose="02020603050405020304" pitchFamily="18" charset="0"/>
                <a:cs typeface="Times New Roman" panose="02020603050405020304" pitchFamily="18" charset="0"/>
              </a:rPr>
              <a:t>)</a:t>
            </a:r>
          </a:p>
          <a:p>
            <a:r>
              <a:rPr lang="ja-JP" altLang="en-US" sz="1400" dirty="0">
                <a:solidFill>
                  <a:schemeClr val="tx1"/>
                </a:solidFill>
                <a:latin typeface="Times New Roman" panose="02020603050405020304" pitchFamily="18" charset="0"/>
                <a:cs typeface="Times New Roman" panose="02020603050405020304" pitchFamily="18" charset="0"/>
              </a:rPr>
              <a:t>　　　　</a:t>
            </a:r>
            <a:endParaRPr lang="en-US" altLang="ja-JP" sz="1400" dirty="0">
              <a:solidFill>
                <a:schemeClr val="tx1"/>
              </a:solidFill>
              <a:latin typeface="Times New Roman" panose="02020603050405020304" pitchFamily="18" charset="0"/>
              <a:cs typeface="Times New Roman" panose="02020603050405020304" pitchFamily="18" charset="0"/>
            </a:endParaRPr>
          </a:p>
          <a:p>
            <a:r>
              <a:rPr lang="ja-JP" altLang="en-US" sz="1400" dirty="0">
                <a:solidFill>
                  <a:schemeClr val="tx1"/>
                </a:solidFill>
                <a:latin typeface="Times New Roman" panose="02020603050405020304" pitchFamily="18" charset="0"/>
                <a:cs typeface="Times New Roman" panose="02020603050405020304" pitchFamily="18" charset="0"/>
              </a:rPr>
              <a:t>　　　　</a:t>
            </a:r>
            <a:r>
              <a:rPr lang="en-US" altLang="ja-JP" sz="1400" dirty="0">
                <a:solidFill>
                  <a:schemeClr val="tx1"/>
                </a:solidFill>
                <a:latin typeface="Times New Roman" panose="02020603050405020304" pitchFamily="18" charset="0"/>
                <a:cs typeface="Times New Roman" panose="02020603050405020304" pitchFamily="18" charset="0"/>
              </a:rPr>
              <a:t>※</a:t>
            </a:r>
            <a:r>
              <a:rPr lang="ja-JP" altLang="en-US" sz="1400" dirty="0">
                <a:solidFill>
                  <a:schemeClr val="tx1"/>
                </a:solidFill>
                <a:latin typeface="Times New Roman" panose="02020603050405020304" pitchFamily="18" charset="0"/>
                <a:cs typeface="Times New Roman" panose="02020603050405020304" pitchFamily="18" charset="0"/>
              </a:rPr>
              <a:t> </a:t>
            </a:r>
            <a:r>
              <a:rPr lang="en-US" altLang="ja-JP" sz="1400" dirty="0">
                <a:solidFill>
                  <a:schemeClr val="tx1"/>
                </a:solidFill>
                <a:latin typeface="Times New Roman" panose="02020603050405020304" pitchFamily="18" charset="0"/>
                <a:cs typeface="Times New Roman" panose="02020603050405020304" pitchFamily="18" charset="0"/>
              </a:rPr>
              <a:t>200grid/</a:t>
            </a:r>
            <a:r>
              <a:rPr lang="en-US" altLang="ja-JP" sz="1400" i="1" dirty="0" err="1">
                <a:solidFill>
                  <a:schemeClr val="tx1"/>
                </a:solidFill>
                <a:latin typeface="Times New Roman" panose="02020603050405020304" pitchFamily="18" charset="0"/>
                <a:cs typeface="Times New Roman" panose="02020603050405020304" pitchFamily="18" charset="0"/>
              </a:rPr>
              <a:t>λ</a:t>
            </a:r>
            <a:r>
              <a:rPr lang="en-US" altLang="ja-JP" sz="1400" baseline="-25000" dirty="0" err="1">
                <a:solidFill>
                  <a:schemeClr val="tx1"/>
                </a:solidFill>
                <a:latin typeface="Times New Roman" panose="02020603050405020304" pitchFamily="18" charset="0"/>
                <a:cs typeface="Times New Roman" panose="02020603050405020304" pitchFamily="18" charset="0"/>
              </a:rPr>
              <a:t>L</a:t>
            </a:r>
            <a:r>
              <a:rPr lang="ja-JP" altLang="en-US" sz="1400" dirty="0">
                <a:solidFill>
                  <a:schemeClr val="tx1"/>
                </a:solidFill>
                <a:latin typeface="Times New Roman" panose="02020603050405020304" pitchFamily="18" charset="0"/>
                <a:cs typeface="Times New Roman" panose="02020603050405020304" pitchFamily="18" charset="0"/>
              </a:rPr>
              <a:t>とした</a:t>
            </a:r>
            <a:endParaRPr lang="ja-JP" altLang="en-US" sz="1400" dirty="0">
              <a:solidFill>
                <a:schemeClr val="tx1"/>
              </a:solidFill>
            </a:endParaRPr>
          </a:p>
        </p:txBody>
      </p:sp>
      <p:pic>
        <p:nvPicPr>
          <p:cNvPr id="3077"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l="25241" t="3314" r="20362" b="16441"/>
          <a:stretch/>
        </p:blipFill>
        <p:spPr bwMode="auto">
          <a:xfrm>
            <a:off x="651130" y="1196752"/>
            <a:ext cx="2890642" cy="28428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1" name="テキスト ボックス 50"/>
          <p:cNvSpPr txBox="1"/>
          <p:nvPr/>
        </p:nvSpPr>
        <p:spPr>
          <a:xfrm>
            <a:off x="2614577" y="3014082"/>
            <a:ext cx="741596" cy="646331"/>
          </a:xfrm>
          <a:prstGeom prst="rect">
            <a:avLst/>
          </a:prstGeom>
          <a:solidFill>
            <a:schemeClr val="bg1">
              <a:lumMod val="95000"/>
            </a:schemeClr>
          </a:solidFill>
          <a:ln>
            <a:solidFill>
              <a:schemeClr val="tx1"/>
            </a:solidFill>
          </a:ln>
        </p:spPr>
        <p:txBody>
          <a:bodyPr wrap="square" rtlCol="0">
            <a:spAutoFit/>
          </a:bodyPr>
          <a:lstStyle/>
          <a:p>
            <a:r>
              <a:rPr lang="ja-JP" altLang="en-US" sz="1200" dirty="0">
                <a:latin typeface="Times New Roman" panose="02020603050405020304" pitchFamily="18" charset="0"/>
                <a:cs typeface="Times New Roman" panose="02020603050405020304" pitchFamily="18" charset="0"/>
              </a:rPr>
              <a:t>＋ </a:t>
            </a:r>
            <a:r>
              <a:rPr lang="en-US" altLang="ja-JP" sz="1200" dirty="0">
                <a:latin typeface="Times New Roman" panose="02020603050405020304" pitchFamily="18" charset="0"/>
                <a:cs typeface="Times New Roman" panose="02020603050405020304" pitchFamily="18" charset="0"/>
              </a:rPr>
              <a:t>case1</a:t>
            </a:r>
          </a:p>
          <a:p>
            <a:r>
              <a:rPr lang="ja-JP" altLang="en-US" sz="1200" dirty="0">
                <a:latin typeface="Times New Roman" panose="02020603050405020304" pitchFamily="18" charset="0"/>
                <a:cs typeface="Times New Roman" panose="02020603050405020304" pitchFamily="18" charset="0"/>
              </a:rPr>
              <a:t>△ </a:t>
            </a:r>
            <a:r>
              <a:rPr lang="en-US" altLang="ja-JP" sz="1200" dirty="0">
                <a:latin typeface="Times New Roman" panose="02020603050405020304" pitchFamily="18" charset="0"/>
                <a:cs typeface="Times New Roman" panose="02020603050405020304" pitchFamily="18" charset="0"/>
              </a:rPr>
              <a:t>case2</a:t>
            </a:r>
          </a:p>
          <a:p>
            <a:r>
              <a:rPr lang="ja-JP" altLang="en-US" sz="1200" dirty="0">
                <a:latin typeface="Times New Roman" panose="02020603050405020304" pitchFamily="18" charset="0"/>
                <a:cs typeface="Times New Roman" panose="02020603050405020304" pitchFamily="18" charset="0"/>
              </a:rPr>
              <a:t>◇</a:t>
            </a:r>
            <a:r>
              <a:rPr lang="en-US" altLang="ja-JP" sz="1200" dirty="0">
                <a:latin typeface="Times New Roman" panose="02020603050405020304" pitchFamily="18" charset="0"/>
                <a:cs typeface="Times New Roman" panose="02020603050405020304" pitchFamily="18" charset="0"/>
              </a:rPr>
              <a:t> case3</a:t>
            </a:r>
          </a:p>
        </p:txBody>
      </p:sp>
      <p:pic>
        <p:nvPicPr>
          <p:cNvPr id="3079" name="Picture 7"/>
          <p:cNvPicPr>
            <a:picLocks noChangeAspect="1" noChangeArrowheads="1"/>
          </p:cNvPicPr>
          <p:nvPr/>
        </p:nvPicPr>
        <p:blipFill rotWithShape="1">
          <a:blip r:embed="rId4">
            <a:extLst>
              <a:ext uri="{28A0092B-C50C-407E-A947-70E740481C1C}">
                <a14:useLocalDpi xmlns:a14="http://schemas.microsoft.com/office/drawing/2010/main" val="0"/>
              </a:ext>
            </a:extLst>
          </a:blip>
          <a:srcRect l="15190" r="18271" b="14357"/>
          <a:stretch/>
        </p:blipFill>
        <p:spPr bwMode="auto">
          <a:xfrm>
            <a:off x="-1056326" y="-3618863"/>
            <a:ext cx="3514508" cy="30157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8"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44606" y="-3699792"/>
            <a:ext cx="5247476" cy="34983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4"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23355" t="2269" r="18204" b="15633"/>
          <a:stretch/>
        </p:blipFill>
        <p:spPr bwMode="auto">
          <a:xfrm>
            <a:off x="-3263900" y="4407362"/>
            <a:ext cx="2985259" cy="27958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タイトル 1"/>
          <p:cNvSpPr>
            <a:spLocks noGrp="1"/>
          </p:cNvSpPr>
          <p:nvPr>
            <p:ph type="title"/>
          </p:nvPr>
        </p:nvSpPr>
        <p:spPr>
          <a:xfrm>
            <a:off x="72008" y="114817"/>
            <a:ext cx="9144000" cy="562074"/>
          </a:xfrm>
        </p:spPr>
        <p:txBody>
          <a:bodyPr>
            <a:normAutofit/>
          </a:bodyPr>
          <a:lstStyle/>
          <a:p>
            <a:r>
              <a:rPr kumimoji="1" lang="ja-JP" altLang="en-US" dirty="0">
                <a:latin typeface="Times New Roman" panose="02020603050405020304" pitchFamily="18" charset="0"/>
                <a:cs typeface="Times New Roman" panose="02020603050405020304" pitchFamily="18" charset="0"/>
              </a:rPr>
              <a:t>イオンビームの生成効率より，有限スポット径の</a:t>
            </a:r>
            <a:r>
              <a:rPr lang="ja-JP" altLang="en-US" dirty="0">
                <a:latin typeface="Times New Roman" panose="02020603050405020304" pitchFamily="18" charset="0"/>
                <a:cs typeface="Times New Roman" panose="02020603050405020304" pitchFamily="18" charset="0"/>
              </a:rPr>
              <a:t>計算条件を決定した</a:t>
            </a:r>
            <a:endParaRPr kumimoji="1" lang="ja-JP" altLang="en-US" dirty="0">
              <a:latin typeface="Times New Roman" panose="02020603050405020304" pitchFamily="18" charset="0"/>
              <a:cs typeface="Times New Roman" panose="02020603050405020304" pitchFamily="18" charset="0"/>
            </a:endParaRPr>
          </a:p>
        </p:txBody>
      </p:sp>
      <p:sp>
        <p:nvSpPr>
          <p:cNvPr id="29" name="テキスト ボックス 28"/>
          <p:cNvSpPr txBox="1"/>
          <p:nvPr/>
        </p:nvSpPr>
        <p:spPr>
          <a:xfrm>
            <a:off x="239229" y="764704"/>
            <a:ext cx="3027116" cy="400110"/>
          </a:xfrm>
          <a:prstGeom prst="rect">
            <a:avLst/>
          </a:prstGeom>
          <a:noFill/>
          <a:ln>
            <a:noFill/>
          </a:ln>
        </p:spPr>
        <p:txBody>
          <a:bodyPr wrap="square" rtlCol="0">
            <a:spAutoFit/>
          </a:bodyPr>
          <a:lstStyle/>
          <a:p>
            <a:r>
              <a:rPr lang="ja-JP" altLang="en-US" sz="2000" b="1" u="sng" dirty="0">
                <a:latin typeface="Times New Roman" panose="02020603050405020304" pitchFamily="18" charset="0"/>
                <a:cs typeface="Times New Roman" panose="02020603050405020304" pitchFamily="18" charset="0"/>
              </a:rPr>
              <a:t>イオンビーム生成効率</a:t>
            </a:r>
            <a:r>
              <a:rPr lang="ja-JP" altLang="en-US" sz="1600" dirty="0">
                <a:latin typeface="Times New Roman" panose="02020603050405020304" pitchFamily="18" charset="0"/>
                <a:cs typeface="Times New Roman" panose="02020603050405020304" pitchFamily="18" charset="0"/>
              </a:rPr>
              <a:t>　</a:t>
            </a:r>
            <a:endParaRPr kumimoji="1" lang="ja-JP" altLang="en-US" sz="1600" dirty="0">
              <a:latin typeface="Times New Roman" panose="02020603050405020304" pitchFamily="18" charset="0"/>
              <a:cs typeface="Times New Roman" panose="02020603050405020304" pitchFamily="18" charset="0"/>
            </a:endParaRPr>
          </a:p>
        </p:txBody>
      </p:sp>
      <p:sp>
        <p:nvSpPr>
          <p:cNvPr id="31" name="正方形/長方形 30"/>
          <p:cNvSpPr/>
          <p:nvPr/>
        </p:nvSpPr>
        <p:spPr>
          <a:xfrm>
            <a:off x="1502206" y="3984968"/>
            <a:ext cx="1273105" cy="338554"/>
          </a:xfrm>
          <a:prstGeom prst="rect">
            <a:avLst/>
          </a:prstGeom>
        </p:spPr>
        <p:txBody>
          <a:bodyPr wrap="none">
            <a:spAutoFit/>
          </a:bodyPr>
          <a:lstStyle/>
          <a:p>
            <a:r>
              <a:rPr lang="en-US" altLang="ja-JP" sz="1600" i="1" dirty="0">
                <a:latin typeface="Times New Roman" panose="02020603050405020304" pitchFamily="18" charset="0"/>
                <a:cs typeface="Times New Roman" panose="02020603050405020304" pitchFamily="18" charset="0"/>
              </a:rPr>
              <a:t>I</a:t>
            </a:r>
            <a:r>
              <a:rPr lang="en-US" altLang="ja-JP" sz="1600" baseline="-25000" dirty="0">
                <a:latin typeface="Times New Roman" panose="02020603050405020304" pitchFamily="18" charset="0"/>
                <a:cs typeface="Times New Roman" panose="02020603050405020304" pitchFamily="18" charset="0"/>
              </a:rPr>
              <a:t>L</a:t>
            </a:r>
            <a:r>
              <a:rPr lang="en-US" altLang="ja-JP" sz="1600" dirty="0">
                <a:latin typeface="Times New Roman" panose="02020603050405020304" pitchFamily="18" charset="0"/>
                <a:cs typeface="Times New Roman" panose="02020603050405020304" pitchFamily="18" charset="0"/>
              </a:rPr>
              <a:t>/</a:t>
            </a:r>
            <a:r>
              <a:rPr lang="en-US" altLang="ja-JP" sz="1600" i="1" dirty="0" err="1">
                <a:latin typeface="Times New Roman" panose="02020603050405020304" pitchFamily="18" charset="0"/>
                <a:cs typeface="Times New Roman" panose="02020603050405020304" pitchFamily="18" charset="0"/>
              </a:rPr>
              <a:t>n</a:t>
            </a:r>
            <a:r>
              <a:rPr lang="en-US" altLang="ja-JP" sz="1600" baseline="-25000" dirty="0" err="1">
                <a:latin typeface="Times New Roman" panose="02020603050405020304" pitchFamily="18" charset="0"/>
                <a:cs typeface="Times New Roman" panose="02020603050405020304" pitchFamily="18" charset="0"/>
              </a:rPr>
              <a:t>i</a:t>
            </a:r>
            <a:r>
              <a:rPr lang="ja-JP" altLang="en-US" sz="1600" dirty="0">
                <a:solidFill>
                  <a:schemeClr val="tx1"/>
                </a:solidFill>
                <a:latin typeface="Times New Roman" panose="02020603050405020304" pitchFamily="18" charset="0"/>
                <a:cs typeface="Times New Roman" panose="02020603050405020304" pitchFamily="18" charset="0"/>
              </a:rPr>
              <a:t> </a:t>
            </a:r>
            <a:r>
              <a:rPr lang="en-US" altLang="ja-JP" sz="1600" dirty="0">
                <a:solidFill>
                  <a:schemeClr val="tx1"/>
                </a:solidFill>
                <a:latin typeface="Times New Roman" panose="02020603050405020304" pitchFamily="18" charset="0"/>
                <a:cs typeface="Times New Roman" panose="02020603050405020304" pitchFamily="18" charset="0"/>
              </a:rPr>
              <a:t>[</a:t>
            </a:r>
            <a:r>
              <a:rPr lang="en-US" altLang="ja-JP" sz="1600" dirty="0">
                <a:latin typeface="Times New Roman" panose="02020603050405020304" pitchFamily="18" charset="0"/>
                <a:cs typeface="Times New Roman" panose="02020603050405020304" pitchFamily="18" charset="0"/>
              </a:rPr>
              <a:t>W</a:t>
            </a:r>
            <a:r>
              <a:rPr lang="ja-JP" altLang="en-US" sz="1600" dirty="0">
                <a:latin typeface="Times New Roman" panose="02020603050405020304" pitchFamily="18" charset="0"/>
                <a:cs typeface="Times New Roman" panose="02020603050405020304" pitchFamily="18" charset="0"/>
              </a:rPr>
              <a:t>・</a:t>
            </a:r>
            <a:r>
              <a:rPr lang="en-US" altLang="ja-JP" sz="1600" dirty="0">
                <a:latin typeface="Times New Roman" panose="02020603050405020304" pitchFamily="18" charset="0"/>
                <a:cs typeface="Times New Roman" panose="02020603050405020304" pitchFamily="18" charset="0"/>
              </a:rPr>
              <a:t>cm</a:t>
            </a:r>
            <a:r>
              <a:rPr lang="en-US" altLang="ja-JP" sz="1600" dirty="0">
                <a:solidFill>
                  <a:schemeClr val="tx1"/>
                </a:solidFill>
                <a:latin typeface="Times New Roman" panose="02020603050405020304" pitchFamily="18" charset="0"/>
                <a:cs typeface="Times New Roman" panose="02020603050405020304" pitchFamily="18" charset="0"/>
              </a:rPr>
              <a:t>]</a:t>
            </a:r>
            <a:endParaRPr lang="ja-JP" altLang="en-US" sz="1600" dirty="0">
              <a:solidFill>
                <a:schemeClr val="tx1"/>
              </a:solidFill>
              <a:latin typeface="Times New Roman" panose="02020603050405020304" pitchFamily="18" charset="0"/>
              <a:cs typeface="Times New Roman" panose="02020603050405020304" pitchFamily="18" charset="0"/>
            </a:endParaRPr>
          </a:p>
        </p:txBody>
      </p:sp>
      <p:sp>
        <p:nvSpPr>
          <p:cNvPr id="33" name="テキスト ボックス 32"/>
          <p:cNvSpPr txBox="1"/>
          <p:nvPr/>
        </p:nvSpPr>
        <p:spPr>
          <a:xfrm>
            <a:off x="-1510843" y="6262126"/>
            <a:ext cx="891811" cy="523220"/>
          </a:xfrm>
          <a:prstGeom prst="rect">
            <a:avLst/>
          </a:prstGeom>
          <a:solidFill>
            <a:schemeClr val="bg1">
              <a:lumMod val="95000"/>
            </a:schemeClr>
          </a:solidFill>
          <a:ln>
            <a:solidFill>
              <a:schemeClr val="tx1"/>
            </a:solidFill>
          </a:ln>
        </p:spPr>
        <p:txBody>
          <a:bodyPr wrap="square" rtlCol="0">
            <a:spAutoFit/>
          </a:bodyPr>
          <a:lstStyle/>
          <a:p>
            <a:r>
              <a:rPr lang="ja-JP" altLang="en-US" sz="1400" dirty="0">
                <a:latin typeface="Times New Roman" panose="02020603050405020304" pitchFamily="18" charset="0"/>
                <a:cs typeface="Times New Roman" panose="02020603050405020304" pitchFamily="18" charset="0"/>
              </a:rPr>
              <a:t>◇ </a:t>
            </a:r>
            <a:r>
              <a:rPr lang="en-US" altLang="ja-JP" sz="1400" dirty="0">
                <a:latin typeface="Times New Roman" panose="02020603050405020304" pitchFamily="18" charset="0"/>
                <a:cs typeface="Times New Roman" panose="02020603050405020304" pitchFamily="18" charset="0"/>
              </a:rPr>
              <a:t>case1</a:t>
            </a:r>
          </a:p>
          <a:p>
            <a:r>
              <a:rPr kumimoji="1" lang="ja-JP" altLang="en-US" sz="1100" dirty="0">
                <a:latin typeface="Times New Roman" panose="02020603050405020304" pitchFamily="18" charset="0"/>
                <a:cs typeface="Times New Roman" panose="02020603050405020304" pitchFamily="18" charset="0"/>
              </a:rPr>
              <a:t>◆</a:t>
            </a:r>
            <a:r>
              <a:rPr kumimoji="1" lang="en-US" altLang="ja-JP" sz="1400" dirty="0">
                <a:latin typeface="Times New Roman" panose="02020603050405020304" pitchFamily="18" charset="0"/>
                <a:cs typeface="Times New Roman" panose="02020603050405020304" pitchFamily="18" charset="0"/>
              </a:rPr>
              <a:t>  case2</a:t>
            </a:r>
            <a:endParaRPr lang="en-US" altLang="ja-JP" sz="1200" dirty="0">
              <a:latin typeface="Times New Roman" panose="02020603050405020304" pitchFamily="18" charset="0"/>
              <a:cs typeface="Times New Roman" panose="02020603050405020304" pitchFamily="18" charset="0"/>
            </a:endParaRPr>
          </a:p>
        </p:txBody>
      </p:sp>
      <p:sp>
        <p:nvSpPr>
          <p:cNvPr id="32" name="正方形/長方形 31"/>
          <p:cNvSpPr/>
          <p:nvPr/>
        </p:nvSpPr>
        <p:spPr>
          <a:xfrm rot="16200000">
            <a:off x="-187950" y="2303342"/>
            <a:ext cx="1245854" cy="338554"/>
          </a:xfrm>
          <a:prstGeom prst="rect">
            <a:avLst/>
          </a:prstGeom>
          <a:solidFill>
            <a:schemeClr val="bg1"/>
          </a:solidFill>
        </p:spPr>
        <p:txBody>
          <a:bodyPr wrap="none">
            <a:spAutoFit/>
          </a:bodyPr>
          <a:lstStyle/>
          <a:p>
            <a:r>
              <a:rPr lang="en-US" altLang="ja-JP" sz="1600" i="1" dirty="0" err="1">
                <a:solidFill>
                  <a:schemeClr val="tx1"/>
                </a:solidFill>
                <a:latin typeface="Cambria Math" panose="02040503050406030204" pitchFamily="18" charset="0"/>
                <a:ea typeface="Cambria Math" panose="02040503050406030204" pitchFamily="18" charset="0"/>
                <a:cs typeface="Arial Unicode MS" panose="020B0604020202020204" pitchFamily="50" charset="-128"/>
              </a:rPr>
              <a:t>η</a:t>
            </a:r>
            <a:r>
              <a:rPr lang="en-US" altLang="ja-JP" sz="1600" baseline="-25000" dirty="0" err="1">
                <a:solidFill>
                  <a:schemeClr val="tx1"/>
                </a:solidFill>
                <a:latin typeface="Cambria Math" panose="02040503050406030204" pitchFamily="18" charset="0"/>
                <a:ea typeface="Cambria Math" panose="02040503050406030204" pitchFamily="18" charset="0"/>
                <a:cs typeface="Arial Unicode MS" panose="020B0604020202020204" pitchFamily="50" charset="-128"/>
              </a:rPr>
              <a:t>laser</a:t>
            </a:r>
            <a:r>
              <a:rPr lang="ja-JP" altLang="en-US" sz="1600" baseline="-25000" dirty="0">
                <a:solidFill>
                  <a:schemeClr val="tx1"/>
                </a:solidFill>
                <a:latin typeface="Cambria Math" panose="02040503050406030204" pitchFamily="18" charset="0"/>
                <a:ea typeface="Cambria Math" panose="02040503050406030204" pitchFamily="18" charset="0"/>
                <a:cs typeface="Arial Unicode MS" panose="020B0604020202020204" pitchFamily="50" charset="-128"/>
              </a:rPr>
              <a:t>→</a:t>
            </a:r>
            <a:r>
              <a:rPr lang="en-US" altLang="ja-JP" sz="1600" baseline="-25000" dirty="0">
                <a:solidFill>
                  <a:schemeClr val="tx1"/>
                </a:solidFill>
                <a:latin typeface="Cambria Math" panose="02040503050406030204" pitchFamily="18" charset="0"/>
                <a:ea typeface="Cambria Math" panose="02040503050406030204" pitchFamily="18" charset="0"/>
                <a:cs typeface="Arial Unicode MS" panose="020B0604020202020204" pitchFamily="50" charset="-128"/>
              </a:rPr>
              <a:t>ion</a:t>
            </a:r>
            <a:r>
              <a:rPr lang="ja-JP" altLang="en-US" sz="1600" dirty="0">
                <a:solidFill>
                  <a:schemeClr val="tx1"/>
                </a:solidFill>
                <a:latin typeface="Times New Roman" panose="02020603050405020304" pitchFamily="18" charset="0"/>
                <a:cs typeface="Times New Roman" panose="02020603050405020304" pitchFamily="18" charset="0"/>
              </a:rPr>
              <a:t> </a:t>
            </a:r>
            <a:r>
              <a:rPr lang="en-US" altLang="ja-JP" sz="1600" dirty="0">
                <a:solidFill>
                  <a:schemeClr val="tx1"/>
                </a:solidFill>
                <a:latin typeface="Times New Roman" panose="02020603050405020304" pitchFamily="18" charset="0"/>
                <a:cs typeface="Times New Roman" panose="02020603050405020304" pitchFamily="18" charset="0"/>
              </a:rPr>
              <a:t>[%]</a:t>
            </a:r>
            <a:endParaRPr lang="ja-JP" altLang="en-US" sz="1600" dirty="0">
              <a:solidFill>
                <a:schemeClr val="tx1"/>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0" name="テキスト ボックス 9"/>
              <p:cNvSpPr txBox="1"/>
              <p:nvPr/>
            </p:nvSpPr>
            <p:spPr>
              <a:xfrm>
                <a:off x="1272937" y="2930420"/>
                <a:ext cx="1296144" cy="307777"/>
              </a:xfrm>
              <a:prstGeom prst="rect">
                <a:avLst/>
              </a:prstGeom>
              <a:noFill/>
              <a:ln>
                <a:noFill/>
              </a:ln>
            </p:spPr>
            <p:txBody>
              <a:bodyPr wrap="square" rtlCol="0">
                <a:spAutoFit/>
              </a:bodyPr>
              <a:lstStyle/>
              <a:p>
                <a14:m>
                  <m:oMath xmlns:m="http://schemas.openxmlformats.org/officeDocument/2006/math">
                    <m:acc>
                      <m:accPr>
                        <m:chr m:val="̃"/>
                        <m:ctrlPr>
                          <a:rPr kumimoji="1" lang="ja-JP" altLang="en-US" sz="1400" i="1" smtClean="0">
                            <a:solidFill>
                              <a:srgbClr val="0119FF"/>
                            </a:solidFill>
                            <a:latin typeface="Cambria Math" panose="02040503050406030204" pitchFamily="18" charset="0"/>
                          </a:rPr>
                        </m:ctrlPr>
                      </m:accPr>
                      <m:e>
                        <m:r>
                          <a:rPr kumimoji="1" lang="en-US" altLang="ja-JP" sz="1400" b="0" i="1" smtClean="0">
                            <a:solidFill>
                              <a:srgbClr val="0119FF"/>
                            </a:solidFill>
                            <a:latin typeface="Cambria Math"/>
                          </a:rPr>
                          <m:t>𝜀</m:t>
                        </m:r>
                        <m:r>
                          <m:rPr>
                            <m:sty m:val="p"/>
                          </m:rPr>
                          <a:rPr kumimoji="1" lang="en-US" altLang="ja-JP" sz="1400" b="0" i="0" baseline="-25000" smtClean="0">
                            <a:solidFill>
                              <a:srgbClr val="0119FF"/>
                            </a:solidFill>
                            <a:latin typeface="Cambria Math"/>
                          </a:rPr>
                          <m:t>i</m:t>
                        </m:r>
                      </m:e>
                    </m:acc>
                  </m:oMath>
                </a14:m>
                <a:r>
                  <a:rPr kumimoji="1" lang="en-US" altLang="ja-JP" sz="1400" dirty="0">
                    <a:solidFill>
                      <a:srgbClr val="0119FF"/>
                    </a:solidFill>
                    <a:latin typeface="Times New Roman" panose="02020603050405020304" pitchFamily="18" charset="0"/>
                    <a:cs typeface="Times New Roman" panose="02020603050405020304" pitchFamily="18" charset="0"/>
                  </a:rPr>
                  <a:t>=108MeV</a:t>
                </a:r>
                <a:endParaRPr kumimoji="1" lang="ja-JP" altLang="en-US" sz="1400" dirty="0">
                  <a:solidFill>
                    <a:srgbClr val="0119FF"/>
                  </a:solidFill>
                  <a:latin typeface="Times New Roman" panose="02020603050405020304" pitchFamily="18" charset="0"/>
                  <a:cs typeface="Times New Roman" panose="02020603050405020304" pitchFamily="18" charset="0"/>
                </a:endParaRPr>
              </a:p>
            </p:txBody>
          </p:sp>
        </mc:Choice>
        <mc:Fallback xmlns="">
          <p:sp>
            <p:nvSpPr>
              <p:cNvPr id="10" name="テキスト ボックス 9"/>
              <p:cNvSpPr txBox="1">
                <a:spLocks noRot="1" noChangeAspect="1" noMove="1" noResize="1" noEditPoints="1" noAdjustHandles="1" noChangeArrowheads="1" noChangeShapeType="1" noTextEdit="1"/>
              </p:cNvSpPr>
              <p:nvPr/>
            </p:nvSpPr>
            <p:spPr>
              <a:xfrm>
                <a:off x="1272937" y="2930420"/>
                <a:ext cx="1296144" cy="307777"/>
              </a:xfrm>
              <a:prstGeom prst="rect">
                <a:avLst/>
              </a:prstGeom>
              <a:blipFill rotWithShape="1">
                <a:blip r:embed="rId7"/>
                <a:stretch>
                  <a:fillRect t="-2000" b="-20000"/>
                </a:stretch>
              </a:blipFill>
              <a:ln>
                <a:noFill/>
              </a:ln>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1" name="テキスト ボックス 10"/>
              <p:cNvSpPr txBox="1"/>
              <p:nvPr/>
            </p:nvSpPr>
            <p:spPr>
              <a:xfrm>
                <a:off x="1757547" y="2656589"/>
                <a:ext cx="1296144" cy="307777"/>
              </a:xfrm>
              <a:prstGeom prst="rect">
                <a:avLst/>
              </a:prstGeom>
              <a:noFill/>
              <a:ln>
                <a:noFill/>
              </a:ln>
            </p:spPr>
            <p:txBody>
              <a:bodyPr wrap="square" rtlCol="0">
                <a:spAutoFit/>
              </a:bodyPr>
              <a:lstStyle/>
              <a:p>
                <a14:m>
                  <m:oMath xmlns:m="http://schemas.openxmlformats.org/officeDocument/2006/math">
                    <m:acc>
                      <m:accPr>
                        <m:chr m:val="̃"/>
                        <m:ctrlPr>
                          <a:rPr kumimoji="1" lang="ja-JP" altLang="en-US" sz="1400" i="1" smtClean="0">
                            <a:solidFill>
                              <a:srgbClr val="FF0000"/>
                            </a:solidFill>
                            <a:latin typeface="Cambria Math" panose="02040503050406030204" pitchFamily="18" charset="0"/>
                          </a:rPr>
                        </m:ctrlPr>
                      </m:accPr>
                      <m:e>
                        <m:r>
                          <a:rPr kumimoji="1" lang="en-US" altLang="ja-JP" sz="1400" b="0" i="1" smtClean="0">
                            <a:solidFill>
                              <a:srgbClr val="FF0000"/>
                            </a:solidFill>
                            <a:latin typeface="Cambria Math"/>
                          </a:rPr>
                          <m:t>𝜀</m:t>
                        </m:r>
                        <m:r>
                          <m:rPr>
                            <m:sty m:val="p"/>
                          </m:rPr>
                          <a:rPr kumimoji="1" lang="en-US" altLang="ja-JP" sz="1400" b="0" i="0" baseline="-25000" smtClean="0">
                            <a:solidFill>
                              <a:srgbClr val="FF0000"/>
                            </a:solidFill>
                            <a:latin typeface="Cambria Math"/>
                          </a:rPr>
                          <m:t>i</m:t>
                        </m:r>
                      </m:e>
                    </m:acc>
                  </m:oMath>
                </a14:m>
                <a:r>
                  <a:rPr kumimoji="1" lang="en-US" altLang="ja-JP" sz="1400" dirty="0">
                    <a:solidFill>
                      <a:srgbClr val="FF0000"/>
                    </a:solidFill>
                    <a:latin typeface="Times New Roman" panose="02020603050405020304" pitchFamily="18" charset="0"/>
                    <a:cs typeface="Times New Roman" panose="02020603050405020304" pitchFamily="18" charset="0"/>
                  </a:rPr>
                  <a:t>=205MeV</a:t>
                </a:r>
                <a:endParaRPr kumimoji="1" lang="ja-JP" altLang="en-US" sz="1400" dirty="0">
                  <a:solidFill>
                    <a:srgbClr val="FF0000"/>
                  </a:solidFill>
                  <a:latin typeface="Times New Roman" panose="02020603050405020304" pitchFamily="18" charset="0"/>
                  <a:cs typeface="Times New Roman" panose="02020603050405020304" pitchFamily="18" charset="0"/>
                </a:endParaRPr>
              </a:p>
            </p:txBody>
          </p:sp>
        </mc:Choice>
        <mc:Fallback xmlns="">
          <p:sp>
            <p:nvSpPr>
              <p:cNvPr id="11" name="テキスト ボックス 10"/>
              <p:cNvSpPr txBox="1">
                <a:spLocks noRot="1" noChangeAspect="1" noMove="1" noResize="1" noEditPoints="1" noAdjustHandles="1" noChangeArrowheads="1" noChangeShapeType="1" noTextEdit="1"/>
              </p:cNvSpPr>
              <p:nvPr/>
            </p:nvSpPr>
            <p:spPr>
              <a:xfrm>
                <a:off x="1757547" y="2656589"/>
                <a:ext cx="1296144" cy="307777"/>
              </a:xfrm>
              <a:prstGeom prst="rect">
                <a:avLst/>
              </a:prstGeom>
              <a:blipFill rotWithShape="1">
                <a:blip r:embed="rId8"/>
                <a:stretch>
                  <a:fillRect t="-2000" b="-20000"/>
                </a:stretch>
              </a:blipFill>
              <a:ln>
                <a:noFill/>
              </a:ln>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2" name="テキスト ボックス 11"/>
              <p:cNvSpPr txBox="1"/>
              <p:nvPr/>
            </p:nvSpPr>
            <p:spPr>
              <a:xfrm>
                <a:off x="2267744" y="2329957"/>
                <a:ext cx="1296144" cy="307777"/>
              </a:xfrm>
              <a:prstGeom prst="rect">
                <a:avLst/>
              </a:prstGeom>
              <a:noFill/>
              <a:ln>
                <a:noFill/>
              </a:ln>
            </p:spPr>
            <p:txBody>
              <a:bodyPr wrap="square" rtlCol="0">
                <a:spAutoFit/>
              </a:bodyPr>
              <a:lstStyle/>
              <a:p>
                <a14:m>
                  <m:oMath xmlns:m="http://schemas.openxmlformats.org/officeDocument/2006/math">
                    <m:acc>
                      <m:accPr>
                        <m:chr m:val="̃"/>
                        <m:ctrlPr>
                          <a:rPr kumimoji="1" lang="ja-JP" altLang="en-US" sz="1400" i="1" smtClean="0">
                            <a:solidFill>
                              <a:srgbClr val="007413"/>
                            </a:solidFill>
                            <a:latin typeface="Cambria Math" panose="02040503050406030204" pitchFamily="18" charset="0"/>
                          </a:rPr>
                        </m:ctrlPr>
                      </m:accPr>
                      <m:e>
                        <m:r>
                          <a:rPr kumimoji="1" lang="en-US" altLang="ja-JP" sz="1400" b="0" i="1" smtClean="0">
                            <a:solidFill>
                              <a:srgbClr val="007413"/>
                            </a:solidFill>
                            <a:latin typeface="Cambria Math"/>
                          </a:rPr>
                          <m:t>𝜀</m:t>
                        </m:r>
                        <m:r>
                          <m:rPr>
                            <m:sty m:val="p"/>
                          </m:rPr>
                          <a:rPr kumimoji="1" lang="en-US" altLang="ja-JP" sz="1400" b="0" i="0" baseline="-25000" smtClean="0">
                            <a:solidFill>
                              <a:srgbClr val="007413"/>
                            </a:solidFill>
                            <a:latin typeface="Cambria Math"/>
                          </a:rPr>
                          <m:t>i</m:t>
                        </m:r>
                      </m:e>
                    </m:acc>
                  </m:oMath>
                </a14:m>
                <a:r>
                  <a:rPr kumimoji="1" lang="en-US" altLang="ja-JP" sz="1400" dirty="0">
                    <a:solidFill>
                      <a:srgbClr val="007413"/>
                    </a:solidFill>
                    <a:latin typeface="Times New Roman" panose="02020603050405020304" pitchFamily="18" charset="0"/>
                    <a:cs typeface="Times New Roman" panose="02020603050405020304" pitchFamily="18" charset="0"/>
                  </a:rPr>
                  <a:t>=</a:t>
                </a:r>
                <a:r>
                  <a:rPr lang="en-US" altLang="ja-JP" sz="1400" dirty="0">
                    <a:solidFill>
                      <a:srgbClr val="007413"/>
                    </a:solidFill>
                    <a:latin typeface="Times New Roman" panose="02020603050405020304" pitchFamily="18" charset="0"/>
                    <a:cs typeface="Times New Roman" panose="02020603050405020304" pitchFamily="18" charset="0"/>
                  </a:rPr>
                  <a:t>326</a:t>
                </a:r>
                <a:r>
                  <a:rPr kumimoji="1" lang="en-US" altLang="ja-JP" sz="1400" dirty="0">
                    <a:solidFill>
                      <a:srgbClr val="007413"/>
                    </a:solidFill>
                    <a:latin typeface="Times New Roman" panose="02020603050405020304" pitchFamily="18" charset="0"/>
                    <a:cs typeface="Times New Roman" panose="02020603050405020304" pitchFamily="18" charset="0"/>
                  </a:rPr>
                  <a:t>MeV</a:t>
                </a:r>
                <a:endParaRPr kumimoji="1" lang="ja-JP" altLang="en-US" sz="1400" dirty="0">
                  <a:solidFill>
                    <a:srgbClr val="007413"/>
                  </a:solidFill>
                  <a:latin typeface="Times New Roman" panose="02020603050405020304" pitchFamily="18" charset="0"/>
                  <a:cs typeface="Times New Roman" panose="02020603050405020304" pitchFamily="18" charset="0"/>
                </a:endParaRPr>
              </a:p>
            </p:txBody>
          </p:sp>
        </mc:Choice>
        <mc:Fallback xmlns="">
          <p:sp>
            <p:nvSpPr>
              <p:cNvPr id="12" name="テキスト ボックス 11"/>
              <p:cNvSpPr txBox="1">
                <a:spLocks noRot="1" noChangeAspect="1" noMove="1" noResize="1" noEditPoints="1" noAdjustHandles="1" noChangeArrowheads="1" noChangeShapeType="1" noTextEdit="1"/>
              </p:cNvSpPr>
              <p:nvPr/>
            </p:nvSpPr>
            <p:spPr>
              <a:xfrm>
                <a:off x="2267744" y="2329957"/>
                <a:ext cx="1296144" cy="307777"/>
              </a:xfrm>
              <a:prstGeom prst="rect">
                <a:avLst/>
              </a:prstGeom>
              <a:blipFill rotWithShape="1">
                <a:blip r:embed="rId9"/>
                <a:stretch>
                  <a:fillRect t="-1961" b="-17647"/>
                </a:stretch>
              </a:blipFill>
              <a:ln>
                <a:noFill/>
              </a:ln>
            </p:spPr>
            <p:txBody>
              <a:bodyPr/>
              <a:lstStyle/>
              <a:p>
                <a:r>
                  <a:rPr lang="ja-JP" altLang="en-US">
                    <a:noFill/>
                  </a:rPr>
                  <a:t> </a:t>
                </a:r>
              </a:p>
            </p:txBody>
          </p:sp>
        </mc:Fallback>
      </mc:AlternateContent>
      <p:cxnSp>
        <p:nvCxnSpPr>
          <p:cNvPr id="4" name="直線矢印コネクタ 3"/>
          <p:cNvCxnSpPr/>
          <p:nvPr/>
        </p:nvCxnSpPr>
        <p:spPr>
          <a:xfrm>
            <a:off x="1747636" y="2036333"/>
            <a:ext cx="300403" cy="209525"/>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 name="テキスト ボックス 4"/>
          <p:cNvSpPr txBox="1"/>
          <p:nvPr/>
        </p:nvSpPr>
        <p:spPr>
          <a:xfrm>
            <a:off x="1190622" y="1779902"/>
            <a:ext cx="1381202" cy="307777"/>
          </a:xfrm>
          <a:prstGeom prst="rect">
            <a:avLst/>
          </a:prstGeom>
          <a:noFill/>
          <a:ln>
            <a:noFill/>
          </a:ln>
        </p:spPr>
        <p:txBody>
          <a:bodyPr wrap="square" rtlCol="0">
            <a:spAutoFit/>
          </a:bodyPr>
          <a:lstStyle/>
          <a:p>
            <a:r>
              <a:rPr kumimoji="1" lang="en-US" altLang="ja-JP" sz="1400" dirty="0">
                <a:latin typeface="Times New Roman" panose="02020603050405020304" pitchFamily="18" charset="0"/>
                <a:cs typeface="Times New Roman" panose="02020603050405020304" pitchFamily="18" charset="0"/>
              </a:rPr>
              <a:t>RPA-model</a:t>
            </a:r>
            <a:r>
              <a:rPr kumimoji="1" lang="en-US" altLang="ja-JP" sz="1400" baseline="30000" dirty="0">
                <a:latin typeface="Times New Roman" panose="02020603050405020304" pitchFamily="18" charset="0"/>
                <a:cs typeface="Times New Roman" panose="02020603050405020304" pitchFamily="18" charset="0"/>
              </a:rPr>
              <a:t>[5]</a:t>
            </a:r>
            <a:endParaRPr kumimoji="1" lang="ja-JP" altLang="en-US" sz="1400" baseline="30000" dirty="0">
              <a:latin typeface="Times New Roman" panose="02020603050405020304" pitchFamily="18" charset="0"/>
              <a:cs typeface="Times New Roman" panose="02020603050405020304" pitchFamily="18" charset="0"/>
            </a:endParaRPr>
          </a:p>
        </p:txBody>
      </p:sp>
      <p:sp>
        <p:nvSpPr>
          <p:cNvPr id="17" name="テキスト ボックス 16"/>
          <p:cNvSpPr txBox="1"/>
          <p:nvPr/>
        </p:nvSpPr>
        <p:spPr>
          <a:xfrm>
            <a:off x="2234860" y="1537047"/>
            <a:ext cx="750515" cy="307777"/>
          </a:xfrm>
          <a:prstGeom prst="rect">
            <a:avLst/>
          </a:prstGeom>
          <a:noFill/>
          <a:ln>
            <a:noFill/>
          </a:ln>
        </p:spPr>
        <p:txBody>
          <a:bodyPr wrap="square" rtlCol="0">
            <a:spAutoFit/>
          </a:bodyPr>
          <a:lstStyle/>
          <a:p>
            <a:r>
              <a:rPr kumimoji="1" lang="en-US" altLang="ja-JP" sz="1400" dirty="0">
                <a:latin typeface="Times New Roman" panose="02020603050405020304" pitchFamily="18" charset="0"/>
                <a:cs typeface="Times New Roman" panose="02020603050405020304" pitchFamily="18" charset="0"/>
              </a:rPr>
              <a:t>fitting</a:t>
            </a:r>
            <a:endParaRPr kumimoji="1" lang="ja-JP" altLang="en-US" sz="1400" dirty="0">
              <a:latin typeface="Times New Roman" panose="02020603050405020304" pitchFamily="18" charset="0"/>
              <a:cs typeface="Times New Roman" panose="02020603050405020304" pitchFamily="18" charset="0"/>
            </a:endParaRPr>
          </a:p>
        </p:txBody>
      </p:sp>
      <p:cxnSp>
        <p:nvCxnSpPr>
          <p:cNvPr id="18" name="直線矢印コネクタ 17"/>
          <p:cNvCxnSpPr/>
          <p:nvPr/>
        </p:nvCxnSpPr>
        <p:spPr>
          <a:xfrm>
            <a:off x="2558756" y="1772816"/>
            <a:ext cx="235074" cy="356761"/>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1" name="テキスト ボックス 20"/>
              <p:cNvSpPr txBox="1"/>
              <p:nvPr/>
            </p:nvSpPr>
            <p:spPr>
              <a:xfrm>
                <a:off x="226331" y="-3272880"/>
                <a:ext cx="1296144" cy="307777"/>
              </a:xfrm>
              <a:prstGeom prst="rect">
                <a:avLst/>
              </a:prstGeom>
              <a:noFill/>
              <a:ln>
                <a:noFill/>
              </a:ln>
            </p:spPr>
            <p:txBody>
              <a:bodyPr wrap="square" rtlCol="0">
                <a:spAutoFit/>
              </a:bodyPr>
              <a:lstStyle/>
              <a:p>
                <a14:m>
                  <m:oMath xmlns:m="http://schemas.openxmlformats.org/officeDocument/2006/math">
                    <m:acc>
                      <m:accPr>
                        <m:chr m:val="̃"/>
                        <m:ctrlPr>
                          <a:rPr kumimoji="1" lang="ja-JP" altLang="en-US" sz="1400" i="1" smtClean="0">
                            <a:solidFill>
                              <a:srgbClr val="0119FF"/>
                            </a:solidFill>
                            <a:latin typeface="Cambria Math" panose="02040503050406030204" pitchFamily="18" charset="0"/>
                          </a:rPr>
                        </m:ctrlPr>
                      </m:accPr>
                      <m:e>
                        <m:r>
                          <a:rPr kumimoji="1" lang="en-US" altLang="ja-JP" sz="1400" b="0" i="1" smtClean="0">
                            <a:solidFill>
                              <a:srgbClr val="0119FF"/>
                            </a:solidFill>
                            <a:latin typeface="Cambria Math"/>
                          </a:rPr>
                          <m:t>𝜀</m:t>
                        </m:r>
                        <m:r>
                          <m:rPr>
                            <m:sty m:val="p"/>
                          </m:rPr>
                          <a:rPr kumimoji="1" lang="en-US" altLang="ja-JP" sz="1400" b="0" i="0" baseline="-25000" smtClean="0">
                            <a:solidFill>
                              <a:srgbClr val="0119FF"/>
                            </a:solidFill>
                            <a:latin typeface="Cambria Math"/>
                          </a:rPr>
                          <m:t>i</m:t>
                        </m:r>
                      </m:e>
                    </m:acc>
                  </m:oMath>
                </a14:m>
                <a:r>
                  <a:rPr kumimoji="1" lang="en-US" altLang="ja-JP" sz="1400" dirty="0">
                    <a:solidFill>
                      <a:srgbClr val="0119FF"/>
                    </a:solidFill>
                    <a:latin typeface="Times New Roman" panose="02020603050405020304" pitchFamily="18" charset="0"/>
                    <a:cs typeface="Times New Roman" panose="02020603050405020304" pitchFamily="18" charset="0"/>
                  </a:rPr>
                  <a:t>=108MeV</a:t>
                </a:r>
                <a:endParaRPr kumimoji="1" lang="ja-JP" altLang="en-US" sz="1400" dirty="0">
                  <a:solidFill>
                    <a:srgbClr val="0119FF"/>
                  </a:solidFill>
                  <a:latin typeface="Times New Roman" panose="02020603050405020304" pitchFamily="18" charset="0"/>
                  <a:cs typeface="Times New Roman" panose="02020603050405020304" pitchFamily="18" charset="0"/>
                </a:endParaRPr>
              </a:p>
            </p:txBody>
          </p:sp>
        </mc:Choice>
        <mc:Fallback xmlns="">
          <p:sp>
            <p:nvSpPr>
              <p:cNvPr id="21" name="テキスト ボックス 20"/>
              <p:cNvSpPr txBox="1">
                <a:spLocks noRot="1" noChangeAspect="1" noMove="1" noResize="1" noEditPoints="1" noAdjustHandles="1" noChangeArrowheads="1" noChangeShapeType="1" noTextEdit="1"/>
              </p:cNvSpPr>
              <p:nvPr/>
            </p:nvSpPr>
            <p:spPr>
              <a:xfrm>
                <a:off x="226331" y="-3272880"/>
                <a:ext cx="1296144" cy="307777"/>
              </a:xfrm>
              <a:prstGeom prst="rect">
                <a:avLst/>
              </a:prstGeom>
              <a:blipFill rotWithShape="1">
                <a:blip r:embed="rId10"/>
                <a:stretch>
                  <a:fillRect t="-1961" b="-17647"/>
                </a:stretch>
              </a:blipFill>
              <a:ln>
                <a:noFill/>
              </a:ln>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2" name="テキスト ボックス 21"/>
              <p:cNvSpPr txBox="1"/>
              <p:nvPr/>
            </p:nvSpPr>
            <p:spPr>
              <a:xfrm>
                <a:off x="534459" y="-2860123"/>
                <a:ext cx="1296144" cy="307777"/>
              </a:xfrm>
              <a:prstGeom prst="rect">
                <a:avLst/>
              </a:prstGeom>
              <a:noFill/>
              <a:ln>
                <a:noFill/>
              </a:ln>
            </p:spPr>
            <p:txBody>
              <a:bodyPr wrap="square" rtlCol="0">
                <a:spAutoFit/>
              </a:bodyPr>
              <a:lstStyle/>
              <a:p>
                <a14:m>
                  <m:oMath xmlns:m="http://schemas.openxmlformats.org/officeDocument/2006/math">
                    <m:acc>
                      <m:accPr>
                        <m:chr m:val="̃"/>
                        <m:ctrlPr>
                          <a:rPr kumimoji="1" lang="ja-JP" altLang="en-US" sz="1400" i="1" smtClean="0">
                            <a:solidFill>
                              <a:srgbClr val="FF0000"/>
                            </a:solidFill>
                            <a:latin typeface="Cambria Math" panose="02040503050406030204" pitchFamily="18" charset="0"/>
                          </a:rPr>
                        </m:ctrlPr>
                      </m:accPr>
                      <m:e>
                        <m:r>
                          <a:rPr kumimoji="1" lang="en-US" altLang="ja-JP" sz="1400" b="0" i="1" smtClean="0">
                            <a:solidFill>
                              <a:srgbClr val="FF0000"/>
                            </a:solidFill>
                            <a:latin typeface="Cambria Math"/>
                          </a:rPr>
                          <m:t>𝜀</m:t>
                        </m:r>
                        <m:r>
                          <m:rPr>
                            <m:sty m:val="p"/>
                          </m:rPr>
                          <a:rPr kumimoji="1" lang="en-US" altLang="ja-JP" sz="1400" b="0" i="0" baseline="-25000" smtClean="0">
                            <a:solidFill>
                              <a:srgbClr val="FF0000"/>
                            </a:solidFill>
                            <a:latin typeface="Cambria Math"/>
                          </a:rPr>
                          <m:t>i</m:t>
                        </m:r>
                      </m:e>
                    </m:acc>
                  </m:oMath>
                </a14:m>
                <a:r>
                  <a:rPr kumimoji="1" lang="en-US" altLang="ja-JP" sz="1400" dirty="0">
                    <a:solidFill>
                      <a:srgbClr val="FF0000"/>
                    </a:solidFill>
                    <a:latin typeface="Times New Roman" panose="02020603050405020304" pitchFamily="18" charset="0"/>
                    <a:cs typeface="Times New Roman" panose="02020603050405020304" pitchFamily="18" charset="0"/>
                  </a:rPr>
                  <a:t>=205MeV</a:t>
                </a:r>
                <a:endParaRPr kumimoji="1" lang="ja-JP" altLang="en-US" sz="1400" dirty="0">
                  <a:solidFill>
                    <a:srgbClr val="FF0000"/>
                  </a:solidFill>
                  <a:latin typeface="Times New Roman" panose="02020603050405020304" pitchFamily="18" charset="0"/>
                  <a:cs typeface="Times New Roman" panose="02020603050405020304" pitchFamily="18" charset="0"/>
                </a:endParaRPr>
              </a:p>
            </p:txBody>
          </p:sp>
        </mc:Choice>
        <mc:Fallback xmlns="">
          <p:sp>
            <p:nvSpPr>
              <p:cNvPr id="22" name="テキスト ボックス 21"/>
              <p:cNvSpPr txBox="1">
                <a:spLocks noRot="1" noChangeAspect="1" noMove="1" noResize="1" noEditPoints="1" noAdjustHandles="1" noChangeArrowheads="1" noChangeShapeType="1" noTextEdit="1"/>
              </p:cNvSpPr>
              <p:nvPr/>
            </p:nvSpPr>
            <p:spPr>
              <a:xfrm>
                <a:off x="534459" y="-2860123"/>
                <a:ext cx="1296144" cy="307777"/>
              </a:xfrm>
              <a:prstGeom prst="rect">
                <a:avLst/>
              </a:prstGeom>
              <a:blipFill rotWithShape="1">
                <a:blip r:embed="rId11"/>
                <a:stretch>
                  <a:fillRect t="-2000" b="-20000"/>
                </a:stretch>
              </a:blipFill>
              <a:ln>
                <a:noFill/>
              </a:ln>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3" name="テキスト ボックス 22"/>
              <p:cNvSpPr txBox="1"/>
              <p:nvPr/>
            </p:nvSpPr>
            <p:spPr>
              <a:xfrm>
                <a:off x="1224395" y="-2677507"/>
                <a:ext cx="1296144" cy="307777"/>
              </a:xfrm>
              <a:prstGeom prst="rect">
                <a:avLst/>
              </a:prstGeom>
              <a:noFill/>
              <a:ln>
                <a:noFill/>
              </a:ln>
            </p:spPr>
            <p:txBody>
              <a:bodyPr wrap="square" rtlCol="0">
                <a:spAutoFit/>
              </a:bodyPr>
              <a:lstStyle/>
              <a:p>
                <a14:m>
                  <m:oMath xmlns:m="http://schemas.openxmlformats.org/officeDocument/2006/math">
                    <m:acc>
                      <m:accPr>
                        <m:chr m:val="̃"/>
                        <m:ctrlPr>
                          <a:rPr kumimoji="1" lang="ja-JP" altLang="en-US" sz="1400" i="1" smtClean="0">
                            <a:solidFill>
                              <a:srgbClr val="007413"/>
                            </a:solidFill>
                            <a:latin typeface="Cambria Math" panose="02040503050406030204" pitchFamily="18" charset="0"/>
                          </a:rPr>
                        </m:ctrlPr>
                      </m:accPr>
                      <m:e>
                        <m:r>
                          <a:rPr kumimoji="1" lang="en-US" altLang="ja-JP" sz="1400" b="0" i="1" smtClean="0">
                            <a:solidFill>
                              <a:srgbClr val="007413"/>
                            </a:solidFill>
                            <a:latin typeface="Cambria Math"/>
                          </a:rPr>
                          <m:t>𝜀</m:t>
                        </m:r>
                        <m:r>
                          <m:rPr>
                            <m:sty m:val="p"/>
                          </m:rPr>
                          <a:rPr kumimoji="1" lang="en-US" altLang="ja-JP" sz="1400" b="0" i="0" baseline="-25000" smtClean="0">
                            <a:solidFill>
                              <a:srgbClr val="007413"/>
                            </a:solidFill>
                            <a:latin typeface="Cambria Math"/>
                          </a:rPr>
                          <m:t>i</m:t>
                        </m:r>
                      </m:e>
                    </m:acc>
                  </m:oMath>
                </a14:m>
                <a:r>
                  <a:rPr kumimoji="1" lang="en-US" altLang="ja-JP" sz="1400" dirty="0">
                    <a:solidFill>
                      <a:srgbClr val="007413"/>
                    </a:solidFill>
                    <a:latin typeface="Times New Roman" panose="02020603050405020304" pitchFamily="18" charset="0"/>
                    <a:cs typeface="Times New Roman" panose="02020603050405020304" pitchFamily="18" charset="0"/>
                  </a:rPr>
                  <a:t>=</a:t>
                </a:r>
                <a:r>
                  <a:rPr lang="en-US" altLang="ja-JP" sz="1400" dirty="0">
                    <a:solidFill>
                      <a:srgbClr val="007413"/>
                    </a:solidFill>
                    <a:latin typeface="Times New Roman" panose="02020603050405020304" pitchFamily="18" charset="0"/>
                    <a:cs typeface="Times New Roman" panose="02020603050405020304" pitchFamily="18" charset="0"/>
                  </a:rPr>
                  <a:t>326</a:t>
                </a:r>
                <a:r>
                  <a:rPr kumimoji="1" lang="en-US" altLang="ja-JP" sz="1400" dirty="0">
                    <a:solidFill>
                      <a:srgbClr val="007413"/>
                    </a:solidFill>
                    <a:latin typeface="Times New Roman" panose="02020603050405020304" pitchFamily="18" charset="0"/>
                    <a:cs typeface="Times New Roman" panose="02020603050405020304" pitchFamily="18" charset="0"/>
                  </a:rPr>
                  <a:t>MeV</a:t>
                </a:r>
                <a:endParaRPr kumimoji="1" lang="ja-JP" altLang="en-US" sz="1400" dirty="0">
                  <a:solidFill>
                    <a:srgbClr val="007413"/>
                  </a:solidFill>
                  <a:latin typeface="Times New Roman" panose="02020603050405020304" pitchFamily="18" charset="0"/>
                  <a:cs typeface="Times New Roman" panose="02020603050405020304" pitchFamily="18" charset="0"/>
                </a:endParaRPr>
              </a:p>
            </p:txBody>
          </p:sp>
        </mc:Choice>
        <mc:Fallback xmlns="">
          <p:sp>
            <p:nvSpPr>
              <p:cNvPr id="23" name="テキスト ボックス 22"/>
              <p:cNvSpPr txBox="1">
                <a:spLocks noRot="1" noChangeAspect="1" noMove="1" noResize="1" noEditPoints="1" noAdjustHandles="1" noChangeArrowheads="1" noChangeShapeType="1" noTextEdit="1"/>
              </p:cNvSpPr>
              <p:nvPr/>
            </p:nvSpPr>
            <p:spPr>
              <a:xfrm>
                <a:off x="1224395" y="-2677507"/>
                <a:ext cx="1296144" cy="307777"/>
              </a:xfrm>
              <a:prstGeom prst="rect">
                <a:avLst/>
              </a:prstGeom>
              <a:blipFill rotWithShape="1">
                <a:blip r:embed="rId12"/>
                <a:stretch>
                  <a:fillRect t="-2000" b="-20000"/>
                </a:stretch>
              </a:blipFill>
              <a:ln>
                <a:noFill/>
              </a:ln>
            </p:spPr>
            <p:txBody>
              <a:bodyPr/>
              <a:lstStyle/>
              <a:p>
                <a:r>
                  <a:rPr lang="ja-JP" altLang="en-US">
                    <a:noFill/>
                  </a:rPr>
                  <a:t> </a:t>
                </a:r>
              </a:p>
            </p:txBody>
          </p:sp>
        </mc:Fallback>
      </mc:AlternateContent>
      <p:sp>
        <p:nvSpPr>
          <p:cNvPr id="25" name="正方形/長方形 24"/>
          <p:cNvSpPr/>
          <p:nvPr/>
        </p:nvSpPr>
        <p:spPr>
          <a:xfrm>
            <a:off x="278299" y="-666455"/>
            <a:ext cx="1537600" cy="400110"/>
          </a:xfrm>
          <a:prstGeom prst="rect">
            <a:avLst/>
          </a:prstGeom>
        </p:spPr>
        <p:txBody>
          <a:bodyPr wrap="none">
            <a:spAutoFit/>
          </a:bodyPr>
          <a:lstStyle/>
          <a:p>
            <a:r>
              <a:rPr lang="en-US" altLang="ja-JP" sz="2000" i="1" dirty="0">
                <a:latin typeface="Times New Roman" panose="02020603050405020304" pitchFamily="18" charset="0"/>
                <a:cs typeface="Times New Roman" panose="02020603050405020304" pitchFamily="18" charset="0"/>
              </a:rPr>
              <a:t>I</a:t>
            </a:r>
            <a:r>
              <a:rPr lang="en-US" altLang="ja-JP" sz="2000" baseline="-25000" dirty="0">
                <a:latin typeface="Times New Roman" panose="02020603050405020304" pitchFamily="18" charset="0"/>
                <a:cs typeface="Times New Roman" panose="02020603050405020304" pitchFamily="18" charset="0"/>
              </a:rPr>
              <a:t>L</a:t>
            </a:r>
            <a:r>
              <a:rPr lang="en-US" altLang="ja-JP" sz="2000" dirty="0">
                <a:latin typeface="Times New Roman" panose="02020603050405020304" pitchFamily="18" charset="0"/>
                <a:cs typeface="Times New Roman" panose="02020603050405020304" pitchFamily="18" charset="0"/>
              </a:rPr>
              <a:t>/</a:t>
            </a:r>
            <a:r>
              <a:rPr lang="en-US" altLang="ja-JP" sz="2000" i="1" dirty="0" err="1">
                <a:latin typeface="Times New Roman" panose="02020603050405020304" pitchFamily="18" charset="0"/>
                <a:cs typeface="Times New Roman" panose="02020603050405020304" pitchFamily="18" charset="0"/>
              </a:rPr>
              <a:t>n</a:t>
            </a:r>
            <a:r>
              <a:rPr lang="en-US" altLang="ja-JP" sz="2000" baseline="-25000" dirty="0" err="1">
                <a:latin typeface="Times New Roman" panose="02020603050405020304" pitchFamily="18" charset="0"/>
                <a:cs typeface="Times New Roman" panose="02020603050405020304" pitchFamily="18" charset="0"/>
              </a:rPr>
              <a:t>i</a:t>
            </a:r>
            <a:r>
              <a:rPr lang="ja-JP" altLang="en-US" sz="2000" dirty="0">
                <a:solidFill>
                  <a:schemeClr val="tx1"/>
                </a:solidFill>
                <a:latin typeface="Times New Roman" panose="02020603050405020304" pitchFamily="18" charset="0"/>
                <a:cs typeface="Times New Roman" panose="02020603050405020304" pitchFamily="18" charset="0"/>
              </a:rPr>
              <a:t> </a:t>
            </a:r>
            <a:r>
              <a:rPr lang="en-US" altLang="ja-JP" sz="2000" dirty="0">
                <a:solidFill>
                  <a:schemeClr val="tx1"/>
                </a:solidFill>
                <a:latin typeface="Times New Roman" panose="02020603050405020304" pitchFamily="18" charset="0"/>
                <a:cs typeface="Times New Roman" panose="02020603050405020304" pitchFamily="18" charset="0"/>
              </a:rPr>
              <a:t>[</a:t>
            </a:r>
            <a:r>
              <a:rPr lang="en-US" altLang="ja-JP" sz="2000" dirty="0">
                <a:latin typeface="Times New Roman" panose="02020603050405020304" pitchFamily="18" charset="0"/>
                <a:cs typeface="Times New Roman" panose="02020603050405020304" pitchFamily="18" charset="0"/>
              </a:rPr>
              <a:t>W</a:t>
            </a:r>
            <a:r>
              <a:rPr lang="ja-JP" altLang="en-US" sz="2000" dirty="0">
                <a:latin typeface="Times New Roman" panose="02020603050405020304" pitchFamily="18" charset="0"/>
                <a:cs typeface="Times New Roman" panose="02020603050405020304" pitchFamily="18" charset="0"/>
              </a:rPr>
              <a:t>・</a:t>
            </a:r>
            <a:r>
              <a:rPr lang="en-US" altLang="ja-JP" sz="2000" dirty="0">
                <a:latin typeface="Times New Roman" panose="02020603050405020304" pitchFamily="18" charset="0"/>
                <a:cs typeface="Times New Roman" panose="02020603050405020304" pitchFamily="18" charset="0"/>
              </a:rPr>
              <a:t>cm</a:t>
            </a:r>
            <a:r>
              <a:rPr lang="en-US" altLang="ja-JP" sz="2000" dirty="0">
                <a:solidFill>
                  <a:schemeClr val="tx1"/>
                </a:solidFill>
                <a:latin typeface="Times New Roman" panose="02020603050405020304" pitchFamily="18" charset="0"/>
                <a:cs typeface="Times New Roman" panose="02020603050405020304" pitchFamily="18" charset="0"/>
              </a:rPr>
              <a:t>]</a:t>
            </a:r>
            <a:endParaRPr lang="ja-JP" altLang="en-US" sz="2000" dirty="0">
              <a:solidFill>
                <a:schemeClr val="tx1"/>
              </a:solidFill>
              <a:latin typeface="Times New Roman" panose="02020603050405020304" pitchFamily="18" charset="0"/>
              <a:cs typeface="Times New Roman" panose="02020603050405020304" pitchFamily="18" charset="0"/>
            </a:endParaRPr>
          </a:p>
        </p:txBody>
      </p:sp>
      <p:sp>
        <p:nvSpPr>
          <p:cNvPr id="26" name="正方形/長方形 25"/>
          <p:cNvSpPr/>
          <p:nvPr/>
        </p:nvSpPr>
        <p:spPr>
          <a:xfrm rot="16200000">
            <a:off x="-1264130" y="-2411902"/>
            <a:ext cx="920445" cy="400110"/>
          </a:xfrm>
          <a:prstGeom prst="rect">
            <a:avLst/>
          </a:prstGeom>
          <a:solidFill>
            <a:schemeClr val="bg1"/>
          </a:solidFill>
        </p:spPr>
        <p:txBody>
          <a:bodyPr wrap="none">
            <a:spAutoFit/>
          </a:bodyPr>
          <a:lstStyle/>
          <a:p>
            <a:r>
              <a:rPr lang="en-US" altLang="ja-JP" sz="2000" i="1" dirty="0">
                <a:latin typeface="Cambria Math" panose="02040503050406030204" pitchFamily="18" charset="0"/>
                <a:ea typeface="Cambria Math" panose="02040503050406030204" pitchFamily="18" charset="0"/>
                <a:cs typeface="Arial Unicode MS" panose="020B0604020202020204" pitchFamily="50" charset="-128"/>
              </a:rPr>
              <a:t>E</a:t>
            </a:r>
            <a:r>
              <a:rPr lang="en-US" altLang="ja-JP" sz="2000" baseline="-25000" dirty="0">
                <a:latin typeface="Cambria Math" panose="02040503050406030204" pitchFamily="18" charset="0"/>
                <a:ea typeface="Cambria Math" panose="02040503050406030204" pitchFamily="18" charset="0"/>
                <a:cs typeface="Arial Unicode MS" panose="020B0604020202020204" pitchFamily="50" charset="-128"/>
              </a:rPr>
              <a:t>L</a:t>
            </a:r>
            <a:r>
              <a:rPr lang="ja-JP" altLang="en-US" sz="2000" dirty="0">
                <a:solidFill>
                  <a:schemeClr val="tx1"/>
                </a:solidFill>
                <a:latin typeface="Times New Roman" panose="02020603050405020304" pitchFamily="18" charset="0"/>
                <a:cs typeface="Times New Roman" panose="02020603050405020304" pitchFamily="18" charset="0"/>
              </a:rPr>
              <a:t> </a:t>
            </a:r>
            <a:r>
              <a:rPr lang="en-US" altLang="ja-JP" sz="2000" dirty="0">
                <a:solidFill>
                  <a:schemeClr val="tx1"/>
                </a:solidFill>
                <a:latin typeface="Times New Roman" panose="02020603050405020304" pitchFamily="18" charset="0"/>
                <a:cs typeface="Times New Roman" panose="02020603050405020304" pitchFamily="18" charset="0"/>
              </a:rPr>
              <a:t>[kJ]</a:t>
            </a:r>
            <a:endParaRPr lang="ja-JP" altLang="en-US" sz="2000" dirty="0">
              <a:solidFill>
                <a:schemeClr val="tx1"/>
              </a:solidFill>
              <a:latin typeface="Times New Roman" panose="02020603050405020304" pitchFamily="18" charset="0"/>
              <a:cs typeface="Times New Roman" panose="02020603050405020304" pitchFamily="18" charset="0"/>
            </a:endParaRPr>
          </a:p>
        </p:txBody>
      </p:sp>
      <p:sp>
        <p:nvSpPr>
          <p:cNvPr id="27" name="テキスト ボックス 26"/>
          <p:cNvSpPr txBox="1"/>
          <p:nvPr/>
        </p:nvSpPr>
        <p:spPr>
          <a:xfrm>
            <a:off x="-1218429" y="-3843808"/>
            <a:ext cx="4390736" cy="338554"/>
          </a:xfrm>
          <a:prstGeom prst="rect">
            <a:avLst/>
          </a:prstGeom>
          <a:noFill/>
          <a:ln>
            <a:noFill/>
          </a:ln>
        </p:spPr>
        <p:txBody>
          <a:bodyPr wrap="square" rtlCol="0">
            <a:spAutoFit/>
          </a:bodyPr>
          <a:lstStyle/>
          <a:p>
            <a:r>
              <a:rPr lang="en-US" altLang="ja-JP" sz="1600" i="1" dirty="0" err="1">
                <a:latin typeface="Times New Roman" panose="02020603050405020304" pitchFamily="18" charset="0"/>
                <a:cs typeface="Times New Roman" panose="02020603050405020304" pitchFamily="18" charset="0"/>
              </a:rPr>
              <a:t>E</a:t>
            </a:r>
            <a:r>
              <a:rPr lang="en-US" altLang="ja-JP" sz="1600" baseline="-25000" dirty="0" err="1">
                <a:latin typeface="Times New Roman" panose="02020603050405020304" pitchFamily="18" charset="0"/>
                <a:cs typeface="Times New Roman" panose="02020603050405020304" pitchFamily="18" charset="0"/>
              </a:rPr>
              <a:t>b,ig</a:t>
            </a:r>
            <a:r>
              <a:rPr lang="en-US" altLang="ja-JP" sz="1600" dirty="0">
                <a:latin typeface="Times New Roman" panose="02020603050405020304" pitchFamily="18" charset="0"/>
                <a:cs typeface="Times New Roman" panose="02020603050405020304" pitchFamily="18" charset="0"/>
              </a:rPr>
              <a:t>=10~12kJ</a:t>
            </a:r>
            <a:r>
              <a:rPr lang="ja-JP" altLang="en-US" sz="1600" dirty="0">
                <a:latin typeface="Times New Roman" panose="02020603050405020304" pitchFamily="18" charset="0"/>
                <a:cs typeface="Times New Roman" panose="02020603050405020304" pitchFamily="18" charset="0"/>
              </a:rPr>
              <a:t>を満たすレーザーエネルギー</a:t>
            </a:r>
            <a:endParaRPr kumimoji="1" lang="ja-JP" altLang="en-US" sz="1200" dirty="0">
              <a:latin typeface="Times New Roman" panose="02020603050405020304" pitchFamily="18" charset="0"/>
              <a:cs typeface="Times New Roman" panose="02020603050405020304" pitchFamily="18" charset="0"/>
            </a:endParaRPr>
          </a:p>
        </p:txBody>
      </p:sp>
      <p:sp>
        <p:nvSpPr>
          <p:cNvPr id="34" name="テキスト ボックス 33"/>
          <p:cNvSpPr txBox="1"/>
          <p:nvPr/>
        </p:nvSpPr>
        <p:spPr>
          <a:xfrm>
            <a:off x="992140" y="-1484923"/>
            <a:ext cx="936104" cy="307777"/>
          </a:xfrm>
          <a:prstGeom prst="rect">
            <a:avLst/>
          </a:prstGeom>
          <a:noFill/>
          <a:ln>
            <a:noFill/>
          </a:ln>
        </p:spPr>
        <p:txBody>
          <a:bodyPr wrap="square" rtlCol="0">
            <a:spAutoFit/>
          </a:bodyPr>
          <a:lstStyle/>
          <a:p>
            <a:r>
              <a:rPr kumimoji="1" lang="en-US" altLang="ja-JP" sz="1400" i="1" dirty="0" err="1">
                <a:latin typeface="Times New Roman" panose="02020603050405020304" pitchFamily="18" charset="0"/>
                <a:cs typeface="Times New Roman" panose="02020603050405020304" pitchFamily="18" charset="0"/>
              </a:rPr>
              <a:t>E</a:t>
            </a:r>
            <a:r>
              <a:rPr kumimoji="1" lang="en-US" altLang="ja-JP" sz="1400" baseline="-25000" dirty="0" err="1">
                <a:latin typeface="Times New Roman" panose="02020603050405020304" pitchFamily="18" charset="0"/>
                <a:cs typeface="Times New Roman" panose="02020603050405020304" pitchFamily="18" charset="0"/>
              </a:rPr>
              <a:t>b</a:t>
            </a:r>
            <a:r>
              <a:rPr kumimoji="1" lang="en-US" altLang="ja-JP" sz="1400" dirty="0">
                <a:latin typeface="Times New Roman" panose="02020603050405020304" pitchFamily="18" charset="0"/>
                <a:cs typeface="Times New Roman" panose="02020603050405020304" pitchFamily="18" charset="0"/>
              </a:rPr>
              <a:t>=10kJ</a:t>
            </a:r>
            <a:endParaRPr kumimoji="1" lang="ja-JP" altLang="en-US" sz="1400" dirty="0">
              <a:latin typeface="Times New Roman" panose="02020603050405020304" pitchFamily="18" charset="0"/>
              <a:cs typeface="Times New Roman" panose="02020603050405020304" pitchFamily="18" charset="0"/>
            </a:endParaRPr>
          </a:p>
        </p:txBody>
      </p:sp>
      <p:cxnSp>
        <p:nvCxnSpPr>
          <p:cNvPr id="35" name="直線矢印コネクタ 34"/>
          <p:cNvCxnSpPr/>
          <p:nvPr/>
        </p:nvCxnSpPr>
        <p:spPr>
          <a:xfrm flipV="1">
            <a:off x="1574443" y="-1885215"/>
            <a:ext cx="149705" cy="436465"/>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2051" name="Picture 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540552" y="114817"/>
            <a:ext cx="5285735" cy="35238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4" name="Picture 6"/>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531696" y="3917311"/>
            <a:ext cx="7715250"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7" name="テキスト ボックス 36"/>
          <p:cNvSpPr txBox="1"/>
          <p:nvPr/>
        </p:nvSpPr>
        <p:spPr>
          <a:xfrm>
            <a:off x="1611084" y="-1652572"/>
            <a:ext cx="555571" cy="307777"/>
          </a:xfrm>
          <a:prstGeom prst="rect">
            <a:avLst/>
          </a:prstGeom>
          <a:noFill/>
          <a:ln>
            <a:noFill/>
          </a:ln>
        </p:spPr>
        <p:txBody>
          <a:bodyPr wrap="square" rtlCol="0">
            <a:spAutoFit/>
          </a:bodyPr>
          <a:lstStyle/>
          <a:p>
            <a:r>
              <a:rPr kumimoji="1" lang="en-US" altLang="ja-JP" sz="1400" dirty="0">
                <a:latin typeface="Times New Roman" panose="02020603050405020304" pitchFamily="18" charset="0"/>
                <a:cs typeface="Times New Roman" panose="02020603050405020304" pitchFamily="18" charset="0"/>
              </a:rPr>
              <a:t>12kJ</a:t>
            </a:r>
            <a:endParaRPr kumimoji="1" lang="ja-JP" altLang="en-US" sz="1400" dirty="0">
              <a:latin typeface="Times New Roman" panose="02020603050405020304" pitchFamily="18" charset="0"/>
              <a:cs typeface="Times New Roman" panose="02020603050405020304" pitchFamily="18" charset="0"/>
            </a:endParaRPr>
          </a:p>
        </p:txBody>
      </p:sp>
      <p:cxnSp>
        <p:nvCxnSpPr>
          <p:cNvPr id="38" name="直線矢印コネクタ 37"/>
          <p:cNvCxnSpPr/>
          <p:nvPr/>
        </p:nvCxnSpPr>
        <p:spPr>
          <a:xfrm flipV="1">
            <a:off x="1888189" y="-2049507"/>
            <a:ext cx="80110" cy="456863"/>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8" name="直線コネクタ 27"/>
          <p:cNvCxnSpPr/>
          <p:nvPr/>
        </p:nvCxnSpPr>
        <p:spPr>
          <a:xfrm>
            <a:off x="339105" y="-2985199"/>
            <a:ext cx="0" cy="701131"/>
          </a:xfrm>
          <a:prstGeom prst="line">
            <a:avLst/>
          </a:prstGeom>
          <a:ln w="19050">
            <a:solidFill>
              <a:srgbClr val="0119FF"/>
            </a:solidFill>
          </a:ln>
        </p:spPr>
        <p:style>
          <a:lnRef idx="1">
            <a:schemeClr val="accent1"/>
          </a:lnRef>
          <a:fillRef idx="0">
            <a:schemeClr val="accent1"/>
          </a:fillRef>
          <a:effectRef idx="0">
            <a:schemeClr val="accent1"/>
          </a:effectRef>
          <a:fontRef idx="minor">
            <a:schemeClr val="tx1"/>
          </a:fontRef>
        </p:style>
      </p:cxnSp>
      <p:cxnSp>
        <p:nvCxnSpPr>
          <p:cNvPr id="45" name="直線コネクタ 44"/>
          <p:cNvCxnSpPr/>
          <p:nvPr/>
        </p:nvCxnSpPr>
        <p:spPr>
          <a:xfrm>
            <a:off x="824855" y="-2555751"/>
            <a:ext cx="0" cy="701131"/>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6" name="直線コネクタ 45"/>
          <p:cNvCxnSpPr/>
          <p:nvPr/>
        </p:nvCxnSpPr>
        <p:spPr>
          <a:xfrm>
            <a:off x="1466819" y="-2392786"/>
            <a:ext cx="0" cy="701131"/>
          </a:xfrm>
          <a:prstGeom prst="line">
            <a:avLst/>
          </a:prstGeom>
          <a:ln w="19050">
            <a:solidFill>
              <a:srgbClr val="007413"/>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2" name="テキスト ボックス 41"/>
              <p:cNvSpPr txBox="1"/>
              <p:nvPr/>
            </p:nvSpPr>
            <p:spPr>
              <a:xfrm>
                <a:off x="10655639" y="-3916975"/>
                <a:ext cx="5225034" cy="3416320"/>
              </a:xfrm>
              <a:prstGeom prst="rect">
                <a:avLst/>
              </a:prstGeom>
              <a:noFill/>
              <a:ln>
                <a:noFill/>
              </a:ln>
            </p:spPr>
            <p:txBody>
              <a:bodyPr wrap="square" rtlCol="0">
                <a:spAutoFit/>
              </a:bodyPr>
              <a:lstStyle/>
              <a:p>
                <a:r>
                  <a:rPr lang="ja-JP" altLang="en-US" dirty="0"/>
                  <a:t>イオン加速計算より，</a:t>
                </a:r>
                <a:endParaRPr lang="en-US" altLang="ja-JP" dirty="0"/>
              </a:p>
              <a:p>
                <a:r>
                  <a:rPr lang="ja-JP" altLang="en-US" dirty="0"/>
                  <a:t> </a:t>
                </a:r>
                <a:r>
                  <a:rPr lang="ja-JP" altLang="en-US" dirty="0">
                    <a:solidFill>
                      <a:schemeClr val="tx1"/>
                    </a:solidFill>
                  </a:rPr>
                  <a:t>・ </a:t>
                </a:r>
                <a14:m>
                  <m:oMath xmlns:m="http://schemas.openxmlformats.org/officeDocument/2006/math">
                    <m:acc>
                      <m:accPr>
                        <m:chr m:val="̃"/>
                        <m:ctrlPr>
                          <a:rPr lang="ja-JP" altLang="en-US" i="1" smtClean="0">
                            <a:solidFill>
                              <a:schemeClr val="tx1"/>
                            </a:solidFill>
                            <a:latin typeface="Cambria Math" panose="02040503050406030204" pitchFamily="18" charset="0"/>
                          </a:rPr>
                        </m:ctrlPr>
                      </m:accPr>
                      <m:e>
                        <m:r>
                          <a:rPr lang="en-US" altLang="ja-JP" i="1">
                            <a:solidFill>
                              <a:schemeClr val="tx1"/>
                            </a:solidFill>
                            <a:latin typeface="Cambria Math"/>
                          </a:rPr>
                          <m:t>𝜀</m:t>
                        </m:r>
                        <m:r>
                          <m:rPr>
                            <m:sty m:val="p"/>
                          </m:rPr>
                          <a:rPr lang="en-US" altLang="ja-JP" baseline="-25000">
                            <a:solidFill>
                              <a:schemeClr val="tx1"/>
                            </a:solidFill>
                            <a:latin typeface="Cambria Math"/>
                          </a:rPr>
                          <m:t>i</m:t>
                        </m:r>
                      </m:e>
                    </m:acc>
                  </m:oMath>
                </a14:m>
                <a:r>
                  <a:rPr kumimoji="1" lang="en-US" altLang="ja-JP" dirty="0">
                    <a:solidFill>
                      <a:schemeClr val="tx1"/>
                    </a:solidFill>
                    <a:latin typeface="Times New Roman" panose="02020603050405020304" pitchFamily="18" charset="0"/>
                    <a:cs typeface="Times New Roman" panose="02020603050405020304" pitchFamily="18" charset="0"/>
                  </a:rPr>
                  <a:t>=</a:t>
                </a:r>
                <a:r>
                  <a:rPr kumimoji="1" lang="en-US" altLang="ja-JP" dirty="0">
                    <a:latin typeface="Times New Roman" panose="02020603050405020304" pitchFamily="18" charset="0"/>
                    <a:cs typeface="Times New Roman" panose="02020603050405020304" pitchFamily="18" charset="0"/>
                  </a:rPr>
                  <a:t>200~300MeV</a:t>
                </a:r>
                <a:r>
                  <a:rPr kumimoji="1" lang="ja-JP" altLang="en-US" dirty="0">
                    <a:latin typeface="Times New Roman" panose="02020603050405020304" pitchFamily="18" charset="0"/>
                    <a:cs typeface="Times New Roman" panose="02020603050405020304" pitchFamily="18" charset="0"/>
                  </a:rPr>
                  <a:t>の</a:t>
                </a:r>
                <a:r>
                  <a:rPr lang="ja-JP" altLang="en-US" dirty="0">
                    <a:latin typeface="Times New Roman" panose="02020603050405020304" pitchFamily="18" charset="0"/>
                    <a:cs typeface="Times New Roman" panose="02020603050405020304" pitchFamily="18" charset="0"/>
                  </a:rPr>
                  <a:t>範囲</a:t>
                </a:r>
                <a:r>
                  <a:rPr kumimoji="1" lang="ja-JP" altLang="en-US" dirty="0">
                    <a:latin typeface="Times New Roman" panose="02020603050405020304" pitchFamily="18" charset="0"/>
                    <a:cs typeface="Times New Roman" panose="02020603050405020304" pitchFamily="18" charset="0"/>
                  </a:rPr>
                  <a:t>では，イオンビームの</a:t>
                </a:r>
                <a:endParaRPr kumimoji="1" lang="en-US" altLang="ja-JP" dirty="0">
                  <a:latin typeface="Times New Roman" panose="02020603050405020304" pitchFamily="18" charset="0"/>
                  <a:cs typeface="Times New Roman" panose="02020603050405020304" pitchFamily="18" charset="0"/>
                </a:endParaRPr>
              </a:p>
              <a:p>
                <a:r>
                  <a:rPr lang="ja-JP" altLang="en-US" dirty="0">
                    <a:latin typeface="Times New Roman" panose="02020603050405020304" pitchFamily="18" charset="0"/>
                    <a:cs typeface="Times New Roman" panose="02020603050405020304" pitchFamily="18" charset="0"/>
                  </a:rPr>
                  <a:t>　</a:t>
                </a:r>
                <a:r>
                  <a:rPr kumimoji="1" lang="ja-JP" altLang="en-US" dirty="0">
                    <a:latin typeface="Times New Roman" panose="02020603050405020304" pitchFamily="18" charset="0"/>
                    <a:cs typeface="Times New Roman" panose="02020603050405020304" pitchFamily="18" charset="0"/>
                  </a:rPr>
                  <a:t>生成効率は約</a:t>
                </a:r>
                <a:r>
                  <a:rPr kumimoji="1" lang="en-US" altLang="ja-JP" dirty="0">
                    <a:latin typeface="Times New Roman" panose="02020603050405020304" pitchFamily="18" charset="0"/>
                    <a:cs typeface="Times New Roman" panose="02020603050405020304" pitchFamily="18" charset="0"/>
                  </a:rPr>
                  <a:t>15~17%</a:t>
                </a:r>
              </a:p>
              <a:p>
                <a:r>
                  <a:rPr lang="ja-JP" altLang="en-US" dirty="0">
                    <a:latin typeface="Times New Roman" panose="02020603050405020304" pitchFamily="18" charset="0"/>
                    <a:cs typeface="Times New Roman" panose="02020603050405020304" pitchFamily="18" charset="0"/>
                  </a:rPr>
                  <a:t> ・ 加速イオンの角度</a:t>
                </a:r>
                <a:r>
                  <a:rPr lang="en-US" altLang="ja-JP" i="1" dirty="0">
                    <a:latin typeface="Times New Roman" panose="02020603050405020304" pitchFamily="18" charset="0"/>
                    <a:cs typeface="Times New Roman" panose="02020603050405020304" pitchFamily="18" charset="0"/>
                  </a:rPr>
                  <a:t>θ</a:t>
                </a:r>
                <a:r>
                  <a:rPr lang="en-US" altLang="ja-JP" dirty="0">
                    <a:latin typeface="Times New Roman" panose="02020603050405020304" pitchFamily="18" charset="0"/>
                    <a:cs typeface="Times New Roman" panose="02020603050405020304" pitchFamily="18" charset="0"/>
                  </a:rPr>
                  <a:t>=0~10°</a:t>
                </a:r>
                <a:r>
                  <a:rPr lang="ja-JP" altLang="en-US" dirty="0">
                    <a:latin typeface="Times New Roman" panose="02020603050405020304" pitchFamily="18" charset="0"/>
                    <a:cs typeface="Times New Roman" panose="02020603050405020304" pitchFamily="18" charset="0"/>
                  </a:rPr>
                  <a:t>の成分のエネルギー</a:t>
                </a:r>
                <a:endParaRPr lang="en-US" altLang="ja-JP" dirty="0">
                  <a:latin typeface="Times New Roman" panose="02020603050405020304" pitchFamily="18" charset="0"/>
                  <a:cs typeface="Times New Roman" panose="02020603050405020304" pitchFamily="18" charset="0"/>
                </a:endParaRPr>
              </a:p>
              <a:p>
                <a:r>
                  <a:rPr lang="ja-JP" altLang="en-US" dirty="0">
                    <a:latin typeface="Times New Roman" panose="02020603050405020304" pitchFamily="18" charset="0"/>
                    <a:cs typeface="Times New Roman" panose="02020603050405020304" pitchFamily="18" charset="0"/>
                  </a:rPr>
                  <a:t>　割合は</a:t>
                </a:r>
                <a:r>
                  <a:rPr lang="en-US" altLang="ja-JP" dirty="0">
                    <a:latin typeface="Times New Roman" panose="02020603050405020304" pitchFamily="18" charset="0"/>
                    <a:cs typeface="Times New Roman" panose="02020603050405020304" pitchFamily="18" charset="0"/>
                  </a:rPr>
                  <a:t>85%</a:t>
                </a:r>
                <a:r>
                  <a:rPr lang="ja-JP" altLang="en-US" dirty="0">
                    <a:latin typeface="Times New Roman" panose="02020603050405020304" pitchFamily="18" charset="0"/>
                    <a:cs typeface="Times New Roman" panose="02020603050405020304" pitchFamily="18" charset="0"/>
                  </a:rPr>
                  <a:t>以上</a:t>
                </a:r>
                <a:endParaRPr lang="en-US" altLang="ja-JP" dirty="0">
                  <a:latin typeface="Times New Roman" panose="02020603050405020304" pitchFamily="18" charset="0"/>
                  <a:cs typeface="Times New Roman" panose="02020603050405020304" pitchFamily="18" charset="0"/>
                </a:endParaRPr>
              </a:p>
              <a:p>
                <a:endParaRPr lang="en-US" altLang="ja-JP" dirty="0">
                  <a:latin typeface="Times New Roman" panose="02020603050405020304" pitchFamily="18" charset="0"/>
                  <a:cs typeface="Times New Roman" panose="02020603050405020304" pitchFamily="18" charset="0"/>
                </a:endParaRPr>
              </a:p>
              <a:p>
                <a:r>
                  <a:rPr lang="ja-JP" altLang="en-US" dirty="0">
                    <a:latin typeface="Times New Roman" panose="02020603050405020304" pitchFamily="18" charset="0"/>
                    <a:cs typeface="Times New Roman" panose="02020603050405020304" pitchFamily="18" charset="0"/>
                  </a:rPr>
                  <a:t>コア加熱計算より，</a:t>
                </a:r>
                <a:endParaRPr lang="en-US" altLang="ja-JP" dirty="0">
                  <a:latin typeface="Times New Roman" panose="02020603050405020304" pitchFamily="18" charset="0"/>
                  <a:cs typeface="Times New Roman" panose="02020603050405020304" pitchFamily="18" charset="0"/>
                </a:endParaRPr>
              </a:p>
              <a:p>
                <a:r>
                  <a:rPr lang="ja-JP" altLang="en-US" dirty="0">
                    <a:latin typeface="Times New Roman" panose="02020603050405020304" pitchFamily="18" charset="0"/>
                    <a:cs typeface="Times New Roman" panose="02020603050405020304" pitchFamily="18" charset="0"/>
                  </a:rPr>
                  <a:t> ・ </a:t>
                </a:r>
                <a:r>
                  <a:rPr lang="en-US" altLang="ja-JP" i="1" dirty="0" err="1">
                    <a:latin typeface="Times New Roman" panose="02020603050405020304" pitchFamily="18" charset="0"/>
                    <a:cs typeface="Times New Roman" panose="02020603050405020304" pitchFamily="18" charset="0"/>
                  </a:rPr>
                  <a:t>θ</a:t>
                </a:r>
                <a:r>
                  <a:rPr lang="en-US" altLang="ja-JP" baseline="-25000" dirty="0" err="1">
                    <a:latin typeface="Times New Roman" panose="02020603050405020304" pitchFamily="18" charset="0"/>
                    <a:cs typeface="Times New Roman" panose="02020603050405020304" pitchFamily="18" charset="0"/>
                  </a:rPr>
                  <a:t>b</a:t>
                </a:r>
                <a:r>
                  <a:rPr lang="en-US" altLang="ja-JP" dirty="0">
                    <a:latin typeface="Times New Roman" panose="02020603050405020304" pitchFamily="18" charset="0"/>
                    <a:cs typeface="Times New Roman" panose="02020603050405020304" pitchFamily="18" charset="0"/>
                  </a:rPr>
                  <a:t>=0~10°</a:t>
                </a:r>
                <a:r>
                  <a:rPr lang="ja-JP" altLang="en-US" dirty="0" err="1">
                    <a:latin typeface="Times New Roman" panose="02020603050405020304" pitchFamily="18" charset="0"/>
                    <a:cs typeface="Times New Roman" panose="02020603050405020304" pitchFamily="18" charset="0"/>
                  </a:rPr>
                  <a:t>，</a:t>
                </a:r>
                <a:r>
                  <a:rPr lang="en-US" altLang="ja-JP" i="1" dirty="0" err="1">
                    <a:latin typeface="Times New Roman" panose="02020603050405020304" pitchFamily="18" charset="0"/>
                    <a:cs typeface="Times New Roman" panose="02020603050405020304" pitchFamily="18" charset="0"/>
                  </a:rPr>
                  <a:t>ε</a:t>
                </a:r>
                <a:r>
                  <a:rPr lang="en-US" altLang="ja-JP" baseline="-25000" dirty="0" err="1">
                    <a:latin typeface="Times New Roman" panose="02020603050405020304" pitchFamily="18" charset="0"/>
                    <a:cs typeface="Times New Roman" panose="02020603050405020304" pitchFamily="18" charset="0"/>
                  </a:rPr>
                  <a:t>i</a:t>
                </a:r>
                <a:r>
                  <a:rPr lang="en-US" altLang="ja-JP" dirty="0">
                    <a:latin typeface="Times New Roman" panose="02020603050405020304" pitchFamily="18" charset="0"/>
                    <a:cs typeface="Times New Roman" panose="02020603050405020304" pitchFamily="18" charset="0"/>
                  </a:rPr>
                  <a:t>=200~300MeV</a:t>
                </a:r>
                <a:r>
                  <a:rPr lang="ja-JP" altLang="en-US" dirty="0">
                    <a:latin typeface="Times New Roman" panose="02020603050405020304" pitchFamily="18" charset="0"/>
                    <a:cs typeface="Times New Roman" panose="02020603050405020304" pitchFamily="18" charset="0"/>
                  </a:rPr>
                  <a:t>の時，点火に要する</a:t>
                </a:r>
                <a:endParaRPr lang="en-US" altLang="ja-JP" dirty="0">
                  <a:latin typeface="Times New Roman" panose="02020603050405020304" pitchFamily="18" charset="0"/>
                  <a:cs typeface="Times New Roman" panose="02020603050405020304" pitchFamily="18" charset="0"/>
                </a:endParaRPr>
              </a:p>
              <a:p>
                <a:r>
                  <a:rPr lang="ja-JP" altLang="en-US" dirty="0">
                    <a:latin typeface="Times New Roman" panose="02020603050405020304" pitchFamily="18" charset="0"/>
                    <a:cs typeface="Times New Roman" panose="02020603050405020304" pitchFamily="18" charset="0"/>
                  </a:rPr>
                  <a:t>　イオンビームエネルギーは</a:t>
                </a:r>
                <a:r>
                  <a:rPr lang="en-US" altLang="ja-JP" i="1" dirty="0" err="1">
                    <a:latin typeface="Times New Roman" panose="02020603050405020304" pitchFamily="18" charset="0"/>
                    <a:cs typeface="Times New Roman" panose="02020603050405020304" pitchFamily="18" charset="0"/>
                  </a:rPr>
                  <a:t>E</a:t>
                </a:r>
                <a:r>
                  <a:rPr lang="en-US" altLang="ja-JP" baseline="-25000" dirty="0" err="1">
                    <a:latin typeface="Times New Roman" panose="02020603050405020304" pitchFamily="18" charset="0"/>
                    <a:cs typeface="Times New Roman" panose="02020603050405020304" pitchFamily="18" charset="0"/>
                  </a:rPr>
                  <a:t>b,ig</a:t>
                </a:r>
                <a:r>
                  <a:rPr lang="en-US" altLang="ja-JP" dirty="0">
                    <a:latin typeface="Times New Roman" panose="02020603050405020304" pitchFamily="18" charset="0"/>
                    <a:cs typeface="Times New Roman" panose="02020603050405020304" pitchFamily="18" charset="0"/>
                  </a:rPr>
                  <a:t>=10~12kJ</a:t>
                </a:r>
              </a:p>
              <a:p>
                <a:endParaRPr lang="en-US" altLang="ja-JP" dirty="0">
                  <a:latin typeface="Times New Roman" panose="02020603050405020304" pitchFamily="18" charset="0"/>
                  <a:cs typeface="Times New Roman" panose="02020603050405020304" pitchFamily="18" charset="0"/>
                </a:endParaRPr>
              </a:p>
              <a:p>
                <a:r>
                  <a:rPr lang="ja-JP" altLang="en-US" dirty="0">
                    <a:latin typeface="Times New Roman" panose="02020603050405020304" pitchFamily="18" charset="0"/>
                    <a:cs typeface="Times New Roman" panose="02020603050405020304" pitchFamily="18" charset="0"/>
                  </a:rPr>
                  <a:t>∴ 点火に必要な加熱レーザーエネルギーは</a:t>
                </a:r>
                <a:endParaRPr lang="en-US" altLang="ja-JP" dirty="0">
                  <a:latin typeface="Times New Roman" panose="02020603050405020304" pitchFamily="18" charset="0"/>
                  <a:cs typeface="Times New Roman" panose="02020603050405020304" pitchFamily="18" charset="0"/>
                </a:endParaRPr>
              </a:p>
              <a:p>
                <a:r>
                  <a:rPr lang="ja-JP" altLang="en-US" i="1" dirty="0">
                    <a:latin typeface="Times New Roman" panose="02020603050405020304" pitchFamily="18" charset="0"/>
                    <a:cs typeface="Times New Roman" panose="02020603050405020304" pitchFamily="18" charset="0"/>
                  </a:rPr>
                  <a:t>　</a:t>
                </a:r>
                <a:r>
                  <a:rPr lang="en-US" altLang="ja-JP" i="1" dirty="0" err="1">
                    <a:latin typeface="Times New Roman" panose="02020603050405020304" pitchFamily="18" charset="0"/>
                    <a:cs typeface="Times New Roman" panose="02020603050405020304" pitchFamily="18" charset="0"/>
                  </a:rPr>
                  <a:t>E</a:t>
                </a:r>
                <a:r>
                  <a:rPr lang="en-US" altLang="ja-JP" baseline="-25000" dirty="0" err="1">
                    <a:latin typeface="Times New Roman" panose="02020603050405020304" pitchFamily="18" charset="0"/>
                    <a:cs typeface="Times New Roman" panose="02020603050405020304" pitchFamily="18" charset="0"/>
                  </a:rPr>
                  <a:t>L,ig</a:t>
                </a:r>
                <a:r>
                  <a:rPr lang="ja-JP" altLang="en-US" baseline="-25000" dirty="0">
                    <a:latin typeface="Times New Roman" panose="02020603050405020304" pitchFamily="18" charset="0"/>
                    <a:cs typeface="Times New Roman" panose="02020603050405020304" pitchFamily="18" charset="0"/>
                  </a:rPr>
                  <a:t> </a:t>
                </a:r>
                <a:r>
                  <a:rPr lang="ja-JP" altLang="en-US" dirty="0">
                    <a:latin typeface="Times New Roman" panose="02020603050405020304" pitchFamily="18" charset="0"/>
                    <a:cs typeface="Times New Roman" panose="02020603050405020304" pitchFamily="18" charset="0"/>
                  </a:rPr>
                  <a:t>≒ </a:t>
                </a:r>
                <a:r>
                  <a:rPr lang="en-US" altLang="ja-JP" i="1" dirty="0" err="1">
                    <a:latin typeface="Times New Roman" panose="02020603050405020304" pitchFamily="18" charset="0"/>
                    <a:cs typeface="Times New Roman" panose="02020603050405020304" pitchFamily="18" charset="0"/>
                  </a:rPr>
                  <a:t>E</a:t>
                </a:r>
                <a:r>
                  <a:rPr lang="en-US" altLang="ja-JP" baseline="-25000" dirty="0" err="1">
                    <a:latin typeface="Times New Roman" panose="02020603050405020304" pitchFamily="18" charset="0"/>
                    <a:cs typeface="Times New Roman" panose="02020603050405020304" pitchFamily="18" charset="0"/>
                  </a:rPr>
                  <a:t>b,ig</a:t>
                </a:r>
                <a:r>
                  <a:rPr lang="en-US" altLang="ja-JP" dirty="0">
                    <a:latin typeface="Times New Roman" panose="02020603050405020304" pitchFamily="18" charset="0"/>
                    <a:cs typeface="Times New Roman" panose="02020603050405020304" pitchFamily="18" charset="0"/>
                  </a:rPr>
                  <a:t>/(0.15~0.17)/(0.85~) </a:t>
                </a:r>
                <a:r>
                  <a:rPr lang="ja-JP" altLang="en-US" dirty="0">
                    <a:latin typeface="Times New Roman" panose="02020603050405020304" pitchFamily="18" charset="0"/>
                    <a:cs typeface="Times New Roman" panose="02020603050405020304" pitchFamily="18" charset="0"/>
                  </a:rPr>
                  <a:t>≒</a:t>
                </a:r>
                <a:r>
                  <a:rPr lang="en-US" altLang="ja-JP" dirty="0">
                    <a:latin typeface="Times New Roman" panose="02020603050405020304" pitchFamily="18" charset="0"/>
                    <a:cs typeface="Times New Roman" panose="02020603050405020304" pitchFamily="18" charset="0"/>
                  </a:rPr>
                  <a:t> </a:t>
                </a:r>
                <a:r>
                  <a:rPr lang="en-US" altLang="ja-JP" u="sng" dirty="0">
                    <a:latin typeface="Times New Roman" panose="02020603050405020304" pitchFamily="18" charset="0"/>
                    <a:cs typeface="Times New Roman" panose="02020603050405020304" pitchFamily="18" charset="0"/>
                  </a:rPr>
                  <a:t>70~90kJ</a:t>
                </a:r>
              </a:p>
            </p:txBody>
          </p:sp>
        </mc:Choice>
        <mc:Fallback xmlns="">
          <p:sp>
            <p:nvSpPr>
              <p:cNvPr id="42" name="テキスト ボックス 41"/>
              <p:cNvSpPr txBox="1">
                <a:spLocks noRot="1" noChangeAspect="1" noMove="1" noResize="1" noEditPoints="1" noAdjustHandles="1" noChangeArrowheads="1" noChangeShapeType="1" noTextEdit="1"/>
              </p:cNvSpPr>
              <p:nvPr/>
            </p:nvSpPr>
            <p:spPr>
              <a:xfrm>
                <a:off x="10655639" y="-3916975"/>
                <a:ext cx="5225034" cy="3416320"/>
              </a:xfrm>
              <a:prstGeom prst="rect">
                <a:avLst/>
              </a:prstGeom>
              <a:blipFill rotWithShape="1">
                <a:blip r:embed="rId15"/>
                <a:stretch>
                  <a:fillRect l="-1050" t="-1426" b="-1961"/>
                </a:stretch>
              </a:blipFill>
              <a:ln>
                <a:noFill/>
              </a:ln>
            </p:spPr>
            <p:txBody>
              <a:bodyPr/>
              <a:lstStyle/>
              <a:p>
                <a:r>
                  <a:rPr lang="ja-JP" altLang="en-US">
                    <a:noFill/>
                  </a:rPr>
                  <a:t> </a:t>
                </a:r>
              </a:p>
            </p:txBody>
          </p:sp>
        </mc:Fallback>
      </mc:AlternateContent>
      <p:sp>
        <p:nvSpPr>
          <p:cNvPr id="43" name="テキスト ボックス 42"/>
          <p:cNvSpPr txBox="1"/>
          <p:nvPr/>
        </p:nvSpPr>
        <p:spPr>
          <a:xfrm>
            <a:off x="10692680" y="-4652087"/>
            <a:ext cx="4532880" cy="646331"/>
          </a:xfrm>
          <a:prstGeom prst="rect">
            <a:avLst/>
          </a:prstGeom>
          <a:noFill/>
          <a:ln>
            <a:noFill/>
          </a:ln>
        </p:spPr>
        <p:txBody>
          <a:bodyPr wrap="square" rtlCol="0">
            <a:spAutoFit/>
          </a:bodyPr>
          <a:lstStyle/>
          <a:p>
            <a:r>
              <a:rPr lang="ja-JP" altLang="en-US" dirty="0"/>
              <a:t>●</a:t>
            </a:r>
            <a:r>
              <a:rPr kumimoji="1" lang="ja-JP" altLang="en-US" dirty="0"/>
              <a:t>燃料コアの点火に要する加熱レーザーの</a:t>
            </a:r>
            <a:endParaRPr kumimoji="1" lang="en-US" altLang="ja-JP" dirty="0"/>
          </a:p>
          <a:p>
            <a:r>
              <a:rPr kumimoji="1" lang="ja-JP" altLang="en-US" dirty="0"/>
              <a:t>エネルギーを大まかに見積もる：</a:t>
            </a:r>
          </a:p>
        </p:txBody>
      </p:sp>
      <p:sp>
        <p:nvSpPr>
          <p:cNvPr id="47" name="テキスト ボックス 46"/>
          <p:cNvSpPr txBox="1"/>
          <p:nvPr/>
        </p:nvSpPr>
        <p:spPr>
          <a:xfrm>
            <a:off x="3717195" y="1028864"/>
            <a:ext cx="5350841" cy="1200329"/>
          </a:xfrm>
          <a:prstGeom prst="rect">
            <a:avLst/>
          </a:prstGeom>
          <a:noFill/>
          <a:ln>
            <a:noFill/>
          </a:ln>
        </p:spPr>
        <p:txBody>
          <a:bodyPr wrap="square" rtlCol="0">
            <a:spAutoFit/>
          </a:bodyPr>
          <a:lstStyle/>
          <a:p>
            <a:r>
              <a:rPr kumimoji="1" lang="ja-JP" altLang="en-US" dirty="0">
                <a:latin typeface="Times New Roman" panose="02020603050405020304" pitchFamily="18" charset="0"/>
                <a:cs typeface="Times New Roman" panose="02020603050405020304" pitchFamily="18" charset="0"/>
              </a:rPr>
              <a:t>● </a:t>
            </a:r>
            <a:r>
              <a:rPr kumimoji="1" lang="en-US" altLang="ja-JP" dirty="0">
                <a:latin typeface="Times New Roman" panose="02020603050405020304" pitchFamily="18" charset="0"/>
                <a:cs typeface="Times New Roman" panose="02020603050405020304" pitchFamily="18" charset="0"/>
              </a:rPr>
              <a:t>case1</a:t>
            </a:r>
            <a:r>
              <a:rPr kumimoji="1" lang="ja-JP" altLang="en-US" dirty="0">
                <a:latin typeface="Times New Roman" panose="02020603050405020304" pitchFamily="18" charset="0"/>
                <a:cs typeface="Times New Roman" panose="02020603050405020304" pitchFamily="18" charset="0"/>
              </a:rPr>
              <a:t>で、生成効率はモデル値よりも約</a:t>
            </a:r>
            <a:r>
              <a:rPr kumimoji="1" lang="en-US" altLang="ja-JP" dirty="0">
                <a:latin typeface="Times New Roman" panose="02020603050405020304" pitchFamily="18" charset="0"/>
                <a:cs typeface="Times New Roman" panose="02020603050405020304" pitchFamily="18" charset="0"/>
              </a:rPr>
              <a:t>10%</a:t>
            </a:r>
            <a:r>
              <a:rPr kumimoji="1" lang="ja-JP" altLang="en-US" dirty="0">
                <a:latin typeface="Times New Roman" panose="02020603050405020304" pitchFamily="18" charset="0"/>
                <a:cs typeface="Times New Roman" panose="02020603050405020304" pitchFamily="18" charset="0"/>
              </a:rPr>
              <a:t>低い。</a:t>
            </a:r>
            <a:endParaRPr kumimoji="1" lang="en-US" altLang="ja-JP" dirty="0">
              <a:latin typeface="Times New Roman" panose="02020603050405020304" pitchFamily="18" charset="0"/>
              <a:cs typeface="Times New Roman" panose="02020603050405020304" pitchFamily="18" charset="0"/>
            </a:endParaRPr>
          </a:p>
          <a:p>
            <a:r>
              <a:rPr lang="ja-JP" altLang="en-US" dirty="0">
                <a:latin typeface="Times New Roman" panose="02020603050405020304" pitchFamily="18" charset="0"/>
                <a:cs typeface="Times New Roman" panose="02020603050405020304" pitchFamily="18" charset="0"/>
              </a:rPr>
              <a:t>　・ レーザーがプラズマに吸収される</a:t>
            </a:r>
            <a:endParaRPr lang="en-US" altLang="ja-JP" dirty="0">
              <a:latin typeface="Times New Roman" panose="02020603050405020304" pitchFamily="18" charset="0"/>
              <a:cs typeface="Times New Roman" panose="02020603050405020304" pitchFamily="18" charset="0"/>
            </a:endParaRPr>
          </a:p>
          <a:p>
            <a:r>
              <a:rPr lang="ja-JP" altLang="en-US" dirty="0">
                <a:latin typeface="Times New Roman" panose="02020603050405020304" pitchFamily="18" charset="0"/>
                <a:cs typeface="Times New Roman" panose="02020603050405020304" pitchFamily="18" charset="0"/>
              </a:rPr>
              <a:t>　・ ターゲットの加熱による圧力増加</a:t>
            </a:r>
            <a:endParaRPr lang="en-US" altLang="ja-JP" dirty="0">
              <a:latin typeface="Times New Roman" panose="02020603050405020304" pitchFamily="18" charset="0"/>
              <a:cs typeface="Times New Roman" panose="02020603050405020304" pitchFamily="18" charset="0"/>
            </a:endParaRPr>
          </a:p>
          <a:p>
            <a:r>
              <a:rPr lang="ja-JP" altLang="en-US" dirty="0">
                <a:latin typeface="Times New Roman" panose="02020603050405020304" pitchFamily="18" charset="0"/>
                <a:cs typeface="Times New Roman" panose="02020603050405020304" pitchFamily="18" charset="0"/>
              </a:rPr>
              <a:t>　⇒　実効的なレーザー光圧が小さくなる</a:t>
            </a:r>
            <a:endParaRPr lang="en-US" altLang="ja-JP" dirty="0">
              <a:latin typeface="Times New Roman" panose="02020603050405020304" pitchFamily="18" charset="0"/>
              <a:cs typeface="Times New Roman" panose="02020603050405020304" pitchFamily="18" charset="0"/>
            </a:endParaRPr>
          </a:p>
        </p:txBody>
      </p:sp>
      <mc:AlternateContent xmlns:mc="http://schemas.openxmlformats.org/markup-compatibility/2006">
        <mc:Choice xmlns:a14="http://schemas.microsoft.com/office/drawing/2010/main" Requires="a14">
          <p:sp>
            <p:nvSpPr>
              <p:cNvPr id="48" name="テキスト ボックス 47"/>
              <p:cNvSpPr txBox="1"/>
              <p:nvPr/>
            </p:nvSpPr>
            <p:spPr>
              <a:xfrm>
                <a:off x="3707904" y="2357586"/>
                <a:ext cx="5472608" cy="3139321"/>
              </a:xfrm>
              <a:prstGeom prst="rect">
                <a:avLst/>
              </a:prstGeom>
              <a:noFill/>
              <a:ln>
                <a:noFill/>
              </a:ln>
            </p:spPr>
            <p:txBody>
              <a:bodyPr wrap="square" rtlCol="0">
                <a:spAutoFit/>
              </a:bodyPr>
              <a:lstStyle/>
              <a:p>
                <a:r>
                  <a:rPr kumimoji="1" lang="ja-JP" altLang="en-US" dirty="0">
                    <a:latin typeface="Times New Roman" panose="02020603050405020304" pitchFamily="18" charset="0"/>
                    <a:cs typeface="Times New Roman" panose="02020603050405020304" pitchFamily="18" charset="0"/>
                  </a:rPr>
                  <a:t>● 有限スポット径での計算条件を設定する。</a:t>
                </a:r>
                <a:endParaRPr lang="en-US" altLang="ja-JP" dirty="0">
                  <a:latin typeface="Times New Roman" panose="02020603050405020304" pitchFamily="18" charset="0"/>
                  <a:cs typeface="Times New Roman" panose="02020603050405020304" pitchFamily="18" charset="0"/>
                </a:endParaRPr>
              </a:p>
              <a:p>
                <a:endParaRPr kumimoji="1" lang="en-US" altLang="ja-JP" sz="500" dirty="0">
                  <a:latin typeface="Times New Roman" panose="02020603050405020304" pitchFamily="18" charset="0"/>
                  <a:cs typeface="Times New Roman" panose="02020603050405020304" pitchFamily="18" charset="0"/>
                </a:endParaRPr>
              </a:p>
              <a:p>
                <a:r>
                  <a:rPr lang="ja-JP" altLang="en-US" dirty="0">
                    <a:latin typeface="Times New Roman" panose="02020603050405020304" pitchFamily="18" charset="0"/>
                    <a:cs typeface="Times New Roman" panose="02020603050405020304" pitchFamily="18" charset="0"/>
                  </a:rPr>
                  <a:t>　・ </a:t>
                </a:r>
                <a:r>
                  <a:rPr lang="en-US" altLang="ja-JP" i="1" dirty="0">
                    <a:latin typeface="Times New Roman" panose="02020603050405020304" pitchFamily="18" charset="0"/>
                    <a:cs typeface="Times New Roman" panose="02020603050405020304" pitchFamily="18" charset="0"/>
                  </a:rPr>
                  <a:t>I</a:t>
                </a:r>
                <a:r>
                  <a:rPr lang="en-US" altLang="ja-JP" baseline="-25000" dirty="0">
                    <a:latin typeface="Times New Roman" panose="02020603050405020304" pitchFamily="18" charset="0"/>
                    <a:cs typeface="Times New Roman" panose="02020603050405020304" pitchFamily="18" charset="0"/>
                  </a:rPr>
                  <a:t>L</a:t>
                </a:r>
                <a:r>
                  <a:rPr lang="en-US" altLang="ja-JP" dirty="0">
                    <a:latin typeface="Times New Roman" panose="02020603050405020304" pitchFamily="18" charset="0"/>
                    <a:cs typeface="Times New Roman" panose="02020603050405020304" pitchFamily="18" charset="0"/>
                  </a:rPr>
                  <a:t>/</a:t>
                </a:r>
                <a:r>
                  <a:rPr lang="en-US" altLang="ja-JP" i="1" dirty="0" err="1">
                    <a:latin typeface="Times New Roman" panose="02020603050405020304" pitchFamily="18" charset="0"/>
                    <a:cs typeface="Times New Roman" panose="02020603050405020304" pitchFamily="18" charset="0"/>
                  </a:rPr>
                  <a:t>n</a:t>
                </a:r>
                <a:r>
                  <a:rPr lang="en-US" altLang="ja-JP" baseline="-25000" dirty="0" err="1">
                    <a:latin typeface="Times New Roman" panose="02020603050405020304" pitchFamily="18" charset="0"/>
                    <a:cs typeface="Times New Roman" panose="02020603050405020304" pitchFamily="18" charset="0"/>
                  </a:rPr>
                  <a:t>i</a:t>
                </a:r>
                <a:r>
                  <a:rPr lang="ja-JP" altLang="en-US" dirty="0">
                    <a:latin typeface="Times New Roman" panose="02020603050405020304" pitchFamily="18" charset="0"/>
                    <a:cs typeface="Times New Roman" panose="02020603050405020304" pitchFamily="18" charset="0"/>
                  </a:rPr>
                  <a:t>が大きいほど生成効率が高く，発散角が小さい</a:t>
                </a:r>
                <a:endParaRPr lang="en-US" altLang="ja-JP" dirty="0">
                  <a:latin typeface="Times New Roman" panose="02020603050405020304" pitchFamily="18" charset="0"/>
                  <a:cs typeface="Times New Roman" panose="02020603050405020304" pitchFamily="18" charset="0"/>
                </a:endParaRPr>
              </a:p>
              <a:p>
                <a:r>
                  <a:rPr lang="ja-JP" altLang="en-US" dirty="0">
                    <a:latin typeface="Times New Roman" panose="02020603050405020304" pitchFamily="18" charset="0"/>
                    <a:cs typeface="Times New Roman" panose="02020603050405020304" pitchFamily="18" charset="0"/>
                  </a:rPr>
                  <a:t>　・ コア加熱計算より，</a:t>
                </a:r>
                <a:r>
                  <a:rPr lang="en-US" altLang="ja-JP" i="1" dirty="0" err="1">
                    <a:latin typeface="Times New Roman" panose="02020603050405020304" pitchFamily="18" charset="0"/>
                    <a:cs typeface="Times New Roman" panose="02020603050405020304" pitchFamily="18" charset="0"/>
                  </a:rPr>
                  <a:t>E</a:t>
                </a:r>
                <a:r>
                  <a:rPr lang="en-US" altLang="ja-JP" baseline="-25000" dirty="0" err="1">
                    <a:latin typeface="Times New Roman" panose="02020603050405020304" pitchFamily="18" charset="0"/>
                    <a:cs typeface="Times New Roman" panose="02020603050405020304" pitchFamily="18" charset="0"/>
                  </a:rPr>
                  <a:t>b,ig</a:t>
                </a:r>
                <a:r>
                  <a:rPr lang="ja-JP" altLang="en-US" dirty="0">
                    <a:latin typeface="Times New Roman" panose="02020603050405020304" pitchFamily="18" charset="0"/>
                    <a:cs typeface="Times New Roman" panose="02020603050405020304" pitchFamily="18" charset="0"/>
                  </a:rPr>
                  <a:t>は</a:t>
                </a:r>
                <a:r>
                  <a:rPr lang="en-US" altLang="ja-JP" i="1" dirty="0" err="1">
                    <a:latin typeface="Times New Roman" panose="02020603050405020304" pitchFamily="18" charset="0"/>
                    <a:cs typeface="Times New Roman" panose="02020603050405020304" pitchFamily="18" charset="0"/>
                  </a:rPr>
                  <a:t>ε</a:t>
                </a:r>
                <a:r>
                  <a:rPr lang="en-US" altLang="ja-JP" baseline="-25000" dirty="0" err="1">
                    <a:latin typeface="Times New Roman" panose="02020603050405020304" pitchFamily="18" charset="0"/>
                    <a:cs typeface="Times New Roman" panose="02020603050405020304" pitchFamily="18" charset="0"/>
                  </a:rPr>
                  <a:t>i</a:t>
                </a:r>
                <a:r>
                  <a:rPr lang="en-US" altLang="ja-JP" dirty="0">
                    <a:latin typeface="Times New Roman" panose="02020603050405020304" pitchFamily="18" charset="0"/>
                    <a:cs typeface="Times New Roman" panose="02020603050405020304" pitchFamily="18" charset="0"/>
                  </a:rPr>
                  <a:t>=300MeV</a:t>
                </a:r>
                <a:r>
                  <a:rPr lang="ja-JP" altLang="en-US" dirty="0">
                    <a:latin typeface="Times New Roman" panose="02020603050405020304" pitchFamily="18" charset="0"/>
                    <a:cs typeface="Times New Roman" panose="02020603050405020304" pitchFamily="18" charset="0"/>
                  </a:rPr>
                  <a:t>で最小</a:t>
                </a:r>
                <a:endParaRPr lang="en-US" altLang="ja-JP" dirty="0">
                  <a:latin typeface="Times New Roman" panose="02020603050405020304" pitchFamily="18" charset="0"/>
                  <a:cs typeface="Times New Roman" panose="02020603050405020304" pitchFamily="18" charset="0"/>
                </a:endParaRPr>
              </a:p>
              <a:p>
                <a:r>
                  <a:rPr lang="ja-JP" altLang="en-US" dirty="0">
                    <a:latin typeface="Times New Roman" panose="02020603050405020304" pitchFamily="18" charset="0"/>
                    <a:cs typeface="Times New Roman" panose="02020603050405020304" pitchFamily="18" charset="0"/>
                  </a:rPr>
                  <a:t>　→　</a:t>
                </a:r>
                <a:r>
                  <a:rPr lang="ja-JP" altLang="en-US" dirty="0">
                    <a:solidFill>
                      <a:srgbClr val="007413"/>
                    </a:solidFill>
                    <a:latin typeface="Times New Roman" panose="02020603050405020304" pitchFamily="18" charset="0"/>
                    <a:cs typeface="Times New Roman" panose="02020603050405020304" pitchFamily="18" charset="0"/>
                  </a:rPr>
                  <a:t> </a:t>
                </a:r>
                <a14:m>
                  <m:oMath xmlns:m="http://schemas.openxmlformats.org/officeDocument/2006/math">
                    <m:acc>
                      <m:accPr>
                        <m:chr m:val="̃"/>
                        <m:ctrlPr>
                          <a:rPr lang="ja-JP" altLang="en-US" i="1">
                            <a:solidFill>
                              <a:srgbClr val="007413"/>
                            </a:solidFill>
                            <a:latin typeface="Cambria Math" panose="02040503050406030204" pitchFamily="18" charset="0"/>
                          </a:rPr>
                        </m:ctrlPr>
                      </m:accPr>
                      <m:e>
                        <m:r>
                          <a:rPr lang="en-US" altLang="ja-JP" i="1">
                            <a:solidFill>
                              <a:srgbClr val="007413"/>
                            </a:solidFill>
                            <a:latin typeface="Cambria Math"/>
                          </a:rPr>
                          <m:t>𝜀</m:t>
                        </m:r>
                        <m:r>
                          <m:rPr>
                            <m:sty m:val="p"/>
                          </m:rPr>
                          <a:rPr lang="en-US" altLang="ja-JP" baseline="-25000">
                            <a:solidFill>
                              <a:srgbClr val="007413"/>
                            </a:solidFill>
                            <a:latin typeface="Cambria Math"/>
                          </a:rPr>
                          <m:t>i</m:t>
                        </m:r>
                      </m:e>
                    </m:acc>
                  </m:oMath>
                </a14:m>
                <a:r>
                  <a:rPr lang="en-US" altLang="ja-JP" dirty="0">
                    <a:solidFill>
                      <a:srgbClr val="007413"/>
                    </a:solidFill>
                    <a:latin typeface="Times New Roman" panose="02020603050405020304" pitchFamily="18" charset="0"/>
                    <a:cs typeface="Times New Roman" panose="02020603050405020304" pitchFamily="18" charset="0"/>
                  </a:rPr>
                  <a:t>=326MeV</a:t>
                </a:r>
                <a:r>
                  <a:rPr lang="en-US" altLang="ja-JP" dirty="0">
                    <a:latin typeface="Times New Roman" panose="02020603050405020304" pitchFamily="18" charset="0"/>
                    <a:cs typeface="Times New Roman" panose="02020603050405020304" pitchFamily="18" charset="0"/>
                  </a:rPr>
                  <a:t> </a:t>
                </a:r>
                <a:r>
                  <a:rPr lang="ja-JP" altLang="en-US" dirty="0">
                    <a:latin typeface="Times New Roman" panose="02020603050405020304" pitchFamily="18" charset="0"/>
                    <a:cs typeface="Times New Roman" panose="02020603050405020304" pitchFamily="18" charset="0"/>
                  </a:rPr>
                  <a:t>（</a:t>
                </a:r>
                <a:r>
                  <a:rPr lang="en-US" altLang="ja-JP" i="1" dirty="0">
                    <a:latin typeface="Times New Roman" panose="02020603050405020304" pitchFamily="18" charset="0"/>
                    <a:cs typeface="Times New Roman" panose="02020603050405020304" pitchFamily="18" charset="0"/>
                  </a:rPr>
                  <a:t>I</a:t>
                </a:r>
                <a:r>
                  <a:rPr lang="en-US" altLang="ja-JP" baseline="-25000" dirty="0">
                    <a:latin typeface="Times New Roman" panose="02020603050405020304" pitchFamily="18" charset="0"/>
                    <a:cs typeface="Times New Roman" panose="02020603050405020304" pitchFamily="18" charset="0"/>
                  </a:rPr>
                  <a:t>L</a:t>
                </a:r>
                <a:r>
                  <a:rPr lang="en-US" altLang="ja-JP" dirty="0">
                    <a:latin typeface="Times New Roman" panose="02020603050405020304" pitchFamily="18" charset="0"/>
                    <a:cs typeface="Times New Roman" panose="02020603050405020304" pitchFamily="18" charset="0"/>
                  </a:rPr>
                  <a:t>/</a:t>
                </a:r>
                <a:r>
                  <a:rPr lang="en-US" altLang="ja-JP" i="1" dirty="0" err="1">
                    <a:latin typeface="Times New Roman" panose="02020603050405020304" pitchFamily="18" charset="0"/>
                    <a:cs typeface="Times New Roman" panose="02020603050405020304" pitchFamily="18" charset="0"/>
                  </a:rPr>
                  <a:t>n</a:t>
                </a:r>
                <a:r>
                  <a:rPr lang="en-US" altLang="ja-JP" baseline="-25000" dirty="0" err="1">
                    <a:latin typeface="Times New Roman" panose="02020603050405020304" pitchFamily="18" charset="0"/>
                    <a:cs typeface="Times New Roman" panose="02020603050405020304" pitchFamily="18" charset="0"/>
                  </a:rPr>
                  <a:t>i</a:t>
                </a:r>
                <a:r>
                  <a:rPr lang="en-US" altLang="ja-JP" dirty="0">
                    <a:latin typeface="Times New Roman" panose="02020603050405020304" pitchFamily="18" charset="0"/>
                    <a:cs typeface="Times New Roman" panose="02020603050405020304" pitchFamily="18" charset="0"/>
                  </a:rPr>
                  <a:t>=1.0[W</a:t>
                </a:r>
                <a:r>
                  <a:rPr lang="ja-JP" altLang="en-US" dirty="0">
                    <a:latin typeface="Times New Roman" panose="02020603050405020304" pitchFamily="18" charset="0"/>
                    <a:cs typeface="Times New Roman" panose="02020603050405020304" pitchFamily="18" charset="0"/>
                  </a:rPr>
                  <a:t>・</a:t>
                </a:r>
                <a:r>
                  <a:rPr lang="en-US" altLang="ja-JP" dirty="0">
                    <a:latin typeface="Times New Roman" panose="02020603050405020304" pitchFamily="18" charset="0"/>
                    <a:cs typeface="Times New Roman" panose="02020603050405020304" pitchFamily="18" charset="0"/>
                  </a:rPr>
                  <a:t>cm]</a:t>
                </a:r>
                <a:r>
                  <a:rPr lang="ja-JP" altLang="en-US" dirty="0">
                    <a:latin typeface="Times New Roman" panose="02020603050405020304" pitchFamily="18" charset="0"/>
                    <a:cs typeface="Times New Roman" panose="02020603050405020304" pitchFamily="18" charset="0"/>
                  </a:rPr>
                  <a:t>）の条件を採用</a:t>
                </a:r>
                <a:endParaRPr lang="en-US" altLang="ja-JP" dirty="0">
                  <a:latin typeface="Times New Roman" panose="02020603050405020304" pitchFamily="18" charset="0"/>
                  <a:cs typeface="Times New Roman" panose="02020603050405020304" pitchFamily="18" charset="0"/>
                </a:endParaRPr>
              </a:p>
              <a:p>
                <a:endParaRPr lang="en-US" altLang="ja-JP" sz="1100" dirty="0">
                  <a:latin typeface="Times New Roman" panose="02020603050405020304" pitchFamily="18" charset="0"/>
                  <a:cs typeface="Times New Roman" panose="02020603050405020304" pitchFamily="18" charset="0"/>
                </a:endParaRPr>
              </a:p>
              <a:p>
                <a:r>
                  <a:rPr lang="ja-JP" altLang="en-US" dirty="0">
                    <a:latin typeface="Times New Roman" panose="02020603050405020304" pitchFamily="18" charset="0"/>
                    <a:cs typeface="Times New Roman" panose="02020603050405020304" pitchFamily="18" charset="0"/>
                  </a:rPr>
                  <a:t>　高</a:t>
                </a:r>
                <a:r>
                  <a:rPr lang="en-US" altLang="ja-JP" i="1" dirty="0">
                    <a:latin typeface="Times New Roman" panose="02020603050405020304" pitchFamily="18" charset="0"/>
                    <a:cs typeface="Times New Roman" panose="02020603050405020304" pitchFamily="18" charset="0"/>
                  </a:rPr>
                  <a:t>I</a:t>
                </a:r>
                <a:r>
                  <a:rPr lang="en-US" altLang="ja-JP" baseline="-25000" dirty="0">
                    <a:latin typeface="Times New Roman" panose="02020603050405020304" pitchFamily="18" charset="0"/>
                    <a:cs typeface="Times New Roman" panose="02020603050405020304" pitchFamily="18" charset="0"/>
                  </a:rPr>
                  <a:t>L</a:t>
                </a:r>
                <a:r>
                  <a:rPr lang="ja-JP" altLang="en-US" dirty="0" err="1">
                    <a:latin typeface="Times New Roman" panose="02020603050405020304" pitchFamily="18" charset="0"/>
                    <a:cs typeface="Times New Roman" panose="02020603050405020304" pitchFamily="18" charset="0"/>
                  </a:rPr>
                  <a:t>，</a:t>
                </a:r>
                <a:r>
                  <a:rPr lang="ja-JP" altLang="en-US" dirty="0">
                    <a:latin typeface="Times New Roman" panose="02020603050405020304" pitchFamily="18" charset="0"/>
                    <a:cs typeface="Times New Roman" panose="02020603050405020304" pitchFamily="18" charset="0"/>
                  </a:rPr>
                  <a:t>高</a:t>
                </a:r>
                <a:r>
                  <a:rPr lang="en-US" altLang="ja-JP" i="1" dirty="0" err="1">
                    <a:latin typeface="Times New Roman" panose="02020603050405020304" pitchFamily="18" charset="0"/>
                    <a:cs typeface="Times New Roman" panose="02020603050405020304" pitchFamily="18" charset="0"/>
                  </a:rPr>
                  <a:t>n</a:t>
                </a:r>
                <a:r>
                  <a:rPr lang="en-US" altLang="ja-JP" baseline="-25000" dirty="0" err="1">
                    <a:latin typeface="Times New Roman" panose="02020603050405020304" pitchFamily="18" charset="0"/>
                    <a:cs typeface="Times New Roman" panose="02020603050405020304" pitchFamily="18" charset="0"/>
                  </a:rPr>
                  <a:t>i</a:t>
                </a:r>
                <a:r>
                  <a:rPr lang="ja-JP" altLang="en-US" dirty="0" err="1">
                    <a:latin typeface="Times New Roman" panose="02020603050405020304" pitchFamily="18" charset="0"/>
                    <a:cs typeface="Times New Roman" panose="02020603050405020304" pitchFamily="18" charset="0"/>
                  </a:rPr>
                  <a:t>ほど</a:t>
                </a:r>
                <a:r>
                  <a:rPr lang="ja-JP" altLang="en-US" dirty="0">
                    <a:latin typeface="Times New Roman" panose="02020603050405020304" pitchFamily="18" charset="0"/>
                    <a:cs typeface="Times New Roman" panose="02020603050405020304" pitchFamily="18" charset="0"/>
                  </a:rPr>
                  <a:t>イオンビーム強度が高くなる</a:t>
                </a:r>
                <a:endParaRPr lang="en-US" altLang="ja-JP" dirty="0">
                  <a:latin typeface="Times New Roman" panose="02020603050405020304" pitchFamily="18" charset="0"/>
                  <a:cs typeface="Times New Roman" panose="02020603050405020304" pitchFamily="18" charset="0"/>
                </a:endParaRPr>
              </a:p>
              <a:p>
                <a:r>
                  <a:rPr lang="ja-JP" altLang="en-US" dirty="0">
                    <a:latin typeface="Times New Roman" panose="02020603050405020304" pitchFamily="18" charset="0"/>
                    <a:cs typeface="Times New Roman" panose="02020603050405020304" pitchFamily="18" charset="0"/>
                  </a:rPr>
                  <a:t>　→　ターゲット厚さ・レーザーパルス長が小さくなる</a:t>
                </a:r>
                <a:endParaRPr lang="en-US" altLang="ja-JP" dirty="0">
                  <a:latin typeface="Times New Roman" panose="02020603050405020304" pitchFamily="18" charset="0"/>
                  <a:cs typeface="Times New Roman" panose="02020603050405020304" pitchFamily="18" charset="0"/>
                </a:endParaRPr>
              </a:p>
              <a:p>
                <a:r>
                  <a:rPr lang="ja-JP" altLang="en-US" dirty="0">
                    <a:latin typeface="Times New Roman" panose="02020603050405020304" pitchFamily="18" charset="0"/>
                    <a:cs typeface="Times New Roman" panose="02020603050405020304" pitchFamily="18" charset="0"/>
                  </a:rPr>
                  <a:t>　　</a:t>
                </a:r>
                <a:r>
                  <a:rPr lang="ja-JP" altLang="en-US" sz="1600" dirty="0">
                    <a:latin typeface="Times New Roman" panose="02020603050405020304" pitchFamily="18" charset="0"/>
                    <a:cs typeface="Times New Roman" panose="02020603050405020304" pitchFamily="18" charset="0"/>
                  </a:rPr>
                  <a:t>（ビーム生成点がコアに近づく・不安定性が成長しにくい）</a:t>
                </a:r>
                <a:endParaRPr lang="en-US" altLang="ja-JP" sz="1600" dirty="0">
                  <a:latin typeface="Times New Roman" panose="02020603050405020304" pitchFamily="18" charset="0"/>
                  <a:cs typeface="Times New Roman" panose="02020603050405020304" pitchFamily="18" charset="0"/>
                </a:endParaRPr>
              </a:p>
              <a:p>
                <a:r>
                  <a:rPr lang="ja-JP" altLang="en-US" dirty="0">
                    <a:latin typeface="Times New Roman" panose="02020603050405020304" pitchFamily="18" charset="0"/>
                    <a:cs typeface="Times New Roman" panose="02020603050405020304" pitchFamily="18" charset="0"/>
                  </a:rPr>
                  <a:t>　→　</a:t>
                </a:r>
                <a:r>
                  <a:rPr lang="en-US" altLang="ja-JP" b="1" dirty="0">
                    <a:latin typeface="Times New Roman" panose="02020603050405020304" pitchFamily="18" charset="0"/>
                    <a:cs typeface="Times New Roman" panose="02020603050405020304" pitchFamily="18" charset="0"/>
                  </a:rPr>
                  <a:t>case3</a:t>
                </a:r>
                <a:r>
                  <a:rPr lang="ja-JP" altLang="en-US" b="1" dirty="0">
                    <a:latin typeface="Times New Roman" panose="02020603050405020304" pitchFamily="18" charset="0"/>
                    <a:cs typeface="Times New Roman" panose="02020603050405020304" pitchFamily="18" charset="0"/>
                  </a:rPr>
                  <a:t>（◇）</a:t>
                </a:r>
                <a:r>
                  <a:rPr lang="en-US" altLang="ja-JP" dirty="0">
                    <a:latin typeface="Times New Roman" panose="02020603050405020304" pitchFamily="18" charset="0"/>
                    <a:cs typeface="Times New Roman" panose="02020603050405020304" pitchFamily="18" charset="0"/>
                  </a:rPr>
                  <a:t> </a:t>
                </a:r>
                <a:r>
                  <a:rPr lang="ja-JP" altLang="en-US" dirty="0">
                    <a:latin typeface="Times New Roman" panose="02020603050405020304" pitchFamily="18" charset="0"/>
                    <a:cs typeface="Times New Roman" panose="02020603050405020304" pitchFamily="18" charset="0"/>
                  </a:rPr>
                  <a:t>の条件を採用</a:t>
                </a:r>
                <a:endParaRPr lang="en-US" altLang="ja-JP" dirty="0">
                  <a:latin typeface="Times New Roman" panose="02020603050405020304" pitchFamily="18" charset="0"/>
                  <a:cs typeface="Times New Roman" panose="02020603050405020304" pitchFamily="18" charset="0"/>
                </a:endParaRPr>
              </a:p>
              <a:p>
                <a:endParaRPr lang="en-US" altLang="ja-JP" sz="2000" dirty="0">
                  <a:latin typeface="Times New Roman" panose="02020603050405020304" pitchFamily="18" charset="0"/>
                  <a:cs typeface="Times New Roman" panose="02020603050405020304" pitchFamily="18" charset="0"/>
                </a:endParaRPr>
              </a:p>
              <a:p>
                <a:r>
                  <a:rPr lang="ja-JP" altLang="en-US" dirty="0">
                    <a:latin typeface="Times New Roman" panose="02020603050405020304" pitchFamily="18" charset="0"/>
                    <a:cs typeface="Times New Roman" panose="02020603050405020304" pitchFamily="18" charset="0"/>
                  </a:rPr>
                  <a:t>　</a:t>
                </a:r>
                <a:endParaRPr lang="en-US" altLang="ja-JP" dirty="0">
                  <a:latin typeface="Times New Roman" panose="02020603050405020304" pitchFamily="18" charset="0"/>
                  <a:cs typeface="Times New Roman" panose="02020603050405020304" pitchFamily="18" charset="0"/>
                </a:endParaRPr>
              </a:p>
            </p:txBody>
          </p:sp>
        </mc:Choice>
        <mc:Fallback>
          <p:sp>
            <p:nvSpPr>
              <p:cNvPr id="48" name="テキスト ボックス 47"/>
              <p:cNvSpPr txBox="1">
                <a:spLocks noRot="1" noChangeAspect="1" noMove="1" noResize="1" noEditPoints="1" noAdjustHandles="1" noChangeArrowheads="1" noChangeShapeType="1" noTextEdit="1"/>
              </p:cNvSpPr>
              <p:nvPr/>
            </p:nvSpPr>
            <p:spPr>
              <a:xfrm>
                <a:off x="3707904" y="2357586"/>
                <a:ext cx="5472608" cy="3139321"/>
              </a:xfrm>
              <a:prstGeom prst="rect">
                <a:avLst/>
              </a:prstGeom>
              <a:blipFill>
                <a:blip r:embed="rId16"/>
                <a:stretch>
                  <a:fillRect l="-891" t="-1553"/>
                </a:stretch>
              </a:blipFill>
              <a:ln>
                <a:noFill/>
              </a:ln>
            </p:spPr>
            <p:txBody>
              <a:bodyPr/>
              <a:lstStyle/>
              <a:p>
                <a:r>
                  <a:rPr lang="ja-JP" altLang="en-US">
                    <a:noFill/>
                  </a:rPr>
                  <a:t> </a:t>
                </a:r>
              </a:p>
            </p:txBody>
          </p:sp>
        </mc:Fallback>
      </mc:AlternateContent>
      <p:sp>
        <p:nvSpPr>
          <p:cNvPr id="39" name="四角形吹き出し 38"/>
          <p:cNvSpPr/>
          <p:nvPr/>
        </p:nvSpPr>
        <p:spPr>
          <a:xfrm>
            <a:off x="476836" y="3984968"/>
            <a:ext cx="3240360" cy="2704697"/>
          </a:xfrm>
          <a:custGeom>
            <a:avLst/>
            <a:gdLst>
              <a:gd name="connsiteX0" fmla="*/ 0 w 3240360"/>
              <a:gd name="connsiteY0" fmla="*/ 0 h 2181415"/>
              <a:gd name="connsiteX1" fmla="*/ 540060 w 3240360"/>
              <a:gd name="connsiteY1" fmla="*/ 0 h 2181415"/>
              <a:gd name="connsiteX2" fmla="*/ 534951 w 3240360"/>
              <a:gd name="connsiteY2" fmla="*/ -473040 h 2181415"/>
              <a:gd name="connsiteX3" fmla="*/ 1350150 w 3240360"/>
              <a:gd name="connsiteY3" fmla="*/ 0 h 2181415"/>
              <a:gd name="connsiteX4" fmla="*/ 3240360 w 3240360"/>
              <a:gd name="connsiteY4" fmla="*/ 0 h 2181415"/>
              <a:gd name="connsiteX5" fmla="*/ 3240360 w 3240360"/>
              <a:gd name="connsiteY5" fmla="*/ 363569 h 2181415"/>
              <a:gd name="connsiteX6" fmla="*/ 3240360 w 3240360"/>
              <a:gd name="connsiteY6" fmla="*/ 363569 h 2181415"/>
              <a:gd name="connsiteX7" fmla="*/ 3240360 w 3240360"/>
              <a:gd name="connsiteY7" fmla="*/ 908923 h 2181415"/>
              <a:gd name="connsiteX8" fmla="*/ 3240360 w 3240360"/>
              <a:gd name="connsiteY8" fmla="*/ 2181415 h 2181415"/>
              <a:gd name="connsiteX9" fmla="*/ 1350150 w 3240360"/>
              <a:gd name="connsiteY9" fmla="*/ 2181415 h 2181415"/>
              <a:gd name="connsiteX10" fmla="*/ 540060 w 3240360"/>
              <a:gd name="connsiteY10" fmla="*/ 2181415 h 2181415"/>
              <a:gd name="connsiteX11" fmla="*/ 540060 w 3240360"/>
              <a:gd name="connsiteY11" fmla="*/ 2181415 h 2181415"/>
              <a:gd name="connsiteX12" fmla="*/ 0 w 3240360"/>
              <a:gd name="connsiteY12" fmla="*/ 2181415 h 2181415"/>
              <a:gd name="connsiteX13" fmla="*/ 0 w 3240360"/>
              <a:gd name="connsiteY13" fmla="*/ 908923 h 2181415"/>
              <a:gd name="connsiteX14" fmla="*/ 0 w 3240360"/>
              <a:gd name="connsiteY14" fmla="*/ 363569 h 2181415"/>
              <a:gd name="connsiteX15" fmla="*/ 0 w 3240360"/>
              <a:gd name="connsiteY15" fmla="*/ 363569 h 2181415"/>
              <a:gd name="connsiteX16" fmla="*/ 0 w 3240360"/>
              <a:gd name="connsiteY16" fmla="*/ 0 h 2181415"/>
              <a:gd name="connsiteX0" fmla="*/ 0 w 3240360"/>
              <a:gd name="connsiteY0" fmla="*/ 473040 h 2654455"/>
              <a:gd name="connsiteX1" fmla="*/ 339093 w 3240360"/>
              <a:gd name="connsiteY1" fmla="*/ 473040 h 2654455"/>
              <a:gd name="connsiteX2" fmla="*/ 534951 w 3240360"/>
              <a:gd name="connsiteY2" fmla="*/ 0 h 2654455"/>
              <a:gd name="connsiteX3" fmla="*/ 1350150 w 3240360"/>
              <a:gd name="connsiteY3" fmla="*/ 473040 h 2654455"/>
              <a:gd name="connsiteX4" fmla="*/ 3240360 w 3240360"/>
              <a:gd name="connsiteY4" fmla="*/ 473040 h 2654455"/>
              <a:gd name="connsiteX5" fmla="*/ 3240360 w 3240360"/>
              <a:gd name="connsiteY5" fmla="*/ 836609 h 2654455"/>
              <a:gd name="connsiteX6" fmla="*/ 3240360 w 3240360"/>
              <a:gd name="connsiteY6" fmla="*/ 836609 h 2654455"/>
              <a:gd name="connsiteX7" fmla="*/ 3240360 w 3240360"/>
              <a:gd name="connsiteY7" fmla="*/ 1381963 h 2654455"/>
              <a:gd name="connsiteX8" fmla="*/ 3240360 w 3240360"/>
              <a:gd name="connsiteY8" fmla="*/ 2654455 h 2654455"/>
              <a:gd name="connsiteX9" fmla="*/ 1350150 w 3240360"/>
              <a:gd name="connsiteY9" fmla="*/ 2654455 h 2654455"/>
              <a:gd name="connsiteX10" fmla="*/ 540060 w 3240360"/>
              <a:gd name="connsiteY10" fmla="*/ 2654455 h 2654455"/>
              <a:gd name="connsiteX11" fmla="*/ 540060 w 3240360"/>
              <a:gd name="connsiteY11" fmla="*/ 2654455 h 2654455"/>
              <a:gd name="connsiteX12" fmla="*/ 0 w 3240360"/>
              <a:gd name="connsiteY12" fmla="*/ 2654455 h 2654455"/>
              <a:gd name="connsiteX13" fmla="*/ 0 w 3240360"/>
              <a:gd name="connsiteY13" fmla="*/ 1381963 h 2654455"/>
              <a:gd name="connsiteX14" fmla="*/ 0 w 3240360"/>
              <a:gd name="connsiteY14" fmla="*/ 836609 h 2654455"/>
              <a:gd name="connsiteX15" fmla="*/ 0 w 3240360"/>
              <a:gd name="connsiteY15" fmla="*/ 836609 h 2654455"/>
              <a:gd name="connsiteX16" fmla="*/ 0 w 3240360"/>
              <a:gd name="connsiteY16" fmla="*/ 473040 h 2654455"/>
              <a:gd name="connsiteX0" fmla="*/ 0 w 3240360"/>
              <a:gd name="connsiteY0" fmla="*/ 473040 h 2654455"/>
              <a:gd name="connsiteX1" fmla="*/ 339093 w 3240360"/>
              <a:gd name="connsiteY1" fmla="*/ 473040 h 2654455"/>
              <a:gd name="connsiteX2" fmla="*/ 534951 w 3240360"/>
              <a:gd name="connsiteY2" fmla="*/ 0 h 2654455"/>
              <a:gd name="connsiteX3" fmla="*/ 697007 w 3240360"/>
              <a:gd name="connsiteY3" fmla="*/ 473040 h 2654455"/>
              <a:gd name="connsiteX4" fmla="*/ 3240360 w 3240360"/>
              <a:gd name="connsiteY4" fmla="*/ 473040 h 2654455"/>
              <a:gd name="connsiteX5" fmla="*/ 3240360 w 3240360"/>
              <a:gd name="connsiteY5" fmla="*/ 836609 h 2654455"/>
              <a:gd name="connsiteX6" fmla="*/ 3240360 w 3240360"/>
              <a:gd name="connsiteY6" fmla="*/ 836609 h 2654455"/>
              <a:gd name="connsiteX7" fmla="*/ 3240360 w 3240360"/>
              <a:gd name="connsiteY7" fmla="*/ 1381963 h 2654455"/>
              <a:gd name="connsiteX8" fmla="*/ 3240360 w 3240360"/>
              <a:gd name="connsiteY8" fmla="*/ 2654455 h 2654455"/>
              <a:gd name="connsiteX9" fmla="*/ 1350150 w 3240360"/>
              <a:gd name="connsiteY9" fmla="*/ 2654455 h 2654455"/>
              <a:gd name="connsiteX10" fmla="*/ 540060 w 3240360"/>
              <a:gd name="connsiteY10" fmla="*/ 2654455 h 2654455"/>
              <a:gd name="connsiteX11" fmla="*/ 540060 w 3240360"/>
              <a:gd name="connsiteY11" fmla="*/ 2654455 h 2654455"/>
              <a:gd name="connsiteX12" fmla="*/ 0 w 3240360"/>
              <a:gd name="connsiteY12" fmla="*/ 2654455 h 2654455"/>
              <a:gd name="connsiteX13" fmla="*/ 0 w 3240360"/>
              <a:gd name="connsiteY13" fmla="*/ 1381963 h 2654455"/>
              <a:gd name="connsiteX14" fmla="*/ 0 w 3240360"/>
              <a:gd name="connsiteY14" fmla="*/ 836609 h 2654455"/>
              <a:gd name="connsiteX15" fmla="*/ 0 w 3240360"/>
              <a:gd name="connsiteY15" fmla="*/ 836609 h 2654455"/>
              <a:gd name="connsiteX16" fmla="*/ 0 w 3240360"/>
              <a:gd name="connsiteY16" fmla="*/ 473040 h 2654455"/>
              <a:gd name="connsiteX0" fmla="*/ 0 w 3240360"/>
              <a:gd name="connsiteY0" fmla="*/ 523282 h 2704697"/>
              <a:gd name="connsiteX1" fmla="*/ 339093 w 3240360"/>
              <a:gd name="connsiteY1" fmla="*/ 523282 h 2704697"/>
              <a:gd name="connsiteX2" fmla="*/ 786160 w 3240360"/>
              <a:gd name="connsiteY2" fmla="*/ 0 h 2704697"/>
              <a:gd name="connsiteX3" fmla="*/ 697007 w 3240360"/>
              <a:gd name="connsiteY3" fmla="*/ 523282 h 2704697"/>
              <a:gd name="connsiteX4" fmla="*/ 3240360 w 3240360"/>
              <a:gd name="connsiteY4" fmla="*/ 523282 h 2704697"/>
              <a:gd name="connsiteX5" fmla="*/ 3240360 w 3240360"/>
              <a:gd name="connsiteY5" fmla="*/ 886851 h 2704697"/>
              <a:gd name="connsiteX6" fmla="*/ 3240360 w 3240360"/>
              <a:gd name="connsiteY6" fmla="*/ 886851 h 2704697"/>
              <a:gd name="connsiteX7" fmla="*/ 3240360 w 3240360"/>
              <a:gd name="connsiteY7" fmla="*/ 1432205 h 2704697"/>
              <a:gd name="connsiteX8" fmla="*/ 3240360 w 3240360"/>
              <a:gd name="connsiteY8" fmla="*/ 2704697 h 2704697"/>
              <a:gd name="connsiteX9" fmla="*/ 1350150 w 3240360"/>
              <a:gd name="connsiteY9" fmla="*/ 2704697 h 2704697"/>
              <a:gd name="connsiteX10" fmla="*/ 540060 w 3240360"/>
              <a:gd name="connsiteY10" fmla="*/ 2704697 h 2704697"/>
              <a:gd name="connsiteX11" fmla="*/ 540060 w 3240360"/>
              <a:gd name="connsiteY11" fmla="*/ 2704697 h 2704697"/>
              <a:gd name="connsiteX12" fmla="*/ 0 w 3240360"/>
              <a:gd name="connsiteY12" fmla="*/ 2704697 h 2704697"/>
              <a:gd name="connsiteX13" fmla="*/ 0 w 3240360"/>
              <a:gd name="connsiteY13" fmla="*/ 1432205 h 2704697"/>
              <a:gd name="connsiteX14" fmla="*/ 0 w 3240360"/>
              <a:gd name="connsiteY14" fmla="*/ 886851 h 2704697"/>
              <a:gd name="connsiteX15" fmla="*/ 0 w 3240360"/>
              <a:gd name="connsiteY15" fmla="*/ 886851 h 2704697"/>
              <a:gd name="connsiteX16" fmla="*/ 0 w 3240360"/>
              <a:gd name="connsiteY16" fmla="*/ 523282 h 2704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240360" h="2704697">
                <a:moveTo>
                  <a:pt x="0" y="523282"/>
                </a:moveTo>
                <a:lnTo>
                  <a:pt x="339093" y="523282"/>
                </a:lnTo>
                <a:lnTo>
                  <a:pt x="786160" y="0"/>
                </a:lnTo>
                <a:lnTo>
                  <a:pt x="697007" y="523282"/>
                </a:lnTo>
                <a:lnTo>
                  <a:pt x="3240360" y="523282"/>
                </a:lnTo>
                <a:lnTo>
                  <a:pt x="3240360" y="886851"/>
                </a:lnTo>
                <a:lnTo>
                  <a:pt x="3240360" y="886851"/>
                </a:lnTo>
                <a:lnTo>
                  <a:pt x="3240360" y="1432205"/>
                </a:lnTo>
                <a:lnTo>
                  <a:pt x="3240360" y="2704697"/>
                </a:lnTo>
                <a:lnTo>
                  <a:pt x="1350150" y="2704697"/>
                </a:lnTo>
                <a:lnTo>
                  <a:pt x="540060" y="2704697"/>
                </a:lnTo>
                <a:lnTo>
                  <a:pt x="540060" y="2704697"/>
                </a:lnTo>
                <a:lnTo>
                  <a:pt x="0" y="2704697"/>
                </a:lnTo>
                <a:lnTo>
                  <a:pt x="0" y="1432205"/>
                </a:lnTo>
                <a:lnTo>
                  <a:pt x="0" y="886851"/>
                </a:lnTo>
                <a:lnTo>
                  <a:pt x="0" y="886851"/>
                </a:lnTo>
                <a:lnTo>
                  <a:pt x="0" y="523282"/>
                </a:lnTo>
                <a:close/>
              </a:path>
            </a:pathLst>
          </a:cu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solidFill>
                <a:schemeClr val="tx1"/>
              </a:solidFill>
            </a:endParaRPr>
          </a:p>
        </p:txBody>
      </p:sp>
      <p:sp>
        <p:nvSpPr>
          <p:cNvPr id="40" name="テキスト ボックス 39"/>
          <p:cNvSpPr txBox="1"/>
          <p:nvPr/>
        </p:nvSpPr>
        <p:spPr>
          <a:xfrm>
            <a:off x="588431" y="4508251"/>
            <a:ext cx="3027660" cy="338554"/>
          </a:xfrm>
          <a:prstGeom prst="rect">
            <a:avLst/>
          </a:prstGeom>
          <a:noFill/>
          <a:ln>
            <a:noFill/>
          </a:ln>
        </p:spPr>
        <p:txBody>
          <a:bodyPr wrap="square" rtlCol="0">
            <a:spAutoFit/>
          </a:bodyPr>
          <a:lstStyle/>
          <a:p>
            <a:r>
              <a:rPr kumimoji="1" lang="en-US" altLang="ja-JP" sz="1600" dirty="0"/>
              <a:t>grid</a:t>
            </a:r>
            <a:r>
              <a:rPr kumimoji="1" lang="ja-JP" altLang="en-US" sz="1600" dirty="0"/>
              <a:t>数を増やせば </a:t>
            </a:r>
            <a:r>
              <a:rPr lang="en-US" altLang="ja-JP" sz="1600" dirty="0"/>
              <a:t>case1</a:t>
            </a:r>
            <a:r>
              <a:rPr lang="ja-JP" altLang="en-US" sz="1600" dirty="0"/>
              <a:t>≒</a:t>
            </a:r>
            <a:r>
              <a:rPr lang="en-US" altLang="ja-JP" sz="1600" dirty="0"/>
              <a:t>case3</a:t>
            </a:r>
            <a:endParaRPr kumimoji="1" lang="ja-JP" altLang="en-US" sz="1600" dirty="0"/>
          </a:p>
        </p:txBody>
      </p:sp>
      <p:pic>
        <p:nvPicPr>
          <p:cNvPr id="6" name="Picture 6"/>
          <p:cNvPicPr>
            <a:picLocks noChangeAspect="1" noChangeArrowheads="1"/>
          </p:cNvPicPr>
          <p:nvPr/>
        </p:nvPicPr>
        <p:blipFill rotWithShape="1">
          <a:blip r:embed="rId17" cstate="print">
            <a:extLst>
              <a:ext uri="{28A0092B-C50C-407E-A947-70E740481C1C}">
                <a14:useLocalDpi xmlns:a14="http://schemas.microsoft.com/office/drawing/2010/main" val="0"/>
              </a:ext>
            </a:extLst>
          </a:blip>
          <a:srcRect l="7949" t="1942" r="3109" b="14064"/>
          <a:stretch/>
        </p:blipFill>
        <p:spPr bwMode="auto">
          <a:xfrm>
            <a:off x="874403" y="4801696"/>
            <a:ext cx="2667369" cy="16793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0" name="正方形/長方形 49"/>
          <p:cNvSpPr/>
          <p:nvPr/>
        </p:nvSpPr>
        <p:spPr>
          <a:xfrm>
            <a:off x="1678685" y="6412033"/>
            <a:ext cx="1133644" cy="307777"/>
          </a:xfrm>
          <a:prstGeom prst="rect">
            <a:avLst/>
          </a:prstGeom>
        </p:spPr>
        <p:txBody>
          <a:bodyPr wrap="none">
            <a:spAutoFit/>
          </a:bodyPr>
          <a:lstStyle/>
          <a:p>
            <a:r>
              <a:rPr lang="en-US" altLang="ja-JP" sz="1400" i="1" dirty="0">
                <a:latin typeface="Times New Roman" panose="02020603050405020304" pitchFamily="18" charset="0"/>
                <a:cs typeface="Times New Roman" panose="02020603050405020304" pitchFamily="18" charset="0"/>
              </a:rPr>
              <a:t>I</a:t>
            </a:r>
            <a:r>
              <a:rPr lang="en-US" altLang="ja-JP" sz="1400" baseline="-25000" dirty="0">
                <a:latin typeface="Times New Roman" panose="02020603050405020304" pitchFamily="18" charset="0"/>
                <a:cs typeface="Times New Roman" panose="02020603050405020304" pitchFamily="18" charset="0"/>
              </a:rPr>
              <a:t>L</a:t>
            </a:r>
            <a:r>
              <a:rPr lang="en-US" altLang="ja-JP" sz="1400" dirty="0">
                <a:latin typeface="Times New Roman" panose="02020603050405020304" pitchFamily="18" charset="0"/>
                <a:cs typeface="Times New Roman" panose="02020603050405020304" pitchFamily="18" charset="0"/>
              </a:rPr>
              <a:t>/</a:t>
            </a:r>
            <a:r>
              <a:rPr lang="en-US" altLang="ja-JP" sz="1400" i="1" dirty="0" err="1">
                <a:latin typeface="Times New Roman" panose="02020603050405020304" pitchFamily="18" charset="0"/>
                <a:cs typeface="Times New Roman" panose="02020603050405020304" pitchFamily="18" charset="0"/>
              </a:rPr>
              <a:t>n</a:t>
            </a:r>
            <a:r>
              <a:rPr lang="en-US" altLang="ja-JP" sz="1400" baseline="-25000" dirty="0" err="1">
                <a:latin typeface="Times New Roman" panose="02020603050405020304" pitchFamily="18" charset="0"/>
                <a:cs typeface="Times New Roman" panose="02020603050405020304" pitchFamily="18" charset="0"/>
              </a:rPr>
              <a:t>i</a:t>
            </a:r>
            <a:r>
              <a:rPr lang="ja-JP" altLang="en-US" sz="1400" dirty="0">
                <a:solidFill>
                  <a:schemeClr val="tx1"/>
                </a:solidFill>
                <a:latin typeface="Times New Roman" panose="02020603050405020304" pitchFamily="18" charset="0"/>
                <a:cs typeface="Times New Roman" panose="02020603050405020304" pitchFamily="18" charset="0"/>
              </a:rPr>
              <a:t> </a:t>
            </a:r>
            <a:r>
              <a:rPr lang="en-US" altLang="ja-JP" sz="1400" dirty="0">
                <a:solidFill>
                  <a:schemeClr val="tx1"/>
                </a:solidFill>
                <a:latin typeface="Times New Roman" panose="02020603050405020304" pitchFamily="18" charset="0"/>
                <a:cs typeface="Times New Roman" panose="02020603050405020304" pitchFamily="18" charset="0"/>
              </a:rPr>
              <a:t>[</a:t>
            </a:r>
            <a:r>
              <a:rPr lang="en-US" altLang="ja-JP" sz="1400" dirty="0">
                <a:latin typeface="Times New Roman" panose="02020603050405020304" pitchFamily="18" charset="0"/>
                <a:cs typeface="Times New Roman" panose="02020603050405020304" pitchFamily="18" charset="0"/>
              </a:rPr>
              <a:t>W</a:t>
            </a:r>
            <a:r>
              <a:rPr lang="ja-JP" altLang="en-US" sz="1400" dirty="0">
                <a:latin typeface="Times New Roman" panose="02020603050405020304" pitchFamily="18" charset="0"/>
                <a:cs typeface="Times New Roman" panose="02020603050405020304" pitchFamily="18" charset="0"/>
              </a:rPr>
              <a:t>・</a:t>
            </a:r>
            <a:r>
              <a:rPr lang="en-US" altLang="ja-JP" sz="1400" dirty="0">
                <a:latin typeface="Times New Roman" panose="02020603050405020304" pitchFamily="18" charset="0"/>
                <a:cs typeface="Times New Roman" panose="02020603050405020304" pitchFamily="18" charset="0"/>
              </a:rPr>
              <a:t>cm</a:t>
            </a:r>
            <a:r>
              <a:rPr lang="en-US" altLang="ja-JP" sz="1400" dirty="0">
                <a:solidFill>
                  <a:schemeClr val="tx1"/>
                </a:solidFill>
                <a:latin typeface="Times New Roman" panose="02020603050405020304" pitchFamily="18" charset="0"/>
                <a:cs typeface="Times New Roman" panose="02020603050405020304" pitchFamily="18" charset="0"/>
              </a:rPr>
              <a:t>]</a:t>
            </a:r>
            <a:endParaRPr lang="ja-JP" altLang="en-US" sz="1400" dirty="0">
              <a:solidFill>
                <a:schemeClr val="tx1"/>
              </a:solidFill>
              <a:latin typeface="Times New Roman" panose="02020603050405020304" pitchFamily="18" charset="0"/>
              <a:cs typeface="Times New Roman" panose="02020603050405020304" pitchFamily="18" charset="0"/>
            </a:endParaRPr>
          </a:p>
        </p:txBody>
      </p:sp>
      <p:sp>
        <p:nvSpPr>
          <p:cNvPr id="52" name="正方形/長方形 51"/>
          <p:cNvSpPr/>
          <p:nvPr/>
        </p:nvSpPr>
        <p:spPr>
          <a:xfrm rot="16200000">
            <a:off x="160143" y="5444715"/>
            <a:ext cx="1109599" cy="307777"/>
          </a:xfrm>
          <a:prstGeom prst="rect">
            <a:avLst/>
          </a:prstGeom>
          <a:solidFill>
            <a:schemeClr val="bg1"/>
          </a:solidFill>
        </p:spPr>
        <p:txBody>
          <a:bodyPr wrap="none">
            <a:spAutoFit/>
          </a:bodyPr>
          <a:lstStyle/>
          <a:p>
            <a:r>
              <a:rPr lang="en-US" altLang="ja-JP" sz="1400" i="1" dirty="0" err="1">
                <a:solidFill>
                  <a:schemeClr val="tx1"/>
                </a:solidFill>
                <a:latin typeface="Cambria Math" panose="02040503050406030204" pitchFamily="18" charset="0"/>
                <a:ea typeface="Cambria Math" panose="02040503050406030204" pitchFamily="18" charset="0"/>
                <a:cs typeface="Arial Unicode MS" panose="020B0604020202020204" pitchFamily="50" charset="-128"/>
              </a:rPr>
              <a:t>η</a:t>
            </a:r>
            <a:r>
              <a:rPr lang="en-US" altLang="ja-JP" sz="1400" baseline="-25000" dirty="0" err="1">
                <a:solidFill>
                  <a:schemeClr val="tx1"/>
                </a:solidFill>
                <a:latin typeface="Cambria Math" panose="02040503050406030204" pitchFamily="18" charset="0"/>
                <a:ea typeface="Cambria Math" panose="02040503050406030204" pitchFamily="18" charset="0"/>
                <a:cs typeface="Arial Unicode MS" panose="020B0604020202020204" pitchFamily="50" charset="-128"/>
              </a:rPr>
              <a:t>laser</a:t>
            </a:r>
            <a:r>
              <a:rPr lang="ja-JP" altLang="en-US" sz="1400" baseline="-25000" dirty="0">
                <a:solidFill>
                  <a:schemeClr val="tx1"/>
                </a:solidFill>
                <a:latin typeface="Cambria Math" panose="02040503050406030204" pitchFamily="18" charset="0"/>
                <a:ea typeface="Cambria Math" panose="02040503050406030204" pitchFamily="18" charset="0"/>
                <a:cs typeface="Arial Unicode MS" panose="020B0604020202020204" pitchFamily="50" charset="-128"/>
              </a:rPr>
              <a:t>→</a:t>
            </a:r>
            <a:r>
              <a:rPr lang="en-US" altLang="ja-JP" sz="1400" baseline="-25000" dirty="0">
                <a:solidFill>
                  <a:schemeClr val="tx1"/>
                </a:solidFill>
                <a:latin typeface="Cambria Math" panose="02040503050406030204" pitchFamily="18" charset="0"/>
                <a:ea typeface="Cambria Math" panose="02040503050406030204" pitchFamily="18" charset="0"/>
                <a:cs typeface="Arial Unicode MS" panose="020B0604020202020204" pitchFamily="50" charset="-128"/>
              </a:rPr>
              <a:t>ion</a:t>
            </a:r>
            <a:r>
              <a:rPr lang="ja-JP" altLang="en-US" sz="1400" dirty="0">
                <a:solidFill>
                  <a:schemeClr val="tx1"/>
                </a:solidFill>
                <a:latin typeface="Times New Roman" panose="02020603050405020304" pitchFamily="18" charset="0"/>
                <a:cs typeface="Times New Roman" panose="02020603050405020304" pitchFamily="18" charset="0"/>
              </a:rPr>
              <a:t> </a:t>
            </a:r>
            <a:r>
              <a:rPr lang="en-US" altLang="ja-JP" sz="1400" dirty="0">
                <a:solidFill>
                  <a:schemeClr val="tx1"/>
                </a:solidFill>
                <a:latin typeface="Times New Roman" panose="02020603050405020304" pitchFamily="18" charset="0"/>
                <a:cs typeface="Times New Roman" panose="02020603050405020304" pitchFamily="18" charset="0"/>
              </a:rPr>
              <a:t>[%]</a:t>
            </a:r>
            <a:endParaRPr lang="ja-JP" altLang="en-US" sz="1400" dirty="0">
              <a:solidFill>
                <a:schemeClr val="tx1"/>
              </a:solidFill>
              <a:latin typeface="Times New Roman" panose="02020603050405020304" pitchFamily="18" charset="0"/>
              <a:cs typeface="Times New Roman" panose="02020603050405020304" pitchFamily="18" charset="0"/>
            </a:endParaRPr>
          </a:p>
        </p:txBody>
      </p:sp>
      <p:sp>
        <p:nvSpPr>
          <p:cNvPr id="53" name="テキスト ボックス 52"/>
          <p:cNvSpPr txBox="1"/>
          <p:nvPr/>
        </p:nvSpPr>
        <p:spPr>
          <a:xfrm>
            <a:off x="1240286" y="5694838"/>
            <a:ext cx="741596" cy="461665"/>
          </a:xfrm>
          <a:prstGeom prst="rect">
            <a:avLst/>
          </a:prstGeom>
          <a:solidFill>
            <a:schemeClr val="bg1">
              <a:lumMod val="95000"/>
            </a:schemeClr>
          </a:solidFill>
          <a:ln>
            <a:solidFill>
              <a:schemeClr val="tx1"/>
            </a:solidFill>
          </a:ln>
        </p:spPr>
        <p:txBody>
          <a:bodyPr wrap="square" rtlCol="0">
            <a:spAutoFit/>
          </a:bodyPr>
          <a:lstStyle/>
          <a:p>
            <a:r>
              <a:rPr lang="ja-JP" altLang="en-US" sz="1200" dirty="0">
                <a:latin typeface="Times New Roman" panose="02020603050405020304" pitchFamily="18" charset="0"/>
                <a:cs typeface="Times New Roman" panose="02020603050405020304" pitchFamily="18" charset="0"/>
              </a:rPr>
              <a:t>＋ </a:t>
            </a:r>
            <a:r>
              <a:rPr lang="en-US" altLang="ja-JP" sz="1200" dirty="0">
                <a:latin typeface="Times New Roman" panose="02020603050405020304" pitchFamily="18" charset="0"/>
                <a:cs typeface="Times New Roman" panose="02020603050405020304" pitchFamily="18" charset="0"/>
              </a:rPr>
              <a:t>case1</a:t>
            </a:r>
          </a:p>
          <a:p>
            <a:r>
              <a:rPr lang="ja-JP" altLang="en-US" sz="1200" dirty="0">
                <a:latin typeface="Times New Roman" panose="02020603050405020304" pitchFamily="18" charset="0"/>
                <a:cs typeface="Times New Roman" panose="02020603050405020304" pitchFamily="18" charset="0"/>
              </a:rPr>
              <a:t>◇</a:t>
            </a:r>
            <a:r>
              <a:rPr lang="en-US" altLang="ja-JP" sz="1200" dirty="0">
                <a:latin typeface="Times New Roman" panose="02020603050405020304" pitchFamily="18" charset="0"/>
                <a:cs typeface="Times New Roman" panose="02020603050405020304" pitchFamily="18" charset="0"/>
              </a:rPr>
              <a:t> case3</a:t>
            </a:r>
          </a:p>
        </p:txBody>
      </p:sp>
      <p:cxnSp>
        <p:nvCxnSpPr>
          <p:cNvPr id="54" name="直線矢印コネクタ 53"/>
          <p:cNvCxnSpPr/>
          <p:nvPr/>
        </p:nvCxnSpPr>
        <p:spPr>
          <a:xfrm flipV="1">
            <a:off x="2401712" y="5288634"/>
            <a:ext cx="0" cy="270019"/>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6" name="正方形/長方形 55"/>
          <p:cNvSpPr/>
          <p:nvPr/>
        </p:nvSpPr>
        <p:spPr>
          <a:xfrm>
            <a:off x="2267744" y="4998344"/>
            <a:ext cx="415498" cy="276999"/>
          </a:xfrm>
          <a:prstGeom prst="rect">
            <a:avLst/>
          </a:prstGeom>
        </p:spPr>
        <p:txBody>
          <a:bodyPr wrap="none">
            <a:spAutoFit/>
          </a:bodyPr>
          <a:lstStyle/>
          <a:p>
            <a:r>
              <a:rPr lang="en-US" altLang="ja-JP" sz="1200" dirty="0">
                <a:latin typeface="Times New Roman" panose="02020603050405020304" pitchFamily="18" charset="0"/>
                <a:cs typeface="Times New Roman" panose="02020603050405020304" pitchFamily="18" charset="0"/>
              </a:rPr>
              <a:t>200</a:t>
            </a:r>
            <a:endParaRPr lang="ja-JP" altLang="en-US" sz="1200" dirty="0"/>
          </a:p>
        </p:txBody>
      </p:sp>
      <p:sp>
        <p:nvSpPr>
          <p:cNvPr id="57" name="正方形/長方形 56"/>
          <p:cNvSpPr/>
          <p:nvPr/>
        </p:nvSpPr>
        <p:spPr>
          <a:xfrm>
            <a:off x="2264607" y="5546290"/>
            <a:ext cx="837089" cy="276999"/>
          </a:xfrm>
          <a:prstGeom prst="rect">
            <a:avLst/>
          </a:prstGeom>
        </p:spPr>
        <p:txBody>
          <a:bodyPr wrap="none">
            <a:spAutoFit/>
          </a:bodyPr>
          <a:lstStyle/>
          <a:p>
            <a:r>
              <a:rPr lang="en-US" altLang="ja-JP" sz="1200" dirty="0">
                <a:latin typeface="Times New Roman" panose="02020603050405020304" pitchFamily="18" charset="0"/>
                <a:cs typeface="Times New Roman" panose="02020603050405020304" pitchFamily="18" charset="0"/>
              </a:rPr>
              <a:t>100grid/</a:t>
            </a:r>
            <a:r>
              <a:rPr lang="en-US" altLang="ja-JP" sz="1200" i="1" dirty="0" err="1">
                <a:latin typeface="Times New Roman" panose="02020603050405020304" pitchFamily="18" charset="0"/>
                <a:cs typeface="Times New Roman" panose="02020603050405020304" pitchFamily="18" charset="0"/>
              </a:rPr>
              <a:t>λ</a:t>
            </a:r>
            <a:r>
              <a:rPr lang="en-US" altLang="ja-JP" sz="1200" baseline="-25000" dirty="0" err="1">
                <a:latin typeface="Times New Roman" panose="02020603050405020304" pitchFamily="18" charset="0"/>
                <a:cs typeface="Times New Roman" panose="02020603050405020304" pitchFamily="18" charset="0"/>
              </a:rPr>
              <a:t>L</a:t>
            </a:r>
            <a:endParaRPr lang="ja-JP" altLang="en-US" sz="1200" dirty="0"/>
          </a:p>
        </p:txBody>
      </p:sp>
    </p:spTree>
    <p:extLst>
      <p:ext uri="{BB962C8B-B14F-4D97-AF65-F5344CB8AC3E}">
        <p14:creationId xmlns:p14="http://schemas.microsoft.com/office/powerpoint/2010/main" val="23050232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計算手順</a:t>
            </a:r>
          </a:p>
        </p:txBody>
      </p:sp>
      <p:sp>
        <p:nvSpPr>
          <p:cNvPr id="5" name="正方形/長方形 4"/>
          <p:cNvSpPr/>
          <p:nvPr/>
        </p:nvSpPr>
        <p:spPr>
          <a:xfrm>
            <a:off x="140682" y="908720"/>
            <a:ext cx="7272808" cy="369332"/>
          </a:xfrm>
          <a:prstGeom prst="rect">
            <a:avLst/>
          </a:prstGeom>
        </p:spPr>
        <p:txBody>
          <a:bodyPr wrap="square">
            <a:spAutoFit/>
          </a:bodyPr>
          <a:lstStyle/>
          <a:p>
            <a:r>
              <a:rPr lang="ja-JP" altLang="en-US" b="1" dirty="0">
                <a:latin typeface="Times New Roman" panose="02020603050405020304" pitchFamily="18" charset="0"/>
                <a:cs typeface="Times New Roman" panose="02020603050405020304" pitchFamily="18" charset="0"/>
              </a:rPr>
              <a:t>◆ ① コア加熱・核燃焼計算　＜ビーム粒子・核融合流体ハイブリッド＞</a:t>
            </a:r>
          </a:p>
        </p:txBody>
      </p:sp>
      <p:sp>
        <p:nvSpPr>
          <p:cNvPr id="6" name="テキスト ボックス 5"/>
          <p:cNvSpPr txBox="1"/>
          <p:nvPr/>
        </p:nvSpPr>
        <p:spPr>
          <a:xfrm>
            <a:off x="3165018" y="1321604"/>
            <a:ext cx="1512168" cy="338554"/>
          </a:xfrm>
          <a:prstGeom prst="rect">
            <a:avLst/>
          </a:prstGeom>
          <a:noFill/>
          <a:ln>
            <a:noFill/>
          </a:ln>
        </p:spPr>
        <p:txBody>
          <a:bodyPr wrap="square" rtlCol="0">
            <a:spAutoFit/>
          </a:bodyPr>
          <a:lstStyle/>
          <a:p>
            <a:r>
              <a:rPr kumimoji="1" lang="en-US" altLang="ja-JP" sz="1600" u="sng" dirty="0">
                <a:latin typeface="Times New Roman" panose="02020603050405020304" pitchFamily="18" charset="0"/>
                <a:cs typeface="Times New Roman" panose="02020603050405020304" pitchFamily="18" charset="0"/>
              </a:rPr>
              <a:t>DT</a:t>
            </a:r>
            <a:r>
              <a:rPr kumimoji="1" lang="ja-JP" altLang="en-US" sz="1600" u="sng" dirty="0">
                <a:latin typeface="Times New Roman" panose="02020603050405020304" pitchFamily="18" charset="0"/>
                <a:cs typeface="Times New Roman" panose="02020603050405020304" pitchFamily="18" charset="0"/>
              </a:rPr>
              <a:t>燃料コア</a:t>
            </a:r>
          </a:p>
        </p:txBody>
      </p:sp>
      <p:sp>
        <p:nvSpPr>
          <p:cNvPr id="7" name="テキスト ボックス 6"/>
          <p:cNvSpPr txBox="1"/>
          <p:nvPr/>
        </p:nvSpPr>
        <p:spPr>
          <a:xfrm>
            <a:off x="5997213" y="1321937"/>
            <a:ext cx="1296144" cy="338554"/>
          </a:xfrm>
          <a:prstGeom prst="rect">
            <a:avLst/>
          </a:prstGeom>
          <a:noFill/>
          <a:ln>
            <a:noFill/>
          </a:ln>
        </p:spPr>
        <p:txBody>
          <a:bodyPr wrap="square" rtlCol="0">
            <a:spAutoFit/>
          </a:bodyPr>
          <a:lstStyle/>
          <a:p>
            <a:r>
              <a:rPr lang="en-US" altLang="ja-JP" sz="1600" u="sng" dirty="0">
                <a:latin typeface="Times New Roman" panose="02020603050405020304" pitchFamily="18" charset="0"/>
                <a:cs typeface="Times New Roman" panose="02020603050405020304" pitchFamily="18" charset="0"/>
              </a:rPr>
              <a:t>C</a:t>
            </a:r>
            <a:r>
              <a:rPr lang="en-US" altLang="ja-JP" sz="1600" u="sng" baseline="30000" dirty="0">
                <a:latin typeface="Times New Roman" panose="02020603050405020304" pitchFamily="18" charset="0"/>
                <a:cs typeface="Times New Roman" panose="02020603050405020304" pitchFamily="18" charset="0"/>
              </a:rPr>
              <a:t>6+</a:t>
            </a:r>
            <a:r>
              <a:rPr lang="ja-JP" altLang="en-US" sz="1600" u="sng" dirty="0">
                <a:latin typeface="Times New Roman" panose="02020603050405020304" pitchFamily="18" charset="0"/>
                <a:cs typeface="Times New Roman" panose="02020603050405020304" pitchFamily="18" charset="0"/>
              </a:rPr>
              <a:t>ビーム</a:t>
            </a:r>
            <a:endParaRPr kumimoji="1" lang="ja-JP" altLang="en-US" sz="1600" u="sng" dirty="0">
              <a:latin typeface="Times New Roman" panose="02020603050405020304" pitchFamily="18" charset="0"/>
              <a:cs typeface="Times New Roman" panose="02020603050405020304" pitchFamily="18" charset="0"/>
            </a:endParaRPr>
          </a:p>
        </p:txBody>
      </p:sp>
      <p:sp>
        <p:nvSpPr>
          <p:cNvPr id="8" name="テキスト ボックス 7"/>
          <p:cNvSpPr txBox="1"/>
          <p:nvPr/>
        </p:nvSpPr>
        <p:spPr>
          <a:xfrm>
            <a:off x="3260909" y="1652436"/>
            <a:ext cx="2664296" cy="738664"/>
          </a:xfrm>
          <a:prstGeom prst="rect">
            <a:avLst/>
          </a:prstGeom>
          <a:noFill/>
          <a:ln>
            <a:noFill/>
          </a:ln>
        </p:spPr>
        <p:txBody>
          <a:bodyPr wrap="square" rtlCol="0">
            <a:spAutoFit/>
          </a:bodyPr>
          <a:lstStyle/>
          <a:p>
            <a:r>
              <a:rPr lang="ja-JP" altLang="en-US" sz="1400" dirty="0">
                <a:latin typeface="Times New Roman" panose="02020603050405020304" pitchFamily="18" charset="0"/>
                <a:cs typeface="Times New Roman" panose="02020603050405020304" pitchFamily="18" charset="0"/>
              </a:rPr>
              <a:t>・ 簡易的な一様圧縮コア</a:t>
            </a:r>
            <a:endParaRPr lang="en-US" altLang="ja-JP" sz="1400" dirty="0">
              <a:latin typeface="Times New Roman" panose="02020603050405020304" pitchFamily="18" charset="0"/>
              <a:cs typeface="Times New Roman" panose="02020603050405020304" pitchFamily="18" charset="0"/>
            </a:endParaRPr>
          </a:p>
          <a:p>
            <a:r>
              <a:rPr lang="ja-JP" altLang="en-US" sz="1400" dirty="0">
                <a:latin typeface="Times New Roman" panose="02020603050405020304" pitchFamily="18" charset="0"/>
                <a:cs typeface="Times New Roman" panose="02020603050405020304" pitchFamily="18" charset="0"/>
              </a:rPr>
              <a:t>・ 最大密度：</a:t>
            </a:r>
            <a:r>
              <a:rPr lang="en-US" altLang="ja-JP" sz="1400" dirty="0">
                <a:latin typeface="Times New Roman" panose="02020603050405020304" pitchFamily="18" charset="0"/>
                <a:cs typeface="Times New Roman" panose="02020603050405020304" pitchFamily="18" charset="0"/>
              </a:rPr>
              <a:t>500g/cm</a:t>
            </a:r>
            <a:r>
              <a:rPr lang="en-US" altLang="ja-JP" sz="1400" baseline="30000" dirty="0">
                <a:latin typeface="Times New Roman" panose="02020603050405020304" pitchFamily="18" charset="0"/>
                <a:cs typeface="Times New Roman" panose="02020603050405020304" pitchFamily="18" charset="0"/>
              </a:rPr>
              <a:t>3</a:t>
            </a:r>
          </a:p>
          <a:p>
            <a:r>
              <a:rPr lang="ja-JP" altLang="en-US" sz="1400" dirty="0">
                <a:latin typeface="Times New Roman" panose="02020603050405020304" pitchFamily="18" charset="0"/>
                <a:cs typeface="Times New Roman" panose="02020603050405020304" pitchFamily="18" charset="0"/>
              </a:rPr>
              <a:t>・ コアサイズ： </a:t>
            </a:r>
            <a:r>
              <a:rPr kumimoji="1" lang="en-US" altLang="ja-JP" sz="1400" i="1" dirty="0" err="1">
                <a:latin typeface="Times New Roman" panose="02020603050405020304" pitchFamily="18" charset="0"/>
                <a:cs typeface="Times New Roman" panose="02020603050405020304" pitchFamily="18" charset="0"/>
              </a:rPr>
              <a:t>ρR</a:t>
            </a:r>
            <a:r>
              <a:rPr kumimoji="1" lang="en-US" altLang="ja-JP" sz="1400" dirty="0">
                <a:latin typeface="Times New Roman" panose="02020603050405020304" pitchFamily="18" charset="0"/>
                <a:cs typeface="Times New Roman" panose="02020603050405020304" pitchFamily="18" charset="0"/>
              </a:rPr>
              <a:t>=2g/cm</a:t>
            </a:r>
            <a:r>
              <a:rPr kumimoji="1" lang="en-US" altLang="ja-JP" sz="1400" baseline="30000" dirty="0">
                <a:latin typeface="Times New Roman" panose="02020603050405020304" pitchFamily="18" charset="0"/>
                <a:cs typeface="Times New Roman" panose="02020603050405020304" pitchFamily="18" charset="0"/>
              </a:rPr>
              <a:t>2</a:t>
            </a:r>
            <a:endParaRPr kumimoji="1" lang="ja-JP" altLang="en-US" sz="1400" baseline="30000" dirty="0">
              <a:latin typeface="Times New Roman" panose="02020603050405020304" pitchFamily="18" charset="0"/>
              <a:cs typeface="Times New Roman" panose="02020603050405020304" pitchFamily="18" charset="0"/>
            </a:endParaRPr>
          </a:p>
        </p:txBody>
      </p:sp>
      <p:sp>
        <p:nvSpPr>
          <p:cNvPr id="29" name="テキスト ボックス 28"/>
          <p:cNvSpPr txBox="1"/>
          <p:nvPr/>
        </p:nvSpPr>
        <p:spPr>
          <a:xfrm>
            <a:off x="6088771" y="1634448"/>
            <a:ext cx="2999953" cy="738664"/>
          </a:xfrm>
          <a:prstGeom prst="rect">
            <a:avLst/>
          </a:prstGeom>
          <a:noFill/>
          <a:ln>
            <a:noFill/>
          </a:ln>
        </p:spPr>
        <p:txBody>
          <a:bodyPr wrap="square" rtlCol="0">
            <a:spAutoFit/>
          </a:bodyPr>
          <a:lstStyle/>
          <a:p>
            <a:r>
              <a:rPr lang="ja-JP" altLang="en-US" sz="1400" dirty="0">
                <a:latin typeface="Times New Roman" panose="02020603050405020304" pitchFamily="18" charset="0"/>
                <a:cs typeface="Times New Roman" panose="02020603050405020304" pitchFamily="18" charset="0"/>
              </a:rPr>
              <a:t>・ 単色ビーム </a:t>
            </a:r>
            <a:endParaRPr lang="en-US" altLang="ja-JP" sz="1400" dirty="0">
              <a:latin typeface="Times New Roman" panose="02020603050405020304" pitchFamily="18" charset="0"/>
              <a:cs typeface="Times New Roman" panose="02020603050405020304" pitchFamily="18" charset="0"/>
            </a:endParaRPr>
          </a:p>
          <a:p>
            <a:r>
              <a:rPr lang="ja-JP" altLang="en-US" sz="1400" dirty="0">
                <a:latin typeface="Times New Roman" panose="02020603050405020304" pitchFamily="18" charset="0"/>
                <a:cs typeface="Times New Roman" panose="02020603050405020304" pitchFamily="18" charset="0"/>
              </a:rPr>
              <a:t>　（粒子エネルギー</a:t>
            </a:r>
            <a:r>
              <a:rPr lang="en-US" altLang="ja-JP" sz="1400" i="1" dirty="0" err="1">
                <a:latin typeface="Times New Roman" panose="02020603050405020304" pitchFamily="18" charset="0"/>
                <a:cs typeface="Times New Roman" panose="02020603050405020304" pitchFamily="18" charset="0"/>
              </a:rPr>
              <a:t>ε</a:t>
            </a:r>
            <a:r>
              <a:rPr lang="en-US" altLang="ja-JP" sz="1400" baseline="-25000" dirty="0" err="1">
                <a:latin typeface="Times New Roman" panose="02020603050405020304" pitchFamily="18" charset="0"/>
                <a:cs typeface="Times New Roman" panose="02020603050405020304" pitchFamily="18" charset="0"/>
              </a:rPr>
              <a:t>i</a:t>
            </a:r>
            <a:r>
              <a:rPr lang="en-US" altLang="ja-JP" sz="1400" dirty="0">
                <a:latin typeface="Times New Roman" panose="02020603050405020304" pitchFamily="18" charset="0"/>
                <a:cs typeface="Times New Roman" panose="02020603050405020304" pitchFamily="18" charset="0"/>
              </a:rPr>
              <a:t>=50~400MeV</a:t>
            </a:r>
            <a:r>
              <a:rPr lang="ja-JP" altLang="en-US" sz="1400" dirty="0">
                <a:latin typeface="Times New Roman" panose="02020603050405020304" pitchFamily="18" charset="0"/>
                <a:cs typeface="Times New Roman" panose="02020603050405020304" pitchFamily="18" charset="0"/>
              </a:rPr>
              <a:t>）</a:t>
            </a:r>
            <a:endParaRPr lang="en-US" altLang="ja-JP" sz="1400" dirty="0">
              <a:latin typeface="Times New Roman" panose="02020603050405020304" pitchFamily="18" charset="0"/>
              <a:cs typeface="Times New Roman" panose="02020603050405020304" pitchFamily="18" charset="0"/>
            </a:endParaRPr>
          </a:p>
          <a:p>
            <a:r>
              <a:rPr lang="ja-JP" altLang="en-US" sz="1400" dirty="0">
                <a:latin typeface="Times New Roman" panose="02020603050405020304" pitchFamily="18" charset="0"/>
                <a:cs typeface="Times New Roman" panose="02020603050405020304" pitchFamily="18" charset="0"/>
              </a:rPr>
              <a:t>・ ビーム発散角 </a:t>
            </a:r>
            <a:r>
              <a:rPr lang="en-US" altLang="ja-JP" sz="1400" i="1" dirty="0" err="1">
                <a:latin typeface="Times New Roman" panose="02020603050405020304" pitchFamily="18" charset="0"/>
                <a:cs typeface="Times New Roman" panose="02020603050405020304" pitchFamily="18" charset="0"/>
              </a:rPr>
              <a:t>θ</a:t>
            </a:r>
            <a:r>
              <a:rPr lang="en-US" altLang="ja-JP" sz="1400" baseline="-25000" dirty="0" err="1">
                <a:latin typeface="Times New Roman" panose="02020603050405020304" pitchFamily="18" charset="0"/>
                <a:cs typeface="Times New Roman" panose="02020603050405020304" pitchFamily="18" charset="0"/>
              </a:rPr>
              <a:t>b</a:t>
            </a:r>
            <a:r>
              <a:rPr lang="en-US" altLang="ja-JP" sz="1400" dirty="0">
                <a:latin typeface="Times New Roman" panose="02020603050405020304" pitchFamily="18" charset="0"/>
                <a:cs typeface="Times New Roman" panose="02020603050405020304" pitchFamily="18" charset="0"/>
              </a:rPr>
              <a:t>=</a:t>
            </a:r>
            <a:r>
              <a:rPr lang="ja-JP" altLang="en-US" sz="1400" dirty="0">
                <a:latin typeface="Times New Roman" panose="02020603050405020304" pitchFamily="18" charset="0"/>
                <a:cs typeface="Times New Roman" panose="02020603050405020304" pitchFamily="18" charset="0"/>
              </a:rPr>
              <a:t> </a:t>
            </a:r>
            <a:r>
              <a:rPr lang="en-US" altLang="ja-JP" sz="1400" dirty="0">
                <a:latin typeface="Times New Roman" panose="02020603050405020304" pitchFamily="18" charset="0"/>
                <a:cs typeface="Times New Roman" panose="02020603050405020304" pitchFamily="18" charset="0"/>
              </a:rPr>
              <a:t>0°</a:t>
            </a:r>
            <a:r>
              <a:rPr lang="ja-JP" altLang="en-US" sz="1400" dirty="0" err="1">
                <a:latin typeface="Times New Roman" panose="02020603050405020304" pitchFamily="18" charset="0"/>
                <a:cs typeface="Times New Roman" panose="02020603050405020304" pitchFamily="18" charset="0"/>
              </a:rPr>
              <a:t>，</a:t>
            </a:r>
            <a:r>
              <a:rPr lang="en-US" altLang="ja-JP" sz="1400" dirty="0">
                <a:latin typeface="Times New Roman" panose="02020603050405020304" pitchFamily="18" charset="0"/>
                <a:cs typeface="Times New Roman" panose="02020603050405020304" pitchFamily="18" charset="0"/>
              </a:rPr>
              <a:t>10°</a:t>
            </a:r>
            <a:r>
              <a:rPr lang="ja-JP" altLang="en-US" sz="1400" dirty="0" err="1">
                <a:latin typeface="Times New Roman" panose="02020603050405020304" pitchFamily="18" charset="0"/>
                <a:cs typeface="Times New Roman" panose="02020603050405020304" pitchFamily="18" charset="0"/>
              </a:rPr>
              <a:t>，</a:t>
            </a:r>
            <a:r>
              <a:rPr lang="en-US" altLang="ja-JP" sz="1400" dirty="0">
                <a:latin typeface="Times New Roman" panose="02020603050405020304" pitchFamily="18" charset="0"/>
                <a:cs typeface="Times New Roman" panose="02020603050405020304" pitchFamily="18" charset="0"/>
              </a:rPr>
              <a:t>20°</a:t>
            </a:r>
            <a:endParaRPr kumimoji="1" lang="ja-JP" altLang="en-US" sz="1400" baseline="30000" dirty="0">
              <a:latin typeface="Times New Roman" panose="02020603050405020304" pitchFamily="18" charset="0"/>
              <a:cs typeface="Times New Roman" panose="02020603050405020304" pitchFamily="18" charset="0"/>
            </a:endParaRPr>
          </a:p>
        </p:txBody>
      </p:sp>
      <p:sp>
        <p:nvSpPr>
          <p:cNvPr id="28" name="テキスト ボックス 27"/>
          <p:cNvSpPr txBox="1"/>
          <p:nvPr/>
        </p:nvSpPr>
        <p:spPr>
          <a:xfrm>
            <a:off x="3408887" y="2430413"/>
            <a:ext cx="5372755" cy="523220"/>
          </a:xfrm>
          <a:prstGeom prst="rect">
            <a:avLst/>
          </a:prstGeom>
          <a:noFill/>
          <a:ln w="12700">
            <a:solidFill>
              <a:schemeClr val="tx1"/>
            </a:solidFill>
          </a:ln>
        </p:spPr>
        <p:txBody>
          <a:bodyPr wrap="square" rtlCol="0">
            <a:spAutoFit/>
          </a:bodyPr>
          <a:lstStyle/>
          <a:p>
            <a:r>
              <a:rPr lang="ja-JP" altLang="en-US" sz="1400" dirty="0"/>
              <a:t>結果： </a:t>
            </a:r>
            <a:r>
              <a:rPr lang="ja-JP" altLang="en-US" sz="1400" i="1" dirty="0">
                <a:latin typeface="Times New Roman" panose="02020603050405020304" pitchFamily="18" charset="0"/>
                <a:cs typeface="Times New Roman" panose="02020603050405020304" pitchFamily="18" charset="0"/>
              </a:rPr>
              <a:t>　　</a:t>
            </a:r>
            <a:r>
              <a:rPr lang="en-US" altLang="ja-JP" sz="1400" i="1" dirty="0" err="1">
                <a:latin typeface="Times New Roman" panose="02020603050405020304" pitchFamily="18" charset="0"/>
                <a:cs typeface="Times New Roman" panose="02020603050405020304" pitchFamily="18" charset="0"/>
              </a:rPr>
              <a:t>ε</a:t>
            </a:r>
            <a:r>
              <a:rPr lang="en-US" altLang="ja-JP" sz="1400" baseline="-25000" dirty="0" err="1">
                <a:latin typeface="Times New Roman" panose="02020603050405020304" pitchFamily="18" charset="0"/>
                <a:cs typeface="Times New Roman" panose="02020603050405020304" pitchFamily="18" charset="0"/>
              </a:rPr>
              <a:t>i</a:t>
            </a:r>
            <a:r>
              <a:rPr lang="en-US" altLang="ja-JP" sz="1400" dirty="0">
                <a:latin typeface="Times New Roman" panose="02020603050405020304" pitchFamily="18" charset="0"/>
                <a:cs typeface="Times New Roman" panose="02020603050405020304" pitchFamily="18" charset="0"/>
              </a:rPr>
              <a:t>=100~300MeV</a:t>
            </a:r>
            <a:r>
              <a:rPr lang="ja-JP" altLang="en-US" sz="1400" dirty="0" err="1">
                <a:latin typeface="Times New Roman" panose="02020603050405020304" pitchFamily="18" charset="0"/>
                <a:cs typeface="Times New Roman" panose="02020603050405020304" pitchFamily="18" charset="0"/>
              </a:rPr>
              <a:t>，</a:t>
            </a:r>
            <a:r>
              <a:rPr lang="en-US" altLang="ja-JP" sz="1400" i="1" dirty="0" err="1">
                <a:latin typeface="Times New Roman" panose="02020603050405020304" pitchFamily="18" charset="0"/>
                <a:cs typeface="Times New Roman" panose="02020603050405020304" pitchFamily="18" charset="0"/>
              </a:rPr>
              <a:t>θ</a:t>
            </a:r>
            <a:r>
              <a:rPr lang="en-US" altLang="ja-JP" sz="1400" baseline="-25000" dirty="0" err="1">
                <a:latin typeface="Times New Roman" panose="02020603050405020304" pitchFamily="18" charset="0"/>
                <a:cs typeface="Times New Roman" panose="02020603050405020304" pitchFamily="18" charset="0"/>
              </a:rPr>
              <a:t>b</a:t>
            </a:r>
            <a:r>
              <a:rPr lang="en-US" altLang="ja-JP" sz="1400" dirty="0">
                <a:latin typeface="Times New Roman" panose="02020603050405020304" pitchFamily="18" charset="0"/>
                <a:cs typeface="Times New Roman" panose="02020603050405020304" pitchFamily="18" charset="0"/>
              </a:rPr>
              <a:t>=0~10°</a:t>
            </a:r>
            <a:r>
              <a:rPr lang="ja-JP" altLang="en-US" sz="1400" dirty="0">
                <a:latin typeface="Times New Roman" panose="02020603050405020304" pitchFamily="18" charset="0"/>
                <a:cs typeface="Times New Roman" panose="02020603050405020304" pitchFamily="18" charset="0"/>
              </a:rPr>
              <a:t>の時，</a:t>
            </a:r>
            <a:r>
              <a:rPr lang="ja-JP" altLang="en-US" sz="1400" dirty="0"/>
              <a:t>コアの点火に必要な</a:t>
            </a:r>
            <a:endParaRPr lang="en-US" altLang="ja-JP" sz="1400" dirty="0"/>
          </a:p>
          <a:p>
            <a:r>
              <a:rPr lang="ja-JP" altLang="en-US" sz="1400" dirty="0">
                <a:latin typeface="Times New Roman" panose="02020603050405020304" pitchFamily="18" charset="0"/>
                <a:cs typeface="Times New Roman" panose="02020603050405020304" pitchFamily="18" charset="0"/>
              </a:rPr>
              <a:t>　　　　　　イオンビームエネルギーは，</a:t>
            </a:r>
            <a:r>
              <a:rPr lang="en-US" altLang="ja-JP" sz="1400" i="1" u="sng" dirty="0" err="1">
                <a:latin typeface="Times New Roman" panose="02020603050405020304" pitchFamily="18" charset="0"/>
                <a:cs typeface="Times New Roman" panose="02020603050405020304" pitchFamily="18" charset="0"/>
              </a:rPr>
              <a:t>E</a:t>
            </a:r>
            <a:r>
              <a:rPr lang="en-US" altLang="ja-JP" sz="1400" baseline="-25000" dirty="0" err="1">
                <a:latin typeface="Times New Roman" panose="02020603050405020304" pitchFamily="18" charset="0"/>
                <a:cs typeface="Times New Roman" panose="02020603050405020304" pitchFamily="18" charset="0"/>
              </a:rPr>
              <a:t>b,ig</a:t>
            </a:r>
            <a:r>
              <a:rPr lang="en-US" altLang="ja-JP" sz="1400" u="sng" dirty="0">
                <a:latin typeface="Times New Roman" panose="02020603050405020304" pitchFamily="18" charset="0"/>
                <a:cs typeface="Times New Roman" panose="02020603050405020304" pitchFamily="18" charset="0"/>
              </a:rPr>
              <a:t>=9~12kJ</a:t>
            </a:r>
          </a:p>
        </p:txBody>
      </p:sp>
      <p:sp>
        <p:nvSpPr>
          <p:cNvPr id="32" name="正方形/長方形 31"/>
          <p:cNvSpPr/>
          <p:nvPr/>
        </p:nvSpPr>
        <p:spPr>
          <a:xfrm>
            <a:off x="140682" y="3212976"/>
            <a:ext cx="6966520" cy="369332"/>
          </a:xfrm>
          <a:prstGeom prst="rect">
            <a:avLst/>
          </a:prstGeom>
        </p:spPr>
        <p:txBody>
          <a:bodyPr wrap="square">
            <a:spAutoFit/>
          </a:bodyPr>
          <a:lstStyle/>
          <a:p>
            <a:r>
              <a:rPr lang="ja-JP" altLang="en-US" b="1" dirty="0">
                <a:latin typeface="Times New Roman" panose="02020603050405020304" pitchFamily="18" charset="0"/>
                <a:cs typeface="Times New Roman" panose="02020603050405020304" pitchFamily="18" charset="0"/>
              </a:rPr>
              <a:t>◆ イオン加速計算　＜相対論的電磁粒子（</a:t>
            </a:r>
            <a:r>
              <a:rPr lang="en-US" altLang="ja-JP" b="1" dirty="0">
                <a:latin typeface="Times New Roman" panose="02020603050405020304" pitchFamily="18" charset="0"/>
                <a:cs typeface="Times New Roman" panose="02020603050405020304" pitchFamily="18" charset="0"/>
              </a:rPr>
              <a:t>PIC</a:t>
            </a:r>
            <a:r>
              <a:rPr lang="ja-JP" altLang="en-US" b="1" dirty="0">
                <a:latin typeface="Times New Roman" panose="02020603050405020304" pitchFamily="18" charset="0"/>
                <a:cs typeface="Times New Roman" panose="02020603050405020304" pitchFamily="18" charset="0"/>
              </a:rPr>
              <a:t>）コード＞</a:t>
            </a:r>
          </a:p>
        </p:txBody>
      </p:sp>
      <p:sp>
        <p:nvSpPr>
          <p:cNvPr id="30" name="テキスト ボックス 29"/>
          <p:cNvSpPr txBox="1"/>
          <p:nvPr/>
        </p:nvSpPr>
        <p:spPr>
          <a:xfrm>
            <a:off x="356706" y="3567158"/>
            <a:ext cx="7776864" cy="338554"/>
          </a:xfrm>
          <a:prstGeom prst="rect">
            <a:avLst/>
          </a:prstGeom>
          <a:noFill/>
          <a:ln>
            <a:noFill/>
          </a:ln>
        </p:spPr>
        <p:txBody>
          <a:bodyPr wrap="square" rtlCol="0">
            <a:spAutoFit/>
          </a:bodyPr>
          <a:lstStyle/>
          <a:p>
            <a:r>
              <a:rPr lang="ja-JP" altLang="en-US" sz="1600" u="sng" dirty="0">
                <a:latin typeface="Times New Roman" panose="02020603050405020304" pitchFamily="18" charset="0"/>
                <a:cs typeface="Times New Roman" panose="02020603050405020304" pitchFamily="18" charset="0"/>
              </a:rPr>
              <a:t>②</a:t>
            </a:r>
            <a:r>
              <a:rPr kumimoji="1" lang="ja-JP" altLang="en-US" sz="1600" u="sng" dirty="0">
                <a:latin typeface="Times New Roman" panose="02020603050405020304" pitchFamily="18" charset="0"/>
                <a:cs typeface="Times New Roman" panose="02020603050405020304" pitchFamily="18" charset="0"/>
              </a:rPr>
              <a:t> 準一次元的な計算</a:t>
            </a:r>
            <a:r>
              <a:rPr kumimoji="1" lang="ja-JP" altLang="en-US" sz="1600" dirty="0">
                <a:latin typeface="Times New Roman" panose="02020603050405020304" pitchFamily="18" charset="0"/>
                <a:cs typeface="Times New Roman" panose="02020603050405020304" pitchFamily="18" charset="0"/>
              </a:rPr>
              <a:t>　・・・　</a:t>
            </a:r>
            <a:r>
              <a:rPr kumimoji="1" lang="en-US" altLang="ja-JP" sz="1600" i="1" dirty="0" err="1">
                <a:latin typeface="Times New Roman" panose="02020603050405020304" pitchFamily="18" charset="0"/>
                <a:cs typeface="Times New Roman" panose="02020603050405020304" pitchFamily="18" charset="0"/>
              </a:rPr>
              <a:t>I</a:t>
            </a:r>
            <a:r>
              <a:rPr kumimoji="1" lang="en-US" altLang="ja-JP" sz="1600" baseline="-25000" dirty="0" err="1">
                <a:latin typeface="Times New Roman" panose="02020603050405020304" pitchFamily="18" charset="0"/>
                <a:cs typeface="Times New Roman" panose="02020603050405020304" pitchFamily="18" charset="0"/>
              </a:rPr>
              <a:t>L</a:t>
            </a:r>
            <a:r>
              <a:rPr kumimoji="1" lang="en-US" altLang="ja-JP" sz="1600" dirty="0" err="1">
                <a:latin typeface="Times New Roman" panose="02020603050405020304" pitchFamily="18" charset="0"/>
                <a:cs typeface="Times New Roman" panose="02020603050405020304" pitchFamily="18" charset="0"/>
              </a:rPr>
              <a:t>,</a:t>
            </a:r>
            <a:r>
              <a:rPr kumimoji="1" lang="en-US" altLang="ja-JP" sz="1600" i="1" dirty="0" err="1">
                <a:latin typeface="Times New Roman" panose="02020603050405020304" pitchFamily="18" charset="0"/>
                <a:cs typeface="Times New Roman" panose="02020603050405020304" pitchFamily="18" charset="0"/>
              </a:rPr>
              <a:t>n</a:t>
            </a:r>
            <a:r>
              <a:rPr kumimoji="1" lang="en-US" altLang="ja-JP" sz="1600" baseline="-25000" dirty="0" err="1">
                <a:latin typeface="Times New Roman" panose="02020603050405020304" pitchFamily="18" charset="0"/>
                <a:cs typeface="Times New Roman" panose="02020603050405020304" pitchFamily="18" charset="0"/>
              </a:rPr>
              <a:t>e</a:t>
            </a:r>
            <a:r>
              <a:rPr kumimoji="1" lang="ja-JP" altLang="en-US" sz="1600" dirty="0">
                <a:latin typeface="Times New Roman" panose="02020603050405020304" pitchFamily="18" charset="0"/>
                <a:cs typeface="Times New Roman" panose="02020603050405020304" pitchFamily="18" charset="0"/>
              </a:rPr>
              <a:t>に対する光圧加速特性の依存性を評価</a:t>
            </a:r>
          </a:p>
        </p:txBody>
      </p:sp>
      <p:sp>
        <p:nvSpPr>
          <p:cNvPr id="34" name="テキスト ボックス 33"/>
          <p:cNvSpPr txBox="1"/>
          <p:nvPr/>
        </p:nvSpPr>
        <p:spPr>
          <a:xfrm>
            <a:off x="356706" y="4934778"/>
            <a:ext cx="8468664" cy="338554"/>
          </a:xfrm>
          <a:prstGeom prst="rect">
            <a:avLst/>
          </a:prstGeom>
          <a:noFill/>
          <a:ln>
            <a:noFill/>
          </a:ln>
        </p:spPr>
        <p:txBody>
          <a:bodyPr wrap="square" rtlCol="0">
            <a:spAutoFit/>
          </a:bodyPr>
          <a:lstStyle/>
          <a:p>
            <a:r>
              <a:rPr lang="ja-JP" altLang="en-US" sz="1600" u="sng" dirty="0">
                <a:latin typeface="Times New Roman" panose="02020603050405020304" pitchFamily="18" charset="0"/>
                <a:cs typeface="Times New Roman" panose="02020603050405020304" pitchFamily="18" charset="0"/>
              </a:rPr>
              <a:t>③ 有限スポット径での</a:t>
            </a:r>
            <a:r>
              <a:rPr kumimoji="1" lang="ja-JP" altLang="en-US" sz="1600" u="sng" dirty="0">
                <a:latin typeface="Times New Roman" panose="02020603050405020304" pitchFamily="18" charset="0"/>
                <a:cs typeface="Times New Roman" panose="02020603050405020304" pitchFamily="18" charset="0"/>
              </a:rPr>
              <a:t>計算</a:t>
            </a:r>
            <a:r>
              <a:rPr kumimoji="1" lang="ja-JP" altLang="en-US" sz="1600" dirty="0">
                <a:latin typeface="Times New Roman" panose="02020603050405020304" pitchFamily="18" charset="0"/>
                <a:cs typeface="Times New Roman" panose="02020603050405020304" pitchFamily="18" charset="0"/>
              </a:rPr>
              <a:t>　・・・　①，②より計算条件を決定</a:t>
            </a:r>
          </a:p>
        </p:txBody>
      </p:sp>
      <p:sp>
        <p:nvSpPr>
          <p:cNvPr id="33" name="テキスト ボックス 32"/>
          <p:cNvSpPr txBox="1"/>
          <p:nvPr/>
        </p:nvSpPr>
        <p:spPr>
          <a:xfrm>
            <a:off x="3347864" y="3915053"/>
            <a:ext cx="5256584" cy="954107"/>
          </a:xfrm>
          <a:prstGeom prst="rect">
            <a:avLst/>
          </a:prstGeom>
          <a:noFill/>
          <a:ln w="12700">
            <a:solidFill>
              <a:schemeClr val="tx1"/>
            </a:solidFill>
          </a:ln>
        </p:spPr>
        <p:txBody>
          <a:bodyPr wrap="square" rtlCol="0">
            <a:spAutoFit/>
          </a:bodyPr>
          <a:lstStyle/>
          <a:p>
            <a:r>
              <a:rPr lang="ja-JP" altLang="en-US" sz="1400" dirty="0">
                <a:latin typeface="Times New Roman" panose="02020603050405020304" pitchFamily="18" charset="0"/>
                <a:cs typeface="Times New Roman" panose="02020603050405020304" pitchFamily="18" charset="0"/>
              </a:rPr>
              <a:t>結果：</a:t>
            </a:r>
            <a:endParaRPr lang="en-US" altLang="ja-JP" sz="1400" dirty="0">
              <a:latin typeface="Times New Roman" panose="02020603050405020304" pitchFamily="18" charset="0"/>
              <a:cs typeface="Times New Roman" panose="02020603050405020304" pitchFamily="18" charset="0"/>
            </a:endParaRPr>
          </a:p>
          <a:p>
            <a:r>
              <a:rPr lang="ja-JP" altLang="en-US" sz="1400" dirty="0">
                <a:latin typeface="Times New Roman" panose="02020603050405020304" pitchFamily="18" charset="0"/>
                <a:cs typeface="Times New Roman" panose="02020603050405020304" pitchFamily="18" charset="0"/>
              </a:rPr>
              <a:t>　・単色性が高く，発散角の小さい</a:t>
            </a:r>
            <a:r>
              <a:rPr lang="en-US" altLang="ja-JP" sz="1400" dirty="0">
                <a:latin typeface="Times New Roman" panose="02020603050405020304" pitchFamily="18" charset="0"/>
                <a:cs typeface="Times New Roman" panose="02020603050405020304" pitchFamily="18" charset="0"/>
              </a:rPr>
              <a:t> </a:t>
            </a:r>
            <a:r>
              <a:rPr lang="ja-JP" altLang="en-US" sz="1400" dirty="0">
                <a:latin typeface="Times New Roman" panose="02020603050405020304" pitchFamily="18" charset="0"/>
                <a:cs typeface="Times New Roman" panose="02020603050405020304" pitchFamily="18" charset="0"/>
              </a:rPr>
              <a:t>イオンビームが得られた。</a:t>
            </a:r>
            <a:endParaRPr lang="en-US" altLang="ja-JP" sz="1400" dirty="0">
              <a:latin typeface="Times New Roman" panose="02020603050405020304" pitchFamily="18" charset="0"/>
              <a:cs typeface="Times New Roman" panose="02020603050405020304" pitchFamily="18" charset="0"/>
            </a:endParaRPr>
          </a:p>
          <a:p>
            <a:r>
              <a:rPr kumimoji="1" lang="ja-JP" altLang="en-US" sz="1400" dirty="0">
                <a:latin typeface="Times New Roman" panose="02020603050405020304" pitchFamily="18" charset="0"/>
                <a:cs typeface="Times New Roman" panose="02020603050405020304" pitchFamily="18" charset="0"/>
              </a:rPr>
              <a:t>　・ エネルギー分布のピーク位置は光圧加速モデルに良く一致した。</a:t>
            </a:r>
            <a:endParaRPr kumimoji="1" lang="en-US" altLang="ja-JP" sz="1400" dirty="0">
              <a:latin typeface="Times New Roman" panose="02020603050405020304" pitchFamily="18" charset="0"/>
              <a:cs typeface="Times New Roman" panose="02020603050405020304" pitchFamily="18" charset="0"/>
            </a:endParaRPr>
          </a:p>
          <a:p>
            <a:r>
              <a:rPr lang="ja-JP" altLang="en-US" sz="1400" dirty="0">
                <a:latin typeface="Times New Roman" panose="02020603050405020304" pitchFamily="18" charset="0"/>
                <a:cs typeface="Times New Roman" panose="02020603050405020304" pitchFamily="18" charset="0"/>
              </a:rPr>
              <a:t>　・ </a:t>
            </a:r>
            <a:r>
              <a:rPr lang="en-US" altLang="ja-JP" sz="1400" i="1" dirty="0">
                <a:latin typeface="Times New Roman" panose="02020603050405020304" pitchFamily="18" charset="0"/>
                <a:cs typeface="Times New Roman" panose="02020603050405020304" pitchFamily="18" charset="0"/>
              </a:rPr>
              <a:t>I</a:t>
            </a:r>
            <a:r>
              <a:rPr lang="en-US" altLang="ja-JP" sz="1400" baseline="-25000" dirty="0">
                <a:latin typeface="Times New Roman" panose="02020603050405020304" pitchFamily="18" charset="0"/>
                <a:cs typeface="Times New Roman" panose="02020603050405020304" pitchFamily="18" charset="0"/>
              </a:rPr>
              <a:t>L</a:t>
            </a:r>
            <a:r>
              <a:rPr lang="en-US" altLang="ja-JP" sz="1400" dirty="0">
                <a:latin typeface="Times New Roman" panose="02020603050405020304" pitchFamily="18" charset="0"/>
                <a:cs typeface="Times New Roman" panose="02020603050405020304" pitchFamily="18" charset="0"/>
              </a:rPr>
              <a:t>/</a:t>
            </a:r>
            <a:r>
              <a:rPr lang="en-US" altLang="ja-JP" sz="1400" i="1" dirty="0">
                <a:latin typeface="Times New Roman" panose="02020603050405020304" pitchFamily="18" charset="0"/>
                <a:cs typeface="Times New Roman" panose="02020603050405020304" pitchFamily="18" charset="0"/>
              </a:rPr>
              <a:t>n</a:t>
            </a:r>
            <a:r>
              <a:rPr lang="en-US" altLang="ja-JP" sz="1400" baseline="-25000" dirty="0">
                <a:latin typeface="Times New Roman" panose="02020603050405020304" pitchFamily="18" charset="0"/>
                <a:cs typeface="Times New Roman" panose="02020603050405020304" pitchFamily="18" charset="0"/>
              </a:rPr>
              <a:t>e</a:t>
            </a:r>
            <a:r>
              <a:rPr lang="ja-JP" altLang="en-US" sz="1400" dirty="0">
                <a:latin typeface="Times New Roman" panose="02020603050405020304" pitchFamily="18" charset="0"/>
                <a:cs typeface="Times New Roman" panose="02020603050405020304" pitchFamily="18" charset="0"/>
              </a:rPr>
              <a:t>が大きいほど、イオンビームの生成効率は高くなった。</a:t>
            </a:r>
            <a:endParaRPr lang="en-US" altLang="ja-JP" sz="1400" dirty="0">
              <a:latin typeface="Times New Roman" panose="02020603050405020304" pitchFamily="18" charset="0"/>
              <a:cs typeface="Times New Roman" panose="02020603050405020304" pitchFamily="18" charset="0"/>
            </a:endParaRPr>
          </a:p>
        </p:txBody>
      </p:sp>
      <p:sp>
        <p:nvSpPr>
          <p:cNvPr id="38" name="テキスト ボックス 37"/>
          <p:cNvSpPr txBox="1"/>
          <p:nvPr/>
        </p:nvSpPr>
        <p:spPr>
          <a:xfrm>
            <a:off x="2987824" y="5373635"/>
            <a:ext cx="5727462" cy="738664"/>
          </a:xfrm>
          <a:prstGeom prst="rect">
            <a:avLst/>
          </a:prstGeom>
          <a:noFill/>
          <a:ln>
            <a:noFill/>
          </a:ln>
        </p:spPr>
        <p:txBody>
          <a:bodyPr wrap="square" rtlCol="0">
            <a:spAutoFit/>
          </a:bodyPr>
          <a:lstStyle/>
          <a:p>
            <a:r>
              <a:rPr lang="ja-JP" altLang="en-US" sz="1400" dirty="0"/>
              <a:t>結果：</a:t>
            </a:r>
            <a:endParaRPr lang="en-US" altLang="ja-JP" sz="1400" dirty="0"/>
          </a:p>
          <a:p>
            <a:r>
              <a:rPr lang="ja-JP" altLang="en-US" sz="1400" dirty="0"/>
              <a:t> レーザー照射面の非一様性により，ビームの発散角・エネルギー拡がりが</a:t>
            </a:r>
            <a:endParaRPr lang="en-US" altLang="ja-JP" sz="1400" dirty="0"/>
          </a:p>
          <a:p>
            <a:r>
              <a:rPr lang="ja-JP" altLang="en-US" sz="1400" dirty="0"/>
              <a:t>大きくなった。空間的な発散角が</a:t>
            </a:r>
            <a:r>
              <a:rPr lang="en-US" altLang="ja-JP" sz="1400" dirty="0"/>
              <a:t>10°</a:t>
            </a:r>
            <a:r>
              <a:rPr lang="ja-JP" altLang="en-US" sz="1400" dirty="0"/>
              <a:t>以下の成分の生成効率は約</a:t>
            </a:r>
            <a:r>
              <a:rPr lang="en-US" altLang="ja-JP" sz="1400" dirty="0"/>
              <a:t>6.4%</a:t>
            </a:r>
            <a:r>
              <a:rPr lang="ja-JP" altLang="en-US" sz="1400" dirty="0" err="1"/>
              <a:t>。</a:t>
            </a:r>
            <a:endParaRPr lang="en-US" altLang="ja-JP" sz="1400" dirty="0"/>
          </a:p>
        </p:txBody>
      </p:sp>
      <p:sp>
        <p:nvSpPr>
          <p:cNvPr id="3" name="テキスト ボックス 2"/>
          <p:cNvSpPr txBox="1"/>
          <p:nvPr/>
        </p:nvSpPr>
        <p:spPr>
          <a:xfrm>
            <a:off x="3013181" y="6107846"/>
            <a:ext cx="5868294" cy="307777"/>
          </a:xfrm>
          <a:prstGeom prst="rect">
            <a:avLst/>
          </a:prstGeom>
          <a:noFill/>
          <a:ln>
            <a:noFill/>
          </a:ln>
        </p:spPr>
        <p:txBody>
          <a:bodyPr wrap="square" rtlCol="0">
            <a:spAutoFit/>
          </a:bodyPr>
          <a:lstStyle/>
          <a:p>
            <a:r>
              <a:rPr lang="ja-JP" altLang="en-US" sz="1400" dirty="0">
                <a:latin typeface="Times New Roman" panose="02020603050405020304" pitchFamily="18" charset="0"/>
                <a:cs typeface="Times New Roman" panose="02020603050405020304" pitchFamily="18" charset="0"/>
              </a:rPr>
              <a:t>∴</a:t>
            </a:r>
            <a:r>
              <a:rPr kumimoji="1" lang="ja-JP" altLang="en-US" sz="1400" dirty="0">
                <a:latin typeface="Times New Roman" panose="02020603050405020304" pitchFamily="18" charset="0"/>
                <a:cs typeface="Times New Roman" panose="02020603050405020304" pitchFamily="18" charset="0"/>
              </a:rPr>
              <a:t>  点火に必要な</a:t>
            </a:r>
            <a:r>
              <a:rPr lang="ja-JP" altLang="en-US" sz="1400" dirty="0">
                <a:latin typeface="Times New Roman" panose="02020603050405020304" pitchFamily="18" charset="0"/>
                <a:cs typeface="Times New Roman" panose="02020603050405020304" pitchFamily="18" charset="0"/>
              </a:rPr>
              <a:t>加熱</a:t>
            </a:r>
            <a:r>
              <a:rPr kumimoji="1" lang="ja-JP" altLang="en-US" sz="1400" dirty="0">
                <a:latin typeface="Times New Roman" panose="02020603050405020304" pitchFamily="18" charset="0"/>
                <a:cs typeface="Times New Roman" panose="02020603050405020304" pitchFamily="18" charset="0"/>
              </a:rPr>
              <a:t>レーザーエネルギーは</a:t>
            </a:r>
            <a:r>
              <a:rPr lang="ja-JP" altLang="en-US" sz="1400" dirty="0">
                <a:latin typeface="Times New Roman" panose="02020603050405020304" pitchFamily="18" charset="0"/>
                <a:cs typeface="Times New Roman" panose="02020603050405020304" pitchFamily="18" charset="0"/>
              </a:rPr>
              <a:t> </a:t>
            </a:r>
            <a:r>
              <a:rPr kumimoji="1" lang="en-US" altLang="ja-JP" sz="1400" u="sng" dirty="0">
                <a:latin typeface="Times New Roman" panose="02020603050405020304" pitchFamily="18" charset="0"/>
                <a:cs typeface="Times New Roman" panose="02020603050405020304" pitchFamily="18" charset="0"/>
              </a:rPr>
              <a:t>140</a:t>
            </a:r>
            <a:r>
              <a:rPr kumimoji="1" lang="ja-JP" altLang="en-US" sz="1400" u="sng" dirty="0">
                <a:latin typeface="Times New Roman" panose="02020603050405020304" pitchFamily="18" charset="0"/>
                <a:cs typeface="Times New Roman" panose="02020603050405020304" pitchFamily="18" charset="0"/>
              </a:rPr>
              <a:t>～</a:t>
            </a:r>
            <a:r>
              <a:rPr kumimoji="1" lang="en-US" altLang="ja-JP" sz="1400" u="sng" dirty="0">
                <a:latin typeface="Times New Roman" panose="02020603050405020304" pitchFamily="18" charset="0"/>
                <a:cs typeface="Times New Roman" panose="02020603050405020304" pitchFamily="18" charset="0"/>
              </a:rPr>
              <a:t>188</a:t>
            </a:r>
            <a:r>
              <a:rPr kumimoji="1" lang="ja-JP" altLang="en-US" sz="1400" u="sng" dirty="0">
                <a:latin typeface="Times New Roman" panose="02020603050405020304" pitchFamily="18" charset="0"/>
                <a:cs typeface="Times New Roman" panose="02020603050405020304" pitchFamily="18" charset="0"/>
              </a:rPr>
              <a:t> </a:t>
            </a:r>
            <a:r>
              <a:rPr kumimoji="1" lang="en-US" altLang="ja-JP" sz="1400" u="sng" dirty="0">
                <a:latin typeface="Times New Roman" panose="02020603050405020304" pitchFamily="18" charset="0"/>
                <a:cs typeface="Times New Roman" panose="02020603050405020304" pitchFamily="18" charset="0"/>
              </a:rPr>
              <a:t>kJ</a:t>
            </a:r>
            <a:r>
              <a:rPr kumimoji="1" lang="ja-JP" altLang="en-US" sz="1400" u="sng" dirty="0">
                <a:latin typeface="Times New Roman" panose="02020603050405020304" pitchFamily="18" charset="0"/>
                <a:cs typeface="Times New Roman" panose="02020603050405020304" pitchFamily="18" charset="0"/>
              </a:rPr>
              <a:t> </a:t>
            </a:r>
            <a:r>
              <a:rPr lang="ja-JP" altLang="en-US" sz="1400" dirty="0">
                <a:latin typeface="Times New Roman" panose="02020603050405020304" pitchFamily="18" charset="0"/>
                <a:cs typeface="Times New Roman" panose="02020603050405020304" pitchFamily="18" charset="0"/>
              </a:rPr>
              <a:t>と見積もられた。</a:t>
            </a:r>
            <a:endParaRPr kumimoji="1" lang="en-US" altLang="ja-JP" sz="1400" dirty="0">
              <a:latin typeface="Times New Roman" panose="02020603050405020304" pitchFamily="18" charset="0"/>
              <a:cs typeface="Times New Roman" panose="02020603050405020304" pitchFamily="18" charset="0"/>
            </a:endParaRPr>
          </a:p>
        </p:txBody>
      </p:sp>
      <p:sp>
        <p:nvSpPr>
          <p:cNvPr id="4" name="正方形/長方形 3"/>
          <p:cNvSpPr/>
          <p:nvPr/>
        </p:nvSpPr>
        <p:spPr>
          <a:xfrm>
            <a:off x="2987824" y="5373216"/>
            <a:ext cx="5727462" cy="1041989"/>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solidFill>
                <a:schemeClr val="tx1"/>
              </a:solidFill>
            </a:endParaRPr>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2730" y="1450348"/>
            <a:ext cx="2604666" cy="14110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正方形/長方形 8"/>
          <p:cNvSpPr/>
          <p:nvPr/>
        </p:nvSpPr>
        <p:spPr>
          <a:xfrm>
            <a:off x="1934765" y="4284094"/>
            <a:ext cx="558961" cy="216024"/>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solidFill>
                <a:schemeClr val="tx1"/>
              </a:solidFill>
            </a:endParaRPr>
          </a:p>
        </p:txBody>
      </p:sp>
      <p:cxnSp>
        <p:nvCxnSpPr>
          <p:cNvPr id="11" name="直線矢印コネクタ 10"/>
          <p:cNvCxnSpPr/>
          <p:nvPr/>
        </p:nvCxnSpPr>
        <p:spPr>
          <a:xfrm>
            <a:off x="1508834" y="4312669"/>
            <a:ext cx="360040" cy="0"/>
          </a:xfrm>
          <a:prstGeom prst="straightConnector1">
            <a:avLst/>
          </a:prstGeom>
          <a:ln w="19050">
            <a:solidFill>
              <a:schemeClr val="accent2"/>
            </a:solidFill>
            <a:tailEnd type="arrow"/>
          </a:ln>
        </p:spPr>
        <p:style>
          <a:lnRef idx="1">
            <a:schemeClr val="accent1"/>
          </a:lnRef>
          <a:fillRef idx="0">
            <a:schemeClr val="accent1"/>
          </a:fillRef>
          <a:effectRef idx="0">
            <a:schemeClr val="accent1"/>
          </a:effectRef>
          <a:fontRef idx="minor">
            <a:schemeClr val="tx1"/>
          </a:fontRef>
        </p:style>
      </p:cxnSp>
      <p:cxnSp>
        <p:nvCxnSpPr>
          <p:cNvPr id="22" name="直線矢印コネクタ 21"/>
          <p:cNvCxnSpPr/>
          <p:nvPr/>
        </p:nvCxnSpPr>
        <p:spPr>
          <a:xfrm>
            <a:off x="1508834" y="4465069"/>
            <a:ext cx="360040" cy="0"/>
          </a:xfrm>
          <a:prstGeom prst="straightConnector1">
            <a:avLst/>
          </a:prstGeom>
          <a:ln w="19050">
            <a:solidFill>
              <a:schemeClr val="accent2"/>
            </a:solidFill>
            <a:tailEnd type="arrow"/>
          </a:ln>
        </p:spPr>
        <p:style>
          <a:lnRef idx="1">
            <a:schemeClr val="accent1"/>
          </a:lnRef>
          <a:fillRef idx="0">
            <a:schemeClr val="accent1"/>
          </a:fillRef>
          <a:effectRef idx="0">
            <a:schemeClr val="accent1"/>
          </a:effectRef>
          <a:fontRef idx="minor">
            <a:schemeClr val="tx1"/>
          </a:fontRef>
        </p:style>
      </p:cxnSp>
      <p:sp>
        <p:nvSpPr>
          <p:cNvPr id="25" name="正方形/長方形 24"/>
          <p:cNvSpPr/>
          <p:nvPr/>
        </p:nvSpPr>
        <p:spPr>
          <a:xfrm>
            <a:off x="1957985" y="5601366"/>
            <a:ext cx="558961" cy="799154"/>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solidFill>
                <a:schemeClr val="tx1"/>
              </a:solidFill>
            </a:endParaRPr>
          </a:p>
        </p:txBody>
      </p:sp>
      <p:graphicFrame>
        <p:nvGraphicFramePr>
          <p:cNvPr id="26" name="グラフ 25"/>
          <p:cNvGraphicFramePr>
            <a:graphicFrameLocks/>
          </p:cNvGraphicFramePr>
          <p:nvPr>
            <p:extLst/>
          </p:nvPr>
        </p:nvGraphicFramePr>
        <p:xfrm>
          <a:off x="1016606" y="5506153"/>
          <a:ext cx="648071" cy="1091199"/>
        </p:xfrm>
        <a:graphic>
          <a:graphicData uri="http://schemas.openxmlformats.org/drawingml/2006/chart">
            <c:chart xmlns:c="http://schemas.openxmlformats.org/drawingml/2006/chart" xmlns:r="http://schemas.openxmlformats.org/officeDocument/2006/relationships" r:id="rId3"/>
          </a:graphicData>
        </a:graphic>
      </p:graphicFrame>
      <p:sp>
        <p:nvSpPr>
          <p:cNvPr id="12" name="正方形/長方形 11"/>
          <p:cNvSpPr/>
          <p:nvPr/>
        </p:nvSpPr>
        <p:spPr>
          <a:xfrm>
            <a:off x="1112790" y="5527907"/>
            <a:ext cx="612068" cy="734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solidFill>
                <a:schemeClr val="tx1"/>
              </a:solidFill>
            </a:endParaRPr>
          </a:p>
        </p:txBody>
      </p:sp>
      <p:sp>
        <p:nvSpPr>
          <p:cNvPr id="13" name="右矢印 12"/>
          <p:cNvSpPr/>
          <p:nvPr/>
        </p:nvSpPr>
        <p:spPr>
          <a:xfrm>
            <a:off x="1667708" y="5872228"/>
            <a:ext cx="180020" cy="206313"/>
          </a:xfrm>
          <a:prstGeom prst="rightArrow">
            <a:avLst/>
          </a:prstGeom>
          <a:solidFill>
            <a:schemeClr val="accent2">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solidFill>
                <a:schemeClr val="tx1"/>
              </a:solidFill>
            </a:endParaRPr>
          </a:p>
        </p:txBody>
      </p:sp>
      <p:sp>
        <p:nvSpPr>
          <p:cNvPr id="15" name="正方形/長方形 14"/>
          <p:cNvSpPr/>
          <p:nvPr/>
        </p:nvSpPr>
        <p:spPr>
          <a:xfrm>
            <a:off x="693899" y="3976779"/>
            <a:ext cx="1755545" cy="307777"/>
          </a:xfrm>
          <a:prstGeom prst="rect">
            <a:avLst/>
          </a:prstGeom>
        </p:spPr>
        <p:txBody>
          <a:bodyPr wrap="none">
            <a:spAutoFit/>
          </a:bodyPr>
          <a:lstStyle/>
          <a:p>
            <a:r>
              <a:rPr lang="en-US" altLang="ja-JP" sz="1400" i="1" dirty="0">
                <a:solidFill>
                  <a:srgbClr val="C00000"/>
                </a:solidFill>
                <a:latin typeface="Times New Roman" panose="02020603050405020304" pitchFamily="18" charset="0"/>
                <a:cs typeface="Times New Roman" panose="02020603050405020304" pitchFamily="18" charset="0"/>
              </a:rPr>
              <a:t>I</a:t>
            </a:r>
            <a:r>
              <a:rPr lang="en-US" altLang="ja-JP" sz="1400" baseline="-25000" dirty="0">
                <a:solidFill>
                  <a:srgbClr val="C00000"/>
                </a:solidFill>
                <a:latin typeface="Times New Roman" panose="02020603050405020304" pitchFamily="18" charset="0"/>
                <a:cs typeface="Times New Roman" panose="02020603050405020304" pitchFamily="18" charset="0"/>
              </a:rPr>
              <a:t>L</a:t>
            </a:r>
            <a:r>
              <a:rPr lang="en-US" altLang="ja-JP" sz="1400" dirty="0">
                <a:solidFill>
                  <a:srgbClr val="C00000"/>
                </a:solidFill>
                <a:latin typeface="Times New Roman" panose="02020603050405020304" pitchFamily="18" charset="0"/>
                <a:cs typeface="Times New Roman" panose="02020603050405020304" pitchFamily="18" charset="0"/>
              </a:rPr>
              <a:t>=5e21~6e22W/cm</a:t>
            </a:r>
            <a:r>
              <a:rPr lang="en-US" altLang="ja-JP" sz="1400" baseline="30000" dirty="0">
                <a:solidFill>
                  <a:srgbClr val="C00000"/>
                </a:solidFill>
                <a:latin typeface="Times New Roman" panose="02020603050405020304" pitchFamily="18" charset="0"/>
                <a:cs typeface="Times New Roman" panose="02020603050405020304" pitchFamily="18" charset="0"/>
              </a:rPr>
              <a:t>2</a:t>
            </a:r>
          </a:p>
        </p:txBody>
      </p:sp>
      <p:sp>
        <p:nvSpPr>
          <p:cNvPr id="16" name="正方形/長方形 15"/>
          <p:cNvSpPr/>
          <p:nvPr/>
        </p:nvSpPr>
        <p:spPr>
          <a:xfrm>
            <a:off x="1934765" y="4470295"/>
            <a:ext cx="1297150" cy="307777"/>
          </a:xfrm>
          <a:prstGeom prst="rect">
            <a:avLst/>
          </a:prstGeom>
        </p:spPr>
        <p:txBody>
          <a:bodyPr wrap="none">
            <a:spAutoFit/>
          </a:bodyPr>
          <a:lstStyle/>
          <a:p>
            <a:r>
              <a:rPr lang="en-US" altLang="ja-JP" sz="1400" i="1" dirty="0">
                <a:latin typeface="Times New Roman" panose="02020603050405020304" pitchFamily="18" charset="0"/>
                <a:cs typeface="Times New Roman" panose="02020603050405020304" pitchFamily="18" charset="0"/>
              </a:rPr>
              <a:t>n</a:t>
            </a:r>
            <a:r>
              <a:rPr lang="en-US" altLang="ja-JP" sz="1400" baseline="-25000" dirty="0">
                <a:latin typeface="Times New Roman" panose="02020603050405020304" pitchFamily="18" charset="0"/>
                <a:cs typeface="Times New Roman" panose="02020603050405020304" pitchFamily="18" charset="0"/>
              </a:rPr>
              <a:t>e</a:t>
            </a:r>
            <a:r>
              <a:rPr lang="en-US" altLang="ja-JP" sz="1400" dirty="0">
                <a:latin typeface="Times New Roman" panose="02020603050405020304" pitchFamily="18" charset="0"/>
                <a:cs typeface="Times New Roman" panose="02020603050405020304" pitchFamily="18" charset="0"/>
              </a:rPr>
              <a:t>/</a:t>
            </a:r>
            <a:r>
              <a:rPr lang="en-US" altLang="ja-JP" sz="1400" i="1" dirty="0" err="1">
                <a:latin typeface="Times New Roman" panose="02020603050405020304" pitchFamily="18" charset="0"/>
                <a:cs typeface="Times New Roman" panose="02020603050405020304" pitchFamily="18" charset="0"/>
              </a:rPr>
              <a:t>n</a:t>
            </a:r>
            <a:r>
              <a:rPr lang="en-US" altLang="ja-JP" sz="1400" baseline="-25000" dirty="0" err="1">
                <a:latin typeface="Times New Roman" panose="02020603050405020304" pitchFamily="18" charset="0"/>
                <a:cs typeface="Times New Roman" panose="02020603050405020304" pitchFamily="18" charset="0"/>
              </a:rPr>
              <a:t>cr</a:t>
            </a:r>
            <a:r>
              <a:rPr lang="en-US" altLang="ja-JP" sz="1400" dirty="0">
                <a:latin typeface="Times New Roman" panose="02020603050405020304" pitchFamily="18" charset="0"/>
                <a:cs typeface="Times New Roman" panose="02020603050405020304" pitchFamily="18" charset="0"/>
              </a:rPr>
              <a:t>=100~360</a:t>
            </a:r>
            <a:endParaRPr lang="ja-JP" altLang="en-US" sz="1400" dirty="0">
              <a:latin typeface="Times New Roman" panose="02020603050405020304" pitchFamily="18" charset="0"/>
              <a:cs typeface="Times New Roman" panose="02020603050405020304" pitchFamily="18" charset="0"/>
            </a:endParaRPr>
          </a:p>
        </p:txBody>
      </p:sp>
      <p:sp>
        <p:nvSpPr>
          <p:cNvPr id="35" name="正方形/長方形 34"/>
          <p:cNvSpPr/>
          <p:nvPr/>
        </p:nvSpPr>
        <p:spPr>
          <a:xfrm>
            <a:off x="572730" y="5301627"/>
            <a:ext cx="1266693" cy="307777"/>
          </a:xfrm>
          <a:prstGeom prst="rect">
            <a:avLst/>
          </a:prstGeom>
        </p:spPr>
        <p:txBody>
          <a:bodyPr wrap="none">
            <a:spAutoFit/>
          </a:bodyPr>
          <a:lstStyle/>
          <a:p>
            <a:r>
              <a:rPr lang="en-US" altLang="ja-JP" sz="1400" i="1" dirty="0">
                <a:solidFill>
                  <a:srgbClr val="C00000"/>
                </a:solidFill>
                <a:latin typeface="Times New Roman" panose="02020603050405020304" pitchFamily="18" charset="0"/>
                <a:cs typeface="Times New Roman" panose="02020603050405020304" pitchFamily="18" charset="0"/>
              </a:rPr>
              <a:t>I</a:t>
            </a:r>
            <a:r>
              <a:rPr lang="en-US" altLang="ja-JP" sz="1400" baseline="-25000" dirty="0">
                <a:solidFill>
                  <a:srgbClr val="C00000"/>
                </a:solidFill>
                <a:latin typeface="Times New Roman" panose="02020603050405020304" pitchFamily="18" charset="0"/>
                <a:cs typeface="Times New Roman" panose="02020603050405020304" pitchFamily="18" charset="0"/>
              </a:rPr>
              <a:t>L</a:t>
            </a:r>
            <a:r>
              <a:rPr lang="en-US" altLang="ja-JP" sz="1400" dirty="0">
                <a:solidFill>
                  <a:srgbClr val="C00000"/>
                </a:solidFill>
                <a:latin typeface="Times New Roman" panose="02020603050405020304" pitchFamily="18" charset="0"/>
                <a:cs typeface="Times New Roman" panose="02020603050405020304" pitchFamily="18" charset="0"/>
              </a:rPr>
              <a:t>=6e22W/cm</a:t>
            </a:r>
            <a:r>
              <a:rPr lang="en-US" altLang="ja-JP" sz="1400" baseline="30000" dirty="0">
                <a:solidFill>
                  <a:srgbClr val="C00000"/>
                </a:solidFill>
                <a:latin typeface="Times New Roman" panose="02020603050405020304" pitchFamily="18" charset="0"/>
                <a:cs typeface="Times New Roman" panose="02020603050405020304" pitchFamily="18" charset="0"/>
              </a:rPr>
              <a:t>2</a:t>
            </a:r>
          </a:p>
        </p:txBody>
      </p:sp>
      <p:sp>
        <p:nvSpPr>
          <p:cNvPr id="36" name="正方形/長方形 35"/>
          <p:cNvSpPr/>
          <p:nvPr/>
        </p:nvSpPr>
        <p:spPr>
          <a:xfrm>
            <a:off x="1950114" y="5301627"/>
            <a:ext cx="930063" cy="307777"/>
          </a:xfrm>
          <a:prstGeom prst="rect">
            <a:avLst/>
          </a:prstGeom>
        </p:spPr>
        <p:txBody>
          <a:bodyPr wrap="none">
            <a:spAutoFit/>
          </a:bodyPr>
          <a:lstStyle/>
          <a:p>
            <a:r>
              <a:rPr lang="en-US" altLang="ja-JP" sz="1400" i="1" dirty="0">
                <a:latin typeface="Times New Roman" panose="02020603050405020304" pitchFamily="18" charset="0"/>
                <a:cs typeface="Times New Roman" panose="02020603050405020304" pitchFamily="18" charset="0"/>
              </a:rPr>
              <a:t>n</a:t>
            </a:r>
            <a:r>
              <a:rPr lang="en-US" altLang="ja-JP" sz="1400" baseline="-25000" dirty="0">
                <a:latin typeface="Times New Roman" panose="02020603050405020304" pitchFamily="18" charset="0"/>
                <a:cs typeface="Times New Roman" panose="02020603050405020304" pitchFamily="18" charset="0"/>
              </a:rPr>
              <a:t>e</a:t>
            </a:r>
            <a:r>
              <a:rPr lang="en-US" altLang="ja-JP" sz="1400" dirty="0">
                <a:latin typeface="Times New Roman" panose="02020603050405020304" pitchFamily="18" charset="0"/>
                <a:cs typeface="Times New Roman" panose="02020603050405020304" pitchFamily="18" charset="0"/>
              </a:rPr>
              <a:t>/</a:t>
            </a:r>
            <a:r>
              <a:rPr lang="en-US" altLang="ja-JP" sz="1400" i="1" dirty="0" err="1">
                <a:latin typeface="Times New Roman" panose="02020603050405020304" pitchFamily="18" charset="0"/>
                <a:cs typeface="Times New Roman" panose="02020603050405020304" pitchFamily="18" charset="0"/>
              </a:rPr>
              <a:t>n</a:t>
            </a:r>
            <a:r>
              <a:rPr lang="en-US" altLang="ja-JP" sz="1400" baseline="-25000" dirty="0" err="1">
                <a:latin typeface="Times New Roman" panose="02020603050405020304" pitchFamily="18" charset="0"/>
                <a:cs typeface="Times New Roman" panose="02020603050405020304" pitchFamily="18" charset="0"/>
              </a:rPr>
              <a:t>cr</a:t>
            </a:r>
            <a:r>
              <a:rPr lang="en-US" altLang="ja-JP" sz="1400" dirty="0">
                <a:latin typeface="Times New Roman" panose="02020603050405020304" pitchFamily="18" charset="0"/>
                <a:cs typeface="Times New Roman" panose="02020603050405020304" pitchFamily="18" charset="0"/>
              </a:rPr>
              <a:t>=360</a:t>
            </a:r>
            <a:endParaRPr lang="ja-JP" altLang="en-US" sz="1400" dirty="0">
              <a:latin typeface="Times New Roman" panose="02020603050405020304" pitchFamily="18" charset="0"/>
              <a:cs typeface="Times New Roman" panose="02020603050405020304" pitchFamily="18" charset="0"/>
            </a:endParaRPr>
          </a:p>
        </p:txBody>
      </p:sp>
      <p:sp>
        <p:nvSpPr>
          <p:cNvPr id="17" name="正方形/長方形 16"/>
          <p:cNvSpPr/>
          <p:nvPr/>
        </p:nvSpPr>
        <p:spPr>
          <a:xfrm>
            <a:off x="822662" y="5790212"/>
            <a:ext cx="599844" cy="307777"/>
          </a:xfrm>
          <a:prstGeom prst="rect">
            <a:avLst/>
          </a:prstGeom>
        </p:spPr>
        <p:txBody>
          <a:bodyPr wrap="none">
            <a:spAutoFit/>
          </a:bodyPr>
          <a:lstStyle/>
          <a:p>
            <a:r>
              <a:rPr lang="en-US" altLang="ja-JP" sz="1400" dirty="0">
                <a:latin typeface="Times New Roman" panose="02020603050405020304" pitchFamily="18" charset="0"/>
                <a:cs typeface="Times New Roman" panose="02020603050405020304" pitchFamily="18" charset="0"/>
              </a:rPr>
              <a:t>20μm</a:t>
            </a:r>
            <a:endParaRPr lang="ja-JP" altLang="en-US" sz="1400" dirty="0">
              <a:latin typeface="Times New Roman" panose="02020603050405020304" pitchFamily="18" charset="0"/>
              <a:cs typeface="Times New Roman" panose="02020603050405020304" pitchFamily="18" charset="0"/>
            </a:endParaRPr>
          </a:p>
        </p:txBody>
      </p:sp>
      <p:cxnSp>
        <p:nvCxnSpPr>
          <p:cNvPr id="19" name="直線矢印コネクタ 18"/>
          <p:cNvCxnSpPr/>
          <p:nvPr/>
        </p:nvCxnSpPr>
        <p:spPr>
          <a:xfrm>
            <a:off x="1364818" y="5771197"/>
            <a:ext cx="0" cy="370904"/>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31" name="正方形/長方形 30"/>
          <p:cNvSpPr/>
          <p:nvPr/>
        </p:nvSpPr>
        <p:spPr>
          <a:xfrm>
            <a:off x="251520" y="4934778"/>
            <a:ext cx="8738325" cy="166257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solidFill>
                <a:schemeClr val="tx1"/>
              </a:solidFill>
            </a:endParaRPr>
          </a:p>
        </p:txBody>
      </p:sp>
    </p:spTree>
    <p:extLst>
      <p:ext uri="{BB962C8B-B14F-4D97-AF65-F5344CB8AC3E}">
        <p14:creationId xmlns:p14="http://schemas.microsoft.com/office/powerpoint/2010/main" val="10054940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ja-JP" altLang="en-US" dirty="0"/>
              <a:t>計算条件（有限スポット径の場合</a:t>
            </a:r>
            <a:r>
              <a:rPr lang="ja-JP" altLang="en-US" dirty="0"/>
              <a:t>）</a:t>
            </a:r>
            <a:endParaRPr kumimoji="1" lang="ja-JP" altLang="en-US" dirty="0"/>
          </a:p>
        </p:txBody>
      </p:sp>
      <p:pic>
        <p:nvPicPr>
          <p:cNvPr id="4" name="Picture 2" descr="Y:\OMP352picls2d\frames_kai\sht_I6e22_n360\dens\dens01_00000.gif"/>
          <p:cNvPicPr>
            <a:picLocks noChangeAspect="1" noChangeArrowheads="1"/>
          </p:cNvPicPr>
          <p:nvPr/>
        </p:nvPicPr>
        <p:blipFill rotWithShape="1">
          <a:blip r:embed="rId2">
            <a:extLst>
              <a:ext uri="{28A0092B-C50C-407E-A947-70E740481C1C}">
                <a14:useLocalDpi xmlns:a14="http://schemas.microsoft.com/office/drawing/2010/main" val="0"/>
              </a:ext>
            </a:extLst>
          </a:blip>
          <a:srcRect l="7663" t="5619" r="23246" b="6872"/>
          <a:stretch/>
        </p:blipFill>
        <p:spPr bwMode="auto">
          <a:xfrm>
            <a:off x="5264186" y="2041179"/>
            <a:ext cx="2895599" cy="2750581"/>
          </a:xfrm>
          <a:prstGeom prst="rect">
            <a:avLst/>
          </a:prstGeom>
          <a:noFill/>
          <a:extLst>
            <a:ext uri="{909E8E84-426E-40DD-AFC4-6F175D3DCCD1}">
              <a14:hiddenFill xmlns:a14="http://schemas.microsoft.com/office/drawing/2010/main">
                <a:solidFill>
                  <a:srgbClr val="FFFFFF"/>
                </a:solidFill>
              </a14:hiddenFill>
            </a:ext>
          </a:extLst>
        </p:spPr>
      </p:pic>
      <p:sp>
        <p:nvSpPr>
          <p:cNvPr id="5" name="正方形/長方形 4"/>
          <p:cNvSpPr/>
          <p:nvPr/>
        </p:nvSpPr>
        <p:spPr>
          <a:xfrm>
            <a:off x="5735118" y="2041179"/>
            <a:ext cx="2338164" cy="13333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solidFill>
                <a:schemeClr val="tx1"/>
              </a:solidFill>
            </a:endParaRPr>
          </a:p>
        </p:txBody>
      </p:sp>
      <p:sp>
        <p:nvSpPr>
          <p:cNvPr id="6" name="正方形/長方形 5"/>
          <p:cNvSpPr/>
          <p:nvPr/>
        </p:nvSpPr>
        <p:spPr>
          <a:xfrm>
            <a:off x="6364140" y="4523129"/>
            <a:ext cx="1080120" cy="13333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solidFill>
                <a:schemeClr val="tx1"/>
              </a:solidFill>
            </a:endParaRPr>
          </a:p>
        </p:txBody>
      </p:sp>
      <p:sp>
        <p:nvSpPr>
          <p:cNvPr id="7" name="テキスト ボックス 6"/>
          <p:cNvSpPr txBox="1"/>
          <p:nvPr/>
        </p:nvSpPr>
        <p:spPr>
          <a:xfrm>
            <a:off x="6377852" y="4424420"/>
            <a:ext cx="1080120" cy="369332"/>
          </a:xfrm>
          <a:prstGeom prst="rect">
            <a:avLst/>
          </a:prstGeom>
          <a:noFill/>
          <a:ln>
            <a:noFill/>
          </a:ln>
        </p:spPr>
        <p:txBody>
          <a:bodyPr wrap="square" rtlCol="0">
            <a:spAutoFit/>
          </a:bodyPr>
          <a:lstStyle/>
          <a:p>
            <a:pPr algn="ctr"/>
            <a:r>
              <a:rPr lang="en-US" altLang="ja-JP" i="1" dirty="0">
                <a:solidFill>
                  <a:schemeClr val="bg1"/>
                </a:solidFill>
                <a:latin typeface="Times New Roman" panose="02020603050405020304" pitchFamily="18" charset="0"/>
                <a:cs typeface="Times New Roman" panose="02020603050405020304" pitchFamily="18" charset="0"/>
              </a:rPr>
              <a:t>x</a:t>
            </a:r>
            <a:r>
              <a:rPr lang="en-US" altLang="ja-JP" dirty="0">
                <a:solidFill>
                  <a:schemeClr val="bg1"/>
                </a:solidFill>
                <a:latin typeface="Times New Roman" panose="02020603050405020304" pitchFamily="18" charset="0"/>
                <a:cs typeface="Times New Roman" panose="02020603050405020304" pitchFamily="18" charset="0"/>
              </a:rPr>
              <a:t> [</a:t>
            </a:r>
            <a:r>
              <a:rPr lang="en-US" altLang="ja-JP" dirty="0" err="1">
                <a:solidFill>
                  <a:schemeClr val="bg1"/>
                </a:solidFill>
                <a:latin typeface="Times New Roman" panose="02020603050405020304" pitchFamily="18" charset="0"/>
                <a:cs typeface="Times New Roman" panose="02020603050405020304" pitchFamily="18" charset="0"/>
              </a:rPr>
              <a:t>μm</a:t>
            </a:r>
            <a:r>
              <a:rPr lang="en-US" altLang="ja-JP" dirty="0">
                <a:solidFill>
                  <a:schemeClr val="bg1"/>
                </a:solidFill>
                <a:latin typeface="Times New Roman" panose="02020603050405020304" pitchFamily="18" charset="0"/>
                <a:cs typeface="Times New Roman" panose="02020603050405020304" pitchFamily="18" charset="0"/>
              </a:rPr>
              <a:t>]</a:t>
            </a:r>
            <a:endParaRPr kumimoji="1" lang="ja-JP" altLang="en-US" dirty="0">
              <a:solidFill>
                <a:schemeClr val="bg1"/>
              </a:solidFill>
              <a:latin typeface="Times New Roman" panose="02020603050405020304" pitchFamily="18" charset="0"/>
              <a:cs typeface="Times New Roman" panose="02020603050405020304" pitchFamily="18" charset="0"/>
            </a:endParaRPr>
          </a:p>
        </p:txBody>
      </p:sp>
      <p:sp>
        <p:nvSpPr>
          <p:cNvPr id="8" name="テキスト ボックス 7"/>
          <p:cNvSpPr txBox="1"/>
          <p:nvPr/>
        </p:nvSpPr>
        <p:spPr>
          <a:xfrm rot="16200000">
            <a:off x="4866376" y="3065387"/>
            <a:ext cx="1080120" cy="369332"/>
          </a:xfrm>
          <a:prstGeom prst="rect">
            <a:avLst/>
          </a:prstGeom>
          <a:noFill/>
          <a:ln>
            <a:noFill/>
          </a:ln>
        </p:spPr>
        <p:txBody>
          <a:bodyPr wrap="square" rtlCol="0">
            <a:spAutoFit/>
          </a:bodyPr>
          <a:lstStyle/>
          <a:p>
            <a:pPr algn="ctr"/>
            <a:r>
              <a:rPr lang="en-US" altLang="ja-JP" i="1" dirty="0">
                <a:solidFill>
                  <a:schemeClr val="bg1"/>
                </a:solidFill>
                <a:latin typeface="Times New Roman" panose="02020603050405020304" pitchFamily="18" charset="0"/>
                <a:cs typeface="Times New Roman" panose="02020603050405020304" pitchFamily="18" charset="0"/>
              </a:rPr>
              <a:t>y</a:t>
            </a:r>
            <a:r>
              <a:rPr lang="en-US" altLang="ja-JP" dirty="0">
                <a:solidFill>
                  <a:schemeClr val="bg1"/>
                </a:solidFill>
                <a:latin typeface="Times New Roman" panose="02020603050405020304" pitchFamily="18" charset="0"/>
                <a:cs typeface="Times New Roman" panose="02020603050405020304" pitchFamily="18" charset="0"/>
              </a:rPr>
              <a:t> [</a:t>
            </a:r>
            <a:r>
              <a:rPr lang="en-US" altLang="ja-JP" dirty="0" err="1">
                <a:solidFill>
                  <a:schemeClr val="bg1"/>
                </a:solidFill>
                <a:latin typeface="Times New Roman" panose="02020603050405020304" pitchFamily="18" charset="0"/>
                <a:cs typeface="Times New Roman" panose="02020603050405020304" pitchFamily="18" charset="0"/>
              </a:rPr>
              <a:t>μm</a:t>
            </a:r>
            <a:r>
              <a:rPr lang="en-US" altLang="ja-JP" dirty="0">
                <a:solidFill>
                  <a:schemeClr val="bg1"/>
                </a:solidFill>
                <a:latin typeface="Times New Roman" panose="02020603050405020304" pitchFamily="18" charset="0"/>
                <a:cs typeface="Times New Roman" panose="02020603050405020304" pitchFamily="18" charset="0"/>
              </a:rPr>
              <a:t>]</a:t>
            </a:r>
            <a:endParaRPr kumimoji="1" lang="ja-JP" altLang="en-US" dirty="0">
              <a:solidFill>
                <a:schemeClr val="bg1"/>
              </a:solidFill>
              <a:latin typeface="Times New Roman" panose="02020603050405020304" pitchFamily="18" charset="0"/>
              <a:cs typeface="Times New Roman" panose="02020603050405020304" pitchFamily="18" charset="0"/>
            </a:endParaRPr>
          </a:p>
        </p:txBody>
      </p:sp>
      <p:sp>
        <p:nvSpPr>
          <p:cNvPr id="9" name="テキスト ボックス 8"/>
          <p:cNvSpPr txBox="1"/>
          <p:nvPr/>
        </p:nvSpPr>
        <p:spPr>
          <a:xfrm>
            <a:off x="4685253" y="1340767"/>
            <a:ext cx="3622283" cy="584775"/>
          </a:xfrm>
          <a:prstGeom prst="rect">
            <a:avLst/>
          </a:prstGeom>
          <a:noFill/>
          <a:ln>
            <a:noFill/>
          </a:ln>
        </p:spPr>
        <p:txBody>
          <a:bodyPr wrap="square" rtlCol="0">
            <a:spAutoFit/>
          </a:bodyPr>
          <a:lstStyle/>
          <a:p>
            <a:r>
              <a:rPr kumimoji="1" lang="ja-JP" altLang="en-US" sz="1600" b="1" u="sng" dirty="0">
                <a:latin typeface="Times New Roman" panose="02020603050405020304" pitchFamily="18" charset="0"/>
                <a:cs typeface="Times New Roman" panose="02020603050405020304" pitchFamily="18" charset="0"/>
              </a:rPr>
              <a:t>●</a:t>
            </a:r>
            <a:r>
              <a:rPr kumimoji="1" lang="en-US" altLang="ja-JP" sz="1600" b="1" u="sng" dirty="0">
                <a:latin typeface="Times New Roman" panose="02020603050405020304" pitchFamily="18" charset="0"/>
                <a:cs typeface="Times New Roman" panose="02020603050405020304" pitchFamily="18" charset="0"/>
              </a:rPr>
              <a:t>C</a:t>
            </a:r>
            <a:r>
              <a:rPr kumimoji="1" lang="en-US" altLang="ja-JP" sz="1600" b="1" u="sng" baseline="30000" dirty="0">
                <a:latin typeface="Times New Roman" panose="02020603050405020304" pitchFamily="18" charset="0"/>
                <a:cs typeface="Times New Roman" panose="02020603050405020304" pitchFamily="18" charset="0"/>
              </a:rPr>
              <a:t>6+</a:t>
            </a:r>
            <a:r>
              <a:rPr kumimoji="1" lang="ja-JP" altLang="en-US" sz="1600" b="1" u="sng" dirty="0">
                <a:latin typeface="Times New Roman" panose="02020603050405020304" pitchFamily="18" charset="0"/>
                <a:cs typeface="Times New Roman" panose="02020603050405020304" pitchFamily="18" charset="0"/>
              </a:rPr>
              <a:t>平板ターゲット</a:t>
            </a:r>
            <a:r>
              <a:rPr kumimoji="1" lang="ja-JP" altLang="en-US" sz="1600" dirty="0">
                <a:latin typeface="Times New Roman" panose="02020603050405020304" pitchFamily="18" charset="0"/>
                <a:cs typeface="Times New Roman" panose="02020603050405020304" pitchFamily="18" charset="0"/>
              </a:rPr>
              <a:t>　・・・　有限平板</a:t>
            </a:r>
            <a:endParaRPr kumimoji="1" lang="en-US" altLang="ja-JP" sz="1600" dirty="0">
              <a:latin typeface="Times New Roman" panose="02020603050405020304" pitchFamily="18" charset="0"/>
              <a:cs typeface="Times New Roman" panose="02020603050405020304" pitchFamily="18" charset="0"/>
            </a:endParaRPr>
          </a:p>
          <a:p>
            <a:r>
              <a:rPr lang="ja-JP" altLang="en-US" sz="1600" dirty="0">
                <a:latin typeface="Times New Roman" panose="02020603050405020304" pitchFamily="18" charset="0"/>
                <a:cs typeface="Times New Roman" panose="02020603050405020304" pitchFamily="18" charset="0"/>
              </a:rPr>
              <a:t>　電子密度：　</a:t>
            </a:r>
            <a:r>
              <a:rPr lang="en-US" altLang="ja-JP" sz="1600" i="1" dirty="0">
                <a:latin typeface="Times New Roman" panose="02020603050405020304" pitchFamily="18" charset="0"/>
                <a:cs typeface="Times New Roman" panose="02020603050405020304" pitchFamily="18" charset="0"/>
              </a:rPr>
              <a:t>n</a:t>
            </a:r>
            <a:r>
              <a:rPr lang="en-US" altLang="ja-JP" sz="1600" baseline="-25000" dirty="0">
                <a:latin typeface="Times New Roman" panose="02020603050405020304" pitchFamily="18" charset="0"/>
                <a:cs typeface="Times New Roman" panose="02020603050405020304" pitchFamily="18" charset="0"/>
              </a:rPr>
              <a:t>e</a:t>
            </a:r>
            <a:r>
              <a:rPr lang="en-US" altLang="ja-JP" sz="1600" dirty="0">
                <a:latin typeface="Times New Roman" panose="02020603050405020304" pitchFamily="18" charset="0"/>
                <a:cs typeface="Times New Roman" panose="02020603050405020304" pitchFamily="18" charset="0"/>
              </a:rPr>
              <a:t>=360</a:t>
            </a:r>
            <a:r>
              <a:rPr lang="en-US" altLang="ja-JP" sz="1600" i="1" dirty="0">
                <a:latin typeface="Times New Roman" panose="02020603050405020304" pitchFamily="18" charset="0"/>
                <a:cs typeface="Times New Roman" panose="02020603050405020304" pitchFamily="18" charset="0"/>
              </a:rPr>
              <a:t>n</a:t>
            </a:r>
            <a:r>
              <a:rPr lang="en-US" altLang="ja-JP" sz="1600" baseline="-25000" dirty="0">
                <a:latin typeface="Times New Roman" panose="02020603050405020304" pitchFamily="18" charset="0"/>
                <a:cs typeface="Times New Roman" panose="02020603050405020304" pitchFamily="18" charset="0"/>
              </a:rPr>
              <a:t>cr   </a:t>
            </a:r>
            <a:r>
              <a:rPr lang="en-US" altLang="ja-JP" sz="1600" dirty="0">
                <a:latin typeface="Times New Roman" panose="02020603050405020304" pitchFamily="18" charset="0"/>
                <a:cs typeface="Times New Roman" panose="02020603050405020304" pitchFamily="18" charset="0"/>
              </a:rPr>
              <a:t>(</a:t>
            </a:r>
            <a:r>
              <a:rPr lang="en-US" altLang="ja-JP" sz="1600" i="1" dirty="0">
                <a:latin typeface="Times New Roman" panose="02020603050405020304" pitchFamily="18" charset="0"/>
                <a:cs typeface="Times New Roman" panose="02020603050405020304" pitchFamily="18" charset="0"/>
              </a:rPr>
              <a:t>ρ</a:t>
            </a:r>
            <a:r>
              <a:rPr lang="en-US" altLang="ja-JP" sz="1600" dirty="0">
                <a:latin typeface="Times New Roman" panose="02020603050405020304" pitchFamily="18" charset="0"/>
                <a:cs typeface="Times New Roman" panose="02020603050405020304" pitchFamily="18" charset="0"/>
              </a:rPr>
              <a:t>=1.2g/cc)</a:t>
            </a:r>
            <a:endParaRPr kumimoji="1" lang="en-US" altLang="ja-JP" sz="1600" baseline="-25000" dirty="0">
              <a:latin typeface="Times New Roman" panose="02020603050405020304" pitchFamily="18" charset="0"/>
              <a:cs typeface="Times New Roman" panose="02020603050405020304" pitchFamily="18" charset="0"/>
            </a:endParaRPr>
          </a:p>
        </p:txBody>
      </p:sp>
      <p:sp>
        <p:nvSpPr>
          <p:cNvPr id="10" name="テキスト ボックス 9"/>
          <p:cNvSpPr txBox="1"/>
          <p:nvPr/>
        </p:nvSpPr>
        <p:spPr>
          <a:xfrm>
            <a:off x="488174" y="1362604"/>
            <a:ext cx="3152952" cy="584775"/>
          </a:xfrm>
          <a:prstGeom prst="rect">
            <a:avLst/>
          </a:prstGeom>
          <a:noFill/>
          <a:ln>
            <a:noFill/>
          </a:ln>
        </p:spPr>
        <p:txBody>
          <a:bodyPr wrap="square" rtlCol="0">
            <a:spAutoFit/>
          </a:bodyPr>
          <a:lstStyle/>
          <a:p>
            <a:r>
              <a:rPr kumimoji="1" lang="ja-JP" altLang="en-US" sz="1600" b="1" u="sng" dirty="0">
                <a:latin typeface="Times New Roman" panose="02020603050405020304" pitchFamily="18" charset="0"/>
                <a:cs typeface="Times New Roman" panose="02020603050405020304" pitchFamily="18" charset="0"/>
              </a:rPr>
              <a:t>●加熱レーザー</a:t>
            </a:r>
            <a:endParaRPr kumimoji="1" lang="en-US" altLang="ja-JP" sz="1600" b="1" u="sng" dirty="0">
              <a:latin typeface="Times New Roman" panose="02020603050405020304" pitchFamily="18" charset="0"/>
              <a:cs typeface="Times New Roman" panose="02020603050405020304" pitchFamily="18" charset="0"/>
            </a:endParaRPr>
          </a:p>
          <a:p>
            <a:r>
              <a:rPr kumimoji="1" lang="ja-JP" altLang="en-US" sz="1600" dirty="0">
                <a:latin typeface="Times New Roman" panose="02020603050405020304" pitchFamily="18" charset="0"/>
                <a:cs typeface="Times New Roman" panose="02020603050405020304" pitchFamily="18" charset="0"/>
              </a:rPr>
              <a:t>　ピーク強度：　</a:t>
            </a:r>
            <a:r>
              <a:rPr kumimoji="1" lang="en-US" altLang="ja-JP" sz="1600" i="1" dirty="0">
                <a:latin typeface="Times New Roman" panose="02020603050405020304" pitchFamily="18" charset="0"/>
                <a:cs typeface="Times New Roman" panose="02020603050405020304" pitchFamily="18" charset="0"/>
              </a:rPr>
              <a:t>I</a:t>
            </a:r>
            <a:r>
              <a:rPr kumimoji="1" lang="en-US" altLang="ja-JP" sz="1600" baseline="-25000" dirty="0">
                <a:latin typeface="Times New Roman" panose="02020603050405020304" pitchFamily="18" charset="0"/>
                <a:cs typeface="Times New Roman" panose="02020603050405020304" pitchFamily="18" charset="0"/>
              </a:rPr>
              <a:t>L0</a:t>
            </a:r>
            <a:r>
              <a:rPr kumimoji="1" lang="en-US" altLang="ja-JP" sz="1600" dirty="0">
                <a:latin typeface="Times New Roman" panose="02020603050405020304" pitchFamily="18" charset="0"/>
                <a:cs typeface="Times New Roman" panose="02020603050405020304" pitchFamily="18" charset="0"/>
              </a:rPr>
              <a:t>=6×10</a:t>
            </a:r>
            <a:r>
              <a:rPr kumimoji="1" lang="en-US" altLang="ja-JP" sz="1600" baseline="30000" dirty="0">
                <a:latin typeface="Times New Roman" panose="02020603050405020304" pitchFamily="18" charset="0"/>
                <a:cs typeface="Times New Roman" panose="02020603050405020304" pitchFamily="18" charset="0"/>
              </a:rPr>
              <a:t>22</a:t>
            </a:r>
            <a:r>
              <a:rPr kumimoji="1" lang="en-US" altLang="ja-JP" sz="1600" dirty="0">
                <a:latin typeface="Times New Roman" panose="02020603050405020304" pitchFamily="18" charset="0"/>
                <a:cs typeface="Times New Roman" panose="02020603050405020304" pitchFamily="18" charset="0"/>
              </a:rPr>
              <a:t>W/cm</a:t>
            </a:r>
            <a:r>
              <a:rPr kumimoji="1" lang="en-US" altLang="ja-JP" sz="1600" baseline="30000" dirty="0">
                <a:latin typeface="Times New Roman" panose="02020603050405020304" pitchFamily="18" charset="0"/>
                <a:cs typeface="Times New Roman" panose="02020603050405020304" pitchFamily="18" charset="0"/>
              </a:rPr>
              <a:t>2</a:t>
            </a:r>
            <a:endParaRPr kumimoji="1" lang="ja-JP" altLang="en-US" sz="1600" baseline="30000" dirty="0">
              <a:latin typeface="Times New Roman" panose="02020603050405020304" pitchFamily="18" charset="0"/>
              <a:cs typeface="Times New Roman" panose="02020603050405020304" pitchFamily="18" charset="0"/>
            </a:endParaRPr>
          </a:p>
        </p:txBody>
      </p:sp>
      <p:graphicFrame>
        <p:nvGraphicFramePr>
          <p:cNvPr id="11" name="グラフ 10"/>
          <p:cNvGraphicFramePr>
            <a:graphicFrameLocks/>
          </p:cNvGraphicFramePr>
          <p:nvPr>
            <p:extLst>
              <p:ext uri="{D42A27DB-BD31-4B8C-83A1-F6EECF244321}">
                <p14:modId xmlns:p14="http://schemas.microsoft.com/office/powerpoint/2010/main" val="1197359347"/>
              </p:ext>
            </p:extLst>
          </p:nvPr>
        </p:nvGraphicFramePr>
        <p:xfrm>
          <a:off x="1124406" y="4718698"/>
          <a:ext cx="2521322" cy="1787889"/>
        </p:xfrm>
        <a:graphic>
          <a:graphicData uri="http://schemas.openxmlformats.org/drawingml/2006/chart">
            <c:chart xmlns:c="http://schemas.openxmlformats.org/drawingml/2006/chart" xmlns:r="http://schemas.openxmlformats.org/officeDocument/2006/relationships" r:id="rId3"/>
          </a:graphicData>
        </a:graphic>
      </p:graphicFrame>
      <p:sp>
        <p:nvSpPr>
          <p:cNvPr id="12" name="正方形/長方形 11"/>
          <p:cNvSpPr/>
          <p:nvPr/>
        </p:nvSpPr>
        <p:spPr>
          <a:xfrm>
            <a:off x="2087091" y="5651849"/>
            <a:ext cx="946093" cy="276999"/>
          </a:xfrm>
          <a:prstGeom prst="rect">
            <a:avLst/>
          </a:prstGeom>
        </p:spPr>
        <p:txBody>
          <a:bodyPr wrap="none">
            <a:spAutoFit/>
          </a:bodyPr>
          <a:lstStyle/>
          <a:p>
            <a:r>
              <a:rPr lang="en-US" altLang="ja-JP" sz="1200" dirty="0">
                <a:latin typeface="Times New Roman" panose="02020603050405020304" pitchFamily="18" charset="0"/>
                <a:cs typeface="Times New Roman" panose="02020603050405020304" pitchFamily="18" charset="0"/>
              </a:rPr>
              <a:t>0.02ps ramp</a:t>
            </a:r>
            <a:endParaRPr lang="ja-JP" altLang="en-US" sz="1200" dirty="0">
              <a:latin typeface="Times New Roman" panose="02020603050405020304" pitchFamily="18" charset="0"/>
              <a:cs typeface="Times New Roman" panose="02020603050405020304" pitchFamily="18" charset="0"/>
            </a:endParaRPr>
          </a:p>
        </p:txBody>
      </p:sp>
      <p:cxnSp>
        <p:nvCxnSpPr>
          <p:cNvPr id="13" name="直線矢印コネクタ 12"/>
          <p:cNvCxnSpPr/>
          <p:nvPr/>
        </p:nvCxnSpPr>
        <p:spPr>
          <a:xfrm flipH="1" flipV="1">
            <a:off x="1772478" y="5566649"/>
            <a:ext cx="333276" cy="170401"/>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5" name="直線矢印コネクタ 14"/>
          <p:cNvCxnSpPr/>
          <p:nvPr/>
        </p:nvCxnSpPr>
        <p:spPr>
          <a:xfrm flipV="1">
            <a:off x="3382548" y="4927907"/>
            <a:ext cx="0" cy="400181"/>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7" name="テキスト ボックス 16"/>
          <p:cNvSpPr txBox="1"/>
          <p:nvPr/>
        </p:nvSpPr>
        <p:spPr>
          <a:xfrm>
            <a:off x="3411554" y="5017436"/>
            <a:ext cx="2268570" cy="738664"/>
          </a:xfrm>
          <a:prstGeom prst="rect">
            <a:avLst/>
          </a:prstGeom>
          <a:noFill/>
          <a:ln>
            <a:noFill/>
          </a:ln>
        </p:spPr>
        <p:txBody>
          <a:bodyPr wrap="none" rtlCol="0">
            <a:spAutoFit/>
          </a:bodyPr>
          <a:lstStyle/>
          <a:p>
            <a:r>
              <a:rPr kumimoji="1" lang="en-US" altLang="ja-JP" sz="1400" i="1" dirty="0">
                <a:solidFill>
                  <a:srgbClr val="FF0000"/>
                </a:solidFill>
                <a:latin typeface="Times New Roman" panose="02020603050405020304" pitchFamily="18" charset="0"/>
                <a:cs typeface="Times New Roman" panose="02020603050405020304" pitchFamily="18" charset="0"/>
              </a:rPr>
              <a:t>t</a:t>
            </a:r>
            <a:r>
              <a:rPr kumimoji="1" lang="en-US" altLang="ja-JP" sz="1400" dirty="0">
                <a:solidFill>
                  <a:srgbClr val="FF0000"/>
                </a:solidFill>
                <a:latin typeface="Times New Roman" panose="02020603050405020304" pitchFamily="18" charset="0"/>
                <a:cs typeface="Times New Roman" panose="02020603050405020304" pitchFamily="18" charset="0"/>
              </a:rPr>
              <a:t>=0.31ps</a:t>
            </a:r>
            <a:r>
              <a:rPr kumimoji="1" lang="ja-JP" altLang="en-US" sz="1400" dirty="0" err="1">
                <a:solidFill>
                  <a:srgbClr val="FF0000"/>
                </a:solidFill>
                <a:latin typeface="Times New Roman" panose="02020603050405020304" pitchFamily="18" charset="0"/>
                <a:cs typeface="Times New Roman" panose="02020603050405020304" pitchFamily="18" charset="0"/>
              </a:rPr>
              <a:t>までの</a:t>
            </a:r>
            <a:endParaRPr kumimoji="1" lang="en-US" altLang="ja-JP" sz="1400" dirty="0">
              <a:solidFill>
                <a:srgbClr val="FF0000"/>
              </a:solidFill>
              <a:latin typeface="Times New Roman" panose="02020603050405020304" pitchFamily="18" charset="0"/>
              <a:cs typeface="Times New Roman" panose="02020603050405020304" pitchFamily="18" charset="0"/>
            </a:endParaRPr>
          </a:p>
          <a:p>
            <a:r>
              <a:rPr lang="ja-JP" altLang="en-US" sz="1400" dirty="0">
                <a:solidFill>
                  <a:srgbClr val="FF0000"/>
                </a:solidFill>
                <a:latin typeface="Times New Roman" panose="02020603050405020304" pitchFamily="18" charset="0"/>
                <a:cs typeface="Times New Roman" panose="02020603050405020304" pitchFamily="18" charset="0"/>
              </a:rPr>
              <a:t>計算結果を示す</a:t>
            </a:r>
            <a:endParaRPr lang="en-US" altLang="ja-JP" sz="1400" dirty="0">
              <a:solidFill>
                <a:srgbClr val="FF0000"/>
              </a:solidFill>
              <a:latin typeface="Times New Roman" panose="02020603050405020304" pitchFamily="18" charset="0"/>
              <a:cs typeface="Times New Roman" panose="02020603050405020304" pitchFamily="18" charset="0"/>
            </a:endParaRPr>
          </a:p>
          <a:p>
            <a:r>
              <a:rPr lang="ja-JP" altLang="en-US" sz="1400" dirty="0">
                <a:solidFill>
                  <a:srgbClr val="FF0000"/>
                </a:solidFill>
                <a:latin typeface="Times New Roman" panose="02020603050405020304" pitchFamily="18" charset="0"/>
                <a:cs typeface="Times New Roman" panose="02020603050405020304" pitchFamily="18" charset="0"/>
              </a:rPr>
              <a:t>（</a:t>
            </a:r>
            <a:r>
              <a:rPr lang="en-US" altLang="ja-JP" sz="1400" i="1" dirty="0">
                <a:solidFill>
                  <a:srgbClr val="FF0000"/>
                </a:solidFill>
                <a:latin typeface="Times New Roman" panose="02020603050405020304" pitchFamily="18" charset="0"/>
                <a:cs typeface="Times New Roman" panose="02020603050405020304" pitchFamily="18" charset="0"/>
              </a:rPr>
              <a:t>t</a:t>
            </a:r>
            <a:r>
              <a:rPr lang="en-US" altLang="ja-JP" sz="1400" dirty="0">
                <a:solidFill>
                  <a:srgbClr val="FF0000"/>
                </a:solidFill>
                <a:latin typeface="Times New Roman" panose="02020603050405020304" pitchFamily="18" charset="0"/>
                <a:cs typeface="Times New Roman" panose="02020603050405020304" pitchFamily="18" charset="0"/>
              </a:rPr>
              <a:t>=0.5ps</a:t>
            </a:r>
            <a:r>
              <a:rPr lang="ja-JP" altLang="en-US" sz="1400" dirty="0" err="1">
                <a:solidFill>
                  <a:srgbClr val="FF0000"/>
                </a:solidFill>
                <a:latin typeface="Times New Roman" panose="02020603050405020304" pitchFamily="18" charset="0"/>
                <a:cs typeface="Times New Roman" panose="02020603050405020304" pitchFamily="18" charset="0"/>
              </a:rPr>
              <a:t>まで</a:t>
            </a:r>
            <a:r>
              <a:rPr lang="ja-JP" altLang="en-US" sz="1400" dirty="0">
                <a:solidFill>
                  <a:srgbClr val="FF0000"/>
                </a:solidFill>
                <a:latin typeface="Times New Roman" panose="02020603050405020304" pitchFamily="18" charset="0"/>
                <a:cs typeface="Times New Roman" panose="02020603050405020304" pitchFamily="18" charset="0"/>
              </a:rPr>
              <a:t>計算する予定）</a:t>
            </a:r>
            <a:endParaRPr kumimoji="1" lang="ja-JP" altLang="en-US" sz="1400" dirty="0">
              <a:solidFill>
                <a:srgbClr val="FF0000"/>
              </a:solidFill>
              <a:latin typeface="Times New Roman" panose="02020603050405020304" pitchFamily="18" charset="0"/>
              <a:cs typeface="Times New Roman" panose="02020603050405020304" pitchFamily="18" charset="0"/>
            </a:endParaRPr>
          </a:p>
        </p:txBody>
      </p:sp>
      <p:sp>
        <p:nvSpPr>
          <p:cNvPr id="19" name="正方形/長方形 18"/>
          <p:cNvSpPr/>
          <p:nvPr/>
        </p:nvSpPr>
        <p:spPr>
          <a:xfrm>
            <a:off x="2276245" y="6361583"/>
            <a:ext cx="567784" cy="307777"/>
          </a:xfrm>
          <a:prstGeom prst="rect">
            <a:avLst/>
          </a:prstGeom>
        </p:spPr>
        <p:txBody>
          <a:bodyPr wrap="none">
            <a:spAutoFit/>
          </a:bodyPr>
          <a:lstStyle/>
          <a:p>
            <a:pPr algn="ctr">
              <a:defRPr sz="1000" b="1" i="0" u="none" strike="noStrike" kern="1200" baseline="0">
                <a:solidFill>
                  <a:prstClr val="black"/>
                </a:solidFill>
                <a:latin typeface="+mn-lt"/>
                <a:ea typeface="+mn-ea"/>
                <a:cs typeface="+mn-cs"/>
              </a:defRPr>
            </a:pPr>
            <a:r>
              <a:rPr lang="en-US" altLang="ja-JP" sz="1400" i="1" dirty="0">
                <a:latin typeface="Times New Roman" panose="02020603050405020304" pitchFamily="18" charset="0"/>
                <a:cs typeface="Times New Roman" panose="02020603050405020304" pitchFamily="18" charset="0"/>
              </a:rPr>
              <a:t>t</a:t>
            </a:r>
            <a:r>
              <a:rPr lang="en-US" altLang="ja-JP" sz="1400" dirty="0">
                <a:latin typeface="Times New Roman" panose="02020603050405020304" pitchFamily="18" charset="0"/>
                <a:cs typeface="Times New Roman" panose="02020603050405020304" pitchFamily="18" charset="0"/>
              </a:rPr>
              <a:t> [</a:t>
            </a:r>
            <a:r>
              <a:rPr lang="en-US" altLang="ja-JP" sz="1400" dirty="0" err="1">
                <a:latin typeface="Times New Roman" panose="02020603050405020304" pitchFamily="18" charset="0"/>
                <a:cs typeface="Times New Roman" panose="02020603050405020304" pitchFamily="18" charset="0"/>
              </a:rPr>
              <a:t>ps</a:t>
            </a:r>
            <a:r>
              <a:rPr lang="en-US" altLang="ja-JP" sz="1400" dirty="0">
                <a:latin typeface="Times New Roman" panose="02020603050405020304" pitchFamily="18" charset="0"/>
                <a:cs typeface="Times New Roman" panose="02020603050405020304" pitchFamily="18" charset="0"/>
              </a:rPr>
              <a:t>]</a:t>
            </a:r>
            <a:endParaRPr lang="ja-JP" altLang="ja-JP" dirty="0">
              <a:latin typeface="Times New Roman" panose="02020603050405020304" pitchFamily="18" charset="0"/>
              <a:cs typeface="Times New Roman" panose="02020603050405020304" pitchFamily="18" charset="0"/>
            </a:endParaRPr>
          </a:p>
        </p:txBody>
      </p:sp>
      <p:sp>
        <p:nvSpPr>
          <p:cNvPr id="20" name="テキスト ボックス 19"/>
          <p:cNvSpPr txBox="1"/>
          <p:nvPr/>
        </p:nvSpPr>
        <p:spPr>
          <a:xfrm rot="16200000">
            <a:off x="425568" y="5298640"/>
            <a:ext cx="1275326" cy="307777"/>
          </a:xfrm>
          <a:prstGeom prst="rect">
            <a:avLst/>
          </a:prstGeom>
          <a:noFill/>
          <a:ln>
            <a:noFill/>
          </a:ln>
        </p:spPr>
        <p:txBody>
          <a:bodyPr wrap="square" rtlCol="0">
            <a:spAutoFit/>
          </a:bodyPr>
          <a:lstStyle/>
          <a:p>
            <a:pPr algn="ctr">
              <a:defRPr sz="1000" b="1" i="0" u="none" strike="noStrike" kern="1200" baseline="0">
                <a:solidFill>
                  <a:prstClr val="black"/>
                </a:solidFill>
                <a:latin typeface="+mn-lt"/>
                <a:ea typeface="+mn-ea"/>
                <a:cs typeface="+mn-cs"/>
              </a:defRPr>
            </a:pPr>
            <a:r>
              <a:rPr lang="en-US" altLang="ja-JP" sz="1400" i="1" dirty="0">
                <a:latin typeface="Times New Roman" panose="02020603050405020304" pitchFamily="18" charset="0"/>
                <a:cs typeface="Times New Roman" panose="02020603050405020304" pitchFamily="18" charset="0"/>
              </a:rPr>
              <a:t>I</a:t>
            </a:r>
            <a:r>
              <a:rPr lang="en-US" altLang="ja-JP" sz="1400" baseline="-25000" dirty="0">
                <a:latin typeface="Times New Roman" panose="02020603050405020304" pitchFamily="18" charset="0"/>
                <a:cs typeface="Times New Roman" panose="02020603050405020304" pitchFamily="18" charset="0"/>
              </a:rPr>
              <a:t>L</a:t>
            </a:r>
            <a:r>
              <a:rPr lang="ja-JP" altLang="en-US" sz="1400" dirty="0">
                <a:latin typeface="Times New Roman" panose="02020603050405020304" pitchFamily="18" charset="0"/>
                <a:cs typeface="Times New Roman" panose="02020603050405020304" pitchFamily="18" charset="0"/>
              </a:rPr>
              <a:t> </a:t>
            </a:r>
            <a:r>
              <a:rPr lang="en-US" altLang="ja-JP" sz="1400" dirty="0">
                <a:latin typeface="Times New Roman" panose="02020603050405020304" pitchFamily="18" charset="0"/>
                <a:cs typeface="Times New Roman" panose="02020603050405020304" pitchFamily="18" charset="0"/>
              </a:rPr>
              <a:t>[W/cm</a:t>
            </a:r>
            <a:r>
              <a:rPr lang="en-US" altLang="ja-JP" sz="1400" baseline="30000" dirty="0">
                <a:latin typeface="Times New Roman" panose="02020603050405020304" pitchFamily="18" charset="0"/>
                <a:cs typeface="Times New Roman" panose="02020603050405020304" pitchFamily="18" charset="0"/>
              </a:rPr>
              <a:t>2</a:t>
            </a:r>
            <a:r>
              <a:rPr lang="en-US" altLang="ja-JP" sz="1400" dirty="0">
                <a:latin typeface="Times New Roman" panose="02020603050405020304" pitchFamily="18" charset="0"/>
                <a:cs typeface="Times New Roman" panose="02020603050405020304" pitchFamily="18" charset="0"/>
              </a:rPr>
              <a:t>]</a:t>
            </a:r>
          </a:p>
        </p:txBody>
      </p:sp>
      <p:graphicFrame>
        <p:nvGraphicFramePr>
          <p:cNvPr id="21" name="グラフ 20"/>
          <p:cNvGraphicFramePr>
            <a:graphicFrameLocks/>
          </p:cNvGraphicFramePr>
          <p:nvPr>
            <p:extLst>
              <p:ext uri="{D42A27DB-BD31-4B8C-83A1-F6EECF244321}">
                <p14:modId xmlns:p14="http://schemas.microsoft.com/office/powerpoint/2010/main" val="3336913953"/>
              </p:ext>
            </p:extLst>
          </p:nvPr>
        </p:nvGraphicFramePr>
        <p:xfrm>
          <a:off x="1320219" y="2302798"/>
          <a:ext cx="1874889" cy="2011895"/>
        </p:xfrm>
        <a:graphic>
          <a:graphicData uri="http://schemas.openxmlformats.org/drawingml/2006/chart">
            <c:chart xmlns:c="http://schemas.openxmlformats.org/drawingml/2006/chart" xmlns:r="http://schemas.openxmlformats.org/officeDocument/2006/relationships" r:id="rId4"/>
          </a:graphicData>
        </a:graphic>
      </p:graphicFrame>
      <p:sp>
        <p:nvSpPr>
          <p:cNvPr id="22" name="テキスト ボックス 21"/>
          <p:cNvSpPr txBox="1"/>
          <p:nvPr/>
        </p:nvSpPr>
        <p:spPr>
          <a:xfrm rot="16200000">
            <a:off x="538642" y="3048047"/>
            <a:ext cx="1080120" cy="338554"/>
          </a:xfrm>
          <a:prstGeom prst="rect">
            <a:avLst/>
          </a:prstGeom>
          <a:noFill/>
          <a:ln>
            <a:noFill/>
          </a:ln>
        </p:spPr>
        <p:txBody>
          <a:bodyPr wrap="square" rtlCol="0">
            <a:spAutoFit/>
          </a:bodyPr>
          <a:lstStyle/>
          <a:p>
            <a:pPr algn="ctr"/>
            <a:r>
              <a:rPr lang="en-US" altLang="ja-JP" sz="1600" b="1" i="1" dirty="0">
                <a:latin typeface="Times New Roman" panose="02020603050405020304" pitchFamily="18" charset="0"/>
                <a:cs typeface="Times New Roman" panose="02020603050405020304" pitchFamily="18" charset="0"/>
              </a:rPr>
              <a:t>y</a:t>
            </a:r>
            <a:r>
              <a:rPr lang="en-US" altLang="ja-JP" sz="1600" b="1" dirty="0">
                <a:latin typeface="Times New Roman" panose="02020603050405020304" pitchFamily="18" charset="0"/>
                <a:cs typeface="Times New Roman" panose="02020603050405020304" pitchFamily="18" charset="0"/>
              </a:rPr>
              <a:t> [</a:t>
            </a:r>
            <a:r>
              <a:rPr lang="en-US" altLang="ja-JP" sz="1600" b="1" dirty="0" err="1">
                <a:latin typeface="Times New Roman" panose="02020603050405020304" pitchFamily="18" charset="0"/>
                <a:cs typeface="Times New Roman" panose="02020603050405020304" pitchFamily="18" charset="0"/>
              </a:rPr>
              <a:t>μm</a:t>
            </a:r>
            <a:r>
              <a:rPr lang="en-US" altLang="ja-JP" sz="1600" b="1" dirty="0">
                <a:latin typeface="Times New Roman" panose="02020603050405020304" pitchFamily="18" charset="0"/>
                <a:cs typeface="Times New Roman" panose="02020603050405020304" pitchFamily="18" charset="0"/>
              </a:rPr>
              <a:t>]</a:t>
            </a:r>
            <a:endParaRPr kumimoji="1" lang="ja-JP" altLang="en-US" sz="1600" b="1" dirty="0">
              <a:latin typeface="Times New Roman" panose="02020603050405020304" pitchFamily="18" charset="0"/>
              <a:cs typeface="Times New Roman" panose="02020603050405020304" pitchFamily="18" charset="0"/>
            </a:endParaRPr>
          </a:p>
        </p:txBody>
      </p:sp>
      <p:sp>
        <p:nvSpPr>
          <p:cNvPr id="23" name="テキスト ボックス 22"/>
          <p:cNvSpPr txBox="1"/>
          <p:nvPr/>
        </p:nvSpPr>
        <p:spPr>
          <a:xfrm>
            <a:off x="1613149" y="4179242"/>
            <a:ext cx="1275326" cy="307777"/>
          </a:xfrm>
          <a:prstGeom prst="rect">
            <a:avLst/>
          </a:prstGeom>
          <a:noFill/>
          <a:ln>
            <a:noFill/>
          </a:ln>
        </p:spPr>
        <p:txBody>
          <a:bodyPr wrap="square" rtlCol="0">
            <a:spAutoFit/>
          </a:bodyPr>
          <a:lstStyle/>
          <a:p>
            <a:pPr algn="ctr">
              <a:defRPr sz="1000" b="1" i="0" u="none" strike="noStrike" kern="1200" baseline="0">
                <a:solidFill>
                  <a:prstClr val="black"/>
                </a:solidFill>
                <a:latin typeface="+mn-lt"/>
                <a:ea typeface="+mn-ea"/>
                <a:cs typeface="+mn-cs"/>
              </a:defRPr>
            </a:pPr>
            <a:r>
              <a:rPr lang="en-US" altLang="ja-JP" sz="1400" i="1" dirty="0">
                <a:latin typeface="Times New Roman" panose="02020603050405020304" pitchFamily="18" charset="0"/>
                <a:cs typeface="Times New Roman" panose="02020603050405020304" pitchFamily="18" charset="0"/>
              </a:rPr>
              <a:t>I</a:t>
            </a:r>
            <a:r>
              <a:rPr lang="en-US" altLang="ja-JP" sz="1400" baseline="-25000" dirty="0">
                <a:latin typeface="Times New Roman" panose="02020603050405020304" pitchFamily="18" charset="0"/>
                <a:cs typeface="Times New Roman" panose="02020603050405020304" pitchFamily="18" charset="0"/>
              </a:rPr>
              <a:t>L</a:t>
            </a:r>
            <a:r>
              <a:rPr lang="ja-JP" altLang="en-US" sz="1400" dirty="0">
                <a:latin typeface="Times New Roman" panose="02020603050405020304" pitchFamily="18" charset="0"/>
                <a:cs typeface="Times New Roman" panose="02020603050405020304" pitchFamily="18" charset="0"/>
              </a:rPr>
              <a:t> </a:t>
            </a:r>
            <a:r>
              <a:rPr lang="en-US" altLang="ja-JP" sz="1400" dirty="0">
                <a:latin typeface="Times New Roman" panose="02020603050405020304" pitchFamily="18" charset="0"/>
                <a:cs typeface="Times New Roman" panose="02020603050405020304" pitchFamily="18" charset="0"/>
              </a:rPr>
              <a:t>[W/cm</a:t>
            </a:r>
            <a:r>
              <a:rPr lang="en-US" altLang="ja-JP" sz="1400" baseline="30000" dirty="0">
                <a:latin typeface="Times New Roman" panose="02020603050405020304" pitchFamily="18" charset="0"/>
                <a:cs typeface="Times New Roman" panose="02020603050405020304" pitchFamily="18" charset="0"/>
              </a:rPr>
              <a:t>2</a:t>
            </a:r>
            <a:r>
              <a:rPr lang="en-US" altLang="ja-JP" sz="1400" dirty="0">
                <a:latin typeface="Times New Roman" panose="02020603050405020304" pitchFamily="18" charset="0"/>
                <a:cs typeface="Times New Roman" panose="02020603050405020304" pitchFamily="18" charset="0"/>
              </a:rPr>
              <a:t>]</a:t>
            </a:r>
          </a:p>
        </p:txBody>
      </p:sp>
      <p:sp>
        <p:nvSpPr>
          <p:cNvPr id="24" name="テキスト ボックス 23"/>
          <p:cNvSpPr txBox="1"/>
          <p:nvPr/>
        </p:nvSpPr>
        <p:spPr>
          <a:xfrm>
            <a:off x="549384" y="2041759"/>
            <a:ext cx="1701428" cy="338554"/>
          </a:xfrm>
          <a:prstGeom prst="rect">
            <a:avLst/>
          </a:prstGeom>
          <a:noFill/>
          <a:ln>
            <a:noFill/>
          </a:ln>
        </p:spPr>
        <p:txBody>
          <a:bodyPr wrap="square" rtlCol="0">
            <a:spAutoFit/>
          </a:bodyPr>
          <a:lstStyle/>
          <a:p>
            <a:r>
              <a:rPr lang="en-US" altLang="ja-JP" sz="1600" dirty="0">
                <a:latin typeface="Times New Roman" panose="02020603050405020304" pitchFamily="18" charset="0"/>
                <a:cs typeface="Times New Roman" panose="02020603050405020304" pitchFamily="18" charset="0"/>
              </a:rPr>
              <a:t>a</a:t>
            </a:r>
            <a:r>
              <a:rPr kumimoji="1" lang="en-US" altLang="ja-JP" sz="1600" dirty="0">
                <a:latin typeface="Times New Roman" panose="02020603050405020304" pitchFamily="18" charset="0"/>
                <a:cs typeface="Times New Roman" panose="02020603050405020304" pitchFamily="18" charset="0"/>
              </a:rPr>
              <a:t>real profile</a:t>
            </a:r>
            <a:endParaRPr kumimoji="1" lang="ja-JP" altLang="en-US" sz="1600" dirty="0">
              <a:latin typeface="Times New Roman" panose="02020603050405020304" pitchFamily="18" charset="0"/>
              <a:cs typeface="Times New Roman" panose="02020603050405020304" pitchFamily="18" charset="0"/>
            </a:endParaRPr>
          </a:p>
        </p:txBody>
      </p:sp>
      <p:sp>
        <p:nvSpPr>
          <p:cNvPr id="25" name="テキスト ボックス 24"/>
          <p:cNvSpPr txBox="1"/>
          <p:nvPr/>
        </p:nvSpPr>
        <p:spPr>
          <a:xfrm>
            <a:off x="539552" y="4418023"/>
            <a:ext cx="1701428" cy="338554"/>
          </a:xfrm>
          <a:prstGeom prst="rect">
            <a:avLst/>
          </a:prstGeom>
          <a:noFill/>
          <a:ln>
            <a:noFill/>
          </a:ln>
        </p:spPr>
        <p:txBody>
          <a:bodyPr wrap="square" rtlCol="0">
            <a:spAutoFit/>
          </a:bodyPr>
          <a:lstStyle/>
          <a:p>
            <a:r>
              <a:rPr kumimoji="1" lang="en-US" altLang="ja-JP" sz="1600" dirty="0">
                <a:latin typeface="Times New Roman" panose="02020603050405020304" pitchFamily="18" charset="0"/>
                <a:cs typeface="Times New Roman" panose="02020603050405020304" pitchFamily="18" charset="0"/>
              </a:rPr>
              <a:t>temporal profile</a:t>
            </a:r>
            <a:endParaRPr kumimoji="1" lang="ja-JP" altLang="en-US" sz="1600" dirty="0">
              <a:latin typeface="Times New Roman" panose="02020603050405020304" pitchFamily="18" charset="0"/>
              <a:cs typeface="Times New Roman" panose="02020603050405020304" pitchFamily="18" charset="0"/>
            </a:endParaRPr>
          </a:p>
        </p:txBody>
      </p:sp>
      <p:cxnSp>
        <p:nvCxnSpPr>
          <p:cNvPr id="27" name="直線矢印コネクタ 26"/>
          <p:cNvCxnSpPr/>
          <p:nvPr/>
        </p:nvCxnSpPr>
        <p:spPr>
          <a:xfrm>
            <a:off x="2250812" y="2815185"/>
            <a:ext cx="0" cy="709147"/>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8" name="テキスト ボックス 27"/>
          <p:cNvSpPr txBox="1"/>
          <p:nvPr/>
        </p:nvSpPr>
        <p:spPr>
          <a:xfrm>
            <a:off x="2235155" y="3002934"/>
            <a:ext cx="839440" cy="307777"/>
          </a:xfrm>
          <a:prstGeom prst="rect">
            <a:avLst/>
          </a:prstGeom>
          <a:noFill/>
          <a:ln>
            <a:noFill/>
          </a:ln>
        </p:spPr>
        <p:txBody>
          <a:bodyPr wrap="square" rtlCol="0">
            <a:spAutoFit/>
          </a:bodyPr>
          <a:lstStyle/>
          <a:p>
            <a:r>
              <a:rPr lang="en-US" altLang="ja-JP" sz="1400" dirty="0"/>
              <a:t>20</a:t>
            </a:r>
            <a:r>
              <a:rPr kumimoji="1" lang="en-US" altLang="ja-JP" sz="1400" dirty="0"/>
              <a:t>μm</a:t>
            </a:r>
            <a:endParaRPr kumimoji="1" lang="ja-JP" altLang="en-US" sz="1400" dirty="0"/>
          </a:p>
        </p:txBody>
      </p:sp>
      <p:sp>
        <p:nvSpPr>
          <p:cNvPr id="3" name="テキスト ボックス 2"/>
          <p:cNvSpPr txBox="1"/>
          <p:nvPr/>
        </p:nvSpPr>
        <p:spPr>
          <a:xfrm>
            <a:off x="1723261" y="2380313"/>
            <a:ext cx="2528043" cy="307777"/>
          </a:xfrm>
          <a:prstGeom prst="rect">
            <a:avLst/>
          </a:prstGeom>
          <a:noFill/>
          <a:ln>
            <a:noFill/>
          </a:ln>
        </p:spPr>
        <p:txBody>
          <a:bodyPr wrap="square" rtlCol="0">
            <a:spAutoFit/>
          </a:bodyPr>
          <a:lstStyle/>
          <a:p>
            <a:r>
              <a:rPr lang="en-US" altLang="ja-JP" sz="1400" i="1" dirty="0">
                <a:latin typeface="Times New Roman" panose="02020603050405020304" pitchFamily="18" charset="0"/>
                <a:cs typeface="Times New Roman" panose="02020603050405020304" pitchFamily="18" charset="0"/>
              </a:rPr>
              <a:t>I</a:t>
            </a:r>
            <a:r>
              <a:rPr lang="en-US" altLang="ja-JP" sz="1400" baseline="-25000" dirty="0">
                <a:latin typeface="Times New Roman" panose="02020603050405020304" pitchFamily="18" charset="0"/>
                <a:cs typeface="Times New Roman" panose="02020603050405020304" pitchFamily="18" charset="0"/>
              </a:rPr>
              <a:t>L</a:t>
            </a:r>
            <a:r>
              <a:rPr lang="en-US" altLang="ja-JP" sz="1400" dirty="0">
                <a:latin typeface="Times New Roman" panose="02020603050405020304" pitchFamily="18" charset="0"/>
                <a:cs typeface="Times New Roman" panose="02020603050405020304" pitchFamily="18" charset="0"/>
              </a:rPr>
              <a:t>(</a:t>
            </a:r>
            <a:r>
              <a:rPr lang="en-US" altLang="ja-JP" sz="1400" i="1" dirty="0">
                <a:latin typeface="Times New Roman" panose="02020603050405020304" pitchFamily="18" charset="0"/>
                <a:cs typeface="Times New Roman" panose="02020603050405020304" pitchFamily="18" charset="0"/>
              </a:rPr>
              <a:t>y</a:t>
            </a:r>
            <a:r>
              <a:rPr lang="en-US" altLang="ja-JP" sz="1400" dirty="0">
                <a:latin typeface="Times New Roman" panose="02020603050405020304" pitchFamily="18" charset="0"/>
                <a:cs typeface="Times New Roman" panose="02020603050405020304" pitchFamily="18" charset="0"/>
              </a:rPr>
              <a:t>)=</a:t>
            </a:r>
            <a:r>
              <a:rPr lang="en-US" altLang="ja-JP" sz="1400" i="1" dirty="0">
                <a:latin typeface="Times New Roman" panose="02020603050405020304" pitchFamily="18" charset="0"/>
                <a:cs typeface="Times New Roman" panose="02020603050405020304" pitchFamily="18" charset="0"/>
              </a:rPr>
              <a:t>I</a:t>
            </a:r>
            <a:r>
              <a:rPr lang="en-US" altLang="ja-JP" sz="1400" baseline="-25000" dirty="0">
                <a:latin typeface="Times New Roman" panose="02020603050405020304" pitchFamily="18" charset="0"/>
                <a:cs typeface="Times New Roman" panose="02020603050405020304" pitchFamily="18" charset="0"/>
              </a:rPr>
              <a:t>L0</a:t>
            </a:r>
            <a:r>
              <a:rPr lang="en-US" altLang="ja-JP" sz="1400" dirty="0">
                <a:latin typeface="Times New Roman" panose="02020603050405020304" pitchFamily="18" charset="0"/>
                <a:cs typeface="Times New Roman" panose="02020603050405020304" pitchFamily="18" charset="0"/>
              </a:rPr>
              <a:t>exp[-ln2{(y-20)/10}</a:t>
            </a:r>
            <a:r>
              <a:rPr lang="en-US" altLang="ja-JP" sz="1400" baseline="30000" dirty="0">
                <a:latin typeface="Times New Roman" panose="02020603050405020304" pitchFamily="18" charset="0"/>
                <a:cs typeface="Times New Roman" panose="02020603050405020304" pitchFamily="18" charset="0"/>
              </a:rPr>
              <a:t>6</a:t>
            </a:r>
            <a:r>
              <a:rPr lang="en-US" altLang="ja-JP" sz="1400" dirty="0">
                <a:latin typeface="Times New Roman" panose="02020603050405020304" pitchFamily="18" charset="0"/>
                <a:cs typeface="Times New Roman" panose="02020603050405020304" pitchFamily="18" charset="0"/>
              </a:rPr>
              <a:t>]</a:t>
            </a:r>
            <a:endParaRPr kumimoji="1" lang="ja-JP" altLang="en-US" sz="1400" dirty="0">
              <a:latin typeface="Times New Roman" panose="02020603050405020304" pitchFamily="18" charset="0"/>
              <a:cs typeface="Times New Roman" panose="02020603050405020304" pitchFamily="18" charset="0"/>
            </a:endParaRPr>
          </a:p>
        </p:txBody>
      </p:sp>
      <p:cxnSp>
        <p:nvCxnSpPr>
          <p:cNvPr id="16" name="直線矢印コネクタ 15"/>
          <p:cNvCxnSpPr/>
          <p:nvPr/>
        </p:nvCxnSpPr>
        <p:spPr>
          <a:xfrm>
            <a:off x="2951048" y="3002934"/>
            <a:ext cx="0" cy="307777"/>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8" name="テキスト ボックス 17"/>
          <p:cNvSpPr txBox="1"/>
          <p:nvPr/>
        </p:nvSpPr>
        <p:spPr>
          <a:xfrm>
            <a:off x="2973193" y="2849269"/>
            <a:ext cx="1752655" cy="523220"/>
          </a:xfrm>
          <a:prstGeom prst="rect">
            <a:avLst/>
          </a:prstGeom>
          <a:noFill/>
          <a:ln>
            <a:noFill/>
          </a:ln>
        </p:spPr>
        <p:txBody>
          <a:bodyPr wrap="square" rtlCol="0">
            <a:spAutoFit/>
          </a:bodyPr>
          <a:lstStyle/>
          <a:p>
            <a:r>
              <a:rPr lang="en-US" altLang="ja-JP" sz="1400" dirty="0">
                <a:latin typeface="Times New Roman" panose="02020603050405020304" pitchFamily="18" charset="0"/>
                <a:cs typeface="Times New Roman" panose="02020603050405020304" pitchFamily="18" charset="0"/>
              </a:rPr>
              <a:t>quasi-flat (</a:t>
            </a:r>
            <a:r>
              <a:rPr lang="en-US" altLang="ja-JP" sz="1400" i="1" dirty="0">
                <a:latin typeface="Times New Roman" panose="02020603050405020304" pitchFamily="18" charset="0"/>
                <a:cs typeface="Times New Roman" panose="02020603050405020304" pitchFamily="18" charset="0"/>
              </a:rPr>
              <a:t>I</a:t>
            </a:r>
            <a:r>
              <a:rPr lang="en-US" altLang="ja-JP" sz="1400" baseline="-25000" dirty="0">
                <a:latin typeface="Times New Roman" panose="02020603050405020304" pitchFamily="18" charset="0"/>
                <a:cs typeface="Times New Roman" panose="02020603050405020304" pitchFamily="18" charset="0"/>
              </a:rPr>
              <a:t>L</a:t>
            </a:r>
            <a:r>
              <a:rPr lang="en-US" altLang="ja-JP" sz="1400" dirty="0">
                <a:latin typeface="Times New Roman" panose="02020603050405020304" pitchFamily="18" charset="0"/>
                <a:cs typeface="Times New Roman" panose="02020603050405020304" pitchFamily="18" charset="0"/>
              </a:rPr>
              <a:t>&gt;0.99</a:t>
            </a:r>
            <a:r>
              <a:rPr lang="en-US" altLang="ja-JP" sz="1400" i="1" dirty="0">
                <a:latin typeface="Times New Roman" panose="02020603050405020304" pitchFamily="18" charset="0"/>
                <a:cs typeface="Times New Roman" panose="02020603050405020304" pitchFamily="18" charset="0"/>
              </a:rPr>
              <a:t>I</a:t>
            </a:r>
            <a:r>
              <a:rPr lang="en-US" altLang="ja-JP" sz="1400" baseline="-25000" dirty="0">
                <a:latin typeface="Times New Roman" panose="02020603050405020304" pitchFamily="18" charset="0"/>
                <a:cs typeface="Times New Roman" panose="02020603050405020304" pitchFamily="18" charset="0"/>
              </a:rPr>
              <a:t>L0</a:t>
            </a:r>
            <a:r>
              <a:rPr lang="en-US" altLang="ja-JP" sz="1400" dirty="0">
                <a:latin typeface="Times New Roman" panose="02020603050405020304" pitchFamily="18" charset="0"/>
                <a:cs typeface="Times New Roman" panose="02020603050405020304" pitchFamily="18" charset="0"/>
              </a:rPr>
              <a:t>)</a:t>
            </a:r>
            <a:endParaRPr kumimoji="1" lang="en-US" altLang="ja-JP" sz="1400" dirty="0">
              <a:latin typeface="Times New Roman" panose="02020603050405020304" pitchFamily="18" charset="0"/>
              <a:cs typeface="Times New Roman" panose="02020603050405020304" pitchFamily="18" charset="0"/>
            </a:endParaRPr>
          </a:p>
          <a:p>
            <a:r>
              <a:rPr kumimoji="1" lang="ja-JP" altLang="en-US" sz="1400" dirty="0">
                <a:latin typeface="Times New Roman" panose="02020603050405020304" pitchFamily="18" charset="0"/>
                <a:cs typeface="Times New Roman" panose="02020603050405020304" pitchFamily="18" charset="0"/>
              </a:rPr>
              <a:t>≒</a:t>
            </a:r>
            <a:r>
              <a:rPr kumimoji="1" lang="en-US" altLang="ja-JP" sz="1400" dirty="0">
                <a:latin typeface="Times New Roman" panose="02020603050405020304" pitchFamily="18" charset="0"/>
                <a:cs typeface="Times New Roman" panose="02020603050405020304" pitchFamily="18" charset="0"/>
              </a:rPr>
              <a:t>10μm</a:t>
            </a:r>
          </a:p>
        </p:txBody>
      </p:sp>
      <p:sp>
        <p:nvSpPr>
          <p:cNvPr id="14" name="テキスト ボックス 13"/>
          <p:cNvSpPr txBox="1"/>
          <p:nvPr/>
        </p:nvSpPr>
        <p:spPr>
          <a:xfrm>
            <a:off x="6089475" y="2255546"/>
            <a:ext cx="1908886" cy="646331"/>
          </a:xfrm>
          <a:prstGeom prst="rect">
            <a:avLst/>
          </a:prstGeom>
          <a:noFill/>
          <a:ln>
            <a:noFill/>
          </a:ln>
        </p:spPr>
        <p:txBody>
          <a:bodyPr wrap="square" rtlCol="0">
            <a:spAutoFit/>
          </a:bodyPr>
          <a:lstStyle/>
          <a:p>
            <a:r>
              <a:rPr kumimoji="1" lang="en-US" altLang="ja-JP" dirty="0">
                <a:latin typeface="Times New Roman" panose="02020603050405020304" pitchFamily="18" charset="0"/>
                <a:cs typeface="Times New Roman" panose="02020603050405020304" pitchFamily="18" charset="0"/>
              </a:rPr>
              <a:t>C</a:t>
            </a:r>
            <a:r>
              <a:rPr kumimoji="1" lang="en-US" altLang="ja-JP" baseline="30000" dirty="0">
                <a:latin typeface="Times New Roman" panose="02020603050405020304" pitchFamily="18" charset="0"/>
                <a:cs typeface="Times New Roman" panose="02020603050405020304" pitchFamily="18" charset="0"/>
              </a:rPr>
              <a:t>6+</a:t>
            </a:r>
            <a:r>
              <a:rPr kumimoji="1" lang="en-US" altLang="ja-JP" dirty="0">
                <a:latin typeface="Times New Roman" panose="02020603050405020304" pitchFamily="18" charset="0"/>
                <a:cs typeface="Times New Roman" panose="02020603050405020304" pitchFamily="18" charset="0"/>
              </a:rPr>
              <a:t> plane </a:t>
            </a:r>
          </a:p>
          <a:p>
            <a:r>
              <a:rPr kumimoji="1" lang="en-US" altLang="ja-JP" dirty="0">
                <a:latin typeface="Times New Roman" panose="02020603050405020304" pitchFamily="18" charset="0"/>
                <a:cs typeface="Times New Roman" panose="02020603050405020304" pitchFamily="18" charset="0"/>
              </a:rPr>
              <a:t>(360</a:t>
            </a:r>
            <a:r>
              <a:rPr kumimoji="1" lang="en-US" altLang="ja-JP" i="1" dirty="0">
                <a:latin typeface="Times New Roman" panose="02020603050405020304" pitchFamily="18" charset="0"/>
                <a:cs typeface="Times New Roman" panose="02020603050405020304" pitchFamily="18" charset="0"/>
              </a:rPr>
              <a:t>n</a:t>
            </a:r>
            <a:r>
              <a:rPr kumimoji="1" lang="en-US" altLang="ja-JP" baseline="-25000" dirty="0">
                <a:latin typeface="Times New Roman" panose="02020603050405020304" pitchFamily="18" charset="0"/>
                <a:cs typeface="Times New Roman" panose="02020603050405020304" pitchFamily="18" charset="0"/>
              </a:rPr>
              <a:t>cr</a:t>
            </a:r>
            <a:r>
              <a:rPr kumimoji="1" lang="en-US" altLang="ja-JP" dirty="0">
                <a:latin typeface="Times New Roman" panose="02020603050405020304" pitchFamily="18" charset="0"/>
                <a:cs typeface="Times New Roman" panose="02020603050405020304" pitchFamily="18" charset="0"/>
              </a:rPr>
              <a:t>)</a:t>
            </a:r>
            <a:endParaRPr kumimoji="1" lang="ja-JP" altLang="en-US" dirty="0">
              <a:latin typeface="Times New Roman" panose="02020603050405020304" pitchFamily="18" charset="0"/>
              <a:cs typeface="Times New Roman" panose="02020603050405020304" pitchFamily="18" charset="0"/>
            </a:endParaRPr>
          </a:p>
        </p:txBody>
      </p:sp>
      <p:sp>
        <p:nvSpPr>
          <p:cNvPr id="29" name="正方形/長方形 28"/>
          <p:cNvSpPr/>
          <p:nvPr/>
        </p:nvSpPr>
        <p:spPr>
          <a:xfrm>
            <a:off x="6140658" y="818214"/>
            <a:ext cx="2296206" cy="307777"/>
          </a:xfrm>
          <a:prstGeom prst="rect">
            <a:avLst/>
          </a:prstGeom>
        </p:spPr>
        <p:txBody>
          <a:bodyPr wrap="none">
            <a:spAutoFit/>
          </a:bodyPr>
          <a:lstStyle/>
          <a:p>
            <a:r>
              <a:rPr lang="en-US" altLang="ja-JP" sz="1400" dirty="0">
                <a:latin typeface="Times New Roman" panose="02020603050405020304" pitchFamily="18" charset="0"/>
                <a:cs typeface="Times New Roman" panose="02020603050405020304" pitchFamily="18" charset="0"/>
              </a:rPr>
              <a:t>※200grid/</a:t>
            </a:r>
            <a:r>
              <a:rPr lang="en-US" altLang="ja-JP" sz="1400" i="1" dirty="0" err="1">
                <a:latin typeface="Times New Roman" panose="02020603050405020304" pitchFamily="18" charset="0"/>
                <a:cs typeface="Times New Roman" panose="02020603050405020304" pitchFamily="18" charset="0"/>
              </a:rPr>
              <a:t>λ</a:t>
            </a:r>
            <a:r>
              <a:rPr lang="en-US" altLang="ja-JP" sz="1400" baseline="-25000" dirty="0" err="1">
                <a:latin typeface="Times New Roman" panose="02020603050405020304" pitchFamily="18" charset="0"/>
                <a:cs typeface="Times New Roman" panose="02020603050405020304" pitchFamily="18" charset="0"/>
              </a:rPr>
              <a:t>L</a:t>
            </a:r>
            <a:r>
              <a:rPr lang="ja-JP" altLang="en-US" sz="1400" baseline="-25000" dirty="0">
                <a:latin typeface="Times New Roman" panose="02020603050405020304" pitchFamily="18" charset="0"/>
                <a:cs typeface="Times New Roman" panose="02020603050405020304" pitchFamily="18" charset="0"/>
              </a:rPr>
              <a:t> </a:t>
            </a:r>
            <a:r>
              <a:rPr lang="ja-JP" altLang="en-US" sz="1400" dirty="0">
                <a:latin typeface="Times New Roman" panose="02020603050405020304" pitchFamily="18" charset="0"/>
                <a:cs typeface="Times New Roman" panose="02020603050405020304" pitchFamily="18" charset="0"/>
              </a:rPr>
              <a:t>，電子</a:t>
            </a:r>
            <a:r>
              <a:rPr lang="en-US" altLang="ja-JP" sz="1400" dirty="0">
                <a:latin typeface="Times New Roman" panose="02020603050405020304" pitchFamily="18" charset="0"/>
                <a:cs typeface="Times New Roman" panose="02020603050405020304" pitchFamily="18" charset="0"/>
              </a:rPr>
              <a:t>30</a:t>
            </a:r>
            <a:r>
              <a:rPr lang="ja-JP" altLang="en-US" sz="1400" dirty="0">
                <a:latin typeface="Times New Roman" panose="02020603050405020304" pitchFamily="18" charset="0"/>
                <a:cs typeface="Times New Roman" panose="02020603050405020304" pitchFamily="18" charset="0"/>
              </a:rPr>
              <a:t>個</a:t>
            </a:r>
            <a:r>
              <a:rPr lang="en-US" altLang="ja-JP" sz="1400" dirty="0">
                <a:latin typeface="Times New Roman" panose="02020603050405020304" pitchFamily="18" charset="0"/>
                <a:cs typeface="Times New Roman" panose="02020603050405020304" pitchFamily="18" charset="0"/>
              </a:rPr>
              <a:t>/cell</a:t>
            </a:r>
            <a:endParaRPr lang="ja-JP" altLang="en-US" sz="1400" dirty="0"/>
          </a:p>
        </p:txBody>
      </p:sp>
    </p:spTree>
    <p:extLst>
      <p:ext uri="{BB962C8B-B14F-4D97-AF65-F5344CB8AC3E}">
        <p14:creationId xmlns:p14="http://schemas.microsoft.com/office/powerpoint/2010/main" val="20218238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正方形/長方形 47"/>
          <p:cNvSpPr/>
          <p:nvPr/>
        </p:nvSpPr>
        <p:spPr>
          <a:xfrm>
            <a:off x="365392" y="871404"/>
            <a:ext cx="8258452" cy="573125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solidFill>
                <a:schemeClr val="tx1"/>
              </a:solidFill>
            </a:endParaRPr>
          </a:p>
        </p:txBody>
      </p:sp>
      <p:pic>
        <p:nvPicPr>
          <p:cNvPr id="2050" name="Picture 2" descr="Y:\OMP352picls2d\frames_kai\sht_I6e22_n360\dens\dens01_00005.gif"/>
          <p:cNvPicPr>
            <a:picLocks noChangeAspect="1" noChangeArrowheads="1"/>
          </p:cNvPicPr>
          <p:nvPr/>
        </p:nvPicPr>
        <p:blipFill rotWithShape="1">
          <a:blip r:embed="rId3">
            <a:extLst>
              <a:ext uri="{28A0092B-C50C-407E-A947-70E740481C1C}">
                <a14:useLocalDpi xmlns:a14="http://schemas.microsoft.com/office/drawing/2010/main" val="0"/>
              </a:ext>
            </a:extLst>
          </a:blip>
          <a:srcRect l="14348" t="4786" r="24378" b="15830"/>
          <a:stretch/>
        </p:blipFill>
        <p:spPr bwMode="auto">
          <a:xfrm>
            <a:off x="492747" y="2983155"/>
            <a:ext cx="188214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Y:\OMP352picls2d\frames_kai\sht_I6e22_n360\dens\dens01_00010.gif"/>
          <p:cNvPicPr>
            <a:picLocks noChangeAspect="1" noChangeArrowheads="1"/>
          </p:cNvPicPr>
          <p:nvPr/>
        </p:nvPicPr>
        <p:blipFill rotWithShape="1">
          <a:blip r:embed="rId4">
            <a:extLst>
              <a:ext uri="{28A0092B-C50C-407E-A947-70E740481C1C}">
                <a14:useLocalDpi xmlns:a14="http://schemas.microsoft.com/office/drawing/2010/main" val="0"/>
              </a:ext>
            </a:extLst>
          </a:blip>
          <a:srcRect l="14436" t="4786" r="24372" b="15830"/>
          <a:stretch/>
        </p:blipFill>
        <p:spPr bwMode="auto">
          <a:xfrm>
            <a:off x="2374887" y="2983155"/>
            <a:ext cx="1879601" cy="18288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Y:\OMP352picls2d\frames_kai\sht_I6e22_n360\dens\dens01_00015.gif"/>
          <p:cNvPicPr>
            <a:picLocks noChangeAspect="1" noChangeArrowheads="1"/>
          </p:cNvPicPr>
          <p:nvPr/>
        </p:nvPicPr>
        <p:blipFill rotWithShape="1">
          <a:blip r:embed="rId5">
            <a:extLst>
              <a:ext uri="{28A0092B-C50C-407E-A947-70E740481C1C}">
                <a14:useLocalDpi xmlns:a14="http://schemas.microsoft.com/office/drawing/2010/main" val="0"/>
              </a:ext>
            </a:extLst>
          </a:blip>
          <a:srcRect l="14501" t="4786" r="24325" b="15830"/>
          <a:stretch/>
        </p:blipFill>
        <p:spPr bwMode="auto">
          <a:xfrm>
            <a:off x="4254488" y="2983155"/>
            <a:ext cx="1879043" cy="1828800"/>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Y:\OMP352picls2d\frames_kai\sht_I6e22_n360\dens\dens01_00020.gif"/>
          <p:cNvPicPr>
            <a:picLocks noChangeAspect="1" noChangeArrowheads="1"/>
          </p:cNvPicPr>
          <p:nvPr/>
        </p:nvPicPr>
        <p:blipFill rotWithShape="1">
          <a:blip r:embed="rId6">
            <a:extLst>
              <a:ext uri="{28A0092B-C50C-407E-A947-70E740481C1C}">
                <a14:useLocalDpi xmlns:a14="http://schemas.microsoft.com/office/drawing/2010/main" val="0"/>
              </a:ext>
            </a:extLst>
          </a:blip>
          <a:srcRect l="14836" t="4786" r="24318" b="15830"/>
          <a:stretch/>
        </p:blipFill>
        <p:spPr bwMode="auto">
          <a:xfrm>
            <a:off x="6130705" y="2983155"/>
            <a:ext cx="1868993" cy="1828800"/>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Y:\OMP352picls2d\frames_kai\sht_I6e22_n360\empi\laserfield_i_00005.gif"/>
          <p:cNvPicPr>
            <a:picLocks noChangeAspect="1" noChangeArrowheads="1"/>
          </p:cNvPicPr>
          <p:nvPr/>
        </p:nvPicPr>
        <p:blipFill rotWithShape="1">
          <a:blip r:embed="rId7">
            <a:extLst>
              <a:ext uri="{28A0092B-C50C-407E-A947-70E740481C1C}">
                <a14:useLocalDpi xmlns:a14="http://schemas.microsoft.com/office/drawing/2010/main" val="0"/>
              </a:ext>
            </a:extLst>
          </a:blip>
          <a:srcRect l="14348" t="4564" r="24378" b="15721"/>
          <a:stretch/>
        </p:blipFill>
        <p:spPr bwMode="auto">
          <a:xfrm>
            <a:off x="492746" y="1146735"/>
            <a:ext cx="1882140" cy="1836420"/>
          </a:xfrm>
          <a:prstGeom prst="rect">
            <a:avLst/>
          </a:prstGeom>
          <a:noFill/>
          <a:extLst>
            <a:ext uri="{909E8E84-426E-40DD-AFC4-6F175D3DCCD1}">
              <a14:hiddenFill xmlns:a14="http://schemas.microsoft.com/office/drawing/2010/main">
                <a:solidFill>
                  <a:srgbClr val="FFFFFF"/>
                </a:solidFill>
              </a14:hiddenFill>
            </a:ext>
          </a:extLst>
        </p:spPr>
      </p:pic>
      <p:pic>
        <p:nvPicPr>
          <p:cNvPr id="2063" name="Picture 15" descr="Y:\OMP352picls2d\frames_kai\sht_I6e22_n360\empi\laserfield_i_00010.gif"/>
          <p:cNvPicPr>
            <a:picLocks noChangeAspect="1" noChangeArrowheads="1"/>
          </p:cNvPicPr>
          <p:nvPr/>
        </p:nvPicPr>
        <p:blipFill rotWithShape="1">
          <a:blip r:embed="rId8">
            <a:extLst>
              <a:ext uri="{28A0092B-C50C-407E-A947-70E740481C1C}">
                <a14:useLocalDpi xmlns:a14="http://schemas.microsoft.com/office/drawing/2010/main" val="0"/>
              </a:ext>
            </a:extLst>
          </a:blip>
          <a:srcRect l="14436" t="4564" r="24372" b="15721"/>
          <a:stretch/>
        </p:blipFill>
        <p:spPr bwMode="auto">
          <a:xfrm>
            <a:off x="2374886" y="1146735"/>
            <a:ext cx="1879601" cy="1836420"/>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Y:\OMP352picls2d\frames_kai\sht_I6e22_n360\empi\laserfield_i_00015.gif"/>
          <p:cNvPicPr>
            <a:picLocks noChangeAspect="1" noChangeArrowheads="1"/>
          </p:cNvPicPr>
          <p:nvPr/>
        </p:nvPicPr>
        <p:blipFill rotWithShape="1">
          <a:blip r:embed="rId9">
            <a:extLst>
              <a:ext uri="{28A0092B-C50C-407E-A947-70E740481C1C}">
                <a14:useLocalDpi xmlns:a14="http://schemas.microsoft.com/office/drawing/2010/main" val="0"/>
              </a:ext>
            </a:extLst>
          </a:blip>
          <a:srcRect l="14501" t="4564" r="24325" b="15721"/>
          <a:stretch/>
        </p:blipFill>
        <p:spPr bwMode="auto">
          <a:xfrm>
            <a:off x="4254487" y="1146735"/>
            <a:ext cx="1879043" cy="1836420"/>
          </a:xfrm>
          <a:prstGeom prst="rect">
            <a:avLst/>
          </a:prstGeom>
          <a:noFill/>
          <a:extLst>
            <a:ext uri="{909E8E84-426E-40DD-AFC4-6F175D3DCCD1}">
              <a14:hiddenFill xmlns:a14="http://schemas.microsoft.com/office/drawing/2010/main">
                <a:solidFill>
                  <a:srgbClr val="FFFFFF"/>
                </a:solidFill>
              </a14:hiddenFill>
            </a:ext>
          </a:extLst>
        </p:spPr>
      </p:pic>
      <p:pic>
        <p:nvPicPr>
          <p:cNvPr id="2065" name="Picture 17" descr="Y:\OMP352picls2d\frames_kai\sht_I6e22_n360\empi\laserfield_i_00020.gif"/>
          <p:cNvPicPr>
            <a:picLocks noChangeAspect="1" noChangeArrowheads="1"/>
          </p:cNvPicPr>
          <p:nvPr/>
        </p:nvPicPr>
        <p:blipFill rotWithShape="1">
          <a:blip r:embed="rId10">
            <a:extLst>
              <a:ext uri="{28A0092B-C50C-407E-A947-70E740481C1C}">
                <a14:useLocalDpi xmlns:a14="http://schemas.microsoft.com/office/drawing/2010/main" val="0"/>
              </a:ext>
            </a:extLst>
          </a:blip>
          <a:srcRect l="14836" t="4564" r="24318" b="15721"/>
          <a:stretch/>
        </p:blipFill>
        <p:spPr bwMode="auto">
          <a:xfrm>
            <a:off x="6130704" y="1146735"/>
            <a:ext cx="1868993" cy="1836420"/>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descr="Y:\OMP352picls2d\frames_kai\sht_I6e22_n360\gmns\gmns01_00005.gif"/>
          <p:cNvPicPr>
            <a:picLocks noChangeAspect="1" noChangeArrowheads="1"/>
          </p:cNvPicPr>
          <p:nvPr/>
        </p:nvPicPr>
        <p:blipFill rotWithShape="1">
          <a:blip r:embed="rId11">
            <a:extLst>
              <a:ext uri="{28A0092B-C50C-407E-A947-70E740481C1C}">
                <a14:useLocalDpi xmlns:a14="http://schemas.microsoft.com/office/drawing/2010/main" val="0"/>
              </a:ext>
            </a:extLst>
          </a:blip>
          <a:srcRect l="14348" t="5008" r="24378" b="17262"/>
          <a:stretch/>
        </p:blipFill>
        <p:spPr bwMode="auto">
          <a:xfrm>
            <a:off x="492747" y="4811955"/>
            <a:ext cx="1882140" cy="1790700"/>
          </a:xfrm>
          <a:prstGeom prst="rect">
            <a:avLst/>
          </a:prstGeom>
          <a:noFill/>
          <a:extLst>
            <a:ext uri="{909E8E84-426E-40DD-AFC4-6F175D3DCCD1}">
              <a14:hiddenFill xmlns:a14="http://schemas.microsoft.com/office/drawing/2010/main">
                <a:solidFill>
                  <a:srgbClr val="FFFFFF"/>
                </a:solidFill>
              </a14:hiddenFill>
            </a:ext>
          </a:extLst>
        </p:spPr>
      </p:pic>
      <p:pic>
        <p:nvPicPr>
          <p:cNvPr id="2067" name="Picture 19" descr="Y:\OMP352picls2d\frames_kai\sht_I6e22_n360\gmns\gmns01_00010.gif"/>
          <p:cNvPicPr>
            <a:picLocks noChangeAspect="1" noChangeArrowheads="1"/>
          </p:cNvPicPr>
          <p:nvPr/>
        </p:nvPicPr>
        <p:blipFill rotWithShape="1">
          <a:blip r:embed="rId12">
            <a:extLst>
              <a:ext uri="{28A0092B-C50C-407E-A947-70E740481C1C}">
                <a14:useLocalDpi xmlns:a14="http://schemas.microsoft.com/office/drawing/2010/main" val="0"/>
              </a:ext>
            </a:extLst>
          </a:blip>
          <a:srcRect l="14437" t="5008" r="24372" b="17262"/>
          <a:stretch/>
        </p:blipFill>
        <p:spPr bwMode="auto">
          <a:xfrm>
            <a:off x="2374887" y="4811955"/>
            <a:ext cx="1879601" cy="1790700"/>
          </a:xfrm>
          <a:prstGeom prst="rect">
            <a:avLst/>
          </a:prstGeom>
          <a:noFill/>
          <a:extLst>
            <a:ext uri="{909E8E84-426E-40DD-AFC4-6F175D3DCCD1}">
              <a14:hiddenFill xmlns:a14="http://schemas.microsoft.com/office/drawing/2010/main">
                <a:solidFill>
                  <a:srgbClr val="FFFFFF"/>
                </a:solidFill>
              </a14:hiddenFill>
            </a:ext>
          </a:extLst>
        </p:spPr>
      </p:pic>
      <p:pic>
        <p:nvPicPr>
          <p:cNvPr id="2068" name="Picture 20" descr="Y:\OMP352picls2d\frames_kai\sht_I6e22_n360\gmns\gmns01_00015.gif"/>
          <p:cNvPicPr>
            <a:picLocks noChangeAspect="1" noChangeArrowheads="1"/>
          </p:cNvPicPr>
          <p:nvPr/>
        </p:nvPicPr>
        <p:blipFill rotWithShape="1">
          <a:blip r:embed="rId13">
            <a:extLst>
              <a:ext uri="{28A0092B-C50C-407E-A947-70E740481C1C}">
                <a14:useLocalDpi xmlns:a14="http://schemas.microsoft.com/office/drawing/2010/main" val="0"/>
              </a:ext>
            </a:extLst>
          </a:blip>
          <a:srcRect l="14501" t="5008" r="24325" b="17262"/>
          <a:stretch/>
        </p:blipFill>
        <p:spPr bwMode="auto">
          <a:xfrm>
            <a:off x="4254488" y="4811955"/>
            <a:ext cx="1879043" cy="1790700"/>
          </a:xfrm>
          <a:prstGeom prst="rect">
            <a:avLst/>
          </a:prstGeom>
          <a:noFill/>
          <a:extLst>
            <a:ext uri="{909E8E84-426E-40DD-AFC4-6F175D3DCCD1}">
              <a14:hiddenFill xmlns:a14="http://schemas.microsoft.com/office/drawing/2010/main">
                <a:solidFill>
                  <a:srgbClr val="FFFFFF"/>
                </a:solidFill>
              </a14:hiddenFill>
            </a:ext>
          </a:extLst>
        </p:spPr>
      </p:pic>
      <p:pic>
        <p:nvPicPr>
          <p:cNvPr id="2070" name="Picture 22" descr="Y:\OMP352picls2d\frames_kai\sht_I6e22_n360\gmns\gmns01_00020.gif"/>
          <p:cNvPicPr>
            <a:picLocks noChangeAspect="1" noChangeArrowheads="1"/>
          </p:cNvPicPr>
          <p:nvPr/>
        </p:nvPicPr>
        <p:blipFill rotWithShape="1">
          <a:blip r:embed="rId14">
            <a:extLst>
              <a:ext uri="{28A0092B-C50C-407E-A947-70E740481C1C}">
                <a14:useLocalDpi xmlns:a14="http://schemas.microsoft.com/office/drawing/2010/main" val="0"/>
              </a:ext>
            </a:extLst>
          </a:blip>
          <a:srcRect l="14836" t="5008" r="24318" b="17262"/>
          <a:stretch/>
        </p:blipFill>
        <p:spPr bwMode="auto">
          <a:xfrm>
            <a:off x="6130705" y="4811955"/>
            <a:ext cx="1868993" cy="179070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5" descr="Y:\OMP352picls2d\frames_kai\sht_I6e22_n360\dens\dens01_00020.gif"/>
          <p:cNvPicPr>
            <a:picLocks noChangeAspect="1" noChangeArrowheads="1"/>
          </p:cNvPicPr>
          <p:nvPr/>
        </p:nvPicPr>
        <p:blipFill rotWithShape="1">
          <a:blip r:embed="rId6">
            <a:extLst>
              <a:ext uri="{28A0092B-C50C-407E-A947-70E740481C1C}">
                <a14:useLocalDpi xmlns:a14="http://schemas.microsoft.com/office/drawing/2010/main" val="0"/>
              </a:ext>
            </a:extLst>
          </a:blip>
          <a:srcRect l="74567" t="17329" r="11523" b="28328"/>
          <a:stretch/>
        </p:blipFill>
        <p:spPr bwMode="auto">
          <a:xfrm>
            <a:off x="7999698" y="2983155"/>
            <a:ext cx="624146" cy="182880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7" descr="Y:\OMP352picls2d\frames_kai\sht_I6e22_n360\empi\laserfield_i_00020.gif"/>
          <p:cNvPicPr>
            <a:picLocks noChangeAspect="1" noChangeArrowheads="1"/>
          </p:cNvPicPr>
          <p:nvPr/>
        </p:nvPicPr>
        <p:blipFill rotWithShape="1">
          <a:blip r:embed="rId10">
            <a:extLst>
              <a:ext uri="{28A0092B-C50C-407E-A947-70E740481C1C}">
                <a14:useLocalDpi xmlns:a14="http://schemas.microsoft.com/office/drawing/2010/main" val="0"/>
              </a:ext>
            </a:extLst>
          </a:blip>
          <a:srcRect l="74567" t="18690" r="11523" b="26739"/>
          <a:stretch/>
        </p:blipFill>
        <p:spPr bwMode="auto">
          <a:xfrm>
            <a:off x="7999698" y="1146735"/>
            <a:ext cx="624146" cy="183642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2" descr="Y:\OMP352picls2d\frames_kai\sht_I6e22_n360\gmns\gmns01_00020.gif"/>
          <p:cNvPicPr>
            <a:picLocks noChangeAspect="1" noChangeArrowheads="1"/>
          </p:cNvPicPr>
          <p:nvPr/>
        </p:nvPicPr>
        <p:blipFill rotWithShape="1">
          <a:blip r:embed="rId14">
            <a:extLst>
              <a:ext uri="{28A0092B-C50C-407E-A947-70E740481C1C}">
                <a14:useLocalDpi xmlns:a14="http://schemas.microsoft.com/office/drawing/2010/main" val="0"/>
              </a:ext>
            </a:extLst>
          </a:blip>
          <a:srcRect l="74567" t="16949" r="11523" b="29841"/>
          <a:stretch/>
        </p:blipFill>
        <p:spPr bwMode="auto">
          <a:xfrm>
            <a:off x="7999698" y="4811955"/>
            <a:ext cx="624146" cy="1790700"/>
          </a:xfrm>
          <a:prstGeom prst="rect">
            <a:avLst/>
          </a:prstGeom>
          <a:noFill/>
          <a:extLst>
            <a:ext uri="{909E8E84-426E-40DD-AFC4-6F175D3DCCD1}">
              <a14:hiddenFill xmlns:a14="http://schemas.microsoft.com/office/drawing/2010/main">
                <a:solidFill>
                  <a:srgbClr val="FFFFFF"/>
                </a:solidFill>
              </a14:hiddenFill>
            </a:ext>
          </a:extLst>
        </p:spPr>
      </p:pic>
      <p:sp>
        <p:nvSpPr>
          <p:cNvPr id="6" name="正方形/長方形 5"/>
          <p:cNvSpPr/>
          <p:nvPr/>
        </p:nvSpPr>
        <p:spPr>
          <a:xfrm>
            <a:off x="968151" y="862112"/>
            <a:ext cx="867545" cy="369332"/>
          </a:xfrm>
          <a:prstGeom prst="rect">
            <a:avLst/>
          </a:prstGeom>
        </p:spPr>
        <p:txBody>
          <a:bodyPr wrap="none">
            <a:spAutoFit/>
          </a:bodyPr>
          <a:lstStyle/>
          <a:p>
            <a:r>
              <a:rPr lang="en-US" altLang="ja-JP" i="1" dirty="0" err="1">
                <a:solidFill>
                  <a:schemeClr val="bg1"/>
                </a:solidFill>
                <a:latin typeface="Times New Roman" panose="02020603050405020304" pitchFamily="18" charset="0"/>
                <a:cs typeface="Times New Roman" panose="02020603050405020304" pitchFamily="18" charset="0"/>
              </a:rPr>
              <a:t>ω</a:t>
            </a:r>
            <a:r>
              <a:rPr lang="en-US" altLang="ja-JP" baseline="-25000" dirty="0" err="1">
                <a:solidFill>
                  <a:schemeClr val="bg1"/>
                </a:solidFill>
                <a:latin typeface="Times New Roman" panose="02020603050405020304" pitchFamily="18" charset="0"/>
                <a:cs typeface="Times New Roman" panose="02020603050405020304" pitchFamily="18" charset="0"/>
              </a:rPr>
              <a:t>L</a:t>
            </a:r>
            <a:r>
              <a:rPr lang="en-US" altLang="ja-JP" i="1" dirty="0" err="1">
                <a:solidFill>
                  <a:schemeClr val="bg1"/>
                </a:solidFill>
                <a:latin typeface="Times New Roman" panose="02020603050405020304" pitchFamily="18" charset="0"/>
                <a:cs typeface="Times New Roman" panose="02020603050405020304" pitchFamily="18" charset="0"/>
              </a:rPr>
              <a:t>t</a:t>
            </a:r>
            <a:r>
              <a:rPr lang="en-US" altLang="ja-JP" dirty="0">
                <a:solidFill>
                  <a:schemeClr val="bg1"/>
                </a:solidFill>
                <a:latin typeface="Times New Roman" panose="02020603050405020304" pitchFamily="18" charset="0"/>
                <a:cs typeface="Times New Roman" panose="02020603050405020304" pitchFamily="18" charset="0"/>
              </a:rPr>
              <a:t>=20</a:t>
            </a:r>
            <a:endParaRPr lang="ja-JP" altLang="en-US" dirty="0">
              <a:solidFill>
                <a:schemeClr val="bg1"/>
              </a:solidFill>
            </a:endParaRPr>
          </a:p>
        </p:txBody>
      </p:sp>
      <p:sp>
        <p:nvSpPr>
          <p:cNvPr id="31" name="正方形/長方形 30"/>
          <p:cNvSpPr/>
          <p:nvPr/>
        </p:nvSpPr>
        <p:spPr>
          <a:xfrm>
            <a:off x="2980926" y="871404"/>
            <a:ext cx="867545" cy="369332"/>
          </a:xfrm>
          <a:prstGeom prst="rect">
            <a:avLst/>
          </a:prstGeom>
        </p:spPr>
        <p:txBody>
          <a:bodyPr wrap="none">
            <a:spAutoFit/>
          </a:bodyPr>
          <a:lstStyle/>
          <a:p>
            <a:r>
              <a:rPr lang="en-US" altLang="ja-JP" i="1" dirty="0" err="1">
                <a:solidFill>
                  <a:schemeClr val="bg1"/>
                </a:solidFill>
                <a:latin typeface="Times New Roman" panose="02020603050405020304" pitchFamily="18" charset="0"/>
                <a:cs typeface="Times New Roman" panose="02020603050405020304" pitchFamily="18" charset="0"/>
              </a:rPr>
              <a:t>ω</a:t>
            </a:r>
            <a:r>
              <a:rPr lang="en-US" altLang="ja-JP" baseline="-25000" dirty="0" err="1">
                <a:solidFill>
                  <a:schemeClr val="bg1"/>
                </a:solidFill>
                <a:latin typeface="Times New Roman" panose="02020603050405020304" pitchFamily="18" charset="0"/>
                <a:cs typeface="Times New Roman" panose="02020603050405020304" pitchFamily="18" charset="0"/>
              </a:rPr>
              <a:t>L</a:t>
            </a:r>
            <a:r>
              <a:rPr lang="en-US" altLang="ja-JP" i="1" dirty="0" err="1">
                <a:solidFill>
                  <a:schemeClr val="bg1"/>
                </a:solidFill>
                <a:latin typeface="Times New Roman" panose="02020603050405020304" pitchFamily="18" charset="0"/>
                <a:cs typeface="Times New Roman" panose="02020603050405020304" pitchFamily="18" charset="0"/>
              </a:rPr>
              <a:t>t</a:t>
            </a:r>
            <a:r>
              <a:rPr lang="en-US" altLang="ja-JP" dirty="0">
                <a:solidFill>
                  <a:schemeClr val="bg1"/>
                </a:solidFill>
                <a:latin typeface="Times New Roman" panose="02020603050405020304" pitchFamily="18" charset="0"/>
                <a:cs typeface="Times New Roman" panose="02020603050405020304" pitchFamily="18" charset="0"/>
              </a:rPr>
              <a:t>=40</a:t>
            </a:r>
            <a:endParaRPr lang="ja-JP" altLang="en-US" dirty="0">
              <a:solidFill>
                <a:schemeClr val="bg1"/>
              </a:solidFill>
            </a:endParaRPr>
          </a:p>
        </p:txBody>
      </p:sp>
      <p:sp>
        <p:nvSpPr>
          <p:cNvPr id="32" name="正方形/長方形 31"/>
          <p:cNvSpPr/>
          <p:nvPr/>
        </p:nvSpPr>
        <p:spPr>
          <a:xfrm>
            <a:off x="4853134" y="871404"/>
            <a:ext cx="867545" cy="369332"/>
          </a:xfrm>
          <a:prstGeom prst="rect">
            <a:avLst/>
          </a:prstGeom>
        </p:spPr>
        <p:txBody>
          <a:bodyPr wrap="none">
            <a:spAutoFit/>
          </a:bodyPr>
          <a:lstStyle/>
          <a:p>
            <a:r>
              <a:rPr lang="en-US" altLang="ja-JP" i="1" dirty="0" err="1">
                <a:solidFill>
                  <a:schemeClr val="bg1"/>
                </a:solidFill>
                <a:latin typeface="Times New Roman" panose="02020603050405020304" pitchFamily="18" charset="0"/>
                <a:cs typeface="Times New Roman" panose="02020603050405020304" pitchFamily="18" charset="0"/>
              </a:rPr>
              <a:t>ω</a:t>
            </a:r>
            <a:r>
              <a:rPr lang="en-US" altLang="ja-JP" baseline="-25000" dirty="0" err="1">
                <a:solidFill>
                  <a:schemeClr val="bg1"/>
                </a:solidFill>
                <a:latin typeface="Times New Roman" panose="02020603050405020304" pitchFamily="18" charset="0"/>
                <a:cs typeface="Times New Roman" panose="02020603050405020304" pitchFamily="18" charset="0"/>
              </a:rPr>
              <a:t>L</a:t>
            </a:r>
            <a:r>
              <a:rPr lang="en-US" altLang="ja-JP" i="1" dirty="0" err="1">
                <a:solidFill>
                  <a:schemeClr val="bg1"/>
                </a:solidFill>
                <a:latin typeface="Times New Roman" panose="02020603050405020304" pitchFamily="18" charset="0"/>
                <a:cs typeface="Times New Roman" panose="02020603050405020304" pitchFamily="18" charset="0"/>
              </a:rPr>
              <a:t>t</a:t>
            </a:r>
            <a:r>
              <a:rPr lang="en-US" altLang="ja-JP" dirty="0">
                <a:solidFill>
                  <a:schemeClr val="bg1"/>
                </a:solidFill>
                <a:latin typeface="Times New Roman" panose="02020603050405020304" pitchFamily="18" charset="0"/>
                <a:cs typeface="Times New Roman" panose="02020603050405020304" pitchFamily="18" charset="0"/>
              </a:rPr>
              <a:t>=60</a:t>
            </a:r>
            <a:endParaRPr lang="ja-JP" altLang="en-US" dirty="0">
              <a:solidFill>
                <a:schemeClr val="bg1"/>
              </a:solidFill>
            </a:endParaRPr>
          </a:p>
        </p:txBody>
      </p:sp>
      <p:sp>
        <p:nvSpPr>
          <p:cNvPr id="33" name="正方形/長方形 32"/>
          <p:cNvSpPr/>
          <p:nvPr/>
        </p:nvSpPr>
        <p:spPr>
          <a:xfrm>
            <a:off x="6656783" y="871404"/>
            <a:ext cx="867545" cy="369332"/>
          </a:xfrm>
          <a:prstGeom prst="rect">
            <a:avLst/>
          </a:prstGeom>
        </p:spPr>
        <p:txBody>
          <a:bodyPr wrap="none">
            <a:spAutoFit/>
          </a:bodyPr>
          <a:lstStyle/>
          <a:p>
            <a:r>
              <a:rPr lang="en-US" altLang="ja-JP" i="1" dirty="0" err="1">
                <a:solidFill>
                  <a:schemeClr val="bg1"/>
                </a:solidFill>
                <a:latin typeface="Times New Roman" panose="02020603050405020304" pitchFamily="18" charset="0"/>
                <a:cs typeface="Times New Roman" panose="02020603050405020304" pitchFamily="18" charset="0"/>
              </a:rPr>
              <a:t>ω</a:t>
            </a:r>
            <a:r>
              <a:rPr lang="en-US" altLang="ja-JP" baseline="-25000" dirty="0" err="1">
                <a:solidFill>
                  <a:schemeClr val="bg1"/>
                </a:solidFill>
                <a:latin typeface="Times New Roman" panose="02020603050405020304" pitchFamily="18" charset="0"/>
                <a:cs typeface="Times New Roman" panose="02020603050405020304" pitchFamily="18" charset="0"/>
              </a:rPr>
              <a:t>L</a:t>
            </a:r>
            <a:r>
              <a:rPr lang="en-US" altLang="ja-JP" i="1" dirty="0" err="1">
                <a:solidFill>
                  <a:schemeClr val="bg1"/>
                </a:solidFill>
                <a:latin typeface="Times New Roman" panose="02020603050405020304" pitchFamily="18" charset="0"/>
                <a:cs typeface="Times New Roman" panose="02020603050405020304" pitchFamily="18" charset="0"/>
              </a:rPr>
              <a:t>t</a:t>
            </a:r>
            <a:r>
              <a:rPr lang="en-US" altLang="ja-JP" dirty="0">
                <a:solidFill>
                  <a:schemeClr val="bg1"/>
                </a:solidFill>
                <a:latin typeface="Times New Roman" panose="02020603050405020304" pitchFamily="18" charset="0"/>
                <a:cs typeface="Times New Roman" panose="02020603050405020304" pitchFamily="18" charset="0"/>
              </a:rPr>
              <a:t>=80</a:t>
            </a:r>
            <a:endParaRPr lang="ja-JP" altLang="en-US" dirty="0">
              <a:solidFill>
                <a:schemeClr val="bg1"/>
              </a:solidFill>
            </a:endParaRPr>
          </a:p>
        </p:txBody>
      </p:sp>
      <p:sp>
        <p:nvSpPr>
          <p:cNvPr id="7" name="テキスト ボックス 6"/>
          <p:cNvSpPr txBox="1"/>
          <p:nvPr/>
        </p:nvSpPr>
        <p:spPr>
          <a:xfrm>
            <a:off x="807473" y="1276997"/>
            <a:ext cx="1492057" cy="369332"/>
          </a:xfrm>
          <a:prstGeom prst="rect">
            <a:avLst/>
          </a:prstGeom>
          <a:noFill/>
          <a:ln>
            <a:noFill/>
          </a:ln>
        </p:spPr>
        <p:txBody>
          <a:bodyPr wrap="square" rtlCol="0">
            <a:spAutoFit/>
          </a:bodyPr>
          <a:lstStyle/>
          <a:p>
            <a:r>
              <a:rPr lang="en-US" altLang="ja-JP" u="sng" dirty="0">
                <a:solidFill>
                  <a:schemeClr val="bg1"/>
                </a:solidFill>
                <a:latin typeface="Times New Roman" panose="02020603050405020304" pitchFamily="18" charset="0"/>
                <a:cs typeface="Times New Roman" panose="02020603050405020304" pitchFamily="18" charset="0"/>
              </a:rPr>
              <a:t>laser field [</a:t>
            </a:r>
            <a:r>
              <a:rPr lang="en-US" altLang="ja-JP" i="1" u="sng" dirty="0">
                <a:solidFill>
                  <a:schemeClr val="bg1"/>
                </a:solidFill>
                <a:latin typeface="Times New Roman" panose="02020603050405020304" pitchFamily="18" charset="0"/>
                <a:cs typeface="Times New Roman" panose="02020603050405020304" pitchFamily="18" charset="0"/>
              </a:rPr>
              <a:t>a</a:t>
            </a:r>
            <a:r>
              <a:rPr lang="en-US" altLang="ja-JP" baseline="-25000" dirty="0">
                <a:solidFill>
                  <a:schemeClr val="bg1"/>
                </a:solidFill>
                <a:latin typeface="Times New Roman" panose="02020603050405020304" pitchFamily="18" charset="0"/>
                <a:cs typeface="Times New Roman" panose="02020603050405020304" pitchFamily="18" charset="0"/>
              </a:rPr>
              <a:t>0</a:t>
            </a:r>
            <a:r>
              <a:rPr lang="en-US" altLang="ja-JP" u="sng" dirty="0">
                <a:solidFill>
                  <a:schemeClr val="bg1"/>
                </a:solidFill>
                <a:latin typeface="Times New Roman" panose="02020603050405020304" pitchFamily="18" charset="0"/>
                <a:cs typeface="Times New Roman" panose="02020603050405020304" pitchFamily="18" charset="0"/>
              </a:rPr>
              <a:t>]</a:t>
            </a:r>
            <a:endParaRPr kumimoji="1" lang="ja-JP" altLang="en-US" u="sng" dirty="0">
              <a:solidFill>
                <a:schemeClr val="bg1"/>
              </a:solidFill>
              <a:latin typeface="Times New Roman" panose="02020603050405020304" pitchFamily="18" charset="0"/>
              <a:cs typeface="Times New Roman" panose="02020603050405020304" pitchFamily="18" charset="0"/>
            </a:endParaRPr>
          </a:p>
        </p:txBody>
      </p:sp>
      <p:sp>
        <p:nvSpPr>
          <p:cNvPr id="36" name="正方形/長方形 35"/>
          <p:cNvSpPr/>
          <p:nvPr/>
        </p:nvSpPr>
        <p:spPr>
          <a:xfrm>
            <a:off x="656608" y="1197686"/>
            <a:ext cx="1718278" cy="6913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solidFill>
                <a:schemeClr val="tx1"/>
              </a:solidFill>
            </a:endParaRPr>
          </a:p>
        </p:txBody>
      </p:sp>
      <p:sp>
        <p:nvSpPr>
          <p:cNvPr id="37" name="正方形/長方形 36"/>
          <p:cNvSpPr/>
          <p:nvPr/>
        </p:nvSpPr>
        <p:spPr>
          <a:xfrm>
            <a:off x="2515584" y="1189574"/>
            <a:ext cx="1718278" cy="6913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solidFill>
                <a:schemeClr val="tx1"/>
              </a:solidFill>
            </a:endParaRPr>
          </a:p>
        </p:txBody>
      </p:sp>
      <p:sp>
        <p:nvSpPr>
          <p:cNvPr id="38" name="正方形/長方形 37"/>
          <p:cNvSpPr/>
          <p:nvPr/>
        </p:nvSpPr>
        <p:spPr>
          <a:xfrm>
            <a:off x="4378042" y="1189574"/>
            <a:ext cx="1718278" cy="6913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solidFill>
                <a:schemeClr val="tx1"/>
              </a:solidFill>
            </a:endParaRPr>
          </a:p>
        </p:txBody>
      </p:sp>
      <p:sp>
        <p:nvSpPr>
          <p:cNvPr id="39" name="正方形/長方形 38"/>
          <p:cNvSpPr/>
          <p:nvPr/>
        </p:nvSpPr>
        <p:spPr>
          <a:xfrm>
            <a:off x="6260298" y="1187459"/>
            <a:ext cx="1718278" cy="6913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solidFill>
                <a:schemeClr val="tx1"/>
              </a:solidFill>
            </a:endParaRPr>
          </a:p>
        </p:txBody>
      </p:sp>
      <p:sp>
        <p:nvSpPr>
          <p:cNvPr id="40" name="正方形/長方形 39"/>
          <p:cNvSpPr/>
          <p:nvPr/>
        </p:nvSpPr>
        <p:spPr>
          <a:xfrm>
            <a:off x="620826" y="3022894"/>
            <a:ext cx="1718278" cy="6913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solidFill>
                <a:schemeClr val="tx1"/>
              </a:solidFill>
            </a:endParaRPr>
          </a:p>
        </p:txBody>
      </p:sp>
      <p:sp>
        <p:nvSpPr>
          <p:cNvPr id="41" name="正方形/長方形 40"/>
          <p:cNvSpPr/>
          <p:nvPr/>
        </p:nvSpPr>
        <p:spPr>
          <a:xfrm>
            <a:off x="2505968" y="3020023"/>
            <a:ext cx="1718278" cy="6913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solidFill>
                <a:schemeClr val="tx1"/>
              </a:solidFill>
            </a:endParaRPr>
          </a:p>
        </p:txBody>
      </p:sp>
      <p:sp>
        <p:nvSpPr>
          <p:cNvPr id="42" name="正方形/長方形 41"/>
          <p:cNvSpPr/>
          <p:nvPr/>
        </p:nvSpPr>
        <p:spPr>
          <a:xfrm>
            <a:off x="4345496" y="3020239"/>
            <a:ext cx="1718278" cy="6913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solidFill>
                <a:schemeClr val="tx1"/>
              </a:solidFill>
            </a:endParaRPr>
          </a:p>
        </p:txBody>
      </p:sp>
      <p:sp>
        <p:nvSpPr>
          <p:cNvPr id="43" name="正方形/長方形 42"/>
          <p:cNvSpPr/>
          <p:nvPr/>
        </p:nvSpPr>
        <p:spPr>
          <a:xfrm>
            <a:off x="6270048" y="3020023"/>
            <a:ext cx="1718278" cy="6913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solidFill>
                <a:schemeClr val="tx1"/>
              </a:solidFill>
            </a:endParaRPr>
          </a:p>
        </p:txBody>
      </p:sp>
      <p:sp>
        <p:nvSpPr>
          <p:cNvPr id="44" name="正方形/長方形 43"/>
          <p:cNvSpPr/>
          <p:nvPr/>
        </p:nvSpPr>
        <p:spPr>
          <a:xfrm>
            <a:off x="653424" y="4850378"/>
            <a:ext cx="1718278" cy="6913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solidFill>
                <a:schemeClr val="tx1"/>
              </a:solidFill>
            </a:endParaRPr>
          </a:p>
        </p:txBody>
      </p:sp>
      <p:sp>
        <p:nvSpPr>
          <p:cNvPr id="45" name="正方形/長方形 44"/>
          <p:cNvSpPr/>
          <p:nvPr/>
        </p:nvSpPr>
        <p:spPr>
          <a:xfrm>
            <a:off x="2535546" y="4850691"/>
            <a:ext cx="1718278" cy="6913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solidFill>
                <a:schemeClr val="tx1"/>
              </a:solidFill>
            </a:endParaRPr>
          </a:p>
        </p:txBody>
      </p:sp>
      <p:sp>
        <p:nvSpPr>
          <p:cNvPr id="46" name="正方形/長方形 45"/>
          <p:cNvSpPr/>
          <p:nvPr/>
        </p:nvSpPr>
        <p:spPr>
          <a:xfrm>
            <a:off x="4407754" y="4847507"/>
            <a:ext cx="1718278" cy="6913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solidFill>
                <a:schemeClr val="tx1"/>
              </a:solidFill>
            </a:endParaRPr>
          </a:p>
        </p:txBody>
      </p:sp>
      <p:sp>
        <p:nvSpPr>
          <p:cNvPr id="47" name="正方形/長方形 46"/>
          <p:cNvSpPr/>
          <p:nvPr/>
        </p:nvSpPr>
        <p:spPr>
          <a:xfrm>
            <a:off x="6260298" y="4847507"/>
            <a:ext cx="1718278" cy="6913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solidFill>
                <a:schemeClr val="tx1"/>
              </a:solidFill>
            </a:endParaRPr>
          </a:p>
        </p:txBody>
      </p:sp>
      <p:sp>
        <p:nvSpPr>
          <p:cNvPr id="49" name="テキスト ボックス 48"/>
          <p:cNvSpPr txBox="1"/>
          <p:nvPr/>
        </p:nvSpPr>
        <p:spPr>
          <a:xfrm>
            <a:off x="926517" y="3092031"/>
            <a:ext cx="1292029" cy="646331"/>
          </a:xfrm>
          <a:prstGeom prst="rect">
            <a:avLst/>
          </a:prstGeom>
          <a:noFill/>
          <a:ln>
            <a:noFill/>
          </a:ln>
        </p:spPr>
        <p:txBody>
          <a:bodyPr wrap="square" rtlCol="0">
            <a:spAutoFit/>
          </a:bodyPr>
          <a:lstStyle/>
          <a:p>
            <a:pPr algn="r"/>
            <a:r>
              <a:rPr lang="en-US" altLang="ja-JP" u="sng" dirty="0">
                <a:latin typeface="Times New Roman" panose="02020603050405020304" pitchFamily="18" charset="0"/>
                <a:cs typeface="Times New Roman" panose="02020603050405020304" pitchFamily="18" charset="0"/>
              </a:rPr>
              <a:t>ion density</a:t>
            </a:r>
          </a:p>
          <a:p>
            <a:pPr algn="r"/>
            <a:r>
              <a:rPr lang="en-US" altLang="ja-JP" u="sng" dirty="0">
                <a:latin typeface="Times New Roman" panose="02020603050405020304" pitchFamily="18" charset="0"/>
                <a:cs typeface="Times New Roman" panose="02020603050405020304" pitchFamily="18" charset="0"/>
              </a:rPr>
              <a:t>[</a:t>
            </a:r>
            <a:r>
              <a:rPr lang="en-US" altLang="ja-JP" i="1" u="sng" dirty="0" err="1">
                <a:latin typeface="Times New Roman" panose="02020603050405020304" pitchFamily="18" charset="0"/>
                <a:cs typeface="Times New Roman" panose="02020603050405020304" pitchFamily="18" charset="0"/>
              </a:rPr>
              <a:t>n</a:t>
            </a:r>
            <a:r>
              <a:rPr lang="en-US" altLang="ja-JP" baseline="-25000" dirty="0" err="1">
                <a:latin typeface="Times New Roman" panose="02020603050405020304" pitchFamily="18" charset="0"/>
                <a:cs typeface="Times New Roman" panose="02020603050405020304" pitchFamily="18" charset="0"/>
              </a:rPr>
              <a:t>cr</a:t>
            </a:r>
            <a:r>
              <a:rPr lang="en-US" altLang="ja-JP" u="sng" dirty="0">
                <a:latin typeface="Times New Roman" panose="02020603050405020304" pitchFamily="18" charset="0"/>
                <a:cs typeface="Times New Roman" panose="02020603050405020304" pitchFamily="18" charset="0"/>
              </a:rPr>
              <a:t>]</a:t>
            </a:r>
            <a:endParaRPr kumimoji="1" lang="ja-JP" altLang="en-US" u="sng" dirty="0">
              <a:latin typeface="Times New Roman" panose="02020603050405020304" pitchFamily="18" charset="0"/>
              <a:cs typeface="Times New Roman" panose="02020603050405020304" pitchFamily="18" charset="0"/>
            </a:endParaRPr>
          </a:p>
        </p:txBody>
      </p:sp>
      <p:sp>
        <p:nvSpPr>
          <p:cNvPr id="50" name="テキスト ボックス 49"/>
          <p:cNvSpPr txBox="1"/>
          <p:nvPr/>
        </p:nvSpPr>
        <p:spPr>
          <a:xfrm>
            <a:off x="641704" y="4876205"/>
            <a:ext cx="1657826" cy="646331"/>
          </a:xfrm>
          <a:prstGeom prst="rect">
            <a:avLst/>
          </a:prstGeom>
          <a:noFill/>
          <a:ln>
            <a:noFill/>
          </a:ln>
        </p:spPr>
        <p:txBody>
          <a:bodyPr wrap="square" rtlCol="0">
            <a:spAutoFit/>
          </a:bodyPr>
          <a:lstStyle/>
          <a:p>
            <a:pPr algn="r"/>
            <a:r>
              <a:rPr lang="en-US" altLang="ja-JP" u="sng" dirty="0">
                <a:solidFill>
                  <a:schemeClr val="bg1"/>
                </a:solidFill>
                <a:latin typeface="Times New Roman" panose="02020603050405020304" pitchFamily="18" charset="0"/>
                <a:cs typeface="Times New Roman" panose="02020603050405020304" pitchFamily="18" charset="0"/>
              </a:rPr>
              <a:t>ion energy density [</a:t>
            </a:r>
            <a:r>
              <a:rPr lang="en-US" altLang="ja-JP" i="1" u="sng" dirty="0">
                <a:solidFill>
                  <a:schemeClr val="bg1"/>
                </a:solidFill>
                <a:latin typeface="Times New Roman" panose="02020603050405020304" pitchFamily="18" charset="0"/>
                <a:cs typeface="Times New Roman" panose="02020603050405020304" pitchFamily="18" charset="0"/>
              </a:rPr>
              <a:t>/</a:t>
            </a:r>
            <a:r>
              <a:rPr lang="en-US" altLang="ja-JP" i="1" u="sng" dirty="0" err="1">
                <a:solidFill>
                  <a:schemeClr val="bg1"/>
                </a:solidFill>
                <a:latin typeface="Times New Roman" panose="02020603050405020304" pitchFamily="18" charset="0"/>
                <a:cs typeface="Times New Roman" panose="02020603050405020304" pitchFamily="18" charset="0"/>
              </a:rPr>
              <a:t>n</a:t>
            </a:r>
            <a:r>
              <a:rPr lang="en-US" altLang="ja-JP" baseline="-25000" dirty="0" err="1">
                <a:solidFill>
                  <a:schemeClr val="bg1"/>
                </a:solidFill>
                <a:latin typeface="Times New Roman" panose="02020603050405020304" pitchFamily="18" charset="0"/>
                <a:cs typeface="Times New Roman" panose="02020603050405020304" pitchFamily="18" charset="0"/>
              </a:rPr>
              <a:t>cr</a:t>
            </a:r>
            <a:r>
              <a:rPr lang="en-US" altLang="ja-JP" u="sng" dirty="0">
                <a:solidFill>
                  <a:schemeClr val="bg1"/>
                </a:solidFill>
                <a:latin typeface="Times New Roman" panose="02020603050405020304" pitchFamily="18" charset="0"/>
                <a:cs typeface="Times New Roman" panose="02020603050405020304" pitchFamily="18" charset="0"/>
              </a:rPr>
              <a:t>]</a:t>
            </a:r>
            <a:endParaRPr kumimoji="1" lang="ja-JP" altLang="en-US" u="sng" dirty="0">
              <a:solidFill>
                <a:schemeClr val="bg1"/>
              </a:solidFill>
              <a:latin typeface="Times New Roman" panose="02020603050405020304" pitchFamily="18" charset="0"/>
              <a:cs typeface="Times New Roman" panose="02020603050405020304" pitchFamily="18" charset="0"/>
            </a:endParaRPr>
          </a:p>
        </p:txBody>
      </p:sp>
      <p:sp>
        <p:nvSpPr>
          <p:cNvPr id="51" name="タイトル 1"/>
          <p:cNvSpPr>
            <a:spLocks noGrp="1"/>
          </p:cNvSpPr>
          <p:nvPr>
            <p:ph type="title"/>
          </p:nvPr>
        </p:nvSpPr>
        <p:spPr>
          <a:xfrm>
            <a:off x="179512" y="116632"/>
            <a:ext cx="8676964" cy="562074"/>
          </a:xfrm>
        </p:spPr>
        <p:txBody>
          <a:bodyPr>
            <a:normAutofit fontScale="90000"/>
          </a:bodyPr>
          <a:lstStyle/>
          <a:p>
            <a:r>
              <a:rPr lang="ja-JP" altLang="en-US" dirty="0">
                <a:latin typeface="Times New Roman" panose="02020603050405020304" pitchFamily="18" charset="0"/>
                <a:cs typeface="Times New Roman" panose="02020603050405020304" pitchFamily="18" charset="0"/>
              </a:rPr>
              <a:t>レーザー照射面は湾曲し，またレーザーのフィラメント化によって</a:t>
            </a:r>
            <a:br>
              <a:rPr lang="en-US" altLang="ja-JP" dirty="0">
                <a:latin typeface="Times New Roman" panose="02020603050405020304" pitchFamily="18" charset="0"/>
                <a:cs typeface="Times New Roman" panose="02020603050405020304" pitchFamily="18" charset="0"/>
              </a:rPr>
            </a:br>
            <a:r>
              <a:rPr lang="ja-JP" altLang="en-US" dirty="0">
                <a:latin typeface="Times New Roman" panose="02020603050405020304" pitchFamily="18" charset="0"/>
                <a:cs typeface="Times New Roman" panose="02020603050405020304" pitchFamily="18" charset="0"/>
              </a:rPr>
              <a:t>時間とともに照射面の擾乱が成長した。</a:t>
            </a:r>
            <a:endParaRPr kumimoji="1" lang="ja-JP" altLang="en-US" dirty="0">
              <a:latin typeface="Times New Roman" panose="02020603050405020304" pitchFamily="18" charset="0"/>
              <a:cs typeface="Times New Roman" panose="02020603050405020304" pitchFamily="18" charset="0"/>
            </a:endParaRPr>
          </a:p>
        </p:txBody>
      </p:sp>
      <p:grpSp>
        <p:nvGrpSpPr>
          <p:cNvPr id="17" name="グループ化 16"/>
          <p:cNvGrpSpPr/>
          <p:nvPr/>
        </p:nvGrpSpPr>
        <p:grpSpPr>
          <a:xfrm>
            <a:off x="932272" y="1277268"/>
            <a:ext cx="7046304" cy="5176068"/>
            <a:chOff x="932272" y="1277268"/>
            <a:chExt cx="7046304" cy="5176068"/>
          </a:xfrm>
        </p:grpSpPr>
        <p:cxnSp>
          <p:nvCxnSpPr>
            <p:cNvPr id="9" name="直線コネクタ 8"/>
            <p:cNvCxnSpPr/>
            <p:nvPr/>
          </p:nvCxnSpPr>
          <p:spPr>
            <a:xfrm>
              <a:off x="6855048" y="1277268"/>
              <a:ext cx="0" cy="5176068"/>
            </a:xfrm>
            <a:prstGeom prst="line">
              <a:avLst/>
            </a:prstGeom>
            <a:ln w="19050">
              <a:solidFill>
                <a:srgbClr val="FFFF00"/>
              </a:solidFill>
              <a:prstDash val="sysDot"/>
            </a:ln>
          </p:spPr>
          <p:style>
            <a:lnRef idx="1">
              <a:schemeClr val="accent1"/>
            </a:lnRef>
            <a:fillRef idx="0">
              <a:schemeClr val="accent1"/>
            </a:fillRef>
            <a:effectRef idx="0">
              <a:schemeClr val="accent1"/>
            </a:effectRef>
            <a:fontRef idx="minor">
              <a:schemeClr val="tx1"/>
            </a:fontRef>
          </p:style>
        </p:cxnSp>
        <p:sp>
          <p:nvSpPr>
            <p:cNvPr id="12" name="テキスト ボックス 11"/>
            <p:cNvSpPr txBox="1"/>
            <p:nvPr/>
          </p:nvSpPr>
          <p:spPr>
            <a:xfrm>
              <a:off x="6850985" y="1277268"/>
              <a:ext cx="1127591" cy="830997"/>
            </a:xfrm>
            <a:prstGeom prst="rect">
              <a:avLst/>
            </a:prstGeom>
            <a:noFill/>
            <a:ln>
              <a:noFill/>
            </a:ln>
          </p:spPr>
          <p:txBody>
            <a:bodyPr wrap="square" rtlCol="0">
              <a:spAutoFit/>
            </a:bodyPr>
            <a:lstStyle/>
            <a:p>
              <a:r>
                <a:rPr kumimoji="1" lang="en-US" altLang="ja-JP" sz="1200" dirty="0">
                  <a:solidFill>
                    <a:srgbClr val="FFFF00"/>
                  </a:solidFill>
                </a:rPr>
                <a:t>RPA-model</a:t>
              </a:r>
              <a:r>
                <a:rPr lang="ja-JP" altLang="en-US" sz="1200" dirty="0">
                  <a:solidFill>
                    <a:srgbClr val="FFFF00"/>
                  </a:solidFill>
                </a:rPr>
                <a:t>より</a:t>
              </a:r>
              <a:endParaRPr lang="en-US" altLang="ja-JP" sz="1200" dirty="0">
                <a:solidFill>
                  <a:srgbClr val="FFFF00"/>
                </a:solidFill>
              </a:endParaRPr>
            </a:p>
            <a:p>
              <a:r>
                <a:rPr kumimoji="1" lang="ja-JP" altLang="en-US" sz="1200" dirty="0">
                  <a:solidFill>
                    <a:srgbClr val="FFFF00"/>
                  </a:solidFill>
                </a:rPr>
                <a:t>見積も</a:t>
              </a:r>
              <a:r>
                <a:rPr lang="ja-JP" altLang="en-US" sz="1200" dirty="0">
                  <a:solidFill>
                    <a:srgbClr val="FFFF00"/>
                  </a:solidFill>
                </a:rPr>
                <a:t>った</a:t>
              </a:r>
              <a:endParaRPr kumimoji="1" lang="en-US" altLang="ja-JP" sz="1200" dirty="0">
                <a:solidFill>
                  <a:srgbClr val="FFFF00"/>
                </a:solidFill>
              </a:endParaRPr>
            </a:p>
            <a:p>
              <a:r>
                <a:rPr lang="ja-JP" altLang="en-US" sz="1200" dirty="0">
                  <a:solidFill>
                    <a:srgbClr val="FFFF00"/>
                  </a:solidFill>
                </a:rPr>
                <a:t>レーザー照射面の到達位置</a:t>
              </a:r>
              <a:endParaRPr kumimoji="1" lang="ja-JP" altLang="en-US" sz="1200" dirty="0">
                <a:solidFill>
                  <a:srgbClr val="FFFF00"/>
                </a:solidFill>
              </a:endParaRPr>
            </a:p>
          </p:txBody>
        </p:sp>
        <p:cxnSp>
          <p:nvCxnSpPr>
            <p:cNvPr id="57" name="直線コネクタ 56"/>
            <p:cNvCxnSpPr/>
            <p:nvPr/>
          </p:nvCxnSpPr>
          <p:spPr>
            <a:xfrm>
              <a:off x="4856848" y="1288424"/>
              <a:ext cx="0" cy="5164912"/>
            </a:xfrm>
            <a:prstGeom prst="line">
              <a:avLst/>
            </a:prstGeom>
            <a:ln w="19050">
              <a:solidFill>
                <a:srgbClr val="FFFF00"/>
              </a:solidFill>
              <a:prstDash val="sysDot"/>
            </a:ln>
          </p:spPr>
          <p:style>
            <a:lnRef idx="1">
              <a:schemeClr val="accent1"/>
            </a:lnRef>
            <a:fillRef idx="0">
              <a:schemeClr val="accent1"/>
            </a:fillRef>
            <a:effectRef idx="0">
              <a:schemeClr val="accent1"/>
            </a:effectRef>
            <a:fontRef idx="minor">
              <a:schemeClr val="tx1"/>
            </a:fontRef>
          </p:style>
        </p:cxnSp>
        <p:cxnSp>
          <p:nvCxnSpPr>
            <p:cNvPr id="58" name="直線コネクタ 57"/>
            <p:cNvCxnSpPr/>
            <p:nvPr/>
          </p:nvCxnSpPr>
          <p:spPr>
            <a:xfrm>
              <a:off x="2905984" y="1298256"/>
              <a:ext cx="0" cy="5155080"/>
            </a:xfrm>
            <a:prstGeom prst="line">
              <a:avLst/>
            </a:prstGeom>
            <a:ln w="19050">
              <a:solidFill>
                <a:srgbClr val="FFFF00"/>
              </a:solidFill>
              <a:prstDash val="sysDot"/>
            </a:ln>
          </p:spPr>
          <p:style>
            <a:lnRef idx="1">
              <a:schemeClr val="accent1"/>
            </a:lnRef>
            <a:fillRef idx="0">
              <a:schemeClr val="accent1"/>
            </a:fillRef>
            <a:effectRef idx="0">
              <a:schemeClr val="accent1"/>
            </a:effectRef>
            <a:fontRef idx="minor">
              <a:schemeClr val="tx1"/>
            </a:fontRef>
          </p:style>
        </p:cxnSp>
        <p:cxnSp>
          <p:nvCxnSpPr>
            <p:cNvPr id="59" name="直線コネクタ 58"/>
            <p:cNvCxnSpPr/>
            <p:nvPr/>
          </p:nvCxnSpPr>
          <p:spPr>
            <a:xfrm>
              <a:off x="932272" y="1298256"/>
              <a:ext cx="0" cy="5155080"/>
            </a:xfrm>
            <a:prstGeom prst="line">
              <a:avLst/>
            </a:prstGeom>
            <a:ln w="19050">
              <a:solidFill>
                <a:srgbClr val="FFFF00"/>
              </a:solidFill>
              <a:prstDash val="sysDot"/>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282980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正方形/長方形 65"/>
          <p:cNvSpPr/>
          <p:nvPr/>
        </p:nvSpPr>
        <p:spPr>
          <a:xfrm>
            <a:off x="337955" y="4216532"/>
            <a:ext cx="7930256" cy="2410476"/>
          </a:xfrm>
          <a:prstGeom prst="rect">
            <a:avLst/>
          </a:prstGeom>
          <a:noFill/>
          <a:ln>
            <a:solidFill>
              <a:srgbClr val="00741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solidFill>
                <a:schemeClr val="tx1"/>
              </a:solidFill>
            </a:endParaRPr>
          </a:p>
        </p:txBody>
      </p:sp>
      <p:pic>
        <p:nvPicPr>
          <p:cNvPr id="9219"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8150" t="2067" r="15679" b="3163"/>
          <a:stretch/>
        </p:blipFill>
        <p:spPr bwMode="auto">
          <a:xfrm>
            <a:off x="6420611" y="1576648"/>
            <a:ext cx="2265116" cy="21626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6" name="Picture 8" descr="Y:\tecplot\PIC2D\untitled.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3655" t="3607" r="19093" b="11751"/>
          <a:stretch/>
        </p:blipFill>
        <p:spPr bwMode="auto">
          <a:xfrm>
            <a:off x="3718368" y="1560388"/>
            <a:ext cx="2194412" cy="2155175"/>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t="6130"/>
          <a:stretch/>
        </p:blipFill>
        <p:spPr bwMode="auto">
          <a:xfrm>
            <a:off x="323528" y="1531485"/>
            <a:ext cx="2858474" cy="2475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タイトル 1"/>
          <p:cNvSpPr>
            <a:spLocks noGrp="1"/>
          </p:cNvSpPr>
          <p:nvPr>
            <p:ph type="title"/>
          </p:nvPr>
        </p:nvSpPr>
        <p:spPr/>
        <p:txBody>
          <a:bodyPr>
            <a:normAutofit fontScale="90000"/>
          </a:bodyPr>
          <a:lstStyle/>
          <a:p>
            <a:r>
              <a:rPr kumimoji="1" lang="ja-JP" altLang="en-US" dirty="0"/>
              <a:t>レーザー照射面の湾曲</a:t>
            </a:r>
            <a:r>
              <a:rPr lang="ja-JP" altLang="en-US" dirty="0"/>
              <a:t>や擾乱</a:t>
            </a:r>
            <a:r>
              <a:rPr kumimoji="1" lang="ja-JP" altLang="en-US" dirty="0"/>
              <a:t>によって，ビームの発散角は増大した</a:t>
            </a:r>
          </a:p>
        </p:txBody>
      </p:sp>
      <p:pic>
        <p:nvPicPr>
          <p:cNvPr id="23" name="Picture 3" descr="Y:\OMP352picls2d\frames_kai\sht_I6e22_n360\phase_thta\phsxy01_00016.gif"/>
          <p:cNvPicPr>
            <a:picLocks noChangeAspect="1" noChangeArrowheads="1"/>
          </p:cNvPicPr>
          <p:nvPr/>
        </p:nvPicPr>
        <p:blipFill rotWithShape="1">
          <a:blip r:embed="rId6">
            <a:extLst>
              <a:ext uri="{28A0092B-C50C-407E-A947-70E740481C1C}">
                <a14:useLocalDpi xmlns:a14="http://schemas.microsoft.com/office/drawing/2010/main" val="0"/>
              </a:ext>
            </a:extLst>
          </a:blip>
          <a:srcRect r="23324" b="8087"/>
          <a:stretch/>
        </p:blipFill>
        <p:spPr bwMode="auto">
          <a:xfrm>
            <a:off x="9477838" y="1302143"/>
            <a:ext cx="3607246" cy="3243039"/>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Y:\tecplot\PIC2D\untitled.png"/>
          <p:cNvPicPr>
            <a:picLocks noChangeAspect="1" noChangeArrowheads="1"/>
          </p:cNvPicPr>
          <p:nvPr/>
        </p:nvPicPr>
        <p:blipFill rotWithShape="1">
          <a:blip r:embed="rId7">
            <a:extLst>
              <a:ext uri="{28A0092B-C50C-407E-A947-70E740481C1C}">
                <a14:useLocalDpi xmlns:a14="http://schemas.microsoft.com/office/drawing/2010/main" val="0"/>
              </a:ext>
            </a:extLst>
          </a:blip>
          <a:srcRect l="6445" t="4836" r="5469" b="5476"/>
          <a:stretch/>
        </p:blipFill>
        <p:spPr bwMode="auto">
          <a:xfrm>
            <a:off x="13597705" y="1449557"/>
            <a:ext cx="4295775" cy="2733675"/>
          </a:xfrm>
          <a:prstGeom prst="rect">
            <a:avLst/>
          </a:prstGeom>
          <a:noFill/>
          <a:extLst>
            <a:ext uri="{909E8E84-426E-40DD-AFC4-6F175D3DCCD1}">
              <a14:hiddenFill xmlns:a14="http://schemas.microsoft.com/office/drawing/2010/main">
                <a:solidFill>
                  <a:srgbClr val="FFFFFF"/>
                </a:solidFill>
              </a14:hiddenFill>
            </a:ext>
          </a:extLst>
        </p:spPr>
      </p:pic>
      <p:sp>
        <p:nvSpPr>
          <p:cNvPr id="25" name="テキスト ボックス 24"/>
          <p:cNvSpPr txBox="1"/>
          <p:nvPr/>
        </p:nvSpPr>
        <p:spPr>
          <a:xfrm>
            <a:off x="10915765" y="4168678"/>
            <a:ext cx="1080120" cy="369332"/>
          </a:xfrm>
          <a:prstGeom prst="rect">
            <a:avLst/>
          </a:prstGeom>
          <a:solidFill>
            <a:schemeClr val="tx1"/>
          </a:solidFill>
          <a:ln>
            <a:noFill/>
          </a:ln>
        </p:spPr>
        <p:txBody>
          <a:bodyPr wrap="square" rtlCol="0">
            <a:spAutoFit/>
          </a:bodyPr>
          <a:lstStyle/>
          <a:p>
            <a:pPr algn="ctr"/>
            <a:r>
              <a:rPr lang="en-US" altLang="ja-JP" i="1" dirty="0">
                <a:solidFill>
                  <a:schemeClr val="bg1"/>
                </a:solidFill>
                <a:latin typeface="Times New Roman" panose="02020603050405020304" pitchFamily="18" charset="0"/>
                <a:cs typeface="Times New Roman" panose="02020603050405020304" pitchFamily="18" charset="0"/>
              </a:rPr>
              <a:t>x</a:t>
            </a:r>
            <a:r>
              <a:rPr lang="en-US" altLang="ja-JP" dirty="0">
                <a:solidFill>
                  <a:schemeClr val="bg1"/>
                </a:solidFill>
                <a:latin typeface="Times New Roman" panose="02020603050405020304" pitchFamily="18" charset="0"/>
                <a:cs typeface="Times New Roman" panose="02020603050405020304" pitchFamily="18" charset="0"/>
              </a:rPr>
              <a:t> [</a:t>
            </a:r>
            <a:r>
              <a:rPr lang="en-US" altLang="ja-JP" dirty="0" err="1">
                <a:solidFill>
                  <a:schemeClr val="bg1"/>
                </a:solidFill>
                <a:latin typeface="Times New Roman" panose="02020603050405020304" pitchFamily="18" charset="0"/>
                <a:cs typeface="Times New Roman" panose="02020603050405020304" pitchFamily="18" charset="0"/>
              </a:rPr>
              <a:t>μm</a:t>
            </a:r>
            <a:r>
              <a:rPr lang="en-US" altLang="ja-JP" dirty="0">
                <a:solidFill>
                  <a:schemeClr val="bg1"/>
                </a:solidFill>
                <a:latin typeface="Times New Roman" panose="02020603050405020304" pitchFamily="18" charset="0"/>
                <a:cs typeface="Times New Roman" panose="02020603050405020304" pitchFamily="18" charset="0"/>
              </a:rPr>
              <a:t>]</a:t>
            </a:r>
            <a:endParaRPr kumimoji="1" lang="ja-JP" altLang="en-US" dirty="0">
              <a:solidFill>
                <a:schemeClr val="bg1"/>
              </a:solidFill>
              <a:latin typeface="Times New Roman" panose="02020603050405020304" pitchFamily="18" charset="0"/>
              <a:cs typeface="Times New Roman" panose="02020603050405020304" pitchFamily="18" charset="0"/>
            </a:endParaRPr>
          </a:p>
        </p:txBody>
      </p:sp>
      <p:sp>
        <p:nvSpPr>
          <p:cNvPr id="26" name="テキスト ボックス 25"/>
          <p:cNvSpPr txBox="1"/>
          <p:nvPr/>
        </p:nvSpPr>
        <p:spPr>
          <a:xfrm rot="16200000">
            <a:off x="9198347" y="2530804"/>
            <a:ext cx="1080120" cy="369332"/>
          </a:xfrm>
          <a:prstGeom prst="rect">
            <a:avLst/>
          </a:prstGeom>
          <a:noFill/>
          <a:ln>
            <a:noFill/>
          </a:ln>
        </p:spPr>
        <p:txBody>
          <a:bodyPr wrap="square" rtlCol="0">
            <a:spAutoFit/>
          </a:bodyPr>
          <a:lstStyle/>
          <a:p>
            <a:pPr algn="ctr"/>
            <a:r>
              <a:rPr lang="en-US" altLang="ja-JP" i="1" dirty="0">
                <a:solidFill>
                  <a:schemeClr val="bg1"/>
                </a:solidFill>
                <a:latin typeface="Times New Roman" panose="02020603050405020304" pitchFamily="18" charset="0"/>
                <a:cs typeface="Times New Roman" panose="02020603050405020304" pitchFamily="18" charset="0"/>
              </a:rPr>
              <a:t>y</a:t>
            </a:r>
            <a:r>
              <a:rPr lang="en-US" altLang="ja-JP" dirty="0">
                <a:solidFill>
                  <a:schemeClr val="bg1"/>
                </a:solidFill>
                <a:latin typeface="Times New Roman" panose="02020603050405020304" pitchFamily="18" charset="0"/>
                <a:cs typeface="Times New Roman" panose="02020603050405020304" pitchFamily="18" charset="0"/>
              </a:rPr>
              <a:t> [</a:t>
            </a:r>
            <a:r>
              <a:rPr lang="en-US" altLang="ja-JP" dirty="0" err="1">
                <a:solidFill>
                  <a:schemeClr val="bg1"/>
                </a:solidFill>
                <a:latin typeface="Times New Roman" panose="02020603050405020304" pitchFamily="18" charset="0"/>
                <a:cs typeface="Times New Roman" panose="02020603050405020304" pitchFamily="18" charset="0"/>
              </a:rPr>
              <a:t>μm</a:t>
            </a:r>
            <a:r>
              <a:rPr lang="en-US" altLang="ja-JP" dirty="0">
                <a:solidFill>
                  <a:schemeClr val="bg1"/>
                </a:solidFill>
                <a:latin typeface="Times New Roman" panose="02020603050405020304" pitchFamily="18" charset="0"/>
                <a:cs typeface="Times New Roman" panose="02020603050405020304" pitchFamily="18" charset="0"/>
              </a:rPr>
              <a:t>]</a:t>
            </a:r>
            <a:endParaRPr kumimoji="1" lang="ja-JP" altLang="en-US" dirty="0">
              <a:solidFill>
                <a:schemeClr val="bg1"/>
              </a:solidFill>
              <a:latin typeface="Times New Roman" panose="02020603050405020304" pitchFamily="18" charset="0"/>
              <a:cs typeface="Times New Roman" panose="02020603050405020304" pitchFamily="18" charset="0"/>
            </a:endParaRPr>
          </a:p>
        </p:txBody>
      </p:sp>
      <p:sp>
        <p:nvSpPr>
          <p:cNvPr id="27" name="正方形/長方形 26"/>
          <p:cNvSpPr/>
          <p:nvPr/>
        </p:nvSpPr>
        <p:spPr>
          <a:xfrm>
            <a:off x="10197916" y="1380419"/>
            <a:ext cx="2744697" cy="28176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solidFill>
                <a:schemeClr val="tx1"/>
              </a:solidFill>
            </a:endParaRPr>
          </a:p>
        </p:txBody>
      </p:sp>
      <p:grpSp>
        <p:nvGrpSpPr>
          <p:cNvPr id="28" name="グループ化 27"/>
          <p:cNvGrpSpPr/>
          <p:nvPr/>
        </p:nvGrpSpPr>
        <p:grpSpPr>
          <a:xfrm>
            <a:off x="11995885" y="2227400"/>
            <a:ext cx="953632" cy="1392523"/>
            <a:chOff x="2621093" y="2028862"/>
            <a:chExt cx="953632" cy="1392523"/>
          </a:xfrm>
        </p:grpSpPr>
        <p:pic>
          <p:nvPicPr>
            <p:cNvPr id="29" name="Picture 3" descr="Y:\OMP352picls2d\frames_kai\sht_I6e22_n360\phase_thta\phsxy01_00016.gif"/>
            <p:cNvPicPr>
              <a:picLocks noChangeAspect="1" noChangeArrowheads="1"/>
            </p:cNvPicPr>
            <p:nvPr/>
          </p:nvPicPr>
          <p:blipFill rotWithShape="1">
            <a:blip r:embed="rId6">
              <a:extLst>
                <a:ext uri="{28A0092B-C50C-407E-A947-70E740481C1C}">
                  <a14:useLocalDpi xmlns:a14="http://schemas.microsoft.com/office/drawing/2010/main" val="0"/>
                </a:ext>
              </a:extLst>
            </a:blip>
            <a:srcRect l="80320" t="23963" r="5912" b="37168"/>
            <a:stretch/>
          </p:blipFill>
          <p:spPr bwMode="auto">
            <a:xfrm>
              <a:off x="2627784" y="2049915"/>
              <a:ext cx="647701" cy="1371470"/>
            </a:xfrm>
            <a:prstGeom prst="rect">
              <a:avLst/>
            </a:prstGeom>
            <a:noFill/>
            <a:extLst>
              <a:ext uri="{909E8E84-426E-40DD-AFC4-6F175D3DCCD1}">
                <a14:hiddenFill xmlns:a14="http://schemas.microsoft.com/office/drawing/2010/main">
                  <a:solidFill>
                    <a:srgbClr val="FFFFFF"/>
                  </a:solidFill>
                </a14:hiddenFill>
              </a:ext>
            </a:extLst>
          </p:spPr>
        </p:pic>
        <p:sp>
          <p:nvSpPr>
            <p:cNvPr id="30" name="テキスト ボックス 29"/>
            <p:cNvSpPr txBox="1"/>
            <p:nvPr/>
          </p:nvSpPr>
          <p:spPr>
            <a:xfrm>
              <a:off x="2957161" y="2252489"/>
              <a:ext cx="612254" cy="261610"/>
            </a:xfrm>
            <a:prstGeom prst="rect">
              <a:avLst/>
            </a:prstGeom>
            <a:noFill/>
            <a:ln>
              <a:noFill/>
            </a:ln>
          </p:spPr>
          <p:txBody>
            <a:bodyPr wrap="square" rtlCol="0">
              <a:spAutoFit/>
            </a:bodyPr>
            <a:lstStyle/>
            <a:p>
              <a:r>
                <a:rPr kumimoji="1" lang="en-US" altLang="ja-JP" sz="1100" dirty="0">
                  <a:solidFill>
                    <a:schemeClr val="bg1"/>
                  </a:solidFill>
                </a:rPr>
                <a:t>90</a:t>
              </a:r>
              <a:endParaRPr kumimoji="1" lang="ja-JP" altLang="en-US" sz="1100" dirty="0">
                <a:solidFill>
                  <a:schemeClr val="bg1"/>
                </a:solidFill>
              </a:endParaRPr>
            </a:p>
          </p:txBody>
        </p:sp>
        <p:sp>
          <p:nvSpPr>
            <p:cNvPr id="31" name="正方形/長方形 30"/>
            <p:cNvSpPr/>
            <p:nvPr/>
          </p:nvSpPr>
          <p:spPr>
            <a:xfrm flipV="1">
              <a:off x="2966493" y="2493280"/>
              <a:ext cx="263792" cy="62115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solidFill>
                  <a:schemeClr val="tx1"/>
                </a:solidFill>
              </a:endParaRPr>
            </a:p>
          </p:txBody>
        </p:sp>
        <p:sp>
          <p:nvSpPr>
            <p:cNvPr id="32" name="テキスト ボックス 31"/>
            <p:cNvSpPr txBox="1"/>
            <p:nvPr/>
          </p:nvSpPr>
          <p:spPr>
            <a:xfrm>
              <a:off x="2915816" y="3114432"/>
              <a:ext cx="612254" cy="261610"/>
            </a:xfrm>
            <a:prstGeom prst="rect">
              <a:avLst/>
            </a:prstGeom>
            <a:noFill/>
            <a:ln>
              <a:noFill/>
            </a:ln>
          </p:spPr>
          <p:txBody>
            <a:bodyPr wrap="square" rtlCol="0">
              <a:spAutoFit/>
            </a:bodyPr>
            <a:lstStyle/>
            <a:p>
              <a:r>
                <a:rPr kumimoji="1" lang="en-US" altLang="ja-JP" sz="1100" dirty="0">
                  <a:solidFill>
                    <a:schemeClr val="bg1"/>
                  </a:solidFill>
                </a:rPr>
                <a:t>-90</a:t>
              </a:r>
              <a:endParaRPr kumimoji="1" lang="ja-JP" altLang="en-US" sz="1100" dirty="0">
                <a:solidFill>
                  <a:schemeClr val="bg1"/>
                </a:solidFill>
              </a:endParaRPr>
            </a:p>
          </p:txBody>
        </p:sp>
        <p:sp>
          <p:nvSpPr>
            <p:cNvPr id="33" name="テキスト ボックス 32"/>
            <p:cNvSpPr txBox="1"/>
            <p:nvPr/>
          </p:nvSpPr>
          <p:spPr>
            <a:xfrm>
              <a:off x="2960027" y="2459170"/>
              <a:ext cx="612254" cy="261610"/>
            </a:xfrm>
            <a:prstGeom prst="rect">
              <a:avLst/>
            </a:prstGeom>
            <a:noFill/>
            <a:ln>
              <a:noFill/>
            </a:ln>
          </p:spPr>
          <p:txBody>
            <a:bodyPr wrap="square" rtlCol="0">
              <a:spAutoFit/>
            </a:bodyPr>
            <a:lstStyle/>
            <a:p>
              <a:r>
                <a:rPr lang="en-US" altLang="ja-JP" sz="1100" dirty="0">
                  <a:solidFill>
                    <a:schemeClr val="bg1"/>
                  </a:solidFill>
                </a:rPr>
                <a:t>5</a:t>
              </a:r>
              <a:r>
                <a:rPr kumimoji="1" lang="en-US" altLang="ja-JP" sz="1100" dirty="0">
                  <a:solidFill>
                    <a:schemeClr val="bg1"/>
                  </a:solidFill>
                </a:rPr>
                <a:t>0</a:t>
              </a:r>
              <a:endParaRPr kumimoji="1" lang="ja-JP" altLang="en-US" sz="1100" dirty="0">
                <a:solidFill>
                  <a:schemeClr val="bg1"/>
                </a:solidFill>
              </a:endParaRPr>
            </a:p>
          </p:txBody>
        </p:sp>
        <p:sp>
          <p:nvSpPr>
            <p:cNvPr id="34" name="テキスト ボックス 33"/>
            <p:cNvSpPr txBox="1"/>
            <p:nvPr/>
          </p:nvSpPr>
          <p:spPr>
            <a:xfrm>
              <a:off x="2962471" y="2691327"/>
              <a:ext cx="612254" cy="261610"/>
            </a:xfrm>
            <a:prstGeom prst="rect">
              <a:avLst/>
            </a:prstGeom>
            <a:noFill/>
            <a:ln>
              <a:noFill/>
            </a:ln>
          </p:spPr>
          <p:txBody>
            <a:bodyPr wrap="square" rtlCol="0">
              <a:spAutoFit/>
            </a:bodyPr>
            <a:lstStyle/>
            <a:p>
              <a:r>
                <a:rPr kumimoji="1" lang="en-US" altLang="ja-JP" sz="1100" dirty="0">
                  <a:solidFill>
                    <a:schemeClr val="bg1"/>
                  </a:solidFill>
                </a:rPr>
                <a:t>0</a:t>
              </a:r>
              <a:endParaRPr kumimoji="1" lang="ja-JP" altLang="en-US" sz="1100" dirty="0">
                <a:solidFill>
                  <a:schemeClr val="bg1"/>
                </a:solidFill>
              </a:endParaRPr>
            </a:p>
          </p:txBody>
        </p:sp>
        <p:sp>
          <p:nvSpPr>
            <p:cNvPr id="35" name="テキスト ボックス 34"/>
            <p:cNvSpPr txBox="1"/>
            <p:nvPr/>
          </p:nvSpPr>
          <p:spPr>
            <a:xfrm>
              <a:off x="2915816" y="2923373"/>
              <a:ext cx="612254" cy="261610"/>
            </a:xfrm>
            <a:prstGeom prst="rect">
              <a:avLst/>
            </a:prstGeom>
            <a:noFill/>
            <a:ln>
              <a:noFill/>
            </a:ln>
          </p:spPr>
          <p:txBody>
            <a:bodyPr wrap="square" rtlCol="0">
              <a:spAutoFit/>
            </a:bodyPr>
            <a:lstStyle/>
            <a:p>
              <a:r>
                <a:rPr lang="en-US" altLang="ja-JP" sz="1100" dirty="0">
                  <a:solidFill>
                    <a:schemeClr val="bg1"/>
                  </a:solidFill>
                </a:rPr>
                <a:t>-5</a:t>
              </a:r>
              <a:r>
                <a:rPr kumimoji="1" lang="en-US" altLang="ja-JP" sz="1100" dirty="0">
                  <a:solidFill>
                    <a:schemeClr val="bg1"/>
                  </a:solidFill>
                </a:rPr>
                <a:t>0</a:t>
              </a:r>
              <a:endParaRPr kumimoji="1" lang="ja-JP" altLang="en-US" sz="1100" dirty="0">
                <a:solidFill>
                  <a:schemeClr val="bg1"/>
                </a:solidFill>
              </a:endParaRPr>
            </a:p>
          </p:txBody>
        </p:sp>
        <p:sp>
          <p:nvSpPr>
            <p:cNvPr id="36" name="テキスト ボックス 35"/>
            <p:cNvSpPr txBox="1"/>
            <p:nvPr/>
          </p:nvSpPr>
          <p:spPr>
            <a:xfrm>
              <a:off x="2621093" y="2028862"/>
              <a:ext cx="798935" cy="307777"/>
            </a:xfrm>
            <a:prstGeom prst="rect">
              <a:avLst/>
            </a:prstGeom>
            <a:noFill/>
            <a:ln>
              <a:noFill/>
            </a:ln>
          </p:spPr>
          <p:txBody>
            <a:bodyPr wrap="square" rtlCol="0">
              <a:spAutoFit/>
            </a:bodyPr>
            <a:lstStyle/>
            <a:p>
              <a:r>
                <a:rPr lang="en-US" altLang="ja-JP" sz="1400" i="1" dirty="0">
                  <a:solidFill>
                    <a:schemeClr val="bg1"/>
                  </a:solidFill>
                  <a:latin typeface="Times New Roman" panose="02020603050405020304" pitchFamily="18" charset="0"/>
                  <a:cs typeface="Times New Roman" panose="02020603050405020304" pitchFamily="18" charset="0"/>
                </a:rPr>
                <a:t>θ</a:t>
              </a:r>
              <a:r>
                <a:rPr lang="en-US" altLang="ja-JP" sz="1400" dirty="0">
                  <a:solidFill>
                    <a:schemeClr val="bg1"/>
                  </a:solidFill>
                  <a:latin typeface="Times New Roman" panose="02020603050405020304" pitchFamily="18" charset="0"/>
                  <a:cs typeface="Times New Roman" panose="02020603050405020304" pitchFamily="18" charset="0"/>
                </a:rPr>
                <a:t> [</a:t>
              </a:r>
              <a:r>
                <a:rPr lang="en-US" altLang="ja-JP" sz="1400" dirty="0" err="1">
                  <a:solidFill>
                    <a:schemeClr val="bg1"/>
                  </a:solidFill>
                  <a:latin typeface="Times New Roman" panose="02020603050405020304" pitchFamily="18" charset="0"/>
                  <a:cs typeface="Times New Roman" panose="02020603050405020304" pitchFamily="18" charset="0"/>
                </a:rPr>
                <a:t>deg</a:t>
              </a:r>
              <a:r>
                <a:rPr lang="en-US" altLang="ja-JP" sz="1400" dirty="0">
                  <a:solidFill>
                    <a:schemeClr val="bg1"/>
                  </a:solidFill>
                  <a:latin typeface="Times New Roman" panose="02020603050405020304" pitchFamily="18" charset="0"/>
                  <a:cs typeface="Times New Roman" panose="02020603050405020304" pitchFamily="18" charset="0"/>
                </a:rPr>
                <a:t>]</a:t>
              </a:r>
              <a:endParaRPr kumimoji="1" lang="ja-JP" altLang="en-US" sz="1400" dirty="0">
                <a:solidFill>
                  <a:schemeClr val="bg1"/>
                </a:solidFill>
                <a:latin typeface="Times New Roman" panose="02020603050405020304" pitchFamily="18" charset="0"/>
                <a:cs typeface="Times New Roman" panose="02020603050405020304" pitchFamily="18" charset="0"/>
              </a:endParaRPr>
            </a:p>
          </p:txBody>
        </p:sp>
      </p:grpSp>
      <p:sp>
        <p:nvSpPr>
          <p:cNvPr id="37" name="テキスト ボックス 36"/>
          <p:cNvSpPr txBox="1"/>
          <p:nvPr/>
        </p:nvSpPr>
        <p:spPr>
          <a:xfrm>
            <a:off x="15292758" y="4181386"/>
            <a:ext cx="1224136" cy="369332"/>
          </a:xfrm>
          <a:prstGeom prst="rect">
            <a:avLst/>
          </a:prstGeom>
          <a:noFill/>
          <a:ln>
            <a:noFill/>
          </a:ln>
        </p:spPr>
        <p:txBody>
          <a:bodyPr wrap="square" rtlCol="0">
            <a:spAutoFit/>
          </a:bodyPr>
          <a:lstStyle/>
          <a:p>
            <a:r>
              <a:rPr lang="en-US" altLang="ja-JP" i="1" dirty="0">
                <a:latin typeface="Times New Roman" panose="02020603050405020304" pitchFamily="18" charset="0"/>
                <a:cs typeface="Times New Roman" panose="02020603050405020304" pitchFamily="18" charset="0"/>
              </a:rPr>
              <a:t>θ</a:t>
            </a:r>
            <a:r>
              <a:rPr lang="en-US" altLang="ja-JP" dirty="0">
                <a:latin typeface="Times New Roman" panose="02020603050405020304" pitchFamily="18" charset="0"/>
                <a:cs typeface="Times New Roman" panose="02020603050405020304" pitchFamily="18" charset="0"/>
              </a:rPr>
              <a:t> [</a:t>
            </a:r>
            <a:r>
              <a:rPr lang="en-US" altLang="ja-JP" dirty="0" err="1">
                <a:latin typeface="Times New Roman" panose="02020603050405020304" pitchFamily="18" charset="0"/>
                <a:cs typeface="Times New Roman" panose="02020603050405020304" pitchFamily="18" charset="0"/>
              </a:rPr>
              <a:t>deg</a:t>
            </a:r>
            <a:r>
              <a:rPr lang="en-US" altLang="ja-JP" dirty="0">
                <a:latin typeface="Times New Roman" panose="02020603050405020304" pitchFamily="18" charset="0"/>
                <a:cs typeface="Times New Roman" panose="02020603050405020304" pitchFamily="18" charset="0"/>
              </a:rPr>
              <a:t>]</a:t>
            </a:r>
            <a:endParaRPr kumimoji="1" lang="ja-JP" altLang="en-US" dirty="0">
              <a:latin typeface="Times New Roman" panose="02020603050405020304" pitchFamily="18" charset="0"/>
              <a:cs typeface="Times New Roman" panose="02020603050405020304" pitchFamily="18" charset="0"/>
            </a:endParaRPr>
          </a:p>
        </p:txBody>
      </p:sp>
      <p:sp>
        <p:nvSpPr>
          <p:cNvPr id="38" name="テキスト ボックス 37"/>
          <p:cNvSpPr txBox="1"/>
          <p:nvPr/>
        </p:nvSpPr>
        <p:spPr>
          <a:xfrm rot="16200000">
            <a:off x="12927987" y="2654716"/>
            <a:ext cx="1080120" cy="369332"/>
          </a:xfrm>
          <a:prstGeom prst="rect">
            <a:avLst/>
          </a:prstGeom>
          <a:noFill/>
          <a:ln>
            <a:noFill/>
          </a:ln>
        </p:spPr>
        <p:txBody>
          <a:bodyPr wrap="square" rtlCol="0">
            <a:spAutoFit/>
          </a:bodyPr>
          <a:lstStyle/>
          <a:p>
            <a:pPr algn="ctr"/>
            <a:r>
              <a:rPr lang="en-US" altLang="ja-JP" i="1" dirty="0">
                <a:latin typeface="Times New Roman" panose="02020603050405020304" pitchFamily="18" charset="0"/>
                <a:cs typeface="Times New Roman" panose="02020603050405020304" pitchFamily="18" charset="0"/>
              </a:rPr>
              <a:t>y</a:t>
            </a:r>
            <a:r>
              <a:rPr lang="en-US" altLang="ja-JP" dirty="0">
                <a:latin typeface="Times New Roman" panose="02020603050405020304" pitchFamily="18" charset="0"/>
                <a:cs typeface="Times New Roman" panose="02020603050405020304" pitchFamily="18" charset="0"/>
              </a:rPr>
              <a:t> [</a:t>
            </a:r>
            <a:r>
              <a:rPr lang="en-US" altLang="ja-JP" dirty="0" err="1">
                <a:latin typeface="Times New Roman" panose="02020603050405020304" pitchFamily="18" charset="0"/>
                <a:cs typeface="Times New Roman" panose="02020603050405020304" pitchFamily="18" charset="0"/>
              </a:rPr>
              <a:t>μm</a:t>
            </a:r>
            <a:r>
              <a:rPr lang="en-US" altLang="ja-JP" dirty="0">
                <a:latin typeface="Times New Roman" panose="02020603050405020304" pitchFamily="18" charset="0"/>
                <a:cs typeface="Times New Roman" panose="02020603050405020304" pitchFamily="18" charset="0"/>
              </a:rPr>
              <a:t>]</a:t>
            </a:r>
            <a:endParaRPr kumimoji="1" lang="ja-JP" altLang="en-US" dirty="0">
              <a:latin typeface="Times New Roman" panose="02020603050405020304" pitchFamily="18" charset="0"/>
              <a:cs typeface="Times New Roman" panose="02020603050405020304" pitchFamily="18" charset="0"/>
            </a:endParaRPr>
          </a:p>
        </p:txBody>
      </p:sp>
      <p:sp>
        <p:nvSpPr>
          <p:cNvPr id="55" name="テキスト ボックス 54"/>
          <p:cNvSpPr txBox="1"/>
          <p:nvPr/>
        </p:nvSpPr>
        <p:spPr>
          <a:xfrm>
            <a:off x="323528" y="927466"/>
            <a:ext cx="2377514" cy="553998"/>
          </a:xfrm>
          <a:prstGeom prst="rect">
            <a:avLst/>
          </a:prstGeom>
          <a:noFill/>
          <a:ln>
            <a:noFill/>
          </a:ln>
        </p:spPr>
        <p:txBody>
          <a:bodyPr wrap="square" rtlCol="0">
            <a:spAutoFit/>
          </a:bodyPr>
          <a:lstStyle/>
          <a:p>
            <a:r>
              <a:rPr lang="ja-JP" altLang="en-US" sz="1600" dirty="0">
                <a:latin typeface="Times New Roman" panose="02020603050405020304" pitchFamily="18" charset="0"/>
                <a:cs typeface="Times New Roman" panose="02020603050405020304" pitchFamily="18" charset="0"/>
              </a:rPr>
              <a:t>イオン粒子の空間分布</a:t>
            </a:r>
            <a:endParaRPr lang="en-US" altLang="ja-JP" sz="1600" dirty="0">
              <a:latin typeface="Times New Roman" panose="02020603050405020304" pitchFamily="18" charset="0"/>
              <a:cs typeface="Times New Roman" panose="02020603050405020304" pitchFamily="18" charset="0"/>
            </a:endParaRPr>
          </a:p>
          <a:p>
            <a:r>
              <a:rPr lang="ja-JP" altLang="en-US" sz="1400" dirty="0">
                <a:latin typeface="Times New Roman" panose="02020603050405020304" pitchFamily="18" charset="0"/>
                <a:cs typeface="Times New Roman" panose="02020603050405020304" pitchFamily="18" charset="0"/>
              </a:rPr>
              <a:t>（色は</a:t>
            </a:r>
            <a:r>
              <a:rPr lang="en-US" altLang="ja-JP" sz="1400" i="1" dirty="0">
                <a:latin typeface="Times New Roman" panose="02020603050405020304" pitchFamily="18" charset="0"/>
                <a:cs typeface="Times New Roman" panose="02020603050405020304" pitchFamily="18" charset="0"/>
              </a:rPr>
              <a:t>x</a:t>
            </a:r>
            <a:r>
              <a:rPr lang="ja-JP" altLang="en-US" sz="1400" dirty="0">
                <a:latin typeface="Times New Roman" panose="02020603050405020304" pitchFamily="18" charset="0"/>
                <a:cs typeface="Times New Roman" panose="02020603050405020304" pitchFamily="18" charset="0"/>
              </a:rPr>
              <a:t>軸に対する角度）</a:t>
            </a:r>
            <a:endParaRPr kumimoji="1" lang="ja-JP" altLang="en-US" sz="1400" dirty="0">
              <a:latin typeface="Times New Roman" panose="02020603050405020304" pitchFamily="18" charset="0"/>
              <a:cs typeface="Times New Roman" panose="02020603050405020304" pitchFamily="18" charset="0"/>
            </a:endParaRPr>
          </a:p>
        </p:txBody>
      </p:sp>
      <p:sp>
        <p:nvSpPr>
          <p:cNvPr id="56" name="テキスト ボックス 55"/>
          <p:cNvSpPr txBox="1"/>
          <p:nvPr/>
        </p:nvSpPr>
        <p:spPr>
          <a:xfrm>
            <a:off x="3203848" y="908720"/>
            <a:ext cx="3301460" cy="553998"/>
          </a:xfrm>
          <a:prstGeom prst="rect">
            <a:avLst/>
          </a:prstGeom>
          <a:noFill/>
          <a:ln>
            <a:noFill/>
          </a:ln>
        </p:spPr>
        <p:txBody>
          <a:bodyPr wrap="square" rtlCol="0">
            <a:spAutoFit/>
          </a:bodyPr>
          <a:lstStyle/>
          <a:p>
            <a:r>
              <a:rPr kumimoji="1" lang="ja-JP" altLang="en-US" sz="1600" dirty="0">
                <a:latin typeface="Times New Roman" panose="02020603050405020304" pitchFamily="18" charset="0"/>
                <a:cs typeface="Times New Roman" panose="02020603050405020304" pitchFamily="18" charset="0"/>
              </a:rPr>
              <a:t>イオンエネルギーの角度分布</a:t>
            </a:r>
            <a:endParaRPr kumimoji="1" lang="en-US" altLang="ja-JP" sz="1600" dirty="0">
              <a:latin typeface="Times New Roman" panose="02020603050405020304" pitchFamily="18" charset="0"/>
              <a:cs typeface="Times New Roman" panose="02020603050405020304" pitchFamily="18" charset="0"/>
            </a:endParaRPr>
          </a:p>
          <a:p>
            <a:r>
              <a:rPr lang="ja-JP" altLang="en-US" sz="1400" dirty="0">
                <a:latin typeface="Times New Roman" panose="02020603050405020304" pitchFamily="18" charset="0"/>
                <a:cs typeface="Times New Roman" panose="02020603050405020304" pitchFamily="18" charset="0"/>
              </a:rPr>
              <a:t>（各観測位置</a:t>
            </a:r>
            <a:r>
              <a:rPr lang="en-US" altLang="ja-JP" sz="1400" i="1" dirty="0">
                <a:latin typeface="Times New Roman" panose="02020603050405020304" pitchFamily="18" charset="0"/>
                <a:cs typeface="Times New Roman" panose="02020603050405020304" pitchFamily="18" charset="0"/>
              </a:rPr>
              <a:t>y</a:t>
            </a:r>
            <a:r>
              <a:rPr lang="ja-JP" altLang="en-US" sz="1400" dirty="0" err="1">
                <a:latin typeface="Times New Roman" panose="02020603050405020304" pitchFamily="18" charset="0"/>
                <a:cs typeface="Times New Roman" panose="02020603050405020304" pitchFamily="18" charset="0"/>
              </a:rPr>
              <a:t>での</a:t>
            </a:r>
            <a:r>
              <a:rPr lang="ja-JP" altLang="en-US" sz="1400" dirty="0">
                <a:latin typeface="Times New Roman" panose="02020603050405020304" pitchFamily="18" charset="0"/>
                <a:cs typeface="Times New Roman" panose="02020603050405020304" pitchFamily="18" charset="0"/>
              </a:rPr>
              <a:t>ピーク値で規格化）</a:t>
            </a:r>
            <a:endParaRPr kumimoji="1" lang="ja-JP" altLang="en-US" sz="1400" dirty="0">
              <a:latin typeface="Times New Roman" panose="02020603050405020304" pitchFamily="18" charset="0"/>
              <a:cs typeface="Times New Roman" panose="02020603050405020304" pitchFamily="18" charset="0"/>
            </a:endParaRPr>
          </a:p>
        </p:txBody>
      </p:sp>
      <p:sp>
        <p:nvSpPr>
          <p:cNvPr id="49" name="テキスト ボックス 48"/>
          <p:cNvSpPr txBox="1"/>
          <p:nvPr/>
        </p:nvSpPr>
        <p:spPr>
          <a:xfrm>
            <a:off x="4253612" y="3694083"/>
            <a:ext cx="1224136" cy="369332"/>
          </a:xfrm>
          <a:prstGeom prst="rect">
            <a:avLst/>
          </a:prstGeom>
          <a:noFill/>
          <a:ln>
            <a:noFill/>
          </a:ln>
        </p:spPr>
        <p:txBody>
          <a:bodyPr wrap="square" rtlCol="0">
            <a:spAutoFit/>
          </a:bodyPr>
          <a:lstStyle/>
          <a:p>
            <a:pPr algn="ctr"/>
            <a:r>
              <a:rPr lang="en-US" altLang="ja-JP" i="1" dirty="0">
                <a:latin typeface="Times New Roman" panose="02020603050405020304" pitchFamily="18" charset="0"/>
                <a:cs typeface="Times New Roman" panose="02020603050405020304" pitchFamily="18" charset="0"/>
              </a:rPr>
              <a:t>θ</a:t>
            </a:r>
            <a:r>
              <a:rPr lang="en-US" altLang="ja-JP" dirty="0">
                <a:latin typeface="Times New Roman" panose="02020603050405020304" pitchFamily="18" charset="0"/>
                <a:cs typeface="Times New Roman" panose="02020603050405020304" pitchFamily="18" charset="0"/>
              </a:rPr>
              <a:t> [</a:t>
            </a:r>
            <a:r>
              <a:rPr lang="en-US" altLang="ja-JP" dirty="0" err="1">
                <a:latin typeface="Times New Roman" panose="02020603050405020304" pitchFamily="18" charset="0"/>
                <a:cs typeface="Times New Roman" panose="02020603050405020304" pitchFamily="18" charset="0"/>
              </a:rPr>
              <a:t>deg</a:t>
            </a:r>
            <a:r>
              <a:rPr lang="en-US" altLang="ja-JP" dirty="0">
                <a:latin typeface="Times New Roman" panose="02020603050405020304" pitchFamily="18" charset="0"/>
                <a:cs typeface="Times New Roman" panose="02020603050405020304" pitchFamily="18" charset="0"/>
              </a:rPr>
              <a:t>]</a:t>
            </a:r>
            <a:endParaRPr kumimoji="1" lang="ja-JP" altLang="en-US" dirty="0">
              <a:latin typeface="Times New Roman" panose="02020603050405020304" pitchFamily="18" charset="0"/>
              <a:cs typeface="Times New Roman" panose="02020603050405020304" pitchFamily="18" charset="0"/>
            </a:endParaRPr>
          </a:p>
        </p:txBody>
      </p:sp>
      <p:sp>
        <p:nvSpPr>
          <p:cNvPr id="69" name="正方形/長方形 68"/>
          <p:cNvSpPr/>
          <p:nvPr/>
        </p:nvSpPr>
        <p:spPr>
          <a:xfrm>
            <a:off x="6771952" y="-1225640"/>
            <a:ext cx="3710507" cy="969624"/>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ja-JP" altLang="en-US" dirty="0">
                <a:solidFill>
                  <a:srgbClr val="FF0000"/>
                </a:solidFill>
              </a:rPr>
              <a:t>中心のフラット強度部分での</a:t>
            </a:r>
            <a:endParaRPr lang="en-US" altLang="ja-JP" dirty="0">
              <a:solidFill>
                <a:srgbClr val="FF0000"/>
              </a:solidFill>
            </a:endParaRPr>
          </a:p>
          <a:p>
            <a:r>
              <a:rPr lang="ja-JP" altLang="en-US" dirty="0">
                <a:solidFill>
                  <a:srgbClr val="FF0000"/>
                </a:solidFill>
              </a:rPr>
              <a:t>・スペクトル，変換効率</a:t>
            </a:r>
            <a:endParaRPr lang="en-US" altLang="ja-JP" dirty="0">
              <a:solidFill>
                <a:srgbClr val="FF0000"/>
              </a:solidFill>
            </a:endParaRPr>
          </a:p>
          <a:p>
            <a:r>
              <a:rPr lang="ja-JP" altLang="en-US" dirty="0">
                <a:solidFill>
                  <a:srgbClr val="FF0000"/>
                </a:solidFill>
              </a:rPr>
              <a:t>・ビーム強度</a:t>
            </a:r>
            <a:r>
              <a:rPr lang="en-US" altLang="ja-JP" dirty="0">
                <a:solidFill>
                  <a:srgbClr val="FF0000"/>
                </a:solidFill>
              </a:rPr>
              <a:t>(t)</a:t>
            </a:r>
            <a:r>
              <a:rPr lang="ja-JP" altLang="en-US" dirty="0">
                <a:solidFill>
                  <a:srgbClr val="FF0000"/>
                </a:solidFill>
              </a:rPr>
              <a:t>・・・イオンは</a:t>
            </a:r>
            <a:r>
              <a:rPr lang="en-US" altLang="ja-JP" dirty="0" err="1">
                <a:solidFill>
                  <a:srgbClr val="FF0000"/>
                </a:solidFill>
              </a:rPr>
              <a:t>phs</a:t>
            </a:r>
            <a:r>
              <a:rPr lang="ja-JP" altLang="en-US" dirty="0">
                <a:solidFill>
                  <a:srgbClr val="FF0000"/>
                </a:solidFill>
              </a:rPr>
              <a:t>から</a:t>
            </a:r>
            <a:endParaRPr lang="en-US" altLang="ja-JP" dirty="0">
              <a:solidFill>
                <a:srgbClr val="FF0000"/>
              </a:solidFill>
            </a:endParaRPr>
          </a:p>
        </p:txBody>
      </p:sp>
      <p:pic>
        <p:nvPicPr>
          <p:cNvPr id="4" name="図 3"/>
          <p:cNvPicPr>
            <a:picLocks noChangeAspect="1"/>
          </p:cNvPicPr>
          <p:nvPr/>
        </p:nvPicPr>
        <p:blipFill>
          <a:blip r:embed="rId8"/>
          <a:stretch>
            <a:fillRect/>
          </a:stretch>
        </p:blipFill>
        <p:spPr>
          <a:xfrm>
            <a:off x="-8222300" y="1935482"/>
            <a:ext cx="7715250" cy="5143500"/>
          </a:xfrm>
          <a:prstGeom prst="rect">
            <a:avLst/>
          </a:prstGeom>
        </p:spPr>
      </p:pic>
      <p:cxnSp>
        <p:nvCxnSpPr>
          <p:cNvPr id="72" name="直線矢印コネクタ 71"/>
          <p:cNvCxnSpPr>
            <a:cxnSpLocks/>
          </p:cNvCxnSpPr>
          <p:nvPr/>
        </p:nvCxnSpPr>
        <p:spPr>
          <a:xfrm flipH="1">
            <a:off x="-3689925" y="4193920"/>
            <a:ext cx="1041473" cy="30697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5" name="直線矢印コネクタ 74"/>
          <p:cNvCxnSpPr>
            <a:cxnSpLocks/>
          </p:cNvCxnSpPr>
          <p:nvPr/>
        </p:nvCxnSpPr>
        <p:spPr>
          <a:xfrm flipH="1">
            <a:off x="-3240500" y="4721171"/>
            <a:ext cx="592047" cy="72889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76" name="テキスト ボックス 75"/>
          <p:cNvSpPr txBox="1"/>
          <p:nvPr/>
        </p:nvSpPr>
        <p:spPr>
          <a:xfrm>
            <a:off x="-2953399" y="3932961"/>
            <a:ext cx="1296144" cy="307777"/>
          </a:xfrm>
          <a:prstGeom prst="rect">
            <a:avLst/>
          </a:prstGeom>
          <a:noFill/>
          <a:ln>
            <a:noFill/>
          </a:ln>
        </p:spPr>
        <p:txBody>
          <a:bodyPr wrap="square" rtlCol="0">
            <a:spAutoFit/>
          </a:bodyPr>
          <a:lstStyle/>
          <a:p>
            <a:r>
              <a:rPr kumimoji="1" lang="ja-JP" altLang="en-US" sz="1400" dirty="0">
                <a:solidFill>
                  <a:schemeClr val="accent1"/>
                </a:solidFill>
              </a:rPr>
              <a:t>準</a:t>
            </a:r>
            <a:r>
              <a:rPr lang="ja-JP" altLang="en-US" sz="1400" dirty="0">
                <a:solidFill>
                  <a:schemeClr val="accent1"/>
                </a:solidFill>
              </a:rPr>
              <a:t>一</a:t>
            </a:r>
            <a:r>
              <a:rPr kumimoji="1" lang="ja-JP" altLang="en-US" sz="1400" dirty="0">
                <a:solidFill>
                  <a:schemeClr val="accent1"/>
                </a:solidFill>
              </a:rPr>
              <a:t>次元</a:t>
            </a:r>
          </a:p>
        </p:txBody>
      </p:sp>
      <p:sp>
        <p:nvSpPr>
          <p:cNvPr id="77" name="テキスト ボックス 76"/>
          <p:cNvSpPr txBox="1"/>
          <p:nvPr/>
        </p:nvSpPr>
        <p:spPr>
          <a:xfrm>
            <a:off x="-3099824" y="4461019"/>
            <a:ext cx="1296144" cy="307777"/>
          </a:xfrm>
          <a:prstGeom prst="rect">
            <a:avLst/>
          </a:prstGeom>
          <a:noFill/>
          <a:ln>
            <a:noFill/>
          </a:ln>
        </p:spPr>
        <p:txBody>
          <a:bodyPr wrap="square" rtlCol="0">
            <a:spAutoFit/>
          </a:bodyPr>
          <a:lstStyle/>
          <a:p>
            <a:r>
              <a:rPr kumimoji="1" lang="ja-JP" altLang="en-US" sz="1400" dirty="0">
                <a:solidFill>
                  <a:schemeClr val="accent1"/>
                </a:solidFill>
              </a:rPr>
              <a:t>有限スポット径</a:t>
            </a:r>
          </a:p>
        </p:txBody>
      </p:sp>
      <p:sp>
        <p:nvSpPr>
          <p:cNvPr id="79" name="テキスト ボックス 78"/>
          <p:cNvSpPr txBox="1"/>
          <p:nvPr/>
        </p:nvSpPr>
        <p:spPr>
          <a:xfrm>
            <a:off x="-4752359" y="2641787"/>
            <a:ext cx="775368" cy="378883"/>
          </a:xfrm>
          <a:prstGeom prst="rect">
            <a:avLst/>
          </a:prstGeom>
          <a:noFill/>
          <a:ln>
            <a:noFill/>
          </a:ln>
        </p:spPr>
        <p:txBody>
          <a:bodyPr wrap="square" rtlCol="0">
            <a:spAutoFit/>
          </a:bodyPr>
          <a:lstStyle/>
          <a:p>
            <a:r>
              <a:rPr kumimoji="1" lang="en-US" altLang="ja-JP" dirty="0"/>
              <a:t>0.21*</a:t>
            </a:r>
            <a:endParaRPr kumimoji="1" lang="ja-JP" altLang="en-US" dirty="0"/>
          </a:p>
        </p:txBody>
      </p:sp>
      <p:sp>
        <p:nvSpPr>
          <p:cNvPr id="80" name="テキスト ボックス 79"/>
          <p:cNvSpPr txBox="1"/>
          <p:nvPr/>
        </p:nvSpPr>
        <p:spPr>
          <a:xfrm>
            <a:off x="-4826342" y="5071179"/>
            <a:ext cx="775368" cy="378883"/>
          </a:xfrm>
          <a:prstGeom prst="rect">
            <a:avLst/>
          </a:prstGeom>
          <a:noFill/>
          <a:ln>
            <a:noFill/>
          </a:ln>
        </p:spPr>
        <p:txBody>
          <a:bodyPr wrap="square" rtlCol="0">
            <a:spAutoFit/>
          </a:bodyPr>
          <a:lstStyle/>
          <a:p>
            <a:r>
              <a:rPr kumimoji="1" lang="en-US" altLang="ja-JP" dirty="0"/>
              <a:t>0.59*</a:t>
            </a:r>
            <a:endParaRPr kumimoji="1" lang="ja-JP" altLang="en-US" dirty="0"/>
          </a:p>
        </p:txBody>
      </p:sp>
      <p:sp>
        <p:nvSpPr>
          <p:cNvPr id="78" name="テキスト ボックス 77"/>
          <p:cNvSpPr txBox="1"/>
          <p:nvPr/>
        </p:nvSpPr>
        <p:spPr>
          <a:xfrm>
            <a:off x="4628013" y="-625348"/>
            <a:ext cx="1224136" cy="369332"/>
          </a:xfrm>
          <a:prstGeom prst="rect">
            <a:avLst/>
          </a:prstGeom>
          <a:noFill/>
          <a:ln>
            <a:noFill/>
          </a:ln>
        </p:spPr>
        <p:txBody>
          <a:bodyPr wrap="square" rtlCol="0">
            <a:spAutoFit/>
          </a:bodyPr>
          <a:lstStyle/>
          <a:p>
            <a:r>
              <a:rPr lang="en-US" altLang="ja-JP" i="1" dirty="0">
                <a:latin typeface="Times New Roman" panose="02020603050405020304" pitchFamily="18" charset="0"/>
                <a:cs typeface="Times New Roman" panose="02020603050405020304" pitchFamily="18" charset="0"/>
              </a:rPr>
              <a:t>θ</a:t>
            </a:r>
            <a:r>
              <a:rPr lang="en-US" altLang="ja-JP" dirty="0">
                <a:latin typeface="Times New Roman" panose="02020603050405020304" pitchFamily="18" charset="0"/>
                <a:cs typeface="Times New Roman" panose="02020603050405020304" pitchFamily="18" charset="0"/>
              </a:rPr>
              <a:t> [</a:t>
            </a:r>
            <a:r>
              <a:rPr lang="en-US" altLang="ja-JP" dirty="0" err="1">
                <a:latin typeface="Times New Roman" panose="02020603050405020304" pitchFamily="18" charset="0"/>
                <a:cs typeface="Times New Roman" panose="02020603050405020304" pitchFamily="18" charset="0"/>
              </a:rPr>
              <a:t>deg</a:t>
            </a:r>
            <a:r>
              <a:rPr lang="en-US" altLang="ja-JP" dirty="0">
                <a:latin typeface="Times New Roman" panose="02020603050405020304" pitchFamily="18" charset="0"/>
                <a:cs typeface="Times New Roman" panose="02020603050405020304" pitchFamily="18" charset="0"/>
              </a:rPr>
              <a:t>]</a:t>
            </a:r>
            <a:endParaRPr kumimoji="1" lang="ja-JP" altLang="en-US" dirty="0">
              <a:latin typeface="Times New Roman" panose="02020603050405020304" pitchFamily="18" charset="0"/>
              <a:cs typeface="Times New Roman" panose="02020603050405020304" pitchFamily="18" charset="0"/>
            </a:endParaRPr>
          </a:p>
        </p:txBody>
      </p:sp>
      <p:sp>
        <p:nvSpPr>
          <p:cNvPr id="81" name="テキスト ボックス 80"/>
          <p:cNvSpPr txBox="1"/>
          <p:nvPr/>
        </p:nvSpPr>
        <p:spPr>
          <a:xfrm rot="16200000">
            <a:off x="2925098" y="-1860085"/>
            <a:ext cx="1080120" cy="369332"/>
          </a:xfrm>
          <a:prstGeom prst="rect">
            <a:avLst/>
          </a:prstGeom>
          <a:noFill/>
          <a:ln>
            <a:noFill/>
          </a:ln>
        </p:spPr>
        <p:txBody>
          <a:bodyPr wrap="square" rtlCol="0">
            <a:spAutoFit/>
          </a:bodyPr>
          <a:lstStyle/>
          <a:p>
            <a:pPr algn="ctr"/>
            <a:r>
              <a:rPr lang="en-US" altLang="ja-JP" i="1" dirty="0">
                <a:latin typeface="Times New Roman" panose="02020603050405020304" pitchFamily="18" charset="0"/>
                <a:cs typeface="Times New Roman" panose="02020603050405020304" pitchFamily="18" charset="0"/>
              </a:rPr>
              <a:t>y</a:t>
            </a:r>
            <a:r>
              <a:rPr lang="en-US" altLang="ja-JP" dirty="0">
                <a:latin typeface="Times New Roman" panose="02020603050405020304" pitchFamily="18" charset="0"/>
                <a:cs typeface="Times New Roman" panose="02020603050405020304" pitchFamily="18" charset="0"/>
              </a:rPr>
              <a:t> [</a:t>
            </a:r>
            <a:r>
              <a:rPr lang="en-US" altLang="ja-JP" dirty="0" err="1">
                <a:latin typeface="Times New Roman" panose="02020603050405020304" pitchFamily="18" charset="0"/>
                <a:cs typeface="Times New Roman" panose="02020603050405020304" pitchFamily="18" charset="0"/>
              </a:rPr>
              <a:t>μm</a:t>
            </a:r>
            <a:r>
              <a:rPr lang="en-US" altLang="ja-JP" dirty="0">
                <a:latin typeface="Times New Roman" panose="02020603050405020304" pitchFamily="18" charset="0"/>
                <a:cs typeface="Times New Roman" panose="02020603050405020304" pitchFamily="18" charset="0"/>
              </a:rPr>
              <a:t>]</a:t>
            </a:r>
            <a:endParaRPr kumimoji="1" lang="ja-JP" altLang="en-US" dirty="0">
              <a:latin typeface="Times New Roman" panose="02020603050405020304" pitchFamily="18" charset="0"/>
              <a:cs typeface="Times New Roman" panose="02020603050405020304" pitchFamily="18" charset="0"/>
            </a:endParaRPr>
          </a:p>
        </p:txBody>
      </p:sp>
      <p:pic>
        <p:nvPicPr>
          <p:cNvPr id="82" name="Picture 3" descr="Y:\tecplot\PIC2D\untitled.pn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7068" t="9844" r="10007" b="5647"/>
          <a:stretch/>
        </p:blipFill>
        <p:spPr bwMode="auto">
          <a:xfrm>
            <a:off x="3642734" y="-2619672"/>
            <a:ext cx="2756900" cy="2056151"/>
          </a:xfrm>
          <a:prstGeom prst="rect">
            <a:avLst/>
          </a:prstGeom>
          <a:noFill/>
          <a:extLst>
            <a:ext uri="{909E8E84-426E-40DD-AFC4-6F175D3DCCD1}">
              <a14:hiddenFill xmlns:a14="http://schemas.microsoft.com/office/drawing/2010/main">
                <a:solidFill>
                  <a:srgbClr val="FFFFFF"/>
                </a:solidFill>
              </a14:hiddenFill>
            </a:ext>
          </a:extLst>
        </p:spPr>
      </p:pic>
      <p:cxnSp>
        <p:nvCxnSpPr>
          <p:cNvPr id="7" name="直線コネクタ 6"/>
          <p:cNvCxnSpPr/>
          <p:nvPr/>
        </p:nvCxnSpPr>
        <p:spPr>
          <a:xfrm>
            <a:off x="3182002" y="1647274"/>
            <a:ext cx="3599523"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83" name="直線コネクタ 82"/>
          <p:cNvCxnSpPr/>
          <p:nvPr/>
        </p:nvCxnSpPr>
        <p:spPr>
          <a:xfrm>
            <a:off x="2923979" y="1647274"/>
            <a:ext cx="260867" cy="0"/>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85" name="直線コネクタ 84"/>
          <p:cNvCxnSpPr/>
          <p:nvPr/>
        </p:nvCxnSpPr>
        <p:spPr>
          <a:xfrm>
            <a:off x="2918646" y="3536899"/>
            <a:ext cx="260867" cy="0"/>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87" name="テキスト ボックス 86"/>
          <p:cNvSpPr txBox="1"/>
          <p:nvPr/>
        </p:nvSpPr>
        <p:spPr>
          <a:xfrm rot="16200000">
            <a:off x="3006273" y="2388558"/>
            <a:ext cx="1080120" cy="369332"/>
          </a:xfrm>
          <a:prstGeom prst="rect">
            <a:avLst/>
          </a:prstGeom>
          <a:noFill/>
          <a:ln>
            <a:noFill/>
          </a:ln>
        </p:spPr>
        <p:txBody>
          <a:bodyPr wrap="square" rtlCol="0">
            <a:spAutoFit/>
          </a:bodyPr>
          <a:lstStyle/>
          <a:p>
            <a:pPr algn="ctr"/>
            <a:r>
              <a:rPr lang="en-US" altLang="ja-JP" i="1" dirty="0">
                <a:latin typeface="Times New Roman" panose="02020603050405020304" pitchFamily="18" charset="0"/>
                <a:cs typeface="Times New Roman" panose="02020603050405020304" pitchFamily="18" charset="0"/>
              </a:rPr>
              <a:t>y</a:t>
            </a:r>
            <a:r>
              <a:rPr lang="en-US" altLang="ja-JP" dirty="0">
                <a:latin typeface="Times New Roman" panose="02020603050405020304" pitchFamily="18" charset="0"/>
                <a:cs typeface="Times New Roman" panose="02020603050405020304" pitchFamily="18" charset="0"/>
              </a:rPr>
              <a:t> [</a:t>
            </a:r>
            <a:r>
              <a:rPr lang="en-US" altLang="ja-JP" dirty="0" err="1">
                <a:latin typeface="Times New Roman" panose="02020603050405020304" pitchFamily="18" charset="0"/>
                <a:cs typeface="Times New Roman" panose="02020603050405020304" pitchFamily="18" charset="0"/>
              </a:rPr>
              <a:t>μm</a:t>
            </a:r>
            <a:r>
              <a:rPr lang="en-US" altLang="ja-JP" dirty="0">
                <a:latin typeface="Times New Roman" panose="02020603050405020304" pitchFamily="18" charset="0"/>
                <a:cs typeface="Times New Roman" panose="02020603050405020304" pitchFamily="18" charset="0"/>
              </a:rPr>
              <a:t>]</a:t>
            </a:r>
            <a:endParaRPr kumimoji="1" lang="ja-JP" altLang="en-US" dirty="0">
              <a:latin typeface="Times New Roman" panose="02020603050405020304" pitchFamily="18" charset="0"/>
              <a:cs typeface="Times New Roman" panose="02020603050405020304" pitchFamily="18" charset="0"/>
            </a:endParaRPr>
          </a:p>
        </p:txBody>
      </p:sp>
      <p:sp>
        <p:nvSpPr>
          <p:cNvPr id="88" name="テキスト ボックス 87"/>
          <p:cNvSpPr txBox="1"/>
          <p:nvPr/>
        </p:nvSpPr>
        <p:spPr>
          <a:xfrm rot="16200000">
            <a:off x="5719228" y="2396001"/>
            <a:ext cx="1080120" cy="369332"/>
          </a:xfrm>
          <a:prstGeom prst="rect">
            <a:avLst/>
          </a:prstGeom>
          <a:noFill/>
          <a:ln>
            <a:noFill/>
          </a:ln>
        </p:spPr>
        <p:txBody>
          <a:bodyPr wrap="square" rtlCol="0">
            <a:spAutoFit/>
          </a:bodyPr>
          <a:lstStyle/>
          <a:p>
            <a:pPr algn="ctr"/>
            <a:r>
              <a:rPr lang="en-US" altLang="ja-JP" i="1" dirty="0">
                <a:latin typeface="Times New Roman" panose="02020603050405020304" pitchFamily="18" charset="0"/>
                <a:cs typeface="Times New Roman" panose="02020603050405020304" pitchFamily="18" charset="0"/>
              </a:rPr>
              <a:t>y</a:t>
            </a:r>
            <a:r>
              <a:rPr lang="en-US" altLang="ja-JP" dirty="0">
                <a:latin typeface="Times New Roman" panose="02020603050405020304" pitchFamily="18" charset="0"/>
                <a:cs typeface="Times New Roman" panose="02020603050405020304" pitchFamily="18" charset="0"/>
              </a:rPr>
              <a:t> [</a:t>
            </a:r>
            <a:r>
              <a:rPr lang="en-US" altLang="ja-JP" dirty="0" err="1">
                <a:latin typeface="Times New Roman" panose="02020603050405020304" pitchFamily="18" charset="0"/>
                <a:cs typeface="Times New Roman" panose="02020603050405020304" pitchFamily="18" charset="0"/>
              </a:rPr>
              <a:t>μm</a:t>
            </a:r>
            <a:r>
              <a:rPr lang="en-US" altLang="ja-JP" dirty="0">
                <a:latin typeface="Times New Roman" panose="02020603050405020304" pitchFamily="18" charset="0"/>
                <a:cs typeface="Times New Roman" panose="02020603050405020304" pitchFamily="18" charset="0"/>
              </a:rPr>
              <a:t>]</a:t>
            </a:r>
            <a:endParaRPr kumimoji="1" lang="ja-JP" altLang="en-US" dirty="0">
              <a:latin typeface="Times New Roman" panose="02020603050405020304" pitchFamily="18" charset="0"/>
              <a:cs typeface="Times New Roman" panose="02020603050405020304" pitchFamily="18" charset="0"/>
            </a:endParaRPr>
          </a:p>
        </p:txBody>
      </p:sp>
      <p:sp>
        <p:nvSpPr>
          <p:cNvPr id="89" name="テキスト ボックス 88"/>
          <p:cNvSpPr txBox="1"/>
          <p:nvPr/>
        </p:nvSpPr>
        <p:spPr>
          <a:xfrm>
            <a:off x="6297898" y="919903"/>
            <a:ext cx="2846102" cy="584775"/>
          </a:xfrm>
          <a:prstGeom prst="rect">
            <a:avLst/>
          </a:prstGeom>
          <a:noFill/>
          <a:ln>
            <a:noFill/>
          </a:ln>
        </p:spPr>
        <p:txBody>
          <a:bodyPr wrap="square" rtlCol="0">
            <a:spAutoFit/>
          </a:bodyPr>
          <a:lstStyle/>
          <a:p>
            <a:r>
              <a:rPr lang="ja-JP" altLang="en-US" sz="1600" dirty="0">
                <a:latin typeface="Times New Roman" panose="02020603050405020304" pitchFamily="18" charset="0"/>
                <a:cs typeface="Times New Roman" panose="02020603050405020304" pitchFamily="18" charset="0"/>
              </a:rPr>
              <a:t>イオンエネルギーの</a:t>
            </a:r>
            <a:endParaRPr lang="en-US" altLang="ja-JP" sz="1600" dirty="0">
              <a:latin typeface="Times New Roman" panose="02020603050405020304" pitchFamily="18" charset="0"/>
              <a:cs typeface="Times New Roman" panose="02020603050405020304" pitchFamily="18" charset="0"/>
            </a:endParaRPr>
          </a:p>
          <a:p>
            <a:r>
              <a:rPr lang="ja-JP" altLang="en-US" sz="1600" dirty="0">
                <a:latin typeface="Times New Roman" panose="02020603050405020304" pitchFamily="18" charset="0"/>
                <a:cs typeface="Times New Roman" panose="02020603050405020304" pitchFamily="18" charset="0"/>
              </a:rPr>
              <a:t>観測位置に対する分布</a:t>
            </a:r>
            <a:endParaRPr kumimoji="1" lang="en-US" altLang="ja-JP" sz="1600" dirty="0">
              <a:latin typeface="Times New Roman" panose="02020603050405020304" pitchFamily="18" charset="0"/>
              <a:cs typeface="Times New Roman" panose="02020603050405020304" pitchFamily="18" charset="0"/>
            </a:endParaRPr>
          </a:p>
        </p:txBody>
      </p:sp>
      <p:sp>
        <p:nvSpPr>
          <p:cNvPr id="18" name="正方形/長方形 17"/>
          <p:cNvSpPr/>
          <p:nvPr/>
        </p:nvSpPr>
        <p:spPr>
          <a:xfrm>
            <a:off x="6747822" y="3707740"/>
            <a:ext cx="1768433" cy="369332"/>
          </a:xfrm>
          <a:prstGeom prst="rect">
            <a:avLst/>
          </a:prstGeom>
        </p:spPr>
        <p:txBody>
          <a:bodyPr wrap="none">
            <a:spAutoFit/>
          </a:bodyPr>
          <a:lstStyle/>
          <a:p>
            <a:r>
              <a:rPr lang="en-US" altLang="ja-JP" dirty="0" err="1">
                <a:latin typeface="Times New Roman" panose="02020603050405020304" pitchFamily="18" charset="0"/>
                <a:cs typeface="Times New Roman" panose="02020603050405020304" pitchFamily="18" charset="0"/>
              </a:rPr>
              <a:t>d</a:t>
            </a:r>
            <a:r>
              <a:rPr lang="en-US" altLang="ja-JP" i="1" dirty="0" err="1">
                <a:latin typeface="Times New Roman" panose="02020603050405020304" pitchFamily="18" charset="0"/>
                <a:cs typeface="Times New Roman" panose="02020603050405020304" pitchFamily="18" charset="0"/>
              </a:rPr>
              <a:t>E</a:t>
            </a:r>
            <a:r>
              <a:rPr lang="en-US" altLang="ja-JP" baseline="-25000" dirty="0" err="1">
                <a:latin typeface="Times New Roman" panose="02020603050405020304" pitchFamily="18" charset="0"/>
                <a:cs typeface="Times New Roman" panose="02020603050405020304" pitchFamily="18" charset="0"/>
              </a:rPr>
              <a:t>b</a:t>
            </a:r>
            <a:r>
              <a:rPr lang="en-US" altLang="ja-JP" dirty="0">
                <a:latin typeface="Times New Roman" panose="02020603050405020304" pitchFamily="18" charset="0"/>
                <a:cs typeface="Times New Roman" panose="02020603050405020304" pitchFamily="18" charset="0"/>
              </a:rPr>
              <a:t>/</a:t>
            </a:r>
            <a:r>
              <a:rPr lang="en-US" altLang="ja-JP" dirty="0" err="1">
                <a:latin typeface="Times New Roman" panose="02020603050405020304" pitchFamily="18" charset="0"/>
                <a:cs typeface="Times New Roman" panose="02020603050405020304" pitchFamily="18" charset="0"/>
              </a:rPr>
              <a:t>d</a:t>
            </a:r>
            <a:r>
              <a:rPr lang="en-US" altLang="ja-JP" i="1" dirty="0" err="1">
                <a:latin typeface="Times New Roman" panose="02020603050405020304" pitchFamily="18" charset="0"/>
                <a:cs typeface="Times New Roman" panose="02020603050405020304" pitchFamily="18" charset="0"/>
              </a:rPr>
              <a:t>y</a:t>
            </a:r>
            <a:r>
              <a:rPr lang="en-US" altLang="ja-JP" i="1" dirty="0">
                <a:latin typeface="Times New Roman" panose="02020603050405020304" pitchFamily="18" charset="0"/>
                <a:cs typeface="Times New Roman" panose="02020603050405020304" pitchFamily="18" charset="0"/>
              </a:rPr>
              <a:t> </a:t>
            </a:r>
            <a:r>
              <a:rPr lang="en-US" altLang="ja-JP" dirty="0">
                <a:latin typeface="Times New Roman" panose="02020603050405020304" pitchFamily="18" charset="0"/>
                <a:cs typeface="Times New Roman" panose="02020603050405020304" pitchFamily="18" charset="0"/>
              </a:rPr>
              <a:t>[MJ/cm</a:t>
            </a:r>
            <a:r>
              <a:rPr lang="en-US" altLang="ja-JP" baseline="30000" dirty="0">
                <a:latin typeface="Times New Roman" panose="02020603050405020304" pitchFamily="18" charset="0"/>
                <a:cs typeface="Times New Roman" panose="02020603050405020304" pitchFamily="18" charset="0"/>
              </a:rPr>
              <a:t>2</a:t>
            </a:r>
            <a:r>
              <a:rPr lang="en-US" altLang="ja-JP" dirty="0">
                <a:latin typeface="Times New Roman" panose="02020603050405020304" pitchFamily="18" charset="0"/>
                <a:cs typeface="Times New Roman" panose="02020603050405020304" pitchFamily="18" charset="0"/>
              </a:rPr>
              <a:t>]</a:t>
            </a:r>
            <a:endParaRPr lang="ja-JP" altLang="en-US" dirty="0">
              <a:latin typeface="Times New Roman" panose="02020603050405020304" pitchFamily="18" charset="0"/>
              <a:cs typeface="Times New Roman" panose="02020603050405020304" pitchFamily="18" charset="0"/>
            </a:endParaRPr>
          </a:p>
        </p:txBody>
      </p:sp>
      <p:cxnSp>
        <p:nvCxnSpPr>
          <p:cNvPr id="84" name="直線コネクタ 83"/>
          <p:cNvCxnSpPr/>
          <p:nvPr/>
        </p:nvCxnSpPr>
        <p:spPr>
          <a:xfrm>
            <a:off x="3182002" y="3536899"/>
            <a:ext cx="3599523"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4099" name="四角形吹き出し 4098"/>
          <p:cNvSpPr/>
          <p:nvPr/>
        </p:nvSpPr>
        <p:spPr>
          <a:xfrm>
            <a:off x="539552" y="7311484"/>
            <a:ext cx="7728658" cy="3894379"/>
          </a:xfrm>
          <a:custGeom>
            <a:avLst/>
            <a:gdLst>
              <a:gd name="connsiteX0" fmla="*/ 0 w 3212745"/>
              <a:gd name="connsiteY0" fmla="*/ 0 h 2446448"/>
              <a:gd name="connsiteX1" fmla="*/ 1874101 w 3212745"/>
              <a:gd name="connsiteY1" fmla="*/ 0 h 2446448"/>
              <a:gd name="connsiteX2" fmla="*/ 3361977 w 3212745"/>
              <a:gd name="connsiteY2" fmla="*/ -1337400 h 2446448"/>
              <a:gd name="connsiteX3" fmla="*/ 2677288 w 3212745"/>
              <a:gd name="connsiteY3" fmla="*/ 0 h 2446448"/>
              <a:gd name="connsiteX4" fmla="*/ 3212745 w 3212745"/>
              <a:gd name="connsiteY4" fmla="*/ 0 h 2446448"/>
              <a:gd name="connsiteX5" fmla="*/ 3212745 w 3212745"/>
              <a:gd name="connsiteY5" fmla="*/ 407741 h 2446448"/>
              <a:gd name="connsiteX6" fmla="*/ 3212745 w 3212745"/>
              <a:gd name="connsiteY6" fmla="*/ 407741 h 2446448"/>
              <a:gd name="connsiteX7" fmla="*/ 3212745 w 3212745"/>
              <a:gd name="connsiteY7" fmla="*/ 1019353 h 2446448"/>
              <a:gd name="connsiteX8" fmla="*/ 3212745 w 3212745"/>
              <a:gd name="connsiteY8" fmla="*/ 2446448 h 2446448"/>
              <a:gd name="connsiteX9" fmla="*/ 2677288 w 3212745"/>
              <a:gd name="connsiteY9" fmla="*/ 2446448 h 2446448"/>
              <a:gd name="connsiteX10" fmla="*/ 1874101 w 3212745"/>
              <a:gd name="connsiteY10" fmla="*/ 2446448 h 2446448"/>
              <a:gd name="connsiteX11" fmla="*/ 1874101 w 3212745"/>
              <a:gd name="connsiteY11" fmla="*/ 2446448 h 2446448"/>
              <a:gd name="connsiteX12" fmla="*/ 0 w 3212745"/>
              <a:gd name="connsiteY12" fmla="*/ 2446448 h 2446448"/>
              <a:gd name="connsiteX13" fmla="*/ 0 w 3212745"/>
              <a:gd name="connsiteY13" fmla="*/ 1019353 h 2446448"/>
              <a:gd name="connsiteX14" fmla="*/ 0 w 3212745"/>
              <a:gd name="connsiteY14" fmla="*/ 407741 h 2446448"/>
              <a:gd name="connsiteX15" fmla="*/ 0 w 3212745"/>
              <a:gd name="connsiteY15" fmla="*/ 407741 h 2446448"/>
              <a:gd name="connsiteX16" fmla="*/ 0 w 3212745"/>
              <a:gd name="connsiteY16" fmla="*/ 0 h 2446448"/>
              <a:gd name="connsiteX0" fmla="*/ 0 w 3361977"/>
              <a:gd name="connsiteY0" fmla="*/ 1337400 h 3783848"/>
              <a:gd name="connsiteX1" fmla="*/ 2326277 w 3361977"/>
              <a:gd name="connsiteY1" fmla="*/ 1337400 h 3783848"/>
              <a:gd name="connsiteX2" fmla="*/ 3361977 w 3361977"/>
              <a:gd name="connsiteY2" fmla="*/ 0 h 3783848"/>
              <a:gd name="connsiteX3" fmla="*/ 2677288 w 3361977"/>
              <a:gd name="connsiteY3" fmla="*/ 1337400 h 3783848"/>
              <a:gd name="connsiteX4" fmla="*/ 3212745 w 3361977"/>
              <a:gd name="connsiteY4" fmla="*/ 1337400 h 3783848"/>
              <a:gd name="connsiteX5" fmla="*/ 3212745 w 3361977"/>
              <a:gd name="connsiteY5" fmla="*/ 1745141 h 3783848"/>
              <a:gd name="connsiteX6" fmla="*/ 3212745 w 3361977"/>
              <a:gd name="connsiteY6" fmla="*/ 1745141 h 3783848"/>
              <a:gd name="connsiteX7" fmla="*/ 3212745 w 3361977"/>
              <a:gd name="connsiteY7" fmla="*/ 2356753 h 3783848"/>
              <a:gd name="connsiteX8" fmla="*/ 3212745 w 3361977"/>
              <a:gd name="connsiteY8" fmla="*/ 3783848 h 3783848"/>
              <a:gd name="connsiteX9" fmla="*/ 2677288 w 3361977"/>
              <a:gd name="connsiteY9" fmla="*/ 3783848 h 3783848"/>
              <a:gd name="connsiteX10" fmla="*/ 1874101 w 3361977"/>
              <a:gd name="connsiteY10" fmla="*/ 3783848 h 3783848"/>
              <a:gd name="connsiteX11" fmla="*/ 1874101 w 3361977"/>
              <a:gd name="connsiteY11" fmla="*/ 3783848 h 3783848"/>
              <a:gd name="connsiteX12" fmla="*/ 0 w 3361977"/>
              <a:gd name="connsiteY12" fmla="*/ 3783848 h 3783848"/>
              <a:gd name="connsiteX13" fmla="*/ 0 w 3361977"/>
              <a:gd name="connsiteY13" fmla="*/ 2356753 h 3783848"/>
              <a:gd name="connsiteX14" fmla="*/ 0 w 3361977"/>
              <a:gd name="connsiteY14" fmla="*/ 1745141 h 3783848"/>
              <a:gd name="connsiteX15" fmla="*/ 0 w 3361977"/>
              <a:gd name="connsiteY15" fmla="*/ 1745141 h 3783848"/>
              <a:gd name="connsiteX16" fmla="*/ 0 w 3361977"/>
              <a:gd name="connsiteY16" fmla="*/ 1337400 h 3783848"/>
              <a:gd name="connsiteX0" fmla="*/ 0 w 3361977"/>
              <a:gd name="connsiteY0" fmla="*/ 1337400 h 3783848"/>
              <a:gd name="connsiteX1" fmla="*/ 2235842 w 3361977"/>
              <a:gd name="connsiteY1" fmla="*/ 1347448 h 3783848"/>
              <a:gd name="connsiteX2" fmla="*/ 3361977 w 3361977"/>
              <a:gd name="connsiteY2" fmla="*/ 0 h 3783848"/>
              <a:gd name="connsiteX3" fmla="*/ 2677288 w 3361977"/>
              <a:gd name="connsiteY3" fmla="*/ 1337400 h 3783848"/>
              <a:gd name="connsiteX4" fmla="*/ 3212745 w 3361977"/>
              <a:gd name="connsiteY4" fmla="*/ 1337400 h 3783848"/>
              <a:gd name="connsiteX5" fmla="*/ 3212745 w 3361977"/>
              <a:gd name="connsiteY5" fmla="*/ 1745141 h 3783848"/>
              <a:gd name="connsiteX6" fmla="*/ 3212745 w 3361977"/>
              <a:gd name="connsiteY6" fmla="*/ 1745141 h 3783848"/>
              <a:gd name="connsiteX7" fmla="*/ 3212745 w 3361977"/>
              <a:gd name="connsiteY7" fmla="*/ 2356753 h 3783848"/>
              <a:gd name="connsiteX8" fmla="*/ 3212745 w 3361977"/>
              <a:gd name="connsiteY8" fmla="*/ 3783848 h 3783848"/>
              <a:gd name="connsiteX9" fmla="*/ 2677288 w 3361977"/>
              <a:gd name="connsiteY9" fmla="*/ 3783848 h 3783848"/>
              <a:gd name="connsiteX10" fmla="*/ 1874101 w 3361977"/>
              <a:gd name="connsiteY10" fmla="*/ 3783848 h 3783848"/>
              <a:gd name="connsiteX11" fmla="*/ 1874101 w 3361977"/>
              <a:gd name="connsiteY11" fmla="*/ 3783848 h 3783848"/>
              <a:gd name="connsiteX12" fmla="*/ 0 w 3361977"/>
              <a:gd name="connsiteY12" fmla="*/ 3783848 h 3783848"/>
              <a:gd name="connsiteX13" fmla="*/ 0 w 3361977"/>
              <a:gd name="connsiteY13" fmla="*/ 2356753 h 3783848"/>
              <a:gd name="connsiteX14" fmla="*/ 0 w 3361977"/>
              <a:gd name="connsiteY14" fmla="*/ 1745141 h 3783848"/>
              <a:gd name="connsiteX15" fmla="*/ 0 w 3361977"/>
              <a:gd name="connsiteY15" fmla="*/ 1745141 h 3783848"/>
              <a:gd name="connsiteX16" fmla="*/ 0 w 3361977"/>
              <a:gd name="connsiteY16" fmla="*/ 1337400 h 3783848"/>
              <a:gd name="connsiteX0" fmla="*/ 0 w 3361977"/>
              <a:gd name="connsiteY0" fmla="*/ 1337400 h 3783848"/>
              <a:gd name="connsiteX1" fmla="*/ 907548 w 3361977"/>
              <a:gd name="connsiteY1" fmla="*/ 1357496 h 3783848"/>
              <a:gd name="connsiteX2" fmla="*/ 3361977 w 3361977"/>
              <a:gd name="connsiteY2" fmla="*/ 0 h 3783848"/>
              <a:gd name="connsiteX3" fmla="*/ 2677288 w 3361977"/>
              <a:gd name="connsiteY3" fmla="*/ 1337400 h 3783848"/>
              <a:gd name="connsiteX4" fmla="*/ 3212745 w 3361977"/>
              <a:gd name="connsiteY4" fmla="*/ 1337400 h 3783848"/>
              <a:gd name="connsiteX5" fmla="*/ 3212745 w 3361977"/>
              <a:gd name="connsiteY5" fmla="*/ 1745141 h 3783848"/>
              <a:gd name="connsiteX6" fmla="*/ 3212745 w 3361977"/>
              <a:gd name="connsiteY6" fmla="*/ 1745141 h 3783848"/>
              <a:gd name="connsiteX7" fmla="*/ 3212745 w 3361977"/>
              <a:gd name="connsiteY7" fmla="*/ 2356753 h 3783848"/>
              <a:gd name="connsiteX8" fmla="*/ 3212745 w 3361977"/>
              <a:gd name="connsiteY8" fmla="*/ 3783848 h 3783848"/>
              <a:gd name="connsiteX9" fmla="*/ 2677288 w 3361977"/>
              <a:gd name="connsiteY9" fmla="*/ 3783848 h 3783848"/>
              <a:gd name="connsiteX10" fmla="*/ 1874101 w 3361977"/>
              <a:gd name="connsiteY10" fmla="*/ 3783848 h 3783848"/>
              <a:gd name="connsiteX11" fmla="*/ 1874101 w 3361977"/>
              <a:gd name="connsiteY11" fmla="*/ 3783848 h 3783848"/>
              <a:gd name="connsiteX12" fmla="*/ 0 w 3361977"/>
              <a:gd name="connsiteY12" fmla="*/ 3783848 h 3783848"/>
              <a:gd name="connsiteX13" fmla="*/ 0 w 3361977"/>
              <a:gd name="connsiteY13" fmla="*/ 2356753 h 3783848"/>
              <a:gd name="connsiteX14" fmla="*/ 0 w 3361977"/>
              <a:gd name="connsiteY14" fmla="*/ 1745141 h 3783848"/>
              <a:gd name="connsiteX15" fmla="*/ 0 w 3361977"/>
              <a:gd name="connsiteY15" fmla="*/ 1745141 h 3783848"/>
              <a:gd name="connsiteX16" fmla="*/ 0 w 3361977"/>
              <a:gd name="connsiteY16" fmla="*/ 1337400 h 3783848"/>
              <a:gd name="connsiteX0" fmla="*/ 0 w 3361977"/>
              <a:gd name="connsiteY0" fmla="*/ 1337400 h 3783848"/>
              <a:gd name="connsiteX1" fmla="*/ 920079 w 3361977"/>
              <a:gd name="connsiteY1" fmla="*/ 1347448 h 3783848"/>
              <a:gd name="connsiteX2" fmla="*/ 3361977 w 3361977"/>
              <a:gd name="connsiteY2" fmla="*/ 0 h 3783848"/>
              <a:gd name="connsiteX3" fmla="*/ 2677288 w 3361977"/>
              <a:gd name="connsiteY3" fmla="*/ 1337400 h 3783848"/>
              <a:gd name="connsiteX4" fmla="*/ 3212745 w 3361977"/>
              <a:gd name="connsiteY4" fmla="*/ 1337400 h 3783848"/>
              <a:gd name="connsiteX5" fmla="*/ 3212745 w 3361977"/>
              <a:gd name="connsiteY5" fmla="*/ 1745141 h 3783848"/>
              <a:gd name="connsiteX6" fmla="*/ 3212745 w 3361977"/>
              <a:gd name="connsiteY6" fmla="*/ 1745141 h 3783848"/>
              <a:gd name="connsiteX7" fmla="*/ 3212745 w 3361977"/>
              <a:gd name="connsiteY7" fmla="*/ 2356753 h 3783848"/>
              <a:gd name="connsiteX8" fmla="*/ 3212745 w 3361977"/>
              <a:gd name="connsiteY8" fmla="*/ 3783848 h 3783848"/>
              <a:gd name="connsiteX9" fmla="*/ 2677288 w 3361977"/>
              <a:gd name="connsiteY9" fmla="*/ 3783848 h 3783848"/>
              <a:gd name="connsiteX10" fmla="*/ 1874101 w 3361977"/>
              <a:gd name="connsiteY10" fmla="*/ 3783848 h 3783848"/>
              <a:gd name="connsiteX11" fmla="*/ 1874101 w 3361977"/>
              <a:gd name="connsiteY11" fmla="*/ 3783848 h 3783848"/>
              <a:gd name="connsiteX12" fmla="*/ 0 w 3361977"/>
              <a:gd name="connsiteY12" fmla="*/ 3783848 h 3783848"/>
              <a:gd name="connsiteX13" fmla="*/ 0 w 3361977"/>
              <a:gd name="connsiteY13" fmla="*/ 2356753 h 3783848"/>
              <a:gd name="connsiteX14" fmla="*/ 0 w 3361977"/>
              <a:gd name="connsiteY14" fmla="*/ 1745141 h 3783848"/>
              <a:gd name="connsiteX15" fmla="*/ 0 w 3361977"/>
              <a:gd name="connsiteY15" fmla="*/ 1745141 h 3783848"/>
              <a:gd name="connsiteX16" fmla="*/ 0 w 3361977"/>
              <a:gd name="connsiteY16" fmla="*/ 1337400 h 3783848"/>
              <a:gd name="connsiteX0" fmla="*/ 0 w 3361977"/>
              <a:gd name="connsiteY0" fmla="*/ 1337400 h 3783848"/>
              <a:gd name="connsiteX1" fmla="*/ 920079 w 3361977"/>
              <a:gd name="connsiteY1" fmla="*/ 1347448 h 3783848"/>
              <a:gd name="connsiteX2" fmla="*/ 3361977 w 3361977"/>
              <a:gd name="connsiteY2" fmla="*/ 0 h 3783848"/>
              <a:gd name="connsiteX3" fmla="*/ 1006479 w 3361977"/>
              <a:gd name="connsiteY3" fmla="*/ 1347448 h 3783848"/>
              <a:gd name="connsiteX4" fmla="*/ 3212745 w 3361977"/>
              <a:gd name="connsiteY4" fmla="*/ 1337400 h 3783848"/>
              <a:gd name="connsiteX5" fmla="*/ 3212745 w 3361977"/>
              <a:gd name="connsiteY5" fmla="*/ 1745141 h 3783848"/>
              <a:gd name="connsiteX6" fmla="*/ 3212745 w 3361977"/>
              <a:gd name="connsiteY6" fmla="*/ 1745141 h 3783848"/>
              <a:gd name="connsiteX7" fmla="*/ 3212745 w 3361977"/>
              <a:gd name="connsiteY7" fmla="*/ 2356753 h 3783848"/>
              <a:gd name="connsiteX8" fmla="*/ 3212745 w 3361977"/>
              <a:gd name="connsiteY8" fmla="*/ 3783848 h 3783848"/>
              <a:gd name="connsiteX9" fmla="*/ 2677288 w 3361977"/>
              <a:gd name="connsiteY9" fmla="*/ 3783848 h 3783848"/>
              <a:gd name="connsiteX10" fmla="*/ 1874101 w 3361977"/>
              <a:gd name="connsiteY10" fmla="*/ 3783848 h 3783848"/>
              <a:gd name="connsiteX11" fmla="*/ 1874101 w 3361977"/>
              <a:gd name="connsiteY11" fmla="*/ 3783848 h 3783848"/>
              <a:gd name="connsiteX12" fmla="*/ 0 w 3361977"/>
              <a:gd name="connsiteY12" fmla="*/ 3783848 h 3783848"/>
              <a:gd name="connsiteX13" fmla="*/ 0 w 3361977"/>
              <a:gd name="connsiteY13" fmla="*/ 2356753 h 3783848"/>
              <a:gd name="connsiteX14" fmla="*/ 0 w 3361977"/>
              <a:gd name="connsiteY14" fmla="*/ 1745141 h 3783848"/>
              <a:gd name="connsiteX15" fmla="*/ 0 w 3361977"/>
              <a:gd name="connsiteY15" fmla="*/ 1745141 h 3783848"/>
              <a:gd name="connsiteX16" fmla="*/ 0 w 3361977"/>
              <a:gd name="connsiteY16" fmla="*/ 1337400 h 3783848"/>
              <a:gd name="connsiteX0" fmla="*/ 0 w 3361977"/>
              <a:gd name="connsiteY0" fmla="*/ 1337400 h 3783848"/>
              <a:gd name="connsiteX1" fmla="*/ 631864 w 3361977"/>
              <a:gd name="connsiteY1" fmla="*/ 1357496 h 3783848"/>
              <a:gd name="connsiteX2" fmla="*/ 3361977 w 3361977"/>
              <a:gd name="connsiteY2" fmla="*/ 0 h 3783848"/>
              <a:gd name="connsiteX3" fmla="*/ 1006479 w 3361977"/>
              <a:gd name="connsiteY3" fmla="*/ 1347448 h 3783848"/>
              <a:gd name="connsiteX4" fmla="*/ 3212745 w 3361977"/>
              <a:gd name="connsiteY4" fmla="*/ 1337400 h 3783848"/>
              <a:gd name="connsiteX5" fmla="*/ 3212745 w 3361977"/>
              <a:gd name="connsiteY5" fmla="*/ 1745141 h 3783848"/>
              <a:gd name="connsiteX6" fmla="*/ 3212745 w 3361977"/>
              <a:gd name="connsiteY6" fmla="*/ 1745141 h 3783848"/>
              <a:gd name="connsiteX7" fmla="*/ 3212745 w 3361977"/>
              <a:gd name="connsiteY7" fmla="*/ 2356753 h 3783848"/>
              <a:gd name="connsiteX8" fmla="*/ 3212745 w 3361977"/>
              <a:gd name="connsiteY8" fmla="*/ 3783848 h 3783848"/>
              <a:gd name="connsiteX9" fmla="*/ 2677288 w 3361977"/>
              <a:gd name="connsiteY9" fmla="*/ 3783848 h 3783848"/>
              <a:gd name="connsiteX10" fmla="*/ 1874101 w 3361977"/>
              <a:gd name="connsiteY10" fmla="*/ 3783848 h 3783848"/>
              <a:gd name="connsiteX11" fmla="*/ 1874101 w 3361977"/>
              <a:gd name="connsiteY11" fmla="*/ 3783848 h 3783848"/>
              <a:gd name="connsiteX12" fmla="*/ 0 w 3361977"/>
              <a:gd name="connsiteY12" fmla="*/ 3783848 h 3783848"/>
              <a:gd name="connsiteX13" fmla="*/ 0 w 3361977"/>
              <a:gd name="connsiteY13" fmla="*/ 2356753 h 3783848"/>
              <a:gd name="connsiteX14" fmla="*/ 0 w 3361977"/>
              <a:gd name="connsiteY14" fmla="*/ 1745141 h 3783848"/>
              <a:gd name="connsiteX15" fmla="*/ 0 w 3361977"/>
              <a:gd name="connsiteY15" fmla="*/ 1745141 h 3783848"/>
              <a:gd name="connsiteX16" fmla="*/ 0 w 3361977"/>
              <a:gd name="connsiteY16" fmla="*/ 1337400 h 3783848"/>
              <a:gd name="connsiteX0" fmla="*/ 0 w 3212745"/>
              <a:gd name="connsiteY0" fmla="*/ 1347448 h 3793896"/>
              <a:gd name="connsiteX1" fmla="*/ 631864 w 3212745"/>
              <a:gd name="connsiteY1" fmla="*/ 1367544 h 3793896"/>
              <a:gd name="connsiteX2" fmla="*/ 1411306 w 3212745"/>
              <a:gd name="connsiteY2" fmla="*/ 0 h 3793896"/>
              <a:gd name="connsiteX3" fmla="*/ 1006479 w 3212745"/>
              <a:gd name="connsiteY3" fmla="*/ 1357496 h 3793896"/>
              <a:gd name="connsiteX4" fmla="*/ 3212745 w 3212745"/>
              <a:gd name="connsiteY4" fmla="*/ 1347448 h 3793896"/>
              <a:gd name="connsiteX5" fmla="*/ 3212745 w 3212745"/>
              <a:gd name="connsiteY5" fmla="*/ 1755189 h 3793896"/>
              <a:gd name="connsiteX6" fmla="*/ 3212745 w 3212745"/>
              <a:gd name="connsiteY6" fmla="*/ 1755189 h 3793896"/>
              <a:gd name="connsiteX7" fmla="*/ 3212745 w 3212745"/>
              <a:gd name="connsiteY7" fmla="*/ 2366801 h 3793896"/>
              <a:gd name="connsiteX8" fmla="*/ 3212745 w 3212745"/>
              <a:gd name="connsiteY8" fmla="*/ 3793896 h 3793896"/>
              <a:gd name="connsiteX9" fmla="*/ 2677288 w 3212745"/>
              <a:gd name="connsiteY9" fmla="*/ 3793896 h 3793896"/>
              <a:gd name="connsiteX10" fmla="*/ 1874101 w 3212745"/>
              <a:gd name="connsiteY10" fmla="*/ 3793896 h 3793896"/>
              <a:gd name="connsiteX11" fmla="*/ 1874101 w 3212745"/>
              <a:gd name="connsiteY11" fmla="*/ 3793896 h 3793896"/>
              <a:gd name="connsiteX12" fmla="*/ 0 w 3212745"/>
              <a:gd name="connsiteY12" fmla="*/ 3793896 h 3793896"/>
              <a:gd name="connsiteX13" fmla="*/ 0 w 3212745"/>
              <a:gd name="connsiteY13" fmla="*/ 2366801 h 3793896"/>
              <a:gd name="connsiteX14" fmla="*/ 0 w 3212745"/>
              <a:gd name="connsiteY14" fmla="*/ 1755189 h 3793896"/>
              <a:gd name="connsiteX15" fmla="*/ 0 w 3212745"/>
              <a:gd name="connsiteY15" fmla="*/ 1755189 h 3793896"/>
              <a:gd name="connsiteX16" fmla="*/ 0 w 3212745"/>
              <a:gd name="connsiteY16" fmla="*/ 1347448 h 3793896"/>
              <a:gd name="connsiteX0" fmla="*/ 0 w 3212745"/>
              <a:gd name="connsiteY0" fmla="*/ 1447931 h 3894379"/>
              <a:gd name="connsiteX1" fmla="*/ 631864 w 3212745"/>
              <a:gd name="connsiteY1" fmla="*/ 1468027 h 3894379"/>
              <a:gd name="connsiteX2" fmla="*/ 1411306 w 3212745"/>
              <a:gd name="connsiteY2" fmla="*/ 0 h 3894379"/>
              <a:gd name="connsiteX3" fmla="*/ 1006479 w 3212745"/>
              <a:gd name="connsiteY3" fmla="*/ 1457979 h 3894379"/>
              <a:gd name="connsiteX4" fmla="*/ 3212745 w 3212745"/>
              <a:gd name="connsiteY4" fmla="*/ 1447931 h 3894379"/>
              <a:gd name="connsiteX5" fmla="*/ 3212745 w 3212745"/>
              <a:gd name="connsiteY5" fmla="*/ 1855672 h 3894379"/>
              <a:gd name="connsiteX6" fmla="*/ 3212745 w 3212745"/>
              <a:gd name="connsiteY6" fmla="*/ 1855672 h 3894379"/>
              <a:gd name="connsiteX7" fmla="*/ 3212745 w 3212745"/>
              <a:gd name="connsiteY7" fmla="*/ 2467284 h 3894379"/>
              <a:gd name="connsiteX8" fmla="*/ 3212745 w 3212745"/>
              <a:gd name="connsiteY8" fmla="*/ 3894379 h 3894379"/>
              <a:gd name="connsiteX9" fmla="*/ 2677288 w 3212745"/>
              <a:gd name="connsiteY9" fmla="*/ 3894379 h 3894379"/>
              <a:gd name="connsiteX10" fmla="*/ 1874101 w 3212745"/>
              <a:gd name="connsiteY10" fmla="*/ 3894379 h 3894379"/>
              <a:gd name="connsiteX11" fmla="*/ 1874101 w 3212745"/>
              <a:gd name="connsiteY11" fmla="*/ 3894379 h 3894379"/>
              <a:gd name="connsiteX12" fmla="*/ 0 w 3212745"/>
              <a:gd name="connsiteY12" fmla="*/ 3894379 h 3894379"/>
              <a:gd name="connsiteX13" fmla="*/ 0 w 3212745"/>
              <a:gd name="connsiteY13" fmla="*/ 2467284 h 3894379"/>
              <a:gd name="connsiteX14" fmla="*/ 0 w 3212745"/>
              <a:gd name="connsiteY14" fmla="*/ 1855672 h 3894379"/>
              <a:gd name="connsiteX15" fmla="*/ 0 w 3212745"/>
              <a:gd name="connsiteY15" fmla="*/ 1855672 h 3894379"/>
              <a:gd name="connsiteX16" fmla="*/ 0 w 3212745"/>
              <a:gd name="connsiteY16" fmla="*/ 1447931 h 3894379"/>
              <a:gd name="connsiteX0" fmla="*/ 0 w 3212745"/>
              <a:gd name="connsiteY0" fmla="*/ 1447931 h 3894379"/>
              <a:gd name="connsiteX1" fmla="*/ 673635 w 3212745"/>
              <a:gd name="connsiteY1" fmla="*/ 1437882 h 3894379"/>
              <a:gd name="connsiteX2" fmla="*/ 1411306 w 3212745"/>
              <a:gd name="connsiteY2" fmla="*/ 0 h 3894379"/>
              <a:gd name="connsiteX3" fmla="*/ 1006479 w 3212745"/>
              <a:gd name="connsiteY3" fmla="*/ 1457979 h 3894379"/>
              <a:gd name="connsiteX4" fmla="*/ 3212745 w 3212745"/>
              <a:gd name="connsiteY4" fmla="*/ 1447931 h 3894379"/>
              <a:gd name="connsiteX5" fmla="*/ 3212745 w 3212745"/>
              <a:gd name="connsiteY5" fmla="*/ 1855672 h 3894379"/>
              <a:gd name="connsiteX6" fmla="*/ 3212745 w 3212745"/>
              <a:gd name="connsiteY6" fmla="*/ 1855672 h 3894379"/>
              <a:gd name="connsiteX7" fmla="*/ 3212745 w 3212745"/>
              <a:gd name="connsiteY7" fmla="*/ 2467284 h 3894379"/>
              <a:gd name="connsiteX8" fmla="*/ 3212745 w 3212745"/>
              <a:gd name="connsiteY8" fmla="*/ 3894379 h 3894379"/>
              <a:gd name="connsiteX9" fmla="*/ 2677288 w 3212745"/>
              <a:gd name="connsiteY9" fmla="*/ 3894379 h 3894379"/>
              <a:gd name="connsiteX10" fmla="*/ 1874101 w 3212745"/>
              <a:gd name="connsiteY10" fmla="*/ 3894379 h 3894379"/>
              <a:gd name="connsiteX11" fmla="*/ 1874101 w 3212745"/>
              <a:gd name="connsiteY11" fmla="*/ 3894379 h 3894379"/>
              <a:gd name="connsiteX12" fmla="*/ 0 w 3212745"/>
              <a:gd name="connsiteY12" fmla="*/ 3894379 h 3894379"/>
              <a:gd name="connsiteX13" fmla="*/ 0 w 3212745"/>
              <a:gd name="connsiteY13" fmla="*/ 2467284 h 3894379"/>
              <a:gd name="connsiteX14" fmla="*/ 0 w 3212745"/>
              <a:gd name="connsiteY14" fmla="*/ 1855672 h 3894379"/>
              <a:gd name="connsiteX15" fmla="*/ 0 w 3212745"/>
              <a:gd name="connsiteY15" fmla="*/ 1855672 h 3894379"/>
              <a:gd name="connsiteX16" fmla="*/ 0 w 3212745"/>
              <a:gd name="connsiteY16" fmla="*/ 1447931 h 3894379"/>
              <a:gd name="connsiteX0" fmla="*/ 0 w 3212745"/>
              <a:gd name="connsiteY0" fmla="*/ 1447931 h 3894379"/>
              <a:gd name="connsiteX1" fmla="*/ 744644 w 3212745"/>
              <a:gd name="connsiteY1" fmla="*/ 1457979 h 3894379"/>
              <a:gd name="connsiteX2" fmla="*/ 1411306 w 3212745"/>
              <a:gd name="connsiteY2" fmla="*/ 0 h 3894379"/>
              <a:gd name="connsiteX3" fmla="*/ 1006479 w 3212745"/>
              <a:gd name="connsiteY3" fmla="*/ 1457979 h 3894379"/>
              <a:gd name="connsiteX4" fmla="*/ 3212745 w 3212745"/>
              <a:gd name="connsiteY4" fmla="*/ 1447931 h 3894379"/>
              <a:gd name="connsiteX5" fmla="*/ 3212745 w 3212745"/>
              <a:gd name="connsiteY5" fmla="*/ 1855672 h 3894379"/>
              <a:gd name="connsiteX6" fmla="*/ 3212745 w 3212745"/>
              <a:gd name="connsiteY6" fmla="*/ 1855672 h 3894379"/>
              <a:gd name="connsiteX7" fmla="*/ 3212745 w 3212745"/>
              <a:gd name="connsiteY7" fmla="*/ 2467284 h 3894379"/>
              <a:gd name="connsiteX8" fmla="*/ 3212745 w 3212745"/>
              <a:gd name="connsiteY8" fmla="*/ 3894379 h 3894379"/>
              <a:gd name="connsiteX9" fmla="*/ 2677288 w 3212745"/>
              <a:gd name="connsiteY9" fmla="*/ 3894379 h 3894379"/>
              <a:gd name="connsiteX10" fmla="*/ 1874101 w 3212745"/>
              <a:gd name="connsiteY10" fmla="*/ 3894379 h 3894379"/>
              <a:gd name="connsiteX11" fmla="*/ 1874101 w 3212745"/>
              <a:gd name="connsiteY11" fmla="*/ 3894379 h 3894379"/>
              <a:gd name="connsiteX12" fmla="*/ 0 w 3212745"/>
              <a:gd name="connsiteY12" fmla="*/ 3894379 h 3894379"/>
              <a:gd name="connsiteX13" fmla="*/ 0 w 3212745"/>
              <a:gd name="connsiteY13" fmla="*/ 2467284 h 3894379"/>
              <a:gd name="connsiteX14" fmla="*/ 0 w 3212745"/>
              <a:gd name="connsiteY14" fmla="*/ 1855672 h 3894379"/>
              <a:gd name="connsiteX15" fmla="*/ 0 w 3212745"/>
              <a:gd name="connsiteY15" fmla="*/ 1855672 h 3894379"/>
              <a:gd name="connsiteX16" fmla="*/ 0 w 3212745"/>
              <a:gd name="connsiteY16" fmla="*/ 1447931 h 3894379"/>
              <a:gd name="connsiteX0" fmla="*/ 0 w 3212745"/>
              <a:gd name="connsiteY0" fmla="*/ 1447931 h 3894379"/>
              <a:gd name="connsiteX1" fmla="*/ 757175 w 3212745"/>
              <a:gd name="connsiteY1" fmla="*/ 1447931 h 3894379"/>
              <a:gd name="connsiteX2" fmla="*/ 1411306 w 3212745"/>
              <a:gd name="connsiteY2" fmla="*/ 0 h 3894379"/>
              <a:gd name="connsiteX3" fmla="*/ 1006479 w 3212745"/>
              <a:gd name="connsiteY3" fmla="*/ 1457979 h 3894379"/>
              <a:gd name="connsiteX4" fmla="*/ 3212745 w 3212745"/>
              <a:gd name="connsiteY4" fmla="*/ 1447931 h 3894379"/>
              <a:gd name="connsiteX5" fmla="*/ 3212745 w 3212745"/>
              <a:gd name="connsiteY5" fmla="*/ 1855672 h 3894379"/>
              <a:gd name="connsiteX6" fmla="*/ 3212745 w 3212745"/>
              <a:gd name="connsiteY6" fmla="*/ 1855672 h 3894379"/>
              <a:gd name="connsiteX7" fmla="*/ 3212745 w 3212745"/>
              <a:gd name="connsiteY7" fmla="*/ 2467284 h 3894379"/>
              <a:gd name="connsiteX8" fmla="*/ 3212745 w 3212745"/>
              <a:gd name="connsiteY8" fmla="*/ 3894379 h 3894379"/>
              <a:gd name="connsiteX9" fmla="*/ 2677288 w 3212745"/>
              <a:gd name="connsiteY9" fmla="*/ 3894379 h 3894379"/>
              <a:gd name="connsiteX10" fmla="*/ 1874101 w 3212745"/>
              <a:gd name="connsiteY10" fmla="*/ 3894379 h 3894379"/>
              <a:gd name="connsiteX11" fmla="*/ 1874101 w 3212745"/>
              <a:gd name="connsiteY11" fmla="*/ 3894379 h 3894379"/>
              <a:gd name="connsiteX12" fmla="*/ 0 w 3212745"/>
              <a:gd name="connsiteY12" fmla="*/ 3894379 h 3894379"/>
              <a:gd name="connsiteX13" fmla="*/ 0 w 3212745"/>
              <a:gd name="connsiteY13" fmla="*/ 2467284 h 3894379"/>
              <a:gd name="connsiteX14" fmla="*/ 0 w 3212745"/>
              <a:gd name="connsiteY14" fmla="*/ 1855672 h 3894379"/>
              <a:gd name="connsiteX15" fmla="*/ 0 w 3212745"/>
              <a:gd name="connsiteY15" fmla="*/ 1855672 h 3894379"/>
              <a:gd name="connsiteX16" fmla="*/ 0 w 3212745"/>
              <a:gd name="connsiteY16" fmla="*/ 1447931 h 389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212745" h="3894379">
                <a:moveTo>
                  <a:pt x="0" y="1447931"/>
                </a:moveTo>
                <a:lnTo>
                  <a:pt x="757175" y="1447931"/>
                </a:lnTo>
                <a:lnTo>
                  <a:pt x="1411306" y="0"/>
                </a:lnTo>
                <a:lnTo>
                  <a:pt x="1006479" y="1457979"/>
                </a:lnTo>
                <a:lnTo>
                  <a:pt x="3212745" y="1447931"/>
                </a:lnTo>
                <a:lnTo>
                  <a:pt x="3212745" y="1855672"/>
                </a:lnTo>
                <a:lnTo>
                  <a:pt x="3212745" y="1855672"/>
                </a:lnTo>
                <a:lnTo>
                  <a:pt x="3212745" y="2467284"/>
                </a:lnTo>
                <a:lnTo>
                  <a:pt x="3212745" y="3894379"/>
                </a:lnTo>
                <a:lnTo>
                  <a:pt x="2677288" y="3894379"/>
                </a:lnTo>
                <a:lnTo>
                  <a:pt x="1874101" y="3894379"/>
                </a:lnTo>
                <a:lnTo>
                  <a:pt x="1874101" y="3894379"/>
                </a:lnTo>
                <a:lnTo>
                  <a:pt x="0" y="3894379"/>
                </a:lnTo>
                <a:lnTo>
                  <a:pt x="0" y="2467284"/>
                </a:lnTo>
                <a:lnTo>
                  <a:pt x="0" y="1855672"/>
                </a:lnTo>
                <a:lnTo>
                  <a:pt x="0" y="1855672"/>
                </a:lnTo>
                <a:lnTo>
                  <a:pt x="0" y="1447931"/>
                </a:ln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solidFill>
                <a:schemeClr val="tx1"/>
              </a:solidFill>
            </a:endParaRPr>
          </a:p>
        </p:txBody>
      </p:sp>
      <p:pic>
        <p:nvPicPr>
          <p:cNvPr id="9221" name="Picture 5"/>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17619" r="12843"/>
          <a:stretch/>
        </p:blipFill>
        <p:spPr bwMode="auto">
          <a:xfrm>
            <a:off x="1115616" y="9053089"/>
            <a:ext cx="2018845" cy="19354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0" name="テキスト ボックス 49"/>
          <p:cNvSpPr txBox="1"/>
          <p:nvPr/>
        </p:nvSpPr>
        <p:spPr>
          <a:xfrm>
            <a:off x="4056741" y="9223543"/>
            <a:ext cx="4018697" cy="1692771"/>
          </a:xfrm>
          <a:prstGeom prst="rect">
            <a:avLst/>
          </a:prstGeom>
          <a:noFill/>
          <a:ln>
            <a:noFill/>
          </a:ln>
        </p:spPr>
        <p:txBody>
          <a:bodyPr wrap="square" rtlCol="0">
            <a:spAutoFit/>
          </a:bodyPr>
          <a:lstStyle/>
          <a:p>
            <a:r>
              <a:rPr kumimoji="1" lang="ja-JP" altLang="en-US" sz="1600" dirty="0">
                <a:latin typeface="Times New Roman" panose="02020603050405020304" pitchFamily="18" charset="0"/>
                <a:cs typeface="Times New Roman" panose="02020603050405020304" pitchFamily="18" charset="0"/>
              </a:rPr>
              <a:t>スポットの中心付近においても、</a:t>
            </a:r>
            <a:endParaRPr kumimoji="1" lang="en-US" altLang="ja-JP" sz="1600" dirty="0">
              <a:latin typeface="Times New Roman" panose="02020603050405020304" pitchFamily="18" charset="0"/>
              <a:cs typeface="Times New Roman" panose="02020603050405020304" pitchFamily="18" charset="0"/>
            </a:endParaRPr>
          </a:p>
          <a:p>
            <a:r>
              <a:rPr kumimoji="1" lang="ja-JP" altLang="en-US" sz="1600" dirty="0">
                <a:latin typeface="Times New Roman" panose="02020603050405020304" pitchFamily="18" charset="0"/>
                <a:cs typeface="Times New Roman" panose="02020603050405020304" pitchFamily="18" charset="0"/>
              </a:rPr>
              <a:t>レーザー照射面の</a:t>
            </a:r>
            <a:r>
              <a:rPr lang="ja-JP" altLang="en-US" sz="1600" dirty="0">
                <a:latin typeface="Times New Roman" panose="02020603050405020304" pitchFamily="18" charset="0"/>
                <a:cs typeface="Times New Roman" panose="02020603050405020304" pitchFamily="18" charset="0"/>
              </a:rPr>
              <a:t>擾乱</a:t>
            </a:r>
            <a:r>
              <a:rPr kumimoji="1" lang="ja-JP" altLang="en-US" sz="1600" dirty="0">
                <a:latin typeface="Times New Roman" panose="02020603050405020304" pitchFamily="18" charset="0"/>
                <a:cs typeface="Times New Roman" panose="02020603050405020304" pitchFamily="18" charset="0"/>
              </a:rPr>
              <a:t>によって，</a:t>
            </a:r>
            <a:endParaRPr kumimoji="1" lang="en-US" altLang="ja-JP" sz="1600" dirty="0">
              <a:latin typeface="Times New Roman" panose="02020603050405020304" pitchFamily="18" charset="0"/>
              <a:cs typeface="Times New Roman" panose="02020603050405020304" pitchFamily="18" charset="0"/>
            </a:endParaRPr>
          </a:p>
          <a:p>
            <a:r>
              <a:rPr lang="ja-JP" altLang="en-US" sz="1600" dirty="0">
                <a:latin typeface="Times New Roman" panose="02020603050405020304" pitchFamily="18" charset="0"/>
                <a:cs typeface="Times New Roman" panose="02020603050405020304" pitchFamily="18" charset="0"/>
              </a:rPr>
              <a:t>イオンビームの発散角が大きくなった。</a:t>
            </a:r>
            <a:endParaRPr lang="en-US" altLang="ja-JP" sz="1600" dirty="0">
              <a:latin typeface="Times New Roman" panose="02020603050405020304" pitchFamily="18" charset="0"/>
              <a:cs typeface="Times New Roman" panose="02020603050405020304" pitchFamily="18" charset="0"/>
            </a:endParaRPr>
          </a:p>
          <a:p>
            <a:endParaRPr lang="en-US" altLang="ja-JP" sz="800" dirty="0">
              <a:latin typeface="Times New Roman" panose="02020603050405020304" pitchFamily="18" charset="0"/>
              <a:cs typeface="Times New Roman" panose="02020603050405020304" pitchFamily="18" charset="0"/>
            </a:endParaRPr>
          </a:p>
          <a:p>
            <a:r>
              <a:rPr lang="en-US" altLang="ja-JP" sz="1600" i="1" dirty="0">
                <a:latin typeface="Times New Roman" panose="02020603050405020304" pitchFamily="18" charset="0"/>
                <a:cs typeface="Times New Roman" panose="02020603050405020304" pitchFamily="18" charset="0"/>
              </a:rPr>
              <a:t>θ</a:t>
            </a:r>
            <a:r>
              <a:rPr lang="en-US" altLang="ja-JP" sz="1600" dirty="0">
                <a:latin typeface="Times New Roman" panose="02020603050405020304" pitchFamily="18" charset="0"/>
                <a:cs typeface="Times New Roman" panose="02020603050405020304" pitchFamily="18" charset="0"/>
              </a:rPr>
              <a:t>=0~10°</a:t>
            </a:r>
            <a:r>
              <a:rPr lang="ja-JP" altLang="en-US" sz="1600" dirty="0">
                <a:latin typeface="Times New Roman" panose="02020603050405020304" pitchFamily="18" charset="0"/>
                <a:cs typeface="Times New Roman" panose="02020603050405020304" pitchFamily="18" charset="0"/>
              </a:rPr>
              <a:t>の成分のエネルギー割合は，</a:t>
            </a:r>
            <a:endParaRPr lang="en-US" altLang="ja-JP" sz="1600" dirty="0">
              <a:latin typeface="Times New Roman" panose="02020603050405020304" pitchFamily="18" charset="0"/>
              <a:cs typeface="Times New Roman" panose="02020603050405020304" pitchFamily="18" charset="0"/>
            </a:endParaRPr>
          </a:p>
          <a:p>
            <a:r>
              <a:rPr lang="ja-JP" altLang="en-US" sz="1600" dirty="0">
                <a:latin typeface="Times New Roman" panose="02020603050405020304" pitchFamily="18" charset="0"/>
                <a:cs typeface="Times New Roman" panose="02020603050405020304" pitchFamily="18" charset="0"/>
              </a:rPr>
              <a:t> ・ 準一次元計算： </a:t>
            </a:r>
            <a:r>
              <a:rPr lang="en-US" altLang="ja-JP" sz="1600" dirty="0">
                <a:latin typeface="Times New Roman" panose="02020603050405020304" pitchFamily="18" charset="0"/>
                <a:cs typeface="Times New Roman" panose="02020603050405020304" pitchFamily="18" charset="0"/>
              </a:rPr>
              <a:t>95%</a:t>
            </a:r>
          </a:p>
          <a:p>
            <a:r>
              <a:rPr lang="ja-JP" altLang="en-US" sz="1600" dirty="0">
                <a:latin typeface="Times New Roman" panose="02020603050405020304" pitchFamily="18" charset="0"/>
                <a:cs typeface="Times New Roman" panose="02020603050405020304" pitchFamily="18" charset="0"/>
              </a:rPr>
              <a:t> ・ 有限スポット径の計算： </a:t>
            </a:r>
            <a:r>
              <a:rPr lang="en-US" altLang="ja-JP" sz="1600" dirty="0">
                <a:latin typeface="Times New Roman" panose="02020603050405020304" pitchFamily="18" charset="0"/>
                <a:cs typeface="Times New Roman" panose="02020603050405020304" pitchFamily="18" charset="0"/>
              </a:rPr>
              <a:t>80%</a:t>
            </a:r>
          </a:p>
        </p:txBody>
      </p:sp>
      <p:sp>
        <p:nvSpPr>
          <p:cNvPr id="90" name="テキスト ボックス 89"/>
          <p:cNvSpPr txBox="1"/>
          <p:nvPr/>
        </p:nvSpPr>
        <p:spPr>
          <a:xfrm>
            <a:off x="1497971" y="10898087"/>
            <a:ext cx="1512168" cy="307777"/>
          </a:xfrm>
          <a:prstGeom prst="rect">
            <a:avLst/>
          </a:prstGeom>
          <a:noFill/>
          <a:ln>
            <a:noFill/>
          </a:ln>
        </p:spPr>
        <p:txBody>
          <a:bodyPr wrap="square" rtlCol="0">
            <a:spAutoFit/>
          </a:bodyPr>
          <a:lstStyle/>
          <a:p>
            <a:pPr algn="ctr"/>
            <a:r>
              <a:rPr kumimoji="1" lang="en-US" altLang="ja-JP" sz="1400" i="1" dirty="0">
                <a:latin typeface="Times New Roman" panose="02020603050405020304" pitchFamily="18" charset="0"/>
                <a:cs typeface="Times New Roman" panose="02020603050405020304" pitchFamily="18" charset="0"/>
              </a:rPr>
              <a:t>θ</a:t>
            </a:r>
            <a:r>
              <a:rPr kumimoji="1" lang="en-US" altLang="ja-JP" sz="1400" dirty="0">
                <a:latin typeface="Times New Roman" panose="02020603050405020304" pitchFamily="18" charset="0"/>
                <a:cs typeface="Times New Roman" panose="02020603050405020304" pitchFamily="18" charset="0"/>
              </a:rPr>
              <a:t> [</a:t>
            </a:r>
            <a:r>
              <a:rPr kumimoji="1" lang="en-US" altLang="ja-JP" sz="1400" dirty="0" err="1">
                <a:latin typeface="Times New Roman" panose="02020603050405020304" pitchFamily="18" charset="0"/>
                <a:cs typeface="Times New Roman" panose="02020603050405020304" pitchFamily="18" charset="0"/>
              </a:rPr>
              <a:t>deg</a:t>
            </a:r>
            <a:r>
              <a:rPr kumimoji="1" lang="en-US" altLang="ja-JP" sz="1400" dirty="0">
                <a:latin typeface="Times New Roman" panose="02020603050405020304" pitchFamily="18" charset="0"/>
                <a:cs typeface="Times New Roman" panose="02020603050405020304" pitchFamily="18" charset="0"/>
              </a:rPr>
              <a:t>]</a:t>
            </a:r>
            <a:endParaRPr kumimoji="1" lang="ja-JP" altLang="en-US" sz="1400" dirty="0">
              <a:latin typeface="Times New Roman" panose="02020603050405020304" pitchFamily="18" charset="0"/>
              <a:cs typeface="Times New Roman" panose="02020603050405020304" pitchFamily="18" charset="0"/>
            </a:endParaRPr>
          </a:p>
        </p:txBody>
      </p:sp>
      <p:sp>
        <p:nvSpPr>
          <p:cNvPr id="91" name="テキスト ボックス 90"/>
          <p:cNvSpPr txBox="1"/>
          <p:nvPr/>
        </p:nvSpPr>
        <p:spPr>
          <a:xfrm rot="16200000">
            <a:off x="103383" y="9616080"/>
            <a:ext cx="1584736" cy="307777"/>
          </a:xfrm>
          <a:prstGeom prst="rect">
            <a:avLst/>
          </a:prstGeom>
          <a:noFill/>
          <a:ln>
            <a:noFill/>
          </a:ln>
        </p:spPr>
        <p:txBody>
          <a:bodyPr wrap="square" rtlCol="0">
            <a:spAutoFit/>
          </a:bodyPr>
          <a:lstStyle/>
          <a:p>
            <a:pPr algn="ctr"/>
            <a:r>
              <a:rPr lang="en-US" altLang="ja-JP" sz="1400" i="1" dirty="0">
                <a:latin typeface="Times New Roman" panose="02020603050405020304" pitchFamily="18" charset="0"/>
                <a:cs typeface="Times New Roman" panose="02020603050405020304" pitchFamily="18" charset="0"/>
              </a:rPr>
              <a:t>E</a:t>
            </a:r>
            <a:r>
              <a:rPr lang="en-US" altLang="ja-JP" sz="1400" i="1" baseline="-25000" dirty="0">
                <a:latin typeface="Times New Roman" panose="02020603050405020304" pitchFamily="18" charset="0"/>
                <a:cs typeface="Times New Roman" panose="02020603050405020304" pitchFamily="18" charset="0"/>
              </a:rPr>
              <a:t>&lt;</a:t>
            </a:r>
            <a:r>
              <a:rPr lang="en-US" altLang="ja-JP" sz="1400" baseline="-25000" dirty="0">
                <a:latin typeface="Times New Roman" panose="02020603050405020304" pitchFamily="18" charset="0"/>
                <a:cs typeface="Times New Roman" panose="02020603050405020304" pitchFamily="18" charset="0"/>
              </a:rPr>
              <a:t>θ</a:t>
            </a:r>
            <a:r>
              <a:rPr lang="en-US" altLang="ja-JP" sz="1400" dirty="0">
                <a:latin typeface="Times New Roman" panose="02020603050405020304" pitchFamily="18" charset="0"/>
                <a:cs typeface="Times New Roman" panose="02020603050405020304" pitchFamily="18" charset="0"/>
              </a:rPr>
              <a:t> / </a:t>
            </a:r>
            <a:r>
              <a:rPr lang="en-US" altLang="ja-JP" sz="1400" i="1" dirty="0">
                <a:latin typeface="Times New Roman" panose="02020603050405020304" pitchFamily="18" charset="0"/>
                <a:cs typeface="Times New Roman" panose="02020603050405020304" pitchFamily="18" charset="0"/>
              </a:rPr>
              <a:t>E</a:t>
            </a:r>
            <a:r>
              <a:rPr lang="en-US" altLang="ja-JP" sz="1400" baseline="-25000" dirty="0">
                <a:latin typeface="Times New Roman" panose="02020603050405020304" pitchFamily="18" charset="0"/>
                <a:cs typeface="Times New Roman" panose="02020603050405020304" pitchFamily="18" charset="0"/>
              </a:rPr>
              <a:t>TOTAL</a:t>
            </a:r>
            <a:r>
              <a:rPr kumimoji="1" lang="en-US" altLang="ja-JP" sz="1400" dirty="0">
                <a:latin typeface="Times New Roman" panose="02020603050405020304" pitchFamily="18" charset="0"/>
                <a:cs typeface="Times New Roman" panose="02020603050405020304" pitchFamily="18" charset="0"/>
              </a:rPr>
              <a:t> [--]</a:t>
            </a:r>
            <a:endParaRPr kumimoji="1" lang="ja-JP" altLang="en-US" sz="1400" dirty="0">
              <a:latin typeface="Times New Roman" panose="02020603050405020304" pitchFamily="18" charset="0"/>
              <a:cs typeface="Times New Roman" panose="02020603050405020304" pitchFamily="18" charset="0"/>
            </a:endParaRPr>
          </a:p>
        </p:txBody>
      </p:sp>
      <p:cxnSp>
        <p:nvCxnSpPr>
          <p:cNvPr id="92" name="直線コネクタ 91"/>
          <p:cNvCxnSpPr/>
          <p:nvPr/>
        </p:nvCxnSpPr>
        <p:spPr>
          <a:xfrm>
            <a:off x="1855792" y="9193399"/>
            <a:ext cx="0" cy="153623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3" name="直線矢印コネクタ 92"/>
          <p:cNvCxnSpPr/>
          <p:nvPr/>
        </p:nvCxnSpPr>
        <p:spPr>
          <a:xfrm>
            <a:off x="1340124" y="10548095"/>
            <a:ext cx="505620" cy="0"/>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94" name="正方形/長方形 93"/>
          <p:cNvSpPr/>
          <p:nvPr/>
        </p:nvSpPr>
        <p:spPr>
          <a:xfrm>
            <a:off x="1340124" y="10223783"/>
            <a:ext cx="1024639" cy="338554"/>
          </a:xfrm>
          <a:prstGeom prst="rect">
            <a:avLst/>
          </a:prstGeom>
        </p:spPr>
        <p:txBody>
          <a:bodyPr wrap="none">
            <a:spAutoFit/>
          </a:bodyPr>
          <a:lstStyle/>
          <a:p>
            <a:r>
              <a:rPr lang="en-US" altLang="ja-JP" sz="1600" i="1" dirty="0">
                <a:latin typeface="Times New Roman" panose="02020603050405020304" pitchFamily="18" charset="0"/>
                <a:cs typeface="Times New Roman" panose="02020603050405020304" pitchFamily="18" charset="0"/>
              </a:rPr>
              <a:t>θ</a:t>
            </a:r>
            <a:r>
              <a:rPr lang="en-US" altLang="ja-JP" sz="1600" dirty="0">
                <a:latin typeface="Times New Roman" panose="02020603050405020304" pitchFamily="18" charset="0"/>
                <a:cs typeface="Times New Roman" panose="02020603050405020304" pitchFamily="18" charset="0"/>
              </a:rPr>
              <a:t>=0~10°</a:t>
            </a:r>
            <a:endParaRPr lang="ja-JP" altLang="en-US" sz="1600" dirty="0"/>
          </a:p>
        </p:txBody>
      </p:sp>
      <p:sp>
        <p:nvSpPr>
          <p:cNvPr id="108" name="正方形/長方形 107"/>
          <p:cNvSpPr/>
          <p:nvPr/>
        </p:nvSpPr>
        <p:spPr>
          <a:xfrm>
            <a:off x="566304" y="8797748"/>
            <a:ext cx="3073277" cy="307777"/>
          </a:xfrm>
          <a:prstGeom prst="rect">
            <a:avLst/>
          </a:prstGeom>
        </p:spPr>
        <p:txBody>
          <a:bodyPr wrap="none">
            <a:spAutoFit/>
          </a:bodyPr>
          <a:lstStyle/>
          <a:p>
            <a:r>
              <a:rPr lang="en-US" altLang="ja-JP" sz="1400" i="1" u="sng" dirty="0">
                <a:latin typeface="Times New Roman" panose="02020603050405020304" pitchFamily="18" charset="0"/>
                <a:cs typeface="Times New Roman" panose="02020603050405020304" pitchFamily="18" charset="0"/>
              </a:rPr>
              <a:t>θ</a:t>
            </a:r>
            <a:r>
              <a:rPr lang="ja-JP" altLang="en-US" sz="1400" u="sng" dirty="0">
                <a:latin typeface="Times New Roman" panose="02020603050405020304" pitchFamily="18" charset="0"/>
                <a:cs typeface="Times New Roman" panose="02020603050405020304" pitchFamily="18" charset="0"/>
              </a:rPr>
              <a:t>以下の成分が占めるエネルギー割合</a:t>
            </a:r>
            <a:endParaRPr lang="en-US" altLang="ja-JP" sz="1400" dirty="0">
              <a:latin typeface="Times New Roman" panose="02020603050405020304" pitchFamily="18" charset="0"/>
              <a:cs typeface="Times New Roman" panose="02020603050405020304" pitchFamily="18" charset="0"/>
            </a:endParaRPr>
          </a:p>
        </p:txBody>
      </p:sp>
      <p:sp>
        <p:nvSpPr>
          <p:cNvPr id="111" name="テキスト ボックス 110"/>
          <p:cNvSpPr txBox="1"/>
          <p:nvPr/>
        </p:nvSpPr>
        <p:spPr>
          <a:xfrm>
            <a:off x="2299163" y="9790001"/>
            <a:ext cx="1281097" cy="461665"/>
          </a:xfrm>
          <a:prstGeom prst="rect">
            <a:avLst/>
          </a:prstGeom>
          <a:solidFill>
            <a:schemeClr val="bg1">
              <a:lumMod val="95000"/>
            </a:schemeClr>
          </a:solidFill>
          <a:ln>
            <a:solidFill>
              <a:schemeClr val="tx1"/>
            </a:solidFill>
          </a:ln>
        </p:spPr>
        <p:txBody>
          <a:bodyPr wrap="square" rtlCol="0">
            <a:spAutoFit/>
          </a:bodyPr>
          <a:lstStyle/>
          <a:p>
            <a:r>
              <a:rPr lang="en-US" altLang="ja-JP" sz="1200" b="1" dirty="0">
                <a:latin typeface="Times New Roman" panose="02020603050405020304" pitchFamily="18" charset="0"/>
                <a:cs typeface="Times New Roman" panose="02020603050405020304" pitchFamily="18" charset="0"/>
              </a:rPr>
              <a:t>…</a:t>
            </a:r>
            <a:r>
              <a:rPr lang="ja-JP" altLang="en-US" sz="1200" dirty="0">
                <a:latin typeface="Times New Roman" panose="02020603050405020304" pitchFamily="18" charset="0"/>
                <a:cs typeface="Times New Roman" panose="02020603050405020304" pitchFamily="18" charset="0"/>
              </a:rPr>
              <a:t> 準一次元</a:t>
            </a:r>
            <a:endParaRPr lang="en-US" altLang="ja-JP" sz="1200" dirty="0">
              <a:latin typeface="Times New Roman" panose="02020603050405020304" pitchFamily="18" charset="0"/>
              <a:cs typeface="Times New Roman" panose="02020603050405020304" pitchFamily="18" charset="0"/>
            </a:endParaRPr>
          </a:p>
          <a:p>
            <a:r>
              <a:rPr kumimoji="1" lang="en-US" altLang="ja-JP" sz="1200" dirty="0">
                <a:latin typeface="Times New Roman" panose="02020603050405020304" pitchFamily="18" charset="0"/>
                <a:cs typeface="Times New Roman" panose="02020603050405020304" pitchFamily="18" charset="0"/>
              </a:rPr>
              <a:t>― </a:t>
            </a:r>
            <a:r>
              <a:rPr kumimoji="1" lang="ja-JP" altLang="en-US" sz="1200" dirty="0">
                <a:latin typeface="Times New Roman" panose="02020603050405020304" pitchFamily="18" charset="0"/>
                <a:cs typeface="Times New Roman" panose="02020603050405020304" pitchFamily="18" charset="0"/>
              </a:rPr>
              <a:t>有限スポット</a:t>
            </a:r>
            <a:endParaRPr lang="en-US" altLang="ja-JP" sz="1100" dirty="0">
              <a:latin typeface="Times New Roman" panose="02020603050405020304" pitchFamily="18" charset="0"/>
              <a:cs typeface="Times New Roman" panose="02020603050405020304" pitchFamily="18" charset="0"/>
            </a:endParaRPr>
          </a:p>
        </p:txBody>
      </p:sp>
      <p:pic>
        <p:nvPicPr>
          <p:cNvPr id="5" name="図 4"/>
          <p:cNvPicPr>
            <a:picLocks noChangeAspect="1"/>
          </p:cNvPicPr>
          <p:nvPr/>
        </p:nvPicPr>
        <p:blipFill rotWithShape="1">
          <a:blip r:embed="rId11"/>
          <a:srcRect l="8497" b="12048"/>
          <a:stretch/>
        </p:blipFill>
        <p:spPr>
          <a:xfrm>
            <a:off x="1071502" y="4497398"/>
            <a:ext cx="2953823" cy="1892797"/>
          </a:xfrm>
          <a:prstGeom prst="rect">
            <a:avLst/>
          </a:prstGeom>
        </p:spPr>
      </p:pic>
      <p:sp>
        <p:nvSpPr>
          <p:cNvPr id="6" name="テキスト ボックス 5"/>
          <p:cNvSpPr txBox="1"/>
          <p:nvPr/>
        </p:nvSpPr>
        <p:spPr>
          <a:xfrm>
            <a:off x="1909578" y="6335345"/>
            <a:ext cx="1095104" cy="276999"/>
          </a:xfrm>
          <a:prstGeom prst="rect">
            <a:avLst/>
          </a:prstGeom>
          <a:noFill/>
          <a:ln>
            <a:noFill/>
          </a:ln>
        </p:spPr>
        <p:txBody>
          <a:bodyPr wrap="square" rtlCol="0">
            <a:spAutoFit/>
          </a:bodyPr>
          <a:lstStyle/>
          <a:p>
            <a:pPr algn="ctr"/>
            <a:r>
              <a:rPr kumimoji="1" lang="el-GR" altLang="ja-JP" sz="1200" i="1" dirty="0">
                <a:latin typeface="Times New Roman" panose="02020603050405020304" pitchFamily="18" charset="0"/>
                <a:cs typeface="Times New Roman" panose="02020603050405020304" pitchFamily="18" charset="0"/>
              </a:rPr>
              <a:t>θ</a:t>
            </a:r>
            <a:r>
              <a:rPr kumimoji="1" lang="en-US" altLang="ja-JP" sz="1200" dirty="0">
                <a:latin typeface="Times New Roman" panose="02020603050405020304" pitchFamily="18" charset="0"/>
                <a:cs typeface="Times New Roman" panose="02020603050405020304" pitchFamily="18" charset="0"/>
              </a:rPr>
              <a:t> [</a:t>
            </a:r>
            <a:r>
              <a:rPr kumimoji="1" lang="en-US" altLang="ja-JP" sz="1200" dirty="0" err="1">
                <a:latin typeface="Times New Roman" panose="02020603050405020304" pitchFamily="18" charset="0"/>
                <a:cs typeface="Times New Roman" panose="02020603050405020304" pitchFamily="18" charset="0"/>
              </a:rPr>
              <a:t>deg</a:t>
            </a:r>
            <a:r>
              <a:rPr kumimoji="1" lang="en-US" altLang="ja-JP" sz="1200" dirty="0">
                <a:latin typeface="Times New Roman" panose="02020603050405020304" pitchFamily="18" charset="0"/>
                <a:cs typeface="Times New Roman" panose="02020603050405020304" pitchFamily="18" charset="0"/>
              </a:rPr>
              <a:t>]</a:t>
            </a:r>
            <a:endParaRPr kumimoji="1" lang="ja-JP" altLang="en-US" sz="1200" dirty="0">
              <a:latin typeface="Times New Roman" panose="02020603050405020304" pitchFamily="18" charset="0"/>
              <a:cs typeface="Times New Roman" panose="02020603050405020304" pitchFamily="18" charset="0"/>
            </a:endParaRPr>
          </a:p>
        </p:txBody>
      </p:sp>
      <p:sp>
        <p:nvSpPr>
          <p:cNvPr id="57" name="テキスト ボックス 56"/>
          <p:cNvSpPr txBox="1"/>
          <p:nvPr/>
        </p:nvSpPr>
        <p:spPr>
          <a:xfrm rot="16200000">
            <a:off x="-14379" y="5190792"/>
            <a:ext cx="1623036" cy="461665"/>
          </a:xfrm>
          <a:prstGeom prst="rect">
            <a:avLst/>
          </a:prstGeom>
          <a:noFill/>
          <a:ln>
            <a:noFill/>
          </a:ln>
        </p:spPr>
        <p:txBody>
          <a:bodyPr wrap="square" rtlCol="0">
            <a:spAutoFit/>
          </a:bodyPr>
          <a:lstStyle/>
          <a:p>
            <a:pPr algn="ctr"/>
            <a:r>
              <a:rPr kumimoji="1" lang="en-US" altLang="ja-JP" sz="1200" dirty="0" err="1">
                <a:latin typeface="Times New Roman" panose="02020603050405020304" pitchFamily="18" charset="0"/>
                <a:cs typeface="Times New Roman" panose="02020603050405020304" pitchFamily="18" charset="0"/>
              </a:rPr>
              <a:t>d</a:t>
            </a:r>
            <a:r>
              <a:rPr kumimoji="1" lang="en-US" altLang="ja-JP" sz="1200" i="1" dirty="0" err="1">
                <a:latin typeface="Times New Roman" panose="02020603050405020304" pitchFamily="18" charset="0"/>
                <a:cs typeface="Times New Roman" panose="02020603050405020304" pitchFamily="18" charset="0"/>
              </a:rPr>
              <a:t>E</a:t>
            </a:r>
            <a:r>
              <a:rPr kumimoji="1" lang="en-US" altLang="ja-JP" sz="1200" baseline="-25000" dirty="0" err="1">
                <a:latin typeface="Times New Roman" panose="02020603050405020304" pitchFamily="18" charset="0"/>
                <a:cs typeface="Times New Roman" panose="02020603050405020304" pitchFamily="18" charset="0"/>
              </a:rPr>
              <a:t>b</a:t>
            </a:r>
            <a:r>
              <a:rPr kumimoji="1" lang="en-US" altLang="ja-JP" sz="1200" dirty="0">
                <a:latin typeface="Times New Roman" panose="02020603050405020304" pitchFamily="18" charset="0"/>
                <a:cs typeface="Times New Roman" panose="02020603050405020304" pitchFamily="18" charset="0"/>
              </a:rPr>
              <a:t>/d</a:t>
            </a:r>
            <a:r>
              <a:rPr kumimoji="1" lang="el-GR" altLang="ja-JP" sz="1200" i="1" dirty="0">
                <a:latin typeface="Times New Roman" panose="02020603050405020304" pitchFamily="18" charset="0"/>
                <a:cs typeface="Times New Roman" panose="02020603050405020304" pitchFamily="18" charset="0"/>
              </a:rPr>
              <a:t>θ</a:t>
            </a:r>
            <a:r>
              <a:rPr kumimoji="1" lang="en-US" altLang="ja-JP" sz="1200" dirty="0">
                <a:latin typeface="Times New Roman" panose="02020603050405020304" pitchFamily="18" charset="0"/>
                <a:cs typeface="Times New Roman" panose="02020603050405020304" pitchFamily="18" charset="0"/>
              </a:rPr>
              <a:t> [--]</a:t>
            </a:r>
          </a:p>
          <a:p>
            <a:pPr algn="ctr"/>
            <a:r>
              <a:rPr lang="en-US" altLang="ja-JP" sz="1200" dirty="0">
                <a:latin typeface="Times New Roman" panose="02020603050405020304" pitchFamily="18" charset="0"/>
                <a:cs typeface="Times New Roman" panose="02020603050405020304" pitchFamily="18" charset="0"/>
              </a:rPr>
              <a:t>(peak-normalized)</a:t>
            </a:r>
            <a:endParaRPr kumimoji="1" lang="ja-JP" altLang="en-US" sz="1200" dirty="0">
              <a:latin typeface="Times New Roman" panose="02020603050405020304" pitchFamily="18" charset="0"/>
              <a:cs typeface="Times New Roman" panose="02020603050405020304" pitchFamily="18" charset="0"/>
            </a:endParaRPr>
          </a:p>
        </p:txBody>
      </p:sp>
      <p:sp>
        <p:nvSpPr>
          <p:cNvPr id="58" name="正方形/長方形 57"/>
          <p:cNvSpPr/>
          <p:nvPr/>
        </p:nvSpPr>
        <p:spPr>
          <a:xfrm>
            <a:off x="2402582" y="5392376"/>
            <a:ext cx="639919" cy="276999"/>
          </a:xfrm>
          <a:prstGeom prst="rect">
            <a:avLst/>
          </a:prstGeom>
        </p:spPr>
        <p:txBody>
          <a:bodyPr wrap="none">
            <a:spAutoFit/>
          </a:bodyPr>
          <a:lstStyle/>
          <a:p>
            <a:r>
              <a:rPr lang="en-US" altLang="ja-JP" sz="1200" i="1" dirty="0" err="1">
                <a:solidFill>
                  <a:srgbClr val="FF0000"/>
                </a:solidFill>
                <a:latin typeface="Times New Roman" panose="02020603050405020304" pitchFamily="18" charset="0"/>
                <a:cs typeface="Times New Roman" panose="02020603050405020304" pitchFamily="18" charset="0"/>
              </a:rPr>
              <a:t>ω</a:t>
            </a:r>
            <a:r>
              <a:rPr lang="en-US" altLang="ja-JP" sz="1200" baseline="-25000" dirty="0" err="1">
                <a:solidFill>
                  <a:srgbClr val="FF0000"/>
                </a:solidFill>
                <a:latin typeface="Times New Roman" panose="02020603050405020304" pitchFamily="18" charset="0"/>
                <a:cs typeface="Times New Roman" panose="02020603050405020304" pitchFamily="18" charset="0"/>
              </a:rPr>
              <a:t>L</a:t>
            </a:r>
            <a:r>
              <a:rPr lang="en-US" altLang="ja-JP" sz="1200" i="1" dirty="0" err="1">
                <a:solidFill>
                  <a:srgbClr val="FF0000"/>
                </a:solidFill>
                <a:latin typeface="Times New Roman" panose="02020603050405020304" pitchFamily="18" charset="0"/>
                <a:cs typeface="Times New Roman" panose="02020603050405020304" pitchFamily="18" charset="0"/>
              </a:rPr>
              <a:t>t</a:t>
            </a:r>
            <a:r>
              <a:rPr lang="en-US" altLang="ja-JP" sz="1200" dirty="0">
                <a:solidFill>
                  <a:srgbClr val="FF0000"/>
                </a:solidFill>
                <a:latin typeface="Times New Roman" panose="02020603050405020304" pitchFamily="18" charset="0"/>
                <a:cs typeface="Times New Roman" panose="02020603050405020304" pitchFamily="18" charset="0"/>
              </a:rPr>
              <a:t>=80</a:t>
            </a:r>
            <a:endParaRPr lang="ja-JP" altLang="en-US" sz="1200" dirty="0">
              <a:solidFill>
                <a:srgbClr val="FF0000"/>
              </a:solidFill>
            </a:endParaRPr>
          </a:p>
        </p:txBody>
      </p:sp>
      <p:sp>
        <p:nvSpPr>
          <p:cNvPr id="8" name="正方形/長方形 7"/>
          <p:cNvSpPr/>
          <p:nvPr/>
        </p:nvSpPr>
        <p:spPr>
          <a:xfrm>
            <a:off x="2045434" y="5579014"/>
            <a:ext cx="338554" cy="276999"/>
          </a:xfrm>
          <a:prstGeom prst="rect">
            <a:avLst/>
          </a:prstGeom>
        </p:spPr>
        <p:txBody>
          <a:bodyPr wrap="none">
            <a:spAutoFit/>
          </a:bodyPr>
          <a:lstStyle/>
          <a:p>
            <a:r>
              <a:rPr lang="en-US" altLang="ja-JP" sz="1200" dirty="0">
                <a:solidFill>
                  <a:srgbClr val="007413"/>
                </a:solidFill>
                <a:latin typeface="Times New Roman" panose="02020603050405020304" pitchFamily="18" charset="0"/>
                <a:cs typeface="Times New Roman" panose="02020603050405020304" pitchFamily="18" charset="0"/>
              </a:rPr>
              <a:t>60</a:t>
            </a:r>
            <a:endParaRPr lang="ja-JP" altLang="en-US" sz="1200" dirty="0">
              <a:solidFill>
                <a:srgbClr val="007413"/>
              </a:solidFill>
            </a:endParaRPr>
          </a:p>
        </p:txBody>
      </p:sp>
      <p:sp>
        <p:nvSpPr>
          <p:cNvPr id="60" name="正方形/長方形 59"/>
          <p:cNvSpPr/>
          <p:nvPr/>
        </p:nvSpPr>
        <p:spPr>
          <a:xfrm>
            <a:off x="1706880" y="5635284"/>
            <a:ext cx="338554" cy="276999"/>
          </a:xfrm>
          <a:prstGeom prst="rect">
            <a:avLst/>
          </a:prstGeom>
        </p:spPr>
        <p:txBody>
          <a:bodyPr wrap="none">
            <a:spAutoFit/>
          </a:bodyPr>
          <a:lstStyle/>
          <a:p>
            <a:r>
              <a:rPr lang="en-US" altLang="ja-JP" sz="1200" dirty="0">
                <a:solidFill>
                  <a:srgbClr val="0119FF"/>
                </a:solidFill>
                <a:latin typeface="Times New Roman" panose="02020603050405020304" pitchFamily="18" charset="0"/>
                <a:cs typeface="Times New Roman" panose="02020603050405020304" pitchFamily="18" charset="0"/>
              </a:rPr>
              <a:t>40</a:t>
            </a:r>
            <a:endParaRPr lang="ja-JP" altLang="en-US" sz="1200" dirty="0">
              <a:solidFill>
                <a:srgbClr val="0119FF"/>
              </a:solidFill>
            </a:endParaRPr>
          </a:p>
        </p:txBody>
      </p:sp>
      <p:sp>
        <p:nvSpPr>
          <p:cNvPr id="61" name="正方形/長方形 60"/>
          <p:cNvSpPr/>
          <p:nvPr/>
        </p:nvSpPr>
        <p:spPr>
          <a:xfrm>
            <a:off x="1366525" y="5694100"/>
            <a:ext cx="338554" cy="276999"/>
          </a:xfrm>
          <a:prstGeom prst="rect">
            <a:avLst/>
          </a:prstGeom>
        </p:spPr>
        <p:txBody>
          <a:bodyPr wrap="none">
            <a:spAutoFit/>
          </a:bodyPr>
          <a:lstStyle/>
          <a:p>
            <a:r>
              <a:rPr lang="en-US" altLang="ja-JP" sz="1200" dirty="0">
                <a:solidFill>
                  <a:srgbClr val="7030A0"/>
                </a:solidFill>
                <a:latin typeface="Times New Roman" panose="02020603050405020304" pitchFamily="18" charset="0"/>
                <a:cs typeface="Times New Roman" panose="02020603050405020304" pitchFamily="18" charset="0"/>
              </a:rPr>
              <a:t>20</a:t>
            </a:r>
            <a:endParaRPr lang="ja-JP" altLang="en-US" sz="1200" dirty="0">
              <a:solidFill>
                <a:srgbClr val="7030A0"/>
              </a:solidFill>
            </a:endParaRPr>
          </a:p>
        </p:txBody>
      </p:sp>
      <p:sp>
        <p:nvSpPr>
          <p:cNvPr id="9" name="矢印: 右 8"/>
          <p:cNvSpPr/>
          <p:nvPr/>
        </p:nvSpPr>
        <p:spPr>
          <a:xfrm>
            <a:off x="1621249" y="5368378"/>
            <a:ext cx="646495" cy="220862"/>
          </a:xfrm>
          <a:prstGeom prst="rightArrow">
            <a:avLst>
              <a:gd name="adj1" fmla="val 50000"/>
              <a:gd name="adj2" fmla="val 83064"/>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solidFill>
                <a:schemeClr val="tx1"/>
              </a:solidFill>
            </a:endParaRPr>
          </a:p>
        </p:txBody>
      </p:sp>
      <p:sp>
        <p:nvSpPr>
          <p:cNvPr id="10" name="テキスト ボックス 9"/>
          <p:cNvSpPr txBox="1"/>
          <p:nvPr/>
        </p:nvSpPr>
        <p:spPr>
          <a:xfrm>
            <a:off x="432604" y="4250116"/>
            <a:ext cx="3943490" cy="369332"/>
          </a:xfrm>
          <a:prstGeom prst="rect">
            <a:avLst/>
          </a:prstGeom>
          <a:noFill/>
          <a:ln>
            <a:noFill/>
          </a:ln>
        </p:spPr>
        <p:txBody>
          <a:bodyPr wrap="square" rtlCol="0">
            <a:spAutoFit/>
          </a:bodyPr>
          <a:lstStyle/>
          <a:p>
            <a:r>
              <a:rPr kumimoji="1" lang="ja-JP" altLang="en-US" u="sng" dirty="0">
                <a:latin typeface="Times New Roman" panose="02020603050405020304" pitchFamily="18" charset="0"/>
                <a:cs typeface="Times New Roman" panose="02020603050405020304" pitchFamily="18" charset="0"/>
              </a:rPr>
              <a:t>イオンの角度分布の時間発展</a:t>
            </a:r>
          </a:p>
        </p:txBody>
      </p:sp>
      <p:sp>
        <p:nvSpPr>
          <p:cNvPr id="11" name="正方形/長方形 10"/>
          <p:cNvSpPr/>
          <p:nvPr/>
        </p:nvSpPr>
        <p:spPr>
          <a:xfrm>
            <a:off x="1491531" y="2378527"/>
            <a:ext cx="225696" cy="467205"/>
          </a:xfrm>
          <a:prstGeom prst="rect">
            <a:avLst/>
          </a:prstGeom>
          <a:noFill/>
          <a:ln>
            <a:solidFill>
              <a:srgbClr val="00741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solidFill>
                <a:schemeClr val="tx1"/>
              </a:solidFill>
            </a:endParaRPr>
          </a:p>
        </p:txBody>
      </p:sp>
      <p:cxnSp>
        <p:nvCxnSpPr>
          <p:cNvPr id="13" name="直線コネクタ 12"/>
          <p:cNvCxnSpPr>
            <a:cxnSpLocks/>
          </p:cNvCxnSpPr>
          <p:nvPr/>
        </p:nvCxnSpPr>
        <p:spPr>
          <a:xfrm flipH="1">
            <a:off x="337954" y="2845732"/>
            <a:ext cx="1153578" cy="1380765"/>
          </a:xfrm>
          <a:prstGeom prst="line">
            <a:avLst/>
          </a:prstGeom>
          <a:ln w="19050">
            <a:solidFill>
              <a:srgbClr val="007413"/>
            </a:solidFill>
          </a:ln>
        </p:spPr>
        <p:style>
          <a:lnRef idx="1">
            <a:schemeClr val="accent1"/>
          </a:lnRef>
          <a:fillRef idx="0">
            <a:schemeClr val="accent1"/>
          </a:fillRef>
          <a:effectRef idx="0">
            <a:schemeClr val="accent1"/>
          </a:effectRef>
          <a:fontRef idx="minor">
            <a:schemeClr val="tx1"/>
          </a:fontRef>
        </p:style>
      </p:cxnSp>
      <p:cxnSp>
        <p:nvCxnSpPr>
          <p:cNvPr id="70" name="直線コネクタ 69"/>
          <p:cNvCxnSpPr>
            <a:cxnSpLocks/>
          </p:cNvCxnSpPr>
          <p:nvPr/>
        </p:nvCxnSpPr>
        <p:spPr>
          <a:xfrm>
            <a:off x="1717228" y="2845731"/>
            <a:ext cx="6557449" cy="1348189"/>
          </a:xfrm>
          <a:prstGeom prst="line">
            <a:avLst/>
          </a:prstGeom>
          <a:ln w="19050">
            <a:solidFill>
              <a:srgbClr val="007413"/>
            </a:solidFill>
          </a:ln>
        </p:spPr>
        <p:style>
          <a:lnRef idx="1">
            <a:schemeClr val="accent1"/>
          </a:lnRef>
          <a:fillRef idx="0">
            <a:schemeClr val="accent1"/>
          </a:fillRef>
          <a:effectRef idx="0">
            <a:schemeClr val="accent1"/>
          </a:effectRef>
          <a:fontRef idx="minor">
            <a:schemeClr val="tx1"/>
          </a:fontRef>
        </p:style>
      </p:cxnSp>
      <p:sp>
        <p:nvSpPr>
          <p:cNvPr id="19" name="テキスト ボックス 18"/>
          <p:cNvSpPr txBox="1"/>
          <p:nvPr/>
        </p:nvSpPr>
        <p:spPr>
          <a:xfrm>
            <a:off x="4068856" y="4935695"/>
            <a:ext cx="4199354" cy="923330"/>
          </a:xfrm>
          <a:prstGeom prst="rect">
            <a:avLst/>
          </a:prstGeom>
          <a:noFill/>
          <a:ln>
            <a:noFill/>
          </a:ln>
        </p:spPr>
        <p:txBody>
          <a:bodyPr wrap="square" rtlCol="0">
            <a:spAutoFit/>
          </a:bodyPr>
          <a:lstStyle/>
          <a:p>
            <a:r>
              <a:rPr kumimoji="1" lang="ja-JP" altLang="en-US" dirty="0"/>
              <a:t>レーザー照射面の擾乱の</a:t>
            </a:r>
            <a:r>
              <a:rPr lang="ja-JP" altLang="en-US" dirty="0"/>
              <a:t>成長に伴い、</a:t>
            </a:r>
            <a:endParaRPr lang="en-US" altLang="ja-JP" dirty="0"/>
          </a:p>
          <a:p>
            <a:r>
              <a:rPr lang="ja-JP" altLang="en-US" dirty="0"/>
              <a:t>局所的な角度分布も時間とともに</a:t>
            </a:r>
            <a:r>
              <a:rPr kumimoji="1" lang="ja-JP" altLang="en-US" dirty="0"/>
              <a:t>大きくなった。</a:t>
            </a:r>
            <a:endParaRPr kumimoji="1" lang="en-US" altLang="ja-JP" dirty="0"/>
          </a:p>
        </p:txBody>
      </p:sp>
      <p:sp>
        <p:nvSpPr>
          <p:cNvPr id="22" name="テキスト ボックス 21"/>
          <p:cNvSpPr txBox="1"/>
          <p:nvPr/>
        </p:nvSpPr>
        <p:spPr>
          <a:xfrm>
            <a:off x="1476312" y="2024306"/>
            <a:ext cx="1152128" cy="369332"/>
          </a:xfrm>
          <a:prstGeom prst="rect">
            <a:avLst/>
          </a:prstGeom>
          <a:noFill/>
          <a:ln>
            <a:noFill/>
          </a:ln>
        </p:spPr>
        <p:txBody>
          <a:bodyPr wrap="square" rtlCol="0">
            <a:spAutoFit/>
          </a:bodyPr>
          <a:lstStyle/>
          <a:p>
            <a:r>
              <a:rPr kumimoji="1" lang="en-US" altLang="ja-JP" dirty="0">
                <a:solidFill>
                  <a:srgbClr val="007413"/>
                </a:solidFill>
                <a:latin typeface="Times New Roman" panose="02020603050405020304" pitchFamily="18" charset="0"/>
                <a:cs typeface="Times New Roman" panose="02020603050405020304" pitchFamily="18" charset="0"/>
              </a:rPr>
              <a:t>snap</a:t>
            </a:r>
            <a:endParaRPr kumimoji="1" lang="ja-JP" altLang="en-US" dirty="0">
              <a:solidFill>
                <a:srgbClr val="007413"/>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404159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 name="図 54"/>
          <p:cNvPicPr>
            <a:picLocks noChangeAspect="1"/>
          </p:cNvPicPr>
          <p:nvPr/>
        </p:nvPicPr>
        <p:blipFill rotWithShape="1">
          <a:blip r:embed="rId2"/>
          <a:srcRect l="19956" r="12602"/>
          <a:stretch/>
        </p:blipFill>
        <p:spPr>
          <a:xfrm>
            <a:off x="6686904" y="1353253"/>
            <a:ext cx="2347115" cy="2320153"/>
          </a:xfrm>
          <a:prstGeom prst="rect">
            <a:avLst/>
          </a:prstGeom>
        </p:spPr>
      </p:pic>
      <p:pic>
        <p:nvPicPr>
          <p:cNvPr id="67" name="図 66"/>
          <p:cNvPicPr>
            <a:picLocks noChangeAspect="1"/>
          </p:cNvPicPr>
          <p:nvPr/>
        </p:nvPicPr>
        <p:blipFill rotWithShape="1">
          <a:blip r:embed="rId3"/>
          <a:srcRect t="-1551" b="-2950"/>
          <a:stretch/>
        </p:blipFill>
        <p:spPr>
          <a:xfrm>
            <a:off x="613997" y="4256354"/>
            <a:ext cx="2334943" cy="2260803"/>
          </a:xfrm>
          <a:prstGeom prst="rect">
            <a:avLst/>
          </a:prstGeom>
          <a:solidFill>
            <a:schemeClr val="tx1"/>
          </a:solidFill>
        </p:spPr>
      </p:pic>
      <p:sp>
        <p:nvSpPr>
          <p:cNvPr id="36" name="正方形/長方形 35"/>
          <p:cNvSpPr/>
          <p:nvPr/>
        </p:nvSpPr>
        <p:spPr>
          <a:xfrm>
            <a:off x="-3177807" y="4256354"/>
            <a:ext cx="2938015" cy="275257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solidFill>
                <a:schemeClr val="tx1"/>
              </a:solidFill>
            </a:endParaRPr>
          </a:p>
        </p:txBody>
      </p:sp>
      <p:pic>
        <p:nvPicPr>
          <p:cNvPr id="4" name="図 3"/>
          <p:cNvPicPr>
            <a:picLocks noChangeAspect="1"/>
          </p:cNvPicPr>
          <p:nvPr/>
        </p:nvPicPr>
        <p:blipFill>
          <a:blip r:embed="rId4"/>
          <a:stretch>
            <a:fillRect/>
          </a:stretch>
        </p:blipFill>
        <p:spPr>
          <a:xfrm>
            <a:off x="10116616" y="1272574"/>
            <a:ext cx="3441312" cy="2294208"/>
          </a:xfrm>
          <a:prstGeom prst="rect">
            <a:avLst/>
          </a:prstGeom>
        </p:spPr>
      </p:pic>
      <p:pic>
        <p:nvPicPr>
          <p:cNvPr id="5" name="Picture 8"/>
          <p:cNvPicPr>
            <a:picLocks noChangeAspect="1" noChangeArrowheads="1"/>
          </p:cNvPicPr>
          <p:nvPr/>
        </p:nvPicPr>
        <p:blipFill rotWithShape="1">
          <a:blip r:embed="rId5">
            <a:extLst>
              <a:ext uri="{28A0092B-C50C-407E-A947-70E740481C1C}">
                <a14:useLocalDpi xmlns:a14="http://schemas.microsoft.com/office/drawing/2010/main" val="0"/>
              </a:ext>
            </a:extLst>
          </a:blip>
          <a:srcRect l="8844" t="4824" r="1776" b="12127"/>
          <a:stretch/>
        </p:blipFill>
        <p:spPr bwMode="auto">
          <a:xfrm>
            <a:off x="9978201" y="4326120"/>
            <a:ext cx="3236091" cy="20045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6" name="直線コネクタ 5"/>
          <p:cNvCxnSpPr/>
          <p:nvPr/>
        </p:nvCxnSpPr>
        <p:spPr>
          <a:xfrm>
            <a:off x="11429466" y="4385553"/>
            <a:ext cx="0" cy="17138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テキスト ボックス 6"/>
          <p:cNvSpPr txBox="1"/>
          <p:nvPr/>
        </p:nvSpPr>
        <p:spPr>
          <a:xfrm>
            <a:off x="11868814" y="4127423"/>
            <a:ext cx="1239535" cy="276999"/>
          </a:xfrm>
          <a:prstGeom prst="rect">
            <a:avLst/>
          </a:prstGeom>
          <a:noFill/>
          <a:ln>
            <a:noFill/>
          </a:ln>
        </p:spPr>
        <p:txBody>
          <a:bodyPr wrap="square" rtlCol="0">
            <a:spAutoFit/>
          </a:bodyPr>
          <a:lstStyle/>
          <a:p>
            <a:r>
              <a:rPr lang="en-US" altLang="ja-JP" sz="1200" dirty="0">
                <a:latin typeface="Times New Roman" panose="02020603050405020304" pitchFamily="18" charset="0"/>
                <a:cs typeface="Times New Roman" panose="02020603050405020304" pitchFamily="18" charset="0"/>
              </a:rPr>
              <a:t>(</a:t>
            </a:r>
            <a:r>
              <a:rPr kumimoji="1" lang="en-US" altLang="ja-JP" sz="1200" dirty="0">
                <a:latin typeface="Times New Roman" panose="02020603050405020304" pitchFamily="18" charset="0"/>
                <a:cs typeface="Times New Roman" panose="02020603050405020304" pitchFamily="18" charset="0"/>
              </a:rPr>
              <a:t>RPA-model)</a:t>
            </a:r>
            <a:endParaRPr kumimoji="1" lang="ja-JP" altLang="en-US" sz="1200" dirty="0">
              <a:latin typeface="Times New Roman" panose="02020603050405020304" pitchFamily="18" charset="0"/>
              <a:cs typeface="Times New Roman" panose="02020603050405020304" pitchFamily="18" charset="0"/>
            </a:endParaRPr>
          </a:p>
        </p:txBody>
      </p:sp>
      <p:sp>
        <p:nvSpPr>
          <p:cNvPr id="8" name="テキスト ボックス 7"/>
          <p:cNvSpPr txBox="1"/>
          <p:nvPr/>
        </p:nvSpPr>
        <p:spPr>
          <a:xfrm>
            <a:off x="11279652" y="4155469"/>
            <a:ext cx="839986" cy="276999"/>
          </a:xfrm>
          <a:prstGeom prst="rect">
            <a:avLst/>
          </a:prstGeom>
          <a:noFill/>
          <a:ln>
            <a:noFill/>
          </a:ln>
        </p:spPr>
        <p:txBody>
          <a:bodyPr wrap="square" rtlCol="0">
            <a:spAutoFit/>
          </a:bodyPr>
          <a:lstStyle/>
          <a:p>
            <a:r>
              <a:rPr lang="en-US" altLang="ja-JP" sz="1200" dirty="0">
                <a:latin typeface="Times New Roman" panose="02020603050405020304" pitchFamily="18" charset="0"/>
                <a:cs typeface="Times New Roman" panose="02020603050405020304" pitchFamily="18" charset="0"/>
              </a:rPr>
              <a:t>326</a:t>
            </a:r>
            <a:r>
              <a:rPr kumimoji="1" lang="en-US" altLang="ja-JP" sz="1200" dirty="0">
                <a:latin typeface="Times New Roman" panose="02020603050405020304" pitchFamily="18" charset="0"/>
                <a:cs typeface="Times New Roman" panose="02020603050405020304" pitchFamily="18" charset="0"/>
              </a:rPr>
              <a:t>MeV</a:t>
            </a:r>
            <a:endParaRPr kumimoji="1" lang="ja-JP" altLang="en-US" sz="1200" dirty="0">
              <a:latin typeface="Times New Roman" panose="02020603050405020304" pitchFamily="18" charset="0"/>
              <a:cs typeface="Times New Roman" panose="02020603050405020304" pitchFamily="18" charset="0"/>
            </a:endParaRPr>
          </a:p>
        </p:txBody>
      </p:sp>
      <p:sp>
        <p:nvSpPr>
          <p:cNvPr id="10" name="テキスト ボックス 9"/>
          <p:cNvSpPr txBox="1"/>
          <p:nvPr/>
        </p:nvSpPr>
        <p:spPr>
          <a:xfrm>
            <a:off x="11021084" y="6318287"/>
            <a:ext cx="1305458" cy="307777"/>
          </a:xfrm>
          <a:prstGeom prst="rect">
            <a:avLst/>
          </a:prstGeom>
          <a:noFill/>
          <a:ln>
            <a:noFill/>
          </a:ln>
        </p:spPr>
        <p:txBody>
          <a:bodyPr wrap="square" rtlCol="0">
            <a:spAutoFit/>
          </a:bodyPr>
          <a:lstStyle/>
          <a:p>
            <a:pPr algn="ctr"/>
            <a:r>
              <a:rPr lang="en-US" altLang="ja-JP" sz="1400" i="1" dirty="0" err="1">
                <a:latin typeface="Times New Roman" panose="02020603050405020304" pitchFamily="18" charset="0"/>
                <a:cs typeface="Times New Roman" panose="02020603050405020304" pitchFamily="18" charset="0"/>
              </a:rPr>
              <a:t>ε</a:t>
            </a:r>
            <a:r>
              <a:rPr lang="en-US" altLang="ja-JP" sz="1400" baseline="-25000" dirty="0" err="1">
                <a:latin typeface="Times New Roman" panose="02020603050405020304" pitchFamily="18" charset="0"/>
                <a:cs typeface="Times New Roman" panose="02020603050405020304" pitchFamily="18" charset="0"/>
              </a:rPr>
              <a:t>i</a:t>
            </a:r>
            <a:r>
              <a:rPr kumimoji="1" lang="en-US" altLang="ja-JP" sz="1400" dirty="0">
                <a:latin typeface="Times New Roman" panose="02020603050405020304" pitchFamily="18" charset="0"/>
                <a:cs typeface="Times New Roman" panose="02020603050405020304" pitchFamily="18" charset="0"/>
              </a:rPr>
              <a:t> [MeV]</a:t>
            </a:r>
            <a:endParaRPr kumimoji="1" lang="ja-JP" altLang="en-US" sz="1400" dirty="0">
              <a:latin typeface="Times New Roman" panose="02020603050405020304" pitchFamily="18" charset="0"/>
              <a:cs typeface="Times New Roman" panose="02020603050405020304" pitchFamily="18" charset="0"/>
            </a:endParaRPr>
          </a:p>
        </p:txBody>
      </p:sp>
      <p:sp>
        <p:nvSpPr>
          <p:cNvPr id="11" name="テキスト ボックス 10"/>
          <p:cNvSpPr txBox="1"/>
          <p:nvPr/>
        </p:nvSpPr>
        <p:spPr>
          <a:xfrm rot="16200000">
            <a:off x="8805968" y="5064263"/>
            <a:ext cx="1719912" cy="523220"/>
          </a:xfrm>
          <a:prstGeom prst="rect">
            <a:avLst/>
          </a:prstGeom>
          <a:noFill/>
          <a:ln>
            <a:noFill/>
          </a:ln>
        </p:spPr>
        <p:txBody>
          <a:bodyPr wrap="square" rtlCol="0">
            <a:spAutoFit/>
          </a:bodyPr>
          <a:lstStyle/>
          <a:p>
            <a:pPr algn="ctr"/>
            <a:r>
              <a:rPr lang="en-US" altLang="ja-JP" sz="1400" dirty="0" err="1">
                <a:latin typeface="Times New Roman" panose="02020603050405020304" pitchFamily="18" charset="0"/>
                <a:cs typeface="Times New Roman" panose="02020603050405020304" pitchFamily="18" charset="0"/>
              </a:rPr>
              <a:t>d</a:t>
            </a:r>
            <a:r>
              <a:rPr lang="en-US" altLang="ja-JP" sz="1400" i="1" dirty="0" err="1">
                <a:latin typeface="Times New Roman" panose="02020603050405020304" pitchFamily="18" charset="0"/>
                <a:cs typeface="Times New Roman" panose="02020603050405020304" pitchFamily="18" charset="0"/>
              </a:rPr>
              <a:t>E</a:t>
            </a:r>
            <a:r>
              <a:rPr lang="en-US" altLang="ja-JP" sz="1400" i="1" baseline="-25000" dirty="0" err="1">
                <a:latin typeface="Times New Roman" panose="02020603050405020304" pitchFamily="18" charset="0"/>
                <a:cs typeface="Times New Roman" panose="02020603050405020304" pitchFamily="18" charset="0"/>
              </a:rPr>
              <a:t>b</a:t>
            </a:r>
            <a:r>
              <a:rPr lang="en-US" altLang="ja-JP" sz="1400" dirty="0">
                <a:latin typeface="Times New Roman" panose="02020603050405020304" pitchFamily="18" charset="0"/>
                <a:cs typeface="Times New Roman" panose="02020603050405020304" pitchFamily="18" charset="0"/>
              </a:rPr>
              <a:t>/</a:t>
            </a:r>
            <a:r>
              <a:rPr lang="en-US" altLang="ja-JP" sz="1400" dirty="0" err="1">
                <a:latin typeface="Times New Roman" panose="02020603050405020304" pitchFamily="18" charset="0"/>
                <a:cs typeface="Times New Roman" panose="02020603050405020304" pitchFamily="18" charset="0"/>
              </a:rPr>
              <a:t>d</a:t>
            </a:r>
            <a:r>
              <a:rPr lang="en-US" altLang="ja-JP" sz="1400" i="1" dirty="0" err="1">
                <a:latin typeface="Times New Roman" panose="02020603050405020304" pitchFamily="18" charset="0"/>
                <a:cs typeface="Times New Roman" panose="02020603050405020304" pitchFamily="18" charset="0"/>
              </a:rPr>
              <a:t>ε</a:t>
            </a:r>
            <a:r>
              <a:rPr lang="en-US" altLang="ja-JP" sz="1400" baseline="-25000" dirty="0" err="1">
                <a:latin typeface="Times New Roman" panose="02020603050405020304" pitchFamily="18" charset="0"/>
                <a:cs typeface="Times New Roman" panose="02020603050405020304" pitchFamily="18" charset="0"/>
              </a:rPr>
              <a:t>i</a:t>
            </a:r>
            <a:r>
              <a:rPr kumimoji="1" lang="en-US" altLang="ja-JP" sz="1400" dirty="0">
                <a:latin typeface="Times New Roman" panose="02020603050405020304" pitchFamily="18" charset="0"/>
                <a:cs typeface="Times New Roman" panose="02020603050405020304" pitchFamily="18" charset="0"/>
              </a:rPr>
              <a:t> [--]</a:t>
            </a:r>
          </a:p>
          <a:p>
            <a:pPr algn="ctr"/>
            <a:r>
              <a:rPr lang="en-US" altLang="ja-JP" sz="1400" dirty="0">
                <a:latin typeface="Times New Roman" panose="02020603050405020304" pitchFamily="18" charset="0"/>
                <a:cs typeface="Times New Roman" panose="02020603050405020304" pitchFamily="18" charset="0"/>
              </a:rPr>
              <a:t>(peak-normalized)</a:t>
            </a:r>
            <a:endParaRPr kumimoji="1" lang="ja-JP" altLang="en-US" sz="1400" dirty="0">
              <a:latin typeface="Times New Roman" panose="02020603050405020304" pitchFamily="18" charset="0"/>
              <a:cs typeface="Times New Roman" panose="02020603050405020304" pitchFamily="18" charset="0"/>
            </a:endParaRPr>
          </a:p>
        </p:txBody>
      </p:sp>
      <p:pic>
        <p:nvPicPr>
          <p:cNvPr id="12" name="Picture 2" descr="Y:\OMP352picls2d\frames_kai\sht_I6e22_n360\dens\dens01_00000.gif"/>
          <p:cNvPicPr>
            <a:picLocks noChangeAspect="1" noChangeArrowheads="1"/>
          </p:cNvPicPr>
          <p:nvPr/>
        </p:nvPicPr>
        <p:blipFill rotWithShape="1">
          <a:blip r:embed="rId6">
            <a:extLst>
              <a:ext uri="{28A0092B-C50C-407E-A947-70E740481C1C}">
                <a14:useLocalDpi xmlns:a14="http://schemas.microsoft.com/office/drawing/2010/main" val="0"/>
              </a:ext>
            </a:extLst>
          </a:blip>
          <a:srcRect l="15464" t="5619" r="23246" b="18559"/>
          <a:stretch/>
        </p:blipFill>
        <p:spPr bwMode="auto">
          <a:xfrm>
            <a:off x="-2808474" y="4256354"/>
            <a:ext cx="2568682" cy="2383241"/>
          </a:xfrm>
          <a:prstGeom prst="rect">
            <a:avLst/>
          </a:prstGeom>
          <a:noFill/>
          <a:extLst>
            <a:ext uri="{909E8E84-426E-40DD-AFC4-6F175D3DCCD1}">
              <a14:hiddenFill xmlns:a14="http://schemas.microsoft.com/office/drawing/2010/main">
                <a:solidFill>
                  <a:srgbClr val="FFFFFF"/>
                </a:solidFill>
              </a14:hiddenFill>
            </a:ext>
          </a:extLst>
        </p:spPr>
      </p:pic>
      <p:sp>
        <p:nvSpPr>
          <p:cNvPr id="13" name="テキスト ボックス 12"/>
          <p:cNvSpPr txBox="1"/>
          <p:nvPr/>
        </p:nvSpPr>
        <p:spPr>
          <a:xfrm>
            <a:off x="-2021725" y="6639595"/>
            <a:ext cx="1080120" cy="369332"/>
          </a:xfrm>
          <a:prstGeom prst="rect">
            <a:avLst/>
          </a:prstGeom>
          <a:noFill/>
          <a:ln>
            <a:noFill/>
          </a:ln>
        </p:spPr>
        <p:txBody>
          <a:bodyPr wrap="square" rtlCol="0">
            <a:spAutoFit/>
          </a:bodyPr>
          <a:lstStyle/>
          <a:p>
            <a:pPr algn="ctr"/>
            <a:r>
              <a:rPr lang="en-US" altLang="ja-JP" i="1" dirty="0">
                <a:solidFill>
                  <a:schemeClr val="bg1"/>
                </a:solidFill>
                <a:latin typeface="Times New Roman" panose="02020603050405020304" pitchFamily="18" charset="0"/>
                <a:cs typeface="Times New Roman" panose="02020603050405020304" pitchFamily="18" charset="0"/>
              </a:rPr>
              <a:t>x</a:t>
            </a:r>
            <a:r>
              <a:rPr lang="en-US" altLang="ja-JP" dirty="0">
                <a:solidFill>
                  <a:schemeClr val="bg1"/>
                </a:solidFill>
                <a:latin typeface="Times New Roman" panose="02020603050405020304" pitchFamily="18" charset="0"/>
                <a:cs typeface="Times New Roman" panose="02020603050405020304" pitchFamily="18" charset="0"/>
              </a:rPr>
              <a:t> [</a:t>
            </a:r>
            <a:r>
              <a:rPr lang="en-US" altLang="ja-JP" dirty="0" err="1">
                <a:solidFill>
                  <a:schemeClr val="bg1"/>
                </a:solidFill>
                <a:latin typeface="Times New Roman" panose="02020603050405020304" pitchFamily="18" charset="0"/>
                <a:cs typeface="Times New Roman" panose="02020603050405020304" pitchFamily="18" charset="0"/>
              </a:rPr>
              <a:t>μm</a:t>
            </a:r>
            <a:r>
              <a:rPr lang="en-US" altLang="ja-JP" dirty="0">
                <a:solidFill>
                  <a:schemeClr val="bg1"/>
                </a:solidFill>
                <a:latin typeface="Times New Roman" panose="02020603050405020304" pitchFamily="18" charset="0"/>
                <a:cs typeface="Times New Roman" panose="02020603050405020304" pitchFamily="18" charset="0"/>
              </a:rPr>
              <a:t>]</a:t>
            </a:r>
            <a:endParaRPr kumimoji="1" lang="ja-JP" altLang="en-US" dirty="0">
              <a:solidFill>
                <a:schemeClr val="bg1"/>
              </a:solidFill>
              <a:latin typeface="Times New Roman" panose="02020603050405020304" pitchFamily="18" charset="0"/>
              <a:cs typeface="Times New Roman" panose="02020603050405020304" pitchFamily="18" charset="0"/>
            </a:endParaRPr>
          </a:p>
        </p:txBody>
      </p:sp>
      <p:sp>
        <p:nvSpPr>
          <p:cNvPr id="14" name="テキスト ボックス 13"/>
          <p:cNvSpPr txBox="1"/>
          <p:nvPr/>
        </p:nvSpPr>
        <p:spPr>
          <a:xfrm rot="16200000">
            <a:off x="-3533201" y="5280562"/>
            <a:ext cx="1080120" cy="369332"/>
          </a:xfrm>
          <a:prstGeom prst="rect">
            <a:avLst/>
          </a:prstGeom>
          <a:noFill/>
          <a:ln>
            <a:noFill/>
          </a:ln>
        </p:spPr>
        <p:txBody>
          <a:bodyPr wrap="square" rtlCol="0">
            <a:spAutoFit/>
          </a:bodyPr>
          <a:lstStyle/>
          <a:p>
            <a:pPr algn="ctr"/>
            <a:r>
              <a:rPr lang="en-US" altLang="ja-JP" i="1" dirty="0">
                <a:solidFill>
                  <a:schemeClr val="bg1"/>
                </a:solidFill>
                <a:latin typeface="Times New Roman" panose="02020603050405020304" pitchFamily="18" charset="0"/>
                <a:cs typeface="Times New Roman" panose="02020603050405020304" pitchFamily="18" charset="0"/>
              </a:rPr>
              <a:t>y</a:t>
            </a:r>
            <a:r>
              <a:rPr lang="en-US" altLang="ja-JP" dirty="0">
                <a:solidFill>
                  <a:schemeClr val="bg1"/>
                </a:solidFill>
                <a:latin typeface="Times New Roman" panose="02020603050405020304" pitchFamily="18" charset="0"/>
                <a:cs typeface="Times New Roman" panose="02020603050405020304" pitchFamily="18" charset="0"/>
              </a:rPr>
              <a:t> [</a:t>
            </a:r>
            <a:r>
              <a:rPr lang="en-US" altLang="ja-JP" dirty="0" err="1">
                <a:solidFill>
                  <a:schemeClr val="bg1"/>
                </a:solidFill>
                <a:latin typeface="Times New Roman" panose="02020603050405020304" pitchFamily="18" charset="0"/>
                <a:cs typeface="Times New Roman" panose="02020603050405020304" pitchFamily="18" charset="0"/>
              </a:rPr>
              <a:t>μm</a:t>
            </a:r>
            <a:r>
              <a:rPr lang="en-US" altLang="ja-JP" dirty="0">
                <a:solidFill>
                  <a:schemeClr val="bg1"/>
                </a:solidFill>
                <a:latin typeface="Times New Roman" panose="02020603050405020304" pitchFamily="18" charset="0"/>
                <a:cs typeface="Times New Roman" panose="02020603050405020304" pitchFamily="18" charset="0"/>
              </a:rPr>
              <a:t>]</a:t>
            </a:r>
            <a:endParaRPr kumimoji="1" lang="ja-JP" altLang="en-US" dirty="0">
              <a:solidFill>
                <a:schemeClr val="bg1"/>
              </a:solidFill>
              <a:latin typeface="Times New Roman" panose="02020603050405020304" pitchFamily="18" charset="0"/>
              <a:cs typeface="Times New Roman" panose="02020603050405020304" pitchFamily="18" charset="0"/>
            </a:endParaRPr>
          </a:p>
        </p:txBody>
      </p:sp>
      <p:cxnSp>
        <p:nvCxnSpPr>
          <p:cNvPr id="15" name="直線矢印コネクタ 14"/>
          <p:cNvCxnSpPr/>
          <p:nvPr/>
        </p:nvCxnSpPr>
        <p:spPr>
          <a:xfrm>
            <a:off x="-2266064" y="4949805"/>
            <a:ext cx="0" cy="1041588"/>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6" name="直線コネクタ 15"/>
          <p:cNvCxnSpPr/>
          <p:nvPr/>
        </p:nvCxnSpPr>
        <p:spPr>
          <a:xfrm flipV="1">
            <a:off x="-2339744" y="4600847"/>
            <a:ext cx="1967656" cy="348958"/>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7" name="直線コネクタ 16"/>
          <p:cNvCxnSpPr/>
          <p:nvPr/>
        </p:nvCxnSpPr>
        <p:spPr>
          <a:xfrm>
            <a:off x="-2339744" y="5991393"/>
            <a:ext cx="1967656" cy="339318"/>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8" name="テキスト ボックス 17"/>
          <p:cNvSpPr txBox="1"/>
          <p:nvPr/>
        </p:nvSpPr>
        <p:spPr>
          <a:xfrm>
            <a:off x="-2318722" y="5295951"/>
            <a:ext cx="784399" cy="338554"/>
          </a:xfrm>
          <a:prstGeom prst="rect">
            <a:avLst/>
          </a:prstGeom>
          <a:noFill/>
          <a:ln>
            <a:noFill/>
          </a:ln>
        </p:spPr>
        <p:txBody>
          <a:bodyPr wrap="square" rtlCol="0">
            <a:spAutoFit/>
          </a:bodyPr>
          <a:lstStyle/>
          <a:p>
            <a:r>
              <a:rPr lang="en-US" altLang="ja-JP" sz="1600" dirty="0">
                <a:latin typeface="Times New Roman" panose="02020603050405020304" pitchFamily="18" charset="0"/>
                <a:cs typeface="Times New Roman" panose="02020603050405020304" pitchFamily="18" charset="0"/>
              </a:rPr>
              <a:t>2</a:t>
            </a:r>
            <a:r>
              <a:rPr kumimoji="1" lang="en-US" altLang="ja-JP" sz="1600" dirty="0">
                <a:latin typeface="Times New Roman" panose="02020603050405020304" pitchFamily="18" charset="0"/>
                <a:cs typeface="Times New Roman" panose="02020603050405020304" pitchFamily="18" charset="0"/>
              </a:rPr>
              <a:t>0μm</a:t>
            </a:r>
            <a:endParaRPr kumimoji="1" lang="ja-JP" altLang="en-US" sz="1600" dirty="0">
              <a:latin typeface="Times New Roman" panose="02020603050405020304" pitchFamily="18" charset="0"/>
              <a:cs typeface="Times New Roman" panose="02020603050405020304" pitchFamily="18" charset="0"/>
            </a:endParaRPr>
          </a:p>
        </p:txBody>
      </p:sp>
      <p:sp>
        <p:nvSpPr>
          <p:cNvPr id="19" name="正方形/長方形 18"/>
          <p:cNvSpPr/>
          <p:nvPr/>
        </p:nvSpPr>
        <p:spPr>
          <a:xfrm>
            <a:off x="12146668" y="5488692"/>
            <a:ext cx="902811" cy="523220"/>
          </a:xfrm>
          <a:prstGeom prst="rect">
            <a:avLst/>
          </a:prstGeom>
        </p:spPr>
        <p:txBody>
          <a:bodyPr wrap="none">
            <a:spAutoFit/>
          </a:bodyPr>
          <a:lstStyle/>
          <a:p>
            <a:r>
              <a:rPr lang="ja-JP" altLang="en-US" sz="1400" dirty="0">
                <a:solidFill>
                  <a:schemeClr val="accent1"/>
                </a:solidFill>
                <a:latin typeface="Times New Roman" panose="02020603050405020304" pitchFamily="18" charset="0"/>
                <a:cs typeface="Times New Roman" panose="02020603050405020304" pitchFamily="18" charset="0"/>
              </a:rPr>
              <a:t>準一次元</a:t>
            </a:r>
            <a:endParaRPr lang="en-US" altLang="ja-JP" sz="1400" dirty="0">
              <a:solidFill>
                <a:schemeClr val="accent1"/>
              </a:solidFill>
              <a:latin typeface="Times New Roman" panose="02020603050405020304" pitchFamily="18" charset="0"/>
              <a:cs typeface="Times New Roman" panose="02020603050405020304" pitchFamily="18" charset="0"/>
            </a:endParaRPr>
          </a:p>
          <a:p>
            <a:r>
              <a:rPr lang="en-US" altLang="ja-JP" sz="1400" dirty="0">
                <a:solidFill>
                  <a:schemeClr val="accent1"/>
                </a:solidFill>
                <a:latin typeface="Times New Roman" panose="02020603050405020304" pitchFamily="18" charset="0"/>
                <a:cs typeface="Times New Roman" panose="02020603050405020304" pitchFamily="18" charset="0"/>
              </a:rPr>
              <a:t>(0.10*)</a:t>
            </a:r>
          </a:p>
        </p:txBody>
      </p:sp>
      <p:sp>
        <p:nvSpPr>
          <p:cNvPr id="20" name="正方形/長方形 19"/>
          <p:cNvSpPr/>
          <p:nvPr/>
        </p:nvSpPr>
        <p:spPr>
          <a:xfrm>
            <a:off x="12035260" y="5018095"/>
            <a:ext cx="1125629" cy="523220"/>
          </a:xfrm>
          <a:prstGeom prst="rect">
            <a:avLst/>
          </a:prstGeom>
        </p:spPr>
        <p:txBody>
          <a:bodyPr wrap="none">
            <a:spAutoFit/>
          </a:bodyPr>
          <a:lstStyle/>
          <a:p>
            <a:r>
              <a:rPr lang="ja-JP" altLang="en-US" sz="1400" dirty="0">
                <a:solidFill>
                  <a:schemeClr val="accent1"/>
                </a:solidFill>
                <a:latin typeface="Times New Roman" panose="02020603050405020304" pitchFamily="18" charset="0"/>
                <a:cs typeface="Times New Roman" panose="02020603050405020304" pitchFamily="18" charset="0"/>
              </a:rPr>
              <a:t>有限スポット</a:t>
            </a:r>
            <a:endParaRPr lang="en-US" altLang="ja-JP" sz="1400" dirty="0">
              <a:solidFill>
                <a:schemeClr val="accent1"/>
              </a:solidFill>
              <a:latin typeface="Times New Roman" panose="02020603050405020304" pitchFamily="18" charset="0"/>
              <a:cs typeface="Times New Roman" panose="02020603050405020304" pitchFamily="18" charset="0"/>
            </a:endParaRPr>
          </a:p>
          <a:p>
            <a:r>
              <a:rPr lang="ja-JP" altLang="en-US" sz="1400" dirty="0">
                <a:solidFill>
                  <a:schemeClr val="accent1"/>
                </a:solidFill>
                <a:latin typeface="Times New Roman" panose="02020603050405020304" pitchFamily="18" charset="0"/>
                <a:cs typeface="Times New Roman" panose="02020603050405020304" pitchFamily="18" charset="0"/>
              </a:rPr>
              <a:t>（</a:t>
            </a:r>
            <a:r>
              <a:rPr lang="en-US" altLang="ja-JP" sz="1400" dirty="0">
                <a:solidFill>
                  <a:schemeClr val="accent1"/>
                </a:solidFill>
                <a:latin typeface="Times New Roman" panose="02020603050405020304" pitchFamily="18" charset="0"/>
                <a:cs typeface="Times New Roman" panose="02020603050405020304" pitchFamily="18" charset="0"/>
              </a:rPr>
              <a:t>0.67*</a:t>
            </a:r>
            <a:r>
              <a:rPr lang="ja-JP" altLang="en-US" sz="1400" dirty="0">
                <a:solidFill>
                  <a:schemeClr val="accent1"/>
                </a:solidFill>
                <a:latin typeface="Times New Roman" panose="02020603050405020304" pitchFamily="18" charset="0"/>
                <a:cs typeface="Times New Roman" panose="02020603050405020304" pitchFamily="18" charset="0"/>
              </a:rPr>
              <a:t>）</a:t>
            </a:r>
            <a:endParaRPr lang="ja-JP" altLang="en-US" sz="1400" dirty="0">
              <a:solidFill>
                <a:schemeClr val="accent1"/>
              </a:solidFill>
            </a:endParaRPr>
          </a:p>
        </p:txBody>
      </p:sp>
      <p:cxnSp>
        <p:nvCxnSpPr>
          <p:cNvPr id="21" name="直線矢印コネクタ 20"/>
          <p:cNvCxnSpPr/>
          <p:nvPr/>
        </p:nvCxnSpPr>
        <p:spPr>
          <a:xfrm flipH="1">
            <a:off x="11525588" y="5644800"/>
            <a:ext cx="634006" cy="15388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2" name="直線矢印コネクタ 21"/>
          <p:cNvCxnSpPr/>
          <p:nvPr/>
        </p:nvCxnSpPr>
        <p:spPr>
          <a:xfrm flipH="1">
            <a:off x="11789558" y="5242488"/>
            <a:ext cx="297270" cy="29432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3" name="テキスト ボックス 22"/>
          <p:cNvSpPr txBox="1"/>
          <p:nvPr/>
        </p:nvSpPr>
        <p:spPr>
          <a:xfrm>
            <a:off x="-2159465" y="4533353"/>
            <a:ext cx="943745" cy="369332"/>
          </a:xfrm>
          <a:prstGeom prst="rect">
            <a:avLst/>
          </a:prstGeom>
          <a:noFill/>
          <a:ln>
            <a:noFill/>
          </a:ln>
        </p:spPr>
        <p:txBody>
          <a:bodyPr wrap="square" rtlCol="0">
            <a:spAutoFit/>
          </a:bodyPr>
          <a:lstStyle/>
          <a:p>
            <a:r>
              <a:rPr kumimoji="1" lang="en-US" altLang="ja-JP" i="1" dirty="0">
                <a:latin typeface="Times New Roman" panose="02020603050405020304" pitchFamily="18" charset="0"/>
                <a:cs typeface="Times New Roman" panose="02020603050405020304" pitchFamily="18" charset="0"/>
              </a:rPr>
              <a:t>θ</a:t>
            </a:r>
            <a:r>
              <a:rPr kumimoji="1" lang="en-US" altLang="ja-JP" dirty="0">
                <a:latin typeface="Times New Roman" panose="02020603050405020304" pitchFamily="18" charset="0"/>
                <a:cs typeface="Times New Roman" panose="02020603050405020304" pitchFamily="18" charset="0"/>
              </a:rPr>
              <a:t>=10°</a:t>
            </a:r>
            <a:endParaRPr kumimoji="1" lang="ja-JP" altLang="en-US" dirty="0">
              <a:latin typeface="Times New Roman" panose="02020603050405020304" pitchFamily="18" charset="0"/>
              <a:cs typeface="Times New Roman" panose="02020603050405020304" pitchFamily="18" charset="0"/>
            </a:endParaRPr>
          </a:p>
        </p:txBody>
      </p:sp>
      <p:cxnSp>
        <p:nvCxnSpPr>
          <p:cNvPr id="24" name="直線コネクタ 23"/>
          <p:cNvCxnSpPr/>
          <p:nvPr/>
        </p:nvCxnSpPr>
        <p:spPr>
          <a:xfrm flipV="1">
            <a:off x="-1305676" y="4794114"/>
            <a:ext cx="0" cy="1356890"/>
          </a:xfrm>
          <a:prstGeom prst="line">
            <a:avLst/>
          </a:prstGeom>
          <a:ln w="28575">
            <a:solidFill>
              <a:srgbClr val="007413"/>
            </a:solidFill>
          </a:ln>
        </p:spPr>
        <p:style>
          <a:lnRef idx="1">
            <a:schemeClr val="accent1"/>
          </a:lnRef>
          <a:fillRef idx="0">
            <a:schemeClr val="accent1"/>
          </a:fillRef>
          <a:effectRef idx="0">
            <a:schemeClr val="accent1"/>
          </a:effectRef>
          <a:fontRef idx="minor">
            <a:schemeClr val="tx1"/>
          </a:fontRef>
        </p:style>
      </p:cxnSp>
      <p:sp>
        <p:nvSpPr>
          <p:cNvPr id="25" name="テキスト ボックス 24"/>
          <p:cNvSpPr txBox="1"/>
          <p:nvPr/>
        </p:nvSpPr>
        <p:spPr>
          <a:xfrm>
            <a:off x="-1305676" y="5300954"/>
            <a:ext cx="1425924" cy="523220"/>
          </a:xfrm>
          <a:prstGeom prst="rect">
            <a:avLst/>
          </a:prstGeom>
          <a:noFill/>
          <a:ln>
            <a:noFill/>
          </a:ln>
        </p:spPr>
        <p:txBody>
          <a:bodyPr wrap="square" rtlCol="0">
            <a:spAutoFit/>
          </a:bodyPr>
          <a:lstStyle/>
          <a:p>
            <a:r>
              <a:rPr kumimoji="1" lang="en-US" altLang="ja-JP" sz="1400" dirty="0">
                <a:solidFill>
                  <a:srgbClr val="007413"/>
                </a:solidFill>
                <a:latin typeface="Times New Roman" panose="02020603050405020304" pitchFamily="18" charset="0"/>
                <a:cs typeface="Times New Roman" panose="02020603050405020304" pitchFamily="18" charset="0"/>
              </a:rPr>
              <a:t>beam</a:t>
            </a:r>
          </a:p>
          <a:p>
            <a:r>
              <a:rPr kumimoji="1" lang="en-US" altLang="ja-JP" sz="1400" dirty="0">
                <a:solidFill>
                  <a:srgbClr val="007413"/>
                </a:solidFill>
                <a:latin typeface="Times New Roman" panose="02020603050405020304" pitchFamily="18" charset="0"/>
                <a:cs typeface="Times New Roman" panose="02020603050405020304" pitchFamily="18" charset="0"/>
              </a:rPr>
              <a:t>observation</a:t>
            </a:r>
            <a:endParaRPr kumimoji="1" lang="ja-JP" altLang="en-US" sz="1400" dirty="0">
              <a:solidFill>
                <a:srgbClr val="007413"/>
              </a:solidFill>
              <a:latin typeface="Times New Roman" panose="02020603050405020304" pitchFamily="18" charset="0"/>
              <a:cs typeface="Times New Roman" panose="02020603050405020304" pitchFamily="18" charset="0"/>
            </a:endParaRPr>
          </a:p>
        </p:txBody>
      </p:sp>
      <p:sp>
        <p:nvSpPr>
          <p:cNvPr id="27" name="正方形/長方形 26"/>
          <p:cNvSpPr/>
          <p:nvPr/>
        </p:nvSpPr>
        <p:spPr>
          <a:xfrm>
            <a:off x="11637551" y="4541307"/>
            <a:ext cx="1893467" cy="307777"/>
          </a:xfrm>
          <a:prstGeom prst="rect">
            <a:avLst/>
          </a:prstGeom>
        </p:spPr>
        <p:txBody>
          <a:bodyPr wrap="none">
            <a:spAutoFit/>
          </a:bodyPr>
          <a:lstStyle/>
          <a:p>
            <a:r>
              <a:rPr lang="en-US" altLang="ja-JP" sz="1400" dirty="0"/>
              <a:t>*</a:t>
            </a:r>
            <a:r>
              <a:rPr lang="ja-JP" altLang="en-US" sz="1400" dirty="0"/>
              <a:t>半値全幅</a:t>
            </a:r>
            <a:r>
              <a:rPr lang="en-US" altLang="ja-JP" sz="1400" dirty="0"/>
              <a:t>/</a:t>
            </a:r>
            <a:r>
              <a:rPr lang="ja-JP" altLang="en-US" sz="1400" dirty="0"/>
              <a:t>ピーク位置</a:t>
            </a:r>
            <a:endParaRPr lang="en-US" altLang="ja-JP" sz="1400" dirty="0"/>
          </a:p>
        </p:txBody>
      </p:sp>
      <p:pic>
        <p:nvPicPr>
          <p:cNvPr id="28" name="Picture 5" descr="Y:\OMP352picls2d\frames_kai\sht_I6e22_n360\dens\dens01_00020.gif"/>
          <p:cNvPicPr>
            <a:picLocks noChangeAspect="1" noChangeArrowheads="1"/>
          </p:cNvPicPr>
          <p:nvPr/>
        </p:nvPicPr>
        <p:blipFill rotWithShape="1">
          <a:blip r:embed="rId7">
            <a:extLst>
              <a:ext uri="{28A0092B-C50C-407E-A947-70E740481C1C}">
                <a14:useLocalDpi xmlns:a14="http://schemas.microsoft.com/office/drawing/2010/main" val="0"/>
              </a:ext>
            </a:extLst>
          </a:blip>
          <a:srcRect l="14836" t="4786" r="24318" b="15830"/>
          <a:stretch/>
        </p:blipFill>
        <p:spPr bwMode="auto">
          <a:xfrm>
            <a:off x="616633" y="1329326"/>
            <a:ext cx="2332636" cy="2282472"/>
          </a:xfrm>
          <a:prstGeom prst="rect">
            <a:avLst/>
          </a:prstGeom>
          <a:noFill/>
          <a:extLst>
            <a:ext uri="{909E8E84-426E-40DD-AFC4-6F175D3DCCD1}">
              <a14:hiddenFill xmlns:a14="http://schemas.microsoft.com/office/drawing/2010/main">
                <a:solidFill>
                  <a:srgbClr val="FFFFFF"/>
                </a:solidFill>
              </a14:hiddenFill>
            </a:ext>
          </a:extLst>
        </p:spPr>
      </p:pic>
      <p:sp>
        <p:nvSpPr>
          <p:cNvPr id="30" name="テキスト ボックス 29"/>
          <p:cNvSpPr txBox="1"/>
          <p:nvPr/>
        </p:nvSpPr>
        <p:spPr>
          <a:xfrm>
            <a:off x="1071054" y="5172466"/>
            <a:ext cx="784399" cy="338554"/>
          </a:xfrm>
          <a:prstGeom prst="rect">
            <a:avLst/>
          </a:prstGeom>
          <a:noFill/>
          <a:ln>
            <a:noFill/>
          </a:ln>
        </p:spPr>
        <p:txBody>
          <a:bodyPr wrap="square" rtlCol="0">
            <a:spAutoFit/>
          </a:bodyPr>
          <a:lstStyle/>
          <a:p>
            <a:r>
              <a:rPr lang="en-US" altLang="ja-JP" sz="1600" dirty="0">
                <a:latin typeface="Times New Roman" panose="02020603050405020304" pitchFamily="18" charset="0"/>
                <a:cs typeface="Times New Roman" panose="02020603050405020304" pitchFamily="18" charset="0"/>
              </a:rPr>
              <a:t>2</a:t>
            </a:r>
            <a:r>
              <a:rPr kumimoji="1" lang="en-US" altLang="ja-JP" sz="1600" dirty="0">
                <a:latin typeface="Times New Roman" panose="02020603050405020304" pitchFamily="18" charset="0"/>
                <a:cs typeface="Times New Roman" panose="02020603050405020304" pitchFamily="18" charset="0"/>
              </a:rPr>
              <a:t>0μm</a:t>
            </a:r>
            <a:endParaRPr kumimoji="1" lang="ja-JP" altLang="en-US" sz="1600" dirty="0">
              <a:latin typeface="Times New Roman" panose="02020603050405020304" pitchFamily="18" charset="0"/>
              <a:cs typeface="Times New Roman" panose="02020603050405020304" pitchFamily="18" charset="0"/>
            </a:endParaRPr>
          </a:p>
        </p:txBody>
      </p:sp>
      <p:sp>
        <p:nvSpPr>
          <p:cNvPr id="31" name="テキスト ボックス 30"/>
          <p:cNvSpPr txBox="1"/>
          <p:nvPr/>
        </p:nvSpPr>
        <p:spPr>
          <a:xfrm>
            <a:off x="1245682" y="4474092"/>
            <a:ext cx="943745" cy="369332"/>
          </a:xfrm>
          <a:prstGeom prst="rect">
            <a:avLst/>
          </a:prstGeom>
          <a:noFill/>
          <a:ln>
            <a:noFill/>
          </a:ln>
        </p:spPr>
        <p:txBody>
          <a:bodyPr wrap="square" rtlCol="0">
            <a:spAutoFit/>
          </a:bodyPr>
          <a:lstStyle/>
          <a:p>
            <a:r>
              <a:rPr kumimoji="1" lang="en-US" altLang="ja-JP" i="1" dirty="0">
                <a:latin typeface="Times New Roman" panose="02020603050405020304" pitchFamily="18" charset="0"/>
                <a:cs typeface="Times New Roman" panose="02020603050405020304" pitchFamily="18" charset="0"/>
              </a:rPr>
              <a:t>θ</a:t>
            </a:r>
            <a:r>
              <a:rPr kumimoji="1" lang="en-US" altLang="ja-JP" dirty="0">
                <a:latin typeface="Times New Roman" panose="02020603050405020304" pitchFamily="18" charset="0"/>
                <a:cs typeface="Times New Roman" panose="02020603050405020304" pitchFamily="18" charset="0"/>
              </a:rPr>
              <a:t>=10°</a:t>
            </a:r>
            <a:endParaRPr kumimoji="1" lang="ja-JP" altLang="en-US" dirty="0">
              <a:latin typeface="Times New Roman" panose="02020603050405020304" pitchFamily="18" charset="0"/>
              <a:cs typeface="Times New Roman" panose="02020603050405020304" pitchFamily="18" charset="0"/>
            </a:endParaRPr>
          </a:p>
        </p:txBody>
      </p:sp>
      <p:sp>
        <p:nvSpPr>
          <p:cNvPr id="33" name="テキスト ボックス 32"/>
          <p:cNvSpPr txBox="1"/>
          <p:nvPr/>
        </p:nvSpPr>
        <p:spPr>
          <a:xfrm>
            <a:off x="150388" y="913437"/>
            <a:ext cx="3528392" cy="369332"/>
          </a:xfrm>
          <a:prstGeom prst="rect">
            <a:avLst/>
          </a:prstGeom>
          <a:noFill/>
          <a:ln>
            <a:noFill/>
          </a:ln>
        </p:spPr>
        <p:txBody>
          <a:bodyPr wrap="square" rtlCol="0">
            <a:spAutoFit/>
          </a:bodyPr>
          <a:lstStyle/>
          <a:p>
            <a:r>
              <a:rPr kumimoji="1" lang="ja-JP" altLang="en-US" dirty="0"/>
              <a:t>● エネルギー分布の時間発展</a:t>
            </a:r>
          </a:p>
        </p:txBody>
      </p:sp>
      <p:sp>
        <p:nvSpPr>
          <p:cNvPr id="35" name="正方形/長方形 34"/>
          <p:cNvSpPr/>
          <p:nvPr/>
        </p:nvSpPr>
        <p:spPr>
          <a:xfrm>
            <a:off x="1499471" y="1923311"/>
            <a:ext cx="1268296" cy="307777"/>
          </a:xfrm>
          <a:prstGeom prst="rect">
            <a:avLst/>
          </a:prstGeom>
        </p:spPr>
        <p:txBody>
          <a:bodyPr wrap="none">
            <a:spAutoFit/>
          </a:bodyPr>
          <a:lstStyle/>
          <a:p>
            <a:r>
              <a:rPr lang="en-US" altLang="ja-JP" sz="1400" dirty="0">
                <a:solidFill>
                  <a:srgbClr val="007413"/>
                </a:solidFill>
                <a:latin typeface="Times New Roman" panose="02020603050405020304" pitchFamily="18" charset="0"/>
                <a:cs typeface="Times New Roman" panose="02020603050405020304" pitchFamily="18" charset="0"/>
              </a:rPr>
              <a:t>beam snapping</a:t>
            </a:r>
          </a:p>
        </p:txBody>
      </p:sp>
      <p:sp>
        <p:nvSpPr>
          <p:cNvPr id="38" name="テキスト ボックス 37"/>
          <p:cNvSpPr txBox="1"/>
          <p:nvPr/>
        </p:nvSpPr>
        <p:spPr>
          <a:xfrm>
            <a:off x="1967959" y="5094367"/>
            <a:ext cx="1425924" cy="584775"/>
          </a:xfrm>
          <a:prstGeom prst="rect">
            <a:avLst/>
          </a:prstGeom>
          <a:noFill/>
          <a:ln>
            <a:noFill/>
          </a:ln>
        </p:spPr>
        <p:txBody>
          <a:bodyPr wrap="square" rtlCol="0">
            <a:spAutoFit/>
          </a:bodyPr>
          <a:lstStyle/>
          <a:p>
            <a:r>
              <a:rPr kumimoji="1" lang="en-US" altLang="ja-JP" sz="1600" dirty="0">
                <a:solidFill>
                  <a:srgbClr val="007413"/>
                </a:solidFill>
                <a:latin typeface="Times New Roman" panose="02020603050405020304" pitchFamily="18" charset="0"/>
                <a:cs typeface="Times New Roman" panose="02020603050405020304" pitchFamily="18" charset="0"/>
              </a:rPr>
              <a:t>beam</a:t>
            </a:r>
          </a:p>
          <a:p>
            <a:r>
              <a:rPr lang="en-US" altLang="ja-JP" sz="1600" dirty="0">
                <a:solidFill>
                  <a:srgbClr val="007413"/>
                </a:solidFill>
                <a:latin typeface="Times New Roman" panose="02020603050405020304" pitchFamily="18" charset="0"/>
                <a:cs typeface="Times New Roman" panose="02020603050405020304" pitchFamily="18" charset="0"/>
              </a:rPr>
              <a:t>tracking</a:t>
            </a:r>
            <a:endParaRPr kumimoji="1" lang="ja-JP" altLang="en-US" sz="1600" dirty="0">
              <a:solidFill>
                <a:srgbClr val="007413"/>
              </a:solidFill>
              <a:latin typeface="Times New Roman" panose="02020603050405020304" pitchFamily="18" charset="0"/>
              <a:cs typeface="Times New Roman" panose="02020603050405020304" pitchFamily="18" charset="0"/>
            </a:endParaRPr>
          </a:p>
        </p:txBody>
      </p:sp>
      <p:sp>
        <p:nvSpPr>
          <p:cNvPr id="39" name="テキスト ボックス 38"/>
          <p:cNvSpPr txBox="1"/>
          <p:nvPr/>
        </p:nvSpPr>
        <p:spPr>
          <a:xfrm>
            <a:off x="153264" y="3750720"/>
            <a:ext cx="5570864" cy="369332"/>
          </a:xfrm>
          <a:prstGeom prst="rect">
            <a:avLst/>
          </a:prstGeom>
          <a:noFill/>
          <a:ln>
            <a:noFill/>
          </a:ln>
        </p:spPr>
        <p:txBody>
          <a:bodyPr wrap="square" rtlCol="0">
            <a:spAutoFit/>
          </a:bodyPr>
          <a:lstStyle/>
          <a:p>
            <a:r>
              <a:rPr kumimoji="1" lang="ja-JP" altLang="en-US" dirty="0"/>
              <a:t>● 時間積分したエネルギー分布</a:t>
            </a:r>
          </a:p>
        </p:txBody>
      </p:sp>
      <p:pic>
        <p:nvPicPr>
          <p:cNvPr id="40" name="図 39"/>
          <p:cNvPicPr>
            <a:picLocks noChangeAspect="1"/>
          </p:cNvPicPr>
          <p:nvPr/>
        </p:nvPicPr>
        <p:blipFill rotWithShape="1">
          <a:blip r:embed="rId8"/>
          <a:srcRect l="19956" t="2400" r="13370" b="9021"/>
          <a:stretch/>
        </p:blipFill>
        <p:spPr>
          <a:xfrm>
            <a:off x="3611167" y="1320038"/>
            <a:ext cx="2413839" cy="2137913"/>
          </a:xfrm>
          <a:prstGeom prst="rect">
            <a:avLst/>
          </a:prstGeom>
        </p:spPr>
      </p:pic>
      <p:sp>
        <p:nvSpPr>
          <p:cNvPr id="41" name="テキスト ボックス 40"/>
          <p:cNvSpPr txBox="1"/>
          <p:nvPr/>
        </p:nvSpPr>
        <p:spPr>
          <a:xfrm>
            <a:off x="4240244" y="3419708"/>
            <a:ext cx="1305458" cy="369332"/>
          </a:xfrm>
          <a:prstGeom prst="rect">
            <a:avLst/>
          </a:prstGeom>
          <a:noFill/>
          <a:ln>
            <a:noFill/>
          </a:ln>
        </p:spPr>
        <p:txBody>
          <a:bodyPr wrap="square" rtlCol="0">
            <a:spAutoFit/>
          </a:bodyPr>
          <a:lstStyle/>
          <a:p>
            <a:pPr algn="ctr"/>
            <a:r>
              <a:rPr lang="en-US" altLang="ja-JP" i="1" dirty="0" err="1">
                <a:latin typeface="Times New Roman" panose="02020603050405020304" pitchFamily="18" charset="0"/>
                <a:cs typeface="Times New Roman" panose="02020603050405020304" pitchFamily="18" charset="0"/>
              </a:rPr>
              <a:t>ε</a:t>
            </a:r>
            <a:r>
              <a:rPr lang="en-US" altLang="ja-JP" baseline="-25000" dirty="0" err="1">
                <a:latin typeface="Times New Roman" panose="02020603050405020304" pitchFamily="18" charset="0"/>
                <a:cs typeface="Times New Roman" panose="02020603050405020304" pitchFamily="18" charset="0"/>
              </a:rPr>
              <a:t>i</a:t>
            </a:r>
            <a:r>
              <a:rPr kumimoji="1" lang="en-US" altLang="ja-JP" dirty="0">
                <a:latin typeface="Times New Roman" panose="02020603050405020304" pitchFamily="18" charset="0"/>
                <a:cs typeface="Times New Roman" panose="02020603050405020304" pitchFamily="18" charset="0"/>
              </a:rPr>
              <a:t> [MeV]</a:t>
            </a:r>
            <a:endParaRPr kumimoji="1" lang="ja-JP" altLang="en-US" dirty="0">
              <a:latin typeface="Times New Roman" panose="02020603050405020304" pitchFamily="18" charset="0"/>
              <a:cs typeface="Times New Roman" panose="02020603050405020304" pitchFamily="18" charset="0"/>
            </a:endParaRPr>
          </a:p>
        </p:txBody>
      </p:sp>
      <p:sp>
        <p:nvSpPr>
          <p:cNvPr id="42" name="テキスト ボックス 41"/>
          <p:cNvSpPr txBox="1"/>
          <p:nvPr/>
        </p:nvSpPr>
        <p:spPr>
          <a:xfrm rot="16200000">
            <a:off x="2414272" y="2154293"/>
            <a:ext cx="2011548" cy="369332"/>
          </a:xfrm>
          <a:prstGeom prst="rect">
            <a:avLst/>
          </a:prstGeom>
          <a:noFill/>
          <a:ln>
            <a:noFill/>
          </a:ln>
        </p:spPr>
        <p:txBody>
          <a:bodyPr wrap="square" rtlCol="0">
            <a:spAutoFit/>
          </a:bodyPr>
          <a:lstStyle/>
          <a:p>
            <a:pPr algn="ctr"/>
            <a:r>
              <a:rPr lang="en-US" altLang="ja-JP" dirty="0" err="1">
                <a:latin typeface="Times New Roman" panose="02020603050405020304" pitchFamily="18" charset="0"/>
                <a:cs typeface="Times New Roman" panose="02020603050405020304" pitchFamily="18" charset="0"/>
              </a:rPr>
              <a:t>d</a:t>
            </a:r>
            <a:r>
              <a:rPr lang="en-US" altLang="ja-JP" i="1" dirty="0" err="1">
                <a:latin typeface="Times New Roman" panose="02020603050405020304" pitchFamily="18" charset="0"/>
                <a:cs typeface="Times New Roman" panose="02020603050405020304" pitchFamily="18" charset="0"/>
              </a:rPr>
              <a:t>E</a:t>
            </a:r>
            <a:r>
              <a:rPr lang="en-US" altLang="ja-JP" i="1" baseline="-25000" dirty="0" err="1">
                <a:latin typeface="Times New Roman" panose="02020603050405020304" pitchFamily="18" charset="0"/>
                <a:cs typeface="Times New Roman" panose="02020603050405020304" pitchFamily="18" charset="0"/>
              </a:rPr>
              <a:t>b</a:t>
            </a:r>
            <a:r>
              <a:rPr lang="en-US" altLang="ja-JP" dirty="0">
                <a:latin typeface="Times New Roman" panose="02020603050405020304" pitchFamily="18" charset="0"/>
                <a:cs typeface="Times New Roman" panose="02020603050405020304" pitchFamily="18" charset="0"/>
              </a:rPr>
              <a:t>/</a:t>
            </a:r>
            <a:r>
              <a:rPr lang="en-US" altLang="ja-JP" dirty="0" err="1">
                <a:latin typeface="Times New Roman" panose="02020603050405020304" pitchFamily="18" charset="0"/>
                <a:cs typeface="Times New Roman" panose="02020603050405020304" pitchFamily="18" charset="0"/>
              </a:rPr>
              <a:t>d</a:t>
            </a:r>
            <a:r>
              <a:rPr lang="en-US" altLang="ja-JP" i="1" dirty="0" err="1">
                <a:latin typeface="Times New Roman" panose="02020603050405020304" pitchFamily="18" charset="0"/>
                <a:cs typeface="Times New Roman" panose="02020603050405020304" pitchFamily="18" charset="0"/>
              </a:rPr>
              <a:t>ε</a:t>
            </a:r>
            <a:r>
              <a:rPr lang="en-US" altLang="ja-JP" baseline="-25000" dirty="0" err="1">
                <a:latin typeface="Times New Roman" panose="02020603050405020304" pitchFamily="18" charset="0"/>
                <a:cs typeface="Times New Roman" panose="02020603050405020304" pitchFamily="18" charset="0"/>
              </a:rPr>
              <a:t>i</a:t>
            </a:r>
            <a:r>
              <a:rPr kumimoji="1" lang="en-US" altLang="ja-JP" dirty="0">
                <a:latin typeface="Times New Roman" panose="02020603050405020304" pitchFamily="18" charset="0"/>
                <a:cs typeface="Times New Roman" panose="02020603050405020304" pitchFamily="18" charset="0"/>
              </a:rPr>
              <a:t> [kJ/MeV]</a:t>
            </a:r>
          </a:p>
        </p:txBody>
      </p:sp>
      <p:sp>
        <p:nvSpPr>
          <p:cNvPr id="43" name="正方形/長方形 42"/>
          <p:cNvSpPr/>
          <p:nvPr/>
        </p:nvSpPr>
        <p:spPr>
          <a:xfrm>
            <a:off x="4121000" y="1619529"/>
            <a:ext cx="639919" cy="276999"/>
          </a:xfrm>
          <a:prstGeom prst="rect">
            <a:avLst/>
          </a:prstGeom>
        </p:spPr>
        <p:txBody>
          <a:bodyPr wrap="none">
            <a:spAutoFit/>
          </a:bodyPr>
          <a:lstStyle/>
          <a:p>
            <a:r>
              <a:rPr lang="en-US" altLang="ja-JP" sz="1200" i="1" dirty="0" err="1">
                <a:solidFill>
                  <a:srgbClr val="FF0000"/>
                </a:solidFill>
                <a:latin typeface="Times New Roman" panose="02020603050405020304" pitchFamily="18" charset="0"/>
                <a:cs typeface="Times New Roman" panose="02020603050405020304" pitchFamily="18" charset="0"/>
              </a:rPr>
              <a:t>ω</a:t>
            </a:r>
            <a:r>
              <a:rPr lang="en-US" altLang="ja-JP" sz="1200" baseline="-25000" dirty="0" err="1">
                <a:solidFill>
                  <a:srgbClr val="FF0000"/>
                </a:solidFill>
                <a:latin typeface="Times New Roman" panose="02020603050405020304" pitchFamily="18" charset="0"/>
                <a:cs typeface="Times New Roman" panose="02020603050405020304" pitchFamily="18" charset="0"/>
              </a:rPr>
              <a:t>L</a:t>
            </a:r>
            <a:r>
              <a:rPr lang="en-US" altLang="ja-JP" sz="1200" i="1" dirty="0" err="1">
                <a:solidFill>
                  <a:srgbClr val="FF0000"/>
                </a:solidFill>
                <a:latin typeface="Times New Roman" panose="02020603050405020304" pitchFamily="18" charset="0"/>
                <a:cs typeface="Times New Roman" panose="02020603050405020304" pitchFamily="18" charset="0"/>
              </a:rPr>
              <a:t>t</a:t>
            </a:r>
            <a:r>
              <a:rPr lang="en-US" altLang="ja-JP" sz="1200" dirty="0">
                <a:solidFill>
                  <a:srgbClr val="FF0000"/>
                </a:solidFill>
                <a:latin typeface="Times New Roman" panose="02020603050405020304" pitchFamily="18" charset="0"/>
                <a:cs typeface="Times New Roman" panose="02020603050405020304" pitchFamily="18" charset="0"/>
              </a:rPr>
              <a:t>=80</a:t>
            </a:r>
            <a:endParaRPr lang="ja-JP" altLang="en-US" sz="1200" dirty="0">
              <a:solidFill>
                <a:srgbClr val="FF0000"/>
              </a:solidFill>
            </a:endParaRPr>
          </a:p>
        </p:txBody>
      </p:sp>
      <p:sp>
        <p:nvSpPr>
          <p:cNvPr id="44" name="正方形/長方形 43"/>
          <p:cNvSpPr/>
          <p:nvPr/>
        </p:nvSpPr>
        <p:spPr>
          <a:xfrm>
            <a:off x="4679215" y="1525869"/>
            <a:ext cx="338554" cy="276999"/>
          </a:xfrm>
          <a:prstGeom prst="rect">
            <a:avLst/>
          </a:prstGeom>
        </p:spPr>
        <p:txBody>
          <a:bodyPr wrap="none">
            <a:spAutoFit/>
          </a:bodyPr>
          <a:lstStyle/>
          <a:p>
            <a:r>
              <a:rPr lang="en-US" altLang="ja-JP" sz="1200" dirty="0">
                <a:solidFill>
                  <a:srgbClr val="007413"/>
                </a:solidFill>
                <a:latin typeface="Times New Roman" panose="02020603050405020304" pitchFamily="18" charset="0"/>
                <a:cs typeface="Times New Roman" panose="02020603050405020304" pitchFamily="18" charset="0"/>
              </a:rPr>
              <a:t>60</a:t>
            </a:r>
            <a:endParaRPr lang="ja-JP" altLang="en-US" sz="1200" dirty="0">
              <a:solidFill>
                <a:srgbClr val="007413"/>
              </a:solidFill>
            </a:endParaRPr>
          </a:p>
        </p:txBody>
      </p:sp>
      <p:sp>
        <p:nvSpPr>
          <p:cNvPr id="45" name="正方形/長方形 44"/>
          <p:cNvSpPr/>
          <p:nvPr/>
        </p:nvSpPr>
        <p:spPr>
          <a:xfrm>
            <a:off x="4648809" y="1944342"/>
            <a:ext cx="338554" cy="276999"/>
          </a:xfrm>
          <a:prstGeom prst="rect">
            <a:avLst/>
          </a:prstGeom>
        </p:spPr>
        <p:txBody>
          <a:bodyPr wrap="none">
            <a:spAutoFit/>
          </a:bodyPr>
          <a:lstStyle/>
          <a:p>
            <a:r>
              <a:rPr lang="en-US" altLang="ja-JP" sz="1200" dirty="0">
                <a:solidFill>
                  <a:srgbClr val="0119FF"/>
                </a:solidFill>
                <a:latin typeface="Times New Roman" panose="02020603050405020304" pitchFamily="18" charset="0"/>
                <a:cs typeface="Times New Roman" panose="02020603050405020304" pitchFamily="18" charset="0"/>
              </a:rPr>
              <a:t>40</a:t>
            </a:r>
            <a:endParaRPr lang="ja-JP" altLang="en-US" sz="1200" dirty="0">
              <a:solidFill>
                <a:srgbClr val="0119FF"/>
              </a:solidFill>
            </a:endParaRPr>
          </a:p>
        </p:txBody>
      </p:sp>
      <p:sp>
        <p:nvSpPr>
          <p:cNvPr id="46" name="正方形/長方形 45"/>
          <p:cNvSpPr/>
          <p:nvPr/>
        </p:nvSpPr>
        <p:spPr>
          <a:xfrm>
            <a:off x="4723696" y="2281595"/>
            <a:ext cx="338554" cy="276999"/>
          </a:xfrm>
          <a:prstGeom prst="rect">
            <a:avLst/>
          </a:prstGeom>
        </p:spPr>
        <p:txBody>
          <a:bodyPr wrap="none">
            <a:spAutoFit/>
          </a:bodyPr>
          <a:lstStyle/>
          <a:p>
            <a:r>
              <a:rPr lang="en-US" altLang="ja-JP" sz="1200" dirty="0">
                <a:solidFill>
                  <a:srgbClr val="7030A0"/>
                </a:solidFill>
                <a:latin typeface="Times New Roman" panose="02020603050405020304" pitchFamily="18" charset="0"/>
                <a:cs typeface="Times New Roman" panose="02020603050405020304" pitchFamily="18" charset="0"/>
              </a:rPr>
              <a:t>20</a:t>
            </a:r>
            <a:endParaRPr lang="ja-JP" altLang="en-US" sz="1200" dirty="0">
              <a:solidFill>
                <a:srgbClr val="7030A0"/>
              </a:solidFill>
            </a:endParaRPr>
          </a:p>
        </p:txBody>
      </p:sp>
      <p:sp>
        <p:nvSpPr>
          <p:cNvPr id="48" name="テキスト ボックス 47"/>
          <p:cNvSpPr txBox="1"/>
          <p:nvPr/>
        </p:nvSpPr>
        <p:spPr>
          <a:xfrm>
            <a:off x="4788024" y="1135777"/>
            <a:ext cx="1239535" cy="276999"/>
          </a:xfrm>
          <a:prstGeom prst="rect">
            <a:avLst/>
          </a:prstGeom>
          <a:noFill/>
          <a:ln>
            <a:noFill/>
          </a:ln>
        </p:spPr>
        <p:txBody>
          <a:bodyPr wrap="square" rtlCol="0">
            <a:spAutoFit/>
          </a:bodyPr>
          <a:lstStyle/>
          <a:p>
            <a:r>
              <a:rPr lang="en-US" altLang="ja-JP" sz="1200" dirty="0">
                <a:latin typeface="Times New Roman" panose="02020603050405020304" pitchFamily="18" charset="0"/>
                <a:cs typeface="Times New Roman" panose="02020603050405020304" pitchFamily="18" charset="0"/>
              </a:rPr>
              <a:t>(</a:t>
            </a:r>
            <a:r>
              <a:rPr kumimoji="1" lang="en-US" altLang="ja-JP" sz="1200" dirty="0">
                <a:latin typeface="Times New Roman" panose="02020603050405020304" pitchFamily="18" charset="0"/>
                <a:cs typeface="Times New Roman" panose="02020603050405020304" pitchFamily="18" charset="0"/>
              </a:rPr>
              <a:t>RPA-model)</a:t>
            </a:r>
            <a:endParaRPr kumimoji="1" lang="ja-JP" altLang="en-US" sz="1200" dirty="0">
              <a:latin typeface="Times New Roman" panose="02020603050405020304" pitchFamily="18" charset="0"/>
              <a:cs typeface="Times New Roman" panose="02020603050405020304" pitchFamily="18" charset="0"/>
            </a:endParaRPr>
          </a:p>
        </p:txBody>
      </p:sp>
      <p:sp>
        <p:nvSpPr>
          <p:cNvPr id="49" name="テキスト ボックス 48"/>
          <p:cNvSpPr txBox="1"/>
          <p:nvPr/>
        </p:nvSpPr>
        <p:spPr>
          <a:xfrm>
            <a:off x="4820536" y="978111"/>
            <a:ext cx="839986" cy="276999"/>
          </a:xfrm>
          <a:prstGeom prst="rect">
            <a:avLst/>
          </a:prstGeom>
          <a:noFill/>
          <a:ln>
            <a:noFill/>
          </a:ln>
        </p:spPr>
        <p:txBody>
          <a:bodyPr wrap="square" rtlCol="0">
            <a:spAutoFit/>
          </a:bodyPr>
          <a:lstStyle/>
          <a:p>
            <a:r>
              <a:rPr lang="en-US" altLang="ja-JP" sz="1200" dirty="0">
                <a:latin typeface="Times New Roman" panose="02020603050405020304" pitchFamily="18" charset="0"/>
                <a:cs typeface="Times New Roman" panose="02020603050405020304" pitchFamily="18" charset="0"/>
              </a:rPr>
              <a:t>326</a:t>
            </a:r>
            <a:r>
              <a:rPr kumimoji="1" lang="en-US" altLang="ja-JP" sz="1200" dirty="0">
                <a:latin typeface="Times New Roman" panose="02020603050405020304" pitchFamily="18" charset="0"/>
                <a:cs typeface="Times New Roman" panose="02020603050405020304" pitchFamily="18" charset="0"/>
              </a:rPr>
              <a:t>MeV</a:t>
            </a:r>
            <a:endParaRPr kumimoji="1" lang="ja-JP" altLang="en-US" sz="1200" dirty="0">
              <a:latin typeface="Times New Roman" panose="02020603050405020304" pitchFamily="18" charset="0"/>
              <a:cs typeface="Times New Roman" panose="02020603050405020304" pitchFamily="18" charset="0"/>
            </a:endParaRPr>
          </a:p>
        </p:txBody>
      </p:sp>
      <p:sp>
        <p:nvSpPr>
          <p:cNvPr id="53" name="正方形/長方形 52"/>
          <p:cNvSpPr/>
          <p:nvPr/>
        </p:nvSpPr>
        <p:spPr>
          <a:xfrm>
            <a:off x="6294081" y="998688"/>
            <a:ext cx="2265364" cy="369332"/>
          </a:xfrm>
          <a:prstGeom prst="rect">
            <a:avLst/>
          </a:prstGeom>
        </p:spPr>
        <p:txBody>
          <a:bodyPr wrap="none">
            <a:spAutoFit/>
          </a:bodyPr>
          <a:lstStyle/>
          <a:p>
            <a:r>
              <a:rPr lang="ja-JP" altLang="en-US" u="sng" dirty="0"/>
              <a:t>半値全幅</a:t>
            </a:r>
            <a:r>
              <a:rPr lang="en-US" altLang="ja-JP" u="sng" dirty="0"/>
              <a:t>/</a:t>
            </a:r>
            <a:r>
              <a:rPr lang="ja-JP" altLang="en-US" u="sng" dirty="0"/>
              <a:t>ピーク位置</a:t>
            </a:r>
            <a:endParaRPr lang="en-US" altLang="ja-JP" u="sng" dirty="0"/>
          </a:p>
        </p:txBody>
      </p:sp>
      <p:sp>
        <p:nvSpPr>
          <p:cNvPr id="54" name="テキスト ボックス 53"/>
          <p:cNvSpPr txBox="1"/>
          <p:nvPr/>
        </p:nvSpPr>
        <p:spPr>
          <a:xfrm rot="16200000">
            <a:off x="5118106" y="1791915"/>
            <a:ext cx="2736304" cy="369332"/>
          </a:xfrm>
          <a:prstGeom prst="rect">
            <a:avLst/>
          </a:prstGeom>
          <a:noFill/>
          <a:ln>
            <a:noFill/>
          </a:ln>
        </p:spPr>
        <p:txBody>
          <a:bodyPr wrap="square" rtlCol="0">
            <a:spAutoFit/>
          </a:bodyPr>
          <a:lstStyle/>
          <a:p>
            <a:r>
              <a:rPr kumimoji="1" lang="en-US" altLang="ja-JP" dirty="0">
                <a:latin typeface="Times New Roman" panose="02020603050405020304" pitchFamily="18" charset="0"/>
                <a:cs typeface="Times New Roman" panose="02020603050405020304" pitchFamily="18" charset="0"/>
              </a:rPr>
              <a:t>FWHM / </a:t>
            </a:r>
            <a:r>
              <a:rPr kumimoji="1" lang="en-US" altLang="ja-JP" i="1" dirty="0" err="1">
                <a:latin typeface="Times New Roman" panose="02020603050405020304" pitchFamily="18" charset="0"/>
                <a:cs typeface="Times New Roman" panose="02020603050405020304" pitchFamily="18" charset="0"/>
              </a:rPr>
              <a:t>ε</a:t>
            </a:r>
            <a:r>
              <a:rPr kumimoji="1" lang="en-US" altLang="ja-JP" baseline="-25000" dirty="0" err="1">
                <a:latin typeface="Times New Roman" panose="02020603050405020304" pitchFamily="18" charset="0"/>
                <a:cs typeface="Times New Roman" panose="02020603050405020304" pitchFamily="18" charset="0"/>
              </a:rPr>
              <a:t>i,peak</a:t>
            </a:r>
            <a:r>
              <a:rPr kumimoji="1" lang="en-US" altLang="ja-JP" dirty="0">
                <a:latin typeface="Times New Roman" panose="02020603050405020304" pitchFamily="18" charset="0"/>
                <a:cs typeface="Times New Roman" panose="02020603050405020304" pitchFamily="18" charset="0"/>
              </a:rPr>
              <a:t> [--]</a:t>
            </a:r>
            <a:endParaRPr kumimoji="1" lang="ja-JP" altLang="en-US" dirty="0">
              <a:latin typeface="Times New Roman" panose="02020603050405020304" pitchFamily="18" charset="0"/>
              <a:cs typeface="Times New Roman" panose="02020603050405020304" pitchFamily="18" charset="0"/>
            </a:endParaRPr>
          </a:p>
        </p:txBody>
      </p:sp>
      <p:sp>
        <p:nvSpPr>
          <p:cNvPr id="56" name="正方形/長方形 55"/>
          <p:cNvSpPr/>
          <p:nvPr/>
        </p:nvSpPr>
        <p:spPr>
          <a:xfrm>
            <a:off x="7454912" y="3566782"/>
            <a:ext cx="898003" cy="369332"/>
          </a:xfrm>
          <a:prstGeom prst="rect">
            <a:avLst/>
          </a:prstGeom>
        </p:spPr>
        <p:txBody>
          <a:bodyPr wrap="none">
            <a:spAutoFit/>
          </a:bodyPr>
          <a:lstStyle/>
          <a:p>
            <a:r>
              <a:rPr lang="en-US" altLang="ja-JP" i="1" dirty="0" err="1">
                <a:latin typeface="Times New Roman" panose="02020603050405020304" pitchFamily="18" charset="0"/>
                <a:cs typeface="Times New Roman" panose="02020603050405020304" pitchFamily="18" charset="0"/>
              </a:rPr>
              <a:t>ω</a:t>
            </a:r>
            <a:r>
              <a:rPr lang="en-US" altLang="ja-JP" baseline="-25000" dirty="0" err="1">
                <a:latin typeface="Times New Roman" panose="02020603050405020304" pitchFamily="18" charset="0"/>
                <a:cs typeface="Times New Roman" panose="02020603050405020304" pitchFamily="18" charset="0"/>
              </a:rPr>
              <a:t>L</a:t>
            </a:r>
            <a:r>
              <a:rPr lang="en-US" altLang="ja-JP" i="1" dirty="0" err="1">
                <a:latin typeface="Times New Roman" panose="02020603050405020304" pitchFamily="18" charset="0"/>
                <a:cs typeface="Times New Roman" panose="02020603050405020304" pitchFamily="18" charset="0"/>
              </a:rPr>
              <a:t>t</a:t>
            </a:r>
            <a:r>
              <a:rPr lang="en-US" altLang="ja-JP" dirty="0">
                <a:latin typeface="Times New Roman" panose="02020603050405020304" pitchFamily="18" charset="0"/>
                <a:cs typeface="Times New Roman" panose="02020603050405020304" pitchFamily="18" charset="0"/>
              </a:rPr>
              <a:t> [--]</a:t>
            </a:r>
            <a:endParaRPr lang="ja-JP" altLang="en-US" dirty="0"/>
          </a:p>
        </p:txBody>
      </p:sp>
      <p:pic>
        <p:nvPicPr>
          <p:cNvPr id="74" name="図 73"/>
          <p:cNvPicPr>
            <a:picLocks noChangeAspect="1"/>
          </p:cNvPicPr>
          <p:nvPr/>
        </p:nvPicPr>
        <p:blipFill rotWithShape="1">
          <a:blip r:embed="rId9"/>
          <a:srcRect l="23090" t="2349" r="14892" b="9955"/>
          <a:stretch/>
        </p:blipFill>
        <p:spPr>
          <a:xfrm>
            <a:off x="3826031" y="4077073"/>
            <a:ext cx="2546169" cy="2400228"/>
          </a:xfrm>
          <a:prstGeom prst="rect">
            <a:avLst/>
          </a:prstGeom>
        </p:spPr>
      </p:pic>
      <p:cxnSp>
        <p:nvCxnSpPr>
          <p:cNvPr id="75" name="直線コネクタ 74"/>
          <p:cNvCxnSpPr>
            <a:cxnSpLocks/>
          </p:cNvCxnSpPr>
          <p:nvPr/>
        </p:nvCxnSpPr>
        <p:spPr>
          <a:xfrm>
            <a:off x="4986208" y="4187470"/>
            <a:ext cx="0" cy="1995472"/>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76" name="テキスト ボックス 75"/>
          <p:cNvSpPr txBox="1"/>
          <p:nvPr/>
        </p:nvSpPr>
        <p:spPr>
          <a:xfrm>
            <a:off x="4985880" y="4334468"/>
            <a:ext cx="1239535" cy="276999"/>
          </a:xfrm>
          <a:prstGeom prst="rect">
            <a:avLst/>
          </a:prstGeom>
          <a:noFill/>
          <a:ln>
            <a:noFill/>
          </a:ln>
        </p:spPr>
        <p:txBody>
          <a:bodyPr wrap="square" rtlCol="0">
            <a:spAutoFit/>
          </a:bodyPr>
          <a:lstStyle/>
          <a:p>
            <a:r>
              <a:rPr lang="en-US" altLang="ja-JP" sz="1200" dirty="0">
                <a:solidFill>
                  <a:schemeClr val="accent2"/>
                </a:solidFill>
                <a:latin typeface="Times New Roman" panose="02020603050405020304" pitchFamily="18" charset="0"/>
                <a:cs typeface="Times New Roman" panose="02020603050405020304" pitchFamily="18" charset="0"/>
              </a:rPr>
              <a:t>(</a:t>
            </a:r>
            <a:r>
              <a:rPr kumimoji="1" lang="en-US" altLang="ja-JP" sz="1200" dirty="0">
                <a:solidFill>
                  <a:schemeClr val="accent2"/>
                </a:solidFill>
                <a:latin typeface="Times New Roman" panose="02020603050405020304" pitchFamily="18" charset="0"/>
                <a:cs typeface="Times New Roman" panose="02020603050405020304" pitchFamily="18" charset="0"/>
              </a:rPr>
              <a:t>RPA-model)</a:t>
            </a:r>
            <a:endParaRPr kumimoji="1" lang="ja-JP" altLang="en-US" sz="1200" dirty="0">
              <a:solidFill>
                <a:schemeClr val="accent2"/>
              </a:solidFill>
              <a:latin typeface="Times New Roman" panose="02020603050405020304" pitchFamily="18" charset="0"/>
              <a:cs typeface="Times New Roman" panose="02020603050405020304" pitchFamily="18" charset="0"/>
            </a:endParaRPr>
          </a:p>
        </p:txBody>
      </p:sp>
      <p:sp>
        <p:nvSpPr>
          <p:cNvPr id="77" name="テキスト ボックス 76"/>
          <p:cNvSpPr txBox="1"/>
          <p:nvPr/>
        </p:nvSpPr>
        <p:spPr>
          <a:xfrm>
            <a:off x="5018392" y="4176802"/>
            <a:ext cx="839986" cy="276999"/>
          </a:xfrm>
          <a:prstGeom prst="rect">
            <a:avLst/>
          </a:prstGeom>
          <a:noFill/>
          <a:ln>
            <a:noFill/>
          </a:ln>
        </p:spPr>
        <p:txBody>
          <a:bodyPr wrap="square" rtlCol="0">
            <a:spAutoFit/>
          </a:bodyPr>
          <a:lstStyle/>
          <a:p>
            <a:r>
              <a:rPr lang="en-US" altLang="ja-JP" sz="1200" dirty="0">
                <a:solidFill>
                  <a:schemeClr val="accent2"/>
                </a:solidFill>
                <a:latin typeface="Times New Roman" panose="02020603050405020304" pitchFamily="18" charset="0"/>
                <a:cs typeface="Times New Roman" panose="02020603050405020304" pitchFamily="18" charset="0"/>
              </a:rPr>
              <a:t>326</a:t>
            </a:r>
            <a:r>
              <a:rPr kumimoji="1" lang="en-US" altLang="ja-JP" sz="1200" dirty="0">
                <a:solidFill>
                  <a:schemeClr val="accent2"/>
                </a:solidFill>
                <a:latin typeface="Times New Roman" panose="02020603050405020304" pitchFamily="18" charset="0"/>
                <a:cs typeface="Times New Roman" panose="02020603050405020304" pitchFamily="18" charset="0"/>
              </a:rPr>
              <a:t>MeV</a:t>
            </a:r>
            <a:endParaRPr kumimoji="1" lang="ja-JP" altLang="en-US" sz="1200" dirty="0">
              <a:solidFill>
                <a:schemeClr val="accent2"/>
              </a:solidFill>
              <a:latin typeface="Times New Roman" panose="02020603050405020304" pitchFamily="18" charset="0"/>
              <a:cs typeface="Times New Roman" panose="02020603050405020304" pitchFamily="18" charset="0"/>
            </a:endParaRPr>
          </a:p>
        </p:txBody>
      </p:sp>
      <p:sp>
        <p:nvSpPr>
          <p:cNvPr id="78" name="テキスト ボックス 77"/>
          <p:cNvSpPr txBox="1"/>
          <p:nvPr/>
        </p:nvSpPr>
        <p:spPr>
          <a:xfrm>
            <a:off x="4455418" y="6447076"/>
            <a:ext cx="1305458" cy="369332"/>
          </a:xfrm>
          <a:prstGeom prst="rect">
            <a:avLst/>
          </a:prstGeom>
          <a:noFill/>
          <a:ln>
            <a:noFill/>
          </a:ln>
        </p:spPr>
        <p:txBody>
          <a:bodyPr wrap="square" rtlCol="0">
            <a:spAutoFit/>
          </a:bodyPr>
          <a:lstStyle/>
          <a:p>
            <a:pPr algn="ctr"/>
            <a:r>
              <a:rPr lang="en-US" altLang="ja-JP" i="1" dirty="0" err="1">
                <a:latin typeface="Times New Roman" panose="02020603050405020304" pitchFamily="18" charset="0"/>
                <a:cs typeface="Times New Roman" panose="02020603050405020304" pitchFamily="18" charset="0"/>
              </a:rPr>
              <a:t>ε</a:t>
            </a:r>
            <a:r>
              <a:rPr lang="en-US" altLang="ja-JP" baseline="-25000" dirty="0" err="1">
                <a:latin typeface="Times New Roman" panose="02020603050405020304" pitchFamily="18" charset="0"/>
                <a:cs typeface="Times New Roman" panose="02020603050405020304" pitchFamily="18" charset="0"/>
              </a:rPr>
              <a:t>i</a:t>
            </a:r>
            <a:r>
              <a:rPr kumimoji="1" lang="en-US" altLang="ja-JP" dirty="0">
                <a:latin typeface="Times New Roman" panose="02020603050405020304" pitchFamily="18" charset="0"/>
                <a:cs typeface="Times New Roman" panose="02020603050405020304" pitchFamily="18" charset="0"/>
              </a:rPr>
              <a:t> [MeV]</a:t>
            </a:r>
            <a:endParaRPr kumimoji="1" lang="ja-JP" altLang="en-US" dirty="0">
              <a:latin typeface="Times New Roman" panose="02020603050405020304" pitchFamily="18" charset="0"/>
              <a:cs typeface="Times New Roman" panose="02020603050405020304" pitchFamily="18" charset="0"/>
            </a:endParaRPr>
          </a:p>
        </p:txBody>
      </p:sp>
      <p:sp>
        <p:nvSpPr>
          <p:cNvPr id="79" name="テキスト ボックス 78"/>
          <p:cNvSpPr txBox="1"/>
          <p:nvPr/>
        </p:nvSpPr>
        <p:spPr>
          <a:xfrm rot="16200000">
            <a:off x="2277541" y="4971026"/>
            <a:ext cx="2434238" cy="646331"/>
          </a:xfrm>
          <a:prstGeom prst="rect">
            <a:avLst/>
          </a:prstGeom>
          <a:noFill/>
          <a:ln>
            <a:noFill/>
          </a:ln>
        </p:spPr>
        <p:txBody>
          <a:bodyPr wrap="square" rtlCol="0">
            <a:spAutoFit/>
          </a:bodyPr>
          <a:lstStyle/>
          <a:p>
            <a:pPr algn="ctr"/>
            <a:r>
              <a:rPr lang="en-US" altLang="ja-JP" dirty="0" err="1">
                <a:latin typeface="Times New Roman" panose="02020603050405020304" pitchFamily="18" charset="0"/>
                <a:cs typeface="Times New Roman" panose="02020603050405020304" pitchFamily="18" charset="0"/>
              </a:rPr>
              <a:t>d</a:t>
            </a:r>
            <a:r>
              <a:rPr lang="en-US" altLang="ja-JP" i="1" dirty="0" err="1">
                <a:latin typeface="Times New Roman" panose="02020603050405020304" pitchFamily="18" charset="0"/>
                <a:cs typeface="Times New Roman" panose="02020603050405020304" pitchFamily="18" charset="0"/>
              </a:rPr>
              <a:t>E</a:t>
            </a:r>
            <a:r>
              <a:rPr lang="en-US" altLang="ja-JP" i="1" baseline="-25000" dirty="0" err="1">
                <a:latin typeface="Times New Roman" panose="02020603050405020304" pitchFamily="18" charset="0"/>
                <a:cs typeface="Times New Roman" panose="02020603050405020304" pitchFamily="18" charset="0"/>
              </a:rPr>
              <a:t>b</a:t>
            </a:r>
            <a:r>
              <a:rPr lang="en-US" altLang="ja-JP" dirty="0">
                <a:latin typeface="Times New Roman" panose="02020603050405020304" pitchFamily="18" charset="0"/>
                <a:cs typeface="Times New Roman" panose="02020603050405020304" pitchFamily="18" charset="0"/>
              </a:rPr>
              <a:t>/</a:t>
            </a:r>
            <a:r>
              <a:rPr lang="en-US" altLang="ja-JP" dirty="0" err="1">
                <a:latin typeface="Times New Roman" panose="02020603050405020304" pitchFamily="18" charset="0"/>
                <a:cs typeface="Times New Roman" panose="02020603050405020304" pitchFamily="18" charset="0"/>
              </a:rPr>
              <a:t>d</a:t>
            </a:r>
            <a:r>
              <a:rPr lang="en-US" altLang="ja-JP" i="1" dirty="0" err="1">
                <a:latin typeface="Times New Roman" panose="02020603050405020304" pitchFamily="18" charset="0"/>
                <a:cs typeface="Times New Roman" panose="02020603050405020304" pitchFamily="18" charset="0"/>
              </a:rPr>
              <a:t>ε</a:t>
            </a:r>
            <a:r>
              <a:rPr lang="en-US" altLang="ja-JP" baseline="-25000" dirty="0" err="1">
                <a:latin typeface="Times New Roman" panose="02020603050405020304" pitchFamily="18" charset="0"/>
                <a:cs typeface="Times New Roman" panose="02020603050405020304" pitchFamily="18" charset="0"/>
              </a:rPr>
              <a:t>i</a:t>
            </a:r>
            <a:r>
              <a:rPr kumimoji="1" lang="en-US" altLang="ja-JP" dirty="0">
                <a:latin typeface="Times New Roman" panose="02020603050405020304" pitchFamily="18" charset="0"/>
                <a:cs typeface="Times New Roman" panose="02020603050405020304" pitchFamily="18" charset="0"/>
              </a:rPr>
              <a:t> [--]</a:t>
            </a:r>
          </a:p>
          <a:p>
            <a:pPr algn="ctr"/>
            <a:r>
              <a:rPr lang="en-US" altLang="ja-JP" dirty="0">
                <a:latin typeface="Times New Roman" panose="02020603050405020304" pitchFamily="18" charset="0"/>
                <a:cs typeface="Times New Roman" panose="02020603050405020304" pitchFamily="18" charset="0"/>
              </a:rPr>
              <a:t>(peak-normalized)</a:t>
            </a:r>
            <a:endParaRPr kumimoji="1" lang="ja-JP" altLang="en-US" dirty="0">
              <a:latin typeface="Times New Roman" panose="02020603050405020304" pitchFamily="18" charset="0"/>
              <a:cs typeface="Times New Roman" panose="02020603050405020304" pitchFamily="18" charset="0"/>
            </a:endParaRPr>
          </a:p>
        </p:txBody>
      </p:sp>
      <p:sp>
        <p:nvSpPr>
          <p:cNvPr id="80" name="テキスト ボックス 79"/>
          <p:cNvSpPr txBox="1"/>
          <p:nvPr/>
        </p:nvSpPr>
        <p:spPr>
          <a:xfrm>
            <a:off x="5173913" y="4698647"/>
            <a:ext cx="1186314" cy="461665"/>
          </a:xfrm>
          <a:prstGeom prst="rect">
            <a:avLst/>
          </a:prstGeom>
          <a:solidFill>
            <a:schemeClr val="bg1">
              <a:lumMod val="95000"/>
            </a:schemeClr>
          </a:solidFill>
          <a:ln>
            <a:solidFill>
              <a:schemeClr val="tx1"/>
            </a:solidFill>
          </a:ln>
        </p:spPr>
        <p:txBody>
          <a:bodyPr wrap="square" rtlCol="0">
            <a:spAutoFit/>
          </a:bodyPr>
          <a:lstStyle/>
          <a:p>
            <a:r>
              <a:rPr lang="en-US" altLang="ja-JP" sz="1200" b="1" dirty="0">
                <a:latin typeface="Times New Roman" panose="02020603050405020304" pitchFamily="18" charset="0"/>
                <a:cs typeface="Times New Roman" panose="02020603050405020304" pitchFamily="18" charset="0"/>
              </a:rPr>
              <a:t>- -</a:t>
            </a:r>
            <a:r>
              <a:rPr lang="ja-JP" altLang="en-US" sz="1200" dirty="0">
                <a:latin typeface="Times New Roman" panose="02020603050405020304" pitchFamily="18" charset="0"/>
                <a:cs typeface="Times New Roman" panose="02020603050405020304" pitchFamily="18" charset="0"/>
              </a:rPr>
              <a:t> 準一次元</a:t>
            </a:r>
            <a:endParaRPr lang="en-US" altLang="ja-JP" sz="1200" dirty="0">
              <a:latin typeface="Times New Roman" panose="02020603050405020304" pitchFamily="18" charset="0"/>
              <a:cs typeface="Times New Roman" panose="02020603050405020304" pitchFamily="18" charset="0"/>
            </a:endParaRPr>
          </a:p>
          <a:p>
            <a:r>
              <a:rPr kumimoji="1" lang="en-US" altLang="ja-JP" sz="1200" dirty="0">
                <a:latin typeface="Times New Roman" panose="02020603050405020304" pitchFamily="18" charset="0"/>
                <a:cs typeface="Times New Roman" panose="02020603050405020304" pitchFamily="18" charset="0"/>
              </a:rPr>
              <a:t>― </a:t>
            </a:r>
            <a:r>
              <a:rPr kumimoji="1" lang="ja-JP" altLang="en-US" sz="1200" dirty="0">
                <a:latin typeface="Times New Roman" panose="02020603050405020304" pitchFamily="18" charset="0"/>
                <a:cs typeface="Times New Roman" panose="02020603050405020304" pitchFamily="18" charset="0"/>
              </a:rPr>
              <a:t>有限スポット</a:t>
            </a:r>
            <a:endParaRPr lang="en-US" altLang="ja-JP" sz="1100" dirty="0">
              <a:latin typeface="Times New Roman" panose="02020603050405020304" pitchFamily="18" charset="0"/>
              <a:cs typeface="Times New Roman" panose="02020603050405020304" pitchFamily="18" charset="0"/>
            </a:endParaRPr>
          </a:p>
        </p:txBody>
      </p:sp>
      <p:sp>
        <p:nvSpPr>
          <p:cNvPr id="83" name="右矢印 93"/>
          <p:cNvSpPr/>
          <p:nvPr/>
        </p:nvSpPr>
        <p:spPr>
          <a:xfrm>
            <a:off x="5125075" y="5735770"/>
            <a:ext cx="252927" cy="213770"/>
          </a:xfrm>
          <a:prstGeom prst="rightArrow">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solidFill>
                <a:schemeClr val="tx1"/>
              </a:solidFill>
            </a:endParaRPr>
          </a:p>
        </p:txBody>
      </p:sp>
      <p:sp>
        <p:nvSpPr>
          <p:cNvPr id="84" name="右矢印 93"/>
          <p:cNvSpPr/>
          <p:nvPr/>
        </p:nvSpPr>
        <p:spPr>
          <a:xfrm rot="10800000">
            <a:off x="4296034" y="5737771"/>
            <a:ext cx="364765" cy="213766"/>
          </a:xfrm>
          <a:prstGeom prst="rightArrow">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solidFill>
                <a:schemeClr val="tx1"/>
              </a:solidFill>
            </a:endParaRPr>
          </a:p>
        </p:txBody>
      </p:sp>
      <p:sp>
        <p:nvSpPr>
          <p:cNvPr id="85" name="正方形/長方形 84"/>
          <p:cNvSpPr/>
          <p:nvPr/>
        </p:nvSpPr>
        <p:spPr>
          <a:xfrm>
            <a:off x="1504084" y="2234041"/>
            <a:ext cx="225696" cy="449637"/>
          </a:xfrm>
          <a:prstGeom prst="rect">
            <a:avLst/>
          </a:prstGeom>
          <a:solidFill>
            <a:srgbClr val="007413">
              <a:alpha val="50000"/>
            </a:srgbClr>
          </a:solidFill>
          <a:ln>
            <a:solidFill>
              <a:srgbClr val="00741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solidFill>
                <a:schemeClr val="tx1"/>
              </a:solidFill>
            </a:endParaRPr>
          </a:p>
        </p:txBody>
      </p:sp>
      <p:sp>
        <p:nvSpPr>
          <p:cNvPr id="86" name="矢印: 右 85"/>
          <p:cNvSpPr/>
          <p:nvPr/>
        </p:nvSpPr>
        <p:spPr>
          <a:xfrm>
            <a:off x="5662160" y="2034350"/>
            <a:ext cx="572508" cy="631595"/>
          </a:xfrm>
          <a:prstGeom prst="rightArrow">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solidFill>
                <a:schemeClr val="tx1"/>
              </a:solidFill>
            </a:endParaRPr>
          </a:p>
        </p:txBody>
      </p:sp>
      <p:cxnSp>
        <p:nvCxnSpPr>
          <p:cNvPr id="88" name="直線矢印コネクタ 87"/>
          <p:cNvCxnSpPr>
            <a:cxnSpLocks/>
          </p:cNvCxnSpPr>
          <p:nvPr/>
        </p:nvCxnSpPr>
        <p:spPr>
          <a:xfrm flipV="1">
            <a:off x="7280797" y="1745967"/>
            <a:ext cx="965805" cy="721434"/>
          </a:xfrm>
          <a:prstGeom prst="straightConnector1">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89" name="テキスト ボックス 88"/>
          <p:cNvSpPr txBox="1"/>
          <p:nvPr/>
        </p:nvSpPr>
        <p:spPr>
          <a:xfrm>
            <a:off x="6523431" y="4417248"/>
            <a:ext cx="2376743" cy="338554"/>
          </a:xfrm>
          <a:prstGeom prst="rect">
            <a:avLst/>
          </a:prstGeom>
          <a:noFill/>
          <a:ln>
            <a:noFill/>
          </a:ln>
        </p:spPr>
        <p:txBody>
          <a:bodyPr wrap="square" rtlCol="0">
            <a:spAutoFit/>
          </a:bodyPr>
          <a:lstStyle/>
          <a:p>
            <a:r>
              <a:rPr lang="ja-JP" altLang="en-US" sz="1600" u="sng" dirty="0"/>
              <a:t>イオンビームの生成効率</a:t>
            </a:r>
            <a:endParaRPr kumimoji="1" lang="ja-JP" altLang="en-US" sz="1600" u="sng" dirty="0"/>
          </a:p>
        </p:txBody>
      </p:sp>
      <p:sp>
        <p:nvSpPr>
          <p:cNvPr id="90" name="テキスト ボックス 89"/>
          <p:cNvSpPr txBox="1"/>
          <p:nvPr/>
        </p:nvSpPr>
        <p:spPr>
          <a:xfrm>
            <a:off x="6688890" y="4787984"/>
            <a:ext cx="2109631" cy="1077218"/>
          </a:xfrm>
          <a:prstGeom prst="rect">
            <a:avLst/>
          </a:prstGeom>
          <a:noFill/>
          <a:ln>
            <a:noFill/>
          </a:ln>
        </p:spPr>
        <p:txBody>
          <a:bodyPr wrap="square" rtlCol="0">
            <a:spAutoFit/>
          </a:bodyPr>
          <a:lstStyle/>
          <a:p>
            <a:r>
              <a:rPr lang="ja-JP" altLang="en-US" sz="1600" dirty="0">
                <a:latin typeface="Times New Roman" panose="02020603050405020304" pitchFamily="18" charset="0"/>
                <a:cs typeface="Times New Roman" panose="02020603050405020304" pitchFamily="18" charset="0"/>
              </a:rPr>
              <a:t>準一次元：　</a:t>
            </a:r>
            <a:r>
              <a:rPr lang="en-US" altLang="ja-JP" sz="1600" dirty="0">
                <a:latin typeface="Times New Roman" panose="02020603050405020304" pitchFamily="18" charset="0"/>
                <a:cs typeface="Times New Roman" panose="02020603050405020304" pitchFamily="18" charset="0"/>
              </a:rPr>
              <a:t>17.4</a:t>
            </a:r>
            <a:r>
              <a:rPr lang="ja-JP" altLang="en-US" sz="1600" dirty="0">
                <a:latin typeface="Times New Roman" panose="02020603050405020304" pitchFamily="18" charset="0"/>
                <a:cs typeface="Times New Roman" panose="02020603050405020304" pitchFamily="18" charset="0"/>
              </a:rPr>
              <a:t> </a:t>
            </a:r>
            <a:r>
              <a:rPr lang="en-US" altLang="ja-JP" sz="1600" dirty="0">
                <a:latin typeface="Times New Roman" panose="02020603050405020304" pitchFamily="18" charset="0"/>
                <a:cs typeface="Times New Roman" panose="02020603050405020304" pitchFamily="18" charset="0"/>
              </a:rPr>
              <a:t>%</a:t>
            </a:r>
          </a:p>
          <a:p>
            <a:endParaRPr lang="en-US" altLang="ja-JP" sz="1600" dirty="0">
              <a:latin typeface="Times New Roman" panose="02020603050405020304" pitchFamily="18" charset="0"/>
              <a:cs typeface="Times New Roman" panose="02020603050405020304" pitchFamily="18" charset="0"/>
            </a:endParaRPr>
          </a:p>
          <a:p>
            <a:endParaRPr lang="en-US" altLang="ja-JP" sz="1600" dirty="0">
              <a:latin typeface="Times New Roman" panose="02020603050405020304" pitchFamily="18" charset="0"/>
              <a:cs typeface="Times New Roman" panose="02020603050405020304" pitchFamily="18" charset="0"/>
            </a:endParaRPr>
          </a:p>
          <a:p>
            <a:r>
              <a:rPr lang="ja-JP" altLang="en-US" sz="1600" dirty="0">
                <a:latin typeface="Times New Roman" panose="02020603050405020304" pitchFamily="18" charset="0"/>
                <a:cs typeface="Times New Roman" panose="02020603050405020304" pitchFamily="18" charset="0"/>
              </a:rPr>
              <a:t>有限スポット： </a:t>
            </a:r>
            <a:r>
              <a:rPr lang="en-US" altLang="ja-JP" sz="1600" b="1" u="sng" dirty="0">
                <a:latin typeface="Times New Roman" panose="02020603050405020304" pitchFamily="18" charset="0"/>
                <a:cs typeface="Times New Roman" panose="02020603050405020304" pitchFamily="18" charset="0"/>
              </a:rPr>
              <a:t>6.4</a:t>
            </a:r>
            <a:r>
              <a:rPr lang="ja-JP" altLang="en-US" sz="1600" b="1" u="sng" dirty="0">
                <a:latin typeface="Times New Roman" panose="02020603050405020304" pitchFamily="18" charset="0"/>
                <a:cs typeface="Times New Roman" panose="02020603050405020304" pitchFamily="18" charset="0"/>
              </a:rPr>
              <a:t> </a:t>
            </a:r>
            <a:r>
              <a:rPr lang="en-US" altLang="ja-JP" sz="1600" b="1" u="sng" dirty="0">
                <a:latin typeface="Times New Roman" panose="02020603050405020304" pitchFamily="18" charset="0"/>
                <a:cs typeface="Times New Roman" panose="02020603050405020304" pitchFamily="18" charset="0"/>
              </a:rPr>
              <a:t>%</a:t>
            </a:r>
            <a:endParaRPr lang="ja-JP" altLang="en-US" sz="1600" b="1" u="sng" dirty="0">
              <a:latin typeface="Times New Roman" panose="02020603050405020304" pitchFamily="18" charset="0"/>
              <a:cs typeface="Times New Roman" panose="02020603050405020304" pitchFamily="18" charset="0"/>
            </a:endParaRPr>
          </a:p>
        </p:txBody>
      </p:sp>
      <p:cxnSp>
        <p:nvCxnSpPr>
          <p:cNvPr id="91" name="直線矢印コネクタ 90"/>
          <p:cNvCxnSpPr>
            <a:cxnSpLocks/>
          </p:cNvCxnSpPr>
          <p:nvPr/>
        </p:nvCxnSpPr>
        <p:spPr>
          <a:xfrm>
            <a:off x="8105341" y="5143663"/>
            <a:ext cx="0" cy="341554"/>
          </a:xfrm>
          <a:prstGeom prst="straightConnector1">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95" name="直線コネクタ 94"/>
          <p:cNvCxnSpPr/>
          <p:nvPr/>
        </p:nvCxnSpPr>
        <p:spPr>
          <a:xfrm>
            <a:off x="4953248" y="1387376"/>
            <a:ext cx="0" cy="183842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6" name="タイトル 1"/>
          <p:cNvSpPr>
            <a:spLocks noGrp="1"/>
          </p:cNvSpPr>
          <p:nvPr>
            <p:ph type="title"/>
          </p:nvPr>
        </p:nvSpPr>
        <p:spPr>
          <a:xfrm>
            <a:off x="179512" y="116632"/>
            <a:ext cx="8676964" cy="562074"/>
          </a:xfrm>
        </p:spPr>
        <p:txBody>
          <a:bodyPr>
            <a:normAutofit fontScale="90000"/>
          </a:bodyPr>
          <a:lstStyle/>
          <a:p>
            <a:r>
              <a:rPr kumimoji="1" lang="ja-JP" altLang="en-US" dirty="0">
                <a:latin typeface="Times New Roman" panose="02020603050405020304" pitchFamily="18" charset="0"/>
                <a:cs typeface="Times New Roman" panose="02020603050405020304" pitchFamily="18" charset="0"/>
              </a:rPr>
              <a:t>照射面の</a:t>
            </a:r>
            <a:r>
              <a:rPr lang="ja-JP" altLang="en-US" dirty="0">
                <a:latin typeface="Times New Roman" panose="02020603050405020304" pitchFamily="18" charset="0"/>
                <a:cs typeface="Times New Roman" panose="02020603050405020304" pitchFamily="18" charset="0"/>
              </a:rPr>
              <a:t>擾乱</a:t>
            </a:r>
            <a:r>
              <a:rPr kumimoji="1" lang="ja-JP" altLang="en-US" dirty="0">
                <a:latin typeface="Times New Roman" panose="02020603050405020304" pitchFamily="18" charset="0"/>
                <a:cs typeface="Times New Roman" panose="02020603050405020304" pitchFamily="18" charset="0"/>
              </a:rPr>
              <a:t>により，イオンビームのエネルギー拡がりが大きくなった。</a:t>
            </a:r>
            <a:br>
              <a:rPr kumimoji="1" lang="en-US" altLang="ja-JP" dirty="0">
                <a:latin typeface="Times New Roman" panose="02020603050405020304" pitchFamily="18" charset="0"/>
                <a:cs typeface="Times New Roman" panose="02020603050405020304" pitchFamily="18" charset="0"/>
              </a:rPr>
            </a:br>
            <a:r>
              <a:rPr kumimoji="1" lang="ja-JP" altLang="en-US" dirty="0">
                <a:latin typeface="Times New Roman" panose="02020603050405020304" pitchFamily="18" charset="0"/>
                <a:cs typeface="Times New Roman" panose="02020603050405020304" pitchFamily="18" charset="0"/>
              </a:rPr>
              <a:t>空間的な発散が</a:t>
            </a:r>
            <a:r>
              <a:rPr kumimoji="1" lang="en-US" altLang="ja-JP" dirty="0">
                <a:latin typeface="Times New Roman" panose="02020603050405020304" pitchFamily="18" charset="0"/>
                <a:cs typeface="Times New Roman" panose="02020603050405020304" pitchFamily="18" charset="0"/>
              </a:rPr>
              <a:t>10°</a:t>
            </a:r>
            <a:r>
              <a:rPr kumimoji="1" lang="ja-JP" altLang="en-US" dirty="0">
                <a:latin typeface="Times New Roman" panose="02020603050405020304" pitchFamily="18" charset="0"/>
                <a:cs typeface="Times New Roman" panose="02020603050405020304" pitchFamily="18" charset="0"/>
              </a:rPr>
              <a:t>以下の成分への変換効率は約</a:t>
            </a:r>
            <a:r>
              <a:rPr kumimoji="1" lang="en-US" altLang="ja-JP" dirty="0">
                <a:latin typeface="Times New Roman" panose="02020603050405020304" pitchFamily="18" charset="0"/>
                <a:cs typeface="Times New Roman" panose="02020603050405020304" pitchFamily="18" charset="0"/>
              </a:rPr>
              <a:t>6.4%</a:t>
            </a:r>
            <a:r>
              <a:rPr kumimoji="1" lang="ja-JP" altLang="en-US" dirty="0">
                <a:latin typeface="Times New Roman" panose="02020603050405020304" pitchFamily="18" charset="0"/>
                <a:cs typeface="Times New Roman" panose="02020603050405020304" pitchFamily="18" charset="0"/>
              </a:rPr>
              <a:t>となった。</a:t>
            </a:r>
          </a:p>
        </p:txBody>
      </p:sp>
      <p:sp>
        <p:nvSpPr>
          <p:cNvPr id="3" name="テキスト ボックス 2"/>
          <p:cNvSpPr txBox="1"/>
          <p:nvPr/>
        </p:nvSpPr>
        <p:spPr>
          <a:xfrm>
            <a:off x="6686903" y="5865202"/>
            <a:ext cx="2621289" cy="584775"/>
          </a:xfrm>
          <a:prstGeom prst="rect">
            <a:avLst/>
          </a:prstGeom>
          <a:noFill/>
          <a:ln>
            <a:noFill/>
          </a:ln>
        </p:spPr>
        <p:txBody>
          <a:bodyPr wrap="square" rtlCol="0">
            <a:spAutoFit/>
          </a:bodyPr>
          <a:lstStyle/>
          <a:p>
            <a:r>
              <a:rPr lang="ja-JP" altLang="en-US" sz="1600" dirty="0"/>
              <a:t>（発散角の大きい成分が</a:t>
            </a:r>
            <a:endParaRPr lang="en-US" altLang="ja-JP" sz="1600" dirty="0"/>
          </a:p>
          <a:p>
            <a:r>
              <a:rPr lang="ja-JP" altLang="en-US" sz="1600" dirty="0"/>
              <a:t>実質的なロスになる）</a:t>
            </a:r>
            <a:endParaRPr kumimoji="1" lang="en-US" altLang="ja-JP" sz="1600" dirty="0"/>
          </a:p>
        </p:txBody>
      </p:sp>
    </p:spTree>
    <p:extLst>
      <p:ext uri="{BB962C8B-B14F-4D97-AF65-F5344CB8AC3E}">
        <p14:creationId xmlns:p14="http://schemas.microsoft.com/office/powerpoint/2010/main" val="20567981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ja-JP" altLang="en-US" dirty="0"/>
              <a:t>イオンの光圧加速および爆縮コアの加熱・核燃焼を数値計算で評価する</a:t>
            </a:r>
            <a:endParaRPr kumimoji="1" lang="ja-JP" altLang="en-US" dirty="0"/>
          </a:p>
        </p:txBody>
      </p:sp>
      <p:sp>
        <p:nvSpPr>
          <p:cNvPr id="4" name="テキスト ボックス 3"/>
          <p:cNvSpPr txBox="1"/>
          <p:nvPr/>
        </p:nvSpPr>
        <p:spPr>
          <a:xfrm>
            <a:off x="255812" y="764704"/>
            <a:ext cx="3018006" cy="369332"/>
          </a:xfrm>
          <a:prstGeom prst="rect">
            <a:avLst/>
          </a:prstGeom>
          <a:noFill/>
        </p:spPr>
        <p:txBody>
          <a:bodyPr wrap="square" rtlCol="0">
            <a:spAutoFit/>
          </a:bodyPr>
          <a:lstStyle/>
          <a:p>
            <a:r>
              <a:rPr lang="ja-JP" altLang="en-US" u="sng" dirty="0">
                <a:latin typeface="Times New Roman" panose="02020603050405020304" pitchFamily="18" charset="0"/>
                <a:cs typeface="Times New Roman" panose="02020603050405020304" pitchFamily="18" charset="0"/>
              </a:rPr>
              <a:t>●</a:t>
            </a:r>
            <a:r>
              <a:rPr kumimoji="1" lang="ja-JP" altLang="en-US" u="sng" dirty="0">
                <a:latin typeface="Times New Roman" panose="02020603050405020304" pitchFamily="18" charset="0"/>
                <a:cs typeface="Times New Roman" panose="02020603050405020304" pitchFamily="18" charset="0"/>
              </a:rPr>
              <a:t> 高速点火レーザー核融合</a:t>
            </a:r>
          </a:p>
        </p:txBody>
      </p:sp>
      <p:pic>
        <p:nvPicPr>
          <p:cNvPr id="5" name="図 4"/>
          <p:cNvPicPr>
            <a:picLocks noChangeAspect="1"/>
          </p:cNvPicPr>
          <p:nvPr/>
        </p:nvPicPr>
        <p:blipFill rotWithShape="1">
          <a:blip r:embed="rId5"/>
          <a:srcRect l="35312" t="5448" r="33598" b="3345"/>
          <a:stretch/>
        </p:blipFill>
        <p:spPr>
          <a:xfrm flipH="1">
            <a:off x="2171639" y="1432217"/>
            <a:ext cx="1443164" cy="1107941"/>
          </a:xfrm>
          <a:prstGeom prst="rect">
            <a:avLst/>
          </a:prstGeom>
        </p:spPr>
      </p:pic>
      <p:pic>
        <p:nvPicPr>
          <p:cNvPr id="6" name="図 5"/>
          <p:cNvPicPr>
            <a:picLocks noChangeAspect="1"/>
          </p:cNvPicPr>
          <p:nvPr/>
        </p:nvPicPr>
        <p:blipFill rotWithShape="1">
          <a:blip r:embed="rId5"/>
          <a:srcRect l="1896" t="4512" r="66035" b="3812"/>
          <a:stretch/>
        </p:blipFill>
        <p:spPr>
          <a:xfrm flipH="1">
            <a:off x="372896" y="1432217"/>
            <a:ext cx="1481022" cy="1107941"/>
          </a:xfrm>
          <a:prstGeom prst="rect">
            <a:avLst/>
          </a:prstGeom>
        </p:spPr>
      </p:pic>
      <p:pic>
        <p:nvPicPr>
          <p:cNvPr id="7" name="図 6"/>
          <p:cNvPicPr>
            <a:picLocks noChangeAspect="1"/>
          </p:cNvPicPr>
          <p:nvPr/>
        </p:nvPicPr>
        <p:blipFill rotWithShape="1">
          <a:blip r:embed="rId5"/>
          <a:srcRect l="67259" t="3110" r="1528" b="3344"/>
          <a:stretch/>
        </p:blipFill>
        <p:spPr>
          <a:xfrm flipH="1">
            <a:off x="3940899" y="1422887"/>
            <a:ext cx="1412625" cy="1107941"/>
          </a:xfrm>
          <a:prstGeom prst="rect">
            <a:avLst/>
          </a:prstGeom>
        </p:spPr>
      </p:pic>
      <p:sp>
        <p:nvSpPr>
          <p:cNvPr id="8" name="テキスト ボックス 7"/>
          <p:cNvSpPr txBox="1"/>
          <p:nvPr/>
        </p:nvSpPr>
        <p:spPr>
          <a:xfrm>
            <a:off x="294209" y="1143794"/>
            <a:ext cx="2223514" cy="307777"/>
          </a:xfrm>
          <a:prstGeom prst="rect">
            <a:avLst/>
          </a:prstGeom>
          <a:noFill/>
        </p:spPr>
        <p:txBody>
          <a:bodyPr wrap="square" rtlCol="0">
            <a:spAutoFit/>
          </a:bodyPr>
          <a:lstStyle/>
          <a:p>
            <a:r>
              <a:rPr kumimoji="1" lang="ja-JP" altLang="en-US" sz="1400" b="1" dirty="0">
                <a:latin typeface="Times New Roman" panose="02020603050405020304" pitchFamily="18" charset="0"/>
                <a:cs typeface="Times New Roman" panose="02020603050405020304" pitchFamily="18" charset="0"/>
              </a:rPr>
              <a:t>爆縮</a:t>
            </a:r>
          </a:p>
        </p:txBody>
      </p:sp>
      <p:sp>
        <p:nvSpPr>
          <p:cNvPr id="9" name="テキスト ボックス 8"/>
          <p:cNvSpPr txBox="1"/>
          <p:nvPr/>
        </p:nvSpPr>
        <p:spPr>
          <a:xfrm>
            <a:off x="2089686" y="1144899"/>
            <a:ext cx="2012293" cy="307777"/>
          </a:xfrm>
          <a:prstGeom prst="rect">
            <a:avLst/>
          </a:prstGeom>
          <a:noFill/>
        </p:spPr>
        <p:txBody>
          <a:bodyPr wrap="square" rtlCol="0">
            <a:spAutoFit/>
          </a:bodyPr>
          <a:lstStyle/>
          <a:p>
            <a:r>
              <a:rPr kumimoji="1" lang="ja-JP" altLang="en-US" sz="1400" b="1" dirty="0">
                <a:solidFill>
                  <a:srgbClr val="FF0000"/>
                </a:solidFill>
                <a:latin typeface="Times New Roman" panose="02020603050405020304" pitchFamily="18" charset="0"/>
                <a:cs typeface="Times New Roman" panose="02020603050405020304" pitchFamily="18" charset="0"/>
              </a:rPr>
              <a:t>高速点火</a:t>
            </a:r>
          </a:p>
        </p:txBody>
      </p:sp>
      <p:sp>
        <p:nvSpPr>
          <p:cNvPr id="10" name="テキスト ボックス 9"/>
          <p:cNvSpPr txBox="1"/>
          <p:nvPr/>
        </p:nvSpPr>
        <p:spPr>
          <a:xfrm>
            <a:off x="3889886" y="1144899"/>
            <a:ext cx="1804923" cy="307777"/>
          </a:xfrm>
          <a:prstGeom prst="rect">
            <a:avLst/>
          </a:prstGeom>
          <a:noFill/>
        </p:spPr>
        <p:txBody>
          <a:bodyPr wrap="square" rtlCol="0">
            <a:spAutoFit/>
          </a:bodyPr>
          <a:lstStyle/>
          <a:p>
            <a:r>
              <a:rPr lang="ja-JP" altLang="en-US" sz="1400" b="1" dirty="0">
                <a:solidFill>
                  <a:srgbClr val="FF0000"/>
                </a:solidFill>
                <a:latin typeface="Times New Roman" panose="02020603050405020304" pitchFamily="18" charset="0"/>
                <a:cs typeface="Times New Roman" panose="02020603050405020304" pitchFamily="18" charset="0"/>
              </a:rPr>
              <a:t>核融合</a:t>
            </a:r>
            <a:r>
              <a:rPr kumimoji="1" lang="ja-JP" altLang="en-US" sz="1400" b="1" dirty="0">
                <a:solidFill>
                  <a:srgbClr val="FF0000"/>
                </a:solidFill>
                <a:latin typeface="Times New Roman" panose="02020603050405020304" pitchFamily="18" charset="0"/>
                <a:cs typeface="Times New Roman" panose="02020603050405020304" pitchFamily="18" charset="0"/>
              </a:rPr>
              <a:t>燃焼</a:t>
            </a:r>
          </a:p>
        </p:txBody>
      </p:sp>
      <p:sp>
        <p:nvSpPr>
          <p:cNvPr id="18" name="テキスト ボックス 17"/>
          <p:cNvSpPr txBox="1"/>
          <p:nvPr/>
        </p:nvSpPr>
        <p:spPr>
          <a:xfrm>
            <a:off x="323528" y="6958881"/>
            <a:ext cx="8390104" cy="369332"/>
          </a:xfrm>
          <a:prstGeom prst="rect">
            <a:avLst/>
          </a:prstGeom>
          <a:noFill/>
          <a:ln>
            <a:noFill/>
          </a:ln>
        </p:spPr>
        <p:txBody>
          <a:bodyPr wrap="square" rtlCol="0">
            <a:spAutoFit/>
          </a:bodyPr>
          <a:lstStyle/>
          <a:p>
            <a:r>
              <a:rPr kumimoji="1" lang="ja-JP" altLang="en-US" dirty="0">
                <a:solidFill>
                  <a:srgbClr val="FF0000"/>
                </a:solidFill>
              </a:rPr>
              <a:t>高速点火方式の中心課題</a:t>
            </a:r>
            <a:r>
              <a:rPr lang="ja-JP" altLang="en-US" dirty="0">
                <a:solidFill>
                  <a:srgbClr val="FF0000"/>
                </a:solidFill>
              </a:rPr>
              <a:t>は、</a:t>
            </a:r>
            <a:r>
              <a:rPr lang="ja-JP" altLang="en-US" u="sng" dirty="0">
                <a:solidFill>
                  <a:srgbClr val="FF0000"/>
                </a:solidFill>
              </a:rPr>
              <a:t>コア加熱の高効率化</a:t>
            </a:r>
            <a:r>
              <a:rPr lang="ja-JP" altLang="en-US" dirty="0">
                <a:solidFill>
                  <a:srgbClr val="FF0000"/>
                </a:solidFill>
              </a:rPr>
              <a:t>。</a:t>
            </a:r>
            <a:endParaRPr kumimoji="1" lang="en-US" altLang="ja-JP" dirty="0">
              <a:solidFill>
                <a:srgbClr val="FF0000"/>
              </a:solidFill>
            </a:endParaRPr>
          </a:p>
        </p:txBody>
      </p:sp>
      <p:sp>
        <p:nvSpPr>
          <p:cNvPr id="19" name="円/楕円 18"/>
          <p:cNvSpPr/>
          <p:nvPr/>
        </p:nvSpPr>
        <p:spPr>
          <a:xfrm>
            <a:off x="2403026" y="8390243"/>
            <a:ext cx="539120" cy="539120"/>
          </a:xfrm>
          <a:prstGeom prst="ellipse">
            <a:avLst/>
          </a:prstGeom>
          <a:gradFill flip="none" rotWithShape="1">
            <a:gsLst>
              <a:gs pos="15000">
                <a:schemeClr val="tx1"/>
              </a:gs>
              <a:gs pos="36000">
                <a:schemeClr val="bg1">
                  <a:lumMod val="9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solidFill>
                <a:schemeClr val="tx1"/>
              </a:solidFill>
            </a:endParaRPr>
          </a:p>
        </p:txBody>
      </p:sp>
      <p:sp>
        <p:nvSpPr>
          <p:cNvPr id="20" name="フローチャート: 手作業 19"/>
          <p:cNvSpPr/>
          <p:nvPr/>
        </p:nvSpPr>
        <p:spPr>
          <a:xfrm rot="16200000">
            <a:off x="1653853" y="8485869"/>
            <a:ext cx="576247" cy="349446"/>
          </a:xfrm>
          <a:prstGeom prst="flowChartManualOperation">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solidFill>
                <a:schemeClr val="tx1"/>
              </a:solidFill>
            </a:endParaRPr>
          </a:p>
        </p:txBody>
      </p:sp>
      <p:sp>
        <p:nvSpPr>
          <p:cNvPr id="21" name="正方形/長方形 20"/>
          <p:cNvSpPr/>
          <p:nvPr/>
        </p:nvSpPr>
        <p:spPr>
          <a:xfrm rot="900000">
            <a:off x="1274342" y="8340211"/>
            <a:ext cx="877067" cy="61354"/>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solidFill>
                <a:schemeClr val="tx1"/>
              </a:solidFill>
            </a:endParaRPr>
          </a:p>
        </p:txBody>
      </p:sp>
      <p:sp>
        <p:nvSpPr>
          <p:cNvPr id="22" name="正方形/長方形 21"/>
          <p:cNvSpPr/>
          <p:nvPr/>
        </p:nvSpPr>
        <p:spPr>
          <a:xfrm rot="20700000">
            <a:off x="1281346" y="8918041"/>
            <a:ext cx="877067" cy="61354"/>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solidFill>
                <a:schemeClr val="tx1"/>
              </a:solidFill>
            </a:endParaRPr>
          </a:p>
        </p:txBody>
      </p:sp>
      <p:sp>
        <p:nvSpPr>
          <p:cNvPr id="23" name="右矢印 22"/>
          <p:cNvSpPr/>
          <p:nvPr/>
        </p:nvSpPr>
        <p:spPr>
          <a:xfrm>
            <a:off x="1193487" y="8514021"/>
            <a:ext cx="664127" cy="291564"/>
          </a:xfrm>
          <a:prstGeom prst="rightArrow">
            <a:avLst/>
          </a:prstGeom>
          <a:solidFill>
            <a:schemeClr val="accent2">
              <a:lumMod val="60000"/>
              <a:lumOff val="4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solidFill>
                <a:schemeClr val="tx1"/>
              </a:solidFill>
            </a:endParaRPr>
          </a:p>
        </p:txBody>
      </p:sp>
      <p:sp>
        <p:nvSpPr>
          <p:cNvPr id="24" name="テキスト ボックス 23"/>
          <p:cNvSpPr txBox="1"/>
          <p:nvPr/>
        </p:nvSpPr>
        <p:spPr>
          <a:xfrm>
            <a:off x="2601461" y="8274502"/>
            <a:ext cx="1214900" cy="307777"/>
          </a:xfrm>
          <a:prstGeom prst="rect">
            <a:avLst/>
          </a:prstGeom>
          <a:noFill/>
          <a:ln>
            <a:noFill/>
          </a:ln>
        </p:spPr>
        <p:txBody>
          <a:bodyPr wrap="square" rtlCol="0">
            <a:spAutoFit/>
          </a:bodyPr>
          <a:lstStyle/>
          <a:p>
            <a:r>
              <a:rPr kumimoji="1" lang="en-US" altLang="ja-JP" sz="1400" dirty="0">
                <a:latin typeface="Times New Roman" panose="02020603050405020304" pitchFamily="18" charset="0"/>
                <a:cs typeface="Times New Roman" panose="02020603050405020304" pitchFamily="18" charset="0"/>
              </a:rPr>
              <a:t>DT</a:t>
            </a:r>
            <a:r>
              <a:rPr kumimoji="1" lang="ja-JP" altLang="en-US" sz="1400" dirty="0">
                <a:latin typeface="Times New Roman" panose="02020603050405020304" pitchFamily="18" charset="0"/>
                <a:cs typeface="Times New Roman" panose="02020603050405020304" pitchFamily="18" charset="0"/>
              </a:rPr>
              <a:t> </a:t>
            </a:r>
            <a:r>
              <a:rPr lang="en-US" altLang="ja-JP" sz="1400" dirty="0">
                <a:latin typeface="Times New Roman" panose="02020603050405020304" pitchFamily="18" charset="0"/>
                <a:cs typeface="Times New Roman" panose="02020603050405020304" pitchFamily="18" charset="0"/>
              </a:rPr>
              <a:t>core</a:t>
            </a:r>
            <a:endParaRPr kumimoji="1" lang="ja-JP" altLang="en-US" sz="1400" dirty="0">
              <a:latin typeface="Times New Roman" panose="02020603050405020304" pitchFamily="18" charset="0"/>
              <a:cs typeface="Times New Roman" panose="02020603050405020304" pitchFamily="18" charset="0"/>
            </a:endParaRPr>
          </a:p>
        </p:txBody>
      </p:sp>
      <p:cxnSp>
        <p:nvCxnSpPr>
          <p:cNvPr id="25" name="直線矢印コネクタ 24"/>
          <p:cNvCxnSpPr/>
          <p:nvPr/>
        </p:nvCxnSpPr>
        <p:spPr>
          <a:xfrm>
            <a:off x="2052048" y="8550851"/>
            <a:ext cx="502350" cy="0"/>
          </a:xfrm>
          <a:prstGeom prst="straightConnector1">
            <a:avLst/>
          </a:prstGeom>
          <a:ln w="19050">
            <a:solidFill>
              <a:srgbClr val="0070C0"/>
            </a:solidFill>
            <a:tailEnd type="arrow"/>
          </a:ln>
        </p:spPr>
        <p:style>
          <a:lnRef idx="1">
            <a:schemeClr val="accent1"/>
          </a:lnRef>
          <a:fillRef idx="0">
            <a:schemeClr val="accent1"/>
          </a:fillRef>
          <a:effectRef idx="0">
            <a:schemeClr val="accent1"/>
          </a:effectRef>
          <a:fontRef idx="minor">
            <a:schemeClr val="tx1"/>
          </a:fontRef>
        </p:style>
      </p:cxnSp>
      <p:sp>
        <p:nvSpPr>
          <p:cNvPr id="26" name="テキスト ボックス 25"/>
          <p:cNvSpPr txBox="1"/>
          <p:nvPr/>
        </p:nvSpPr>
        <p:spPr>
          <a:xfrm>
            <a:off x="323528" y="7277691"/>
            <a:ext cx="3824469" cy="338554"/>
          </a:xfrm>
          <a:prstGeom prst="rect">
            <a:avLst/>
          </a:prstGeom>
          <a:noFill/>
          <a:ln>
            <a:noFill/>
          </a:ln>
        </p:spPr>
        <p:txBody>
          <a:bodyPr wrap="square" rtlCol="0">
            <a:spAutoFit/>
          </a:bodyPr>
          <a:lstStyle/>
          <a:p>
            <a:r>
              <a:rPr lang="ja-JP" altLang="en-US" sz="1600" dirty="0"/>
              <a:t>◆ コア加熱におけるエネルギー変換</a:t>
            </a:r>
            <a:endParaRPr kumimoji="1" lang="ja-JP" altLang="en-US" sz="1600" dirty="0"/>
          </a:p>
        </p:txBody>
      </p:sp>
      <p:sp>
        <p:nvSpPr>
          <p:cNvPr id="27" name="テキスト ボックス 26"/>
          <p:cNvSpPr txBox="1"/>
          <p:nvPr/>
        </p:nvSpPr>
        <p:spPr>
          <a:xfrm>
            <a:off x="1467335" y="8032334"/>
            <a:ext cx="1368152" cy="307777"/>
          </a:xfrm>
          <a:prstGeom prst="rect">
            <a:avLst/>
          </a:prstGeom>
          <a:noFill/>
          <a:ln>
            <a:noFill/>
          </a:ln>
        </p:spPr>
        <p:txBody>
          <a:bodyPr wrap="square" rtlCol="0">
            <a:spAutoFit/>
          </a:bodyPr>
          <a:lstStyle/>
          <a:p>
            <a:r>
              <a:rPr kumimoji="1" lang="en-US" altLang="ja-JP" sz="1400" dirty="0">
                <a:solidFill>
                  <a:schemeClr val="accent6">
                    <a:lumMod val="75000"/>
                  </a:schemeClr>
                </a:solidFill>
                <a:latin typeface="Times New Roman" panose="02020603050405020304" pitchFamily="18" charset="0"/>
                <a:cs typeface="Times New Roman" panose="02020603050405020304" pitchFamily="18" charset="0"/>
              </a:rPr>
              <a:t>Au cone</a:t>
            </a:r>
            <a:endParaRPr kumimoji="1" lang="ja-JP" altLang="en-US" sz="1400" dirty="0">
              <a:solidFill>
                <a:schemeClr val="accent6">
                  <a:lumMod val="75000"/>
                </a:schemeClr>
              </a:solidFill>
              <a:latin typeface="Times New Roman" panose="02020603050405020304" pitchFamily="18" charset="0"/>
              <a:cs typeface="Times New Roman" panose="02020603050405020304" pitchFamily="18" charset="0"/>
            </a:endParaRPr>
          </a:p>
        </p:txBody>
      </p:sp>
      <p:sp>
        <p:nvSpPr>
          <p:cNvPr id="28" name="テキスト ボックス 27"/>
          <p:cNvSpPr txBox="1"/>
          <p:nvPr/>
        </p:nvSpPr>
        <p:spPr>
          <a:xfrm>
            <a:off x="611560" y="8514021"/>
            <a:ext cx="1246055" cy="523220"/>
          </a:xfrm>
          <a:prstGeom prst="rect">
            <a:avLst/>
          </a:prstGeom>
          <a:noFill/>
          <a:ln>
            <a:noFill/>
          </a:ln>
        </p:spPr>
        <p:txBody>
          <a:bodyPr wrap="square" rtlCol="0">
            <a:spAutoFit/>
          </a:bodyPr>
          <a:lstStyle/>
          <a:p>
            <a:r>
              <a:rPr kumimoji="1" lang="ja-JP" altLang="en-US" sz="1400" b="1" dirty="0">
                <a:solidFill>
                  <a:srgbClr val="C00000"/>
                </a:solidFill>
              </a:rPr>
              <a:t>加熱</a:t>
            </a:r>
            <a:endParaRPr kumimoji="1" lang="en-US" altLang="ja-JP" sz="1400" b="1" dirty="0">
              <a:solidFill>
                <a:srgbClr val="C00000"/>
              </a:solidFill>
            </a:endParaRPr>
          </a:p>
          <a:p>
            <a:r>
              <a:rPr kumimoji="1" lang="ja-JP" altLang="en-US" sz="1400" b="1" dirty="0">
                <a:solidFill>
                  <a:srgbClr val="C00000"/>
                </a:solidFill>
              </a:rPr>
              <a:t>レーザー</a:t>
            </a:r>
          </a:p>
        </p:txBody>
      </p:sp>
      <p:cxnSp>
        <p:nvCxnSpPr>
          <p:cNvPr id="29" name="直線矢印コネクタ 28"/>
          <p:cNvCxnSpPr/>
          <p:nvPr/>
        </p:nvCxnSpPr>
        <p:spPr>
          <a:xfrm>
            <a:off x="2052048" y="8660592"/>
            <a:ext cx="508034" cy="7869"/>
          </a:xfrm>
          <a:prstGeom prst="straightConnector1">
            <a:avLst/>
          </a:prstGeom>
          <a:ln w="1905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30" name="直線矢印コネクタ 29"/>
          <p:cNvCxnSpPr/>
          <p:nvPr/>
        </p:nvCxnSpPr>
        <p:spPr>
          <a:xfrm>
            <a:off x="2052048" y="8773525"/>
            <a:ext cx="502350" cy="0"/>
          </a:xfrm>
          <a:prstGeom prst="straightConnector1">
            <a:avLst/>
          </a:prstGeom>
          <a:ln w="19050">
            <a:solidFill>
              <a:srgbClr val="0070C0"/>
            </a:solidFill>
            <a:tailEnd type="arrow"/>
          </a:ln>
        </p:spPr>
        <p:style>
          <a:lnRef idx="1">
            <a:schemeClr val="accent1"/>
          </a:lnRef>
          <a:fillRef idx="0">
            <a:schemeClr val="accent1"/>
          </a:fillRef>
          <a:effectRef idx="0">
            <a:schemeClr val="accent1"/>
          </a:effectRef>
          <a:fontRef idx="minor">
            <a:schemeClr val="tx1"/>
          </a:fontRef>
        </p:style>
      </p:cxnSp>
      <p:sp>
        <p:nvSpPr>
          <p:cNvPr id="31" name="テキスト ボックス 30"/>
          <p:cNvSpPr txBox="1"/>
          <p:nvPr/>
        </p:nvSpPr>
        <p:spPr>
          <a:xfrm>
            <a:off x="2151411" y="8773525"/>
            <a:ext cx="1916533" cy="523220"/>
          </a:xfrm>
          <a:prstGeom prst="rect">
            <a:avLst/>
          </a:prstGeom>
          <a:noFill/>
          <a:ln>
            <a:noFill/>
          </a:ln>
        </p:spPr>
        <p:txBody>
          <a:bodyPr wrap="square" rtlCol="0">
            <a:spAutoFit/>
          </a:bodyPr>
          <a:lstStyle/>
          <a:p>
            <a:r>
              <a:rPr kumimoji="1" lang="ja-JP" altLang="en-US" sz="1400" b="1" dirty="0">
                <a:solidFill>
                  <a:srgbClr val="0070C0"/>
                </a:solidFill>
              </a:rPr>
              <a:t>粒子ビーム</a:t>
            </a:r>
            <a:endParaRPr kumimoji="1" lang="en-US" altLang="ja-JP" sz="1400" b="1" dirty="0">
              <a:solidFill>
                <a:srgbClr val="0070C0"/>
              </a:solidFill>
            </a:endParaRPr>
          </a:p>
          <a:p>
            <a:r>
              <a:rPr lang="ja-JP" altLang="en-US" sz="1400" b="1" dirty="0">
                <a:solidFill>
                  <a:srgbClr val="0070C0"/>
                </a:solidFill>
              </a:rPr>
              <a:t>　　</a:t>
            </a:r>
            <a:r>
              <a:rPr kumimoji="1" lang="ja-JP" altLang="en-US" sz="1400" b="1" dirty="0">
                <a:solidFill>
                  <a:srgbClr val="0070C0"/>
                </a:solidFill>
              </a:rPr>
              <a:t>（電子やイオン）</a:t>
            </a:r>
          </a:p>
        </p:txBody>
      </p:sp>
      <p:cxnSp>
        <p:nvCxnSpPr>
          <p:cNvPr id="32" name="直線矢印コネクタ 31"/>
          <p:cNvCxnSpPr/>
          <p:nvPr/>
        </p:nvCxnSpPr>
        <p:spPr>
          <a:xfrm>
            <a:off x="1941976" y="8773525"/>
            <a:ext cx="110072" cy="307777"/>
          </a:xfrm>
          <a:prstGeom prst="straightConnector1">
            <a:avLst/>
          </a:prstGeom>
          <a:ln>
            <a:solidFill>
              <a:schemeClr val="tx1"/>
            </a:solidFill>
            <a:headEnd type="oval" w="med" len="med"/>
            <a:tailEnd type="none" w="med" len="med"/>
          </a:ln>
        </p:spPr>
        <p:style>
          <a:lnRef idx="1">
            <a:schemeClr val="accent1"/>
          </a:lnRef>
          <a:fillRef idx="0">
            <a:schemeClr val="accent1"/>
          </a:fillRef>
          <a:effectRef idx="0">
            <a:schemeClr val="accent1"/>
          </a:effectRef>
          <a:fontRef idx="minor">
            <a:schemeClr val="tx1"/>
          </a:fontRef>
        </p:style>
      </p:cxnSp>
      <p:sp>
        <p:nvSpPr>
          <p:cNvPr id="33" name="テキスト ボックス 32"/>
          <p:cNvSpPr txBox="1"/>
          <p:nvPr/>
        </p:nvSpPr>
        <p:spPr>
          <a:xfrm>
            <a:off x="1603098" y="9037241"/>
            <a:ext cx="1864266" cy="523220"/>
          </a:xfrm>
          <a:prstGeom prst="rect">
            <a:avLst/>
          </a:prstGeom>
          <a:noFill/>
          <a:ln>
            <a:noFill/>
          </a:ln>
        </p:spPr>
        <p:txBody>
          <a:bodyPr wrap="square" rtlCol="0">
            <a:spAutoFit/>
          </a:bodyPr>
          <a:lstStyle/>
          <a:p>
            <a:r>
              <a:rPr kumimoji="1" lang="ja-JP" altLang="en-US" sz="1400" b="1" dirty="0"/>
              <a:t>ビーム源</a:t>
            </a:r>
            <a:endParaRPr kumimoji="1" lang="en-US" altLang="ja-JP" sz="1400" b="1" dirty="0"/>
          </a:p>
          <a:p>
            <a:r>
              <a:rPr kumimoji="1" lang="ja-JP" altLang="en-US" sz="1400" b="1" dirty="0"/>
              <a:t>プラズマターゲット</a:t>
            </a:r>
          </a:p>
        </p:txBody>
      </p:sp>
      <p:sp>
        <p:nvSpPr>
          <p:cNvPr id="34" name="円/楕円 33"/>
          <p:cNvSpPr/>
          <p:nvPr/>
        </p:nvSpPr>
        <p:spPr>
          <a:xfrm>
            <a:off x="2567820" y="8582279"/>
            <a:ext cx="104766" cy="15858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solidFill>
                <a:schemeClr val="tx1"/>
              </a:solidFill>
            </a:endParaRPr>
          </a:p>
        </p:txBody>
      </p:sp>
      <p:sp>
        <p:nvSpPr>
          <p:cNvPr id="35" name="テキスト ボックス 34"/>
          <p:cNvSpPr txBox="1"/>
          <p:nvPr/>
        </p:nvSpPr>
        <p:spPr>
          <a:xfrm>
            <a:off x="4292013" y="7277691"/>
            <a:ext cx="3484003" cy="338554"/>
          </a:xfrm>
          <a:prstGeom prst="rect">
            <a:avLst/>
          </a:prstGeom>
          <a:noFill/>
          <a:ln>
            <a:noFill/>
          </a:ln>
        </p:spPr>
        <p:txBody>
          <a:bodyPr wrap="square" rtlCol="0">
            <a:spAutoFit/>
          </a:bodyPr>
          <a:lstStyle/>
          <a:p>
            <a:r>
              <a:rPr lang="ja-JP" altLang="en-US" sz="1600" dirty="0"/>
              <a:t>◆ イオンビームを用いたコア加熱</a:t>
            </a:r>
            <a:endParaRPr kumimoji="1" lang="ja-JP" altLang="en-US" sz="1600" dirty="0"/>
          </a:p>
        </p:txBody>
      </p:sp>
      <p:sp>
        <p:nvSpPr>
          <p:cNvPr id="36" name="テキスト ボックス 35"/>
          <p:cNvSpPr txBox="1"/>
          <p:nvPr/>
        </p:nvSpPr>
        <p:spPr>
          <a:xfrm>
            <a:off x="448386" y="7699141"/>
            <a:ext cx="1224137" cy="307777"/>
          </a:xfrm>
          <a:prstGeom prst="rect">
            <a:avLst/>
          </a:prstGeom>
          <a:solidFill>
            <a:schemeClr val="accent2"/>
          </a:solidFill>
          <a:ln>
            <a:noFill/>
          </a:ln>
        </p:spPr>
        <p:txBody>
          <a:bodyPr wrap="square" rtlCol="0">
            <a:spAutoFit/>
          </a:bodyPr>
          <a:lstStyle/>
          <a:p>
            <a:pPr algn="ctr"/>
            <a:r>
              <a:rPr kumimoji="1" lang="ja-JP" altLang="en-US" sz="1400" dirty="0">
                <a:solidFill>
                  <a:schemeClr val="bg1"/>
                </a:solidFill>
              </a:rPr>
              <a:t>加熱レーザー</a:t>
            </a:r>
          </a:p>
        </p:txBody>
      </p:sp>
      <p:sp>
        <p:nvSpPr>
          <p:cNvPr id="37" name="テキスト ボックス 36"/>
          <p:cNvSpPr txBox="1"/>
          <p:nvPr/>
        </p:nvSpPr>
        <p:spPr>
          <a:xfrm>
            <a:off x="1916172" y="7699141"/>
            <a:ext cx="1048541" cy="307777"/>
          </a:xfrm>
          <a:prstGeom prst="rect">
            <a:avLst/>
          </a:prstGeom>
          <a:solidFill>
            <a:schemeClr val="accent1"/>
          </a:solidFill>
          <a:ln>
            <a:noFill/>
          </a:ln>
        </p:spPr>
        <p:txBody>
          <a:bodyPr wrap="square" rtlCol="0">
            <a:spAutoFit/>
          </a:bodyPr>
          <a:lstStyle/>
          <a:p>
            <a:pPr algn="ctr"/>
            <a:r>
              <a:rPr kumimoji="1" lang="ja-JP" altLang="en-US" sz="1400" dirty="0">
                <a:solidFill>
                  <a:schemeClr val="bg1"/>
                </a:solidFill>
              </a:rPr>
              <a:t>粒子ビーム</a:t>
            </a:r>
          </a:p>
        </p:txBody>
      </p:sp>
      <p:sp>
        <p:nvSpPr>
          <p:cNvPr id="38" name="テキスト ボックス 37"/>
          <p:cNvSpPr txBox="1"/>
          <p:nvPr/>
        </p:nvSpPr>
        <p:spPr>
          <a:xfrm>
            <a:off x="3204258" y="7699141"/>
            <a:ext cx="863686" cy="307777"/>
          </a:xfrm>
          <a:prstGeom prst="rect">
            <a:avLst/>
          </a:prstGeom>
          <a:solidFill>
            <a:schemeClr val="tx1"/>
          </a:solidFill>
          <a:ln>
            <a:noFill/>
          </a:ln>
        </p:spPr>
        <p:txBody>
          <a:bodyPr wrap="square" rtlCol="0">
            <a:spAutoFit/>
          </a:bodyPr>
          <a:lstStyle/>
          <a:p>
            <a:pPr algn="ctr"/>
            <a:r>
              <a:rPr kumimoji="1" lang="ja-JP" altLang="en-US" sz="1400" dirty="0">
                <a:solidFill>
                  <a:schemeClr val="bg1"/>
                </a:solidFill>
              </a:rPr>
              <a:t>コア加熱</a:t>
            </a:r>
          </a:p>
        </p:txBody>
      </p:sp>
      <p:sp>
        <p:nvSpPr>
          <p:cNvPr id="39" name="テキスト ボックス 38"/>
          <p:cNvSpPr txBox="1"/>
          <p:nvPr/>
        </p:nvSpPr>
        <p:spPr>
          <a:xfrm>
            <a:off x="1589703" y="7659988"/>
            <a:ext cx="542025" cy="369332"/>
          </a:xfrm>
          <a:prstGeom prst="rect">
            <a:avLst/>
          </a:prstGeom>
          <a:noFill/>
          <a:ln>
            <a:noFill/>
          </a:ln>
        </p:spPr>
        <p:txBody>
          <a:bodyPr wrap="square" rtlCol="0">
            <a:spAutoFit/>
          </a:bodyPr>
          <a:lstStyle/>
          <a:p>
            <a:r>
              <a:rPr kumimoji="1" lang="ja-JP" altLang="en-US" dirty="0">
                <a:latin typeface="Times New Roman" panose="02020603050405020304" pitchFamily="18" charset="0"/>
                <a:cs typeface="Times New Roman" panose="02020603050405020304" pitchFamily="18" charset="0"/>
              </a:rPr>
              <a:t>⇒</a:t>
            </a:r>
          </a:p>
        </p:txBody>
      </p:sp>
      <p:sp>
        <p:nvSpPr>
          <p:cNvPr id="40" name="テキスト ボックス 39"/>
          <p:cNvSpPr txBox="1"/>
          <p:nvPr/>
        </p:nvSpPr>
        <p:spPr>
          <a:xfrm>
            <a:off x="2888108" y="7663002"/>
            <a:ext cx="542025" cy="369332"/>
          </a:xfrm>
          <a:prstGeom prst="rect">
            <a:avLst/>
          </a:prstGeom>
          <a:noFill/>
          <a:ln>
            <a:noFill/>
          </a:ln>
        </p:spPr>
        <p:txBody>
          <a:bodyPr wrap="square" rtlCol="0">
            <a:spAutoFit/>
          </a:bodyPr>
          <a:lstStyle/>
          <a:p>
            <a:r>
              <a:rPr kumimoji="1" lang="ja-JP" altLang="en-US" dirty="0">
                <a:latin typeface="Times New Roman" panose="02020603050405020304" pitchFamily="18" charset="0"/>
                <a:cs typeface="Times New Roman" panose="02020603050405020304" pitchFamily="18" charset="0"/>
              </a:rPr>
              <a:t>⇒</a:t>
            </a:r>
          </a:p>
        </p:txBody>
      </p:sp>
      <p:sp>
        <p:nvSpPr>
          <p:cNvPr id="41" name="テキスト ボックス 40"/>
          <p:cNvSpPr txBox="1"/>
          <p:nvPr/>
        </p:nvSpPr>
        <p:spPr>
          <a:xfrm>
            <a:off x="4467393" y="7589055"/>
            <a:ext cx="4380890" cy="2062103"/>
          </a:xfrm>
          <a:prstGeom prst="rect">
            <a:avLst/>
          </a:prstGeom>
          <a:noFill/>
          <a:ln>
            <a:noFill/>
          </a:ln>
        </p:spPr>
        <p:txBody>
          <a:bodyPr wrap="square" rtlCol="0">
            <a:spAutoFit/>
          </a:bodyPr>
          <a:lstStyle/>
          <a:p>
            <a:r>
              <a:rPr lang="ja-JP" altLang="en-US" sz="1600" dirty="0"/>
              <a:t>近年のレーザー装置の高強度化により、</a:t>
            </a:r>
            <a:endParaRPr lang="en-US" altLang="ja-JP" sz="1600" dirty="0"/>
          </a:p>
          <a:p>
            <a:r>
              <a:rPr lang="ja-JP" altLang="en-US" sz="1600" dirty="0"/>
              <a:t>レーザー光圧によるイオンの加速が視野に。</a:t>
            </a:r>
            <a:endParaRPr lang="en-US" altLang="ja-JP" sz="1600" dirty="0"/>
          </a:p>
          <a:p>
            <a:endParaRPr kumimoji="1" lang="en-US" altLang="ja-JP" sz="800" dirty="0"/>
          </a:p>
          <a:p>
            <a:r>
              <a:rPr lang="ja-JP" altLang="en-US" sz="1600" dirty="0"/>
              <a:t>イオンビームは電子ビームに比べて、</a:t>
            </a:r>
            <a:endParaRPr lang="en-US" altLang="ja-JP" sz="1600" dirty="0"/>
          </a:p>
          <a:p>
            <a:r>
              <a:rPr kumimoji="1" lang="ja-JP" altLang="en-US" sz="1600" dirty="0"/>
              <a:t>・ 発散角が小さい </a:t>
            </a:r>
            <a:r>
              <a:rPr kumimoji="1" lang="en-US" altLang="ja-JP" sz="1600" dirty="0"/>
              <a:t>… </a:t>
            </a:r>
            <a:r>
              <a:rPr kumimoji="1" lang="ja-JP" altLang="en-US" sz="1600" dirty="0"/>
              <a:t>コアに当たる成分が多い</a:t>
            </a:r>
            <a:endParaRPr kumimoji="1" lang="en-US" altLang="ja-JP" sz="1600" dirty="0"/>
          </a:p>
          <a:p>
            <a:r>
              <a:rPr lang="ja-JP" altLang="en-US" sz="1600" dirty="0"/>
              <a:t>・ コアで止まり易い </a:t>
            </a:r>
            <a:r>
              <a:rPr lang="en-US" altLang="ja-JP" sz="1600" dirty="0"/>
              <a:t>… </a:t>
            </a:r>
            <a:r>
              <a:rPr lang="ja-JP" altLang="en-US" sz="1600" dirty="0"/>
              <a:t>エネルギー付与率が高い</a:t>
            </a:r>
            <a:endParaRPr lang="en-US" altLang="ja-JP" sz="1600" dirty="0"/>
          </a:p>
          <a:p>
            <a:endParaRPr kumimoji="1" lang="en-US" altLang="ja-JP" sz="800" dirty="0"/>
          </a:p>
          <a:p>
            <a:r>
              <a:rPr lang="ja-JP" altLang="en-US" sz="1600" dirty="0"/>
              <a:t>⇒ 電子ビームに加えた補助（または主）加熱源</a:t>
            </a:r>
            <a:endParaRPr lang="en-US" altLang="ja-JP" sz="1600" dirty="0"/>
          </a:p>
          <a:p>
            <a:r>
              <a:rPr lang="ja-JP" altLang="en-US" sz="1600" dirty="0"/>
              <a:t>　　として期待される。</a:t>
            </a:r>
            <a:endParaRPr kumimoji="1" lang="en-US" altLang="ja-JP" sz="1600" dirty="0"/>
          </a:p>
        </p:txBody>
      </p:sp>
      <p:sp>
        <p:nvSpPr>
          <p:cNvPr id="42" name="テキスト ボックス 41"/>
          <p:cNvSpPr txBox="1"/>
          <p:nvPr/>
        </p:nvSpPr>
        <p:spPr>
          <a:xfrm>
            <a:off x="195451" y="9961983"/>
            <a:ext cx="6569226" cy="307777"/>
          </a:xfrm>
          <a:prstGeom prst="rect">
            <a:avLst/>
          </a:prstGeom>
          <a:noFill/>
          <a:ln>
            <a:noFill/>
          </a:ln>
        </p:spPr>
        <p:txBody>
          <a:bodyPr wrap="square" rtlCol="0">
            <a:spAutoFit/>
          </a:bodyPr>
          <a:lstStyle/>
          <a:p>
            <a:r>
              <a:rPr lang="en-US" altLang="ja-JP" sz="1400" dirty="0">
                <a:latin typeface="Times New Roman" panose="02020603050405020304" pitchFamily="18" charset="0"/>
                <a:cs typeface="Times New Roman" panose="02020603050405020304" pitchFamily="18" charset="0"/>
              </a:rPr>
              <a:t>[1] M. </a:t>
            </a:r>
            <a:r>
              <a:rPr lang="en-US" altLang="ja-JP" sz="1400" dirty="0" err="1">
                <a:latin typeface="Times New Roman" panose="02020603050405020304" pitchFamily="18" charset="0"/>
                <a:cs typeface="Times New Roman" panose="02020603050405020304" pitchFamily="18" charset="0"/>
              </a:rPr>
              <a:t>Tabak</a:t>
            </a:r>
            <a:r>
              <a:rPr lang="en-US" altLang="ja-JP" sz="1400" dirty="0">
                <a:latin typeface="Times New Roman" panose="02020603050405020304" pitchFamily="18" charset="0"/>
                <a:cs typeface="Times New Roman" panose="02020603050405020304" pitchFamily="18" charset="0"/>
              </a:rPr>
              <a:t> </a:t>
            </a:r>
            <a:r>
              <a:rPr lang="en-US" altLang="ja-JP" sz="1400" i="1" dirty="0">
                <a:latin typeface="Times New Roman" panose="02020603050405020304" pitchFamily="18" charset="0"/>
                <a:cs typeface="Times New Roman" panose="02020603050405020304" pitchFamily="18" charset="0"/>
              </a:rPr>
              <a:t>et al</a:t>
            </a:r>
            <a:r>
              <a:rPr lang="en-US" altLang="ja-JP" sz="1400" dirty="0">
                <a:latin typeface="Times New Roman" panose="02020603050405020304" pitchFamily="18" charset="0"/>
                <a:cs typeface="Times New Roman" panose="02020603050405020304" pitchFamily="18" charset="0"/>
              </a:rPr>
              <a:t>., Phys. Plasmas </a:t>
            </a:r>
            <a:r>
              <a:rPr lang="en-US" altLang="ja-JP" sz="1400" b="1" dirty="0">
                <a:latin typeface="Times New Roman" panose="02020603050405020304" pitchFamily="18" charset="0"/>
                <a:cs typeface="Times New Roman" panose="02020603050405020304" pitchFamily="18" charset="0"/>
              </a:rPr>
              <a:t>1</a:t>
            </a:r>
            <a:r>
              <a:rPr lang="en-US" altLang="ja-JP" sz="1400" dirty="0">
                <a:latin typeface="Times New Roman" panose="02020603050405020304" pitchFamily="18" charset="0"/>
                <a:cs typeface="Times New Roman" panose="02020603050405020304" pitchFamily="18" charset="0"/>
              </a:rPr>
              <a:t>, 1626 (1994).</a:t>
            </a:r>
            <a:endParaRPr kumimoji="1" lang="ja-JP" altLang="en-US" sz="1400" dirty="0">
              <a:latin typeface="Times New Roman" panose="02020603050405020304" pitchFamily="18" charset="0"/>
              <a:cs typeface="Times New Roman" panose="02020603050405020304" pitchFamily="18" charset="0"/>
            </a:endParaRPr>
          </a:p>
        </p:txBody>
      </p:sp>
      <p:pic>
        <p:nvPicPr>
          <p:cNvPr id="43" name="Implosion1-silent.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6119000" y="1144899"/>
            <a:ext cx="2557456" cy="1918092"/>
          </a:xfrm>
          <a:prstGeom prst="rect">
            <a:avLst/>
          </a:prstGeom>
        </p:spPr>
      </p:pic>
      <p:sp>
        <p:nvSpPr>
          <p:cNvPr id="45" name="テキスト ボックス 44"/>
          <p:cNvSpPr txBox="1"/>
          <p:nvPr/>
        </p:nvSpPr>
        <p:spPr>
          <a:xfrm>
            <a:off x="9468544" y="3068960"/>
            <a:ext cx="8390104" cy="3416320"/>
          </a:xfrm>
          <a:prstGeom prst="rect">
            <a:avLst/>
          </a:prstGeom>
          <a:noFill/>
          <a:ln>
            <a:noFill/>
          </a:ln>
        </p:spPr>
        <p:txBody>
          <a:bodyPr wrap="square" rtlCol="0">
            <a:spAutoFit/>
          </a:bodyPr>
          <a:lstStyle/>
          <a:p>
            <a:r>
              <a:rPr kumimoji="1" lang="en-US" altLang="ja-JP" dirty="0"/>
              <a:t>FIREX-I</a:t>
            </a:r>
            <a:r>
              <a:rPr kumimoji="1" lang="ja-JP" altLang="en-US" dirty="0"/>
              <a:t>の実験（</a:t>
            </a:r>
            <a:r>
              <a:rPr kumimoji="1" lang="en-US" altLang="ja-JP" dirty="0"/>
              <a:t>2013</a:t>
            </a:r>
            <a:r>
              <a:rPr kumimoji="1" lang="ja-JP" altLang="en-US" dirty="0"/>
              <a:t>藤岡）では，レーザー生成高速電子ビームによる加熱効率は低かった。→原因は高エネルギー化と大発散角による低付与率</a:t>
            </a:r>
            <a:endParaRPr kumimoji="1" lang="en-US" altLang="ja-JP" dirty="0"/>
          </a:p>
          <a:p>
            <a:endParaRPr lang="en-US" altLang="ja-JP" dirty="0"/>
          </a:p>
          <a:p>
            <a:r>
              <a:rPr kumimoji="1" lang="ja-JP" altLang="en-US" dirty="0"/>
              <a:t>対策：　・ 外部印加</a:t>
            </a:r>
            <a:r>
              <a:rPr lang="en-US" altLang="ja-JP" dirty="0"/>
              <a:t>or</a:t>
            </a:r>
            <a:r>
              <a:rPr kumimoji="1" lang="ja-JP" altLang="en-US" dirty="0"/>
              <a:t>自己生成磁</a:t>
            </a:r>
            <a:r>
              <a:rPr lang="ja-JP" altLang="en-US" dirty="0"/>
              <a:t>場による電子ガイディング</a:t>
            </a:r>
            <a:endParaRPr lang="en-US" altLang="ja-JP" dirty="0"/>
          </a:p>
          <a:p>
            <a:r>
              <a:rPr lang="ja-JP" altLang="en-US" dirty="0"/>
              <a:t>　　　　  ・ レーザーの短波長化とレーザーコントラストの向上</a:t>
            </a:r>
            <a:endParaRPr lang="en-US" altLang="ja-JP" dirty="0"/>
          </a:p>
          <a:p>
            <a:r>
              <a:rPr lang="ja-JP" altLang="en-US" dirty="0"/>
              <a:t>　　　　  ・ </a:t>
            </a:r>
            <a:r>
              <a:rPr lang="ja-JP" altLang="en-US" u="sng" dirty="0"/>
              <a:t>高エネルギーイオンによる（代替的</a:t>
            </a:r>
            <a:r>
              <a:rPr lang="en-US" altLang="ja-JP" u="sng" dirty="0"/>
              <a:t>or</a:t>
            </a:r>
            <a:r>
              <a:rPr lang="ja-JP" altLang="en-US" u="sng" dirty="0"/>
              <a:t>補助的な）加熱を行う</a:t>
            </a:r>
            <a:endParaRPr lang="en-US" altLang="ja-JP" u="sng" dirty="0"/>
          </a:p>
          <a:p>
            <a:endParaRPr lang="en-US" altLang="ja-JP" dirty="0"/>
          </a:p>
          <a:p>
            <a:r>
              <a:rPr lang="ja-JP" altLang="en-US" dirty="0"/>
              <a:t>レーザー光圧によるイオン加速では，</a:t>
            </a:r>
            <a:endParaRPr lang="en-US" altLang="ja-JP" dirty="0"/>
          </a:p>
          <a:p>
            <a:r>
              <a:rPr lang="ja-JP" altLang="en-US" dirty="0"/>
              <a:t>・ 発散角が小さく，単色性が高いイオンビームの生成が可能</a:t>
            </a:r>
            <a:endParaRPr lang="en-US" altLang="ja-JP" dirty="0"/>
          </a:p>
          <a:p>
            <a:r>
              <a:rPr lang="ja-JP" altLang="en-US" dirty="0"/>
              <a:t>・ 超高強度レーザー</a:t>
            </a:r>
            <a:r>
              <a:rPr lang="en-US" altLang="ja-JP" dirty="0"/>
              <a:t>(10</a:t>
            </a:r>
            <a:r>
              <a:rPr lang="en-US" altLang="ja-JP" baseline="30000" dirty="0"/>
              <a:t>22~23</a:t>
            </a:r>
            <a:r>
              <a:rPr lang="en-US" altLang="ja-JP" dirty="0"/>
              <a:t>)</a:t>
            </a:r>
            <a:r>
              <a:rPr lang="ja-JP" altLang="en-US" dirty="0"/>
              <a:t>を用いれば，爆縮コア近傍で高強度のビーム生成が可能</a:t>
            </a:r>
            <a:endParaRPr lang="en-US" altLang="ja-JP" dirty="0"/>
          </a:p>
          <a:p>
            <a:r>
              <a:rPr lang="ja-JP" altLang="en-US" dirty="0"/>
              <a:t>→　自己点火実証計画</a:t>
            </a:r>
            <a:r>
              <a:rPr lang="en-US" altLang="ja-JP" dirty="0"/>
              <a:t>FIREX-II</a:t>
            </a:r>
            <a:r>
              <a:rPr lang="ja-JP" altLang="en-US" dirty="0"/>
              <a:t>クラスの加熱レーザー（</a:t>
            </a:r>
            <a:r>
              <a:rPr lang="en-US" altLang="ja-JP" dirty="0"/>
              <a:t>100kJ</a:t>
            </a:r>
            <a:r>
              <a:rPr lang="ja-JP" altLang="en-US" dirty="0"/>
              <a:t>）を想定し，爆縮コアの点火に要するイオン加速の条件を評価する。（次スライドとダブり）</a:t>
            </a:r>
            <a:endParaRPr lang="en-US" altLang="ja-JP" dirty="0"/>
          </a:p>
        </p:txBody>
      </p:sp>
      <p:sp>
        <p:nvSpPr>
          <p:cNvPr id="46" name="正方形/長方形 45"/>
          <p:cNvSpPr/>
          <p:nvPr/>
        </p:nvSpPr>
        <p:spPr>
          <a:xfrm>
            <a:off x="2089688" y="1124744"/>
            <a:ext cx="3389098" cy="151106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solidFill>
                <a:schemeClr val="tx1"/>
              </a:solidFill>
            </a:endParaRPr>
          </a:p>
        </p:txBody>
      </p:sp>
      <p:sp>
        <p:nvSpPr>
          <p:cNvPr id="47" name="テキスト ボックス 46"/>
          <p:cNvSpPr txBox="1"/>
          <p:nvPr/>
        </p:nvSpPr>
        <p:spPr>
          <a:xfrm>
            <a:off x="257180" y="3294509"/>
            <a:ext cx="4005513" cy="369332"/>
          </a:xfrm>
          <a:prstGeom prst="rect">
            <a:avLst/>
          </a:prstGeom>
          <a:noFill/>
          <a:ln>
            <a:noFill/>
          </a:ln>
        </p:spPr>
        <p:txBody>
          <a:bodyPr wrap="square" rtlCol="0">
            <a:spAutoFit/>
          </a:bodyPr>
          <a:lstStyle/>
          <a:p>
            <a:r>
              <a:rPr lang="ja-JP" altLang="en-US" u="sng" dirty="0">
                <a:latin typeface="Times New Roman" panose="02020603050405020304" pitchFamily="18" charset="0"/>
                <a:cs typeface="Times New Roman" panose="02020603050405020304" pitchFamily="18" charset="0"/>
              </a:rPr>
              <a:t>● 高速点火原理実証実験（</a:t>
            </a:r>
            <a:r>
              <a:rPr lang="en-US" altLang="ja-JP" u="sng" dirty="0">
                <a:latin typeface="Times New Roman" panose="02020603050405020304" pitchFamily="18" charset="0"/>
                <a:cs typeface="Times New Roman" panose="02020603050405020304" pitchFamily="18" charset="0"/>
              </a:rPr>
              <a:t>FIREX-I</a:t>
            </a:r>
            <a:r>
              <a:rPr lang="ja-JP" altLang="en-US" u="sng" dirty="0">
                <a:latin typeface="Times New Roman" panose="02020603050405020304" pitchFamily="18" charset="0"/>
                <a:cs typeface="Times New Roman" panose="02020603050405020304" pitchFamily="18" charset="0"/>
              </a:rPr>
              <a:t>）</a:t>
            </a:r>
            <a:endParaRPr lang="en-US" altLang="ja-JP" u="sng" baseline="30000" dirty="0">
              <a:latin typeface="Times New Roman" panose="02020603050405020304" pitchFamily="18" charset="0"/>
              <a:cs typeface="Times New Roman" panose="02020603050405020304" pitchFamily="18" charset="0"/>
            </a:endParaRPr>
          </a:p>
        </p:txBody>
      </p:sp>
      <p:pic>
        <p:nvPicPr>
          <p:cNvPr id="48" name="図 47"/>
          <p:cNvPicPr>
            <a:picLocks noChangeAspect="1"/>
          </p:cNvPicPr>
          <p:nvPr/>
        </p:nvPicPr>
        <p:blipFill rotWithShape="1">
          <a:blip r:embed="rId7" cstate="print">
            <a:extLst>
              <a:ext uri="{BEBA8EAE-BF5A-486C-A8C5-ECC9F3942E4B}">
                <a14:imgProps xmlns:a14="http://schemas.microsoft.com/office/drawing/2010/main">
                  <a14:imgLayer r:embed="rId8">
                    <a14:imgEffect>
                      <a14:sharpenSoften amount="50000"/>
                    </a14:imgEffect>
                  </a14:imgLayer>
                </a14:imgProps>
              </a:ext>
              <a:ext uri="{28A0092B-C50C-407E-A947-70E740481C1C}">
                <a14:useLocalDpi xmlns:a14="http://schemas.microsoft.com/office/drawing/2010/main" val="0"/>
              </a:ext>
            </a:extLst>
          </a:blip>
          <a:srcRect l="27833" t="29578" r="30153" b="27689"/>
          <a:stretch/>
        </p:blipFill>
        <p:spPr>
          <a:xfrm rot="5400000">
            <a:off x="10126872" y="571533"/>
            <a:ext cx="1967026" cy="1500516"/>
          </a:xfrm>
          <a:prstGeom prst="rect">
            <a:avLst/>
          </a:prstGeom>
        </p:spPr>
      </p:pic>
      <p:pic>
        <p:nvPicPr>
          <p:cNvPr id="49" name="図 48"/>
          <p:cNvPicPr>
            <a:picLocks noChangeAspect="1"/>
          </p:cNvPicPr>
          <p:nvPr/>
        </p:nvPicPr>
        <p:blipFill rotWithShape="1">
          <a:blip r:embed="rId9" cstate="print">
            <a:extLst>
              <a:ext uri="{BEBA8EAE-BF5A-486C-A8C5-ECC9F3942E4B}">
                <a14:imgProps xmlns:a14="http://schemas.microsoft.com/office/drawing/2010/main">
                  <a14:imgLayer r:embed="rId10">
                    <a14:imgEffect>
                      <a14:sharpenSoften amount="50000"/>
                    </a14:imgEffect>
                  </a14:imgLayer>
                </a14:imgProps>
              </a:ext>
              <a:ext uri="{28A0092B-C50C-407E-A947-70E740481C1C}">
                <a14:useLocalDpi xmlns:a14="http://schemas.microsoft.com/office/drawing/2010/main" val="0"/>
              </a:ext>
            </a:extLst>
          </a:blip>
          <a:srcRect l="28099" t="38769" r="29887" b="49241"/>
          <a:stretch/>
        </p:blipFill>
        <p:spPr>
          <a:xfrm rot="5400000">
            <a:off x="9174898" y="1111277"/>
            <a:ext cx="1967028" cy="421022"/>
          </a:xfrm>
          <a:prstGeom prst="rect">
            <a:avLst/>
          </a:prstGeom>
        </p:spPr>
      </p:pic>
      <mc:AlternateContent xmlns:mc="http://schemas.openxmlformats.org/markup-compatibility/2006" xmlns:a14="http://schemas.microsoft.com/office/drawing/2010/main">
        <mc:Choice Requires="a14">
          <p:sp>
            <p:nvSpPr>
              <p:cNvPr id="50" name="テキスト ボックス 49"/>
              <p:cNvSpPr txBox="1"/>
              <p:nvPr/>
            </p:nvSpPr>
            <p:spPr>
              <a:xfrm>
                <a:off x="9697433" y="2263740"/>
                <a:ext cx="4222824" cy="553998"/>
              </a:xfrm>
              <a:prstGeom prst="rect">
                <a:avLst/>
              </a:prstGeom>
              <a:noFill/>
            </p:spPr>
            <p:txBody>
              <a:bodyPr wrap="square" rtlCol="0">
                <a:spAutoFit/>
              </a:bodyPr>
              <a:lstStyle/>
              <a:p>
                <a:r>
                  <a:rPr kumimoji="1" lang="ja-JP" altLang="en-US" dirty="0"/>
                  <a:t>金コーン付　中実</a:t>
                </a:r>
                <a:r>
                  <a:rPr kumimoji="1" lang="en-US" altLang="ja-JP" dirty="0"/>
                  <a:t>CD</a:t>
                </a:r>
                <a:r>
                  <a:rPr kumimoji="1" lang="ja-JP" altLang="en-US" dirty="0"/>
                  <a:t>ターゲット</a:t>
                </a:r>
                <a:endParaRPr kumimoji="1" lang="en-US" altLang="ja-JP" dirty="0"/>
              </a:p>
              <a:p>
                <a:r>
                  <a:rPr lang="ja-JP" altLang="en-US" sz="1200" dirty="0"/>
                  <a:t>（最小目盛： </a:t>
                </a:r>
                <a14:m>
                  <m:oMath xmlns:m="http://schemas.openxmlformats.org/officeDocument/2006/math">
                    <m:r>
                      <a:rPr lang="en-US" altLang="ja-JP" sz="1200" b="0" i="1" smtClean="0">
                        <a:latin typeface="Cambria Math"/>
                      </a:rPr>
                      <m:t>10</m:t>
                    </m:r>
                    <m:r>
                      <m:rPr>
                        <m:sty m:val="p"/>
                      </m:rPr>
                      <a:rPr lang="ja-JP" altLang="en-US" sz="1200" b="0" i="0" smtClean="0">
                        <a:latin typeface="Cambria Math"/>
                      </a:rPr>
                      <m:t>μ</m:t>
                    </m:r>
                    <m:r>
                      <m:rPr>
                        <m:sty m:val="p"/>
                      </m:rPr>
                      <a:rPr lang="en-US" altLang="ja-JP" sz="1200" b="0" i="0" smtClean="0">
                        <a:latin typeface="Cambria Math"/>
                      </a:rPr>
                      <m:t>m</m:t>
                    </m:r>
                  </m:oMath>
                </a14:m>
                <a:r>
                  <a:rPr lang="ja-JP" altLang="en-US" sz="1200" dirty="0"/>
                  <a:t>）</a:t>
                </a:r>
                <a:endParaRPr kumimoji="1" lang="ja-JP" altLang="en-US" sz="1200" dirty="0"/>
              </a:p>
            </p:txBody>
          </p:sp>
        </mc:Choice>
        <mc:Fallback xmlns="">
          <p:sp>
            <p:nvSpPr>
              <p:cNvPr id="50" name="テキスト ボックス 49"/>
              <p:cNvSpPr txBox="1">
                <a:spLocks noRot="1" noChangeAspect="1" noMove="1" noResize="1" noEditPoints="1" noAdjustHandles="1" noChangeArrowheads="1" noChangeShapeType="1" noTextEdit="1"/>
              </p:cNvSpPr>
              <p:nvPr/>
            </p:nvSpPr>
            <p:spPr>
              <a:xfrm>
                <a:off x="9697433" y="2263740"/>
                <a:ext cx="4222824" cy="553998"/>
              </a:xfrm>
              <a:prstGeom prst="rect">
                <a:avLst/>
              </a:prstGeom>
              <a:blipFill rotWithShape="1">
                <a:blip r:embed="rId11"/>
                <a:stretch>
                  <a:fillRect l="-1299" t="-8791" b="-6593"/>
                </a:stretch>
              </a:blipFill>
            </p:spPr>
            <p:txBody>
              <a:bodyPr/>
              <a:lstStyle/>
              <a:p>
                <a:r>
                  <a:rPr lang="ja-JP" altLang="en-US">
                    <a:noFill/>
                  </a:rPr>
                  <a:t> </a:t>
                </a:r>
              </a:p>
            </p:txBody>
          </p:sp>
        </mc:Fallback>
      </mc:AlternateContent>
      <p:cxnSp>
        <p:nvCxnSpPr>
          <p:cNvPr id="51" name="直線矢印コネクタ 50"/>
          <p:cNvCxnSpPr/>
          <p:nvPr/>
        </p:nvCxnSpPr>
        <p:spPr>
          <a:xfrm>
            <a:off x="11374326" y="790065"/>
            <a:ext cx="156674" cy="378919"/>
          </a:xfrm>
          <a:prstGeom prst="straightConnector1">
            <a:avLst/>
          </a:prstGeom>
          <a:ln w="28575">
            <a:solidFill>
              <a:srgbClr val="007413"/>
            </a:solidFill>
            <a:tailEnd type="arrow"/>
          </a:ln>
        </p:spPr>
        <p:style>
          <a:lnRef idx="1">
            <a:schemeClr val="accent1"/>
          </a:lnRef>
          <a:fillRef idx="0">
            <a:schemeClr val="accent1"/>
          </a:fillRef>
          <a:effectRef idx="0">
            <a:schemeClr val="accent1"/>
          </a:effectRef>
          <a:fontRef idx="minor">
            <a:schemeClr val="tx1"/>
          </a:fontRef>
        </p:style>
      </p:cxnSp>
      <p:cxnSp>
        <p:nvCxnSpPr>
          <p:cNvPr id="52" name="直線矢印コネクタ 51"/>
          <p:cNvCxnSpPr/>
          <p:nvPr/>
        </p:nvCxnSpPr>
        <p:spPr>
          <a:xfrm flipH="1">
            <a:off x="11727576" y="812897"/>
            <a:ext cx="245352" cy="378919"/>
          </a:xfrm>
          <a:prstGeom prst="straightConnector1">
            <a:avLst/>
          </a:prstGeom>
          <a:ln w="28575">
            <a:solidFill>
              <a:srgbClr val="007413"/>
            </a:solidFill>
            <a:tailEnd type="arrow"/>
          </a:ln>
        </p:spPr>
        <p:style>
          <a:lnRef idx="1">
            <a:schemeClr val="accent1"/>
          </a:lnRef>
          <a:fillRef idx="0">
            <a:schemeClr val="accent1"/>
          </a:fillRef>
          <a:effectRef idx="0">
            <a:schemeClr val="accent1"/>
          </a:effectRef>
          <a:fontRef idx="minor">
            <a:schemeClr val="tx1"/>
          </a:fontRef>
        </p:style>
      </p:cxnSp>
      <p:cxnSp>
        <p:nvCxnSpPr>
          <p:cNvPr id="53" name="直線矢印コネクタ 52"/>
          <p:cNvCxnSpPr/>
          <p:nvPr/>
        </p:nvCxnSpPr>
        <p:spPr>
          <a:xfrm flipH="1">
            <a:off x="11827366" y="1363352"/>
            <a:ext cx="397752" cy="3"/>
          </a:xfrm>
          <a:prstGeom prst="straightConnector1">
            <a:avLst/>
          </a:prstGeom>
          <a:ln w="28575">
            <a:solidFill>
              <a:srgbClr val="007413"/>
            </a:solidFill>
            <a:tailEnd type="arrow"/>
          </a:ln>
        </p:spPr>
        <p:style>
          <a:lnRef idx="1">
            <a:schemeClr val="accent1"/>
          </a:lnRef>
          <a:fillRef idx="0">
            <a:schemeClr val="accent1"/>
          </a:fillRef>
          <a:effectRef idx="0">
            <a:schemeClr val="accent1"/>
          </a:effectRef>
          <a:fontRef idx="minor">
            <a:schemeClr val="tx1"/>
          </a:fontRef>
        </p:style>
      </p:cxnSp>
      <p:cxnSp>
        <p:nvCxnSpPr>
          <p:cNvPr id="54" name="直線矢印コネクタ 53"/>
          <p:cNvCxnSpPr/>
          <p:nvPr/>
        </p:nvCxnSpPr>
        <p:spPr>
          <a:xfrm flipH="1" flipV="1">
            <a:off x="11739699" y="1543664"/>
            <a:ext cx="233229" cy="296416"/>
          </a:xfrm>
          <a:prstGeom prst="straightConnector1">
            <a:avLst/>
          </a:prstGeom>
          <a:ln w="28575">
            <a:solidFill>
              <a:srgbClr val="007413"/>
            </a:solidFill>
            <a:tailEnd type="arrow"/>
          </a:ln>
        </p:spPr>
        <p:style>
          <a:lnRef idx="1">
            <a:schemeClr val="accent1"/>
          </a:lnRef>
          <a:fillRef idx="0">
            <a:schemeClr val="accent1"/>
          </a:fillRef>
          <a:effectRef idx="0">
            <a:schemeClr val="accent1"/>
          </a:effectRef>
          <a:fontRef idx="minor">
            <a:schemeClr val="tx1"/>
          </a:fontRef>
        </p:style>
      </p:cxnSp>
      <p:cxnSp>
        <p:nvCxnSpPr>
          <p:cNvPr id="55" name="直線矢印コネクタ 54"/>
          <p:cNvCxnSpPr/>
          <p:nvPr/>
        </p:nvCxnSpPr>
        <p:spPr>
          <a:xfrm flipV="1">
            <a:off x="11388274" y="1572830"/>
            <a:ext cx="128778" cy="288032"/>
          </a:xfrm>
          <a:prstGeom prst="straightConnector1">
            <a:avLst/>
          </a:prstGeom>
          <a:ln w="28575">
            <a:solidFill>
              <a:srgbClr val="007413"/>
            </a:solidFill>
            <a:tailEnd type="arrow"/>
          </a:ln>
        </p:spPr>
        <p:style>
          <a:lnRef idx="1">
            <a:schemeClr val="accent1"/>
          </a:lnRef>
          <a:fillRef idx="0">
            <a:schemeClr val="accent1"/>
          </a:fillRef>
          <a:effectRef idx="0">
            <a:schemeClr val="accent1"/>
          </a:effectRef>
          <a:fontRef idx="minor">
            <a:schemeClr val="tx1"/>
          </a:fontRef>
        </p:style>
      </p:cxnSp>
      <p:cxnSp>
        <p:nvCxnSpPr>
          <p:cNvPr id="56" name="直線矢印コネクタ 55"/>
          <p:cNvCxnSpPr/>
          <p:nvPr/>
        </p:nvCxnSpPr>
        <p:spPr>
          <a:xfrm>
            <a:off x="9811564" y="1368147"/>
            <a:ext cx="1432115" cy="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57" name="テキスト ボックス 56"/>
          <p:cNvSpPr txBox="1"/>
          <p:nvPr/>
        </p:nvSpPr>
        <p:spPr>
          <a:xfrm>
            <a:off x="10999300" y="172506"/>
            <a:ext cx="2664296" cy="646331"/>
          </a:xfrm>
          <a:prstGeom prst="rect">
            <a:avLst/>
          </a:prstGeom>
          <a:noFill/>
        </p:spPr>
        <p:txBody>
          <a:bodyPr wrap="square" rtlCol="0">
            <a:spAutoFit/>
          </a:bodyPr>
          <a:lstStyle/>
          <a:p>
            <a:r>
              <a:rPr lang="ja-JP" altLang="en-US" dirty="0">
                <a:solidFill>
                  <a:srgbClr val="007413"/>
                </a:solidFill>
                <a:latin typeface="Times New Roman" panose="02020603050405020304" pitchFamily="18" charset="0"/>
                <a:cs typeface="Times New Roman" panose="02020603050405020304" pitchFamily="18" charset="0"/>
              </a:rPr>
              <a:t>爆縮レーザー</a:t>
            </a:r>
            <a:endParaRPr lang="en-US" altLang="ja-JP" dirty="0">
              <a:solidFill>
                <a:srgbClr val="007413"/>
              </a:solidFill>
              <a:latin typeface="Times New Roman" panose="02020603050405020304" pitchFamily="18" charset="0"/>
              <a:cs typeface="Times New Roman" panose="02020603050405020304" pitchFamily="18" charset="0"/>
            </a:endParaRPr>
          </a:p>
          <a:p>
            <a:r>
              <a:rPr kumimoji="1" lang="en-US" altLang="ja-JP" dirty="0">
                <a:solidFill>
                  <a:srgbClr val="007413"/>
                </a:solidFill>
                <a:latin typeface="Times New Roman" panose="02020603050405020304" pitchFamily="18" charset="0"/>
                <a:ea typeface="Arial Unicode MS" panose="020B0604020202020204" pitchFamily="50" charset="-128"/>
                <a:cs typeface="Times New Roman" panose="02020603050405020304" pitchFamily="18" charset="0"/>
              </a:rPr>
              <a:t>GEKKO-XII (4kJ)</a:t>
            </a:r>
            <a:endParaRPr kumimoji="1" lang="ja-JP" altLang="en-US" dirty="0">
              <a:solidFill>
                <a:srgbClr val="007413"/>
              </a:solidFill>
              <a:latin typeface="Times New Roman" panose="02020603050405020304" pitchFamily="18" charset="0"/>
              <a:ea typeface="+mj-ea"/>
              <a:cs typeface="Times New Roman" panose="02020603050405020304" pitchFamily="18" charset="0"/>
            </a:endParaRPr>
          </a:p>
        </p:txBody>
      </p:sp>
      <p:sp>
        <p:nvSpPr>
          <p:cNvPr id="58" name="テキスト ボックス 57"/>
          <p:cNvSpPr txBox="1"/>
          <p:nvPr/>
        </p:nvSpPr>
        <p:spPr>
          <a:xfrm>
            <a:off x="9847095" y="812897"/>
            <a:ext cx="2125796" cy="584775"/>
          </a:xfrm>
          <a:prstGeom prst="rect">
            <a:avLst/>
          </a:prstGeom>
          <a:noFill/>
        </p:spPr>
        <p:txBody>
          <a:bodyPr wrap="square" rtlCol="0">
            <a:spAutoFit/>
          </a:bodyPr>
          <a:lstStyle/>
          <a:p>
            <a:r>
              <a:rPr lang="ja-JP" altLang="en-US" sz="1600" dirty="0">
                <a:solidFill>
                  <a:srgbClr val="FF0000"/>
                </a:solidFill>
                <a:latin typeface="Times New Roman" panose="02020603050405020304" pitchFamily="18" charset="0"/>
                <a:cs typeface="Times New Roman" panose="02020603050405020304" pitchFamily="18" charset="0"/>
              </a:rPr>
              <a:t>加熱レーザー</a:t>
            </a:r>
            <a:endParaRPr lang="en-US" altLang="ja-JP" sz="1600" dirty="0">
              <a:solidFill>
                <a:srgbClr val="FF0000"/>
              </a:solidFill>
              <a:latin typeface="Times New Roman" panose="02020603050405020304" pitchFamily="18" charset="0"/>
              <a:cs typeface="Times New Roman" panose="02020603050405020304" pitchFamily="18" charset="0"/>
            </a:endParaRPr>
          </a:p>
          <a:p>
            <a:r>
              <a:rPr lang="en-US" altLang="ja-JP" sz="1600" dirty="0">
                <a:solidFill>
                  <a:srgbClr val="FF0000"/>
                </a:solidFill>
                <a:latin typeface="Times New Roman" panose="02020603050405020304" pitchFamily="18" charset="0"/>
                <a:ea typeface="Arial Unicode MS" panose="020B0604020202020204" pitchFamily="50" charset="-128"/>
                <a:cs typeface="Times New Roman" panose="02020603050405020304" pitchFamily="18" charset="0"/>
              </a:rPr>
              <a:t>LFEX (2kJ)</a:t>
            </a:r>
            <a:endParaRPr kumimoji="1" lang="ja-JP" altLang="en-US" sz="1600" dirty="0">
              <a:solidFill>
                <a:srgbClr val="FF0000"/>
              </a:solidFill>
              <a:latin typeface="Times New Roman" panose="02020603050405020304" pitchFamily="18" charset="0"/>
              <a:ea typeface="+mj-ea"/>
              <a:cs typeface="Times New Roman" panose="02020603050405020304" pitchFamily="18" charset="0"/>
            </a:endParaRPr>
          </a:p>
        </p:txBody>
      </p:sp>
      <p:sp>
        <p:nvSpPr>
          <p:cNvPr id="3" name="正方形/長方形 2"/>
          <p:cNvSpPr/>
          <p:nvPr/>
        </p:nvSpPr>
        <p:spPr>
          <a:xfrm>
            <a:off x="331287" y="3582541"/>
            <a:ext cx="4837024" cy="738664"/>
          </a:xfrm>
          <a:prstGeom prst="rect">
            <a:avLst/>
          </a:prstGeom>
        </p:spPr>
        <p:txBody>
          <a:bodyPr wrap="square">
            <a:spAutoFit/>
          </a:bodyPr>
          <a:lstStyle/>
          <a:p>
            <a:r>
              <a:rPr lang="ja-JP" altLang="en-US" sz="1400" dirty="0">
                <a:latin typeface="Times New Roman" panose="02020603050405020304" pitchFamily="18" charset="0"/>
                <a:cs typeface="Times New Roman" panose="02020603050405020304" pitchFamily="18" charset="0"/>
              </a:rPr>
              <a:t>　燃料コアの加熱効率は約</a:t>
            </a:r>
            <a:r>
              <a:rPr lang="en-US" altLang="ja-JP" sz="1400" dirty="0">
                <a:latin typeface="Times New Roman" panose="02020603050405020304" pitchFamily="18" charset="0"/>
                <a:cs typeface="Times New Roman" panose="02020603050405020304" pitchFamily="18" charset="0"/>
              </a:rPr>
              <a:t>0.4%</a:t>
            </a:r>
            <a:r>
              <a:rPr lang="ja-JP" altLang="en-US" sz="1400" dirty="0">
                <a:latin typeface="Times New Roman" panose="02020603050405020304" pitchFamily="18" charset="0"/>
                <a:cs typeface="Times New Roman" panose="02020603050405020304" pitchFamily="18" charset="0"/>
              </a:rPr>
              <a:t>と低かった</a:t>
            </a:r>
            <a:r>
              <a:rPr lang="en-US" altLang="ja-JP" sz="1400" baseline="30000" dirty="0">
                <a:latin typeface="Times New Roman" panose="02020603050405020304" pitchFamily="18" charset="0"/>
                <a:cs typeface="Times New Roman" panose="02020603050405020304" pitchFamily="18" charset="0"/>
              </a:rPr>
              <a:t>[1]</a:t>
            </a:r>
            <a:r>
              <a:rPr lang="ja-JP" altLang="en-US" sz="1400" dirty="0" err="1">
                <a:latin typeface="Times New Roman" panose="02020603050405020304" pitchFamily="18" charset="0"/>
                <a:cs typeface="Times New Roman" panose="02020603050405020304" pitchFamily="18" charset="0"/>
              </a:rPr>
              <a:t>。</a:t>
            </a:r>
            <a:endParaRPr lang="en-US" altLang="ja-JP" sz="1400" dirty="0">
              <a:latin typeface="Times New Roman" panose="02020603050405020304" pitchFamily="18" charset="0"/>
              <a:cs typeface="Times New Roman" panose="02020603050405020304" pitchFamily="18" charset="0"/>
            </a:endParaRPr>
          </a:p>
          <a:p>
            <a:r>
              <a:rPr lang="ja-JP" altLang="en-US" sz="1400" dirty="0">
                <a:latin typeface="Times New Roman" panose="02020603050405020304" pitchFamily="18" charset="0"/>
                <a:cs typeface="Times New Roman" panose="02020603050405020304" pitchFamily="18" charset="0"/>
              </a:rPr>
              <a:t>　・　電子ビームの発散角が大きい</a:t>
            </a:r>
            <a:endParaRPr lang="en-US" altLang="ja-JP" sz="1400" dirty="0">
              <a:latin typeface="Times New Roman" panose="02020603050405020304" pitchFamily="18" charset="0"/>
              <a:cs typeface="Times New Roman" panose="02020603050405020304" pitchFamily="18" charset="0"/>
            </a:endParaRPr>
          </a:p>
          <a:p>
            <a:r>
              <a:rPr lang="ja-JP" altLang="en-US" sz="1400" dirty="0">
                <a:latin typeface="Times New Roman" panose="02020603050405020304" pitchFamily="18" charset="0"/>
                <a:cs typeface="Times New Roman" panose="02020603050405020304" pitchFamily="18" charset="0"/>
              </a:rPr>
              <a:t>　・　電子ビームの高エネルギー成分が多すぎる</a:t>
            </a:r>
            <a:endParaRPr lang="en-US" altLang="ja-JP" sz="1400" dirty="0">
              <a:latin typeface="Times New Roman" panose="02020603050405020304" pitchFamily="18" charset="0"/>
              <a:cs typeface="Times New Roman" panose="02020603050405020304" pitchFamily="18" charset="0"/>
            </a:endParaRPr>
          </a:p>
        </p:txBody>
      </p:sp>
      <p:sp>
        <p:nvSpPr>
          <p:cNvPr id="11" name="四角形吹き出し 10"/>
          <p:cNvSpPr/>
          <p:nvPr/>
        </p:nvSpPr>
        <p:spPr>
          <a:xfrm>
            <a:off x="1208621" y="2430414"/>
            <a:ext cx="4486188" cy="830301"/>
          </a:xfrm>
          <a:custGeom>
            <a:avLst/>
            <a:gdLst>
              <a:gd name="connsiteX0" fmla="*/ 0 w 6067830"/>
              <a:gd name="connsiteY0" fmla="*/ 0 h 720080"/>
              <a:gd name="connsiteX1" fmla="*/ 1011305 w 6067830"/>
              <a:gd name="connsiteY1" fmla="*/ 0 h 720080"/>
              <a:gd name="connsiteX2" fmla="*/ 2139456 w 6067830"/>
              <a:gd name="connsiteY2" fmla="*/ -423400 h 720080"/>
              <a:gd name="connsiteX3" fmla="*/ 2528263 w 6067830"/>
              <a:gd name="connsiteY3" fmla="*/ 0 h 720080"/>
              <a:gd name="connsiteX4" fmla="*/ 6067830 w 6067830"/>
              <a:gd name="connsiteY4" fmla="*/ 0 h 720080"/>
              <a:gd name="connsiteX5" fmla="*/ 6067830 w 6067830"/>
              <a:gd name="connsiteY5" fmla="*/ 120013 h 720080"/>
              <a:gd name="connsiteX6" fmla="*/ 6067830 w 6067830"/>
              <a:gd name="connsiteY6" fmla="*/ 120013 h 720080"/>
              <a:gd name="connsiteX7" fmla="*/ 6067830 w 6067830"/>
              <a:gd name="connsiteY7" fmla="*/ 300033 h 720080"/>
              <a:gd name="connsiteX8" fmla="*/ 6067830 w 6067830"/>
              <a:gd name="connsiteY8" fmla="*/ 720080 h 720080"/>
              <a:gd name="connsiteX9" fmla="*/ 2528263 w 6067830"/>
              <a:gd name="connsiteY9" fmla="*/ 720080 h 720080"/>
              <a:gd name="connsiteX10" fmla="*/ 1011305 w 6067830"/>
              <a:gd name="connsiteY10" fmla="*/ 720080 h 720080"/>
              <a:gd name="connsiteX11" fmla="*/ 1011305 w 6067830"/>
              <a:gd name="connsiteY11" fmla="*/ 720080 h 720080"/>
              <a:gd name="connsiteX12" fmla="*/ 0 w 6067830"/>
              <a:gd name="connsiteY12" fmla="*/ 720080 h 720080"/>
              <a:gd name="connsiteX13" fmla="*/ 0 w 6067830"/>
              <a:gd name="connsiteY13" fmla="*/ 300033 h 720080"/>
              <a:gd name="connsiteX14" fmla="*/ 0 w 6067830"/>
              <a:gd name="connsiteY14" fmla="*/ 120013 h 720080"/>
              <a:gd name="connsiteX15" fmla="*/ 0 w 6067830"/>
              <a:gd name="connsiteY15" fmla="*/ 120013 h 720080"/>
              <a:gd name="connsiteX16" fmla="*/ 0 w 6067830"/>
              <a:gd name="connsiteY16" fmla="*/ 0 h 720080"/>
              <a:gd name="connsiteX0" fmla="*/ 0 w 6067830"/>
              <a:gd name="connsiteY0" fmla="*/ 423400 h 1143480"/>
              <a:gd name="connsiteX1" fmla="*/ 1011305 w 6067830"/>
              <a:gd name="connsiteY1" fmla="*/ 423400 h 1143480"/>
              <a:gd name="connsiteX2" fmla="*/ 2139456 w 6067830"/>
              <a:gd name="connsiteY2" fmla="*/ 0 h 1143480"/>
              <a:gd name="connsiteX3" fmla="*/ 1613863 w 6067830"/>
              <a:gd name="connsiteY3" fmla="*/ 423400 h 1143480"/>
              <a:gd name="connsiteX4" fmla="*/ 6067830 w 6067830"/>
              <a:gd name="connsiteY4" fmla="*/ 423400 h 1143480"/>
              <a:gd name="connsiteX5" fmla="*/ 6067830 w 6067830"/>
              <a:gd name="connsiteY5" fmla="*/ 543413 h 1143480"/>
              <a:gd name="connsiteX6" fmla="*/ 6067830 w 6067830"/>
              <a:gd name="connsiteY6" fmla="*/ 543413 h 1143480"/>
              <a:gd name="connsiteX7" fmla="*/ 6067830 w 6067830"/>
              <a:gd name="connsiteY7" fmla="*/ 723433 h 1143480"/>
              <a:gd name="connsiteX8" fmla="*/ 6067830 w 6067830"/>
              <a:gd name="connsiteY8" fmla="*/ 1143480 h 1143480"/>
              <a:gd name="connsiteX9" fmla="*/ 2528263 w 6067830"/>
              <a:gd name="connsiteY9" fmla="*/ 1143480 h 1143480"/>
              <a:gd name="connsiteX10" fmla="*/ 1011305 w 6067830"/>
              <a:gd name="connsiteY10" fmla="*/ 1143480 h 1143480"/>
              <a:gd name="connsiteX11" fmla="*/ 1011305 w 6067830"/>
              <a:gd name="connsiteY11" fmla="*/ 1143480 h 1143480"/>
              <a:gd name="connsiteX12" fmla="*/ 0 w 6067830"/>
              <a:gd name="connsiteY12" fmla="*/ 1143480 h 1143480"/>
              <a:gd name="connsiteX13" fmla="*/ 0 w 6067830"/>
              <a:gd name="connsiteY13" fmla="*/ 723433 h 1143480"/>
              <a:gd name="connsiteX14" fmla="*/ 0 w 6067830"/>
              <a:gd name="connsiteY14" fmla="*/ 543413 h 1143480"/>
              <a:gd name="connsiteX15" fmla="*/ 0 w 6067830"/>
              <a:gd name="connsiteY15" fmla="*/ 543413 h 1143480"/>
              <a:gd name="connsiteX16" fmla="*/ 0 w 6067830"/>
              <a:gd name="connsiteY16" fmla="*/ 423400 h 1143480"/>
              <a:gd name="connsiteX0" fmla="*/ 0 w 6067830"/>
              <a:gd name="connsiteY0" fmla="*/ 413875 h 1133955"/>
              <a:gd name="connsiteX1" fmla="*/ 1011305 w 6067830"/>
              <a:gd name="connsiteY1" fmla="*/ 413875 h 1133955"/>
              <a:gd name="connsiteX2" fmla="*/ 1812557 w 6067830"/>
              <a:gd name="connsiteY2" fmla="*/ 0 h 1133955"/>
              <a:gd name="connsiteX3" fmla="*/ 1613863 w 6067830"/>
              <a:gd name="connsiteY3" fmla="*/ 413875 h 1133955"/>
              <a:gd name="connsiteX4" fmla="*/ 6067830 w 6067830"/>
              <a:gd name="connsiteY4" fmla="*/ 413875 h 1133955"/>
              <a:gd name="connsiteX5" fmla="*/ 6067830 w 6067830"/>
              <a:gd name="connsiteY5" fmla="*/ 533888 h 1133955"/>
              <a:gd name="connsiteX6" fmla="*/ 6067830 w 6067830"/>
              <a:gd name="connsiteY6" fmla="*/ 533888 h 1133955"/>
              <a:gd name="connsiteX7" fmla="*/ 6067830 w 6067830"/>
              <a:gd name="connsiteY7" fmla="*/ 713908 h 1133955"/>
              <a:gd name="connsiteX8" fmla="*/ 6067830 w 6067830"/>
              <a:gd name="connsiteY8" fmla="*/ 1133955 h 1133955"/>
              <a:gd name="connsiteX9" fmla="*/ 2528263 w 6067830"/>
              <a:gd name="connsiteY9" fmla="*/ 1133955 h 1133955"/>
              <a:gd name="connsiteX10" fmla="*/ 1011305 w 6067830"/>
              <a:gd name="connsiteY10" fmla="*/ 1133955 h 1133955"/>
              <a:gd name="connsiteX11" fmla="*/ 1011305 w 6067830"/>
              <a:gd name="connsiteY11" fmla="*/ 1133955 h 1133955"/>
              <a:gd name="connsiteX12" fmla="*/ 0 w 6067830"/>
              <a:gd name="connsiteY12" fmla="*/ 1133955 h 1133955"/>
              <a:gd name="connsiteX13" fmla="*/ 0 w 6067830"/>
              <a:gd name="connsiteY13" fmla="*/ 713908 h 1133955"/>
              <a:gd name="connsiteX14" fmla="*/ 0 w 6067830"/>
              <a:gd name="connsiteY14" fmla="*/ 533888 h 1133955"/>
              <a:gd name="connsiteX15" fmla="*/ 0 w 6067830"/>
              <a:gd name="connsiteY15" fmla="*/ 533888 h 1133955"/>
              <a:gd name="connsiteX16" fmla="*/ 0 w 6067830"/>
              <a:gd name="connsiteY16" fmla="*/ 413875 h 1133955"/>
              <a:gd name="connsiteX0" fmla="*/ 0 w 6067830"/>
              <a:gd name="connsiteY0" fmla="*/ 394825 h 1114905"/>
              <a:gd name="connsiteX1" fmla="*/ 1011305 w 6067830"/>
              <a:gd name="connsiteY1" fmla="*/ 394825 h 1114905"/>
              <a:gd name="connsiteX2" fmla="*/ 2002369 w 6067830"/>
              <a:gd name="connsiteY2" fmla="*/ 0 h 1114905"/>
              <a:gd name="connsiteX3" fmla="*/ 1613863 w 6067830"/>
              <a:gd name="connsiteY3" fmla="*/ 394825 h 1114905"/>
              <a:gd name="connsiteX4" fmla="*/ 6067830 w 6067830"/>
              <a:gd name="connsiteY4" fmla="*/ 394825 h 1114905"/>
              <a:gd name="connsiteX5" fmla="*/ 6067830 w 6067830"/>
              <a:gd name="connsiteY5" fmla="*/ 514838 h 1114905"/>
              <a:gd name="connsiteX6" fmla="*/ 6067830 w 6067830"/>
              <a:gd name="connsiteY6" fmla="*/ 514838 h 1114905"/>
              <a:gd name="connsiteX7" fmla="*/ 6067830 w 6067830"/>
              <a:gd name="connsiteY7" fmla="*/ 694858 h 1114905"/>
              <a:gd name="connsiteX8" fmla="*/ 6067830 w 6067830"/>
              <a:gd name="connsiteY8" fmla="*/ 1114905 h 1114905"/>
              <a:gd name="connsiteX9" fmla="*/ 2528263 w 6067830"/>
              <a:gd name="connsiteY9" fmla="*/ 1114905 h 1114905"/>
              <a:gd name="connsiteX10" fmla="*/ 1011305 w 6067830"/>
              <a:gd name="connsiteY10" fmla="*/ 1114905 h 1114905"/>
              <a:gd name="connsiteX11" fmla="*/ 1011305 w 6067830"/>
              <a:gd name="connsiteY11" fmla="*/ 1114905 h 1114905"/>
              <a:gd name="connsiteX12" fmla="*/ 0 w 6067830"/>
              <a:gd name="connsiteY12" fmla="*/ 1114905 h 1114905"/>
              <a:gd name="connsiteX13" fmla="*/ 0 w 6067830"/>
              <a:gd name="connsiteY13" fmla="*/ 694858 h 1114905"/>
              <a:gd name="connsiteX14" fmla="*/ 0 w 6067830"/>
              <a:gd name="connsiteY14" fmla="*/ 514838 h 1114905"/>
              <a:gd name="connsiteX15" fmla="*/ 0 w 6067830"/>
              <a:gd name="connsiteY15" fmla="*/ 514838 h 1114905"/>
              <a:gd name="connsiteX16" fmla="*/ 0 w 6067830"/>
              <a:gd name="connsiteY16" fmla="*/ 394825 h 1114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067830" h="1114905">
                <a:moveTo>
                  <a:pt x="0" y="394825"/>
                </a:moveTo>
                <a:lnTo>
                  <a:pt x="1011305" y="394825"/>
                </a:lnTo>
                <a:lnTo>
                  <a:pt x="2002369" y="0"/>
                </a:lnTo>
                <a:lnTo>
                  <a:pt x="1613863" y="394825"/>
                </a:lnTo>
                <a:lnTo>
                  <a:pt x="6067830" y="394825"/>
                </a:lnTo>
                <a:lnTo>
                  <a:pt x="6067830" y="514838"/>
                </a:lnTo>
                <a:lnTo>
                  <a:pt x="6067830" y="514838"/>
                </a:lnTo>
                <a:lnTo>
                  <a:pt x="6067830" y="694858"/>
                </a:lnTo>
                <a:lnTo>
                  <a:pt x="6067830" y="1114905"/>
                </a:lnTo>
                <a:lnTo>
                  <a:pt x="2528263" y="1114905"/>
                </a:lnTo>
                <a:lnTo>
                  <a:pt x="1011305" y="1114905"/>
                </a:lnTo>
                <a:lnTo>
                  <a:pt x="1011305" y="1114905"/>
                </a:lnTo>
                <a:lnTo>
                  <a:pt x="0" y="1114905"/>
                </a:lnTo>
                <a:lnTo>
                  <a:pt x="0" y="694858"/>
                </a:lnTo>
                <a:lnTo>
                  <a:pt x="0" y="514838"/>
                </a:lnTo>
                <a:lnTo>
                  <a:pt x="0" y="514838"/>
                </a:lnTo>
                <a:lnTo>
                  <a:pt x="0" y="394825"/>
                </a:lnTo>
                <a:close/>
              </a:path>
            </a:pathLst>
          </a:cu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kumimoji="1" lang="ja-JP" altLang="en-US" sz="1600" dirty="0">
              <a:solidFill>
                <a:schemeClr val="tx1"/>
              </a:solidFill>
              <a:latin typeface="Times New Roman" panose="02020603050405020304" pitchFamily="18" charset="0"/>
              <a:cs typeface="Times New Roman" panose="02020603050405020304" pitchFamily="18" charset="0"/>
            </a:endParaRPr>
          </a:p>
        </p:txBody>
      </p:sp>
      <p:sp>
        <p:nvSpPr>
          <p:cNvPr id="12" name="正方形/長方形 11"/>
          <p:cNvSpPr/>
          <p:nvPr/>
        </p:nvSpPr>
        <p:spPr>
          <a:xfrm>
            <a:off x="1278734" y="2737495"/>
            <a:ext cx="4345962" cy="523220"/>
          </a:xfrm>
          <a:prstGeom prst="rect">
            <a:avLst/>
          </a:prstGeom>
        </p:spPr>
        <p:txBody>
          <a:bodyPr wrap="square">
            <a:spAutoFit/>
          </a:bodyPr>
          <a:lstStyle/>
          <a:p>
            <a:r>
              <a:rPr lang="ja-JP" altLang="en-US" sz="1400" dirty="0">
                <a:latin typeface="Times New Roman" panose="02020603050405020304" pitchFamily="18" charset="0"/>
                <a:cs typeface="Times New Roman" panose="02020603050405020304" pitchFamily="18" charset="0"/>
              </a:rPr>
              <a:t>エネルギーの変換：</a:t>
            </a:r>
            <a:endParaRPr lang="en-US" altLang="ja-JP" sz="1400" dirty="0">
              <a:latin typeface="Times New Roman" panose="02020603050405020304" pitchFamily="18" charset="0"/>
              <a:cs typeface="Times New Roman" panose="02020603050405020304" pitchFamily="18" charset="0"/>
            </a:endParaRPr>
          </a:p>
          <a:p>
            <a:r>
              <a:rPr lang="ja-JP" altLang="en-US" sz="1400" dirty="0">
                <a:latin typeface="Times New Roman" panose="02020603050405020304" pitchFamily="18" charset="0"/>
                <a:cs typeface="Times New Roman" panose="02020603050405020304" pitchFamily="18" charset="0"/>
              </a:rPr>
              <a:t>　　加熱レーザー　→　高エネルギー粒子　→　コア加熱</a:t>
            </a:r>
          </a:p>
        </p:txBody>
      </p:sp>
      <p:sp>
        <p:nvSpPr>
          <p:cNvPr id="59" name="正方形/長方形 58"/>
          <p:cNvSpPr/>
          <p:nvPr/>
        </p:nvSpPr>
        <p:spPr>
          <a:xfrm>
            <a:off x="4505789" y="3605014"/>
            <a:ext cx="3960440" cy="738664"/>
          </a:xfrm>
          <a:prstGeom prst="rect">
            <a:avLst/>
          </a:prstGeom>
        </p:spPr>
        <p:txBody>
          <a:bodyPr wrap="square">
            <a:spAutoFit/>
          </a:bodyPr>
          <a:lstStyle/>
          <a:p>
            <a:r>
              <a:rPr lang="ja-JP" altLang="en-US" sz="1400" dirty="0">
                <a:latin typeface="Times New Roman" panose="02020603050405020304" pitchFamily="18" charset="0"/>
                <a:cs typeface="Times New Roman" panose="02020603050405020304" pitchFamily="18" charset="0"/>
              </a:rPr>
              <a:t>　・磁場による電子ガイディング</a:t>
            </a:r>
            <a:endParaRPr lang="en-US" altLang="ja-JP" sz="1400" dirty="0">
              <a:latin typeface="Times New Roman" panose="02020603050405020304" pitchFamily="18" charset="0"/>
              <a:cs typeface="Times New Roman" panose="02020603050405020304" pitchFamily="18" charset="0"/>
            </a:endParaRPr>
          </a:p>
          <a:p>
            <a:r>
              <a:rPr lang="ja-JP" altLang="en-US" sz="1400" dirty="0">
                <a:latin typeface="Times New Roman" panose="02020603050405020304" pitchFamily="18" charset="0"/>
                <a:cs typeface="Times New Roman" panose="02020603050405020304" pitchFamily="18" charset="0"/>
              </a:rPr>
              <a:t>　・レーザーコントラストの向上（プレヒートの抑制）</a:t>
            </a:r>
            <a:endParaRPr lang="en-US" altLang="ja-JP" sz="1400" dirty="0">
              <a:latin typeface="Times New Roman" panose="02020603050405020304" pitchFamily="18" charset="0"/>
              <a:cs typeface="Times New Roman" panose="02020603050405020304" pitchFamily="18" charset="0"/>
            </a:endParaRPr>
          </a:p>
          <a:p>
            <a:r>
              <a:rPr lang="ja-JP" altLang="en-US" sz="1400" dirty="0">
                <a:latin typeface="Times New Roman" panose="02020603050405020304" pitchFamily="18" charset="0"/>
                <a:cs typeface="Times New Roman" panose="02020603050405020304" pitchFamily="18" charset="0"/>
              </a:rPr>
              <a:t>　　</a:t>
            </a:r>
            <a:r>
              <a:rPr lang="en-US" altLang="ja-JP" sz="1400" dirty="0" err="1">
                <a:latin typeface="Times New Roman" panose="02020603050405020304" pitchFamily="18" charset="0"/>
                <a:cs typeface="Times New Roman" panose="02020603050405020304" pitchFamily="18" charset="0"/>
              </a:rPr>
              <a:t>etc</a:t>
            </a:r>
            <a:r>
              <a:rPr lang="en-US" altLang="ja-JP" sz="1400" dirty="0">
                <a:latin typeface="Times New Roman" panose="02020603050405020304" pitchFamily="18" charset="0"/>
                <a:cs typeface="Times New Roman" panose="02020603050405020304" pitchFamily="18" charset="0"/>
              </a:rPr>
              <a:t>…</a:t>
            </a:r>
          </a:p>
        </p:txBody>
      </p:sp>
      <p:sp>
        <p:nvSpPr>
          <p:cNvPr id="13" name="テキスト ボックス 12"/>
          <p:cNvSpPr txBox="1"/>
          <p:nvPr/>
        </p:nvSpPr>
        <p:spPr>
          <a:xfrm>
            <a:off x="255811" y="4366121"/>
            <a:ext cx="3782814" cy="369332"/>
          </a:xfrm>
          <a:prstGeom prst="rect">
            <a:avLst/>
          </a:prstGeom>
          <a:noFill/>
          <a:ln>
            <a:noFill/>
          </a:ln>
        </p:spPr>
        <p:txBody>
          <a:bodyPr wrap="square" rtlCol="0">
            <a:spAutoFit/>
          </a:bodyPr>
          <a:lstStyle/>
          <a:p>
            <a:r>
              <a:rPr lang="ja-JP" altLang="en-US" u="sng" dirty="0"/>
              <a:t>● 光圧加速イオンによるコア加熱</a:t>
            </a:r>
            <a:endParaRPr lang="en-US" altLang="ja-JP" u="sng" dirty="0"/>
          </a:p>
        </p:txBody>
      </p:sp>
      <p:sp>
        <p:nvSpPr>
          <p:cNvPr id="14" name="右矢印 13"/>
          <p:cNvSpPr/>
          <p:nvPr/>
        </p:nvSpPr>
        <p:spPr>
          <a:xfrm>
            <a:off x="4261707" y="3734738"/>
            <a:ext cx="244082" cy="479216"/>
          </a:xfrm>
          <a:prstGeom prst="rightArrow">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solidFill>
                <a:schemeClr val="tx1"/>
              </a:solidFill>
            </a:endParaRPr>
          </a:p>
        </p:txBody>
      </p:sp>
      <p:sp>
        <p:nvSpPr>
          <p:cNvPr id="15" name="テキスト ボックス 14"/>
          <p:cNvSpPr txBox="1"/>
          <p:nvPr/>
        </p:nvSpPr>
        <p:spPr>
          <a:xfrm>
            <a:off x="438225" y="4677978"/>
            <a:ext cx="7992888" cy="738664"/>
          </a:xfrm>
          <a:prstGeom prst="rect">
            <a:avLst/>
          </a:prstGeom>
          <a:noFill/>
          <a:ln>
            <a:noFill/>
          </a:ln>
        </p:spPr>
        <p:txBody>
          <a:bodyPr wrap="square" rtlCol="0">
            <a:spAutoFit/>
          </a:bodyPr>
          <a:lstStyle/>
          <a:p>
            <a:r>
              <a:rPr kumimoji="1" lang="ja-JP" altLang="en-US" sz="1400" dirty="0"/>
              <a:t>・　電子ビームに比べ</a:t>
            </a:r>
            <a:r>
              <a:rPr lang="ja-JP" altLang="en-US" sz="1400" dirty="0"/>
              <a:t>て</a:t>
            </a:r>
            <a:r>
              <a:rPr kumimoji="1" lang="ja-JP" altLang="en-US" sz="1400" dirty="0"/>
              <a:t>発散角が小さく，</a:t>
            </a:r>
            <a:r>
              <a:rPr lang="ja-JP" altLang="en-US" sz="1400" dirty="0"/>
              <a:t>エネルギー拡がりが小さい。</a:t>
            </a:r>
            <a:endParaRPr lang="en-US" altLang="ja-JP" sz="1400" dirty="0"/>
          </a:p>
          <a:p>
            <a:r>
              <a:rPr kumimoji="1" lang="ja-JP" altLang="en-US" sz="1400" dirty="0"/>
              <a:t>・　他のイオン加速法に比べ，コア近傍で高強度のビーム生成が</a:t>
            </a:r>
            <a:r>
              <a:rPr lang="ja-JP" altLang="en-US" sz="1400" dirty="0"/>
              <a:t>期待される。</a:t>
            </a:r>
            <a:endParaRPr lang="en-US" altLang="ja-JP" sz="1400" dirty="0"/>
          </a:p>
          <a:p>
            <a:r>
              <a:rPr kumimoji="1" lang="ja-JP" altLang="en-US" sz="1400" dirty="0"/>
              <a:t>・　ただし，高効率でイオンを加速するには</a:t>
            </a:r>
            <a:r>
              <a:rPr lang="ja-JP" altLang="en-US" sz="1400" dirty="0"/>
              <a:t>，</a:t>
            </a:r>
            <a:r>
              <a:rPr lang="en-US" altLang="ja-JP" sz="1400" dirty="0">
                <a:latin typeface="Times New Roman" panose="02020603050405020304" pitchFamily="18" charset="0"/>
                <a:cs typeface="Times New Roman" panose="02020603050405020304" pitchFamily="18" charset="0"/>
              </a:rPr>
              <a:t>10</a:t>
            </a:r>
            <a:r>
              <a:rPr lang="en-US" altLang="ja-JP" sz="1400" baseline="30000" dirty="0">
                <a:latin typeface="Times New Roman" panose="02020603050405020304" pitchFamily="18" charset="0"/>
                <a:cs typeface="Times New Roman" panose="02020603050405020304" pitchFamily="18" charset="0"/>
              </a:rPr>
              <a:t>21~22</a:t>
            </a:r>
            <a:r>
              <a:rPr lang="en-US" altLang="ja-JP" sz="1400" dirty="0">
                <a:latin typeface="Times New Roman" panose="02020603050405020304" pitchFamily="18" charset="0"/>
                <a:cs typeface="Times New Roman" panose="02020603050405020304" pitchFamily="18" charset="0"/>
              </a:rPr>
              <a:t>W/cm</a:t>
            </a:r>
            <a:r>
              <a:rPr lang="en-US" altLang="ja-JP" sz="1400" baseline="30000" dirty="0">
                <a:latin typeface="Times New Roman" panose="02020603050405020304" pitchFamily="18" charset="0"/>
                <a:cs typeface="Times New Roman" panose="02020603050405020304" pitchFamily="18" charset="0"/>
              </a:rPr>
              <a:t>2</a:t>
            </a:r>
            <a:r>
              <a:rPr lang="ja-JP" altLang="en-US" sz="1400" dirty="0">
                <a:latin typeface="Times New Roman" panose="02020603050405020304" pitchFamily="18" charset="0"/>
                <a:cs typeface="Times New Roman" panose="02020603050405020304" pitchFamily="18" charset="0"/>
              </a:rPr>
              <a:t>クラスのレーザー強度が必要</a:t>
            </a:r>
            <a:r>
              <a:rPr lang="ja-JP" altLang="en-US" sz="1400" dirty="0"/>
              <a:t>。</a:t>
            </a:r>
            <a:endParaRPr lang="en-US" altLang="ja-JP" sz="1400" dirty="0">
              <a:latin typeface="Times New Roman" panose="02020603050405020304" pitchFamily="18" charset="0"/>
              <a:cs typeface="Times New Roman" panose="02020603050405020304" pitchFamily="18" charset="0"/>
            </a:endParaRPr>
          </a:p>
        </p:txBody>
      </p:sp>
      <p:sp>
        <p:nvSpPr>
          <p:cNvPr id="17" name="テキスト ボックス 16"/>
          <p:cNvSpPr txBox="1"/>
          <p:nvPr/>
        </p:nvSpPr>
        <p:spPr>
          <a:xfrm>
            <a:off x="2653514" y="1412776"/>
            <a:ext cx="1287385" cy="369332"/>
          </a:xfrm>
          <a:prstGeom prst="rect">
            <a:avLst/>
          </a:prstGeom>
          <a:noFill/>
          <a:ln>
            <a:noFill/>
          </a:ln>
        </p:spPr>
        <p:txBody>
          <a:bodyPr wrap="square" rtlCol="0">
            <a:spAutoFit/>
          </a:bodyPr>
          <a:lstStyle/>
          <a:p>
            <a:r>
              <a:rPr kumimoji="1" lang="en-US" altLang="ja-JP" dirty="0">
                <a:solidFill>
                  <a:schemeClr val="bg1"/>
                </a:solidFill>
              </a:rPr>
              <a:t>fuel core</a:t>
            </a:r>
            <a:endParaRPr kumimoji="1" lang="ja-JP" altLang="en-US" dirty="0">
              <a:solidFill>
                <a:schemeClr val="bg1"/>
              </a:solidFill>
            </a:endParaRPr>
          </a:p>
        </p:txBody>
      </p:sp>
      <p:cxnSp>
        <p:nvCxnSpPr>
          <p:cNvPr id="60" name="直線矢印コネクタ 59"/>
          <p:cNvCxnSpPr/>
          <p:nvPr/>
        </p:nvCxnSpPr>
        <p:spPr>
          <a:xfrm flipH="1">
            <a:off x="2916411" y="1727456"/>
            <a:ext cx="179422" cy="218536"/>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69" name="二等辺三角形 68"/>
          <p:cNvSpPr/>
          <p:nvPr/>
        </p:nvSpPr>
        <p:spPr>
          <a:xfrm rot="5400000">
            <a:off x="1648236" y="1917806"/>
            <a:ext cx="746138" cy="136762"/>
          </a:xfrm>
          <a:prstGeom prst="triangl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solidFill>
                <a:schemeClr val="tx1"/>
              </a:solidFill>
            </a:endParaRPr>
          </a:p>
        </p:txBody>
      </p:sp>
      <p:sp>
        <p:nvSpPr>
          <p:cNvPr id="70" name="二等辺三角形 69"/>
          <p:cNvSpPr/>
          <p:nvPr/>
        </p:nvSpPr>
        <p:spPr>
          <a:xfrm rot="5400000">
            <a:off x="3437803" y="1926742"/>
            <a:ext cx="738750" cy="136762"/>
          </a:xfrm>
          <a:prstGeom prst="triangl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solidFill>
                <a:schemeClr val="tx1"/>
              </a:solidFill>
            </a:endParaRPr>
          </a:p>
        </p:txBody>
      </p:sp>
      <p:sp>
        <p:nvSpPr>
          <p:cNvPr id="71" name="正方形/長方形 70"/>
          <p:cNvSpPr/>
          <p:nvPr/>
        </p:nvSpPr>
        <p:spPr>
          <a:xfrm>
            <a:off x="366217" y="5495302"/>
            <a:ext cx="8310239" cy="861774"/>
          </a:xfrm>
          <a:prstGeom prst="rect">
            <a:avLst/>
          </a:prstGeom>
          <a:solidFill>
            <a:schemeClr val="bg1">
              <a:lumMod val="95000"/>
            </a:schemeClr>
          </a:solidFill>
          <a:ln>
            <a:solidFill>
              <a:schemeClr val="tx1"/>
            </a:solidFill>
          </a:ln>
        </p:spPr>
        <p:txBody>
          <a:bodyPr wrap="square">
            <a:spAutoFit/>
          </a:bodyPr>
          <a:lstStyle/>
          <a:p>
            <a:r>
              <a:rPr lang="ja-JP" altLang="en-US" sz="1600" dirty="0">
                <a:latin typeface="Times New Roman" panose="02020603050405020304" pitchFamily="18" charset="0"/>
                <a:cs typeface="Times New Roman" panose="02020603050405020304" pitchFamily="18" charset="0"/>
              </a:rPr>
              <a:t>将来の自己点火実証計画</a:t>
            </a:r>
            <a:r>
              <a:rPr lang="en-US" altLang="ja-JP" sz="1600" dirty="0">
                <a:latin typeface="Times New Roman" panose="02020603050405020304" pitchFamily="18" charset="0"/>
                <a:cs typeface="Times New Roman" panose="02020603050405020304" pitchFamily="18" charset="0"/>
              </a:rPr>
              <a:t>(FIREX-II)</a:t>
            </a:r>
            <a:r>
              <a:rPr lang="ja-JP" altLang="en-US" sz="1600" dirty="0">
                <a:latin typeface="Times New Roman" panose="02020603050405020304" pitchFamily="18" charset="0"/>
                <a:cs typeface="Times New Roman" panose="02020603050405020304" pitchFamily="18" charset="0"/>
              </a:rPr>
              <a:t>クラスの加熱レーザー（</a:t>
            </a:r>
            <a:r>
              <a:rPr lang="en-US" altLang="ja-JP" sz="1600" i="1" dirty="0">
                <a:latin typeface="Times New Roman" panose="02020603050405020304" pitchFamily="18" charset="0"/>
                <a:cs typeface="Times New Roman" panose="02020603050405020304" pitchFamily="18" charset="0"/>
              </a:rPr>
              <a:t>~</a:t>
            </a:r>
            <a:r>
              <a:rPr lang="en-US" altLang="ja-JP" sz="1600" dirty="0">
                <a:latin typeface="Times New Roman" panose="02020603050405020304" pitchFamily="18" charset="0"/>
                <a:cs typeface="Times New Roman" panose="02020603050405020304" pitchFamily="18" charset="0"/>
              </a:rPr>
              <a:t>100kJ</a:t>
            </a:r>
            <a:r>
              <a:rPr lang="ja-JP" altLang="en-US" sz="1600" dirty="0">
                <a:latin typeface="Times New Roman" panose="02020603050405020304" pitchFamily="18" charset="0"/>
                <a:cs typeface="Times New Roman" panose="02020603050405020304" pitchFamily="18" charset="0"/>
              </a:rPr>
              <a:t>）を想定し，</a:t>
            </a:r>
            <a:endParaRPr lang="en-US" altLang="ja-JP" sz="1600" dirty="0">
              <a:latin typeface="Times New Roman" panose="02020603050405020304" pitchFamily="18" charset="0"/>
              <a:cs typeface="Times New Roman" panose="02020603050405020304" pitchFamily="18" charset="0"/>
            </a:endParaRPr>
          </a:p>
          <a:p>
            <a:r>
              <a:rPr lang="ja-JP" altLang="en-US" sz="1600" dirty="0">
                <a:latin typeface="Times New Roman" panose="02020603050405020304" pitchFamily="18" charset="0"/>
                <a:cs typeface="Times New Roman" panose="02020603050405020304" pitchFamily="18" charset="0"/>
              </a:rPr>
              <a:t>「イオンの光圧加速」 および 「燃料コアの加熱・核融合燃焼」 を数値計算。</a:t>
            </a:r>
            <a:endParaRPr lang="en-US" altLang="ja-JP" sz="1600" dirty="0">
              <a:latin typeface="Times New Roman" panose="02020603050405020304" pitchFamily="18" charset="0"/>
              <a:cs typeface="Times New Roman" panose="02020603050405020304" pitchFamily="18" charset="0"/>
            </a:endParaRPr>
          </a:p>
          <a:p>
            <a:r>
              <a:rPr lang="ja-JP" altLang="en-US" sz="1600" dirty="0">
                <a:latin typeface="Times New Roman" panose="02020603050405020304" pitchFamily="18" charset="0"/>
                <a:cs typeface="Times New Roman" panose="02020603050405020304" pitchFamily="18" charset="0"/>
              </a:rPr>
              <a:t>→　コアの点火に要する</a:t>
            </a:r>
            <a:r>
              <a:rPr lang="ja-JP" altLang="en-US" sz="1600" u="sng" dirty="0">
                <a:latin typeface="Times New Roman" panose="02020603050405020304" pitchFamily="18" charset="0"/>
                <a:cs typeface="Times New Roman" panose="02020603050405020304" pitchFamily="18" charset="0"/>
              </a:rPr>
              <a:t>加熱レーザー</a:t>
            </a:r>
            <a:r>
              <a:rPr lang="ja-JP" altLang="en-US" sz="1600" dirty="0">
                <a:latin typeface="Times New Roman" panose="02020603050405020304" pitchFamily="18" charset="0"/>
                <a:cs typeface="Times New Roman" panose="02020603050405020304" pitchFamily="18" charset="0"/>
              </a:rPr>
              <a:t>および</a:t>
            </a:r>
            <a:r>
              <a:rPr lang="ja-JP" altLang="en-US" sz="1600" u="sng" dirty="0">
                <a:latin typeface="Times New Roman" panose="02020603050405020304" pitchFamily="18" charset="0"/>
                <a:cs typeface="Times New Roman" panose="02020603050405020304" pitchFamily="18" charset="0"/>
              </a:rPr>
              <a:t>ビーム源ターゲット</a:t>
            </a:r>
            <a:r>
              <a:rPr lang="ja-JP" altLang="en-US" sz="1600" dirty="0">
                <a:latin typeface="Times New Roman" panose="02020603050405020304" pitchFamily="18" charset="0"/>
                <a:cs typeface="Times New Roman" panose="02020603050405020304" pitchFamily="18" charset="0"/>
              </a:rPr>
              <a:t>の条件を評価する。</a:t>
            </a:r>
            <a:endParaRPr lang="en-US" altLang="ja-JP" sz="1600" dirty="0">
              <a:latin typeface="Times New Roman" panose="02020603050405020304" pitchFamily="18" charset="0"/>
              <a:cs typeface="Times New Roman" panose="02020603050405020304" pitchFamily="18" charset="0"/>
            </a:endParaRPr>
          </a:p>
        </p:txBody>
      </p:sp>
      <p:sp>
        <p:nvSpPr>
          <p:cNvPr id="16" name="正方形/長方形 15"/>
          <p:cNvSpPr/>
          <p:nvPr/>
        </p:nvSpPr>
        <p:spPr>
          <a:xfrm>
            <a:off x="35496" y="6485280"/>
            <a:ext cx="6858000" cy="307777"/>
          </a:xfrm>
          <a:prstGeom prst="rect">
            <a:avLst/>
          </a:prstGeom>
        </p:spPr>
        <p:txBody>
          <a:bodyPr wrap="square">
            <a:spAutoFit/>
          </a:bodyPr>
          <a:lstStyle/>
          <a:p>
            <a:r>
              <a:rPr lang="en-US" altLang="ja-JP" sz="1400" dirty="0">
                <a:latin typeface="Times New Roman" panose="02020603050405020304" pitchFamily="18" charset="0"/>
                <a:cs typeface="Times New Roman" panose="02020603050405020304" pitchFamily="18" charset="0"/>
              </a:rPr>
              <a:t>[1] S. Fujioka </a:t>
            </a:r>
            <a:r>
              <a:rPr lang="en-US" altLang="ja-JP" sz="1400" i="1" dirty="0">
                <a:latin typeface="Times New Roman" panose="02020603050405020304" pitchFamily="18" charset="0"/>
                <a:cs typeface="Times New Roman" panose="02020603050405020304" pitchFamily="18" charset="0"/>
              </a:rPr>
              <a:t>et al</a:t>
            </a:r>
            <a:r>
              <a:rPr lang="en-US" altLang="ja-JP" sz="1400" dirty="0">
                <a:latin typeface="Times New Roman" panose="02020603050405020304" pitchFamily="18" charset="0"/>
                <a:cs typeface="Times New Roman" panose="02020603050405020304" pitchFamily="18" charset="0"/>
              </a:rPr>
              <a:t>., Phys. Rev. E </a:t>
            </a:r>
            <a:r>
              <a:rPr lang="en-US" altLang="ja-JP" sz="1400" b="1" dirty="0">
                <a:latin typeface="Times New Roman" panose="02020603050405020304" pitchFamily="18" charset="0"/>
                <a:cs typeface="Times New Roman" panose="02020603050405020304" pitchFamily="18" charset="0"/>
              </a:rPr>
              <a:t>91</a:t>
            </a:r>
            <a:r>
              <a:rPr lang="en-US" altLang="ja-JP" sz="1400" dirty="0">
                <a:latin typeface="Times New Roman" panose="02020603050405020304" pitchFamily="18" charset="0"/>
                <a:cs typeface="Times New Roman" panose="02020603050405020304" pitchFamily="18" charset="0"/>
              </a:rPr>
              <a:t>, 063102 (2015).</a:t>
            </a:r>
          </a:p>
        </p:txBody>
      </p:sp>
    </p:spTree>
    <p:extLst>
      <p:ext uri="{BB962C8B-B14F-4D97-AF65-F5344CB8AC3E}">
        <p14:creationId xmlns:p14="http://schemas.microsoft.com/office/powerpoint/2010/main" val="3653217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661" fill="hold"/>
                                        <p:tgtEl>
                                          <p:spTgt spid="4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3"/>
                                        </p:tgtEl>
                                      </p:cBhvr>
                                    </p:cmd>
                                  </p:childTnLst>
                                </p:cTn>
                              </p:par>
                            </p:childTnLst>
                          </p:cTn>
                        </p:par>
                      </p:childTnLst>
                    </p:cTn>
                  </p:par>
                </p:childTnLst>
              </p:cTn>
              <p:nextCondLst>
                <p:cond evt="onClick" delay="0">
                  <p:tgtEl>
                    <p:spTgt spid="43"/>
                  </p:tgtEl>
                </p:cond>
              </p:nextCondLst>
            </p:seq>
            <p:video>
              <p:cMediaNode vol="80000">
                <p:cTn id="12" repeatCount="indefinite" fill="hold" display="0">
                  <p:stCondLst>
                    <p:cond delay="indefinite"/>
                  </p:stCondLst>
                </p:cTn>
                <p:tgtEl>
                  <p:spTgt spid="43"/>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正方形/長方形 18"/>
          <p:cNvSpPr/>
          <p:nvPr/>
        </p:nvSpPr>
        <p:spPr>
          <a:xfrm>
            <a:off x="539552" y="4448145"/>
            <a:ext cx="7560840" cy="1502876"/>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solidFill>
                <a:schemeClr val="tx1"/>
              </a:solidFill>
              <a:latin typeface="Times New Roman" panose="02020603050405020304" pitchFamily="18" charset="0"/>
              <a:cs typeface="Times New Roman" panose="02020603050405020304" pitchFamily="18" charset="0"/>
            </a:endParaRPr>
          </a:p>
        </p:txBody>
      </p:sp>
      <p:sp>
        <p:nvSpPr>
          <p:cNvPr id="2" name="タイトル 1"/>
          <p:cNvSpPr>
            <a:spLocks noGrp="1"/>
          </p:cNvSpPr>
          <p:nvPr>
            <p:ph type="title"/>
          </p:nvPr>
        </p:nvSpPr>
        <p:spPr/>
        <p:txBody>
          <a:bodyPr>
            <a:normAutofit/>
          </a:bodyPr>
          <a:lstStyle/>
          <a:p>
            <a:r>
              <a:rPr kumimoji="1" lang="ja-JP" altLang="en-US" dirty="0">
                <a:latin typeface="Times New Roman" panose="02020603050405020304" pitchFamily="18" charset="0"/>
                <a:cs typeface="Times New Roman" panose="02020603050405020304" pitchFamily="18" charset="0"/>
              </a:rPr>
              <a:t>燃料コアの点火に必要な条件を見積もった</a:t>
            </a:r>
          </a:p>
        </p:txBody>
      </p:sp>
      <p:sp>
        <p:nvSpPr>
          <p:cNvPr id="7" name="テキスト ボックス 6"/>
          <p:cNvSpPr txBox="1"/>
          <p:nvPr/>
        </p:nvSpPr>
        <p:spPr>
          <a:xfrm>
            <a:off x="152015" y="908720"/>
            <a:ext cx="7200800" cy="369332"/>
          </a:xfrm>
          <a:prstGeom prst="rect">
            <a:avLst/>
          </a:prstGeom>
          <a:noFill/>
          <a:ln>
            <a:noFill/>
          </a:ln>
        </p:spPr>
        <p:txBody>
          <a:bodyPr wrap="square" rtlCol="0">
            <a:spAutoFit/>
          </a:bodyPr>
          <a:lstStyle/>
          <a:p>
            <a:r>
              <a:rPr lang="ja-JP" altLang="en-US" dirty="0">
                <a:latin typeface="Times New Roman" panose="02020603050405020304" pitchFamily="18" charset="0"/>
                <a:cs typeface="Times New Roman" panose="02020603050405020304" pitchFamily="18" charset="0"/>
              </a:rPr>
              <a:t>● 加熱レーザーエネルギー</a:t>
            </a:r>
            <a:endParaRPr kumimoji="1" lang="ja-JP" altLang="en-US" dirty="0">
              <a:latin typeface="Times New Roman" panose="02020603050405020304" pitchFamily="18" charset="0"/>
              <a:cs typeface="Times New Roman" panose="02020603050405020304" pitchFamily="18" charset="0"/>
            </a:endParaRPr>
          </a:p>
        </p:txBody>
      </p:sp>
      <p:sp>
        <p:nvSpPr>
          <p:cNvPr id="8" name="テキスト ボックス 7"/>
          <p:cNvSpPr txBox="1"/>
          <p:nvPr/>
        </p:nvSpPr>
        <p:spPr>
          <a:xfrm>
            <a:off x="486398" y="1238512"/>
            <a:ext cx="7791553" cy="1369606"/>
          </a:xfrm>
          <a:prstGeom prst="rect">
            <a:avLst/>
          </a:prstGeom>
          <a:noFill/>
          <a:ln>
            <a:noFill/>
          </a:ln>
        </p:spPr>
        <p:txBody>
          <a:bodyPr wrap="square" rtlCol="0">
            <a:spAutoFit/>
          </a:bodyPr>
          <a:lstStyle/>
          <a:p>
            <a:r>
              <a:rPr kumimoji="1" lang="ja-JP" altLang="en-US" dirty="0">
                <a:latin typeface="Times New Roman" panose="02020603050405020304" pitchFamily="18" charset="0"/>
                <a:cs typeface="Times New Roman" panose="02020603050405020304" pitchFamily="18" charset="0"/>
              </a:rPr>
              <a:t>・ 点火に必要なイオンビームエネルギー： </a:t>
            </a:r>
            <a:r>
              <a:rPr lang="en-US" altLang="ja-JP" i="1" u="sng" dirty="0" err="1">
                <a:latin typeface="Times New Roman" panose="02020603050405020304" pitchFamily="18" charset="0"/>
                <a:cs typeface="Times New Roman" panose="02020603050405020304" pitchFamily="18" charset="0"/>
              </a:rPr>
              <a:t>E</a:t>
            </a:r>
            <a:r>
              <a:rPr lang="en-US" altLang="ja-JP" u="sng" baseline="-25000" dirty="0" err="1">
                <a:latin typeface="Times New Roman" panose="02020603050405020304" pitchFamily="18" charset="0"/>
                <a:cs typeface="Times New Roman" panose="02020603050405020304" pitchFamily="18" charset="0"/>
              </a:rPr>
              <a:t>b,ig</a:t>
            </a:r>
            <a:r>
              <a:rPr lang="en-US" altLang="ja-JP" u="sng" dirty="0">
                <a:latin typeface="Times New Roman" panose="02020603050405020304" pitchFamily="18" charset="0"/>
                <a:cs typeface="Times New Roman" panose="02020603050405020304" pitchFamily="18" charset="0"/>
              </a:rPr>
              <a:t>=9~12kJ</a:t>
            </a:r>
            <a:endParaRPr lang="en-US" altLang="ja-JP" sz="1100" dirty="0">
              <a:solidFill>
                <a:srgbClr val="FF0000"/>
              </a:solidFill>
              <a:latin typeface="Times New Roman" panose="02020603050405020304" pitchFamily="18" charset="0"/>
              <a:cs typeface="Times New Roman" panose="02020603050405020304" pitchFamily="18" charset="0"/>
            </a:endParaRPr>
          </a:p>
          <a:p>
            <a:r>
              <a:rPr lang="ja-JP" altLang="en-US" dirty="0">
                <a:latin typeface="Times New Roman" panose="02020603050405020304" pitchFamily="18" charset="0"/>
                <a:cs typeface="Times New Roman" panose="02020603050405020304" pitchFamily="18" charset="0"/>
              </a:rPr>
              <a:t>・ イオンビーム（空間的な発散が</a:t>
            </a:r>
            <a:r>
              <a:rPr lang="en-US" altLang="ja-JP" dirty="0">
                <a:latin typeface="Times New Roman" panose="02020603050405020304" pitchFamily="18" charset="0"/>
                <a:cs typeface="Times New Roman" panose="02020603050405020304" pitchFamily="18" charset="0"/>
              </a:rPr>
              <a:t>10°</a:t>
            </a:r>
            <a:r>
              <a:rPr lang="ja-JP" altLang="en-US" dirty="0">
                <a:latin typeface="Times New Roman" panose="02020603050405020304" pitchFamily="18" charset="0"/>
                <a:cs typeface="Times New Roman" panose="02020603050405020304" pitchFamily="18" charset="0"/>
              </a:rPr>
              <a:t>以下の成分）の生成効率： </a:t>
            </a:r>
            <a:r>
              <a:rPr lang="en-US" altLang="ja-JP" u="sng" dirty="0">
                <a:latin typeface="Times New Roman" panose="02020603050405020304" pitchFamily="18" charset="0"/>
                <a:cs typeface="Times New Roman" panose="02020603050405020304" pitchFamily="18" charset="0"/>
              </a:rPr>
              <a:t>6.4%</a:t>
            </a:r>
          </a:p>
          <a:p>
            <a:endParaRPr lang="en-US" altLang="ja-JP" sz="1100" dirty="0">
              <a:latin typeface="Times New Roman" panose="02020603050405020304" pitchFamily="18" charset="0"/>
              <a:cs typeface="Times New Roman" panose="02020603050405020304" pitchFamily="18" charset="0"/>
            </a:endParaRPr>
          </a:p>
          <a:p>
            <a:r>
              <a:rPr lang="ja-JP" altLang="en-US" dirty="0">
                <a:latin typeface="Times New Roman" panose="02020603050405020304" pitchFamily="18" charset="0"/>
                <a:cs typeface="Times New Roman" panose="02020603050405020304" pitchFamily="18" charset="0"/>
              </a:rPr>
              <a:t>⇒ 点火に必要なレーザーエネルギー： </a:t>
            </a:r>
            <a:r>
              <a:rPr lang="en-US" altLang="ja-JP" i="1" dirty="0" err="1">
                <a:latin typeface="Times New Roman" panose="02020603050405020304" pitchFamily="18" charset="0"/>
                <a:cs typeface="Times New Roman" panose="02020603050405020304" pitchFamily="18" charset="0"/>
              </a:rPr>
              <a:t>E</a:t>
            </a:r>
            <a:r>
              <a:rPr lang="en-US" altLang="ja-JP" baseline="-25000" dirty="0" err="1">
                <a:latin typeface="Times New Roman" panose="02020603050405020304" pitchFamily="18" charset="0"/>
                <a:cs typeface="Times New Roman" panose="02020603050405020304" pitchFamily="18" charset="0"/>
              </a:rPr>
              <a:t>L,ig</a:t>
            </a:r>
            <a:r>
              <a:rPr lang="en-US" altLang="ja-JP" dirty="0">
                <a:latin typeface="Times New Roman" panose="02020603050405020304" pitchFamily="18" charset="0"/>
                <a:cs typeface="Times New Roman" panose="02020603050405020304" pitchFamily="18" charset="0"/>
              </a:rPr>
              <a:t> </a:t>
            </a:r>
            <a:r>
              <a:rPr lang="ja-JP" altLang="en-US" dirty="0">
                <a:latin typeface="Times New Roman" panose="02020603050405020304" pitchFamily="18" charset="0"/>
                <a:cs typeface="Times New Roman" panose="02020603050405020304" pitchFamily="18" charset="0"/>
              </a:rPr>
              <a:t>≒</a:t>
            </a:r>
            <a:r>
              <a:rPr lang="en-US" altLang="ja-JP" dirty="0">
                <a:latin typeface="Times New Roman" panose="02020603050405020304" pitchFamily="18" charset="0"/>
                <a:cs typeface="Times New Roman" panose="02020603050405020304" pitchFamily="18" charset="0"/>
              </a:rPr>
              <a:t> (9~12kJ)/0.064 </a:t>
            </a:r>
            <a:r>
              <a:rPr lang="ja-JP" altLang="en-US" dirty="0">
                <a:latin typeface="Times New Roman" panose="02020603050405020304" pitchFamily="18" charset="0"/>
                <a:cs typeface="Times New Roman" panose="02020603050405020304" pitchFamily="18" charset="0"/>
              </a:rPr>
              <a:t>≒</a:t>
            </a:r>
            <a:r>
              <a:rPr lang="en-US" altLang="ja-JP" dirty="0">
                <a:latin typeface="Times New Roman" panose="02020603050405020304" pitchFamily="18" charset="0"/>
                <a:cs typeface="Times New Roman" panose="02020603050405020304" pitchFamily="18" charset="0"/>
              </a:rPr>
              <a:t> </a:t>
            </a:r>
            <a:r>
              <a:rPr lang="en-US" altLang="ja-JP" u="sng" dirty="0">
                <a:solidFill>
                  <a:srgbClr val="FF0000"/>
                </a:solidFill>
                <a:latin typeface="Times New Roman" panose="02020603050405020304" pitchFamily="18" charset="0"/>
                <a:cs typeface="Times New Roman" panose="02020603050405020304" pitchFamily="18" charset="0"/>
              </a:rPr>
              <a:t>140~188kJ</a:t>
            </a:r>
            <a:endParaRPr lang="en-US" altLang="ja-JP" dirty="0">
              <a:latin typeface="Times New Roman" panose="02020603050405020304" pitchFamily="18" charset="0"/>
              <a:cs typeface="Times New Roman" panose="02020603050405020304" pitchFamily="18" charset="0"/>
            </a:endParaRPr>
          </a:p>
          <a:p>
            <a:r>
              <a:rPr lang="ja-JP" altLang="en-US" dirty="0">
                <a:latin typeface="Times New Roman" panose="02020603050405020304" pitchFamily="18" charset="0"/>
                <a:cs typeface="Times New Roman" panose="02020603050405020304" pitchFamily="18" charset="0"/>
              </a:rPr>
              <a:t>⇒ 本計算の条件では，パルス長は</a:t>
            </a:r>
            <a:r>
              <a:rPr lang="en-US" altLang="ja-JP" u="sng" dirty="0">
                <a:solidFill>
                  <a:srgbClr val="FF0000"/>
                </a:solidFill>
                <a:latin typeface="Times New Roman" panose="02020603050405020304" pitchFamily="18" charset="0"/>
                <a:cs typeface="Times New Roman" panose="02020603050405020304" pitchFamily="18" charset="0"/>
              </a:rPr>
              <a:t>0.75~1.00ps</a:t>
            </a:r>
            <a:r>
              <a:rPr lang="ja-JP" altLang="en-US" dirty="0" err="1">
                <a:latin typeface="Times New Roman" panose="02020603050405020304" pitchFamily="18" charset="0"/>
                <a:cs typeface="Times New Roman" panose="02020603050405020304" pitchFamily="18" charset="0"/>
              </a:rPr>
              <a:t>ほど</a:t>
            </a:r>
            <a:r>
              <a:rPr lang="ja-JP" altLang="en-US" dirty="0">
                <a:latin typeface="Times New Roman" panose="02020603050405020304" pitchFamily="18" charset="0"/>
                <a:cs typeface="Times New Roman" panose="02020603050405020304" pitchFamily="18" charset="0"/>
              </a:rPr>
              <a:t>必要。</a:t>
            </a:r>
            <a:endParaRPr lang="en-US" altLang="ja-JP" dirty="0">
              <a:latin typeface="Times New Roman" panose="02020603050405020304" pitchFamily="18" charset="0"/>
              <a:cs typeface="Times New Roman" panose="02020603050405020304" pitchFamily="18" charset="0"/>
            </a:endParaRPr>
          </a:p>
        </p:txBody>
      </p:sp>
      <p:sp>
        <p:nvSpPr>
          <p:cNvPr id="12" name="テキスト ボックス 11"/>
          <p:cNvSpPr txBox="1"/>
          <p:nvPr/>
        </p:nvSpPr>
        <p:spPr>
          <a:xfrm>
            <a:off x="683568" y="4473693"/>
            <a:ext cx="4248472" cy="1477328"/>
          </a:xfrm>
          <a:prstGeom prst="rect">
            <a:avLst/>
          </a:prstGeom>
          <a:noFill/>
          <a:ln>
            <a:noFill/>
          </a:ln>
        </p:spPr>
        <p:txBody>
          <a:bodyPr wrap="square" rtlCol="0">
            <a:spAutoFit/>
          </a:bodyPr>
          <a:lstStyle/>
          <a:p>
            <a:r>
              <a:rPr lang="ja-JP" altLang="en-US" u="sng" dirty="0">
                <a:latin typeface="Times New Roman" panose="02020603050405020304" pitchFamily="18" charset="0"/>
                <a:cs typeface="Times New Roman" panose="02020603050405020304" pitchFamily="18" charset="0"/>
              </a:rPr>
              <a:t>加熱レーザー</a:t>
            </a:r>
            <a:endParaRPr lang="en-US" altLang="ja-JP" u="sng" dirty="0">
              <a:latin typeface="Times New Roman" panose="02020603050405020304" pitchFamily="18" charset="0"/>
              <a:cs typeface="Times New Roman" panose="02020603050405020304" pitchFamily="18" charset="0"/>
            </a:endParaRPr>
          </a:p>
          <a:p>
            <a:r>
              <a:rPr lang="ja-JP" altLang="en-US" dirty="0">
                <a:latin typeface="Times New Roman" panose="02020603050405020304" pitchFamily="18" charset="0"/>
                <a:cs typeface="Times New Roman" panose="02020603050405020304" pitchFamily="18" charset="0"/>
              </a:rPr>
              <a:t>　　集光強度： </a:t>
            </a:r>
            <a:r>
              <a:rPr lang="en-US" altLang="ja-JP" i="1" dirty="0">
                <a:latin typeface="Times New Roman" panose="02020603050405020304" pitchFamily="18" charset="0"/>
                <a:cs typeface="Times New Roman" panose="02020603050405020304" pitchFamily="18" charset="0"/>
              </a:rPr>
              <a:t>I</a:t>
            </a:r>
            <a:r>
              <a:rPr lang="en-US" altLang="ja-JP" baseline="-25000" dirty="0">
                <a:latin typeface="Times New Roman" panose="02020603050405020304" pitchFamily="18" charset="0"/>
                <a:cs typeface="Times New Roman" panose="02020603050405020304" pitchFamily="18" charset="0"/>
              </a:rPr>
              <a:t>L</a:t>
            </a:r>
            <a:r>
              <a:rPr lang="en-US" altLang="ja-JP" dirty="0">
                <a:latin typeface="Times New Roman" panose="02020603050405020304" pitchFamily="18" charset="0"/>
                <a:cs typeface="Times New Roman" panose="02020603050405020304" pitchFamily="18" charset="0"/>
              </a:rPr>
              <a:t>=6×10</a:t>
            </a:r>
            <a:r>
              <a:rPr lang="en-US" altLang="ja-JP" baseline="30000" dirty="0">
                <a:latin typeface="Times New Roman" panose="02020603050405020304" pitchFamily="18" charset="0"/>
                <a:cs typeface="Times New Roman" panose="02020603050405020304" pitchFamily="18" charset="0"/>
              </a:rPr>
              <a:t>22</a:t>
            </a:r>
            <a:r>
              <a:rPr lang="en-US" altLang="ja-JP" dirty="0">
                <a:latin typeface="Times New Roman" panose="02020603050405020304" pitchFamily="18" charset="0"/>
                <a:cs typeface="Times New Roman" panose="02020603050405020304" pitchFamily="18" charset="0"/>
              </a:rPr>
              <a:t>W/cm</a:t>
            </a:r>
            <a:r>
              <a:rPr lang="en-US" altLang="ja-JP" baseline="30000" dirty="0">
                <a:latin typeface="Times New Roman" panose="02020603050405020304" pitchFamily="18" charset="0"/>
                <a:cs typeface="Times New Roman" panose="02020603050405020304" pitchFamily="18" charset="0"/>
              </a:rPr>
              <a:t>2</a:t>
            </a:r>
            <a:endParaRPr lang="ja-JP" altLang="en-US" baseline="30000" dirty="0">
              <a:latin typeface="Times New Roman" panose="02020603050405020304" pitchFamily="18" charset="0"/>
              <a:cs typeface="Times New Roman" panose="02020603050405020304" pitchFamily="18" charset="0"/>
            </a:endParaRPr>
          </a:p>
          <a:p>
            <a:r>
              <a:rPr lang="ja-JP" altLang="en-US" dirty="0">
                <a:latin typeface="Times New Roman" panose="02020603050405020304" pitchFamily="18" charset="0"/>
                <a:cs typeface="Times New Roman" panose="02020603050405020304" pitchFamily="18" charset="0"/>
              </a:rPr>
              <a:t>　　スポット直径： </a:t>
            </a:r>
            <a:r>
              <a:rPr lang="en-US" altLang="ja-JP" dirty="0">
                <a:latin typeface="Times New Roman" panose="02020603050405020304" pitchFamily="18" charset="0"/>
                <a:cs typeface="Times New Roman" panose="02020603050405020304" pitchFamily="18" charset="0"/>
              </a:rPr>
              <a:t>20μm</a:t>
            </a:r>
          </a:p>
          <a:p>
            <a:r>
              <a:rPr lang="ja-JP" altLang="en-US" dirty="0">
                <a:latin typeface="Times New Roman" panose="02020603050405020304" pitchFamily="18" charset="0"/>
                <a:cs typeface="Times New Roman" panose="02020603050405020304" pitchFamily="18" charset="0"/>
              </a:rPr>
              <a:t>　　パルス長： </a:t>
            </a:r>
            <a:r>
              <a:rPr lang="ja-JP" altLang="en-US" i="1" dirty="0">
                <a:latin typeface="Times New Roman" panose="02020603050405020304" pitchFamily="18" charset="0"/>
                <a:cs typeface="Times New Roman" panose="02020603050405020304" pitchFamily="18" charset="0"/>
              </a:rPr>
              <a:t> </a:t>
            </a:r>
            <a:r>
              <a:rPr lang="en-US" altLang="ja-JP" dirty="0">
                <a:latin typeface="Times New Roman" panose="02020603050405020304" pitchFamily="18" charset="0"/>
                <a:cs typeface="Times New Roman" panose="02020603050405020304" pitchFamily="18" charset="0"/>
              </a:rPr>
              <a:t>0.75~1.00ps</a:t>
            </a:r>
          </a:p>
          <a:p>
            <a:r>
              <a:rPr lang="ja-JP" altLang="en-US" dirty="0">
                <a:latin typeface="Times New Roman" panose="02020603050405020304" pitchFamily="18" charset="0"/>
                <a:cs typeface="Times New Roman" panose="02020603050405020304" pitchFamily="18" charset="0"/>
              </a:rPr>
              <a:t>　→ パルスエネルギー： </a:t>
            </a:r>
            <a:r>
              <a:rPr lang="en-US" altLang="ja-JP" i="1" u="sng" dirty="0">
                <a:latin typeface="Times New Roman" panose="02020603050405020304" pitchFamily="18" charset="0"/>
                <a:cs typeface="Times New Roman" panose="02020603050405020304" pitchFamily="18" charset="0"/>
              </a:rPr>
              <a:t>E</a:t>
            </a:r>
            <a:r>
              <a:rPr lang="en-US" altLang="ja-JP" u="sng" baseline="-25000" dirty="0">
                <a:latin typeface="Times New Roman" panose="02020603050405020304" pitchFamily="18" charset="0"/>
                <a:cs typeface="Times New Roman" panose="02020603050405020304" pitchFamily="18" charset="0"/>
              </a:rPr>
              <a:t>L</a:t>
            </a:r>
            <a:r>
              <a:rPr lang="en-US" altLang="ja-JP" u="sng" dirty="0">
                <a:latin typeface="Times New Roman" panose="02020603050405020304" pitchFamily="18" charset="0"/>
                <a:cs typeface="Times New Roman" panose="02020603050405020304" pitchFamily="18" charset="0"/>
              </a:rPr>
              <a:t>=140~188kJ</a:t>
            </a:r>
          </a:p>
        </p:txBody>
      </p:sp>
      <p:sp>
        <p:nvSpPr>
          <p:cNvPr id="13" name="テキスト ボックス 12"/>
          <p:cNvSpPr txBox="1"/>
          <p:nvPr/>
        </p:nvSpPr>
        <p:spPr>
          <a:xfrm>
            <a:off x="152015" y="2725425"/>
            <a:ext cx="7200800" cy="369332"/>
          </a:xfrm>
          <a:prstGeom prst="rect">
            <a:avLst/>
          </a:prstGeom>
          <a:noFill/>
          <a:ln>
            <a:noFill/>
          </a:ln>
        </p:spPr>
        <p:txBody>
          <a:bodyPr wrap="square" rtlCol="0">
            <a:spAutoFit/>
          </a:bodyPr>
          <a:lstStyle/>
          <a:p>
            <a:r>
              <a:rPr lang="ja-JP" altLang="en-US" dirty="0">
                <a:latin typeface="Times New Roman" panose="02020603050405020304" pitchFamily="18" charset="0"/>
                <a:cs typeface="Times New Roman" panose="02020603050405020304" pitchFamily="18" charset="0"/>
              </a:rPr>
              <a:t>● ターゲット厚さ</a:t>
            </a:r>
            <a:endParaRPr kumimoji="1" lang="ja-JP" altLang="en-US" dirty="0">
              <a:latin typeface="Times New Roman" panose="02020603050405020304" pitchFamily="18" charset="0"/>
              <a:cs typeface="Times New Roman" panose="02020603050405020304" pitchFamily="18" charset="0"/>
            </a:endParaRPr>
          </a:p>
        </p:txBody>
      </p:sp>
      <p:sp>
        <p:nvSpPr>
          <p:cNvPr id="14" name="左中かっこ 13"/>
          <p:cNvSpPr/>
          <p:nvPr/>
        </p:nvSpPr>
        <p:spPr>
          <a:xfrm>
            <a:off x="877062" y="4819255"/>
            <a:ext cx="157119" cy="829256"/>
          </a:xfrm>
          <a:prstGeom prst="leftBrace">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latin typeface="Times New Roman" panose="02020603050405020304" pitchFamily="18" charset="0"/>
              <a:cs typeface="Times New Roman" panose="02020603050405020304" pitchFamily="18" charset="0"/>
            </a:endParaRPr>
          </a:p>
        </p:txBody>
      </p:sp>
      <p:sp>
        <p:nvSpPr>
          <p:cNvPr id="15" name="テキスト ボックス 14"/>
          <p:cNvSpPr txBox="1"/>
          <p:nvPr/>
        </p:nvSpPr>
        <p:spPr>
          <a:xfrm>
            <a:off x="4553620" y="4488707"/>
            <a:ext cx="3528392" cy="923330"/>
          </a:xfrm>
          <a:prstGeom prst="rect">
            <a:avLst/>
          </a:prstGeom>
          <a:noFill/>
          <a:ln>
            <a:noFill/>
          </a:ln>
        </p:spPr>
        <p:txBody>
          <a:bodyPr wrap="square" rtlCol="0">
            <a:spAutoFit/>
          </a:bodyPr>
          <a:lstStyle/>
          <a:p>
            <a:r>
              <a:rPr lang="en-US" altLang="ja-JP" u="sng" dirty="0">
                <a:latin typeface="Times New Roman" panose="02020603050405020304" pitchFamily="18" charset="0"/>
                <a:cs typeface="Times New Roman" panose="02020603050405020304" pitchFamily="18" charset="0"/>
              </a:rPr>
              <a:t>C</a:t>
            </a:r>
            <a:r>
              <a:rPr lang="en-US" altLang="ja-JP" u="sng" baseline="30000" dirty="0">
                <a:latin typeface="Times New Roman" panose="02020603050405020304" pitchFamily="18" charset="0"/>
                <a:cs typeface="Times New Roman" panose="02020603050405020304" pitchFamily="18" charset="0"/>
              </a:rPr>
              <a:t>6+</a:t>
            </a:r>
            <a:r>
              <a:rPr lang="ja-JP" altLang="en-US" u="sng" dirty="0">
                <a:latin typeface="Times New Roman" panose="02020603050405020304" pitchFamily="18" charset="0"/>
                <a:cs typeface="Times New Roman" panose="02020603050405020304" pitchFamily="18" charset="0"/>
              </a:rPr>
              <a:t>ターゲット</a:t>
            </a:r>
            <a:endParaRPr lang="en-US" altLang="ja-JP" u="sng" dirty="0">
              <a:latin typeface="Times New Roman" panose="02020603050405020304" pitchFamily="18" charset="0"/>
              <a:cs typeface="Times New Roman" panose="02020603050405020304" pitchFamily="18" charset="0"/>
            </a:endParaRPr>
          </a:p>
          <a:p>
            <a:r>
              <a:rPr lang="ja-JP" altLang="en-US" dirty="0">
                <a:latin typeface="Times New Roman" panose="02020603050405020304" pitchFamily="18" charset="0"/>
                <a:cs typeface="Times New Roman" panose="02020603050405020304" pitchFamily="18" charset="0"/>
              </a:rPr>
              <a:t>　密度：　</a:t>
            </a:r>
            <a:r>
              <a:rPr lang="en-US" altLang="ja-JP" i="1" dirty="0">
                <a:latin typeface="Times New Roman" panose="02020603050405020304" pitchFamily="18" charset="0"/>
                <a:cs typeface="Times New Roman" panose="02020603050405020304" pitchFamily="18" charset="0"/>
              </a:rPr>
              <a:t>n</a:t>
            </a:r>
            <a:r>
              <a:rPr lang="en-US" altLang="ja-JP" baseline="-25000" dirty="0">
                <a:latin typeface="Times New Roman" panose="02020603050405020304" pitchFamily="18" charset="0"/>
                <a:cs typeface="Times New Roman" panose="02020603050405020304" pitchFamily="18" charset="0"/>
              </a:rPr>
              <a:t>e</a:t>
            </a:r>
            <a:r>
              <a:rPr lang="en-US" altLang="ja-JP" dirty="0">
                <a:latin typeface="Times New Roman" panose="02020603050405020304" pitchFamily="18" charset="0"/>
                <a:cs typeface="Times New Roman" panose="02020603050405020304" pitchFamily="18" charset="0"/>
              </a:rPr>
              <a:t>=360</a:t>
            </a:r>
            <a:r>
              <a:rPr lang="en-US" altLang="ja-JP" i="1" dirty="0">
                <a:latin typeface="Times New Roman" panose="02020603050405020304" pitchFamily="18" charset="0"/>
                <a:cs typeface="Times New Roman" panose="02020603050405020304" pitchFamily="18" charset="0"/>
              </a:rPr>
              <a:t>n</a:t>
            </a:r>
            <a:r>
              <a:rPr lang="en-US" altLang="ja-JP" baseline="-25000" dirty="0">
                <a:latin typeface="Times New Roman" panose="02020603050405020304" pitchFamily="18" charset="0"/>
                <a:cs typeface="Times New Roman" panose="02020603050405020304" pitchFamily="18" charset="0"/>
              </a:rPr>
              <a:t>cr  </a:t>
            </a:r>
            <a:r>
              <a:rPr lang="en-US" altLang="ja-JP" dirty="0">
                <a:latin typeface="Times New Roman" panose="02020603050405020304" pitchFamily="18" charset="0"/>
                <a:cs typeface="Times New Roman" panose="02020603050405020304" pitchFamily="18" charset="0"/>
              </a:rPr>
              <a:t>(</a:t>
            </a:r>
            <a:r>
              <a:rPr lang="en-US" altLang="ja-JP" i="1" dirty="0">
                <a:latin typeface="Times New Roman" panose="02020603050405020304" pitchFamily="18" charset="0"/>
                <a:cs typeface="Times New Roman" panose="02020603050405020304" pitchFamily="18" charset="0"/>
              </a:rPr>
              <a:t>ρ</a:t>
            </a:r>
            <a:r>
              <a:rPr lang="en-US" altLang="ja-JP" dirty="0">
                <a:latin typeface="Times New Roman" panose="02020603050405020304" pitchFamily="18" charset="0"/>
                <a:cs typeface="Times New Roman" panose="02020603050405020304" pitchFamily="18" charset="0"/>
              </a:rPr>
              <a:t>=1.2g/cm</a:t>
            </a:r>
            <a:r>
              <a:rPr lang="en-US" altLang="ja-JP" baseline="30000" dirty="0">
                <a:latin typeface="Times New Roman" panose="02020603050405020304" pitchFamily="18" charset="0"/>
                <a:cs typeface="Times New Roman" panose="02020603050405020304" pitchFamily="18" charset="0"/>
              </a:rPr>
              <a:t>3</a:t>
            </a:r>
            <a:r>
              <a:rPr lang="en-US" altLang="ja-JP" dirty="0">
                <a:latin typeface="Times New Roman" panose="02020603050405020304" pitchFamily="18" charset="0"/>
                <a:cs typeface="Times New Roman" panose="02020603050405020304" pitchFamily="18" charset="0"/>
              </a:rPr>
              <a:t>)</a:t>
            </a:r>
          </a:p>
          <a:p>
            <a:r>
              <a:rPr lang="ja-JP" altLang="en-US" dirty="0">
                <a:latin typeface="Times New Roman" panose="02020603050405020304" pitchFamily="18" charset="0"/>
                <a:cs typeface="Times New Roman" panose="02020603050405020304" pitchFamily="18" charset="0"/>
              </a:rPr>
              <a:t>　厚さ：   </a:t>
            </a:r>
            <a:r>
              <a:rPr lang="en-US" altLang="ja-JP" dirty="0">
                <a:latin typeface="Times New Roman" panose="02020603050405020304" pitchFamily="18" charset="0"/>
                <a:cs typeface="Times New Roman" panose="02020603050405020304" pitchFamily="18" charset="0"/>
              </a:rPr>
              <a:t>27~36μm</a:t>
            </a:r>
          </a:p>
        </p:txBody>
      </p:sp>
      <p:sp>
        <p:nvSpPr>
          <p:cNvPr id="16" name="正方形/長方形 15"/>
          <p:cNvSpPr/>
          <p:nvPr/>
        </p:nvSpPr>
        <p:spPr>
          <a:xfrm>
            <a:off x="5753913" y="1238512"/>
            <a:ext cx="2824812" cy="307777"/>
          </a:xfrm>
          <a:prstGeom prst="rect">
            <a:avLst/>
          </a:prstGeom>
        </p:spPr>
        <p:txBody>
          <a:bodyPr wrap="none">
            <a:spAutoFit/>
          </a:bodyPr>
          <a:lstStyle/>
          <a:p>
            <a:r>
              <a:rPr lang="ja-JP" altLang="en-US" sz="1400" dirty="0">
                <a:solidFill>
                  <a:srgbClr val="FF0000"/>
                </a:solidFill>
                <a:latin typeface="Times New Roman" panose="02020603050405020304" pitchFamily="18" charset="0"/>
                <a:cs typeface="Times New Roman" panose="02020603050405020304" pitchFamily="18" charset="0"/>
              </a:rPr>
              <a:t>　</a:t>
            </a:r>
            <a:r>
              <a:rPr lang="en-US" altLang="ja-JP" sz="1400" dirty="0">
                <a:latin typeface="Times New Roman" panose="02020603050405020304" pitchFamily="18" charset="0"/>
                <a:cs typeface="Times New Roman" panose="02020603050405020304" pitchFamily="18" charset="0"/>
              </a:rPr>
              <a:t>※</a:t>
            </a:r>
            <a:r>
              <a:rPr lang="ja-JP" altLang="en-US" sz="1400" dirty="0">
                <a:latin typeface="Times New Roman" panose="02020603050405020304" pitchFamily="18" charset="0"/>
                <a:cs typeface="Times New Roman" panose="02020603050405020304" pitchFamily="18" charset="0"/>
              </a:rPr>
              <a:t> </a:t>
            </a:r>
            <a:r>
              <a:rPr lang="en-US" altLang="ja-JP" sz="1400" i="1" dirty="0" err="1">
                <a:latin typeface="Times New Roman" panose="02020603050405020304" pitchFamily="18" charset="0"/>
                <a:cs typeface="Times New Roman" panose="02020603050405020304" pitchFamily="18" charset="0"/>
              </a:rPr>
              <a:t>θ</a:t>
            </a:r>
            <a:r>
              <a:rPr lang="en-US" altLang="ja-JP" sz="1400" baseline="-25000" dirty="0" err="1">
                <a:latin typeface="Times New Roman" panose="02020603050405020304" pitchFamily="18" charset="0"/>
                <a:cs typeface="Times New Roman" panose="02020603050405020304" pitchFamily="18" charset="0"/>
              </a:rPr>
              <a:t>b</a:t>
            </a:r>
            <a:r>
              <a:rPr lang="en-US" altLang="ja-JP" sz="1400" dirty="0">
                <a:latin typeface="Times New Roman" panose="02020603050405020304" pitchFamily="18" charset="0"/>
                <a:cs typeface="Times New Roman" panose="02020603050405020304" pitchFamily="18" charset="0"/>
              </a:rPr>
              <a:t>=0~10°</a:t>
            </a:r>
            <a:r>
              <a:rPr lang="ja-JP" altLang="en-US" sz="1400" dirty="0" err="1">
                <a:latin typeface="Times New Roman" panose="02020603050405020304" pitchFamily="18" charset="0"/>
                <a:cs typeface="Times New Roman" panose="02020603050405020304" pitchFamily="18" charset="0"/>
              </a:rPr>
              <a:t>，</a:t>
            </a:r>
            <a:r>
              <a:rPr lang="en-US" altLang="ja-JP" sz="1400" i="1" dirty="0" err="1">
                <a:latin typeface="Times New Roman" panose="02020603050405020304" pitchFamily="18" charset="0"/>
                <a:cs typeface="Times New Roman" panose="02020603050405020304" pitchFamily="18" charset="0"/>
              </a:rPr>
              <a:t>ε</a:t>
            </a:r>
            <a:r>
              <a:rPr lang="en-US" altLang="ja-JP" sz="1400" baseline="-25000" dirty="0" err="1">
                <a:latin typeface="Times New Roman" panose="02020603050405020304" pitchFamily="18" charset="0"/>
                <a:cs typeface="Times New Roman" panose="02020603050405020304" pitchFamily="18" charset="0"/>
              </a:rPr>
              <a:t>i</a:t>
            </a:r>
            <a:r>
              <a:rPr lang="en-US" altLang="ja-JP" sz="1400" dirty="0">
                <a:latin typeface="Times New Roman" panose="02020603050405020304" pitchFamily="18" charset="0"/>
                <a:cs typeface="Times New Roman" panose="02020603050405020304" pitchFamily="18" charset="0"/>
              </a:rPr>
              <a:t>=300MeV</a:t>
            </a:r>
            <a:r>
              <a:rPr lang="ja-JP" altLang="en-US" sz="1400" dirty="0">
                <a:latin typeface="Times New Roman" panose="02020603050405020304" pitchFamily="18" charset="0"/>
                <a:cs typeface="Times New Roman" panose="02020603050405020304" pitchFamily="18" charset="0"/>
              </a:rPr>
              <a:t>の場合</a:t>
            </a:r>
            <a:endParaRPr lang="en-US" altLang="ja-JP" sz="1400" dirty="0">
              <a:latin typeface="Times New Roman" panose="02020603050405020304" pitchFamily="18" charset="0"/>
              <a:cs typeface="Times New Roman" panose="02020603050405020304" pitchFamily="18" charset="0"/>
            </a:endParaRPr>
          </a:p>
        </p:txBody>
      </p:sp>
      <p:sp>
        <p:nvSpPr>
          <p:cNvPr id="17" name="テキスト ボックス 16"/>
          <p:cNvSpPr txBox="1"/>
          <p:nvPr/>
        </p:nvSpPr>
        <p:spPr>
          <a:xfrm>
            <a:off x="486398" y="3011467"/>
            <a:ext cx="7791553" cy="923330"/>
          </a:xfrm>
          <a:prstGeom prst="rect">
            <a:avLst/>
          </a:prstGeom>
          <a:noFill/>
          <a:ln>
            <a:noFill/>
          </a:ln>
        </p:spPr>
        <p:txBody>
          <a:bodyPr wrap="square" rtlCol="0">
            <a:spAutoFit/>
          </a:bodyPr>
          <a:lstStyle/>
          <a:p>
            <a:r>
              <a:rPr lang="ja-JP" altLang="en-US" dirty="0">
                <a:latin typeface="Times New Roman" panose="02020603050405020304" pitchFamily="18" charset="0"/>
                <a:cs typeface="Times New Roman" panose="02020603050405020304" pitchFamily="18" charset="0"/>
              </a:rPr>
              <a:t>レーザー照射面の速度は光圧加速モデルとおおむね一致し，</a:t>
            </a:r>
            <a:r>
              <a:rPr lang="en-US" altLang="ja-JP" i="1" dirty="0">
                <a:latin typeface="Times New Roman" panose="02020603050405020304" pitchFamily="18" charset="0"/>
                <a:cs typeface="Times New Roman" panose="02020603050405020304" pitchFamily="18" charset="0"/>
              </a:rPr>
              <a:t>v</a:t>
            </a:r>
            <a:r>
              <a:rPr lang="ja-JP" altLang="en-US" dirty="0">
                <a:latin typeface="Times New Roman" panose="02020603050405020304" pitchFamily="18" charset="0"/>
                <a:cs typeface="Times New Roman" panose="02020603050405020304" pitchFamily="18" charset="0"/>
              </a:rPr>
              <a:t>≒</a:t>
            </a:r>
            <a:r>
              <a:rPr lang="en-US" altLang="ja-JP" dirty="0">
                <a:latin typeface="Times New Roman" panose="02020603050405020304" pitchFamily="18" charset="0"/>
                <a:cs typeface="Times New Roman" panose="02020603050405020304" pitchFamily="18" charset="0"/>
              </a:rPr>
              <a:t>36μm/</a:t>
            </a:r>
            <a:r>
              <a:rPr lang="en-US" altLang="ja-JP" dirty="0" err="1">
                <a:latin typeface="Times New Roman" panose="02020603050405020304" pitchFamily="18" charset="0"/>
                <a:cs typeface="Times New Roman" panose="02020603050405020304" pitchFamily="18" charset="0"/>
              </a:rPr>
              <a:t>ps</a:t>
            </a:r>
            <a:endParaRPr lang="en-US" altLang="ja-JP" dirty="0">
              <a:latin typeface="Times New Roman" panose="02020603050405020304" pitchFamily="18" charset="0"/>
              <a:cs typeface="Times New Roman" panose="02020603050405020304" pitchFamily="18" charset="0"/>
            </a:endParaRPr>
          </a:p>
          <a:p>
            <a:r>
              <a:rPr lang="ja-JP" altLang="en-US" dirty="0">
                <a:latin typeface="Times New Roman" panose="02020603050405020304" pitchFamily="18" charset="0"/>
                <a:cs typeface="Times New Roman" panose="02020603050405020304" pitchFamily="18" charset="0"/>
              </a:rPr>
              <a:t>⇒ パルス長</a:t>
            </a:r>
            <a:r>
              <a:rPr lang="en-US" altLang="ja-JP" dirty="0">
                <a:latin typeface="Times New Roman" panose="02020603050405020304" pitchFamily="18" charset="0"/>
                <a:cs typeface="Times New Roman" panose="02020603050405020304" pitchFamily="18" charset="0"/>
              </a:rPr>
              <a:t>0.75~1.00ps</a:t>
            </a:r>
            <a:r>
              <a:rPr lang="ja-JP" altLang="en-US" dirty="0">
                <a:latin typeface="Times New Roman" panose="02020603050405020304" pitchFamily="18" charset="0"/>
                <a:cs typeface="Times New Roman" panose="02020603050405020304" pitchFamily="18" charset="0"/>
              </a:rPr>
              <a:t>の間に，照射面が進行する距離</a:t>
            </a:r>
            <a:endParaRPr lang="en-US" altLang="ja-JP" dirty="0">
              <a:latin typeface="Times New Roman" panose="02020603050405020304" pitchFamily="18" charset="0"/>
              <a:cs typeface="Times New Roman" panose="02020603050405020304" pitchFamily="18" charset="0"/>
            </a:endParaRPr>
          </a:p>
          <a:p>
            <a:r>
              <a:rPr lang="ja-JP" altLang="en-US" dirty="0">
                <a:latin typeface="Times New Roman" panose="02020603050405020304" pitchFamily="18" charset="0"/>
                <a:cs typeface="Times New Roman" panose="02020603050405020304" pitchFamily="18" charset="0"/>
              </a:rPr>
              <a:t>　　 ＝ 必要なターゲット厚さ： </a:t>
            </a:r>
            <a:r>
              <a:rPr lang="en-US" altLang="ja-JP" u="sng" dirty="0">
                <a:solidFill>
                  <a:srgbClr val="FF0000"/>
                </a:solidFill>
                <a:latin typeface="Times New Roman" panose="02020603050405020304" pitchFamily="18" charset="0"/>
                <a:cs typeface="Times New Roman" panose="02020603050405020304" pitchFamily="18" charset="0"/>
              </a:rPr>
              <a:t>27~36μm</a:t>
            </a:r>
          </a:p>
        </p:txBody>
      </p:sp>
      <p:sp>
        <p:nvSpPr>
          <p:cNvPr id="18" name="テキスト ボックス 17"/>
          <p:cNvSpPr txBox="1"/>
          <p:nvPr/>
        </p:nvSpPr>
        <p:spPr>
          <a:xfrm>
            <a:off x="395536" y="4078813"/>
            <a:ext cx="3312368" cy="369332"/>
          </a:xfrm>
          <a:prstGeom prst="rect">
            <a:avLst/>
          </a:prstGeom>
          <a:noFill/>
          <a:ln>
            <a:noFill/>
          </a:ln>
        </p:spPr>
        <p:txBody>
          <a:bodyPr wrap="square" rtlCol="0">
            <a:spAutoFit/>
          </a:bodyPr>
          <a:lstStyle/>
          <a:p>
            <a:r>
              <a:rPr lang="ja-JP" altLang="en-US" dirty="0">
                <a:latin typeface="Times New Roman" panose="02020603050405020304" pitchFamily="18" charset="0"/>
                <a:cs typeface="Times New Roman" panose="02020603050405020304" pitchFamily="18" charset="0"/>
              </a:rPr>
              <a:t>∴コアの点火条件は，</a:t>
            </a:r>
            <a:endParaRPr kumimoji="1" lang="ja-JP" altLang="en-US" dirty="0">
              <a:latin typeface="Times New Roman" panose="02020603050405020304" pitchFamily="18" charset="0"/>
              <a:cs typeface="Times New Roman" panose="02020603050405020304" pitchFamily="18" charset="0"/>
            </a:endParaRPr>
          </a:p>
        </p:txBody>
      </p:sp>
      <p:sp>
        <p:nvSpPr>
          <p:cNvPr id="3" name="テキスト ボックス 2"/>
          <p:cNvSpPr txBox="1"/>
          <p:nvPr/>
        </p:nvSpPr>
        <p:spPr>
          <a:xfrm>
            <a:off x="509499" y="6013964"/>
            <a:ext cx="8496944" cy="646331"/>
          </a:xfrm>
          <a:prstGeom prst="rect">
            <a:avLst/>
          </a:prstGeom>
          <a:noFill/>
          <a:ln>
            <a:noFill/>
          </a:ln>
        </p:spPr>
        <p:txBody>
          <a:bodyPr wrap="square" rtlCol="0">
            <a:spAutoFit/>
          </a:bodyPr>
          <a:lstStyle/>
          <a:p>
            <a:r>
              <a:rPr lang="ja-JP" altLang="en-US" dirty="0">
                <a:latin typeface="Times New Roman" panose="02020603050405020304" pitchFamily="18" charset="0"/>
                <a:cs typeface="Times New Roman" panose="02020603050405020304" pitchFamily="18" charset="0"/>
              </a:rPr>
              <a:t>自己点火実証実験（</a:t>
            </a:r>
            <a:r>
              <a:rPr lang="en-US" altLang="ja-JP" dirty="0">
                <a:latin typeface="Times New Roman" panose="02020603050405020304" pitchFamily="18" charset="0"/>
                <a:cs typeface="Times New Roman" panose="02020603050405020304" pitchFamily="18" charset="0"/>
              </a:rPr>
              <a:t>FIREX-II</a:t>
            </a:r>
            <a:r>
              <a:rPr lang="ja-JP" altLang="en-US" dirty="0">
                <a:latin typeface="Times New Roman" panose="02020603050405020304" pitchFamily="18" charset="0"/>
                <a:cs typeface="Times New Roman" panose="02020603050405020304" pitchFamily="18" charset="0"/>
              </a:rPr>
              <a:t>）で想定される加熱レーザーエネルギー：　最大</a:t>
            </a:r>
            <a:r>
              <a:rPr lang="en-US" altLang="ja-JP" dirty="0">
                <a:latin typeface="Times New Roman" panose="02020603050405020304" pitchFamily="18" charset="0"/>
                <a:cs typeface="Times New Roman" panose="02020603050405020304" pitchFamily="18" charset="0"/>
              </a:rPr>
              <a:t>100kJ</a:t>
            </a:r>
          </a:p>
          <a:p>
            <a:r>
              <a:rPr lang="ja-JP" altLang="en-US" dirty="0">
                <a:latin typeface="Times New Roman" panose="02020603050405020304" pitchFamily="18" charset="0"/>
                <a:cs typeface="Times New Roman" panose="02020603050405020304" pitchFamily="18" charset="0"/>
              </a:rPr>
              <a:t>→　必要なレーザーエネルギーを下げる措置が必要か</a:t>
            </a:r>
            <a:endParaRPr lang="en-US" altLang="ja-JP"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771725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今後の予定</a:t>
            </a:r>
          </a:p>
        </p:txBody>
      </p:sp>
      <p:sp>
        <p:nvSpPr>
          <p:cNvPr id="4" name="テキスト ボックス 3"/>
          <p:cNvSpPr txBox="1"/>
          <p:nvPr/>
        </p:nvSpPr>
        <p:spPr>
          <a:xfrm>
            <a:off x="323528" y="4061430"/>
            <a:ext cx="4653532" cy="369332"/>
          </a:xfrm>
          <a:prstGeom prst="rect">
            <a:avLst/>
          </a:prstGeom>
          <a:noFill/>
          <a:ln>
            <a:noFill/>
          </a:ln>
        </p:spPr>
        <p:txBody>
          <a:bodyPr wrap="square" rtlCol="0">
            <a:spAutoFit/>
          </a:bodyPr>
          <a:lstStyle/>
          <a:p>
            <a:r>
              <a:rPr kumimoji="1" lang="ja-JP" altLang="en-US" u="sng" dirty="0"/>
              <a:t>レーザーエネルギーを下げるための改善策</a:t>
            </a:r>
          </a:p>
        </p:txBody>
      </p:sp>
      <p:sp>
        <p:nvSpPr>
          <p:cNvPr id="5" name="テキスト ボックス 4"/>
          <p:cNvSpPr txBox="1"/>
          <p:nvPr/>
        </p:nvSpPr>
        <p:spPr>
          <a:xfrm>
            <a:off x="413508" y="4366845"/>
            <a:ext cx="8730492" cy="646331"/>
          </a:xfrm>
          <a:prstGeom prst="rect">
            <a:avLst/>
          </a:prstGeom>
          <a:noFill/>
          <a:ln>
            <a:noFill/>
          </a:ln>
        </p:spPr>
        <p:txBody>
          <a:bodyPr wrap="square" rtlCol="0">
            <a:spAutoFit/>
          </a:bodyPr>
          <a:lstStyle/>
          <a:p>
            <a:r>
              <a:rPr lang="ja-JP" altLang="en-US" dirty="0">
                <a:latin typeface="Times New Roman" panose="02020603050405020304" pitchFamily="18" charset="0"/>
                <a:cs typeface="Times New Roman" panose="02020603050405020304" pitchFamily="18" charset="0"/>
              </a:rPr>
              <a:t>・ ビーム生成点を燃料コアに近付ける </a:t>
            </a:r>
            <a:r>
              <a:rPr lang="en-US" altLang="ja-JP" dirty="0">
                <a:latin typeface="Times New Roman" panose="02020603050405020304" pitchFamily="18" charset="0"/>
                <a:cs typeface="Times New Roman" panose="02020603050405020304" pitchFamily="18" charset="0"/>
              </a:rPr>
              <a:t>…</a:t>
            </a:r>
            <a:r>
              <a:rPr lang="ja-JP" altLang="en-US" dirty="0">
                <a:latin typeface="Times New Roman" panose="02020603050405020304" pitchFamily="18" charset="0"/>
                <a:cs typeface="Times New Roman" panose="02020603050405020304" pitchFamily="18" charset="0"/>
              </a:rPr>
              <a:t> 発散角が大きい成分を加熱に寄与させる</a:t>
            </a:r>
          </a:p>
          <a:p>
            <a:r>
              <a:rPr lang="ja-JP" altLang="en-US" dirty="0">
                <a:latin typeface="Times New Roman" panose="02020603050405020304" pitchFamily="18" charset="0"/>
                <a:cs typeface="Times New Roman" panose="02020603050405020304" pitchFamily="18" charset="0"/>
              </a:rPr>
              <a:t>・ より高いレーザー強度，ターゲット密度 </a:t>
            </a:r>
            <a:r>
              <a:rPr lang="en-US" altLang="ja-JP" dirty="0">
                <a:latin typeface="Times New Roman" panose="02020603050405020304" pitchFamily="18" charset="0"/>
                <a:cs typeface="Times New Roman" panose="02020603050405020304" pitchFamily="18" charset="0"/>
              </a:rPr>
              <a:t>…</a:t>
            </a:r>
            <a:r>
              <a:rPr lang="ja-JP" altLang="en-US" dirty="0">
                <a:latin typeface="Times New Roman" panose="02020603050405020304" pitchFamily="18" charset="0"/>
                <a:cs typeface="Times New Roman" panose="02020603050405020304" pitchFamily="18" charset="0"/>
              </a:rPr>
              <a:t> 加速時間を短くし、擾乱の成長を抑える</a:t>
            </a:r>
            <a:endParaRPr lang="en-US" altLang="ja-JP" dirty="0">
              <a:latin typeface="Times New Roman" panose="02020603050405020304" pitchFamily="18" charset="0"/>
              <a:cs typeface="Times New Roman" panose="02020603050405020304" pitchFamily="18" charset="0"/>
            </a:endParaRPr>
          </a:p>
        </p:txBody>
      </p:sp>
      <p:pic>
        <p:nvPicPr>
          <p:cNvPr id="1229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9994" y="1710428"/>
            <a:ext cx="2769542" cy="20066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0226" y="1710428"/>
            <a:ext cx="3440206" cy="20066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2" name="テキスト ボックス 41"/>
          <p:cNvSpPr txBox="1"/>
          <p:nvPr/>
        </p:nvSpPr>
        <p:spPr>
          <a:xfrm>
            <a:off x="390622" y="1043444"/>
            <a:ext cx="4653532" cy="369332"/>
          </a:xfrm>
          <a:prstGeom prst="rect">
            <a:avLst/>
          </a:prstGeom>
          <a:noFill/>
          <a:ln>
            <a:noFill/>
          </a:ln>
        </p:spPr>
        <p:txBody>
          <a:bodyPr wrap="square" rtlCol="0">
            <a:spAutoFit/>
          </a:bodyPr>
          <a:lstStyle/>
          <a:p>
            <a:r>
              <a:rPr lang="ja-JP" altLang="en-US" u="sng" dirty="0"/>
              <a:t>ビーム生成とコア加熱の計算を結合する</a:t>
            </a:r>
            <a:endParaRPr kumimoji="1" lang="ja-JP" altLang="en-US" u="sng" dirty="0"/>
          </a:p>
        </p:txBody>
      </p:sp>
      <p:sp>
        <p:nvSpPr>
          <p:cNvPr id="40" name="テキスト ボックス 39"/>
          <p:cNvSpPr txBox="1"/>
          <p:nvPr/>
        </p:nvSpPr>
        <p:spPr>
          <a:xfrm>
            <a:off x="3611544" y="1873632"/>
            <a:ext cx="1680536" cy="369332"/>
          </a:xfrm>
          <a:prstGeom prst="rect">
            <a:avLst/>
          </a:prstGeom>
          <a:noFill/>
          <a:ln>
            <a:noFill/>
          </a:ln>
        </p:spPr>
        <p:txBody>
          <a:bodyPr wrap="square" rtlCol="0">
            <a:spAutoFit/>
          </a:bodyPr>
          <a:lstStyle/>
          <a:p>
            <a:r>
              <a:rPr lang="en-US" altLang="ja-JP" dirty="0">
                <a:latin typeface="Times New Roman" panose="02020603050405020304" pitchFamily="18" charset="0"/>
                <a:cs typeface="Times New Roman" panose="02020603050405020304" pitchFamily="18" charset="0"/>
              </a:rPr>
              <a:t>b</a:t>
            </a:r>
            <a:r>
              <a:rPr kumimoji="1" lang="en-US" altLang="ja-JP" dirty="0">
                <a:latin typeface="Times New Roman" panose="02020603050405020304" pitchFamily="18" charset="0"/>
                <a:cs typeface="Times New Roman" panose="02020603050405020304" pitchFamily="18" charset="0"/>
              </a:rPr>
              <a:t>eam </a:t>
            </a:r>
            <a:r>
              <a:rPr lang="en-US" altLang="ja-JP" dirty="0">
                <a:latin typeface="Times New Roman" panose="02020603050405020304" pitchFamily="18" charset="0"/>
                <a:cs typeface="Times New Roman" panose="02020603050405020304" pitchFamily="18" charset="0"/>
              </a:rPr>
              <a:t>p</a:t>
            </a:r>
            <a:r>
              <a:rPr kumimoji="1" lang="en-US" altLang="ja-JP" dirty="0">
                <a:latin typeface="Times New Roman" panose="02020603050405020304" pitchFamily="18" charset="0"/>
                <a:cs typeface="Times New Roman" panose="02020603050405020304" pitchFamily="18" charset="0"/>
              </a:rPr>
              <a:t>rofile</a:t>
            </a:r>
          </a:p>
        </p:txBody>
      </p:sp>
      <p:sp>
        <p:nvSpPr>
          <p:cNvPr id="3" name="テキスト ボックス 2"/>
          <p:cNvSpPr txBox="1"/>
          <p:nvPr/>
        </p:nvSpPr>
        <p:spPr>
          <a:xfrm>
            <a:off x="546761" y="1347859"/>
            <a:ext cx="8194494" cy="369332"/>
          </a:xfrm>
          <a:prstGeom prst="rect">
            <a:avLst/>
          </a:prstGeom>
          <a:noFill/>
          <a:ln>
            <a:noFill/>
          </a:ln>
        </p:spPr>
        <p:txBody>
          <a:bodyPr wrap="square" rtlCol="0">
            <a:spAutoFit/>
          </a:bodyPr>
          <a:lstStyle/>
          <a:p>
            <a:r>
              <a:rPr lang="ja-JP" altLang="en-US" dirty="0"/>
              <a:t>一貫したシミュレーションによって点火に必要なレーザーエネルギーを評価する</a:t>
            </a:r>
            <a:endParaRPr kumimoji="1" lang="ja-JP" altLang="en-US" dirty="0"/>
          </a:p>
        </p:txBody>
      </p:sp>
      <p:sp>
        <p:nvSpPr>
          <p:cNvPr id="6" name="テキスト ボックス 5"/>
          <p:cNvSpPr txBox="1"/>
          <p:nvPr/>
        </p:nvSpPr>
        <p:spPr>
          <a:xfrm>
            <a:off x="3648596" y="2094756"/>
            <a:ext cx="1365516" cy="369332"/>
          </a:xfrm>
          <a:prstGeom prst="rect">
            <a:avLst/>
          </a:prstGeom>
          <a:noFill/>
          <a:ln>
            <a:noFill/>
          </a:ln>
        </p:spPr>
        <p:txBody>
          <a:bodyPr wrap="square" rtlCol="0">
            <a:spAutoFit/>
          </a:bodyPr>
          <a:lstStyle/>
          <a:p>
            <a:r>
              <a:rPr kumimoji="1" lang="en-US" altLang="ja-JP" dirty="0">
                <a:latin typeface="Times New Roman" panose="02020603050405020304" pitchFamily="18" charset="0"/>
                <a:cs typeface="Times New Roman" panose="02020603050405020304" pitchFamily="18" charset="0"/>
              </a:rPr>
              <a:t>(</a:t>
            </a:r>
            <a:r>
              <a:rPr kumimoji="1" lang="en-US" altLang="ja-JP" i="1" dirty="0">
                <a:latin typeface="Times New Roman" panose="02020603050405020304" pitchFamily="18" charset="0"/>
                <a:cs typeface="Times New Roman" panose="02020603050405020304" pitchFamily="18" charset="0"/>
              </a:rPr>
              <a:t>x</a:t>
            </a:r>
            <a:r>
              <a:rPr kumimoji="1" lang="en-US" altLang="ja-JP" dirty="0">
                <a:latin typeface="Times New Roman" panose="02020603050405020304" pitchFamily="18" charset="0"/>
                <a:cs typeface="Times New Roman" panose="02020603050405020304" pitchFamily="18" charset="0"/>
              </a:rPr>
              <a:t>-</a:t>
            </a:r>
            <a:r>
              <a:rPr kumimoji="1" lang="en-US" altLang="ja-JP" i="1" dirty="0">
                <a:latin typeface="Times New Roman" panose="02020603050405020304" pitchFamily="18" charset="0"/>
                <a:cs typeface="Times New Roman" panose="02020603050405020304" pitchFamily="18" charset="0"/>
              </a:rPr>
              <a:t>y</a:t>
            </a:r>
            <a:r>
              <a:rPr kumimoji="1" lang="en-US" altLang="ja-JP" dirty="0">
                <a:latin typeface="Times New Roman" panose="02020603050405020304" pitchFamily="18" charset="0"/>
                <a:cs typeface="Times New Roman" panose="02020603050405020304" pitchFamily="18" charset="0"/>
              </a:rPr>
              <a:t> </a:t>
            </a:r>
            <a:r>
              <a:rPr kumimoji="1" lang="ja-JP" altLang="en-US" dirty="0">
                <a:latin typeface="Times New Roman" panose="02020603050405020304" pitchFamily="18" charset="0"/>
                <a:cs typeface="Times New Roman" panose="02020603050405020304" pitchFamily="18" charset="0"/>
              </a:rPr>
              <a:t>→ </a:t>
            </a:r>
            <a:r>
              <a:rPr kumimoji="1" lang="en-US" altLang="ja-JP" i="1" dirty="0">
                <a:latin typeface="Times New Roman" panose="02020603050405020304" pitchFamily="18" charset="0"/>
                <a:cs typeface="Times New Roman" panose="02020603050405020304" pitchFamily="18" charset="0"/>
              </a:rPr>
              <a:t>r</a:t>
            </a:r>
            <a:r>
              <a:rPr kumimoji="1" lang="en-US" altLang="ja-JP" dirty="0">
                <a:latin typeface="Times New Roman" panose="02020603050405020304" pitchFamily="18" charset="0"/>
                <a:cs typeface="Times New Roman" panose="02020603050405020304" pitchFamily="18" charset="0"/>
              </a:rPr>
              <a:t>-</a:t>
            </a:r>
            <a:r>
              <a:rPr kumimoji="1" lang="en-US" altLang="ja-JP" i="1" dirty="0">
                <a:latin typeface="Times New Roman" panose="02020603050405020304" pitchFamily="18" charset="0"/>
                <a:cs typeface="Times New Roman" panose="02020603050405020304" pitchFamily="18" charset="0"/>
              </a:rPr>
              <a:t>z</a:t>
            </a:r>
            <a:r>
              <a:rPr kumimoji="1" lang="en-US" altLang="ja-JP" dirty="0">
                <a:latin typeface="Times New Roman" panose="02020603050405020304" pitchFamily="18" charset="0"/>
                <a:cs typeface="Times New Roman" panose="02020603050405020304" pitchFamily="18" charset="0"/>
              </a:rPr>
              <a:t>)</a:t>
            </a:r>
            <a:endParaRPr kumimoji="1" lang="ja-JP" altLang="en-US" dirty="0">
              <a:latin typeface="Times New Roman" panose="02020603050405020304" pitchFamily="18" charset="0"/>
              <a:cs typeface="Times New Roman" panose="02020603050405020304" pitchFamily="18" charset="0"/>
            </a:endParaRPr>
          </a:p>
        </p:txBody>
      </p:sp>
      <p:sp>
        <p:nvSpPr>
          <p:cNvPr id="7" name="矢印: 右 6"/>
          <p:cNvSpPr/>
          <p:nvPr/>
        </p:nvSpPr>
        <p:spPr>
          <a:xfrm>
            <a:off x="3953008" y="2464088"/>
            <a:ext cx="653746" cy="981844"/>
          </a:xfrm>
          <a:prstGeom prst="rightArrow">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solidFill>
                <a:schemeClr val="tx1"/>
              </a:solidFill>
            </a:endParaRPr>
          </a:p>
        </p:txBody>
      </p:sp>
    </p:spTree>
    <p:extLst>
      <p:ext uri="{BB962C8B-B14F-4D97-AF65-F5344CB8AC3E}">
        <p14:creationId xmlns:p14="http://schemas.microsoft.com/office/powerpoint/2010/main" val="39516595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Tree>
    <p:extLst>
      <p:ext uri="{BB962C8B-B14F-4D97-AF65-F5344CB8AC3E}">
        <p14:creationId xmlns:p14="http://schemas.microsoft.com/office/powerpoint/2010/main" val="32555977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2339752" y="2916188"/>
            <a:ext cx="4464496" cy="707886"/>
          </a:xfrm>
          <a:prstGeom prst="rect">
            <a:avLst/>
          </a:prstGeom>
          <a:noFill/>
        </p:spPr>
        <p:txBody>
          <a:bodyPr wrap="square" rtlCol="0">
            <a:spAutoFit/>
          </a:bodyPr>
          <a:lstStyle/>
          <a:p>
            <a:r>
              <a:rPr lang="ja-JP" altLang="en-US" sz="4000" dirty="0"/>
              <a:t>以下、予備スライド</a:t>
            </a:r>
            <a:endParaRPr kumimoji="1" lang="ja-JP" altLang="en-US" sz="4000" dirty="0"/>
          </a:p>
        </p:txBody>
      </p:sp>
    </p:spTree>
    <p:extLst>
      <p:ext uri="{BB962C8B-B14F-4D97-AF65-F5344CB8AC3E}">
        <p14:creationId xmlns:p14="http://schemas.microsoft.com/office/powerpoint/2010/main" val="1499872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自己点火によるエネルギーゲインは</a:t>
            </a:r>
            <a:r>
              <a:rPr kumimoji="1" lang="en-US" altLang="ja-JP" dirty="0"/>
              <a:t>G=28~32</a:t>
            </a:r>
            <a:endParaRPr kumimoji="1" lang="ja-JP" altLang="en-US" dirty="0"/>
          </a:p>
        </p:txBody>
      </p:sp>
      <p:sp>
        <p:nvSpPr>
          <p:cNvPr id="4" name="テキスト ボックス 3"/>
          <p:cNvSpPr txBox="1"/>
          <p:nvPr/>
        </p:nvSpPr>
        <p:spPr>
          <a:xfrm>
            <a:off x="1115616" y="1844824"/>
            <a:ext cx="6048672" cy="1200329"/>
          </a:xfrm>
          <a:prstGeom prst="rect">
            <a:avLst/>
          </a:prstGeom>
          <a:noFill/>
          <a:ln>
            <a:noFill/>
          </a:ln>
        </p:spPr>
        <p:txBody>
          <a:bodyPr wrap="square" rtlCol="0">
            <a:spAutoFit/>
          </a:bodyPr>
          <a:lstStyle/>
          <a:p>
            <a:r>
              <a:rPr kumimoji="1" lang="ja-JP" altLang="en-US" dirty="0">
                <a:latin typeface="Times New Roman" panose="02020603050405020304" pitchFamily="18" charset="0"/>
                <a:cs typeface="Times New Roman" panose="02020603050405020304" pitchFamily="18" charset="0"/>
              </a:rPr>
              <a:t>燃料コアの自己点火が起きた場合のエネルギーゲインは、</a:t>
            </a:r>
            <a:endParaRPr kumimoji="1" lang="en-US" altLang="ja-JP" dirty="0">
              <a:latin typeface="Times New Roman" panose="02020603050405020304" pitchFamily="18" charset="0"/>
              <a:cs typeface="Times New Roman" panose="02020603050405020304" pitchFamily="18" charset="0"/>
            </a:endParaRPr>
          </a:p>
          <a:p>
            <a:endParaRPr lang="en-US" altLang="ja-JP" dirty="0">
              <a:latin typeface="Times New Roman" panose="02020603050405020304" pitchFamily="18" charset="0"/>
              <a:cs typeface="Times New Roman" panose="02020603050405020304" pitchFamily="18" charset="0"/>
            </a:endParaRPr>
          </a:p>
          <a:p>
            <a:r>
              <a:rPr kumimoji="1" lang="en-US" altLang="ja-JP" i="1" dirty="0">
                <a:latin typeface="Times New Roman" panose="02020603050405020304" pitchFamily="18" charset="0"/>
                <a:cs typeface="Times New Roman" panose="02020603050405020304" pitchFamily="18" charset="0"/>
              </a:rPr>
              <a:t>G </a:t>
            </a:r>
            <a:r>
              <a:rPr kumimoji="1" lang="en-US" altLang="ja-JP" dirty="0">
                <a:latin typeface="Times New Roman" panose="02020603050405020304" pitchFamily="18" charset="0"/>
                <a:cs typeface="Times New Roman" panose="02020603050405020304" pitchFamily="18" charset="0"/>
              </a:rPr>
              <a:t>= </a:t>
            </a:r>
            <a:r>
              <a:rPr kumimoji="1" lang="en-US" altLang="ja-JP" i="1" dirty="0" err="1">
                <a:latin typeface="Times New Roman" panose="02020603050405020304" pitchFamily="18" charset="0"/>
                <a:cs typeface="Times New Roman" panose="02020603050405020304" pitchFamily="18" charset="0"/>
              </a:rPr>
              <a:t>E</a:t>
            </a:r>
            <a:r>
              <a:rPr kumimoji="1" lang="en-US" altLang="ja-JP" baseline="-25000" dirty="0" err="1">
                <a:latin typeface="Times New Roman" panose="02020603050405020304" pitchFamily="18" charset="0"/>
                <a:cs typeface="Times New Roman" panose="02020603050405020304" pitchFamily="18" charset="0"/>
              </a:rPr>
              <a:t>fusion</a:t>
            </a:r>
            <a:r>
              <a:rPr kumimoji="1" lang="en-US" altLang="ja-JP" dirty="0">
                <a:latin typeface="Times New Roman" panose="02020603050405020304" pitchFamily="18" charset="0"/>
                <a:cs typeface="Times New Roman" panose="02020603050405020304" pitchFamily="18" charset="0"/>
              </a:rPr>
              <a:t>/(</a:t>
            </a:r>
            <a:r>
              <a:rPr kumimoji="1" lang="en-US" altLang="ja-JP" i="1" dirty="0" err="1">
                <a:latin typeface="Times New Roman" panose="02020603050405020304" pitchFamily="18" charset="0"/>
                <a:cs typeface="Times New Roman" panose="02020603050405020304" pitchFamily="18" charset="0"/>
              </a:rPr>
              <a:t>E</a:t>
            </a:r>
            <a:r>
              <a:rPr kumimoji="1" lang="en-US" altLang="ja-JP" baseline="-25000" dirty="0" err="1">
                <a:latin typeface="Times New Roman" panose="02020603050405020304" pitchFamily="18" charset="0"/>
                <a:cs typeface="Times New Roman" panose="02020603050405020304" pitchFamily="18" charset="0"/>
              </a:rPr>
              <a:t>heating</a:t>
            </a:r>
            <a:r>
              <a:rPr kumimoji="1" lang="en-US" altLang="ja-JP" dirty="0" err="1">
                <a:latin typeface="Times New Roman" panose="02020603050405020304" pitchFamily="18" charset="0"/>
                <a:cs typeface="Times New Roman" panose="02020603050405020304" pitchFamily="18" charset="0"/>
              </a:rPr>
              <a:t>+</a:t>
            </a:r>
            <a:r>
              <a:rPr kumimoji="1" lang="en-US" altLang="ja-JP" i="1" dirty="0" err="1">
                <a:latin typeface="Times New Roman" panose="02020603050405020304" pitchFamily="18" charset="0"/>
                <a:cs typeface="Times New Roman" panose="02020603050405020304" pitchFamily="18" charset="0"/>
              </a:rPr>
              <a:t>E</a:t>
            </a:r>
            <a:r>
              <a:rPr kumimoji="1" lang="en-US" altLang="ja-JP" baseline="-25000" dirty="0" err="1">
                <a:latin typeface="Times New Roman" panose="02020603050405020304" pitchFamily="18" charset="0"/>
                <a:cs typeface="Times New Roman" panose="02020603050405020304" pitchFamily="18" charset="0"/>
              </a:rPr>
              <a:t>compression</a:t>
            </a:r>
            <a:r>
              <a:rPr kumimoji="1" lang="en-US" altLang="ja-JP" dirty="0">
                <a:latin typeface="Times New Roman" panose="02020603050405020304" pitchFamily="18" charset="0"/>
                <a:cs typeface="Times New Roman" panose="02020603050405020304" pitchFamily="18" charset="0"/>
              </a:rPr>
              <a:t>) = 11MJ / (140~188kJ + 200kJ)</a:t>
            </a:r>
          </a:p>
          <a:p>
            <a:r>
              <a:rPr lang="en-US" altLang="ja-JP" dirty="0">
                <a:latin typeface="Times New Roman" panose="02020603050405020304" pitchFamily="18" charset="0"/>
                <a:cs typeface="Times New Roman" panose="02020603050405020304" pitchFamily="18" charset="0"/>
              </a:rPr>
              <a:t>                                                 = </a:t>
            </a:r>
            <a:r>
              <a:rPr lang="en-US" altLang="ja-JP" u="sng" dirty="0">
                <a:latin typeface="Times New Roman" panose="02020603050405020304" pitchFamily="18" charset="0"/>
                <a:cs typeface="Times New Roman" panose="02020603050405020304" pitchFamily="18" charset="0"/>
              </a:rPr>
              <a:t>28~32</a:t>
            </a:r>
            <a:endParaRPr kumimoji="1" lang="ja-JP" altLang="en-US" u="sng"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614658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en-US" altLang="ja-JP" dirty="0"/>
              <a:t>Not-So-Resonant, Resonant Absorption</a:t>
            </a:r>
            <a:endParaRPr kumimoji="1" lang="ja-JP" altLang="en-US" dirty="0"/>
          </a:p>
        </p:txBody>
      </p:sp>
      <p:sp>
        <p:nvSpPr>
          <p:cNvPr id="4" name="正方形/長方形 3"/>
          <p:cNvSpPr/>
          <p:nvPr/>
        </p:nvSpPr>
        <p:spPr>
          <a:xfrm>
            <a:off x="46112" y="6506725"/>
            <a:ext cx="4572000" cy="307777"/>
          </a:xfrm>
          <a:prstGeom prst="rect">
            <a:avLst/>
          </a:prstGeom>
        </p:spPr>
        <p:txBody>
          <a:bodyPr>
            <a:spAutoFit/>
          </a:bodyPr>
          <a:lstStyle/>
          <a:p>
            <a:r>
              <a:rPr lang="en-US" altLang="ja-JP" sz="1400" dirty="0">
                <a:latin typeface="Times New Roman" panose="02020603050405020304" pitchFamily="18" charset="0"/>
                <a:cs typeface="Times New Roman" panose="02020603050405020304" pitchFamily="18" charset="0"/>
              </a:rPr>
              <a:t>[6] F. Brunel, Phys. Rev. Lett. </a:t>
            </a:r>
            <a:r>
              <a:rPr lang="en-US" altLang="ja-JP" sz="1400" b="1" dirty="0">
                <a:latin typeface="Times New Roman" panose="02020603050405020304" pitchFamily="18" charset="0"/>
                <a:cs typeface="Times New Roman" panose="02020603050405020304" pitchFamily="18" charset="0"/>
              </a:rPr>
              <a:t>59</a:t>
            </a:r>
            <a:r>
              <a:rPr lang="en-US" altLang="ja-JP" sz="1400" dirty="0">
                <a:latin typeface="Times New Roman" panose="02020603050405020304" pitchFamily="18" charset="0"/>
                <a:cs typeface="Times New Roman" panose="02020603050405020304" pitchFamily="18" charset="0"/>
              </a:rPr>
              <a:t>, 52 (1987).</a:t>
            </a:r>
          </a:p>
        </p:txBody>
      </p:sp>
      <p:sp>
        <p:nvSpPr>
          <p:cNvPr id="5" name="正方形/長方形 4"/>
          <p:cNvSpPr/>
          <p:nvPr/>
        </p:nvSpPr>
        <p:spPr>
          <a:xfrm>
            <a:off x="2771800" y="1287924"/>
            <a:ext cx="1198240" cy="36004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solidFill>
                <a:schemeClr val="tx1"/>
              </a:solidFill>
            </a:endParaRPr>
          </a:p>
        </p:txBody>
      </p:sp>
      <p:sp>
        <p:nvSpPr>
          <p:cNvPr id="6" name="テキスト ボックス 5"/>
          <p:cNvSpPr txBox="1"/>
          <p:nvPr/>
        </p:nvSpPr>
        <p:spPr>
          <a:xfrm>
            <a:off x="2771800" y="908720"/>
            <a:ext cx="1584176" cy="369332"/>
          </a:xfrm>
          <a:prstGeom prst="rect">
            <a:avLst/>
          </a:prstGeom>
          <a:noFill/>
          <a:ln>
            <a:noFill/>
          </a:ln>
        </p:spPr>
        <p:txBody>
          <a:bodyPr wrap="square" rtlCol="0">
            <a:spAutoFit/>
          </a:bodyPr>
          <a:lstStyle/>
          <a:p>
            <a:r>
              <a:rPr kumimoji="1" lang="en-US" altLang="ja-JP" dirty="0"/>
              <a:t>plasma</a:t>
            </a:r>
            <a:endParaRPr kumimoji="1" lang="ja-JP" altLang="en-US" dirty="0"/>
          </a:p>
        </p:txBody>
      </p:sp>
      <p:cxnSp>
        <p:nvCxnSpPr>
          <p:cNvPr id="8" name="直線矢印コネクタ 7"/>
          <p:cNvCxnSpPr/>
          <p:nvPr/>
        </p:nvCxnSpPr>
        <p:spPr>
          <a:xfrm flipV="1">
            <a:off x="395536" y="2872100"/>
            <a:ext cx="2232248" cy="2232248"/>
          </a:xfrm>
          <a:prstGeom prst="straightConnector1">
            <a:avLst/>
          </a:prstGeom>
          <a:ln w="19050">
            <a:solidFill>
              <a:schemeClr val="accent2"/>
            </a:solidFill>
            <a:tailEnd type="arrow"/>
          </a:ln>
        </p:spPr>
        <p:style>
          <a:lnRef idx="1">
            <a:schemeClr val="accent1"/>
          </a:lnRef>
          <a:fillRef idx="0">
            <a:schemeClr val="accent1"/>
          </a:fillRef>
          <a:effectRef idx="0">
            <a:schemeClr val="accent1"/>
          </a:effectRef>
          <a:fontRef idx="minor">
            <a:schemeClr val="tx1"/>
          </a:fontRef>
        </p:style>
      </p:cxnSp>
      <p:cxnSp>
        <p:nvCxnSpPr>
          <p:cNvPr id="10" name="直線矢印コネクタ 9"/>
          <p:cNvCxnSpPr/>
          <p:nvPr/>
        </p:nvCxnSpPr>
        <p:spPr>
          <a:xfrm>
            <a:off x="2042195" y="3150607"/>
            <a:ext cx="288032" cy="288032"/>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11" name="直線矢印コネクタ 10"/>
          <p:cNvCxnSpPr/>
          <p:nvPr/>
        </p:nvCxnSpPr>
        <p:spPr>
          <a:xfrm>
            <a:off x="2271192" y="2925058"/>
            <a:ext cx="288032" cy="288032"/>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12" name="直線矢印コネクタ 11"/>
          <p:cNvCxnSpPr/>
          <p:nvPr/>
        </p:nvCxnSpPr>
        <p:spPr>
          <a:xfrm flipH="1" flipV="1">
            <a:off x="1396008" y="1575956"/>
            <a:ext cx="1196802" cy="1160512"/>
          </a:xfrm>
          <a:prstGeom prst="straightConnector1">
            <a:avLst/>
          </a:prstGeom>
          <a:ln w="19050">
            <a:solidFill>
              <a:schemeClr val="accent2"/>
            </a:solidFill>
            <a:tailEnd type="arrow"/>
          </a:ln>
        </p:spPr>
        <p:style>
          <a:lnRef idx="1">
            <a:schemeClr val="accent1"/>
          </a:lnRef>
          <a:fillRef idx="0">
            <a:schemeClr val="accent1"/>
          </a:fillRef>
          <a:effectRef idx="0">
            <a:schemeClr val="accent1"/>
          </a:effectRef>
          <a:fontRef idx="minor">
            <a:schemeClr val="tx1"/>
          </a:fontRef>
        </p:style>
      </p:cxnSp>
      <p:cxnSp>
        <p:nvCxnSpPr>
          <p:cNvPr id="16" name="直線矢印コネクタ 15"/>
          <p:cNvCxnSpPr/>
          <p:nvPr/>
        </p:nvCxnSpPr>
        <p:spPr>
          <a:xfrm>
            <a:off x="1835696" y="3376156"/>
            <a:ext cx="288032" cy="288032"/>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17" name="直線矢印コネクタ 16"/>
          <p:cNvCxnSpPr/>
          <p:nvPr/>
        </p:nvCxnSpPr>
        <p:spPr>
          <a:xfrm>
            <a:off x="1619672" y="3592180"/>
            <a:ext cx="288032" cy="288032"/>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18" name="直線矢印コネクタ 17"/>
          <p:cNvCxnSpPr/>
          <p:nvPr/>
        </p:nvCxnSpPr>
        <p:spPr>
          <a:xfrm>
            <a:off x="1403648" y="3808204"/>
            <a:ext cx="288032" cy="288032"/>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19" name="直線矢印コネクタ 18"/>
          <p:cNvCxnSpPr/>
          <p:nvPr/>
        </p:nvCxnSpPr>
        <p:spPr>
          <a:xfrm flipV="1">
            <a:off x="2253680" y="2385953"/>
            <a:ext cx="288032" cy="340990"/>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21" name="直線矢印コネクタ 20"/>
          <p:cNvCxnSpPr/>
          <p:nvPr/>
        </p:nvCxnSpPr>
        <p:spPr>
          <a:xfrm flipV="1">
            <a:off x="1998762" y="2152020"/>
            <a:ext cx="288032" cy="340990"/>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22" name="直線矢印コネクタ 21"/>
          <p:cNvCxnSpPr/>
          <p:nvPr/>
        </p:nvCxnSpPr>
        <p:spPr>
          <a:xfrm flipV="1">
            <a:off x="1773213" y="1935996"/>
            <a:ext cx="288032" cy="340990"/>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sp>
        <p:nvSpPr>
          <p:cNvPr id="24" name="テキスト ボックス 23"/>
          <p:cNvSpPr txBox="1"/>
          <p:nvPr/>
        </p:nvSpPr>
        <p:spPr>
          <a:xfrm>
            <a:off x="4067944" y="1586647"/>
            <a:ext cx="3923928" cy="646331"/>
          </a:xfrm>
          <a:prstGeom prst="rect">
            <a:avLst/>
          </a:prstGeom>
          <a:noFill/>
          <a:ln>
            <a:noFill/>
          </a:ln>
        </p:spPr>
        <p:txBody>
          <a:bodyPr wrap="square" rtlCol="0">
            <a:spAutoFit/>
          </a:bodyPr>
          <a:lstStyle/>
          <a:p>
            <a:r>
              <a:rPr kumimoji="1" lang="en-US" altLang="ja-JP" dirty="0"/>
              <a:t>P</a:t>
            </a:r>
            <a:r>
              <a:rPr kumimoji="1" lang="ja-JP" altLang="en-US" dirty="0"/>
              <a:t>偏光で斜めにレーザーが入射</a:t>
            </a:r>
            <a:endParaRPr kumimoji="1" lang="en-US" altLang="ja-JP" dirty="0"/>
          </a:p>
          <a:p>
            <a:r>
              <a:rPr lang="ja-JP" altLang="en-US" dirty="0"/>
              <a:t>超短パルスで支配的な吸収</a:t>
            </a:r>
            <a:endParaRPr kumimoji="1" lang="ja-JP" altLang="en-US" dirty="0"/>
          </a:p>
        </p:txBody>
      </p:sp>
      <p:sp>
        <p:nvSpPr>
          <p:cNvPr id="25" name="テキスト ボックス 24"/>
          <p:cNvSpPr txBox="1"/>
          <p:nvPr/>
        </p:nvSpPr>
        <p:spPr>
          <a:xfrm>
            <a:off x="4163094" y="2465525"/>
            <a:ext cx="3923928" cy="923330"/>
          </a:xfrm>
          <a:prstGeom prst="rect">
            <a:avLst/>
          </a:prstGeom>
          <a:noFill/>
          <a:ln>
            <a:noFill/>
          </a:ln>
        </p:spPr>
        <p:txBody>
          <a:bodyPr wrap="square" rtlCol="0">
            <a:spAutoFit/>
          </a:bodyPr>
          <a:lstStyle/>
          <a:p>
            <a:r>
              <a:rPr kumimoji="1" lang="ja-JP" altLang="en-US" dirty="0"/>
              <a:t>プラズマ電子をレーザー電場が真空中に引っ張り出し，再度衝突させることで、</a:t>
            </a:r>
            <a:endParaRPr kumimoji="1" lang="en-US" altLang="ja-JP" dirty="0"/>
          </a:p>
          <a:p>
            <a:r>
              <a:rPr kumimoji="1" lang="ja-JP" altLang="en-US" dirty="0"/>
              <a:t>レーザー吸収が起こる。</a:t>
            </a:r>
          </a:p>
        </p:txBody>
      </p:sp>
      <p:cxnSp>
        <p:nvCxnSpPr>
          <p:cNvPr id="26" name="直線矢印コネクタ 25"/>
          <p:cNvCxnSpPr/>
          <p:nvPr/>
        </p:nvCxnSpPr>
        <p:spPr>
          <a:xfrm>
            <a:off x="2399234" y="2803143"/>
            <a:ext cx="372566" cy="0"/>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pic>
        <p:nvPicPr>
          <p:cNvPr id="30" name="Picture 4" descr="Y:\OMP352picls2d\frames_kai\sht_I6e22_n360\dens\dens01_00015.gif"/>
          <p:cNvPicPr>
            <a:picLocks noChangeAspect="1" noChangeArrowheads="1"/>
          </p:cNvPicPr>
          <p:nvPr/>
        </p:nvPicPr>
        <p:blipFill rotWithShape="1">
          <a:blip r:embed="rId2">
            <a:extLst>
              <a:ext uri="{28A0092B-C50C-407E-A947-70E740481C1C}">
                <a14:useLocalDpi xmlns:a14="http://schemas.microsoft.com/office/drawing/2010/main" val="0"/>
              </a:ext>
            </a:extLst>
          </a:blip>
          <a:srcRect l="13025" t="4065" r="12913" b="9832"/>
          <a:stretch/>
        </p:blipFill>
        <p:spPr bwMode="auto">
          <a:xfrm>
            <a:off x="4618112" y="3664188"/>
            <a:ext cx="3194800" cy="2785632"/>
          </a:xfrm>
          <a:prstGeom prst="rect">
            <a:avLst/>
          </a:prstGeom>
          <a:noFill/>
          <a:extLst>
            <a:ext uri="{909E8E84-426E-40DD-AFC4-6F175D3DCCD1}">
              <a14:hiddenFill xmlns:a14="http://schemas.microsoft.com/office/drawing/2010/main">
                <a:solidFill>
                  <a:srgbClr val="FFFFFF"/>
                </a:solidFill>
              </a14:hiddenFill>
            </a:ext>
          </a:extLst>
        </p:spPr>
      </p:pic>
      <p:sp>
        <p:nvSpPr>
          <p:cNvPr id="20" name="テキスト ボックス 19"/>
          <p:cNvSpPr txBox="1"/>
          <p:nvPr/>
        </p:nvSpPr>
        <p:spPr>
          <a:xfrm>
            <a:off x="9252520" y="2358875"/>
            <a:ext cx="3027116" cy="369332"/>
          </a:xfrm>
          <a:prstGeom prst="rect">
            <a:avLst/>
          </a:prstGeom>
          <a:noFill/>
          <a:ln>
            <a:noFill/>
          </a:ln>
        </p:spPr>
        <p:txBody>
          <a:bodyPr wrap="square" rtlCol="0">
            <a:spAutoFit/>
          </a:bodyPr>
          <a:lstStyle/>
          <a:p>
            <a:r>
              <a:rPr lang="ja-JP" altLang="en-US" dirty="0">
                <a:latin typeface="Times New Roman" panose="02020603050405020304" pitchFamily="18" charset="0"/>
                <a:cs typeface="Times New Roman" panose="02020603050405020304" pitchFamily="18" charset="0"/>
              </a:rPr>
              <a:t>ビームの生成効率</a:t>
            </a:r>
            <a:r>
              <a:rPr lang="ja-JP" altLang="en-US" sz="1600" dirty="0">
                <a:latin typeface="Times New Roman" panose="02020603050405020304" pitchFamily="18" charset="0"/>
                <a:cs typeface="Times New Roman" panose="02020603050405020304" pitchFamily="18" charset="0"/>
              </a:rPr>
              <a:t>　</a:t>
            </a:r>
            <a:endParaRPr kumimoji="1" lang="ja-JP" altLang="en-US" sz="1600" dirty="0">
              <a:latin typeface="Times New Roman" panose="02020603050405020304" pitchFamily="18" charset="0"/>
              <a:cs typeface="Times New Roman" panose="02020603050405020304" pitchFamily="18" charset="0"/>
            </a:endParaRPr>
          </a:p>
        </p:txBody>
      </p:sp>
      <p:graphicFrame>
        <p:nvGraphicFramePr>
          <p:cNvPr id="23" name="表 22"/>
          <p:cNvGraphicFramePr>
            <a:graphicFrameLocks noGrp="1"/>
          </p:cNvGraphicFramePr>
          <p:nvPr>
            <p:extLst>
              <p:ext uri="{D42A27DB-BD31-4B8C-83A1-F6EECF244321}">
                <p14:modId xmlns:p14="http://schemas.microsoft.com/office/powerpoint/2010/main" val="1792684855"/>
              </p:ext>
            </p:extLst>
          </p:nvPr>
        </p:nvGraphicFramePr>
        <p:xfrm>
          <a:off x="9780947" y="2771884"/>
          <a:ext cx="4032448" cy="1036320"/>
        </p:xfrm>
        <a:graphic>
          <a:graphicData uri="http://schemas.openxmlformats.org/drawingml/2006/table">
            <a:tbl>
              <a:tblPr firstRow="1" bandRow="1">
                <a:tableStyleId>{5C22544A-7EE6-4342-B048-85BDC9FD1C3A}</a:tableStyleId>
              </a:tblPr>
              <a:tblGrid>
                <a:gridCol w="936104">
                  <a:extLst>
                    <a:ext uri="{9D8B030D-6E8A-4147-A177-3AD203B41FA5}">
                      <a16:colId xmlns:a16="http://schemas.microsoft.com/office/drawing/2014/main" val="20000"/>
                    </a:ext>
                  </a:extLst>
                </a:gridCol>
                <a:gridCol w="1512168">
                  <a:extLst>
                    <a:ext uri="{9D8B030D-6E8A-4147-A177-3AD203B41FA5}">
                      <a16:colId xmlns:a16="http://schemas.microsoft.com/office/drawing/2014/main" val="20001"/>
                    </a:ext>
                  </a:extLst>
                </a:gridCol>
                <a:gridCol w="1584176">
                  <a:extLst>
                    <a:ext uri="{9D8B030D-6E8A-4147-A177-3AD203B41FA5}">
                      <a16:colId xmlns:a16="http://schemas.microsoft.com/office/drawing/2014/main" val="20002"/>
                    </a:ext>
                  </a:extLst>
                </a:gridCol>
              </a:tblGrid>
              <a:tr h="18829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en-US" altLang="ja-JP" sz="1600" b="1" dirty="0">
                        <a:solidFill>
                          <a:schemeClr val="tx1"/>
                        </a:solidFill>
                        <a:latin typeface="Times New Roman" panose="02020603050405020304" pitchFamily="18" charset="0"/>
                        <a:cs typeface="Times New Roman" panose="02020603050405020304" pitchFamily="18" charset="0"/>
                      </a:endParaRPr>
                    </a:p>
                  </a:txBody>
                  <a:tcP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600" b="1" dirty="0">
                          <a:solidFill>
                            <a:schemeClr val="tx1"/>
                          </a:solidFill>
                          <a:latin typeface="Times New Roman" panose="02020603050405020304" pitchFamily="18" charset="0"/>
                          <a:cs typeface="Times New Roman" panose="02020603050405020304" pitchFamily="18" charset="0"/>
                        </a:rPr>
                        <a:t>準一次元</a:t>
                      </a:r>
                      <a:endParaRPr kumimoji="1" lang="en-US" altLang="ja-JP" sz="1600" b="1" dirty="0">
                        <a:solidFill>
                          <a:schemeClr val="tx1"/>
                        </a:solidFill>
                        <a:latin typeface="Times New Roman" panose="02020603050405020304" pitchFamily="18" charset="0"/>
                        <a:cs typeface="Times New Roman" panose="02020603050405020304" pitchFamily="18" charset="0"/>
                      </a:endParaRPr>
                    </a:p>
                  </a:txBody>
                  <a:tcP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kumimoji="1" lang="ja-JP" altLang="en-US" sz="16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有限スポット</a:t>
                      </a:r>
                      <a:r>
                        <a:rPr kumimoji="1" lang="en-US" altLang="ja-JP" sz="1600" b="1" dirty="0">
                          <a:solidFill>
                            <a:schemeClr val="tx1"/>
                          </a:solidFill>
                          <a:latin typeface="Times New Roman" panose="02020603050405020304" pitchFamily="18" charset="0"/>
                          <a:cs typeface="Times New Roman" panose="02020603050405020304" pitchFamily="18" charset="0"/>
                        </a:rPr>
                        <a:t> </a:t>
                      </a:r>
                    </a:p>
                  </a:txBody>
                  <a:tcP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0">
                <a:tc>
                  <a:txBody>
                    <a:bodyPr/>
                    <a:lstStyle/>
                    <a:p>
                      <a:pPr algn="l"/>
                      <a:r>
                        <a:rPr kumimoji="1" lang="en-US" altLang="ja-JP" sz="1600" b="0" baseline="0" dirty="0">
                          <a:solidFill>
                            <a:schemeClr val="tx1"/>
                          </a:solidFill>
                          <a:latin typeface="Times New Roman" panose="02020603050405020304" pitchFamily="18" charset="0"/>
                          <a:cs typeface="Times New Roman" panose="02020603050405020304" pitchFamily="18" charset="0"/>
                        </a:rPr>
                        <a:t>C</a:t>
                      </a:r>
                      <a:r>
                        <a:rPr kumimoji="1" lang="en-US" altLang="ja-JP" sz="1600" b="0" baseline="30000" dirty="0">
                          <a:solidFill>
                            <a:schemeClr val="tx1"/>
                          </a:solidFill>
                          <a:latin typeface="Times New Roman" panose="02020603050405020304" pitchFamily="18" charset="0"/>
                          <a:cs typeface="Times New Roman" panose="02020603050405020304" pitchFamily="18" charset="0"/>
                        </a:rPr>
                        <a:t>6+</a:t>
                      </a:r>
                    </a:p>
                  </a:txBody>
                  <a:tcPr anchor="ct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r>
                        <a:rPr lang="en-US" altLang="ja-JP" dirty="0">
                          <a:latin typeface="Times New Roman" panose="02020603050405020304" pitchFamily="18" charset="0"/>
                          <a:cs typeface="Times New Roman" panose="02020603050405020304" pitchFamily="18" charset="0"/>
                        </a:rPr>
                        <a:t>17.40%</a:t>
                      </a:r>
                      <a:endParaRPr lang="ja-JP" altLang="en-US" dirty="0">
                        <a:latin typeface="Times New Roman" panose="02020603050405020304" pitchFamily="18" charset="0"/>
                        <a:cs typeface="Times New Roman" panose="02020603050405020304" pitchFamily="18" charset="0"/>
                      </a:endParaRPr>
                    </a:p>
                  </a:txBody>
                  <a:tcPr anchor="ct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r>
                        <a:rPr lang="en-US" altLang="ja-JP" dirty="0">
                          <a:latin typeface="Times New Roman" panose="02020603050405020304" pitchFamily="18" charset="0"/>
                          <a:cs typeface="Times New Roman" panose="02020603050405020304" pitchFamily="18" charset="0"/>
                        </a:rPr>
                        <a:t>  </a:t>
                      </a:r>
                      <a:r>
                        <a:rPr lang="en-US" altLang="ja-JP" dirty="0">
                          <a:solidFill>
                            <a:srgbClr val="FF0000"/>
                          </a:solidFill>
                          <a:latin typeface="Times New Roman" panose="02020603050405020304" pitchFamily="18" charset="0"/>
                          <a:cs typeface="Times New Roman" panose="02020603050405020304" pitchFamily="18" charset="0"/>
                        </a:rPr>
                        <a:t>6.39%</a:t>
                      </a:r>
                      <a:endParaRPr lang="ja-JP" altLang="en-US" dirty="0">
                        <a:solidFill>
                          <a:srgbClr val="FF0000"/>
                        </a:solidFill>
                        <a:latin typeface="Times New Roman" panose="02020603050405020304" pitchFamily="18" charset="0"/>
                        <a:cs typeface="Times New Roman" panose="02020603050405020304" pitchFamily="18" charset="0"/>
                      </a:endParaRPr>
                    </a:p>
                  </a:txBody>
                  <a:tcPr anchor="ct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10001"/>
                  </a:ext>
                </a:extLst>
              </a:tr>
              <a:tr h="0">
                <a:tc>
                  <a:txBody>
                    <a:bodyPr/>
                    <a:lstStyle/>
                    <a:p>
                      <a:pPr algn="l"/>
                      <a:r>
                        <a:rPr kumimoji="1" lang="en-US" altLang="ja-JP" sz="1600" b="0" baseline="0" dirty="0">
                          <a:solidFill>
                            <a:schemeClr val="bg1">
                              <a:lumMod val="50000"/>
                            </a:schemeClr>
                          </a:solidFill>
                          <a:latin typeface="Times New Roman" panose="02020603050405020304" pitchFamily="18" charset="0"/>
                          <a:cs typeface="Times New Roman" panose="02020603050405020304" pitchFamily="18" charset="0"/>
                        </a:rPr>
                        <a:t>electron</a:t>
                      </a:r>
                      <a:endParaRPr kumimoji="1" lang="en-US" altLang="ja-JP" sz="1600" b="0" baseline="30000" dirty="0">
                        <a:solidFill>
                          <a:schemeClr val="bg1">
                            <a:lumMod val="50000"/>
                          </a:schemeClr>
                        </a:solidFill>
                        <a:latin typeface="Times New Roman" panose="02020603050405020304" pitchFamily="18" charset="0"/>
                        <a:cs typeface="Times New Roman" panose="02020603050405020304" pitchFamily="18" charset="0"/>
                      </a:endParaRPr>
                    </a:p>
                  </a:txBody>
                  <a:tcPr anchor="ctr">
                    <a:lnT w="12700" cap="flat" cmpd="sng" algn="ctr">
                      <a:no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r>
                        <a:rPr lang="ja-JP" altLang="en-US" sz="1600" baseline="0" dirty="0">
                          <a:solidFill>
                            <a:schemeClr val="bg1">
                              <a:lumMod val="50000"/>
                            </a:schemeClr>
                          </a:solidFill>
                          <a:latin typeface="Times New Roman" panose="02020603050405020304" pitchFamily="18" charset="0"/>
                          <a:cs typeface="Times New Roman" panose="02020603050405020304" pitchFamily="18" charset="0"/>
                        </a:rPr>
                        <a:t>  </a:t>
                      </a:r>
                      <a:r>
                        <a:rPr lang="en-US" altLang="ja-JP" sz="1600" dirty="0">
                          <a:solidFill>
                            <a:schemeClr val="bg1">
                              <a:lumMod val="50000"/>
                            </a:schemeClr>
                          </a:solidFill>
                          <a:latin typeface="Times New Roman" panose="02020603050405020304" pitchFamily="18" charset="0"/>
                          <a:cs typeface="Times New Roman" panose="02020603050405020304" pitchFamily="18" charset="0"/>
                        </a:rPr>
                        <a:t>0.92%</a:t>
                      </a:r>
                      <a:endParaRPr lang="ja-JP" altLang="en-US" sz="1600" dirty="0">
                        <a:solidFill>
                          <a:schemeClr val="bg1">
                            <a:lumMod val="50000"/>
                          </a:schemeClr>
                        </a:solidFill>
                        <a:latin typeface="Times New Roman" panose="02020603050405020304" pitchFamily="18" charset="0"/>
                        <a:cs typeface="Times New Roman" panose="02020603050405020304" pitchFamily="18" charset="0"/>
                      </a:endParaRPr>
                    </a:p>
                  </a:txBody>
                  <a:tcPr anchor="ctr">
                    <a:lnT w="12700" cap="flat" cmpd="sng" algn="ctr">
                      <a:no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r>
                        <a:rPr lang="en-US" altLang="ja-JP" sz="1600" dirty="0">
                          <a:solidFill>
                            <a:schemeClr val="bg1">
                              <a:lumMod val="50000"/>
                            </a:schemeClr>
                          </a:solidFill>
                          <a:latin typeface="Times New Roman" panose="02020603050405020304" pitchFamily="18" charset="0"/>
                          <a:cs typeface="Times New Roman" panose="02020603050405020304" pitchFamily="18" charset="0"/>
                        </a:rPr>
                        <a:t>  6.01%</a:t>
                      </a:r>
                      <a:endParaRPr lang="ja-JP" altLang="en-US" sz="1600" dirty="0">
                        <a:solidFill>
                          <a:schemeClr val="bg1">
                            <a:lumMod val="50000"/>
                          </a:schemeClr>
                        </a:solidFill>
                        <a:latin typeface="Times New Roman" panose="02020603050405020304" pitchFamily="18" charset="0"/>
                        <a:cs typeface="Times New Roman" panose="02020603050405020304" pitchFamily="18" charset="0"/>
                      </a:endParaRPr>
                    </a:p>
                  </a:txBody>
                  <a:tcPr anchor="ctr">
                    <a:lnT w="12700" cap="flat" cmpd="sng" algn="ctr">
                      <a:no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bl>
          </a:graphicData>
        </a:graphic>
      </p:graphicFrame>
      <p:sp>
        <p:nvSpPr>
          <p:cNvPr id="27" name="右矢印 93"/>
          <p:cNvSpPr/>
          <p:nvPr/>
        </p:nvSpPr>
        <p:spPr>
          <a:xfrm>
            <a:off x="11785110" y="3201498"/>
            <a:ext cx="384575" cy="187357"/>
          </a:xfrm>
          <a:prstGeom prst="rightArrow">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solidFill>
                <a:schemeClr val="tx1"/>
              </a:solidFill>
            </a:endParaRPr>
          </a:p>
        </p:txBody>
      </p:sp>
      <p:sp>
        <p:nvSpPr>
          <p:cNvPr id="28" name="円/楕円 82"/>
          <p:cNvSpPr/>
          <p:nvPr/>
        </p:nvSpPr>
        <p:spPr>
          <a:xfrm>
            <a:off x="12269722" y="3476868"/>
            <a:ext cx="883539" cy="318853"/>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solidFill>
                <a:schemeClr val="tx1"/>
              </a:solidFill>
            </a:endParaRPr>
          </a:p>
        </p:txBody>
      </p:sp>
      <p:cxnSp>
        <p:nvCxnSpPr>
          <p:cNvPr id="29" name="直線矢印コネクタ 28"/>
          <p:cNvCxnSpPr>
            <a:stCxn id="28" idx="3"/>
          </p:cNvCxnSpPr>
          <p:nvPr/>
        </p:nvCxnSpPr>
        <p:spPr>
          <a:xfrm flipH="1">
            <a:off x="12005345" y="3749026"/>
            <a:ext cx="393768" cy="308305"/>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1" name="テキスト ボックス 30"/>
          <p:cNvSpPr txBox="1"/>
          <p:nvPr/>
        </p:nvSpPr>
        <p:spPr>
          <a:xfrm>
            <a:off x="10632982" y="4057331"/>
            <a:ext cx="3419872" cy="584775"/>
          </a:xfrm>
          <a:prstGeom prst="rect">
            <a:avLst/>
          </a:prstGeom>
          <a:noFill/>
          <a:ln>
            <a:noFill/>
          </a:ln>
        </p:spPr>
        <p:txBody>
          <a:bodyPr wrap="square" rtlCol="0">
            <a:spAutoFit/>
          </a:bodyPr>
          <a:lstStyle/>
          <a:p>
            <a:r>
              <a:rPr kumimoji="1" lang="en-US" altLang="ja-JP" sz="1600" i="1" dirty="0" err="1">
                <a:latin typeface="Times New Roman" panose="02020603050405020304" pitchFamily="18" charset="0"/>
                <a:cs typeface="Times New Roman" panose="02020603050405020304" pitchFamily="18" charset="0"/>
              </a:rPr>
              <a:t>ε</a:t>
            </a:r>
            <a:r>
              <a:rPr kumimoji="1" lang="en-US" altLang="ja-JP" sz="1600" baseline="-25000" dirty="0" err="1">
                <a:latin typeface="Times New Roman" panose="02020603050405020304" pitchFamily="18" charset="0"/>
                <a:cs typeface="Times New Roman" panose="02020603050405020304" pitchFamily="18" charset="0"/>
              </a:rPr>
              <a:t>e</a:t>
            </a:r>
            <a:r>
              <a:rPr lang="en-US" altLang="ja-JP" sz="1600" dirty="0">
                <a:latin typeface="Times New Roman" panose="02020603050405020304" pitchFamily="18" charset="0"/>
                <a:cs typeface="Times New Roman" panose="02020603050405020304" pitchFamily="18" charset="0"/>
              </a:rPr>
              <a:t>&lt; </a:t>
            </a:r>
            <a:r>
              <a:rPr kumimoji="1" lang="en-US" altLang="ja-JP" sz="1600" dirty="0">
                <a:latin typeface="Times New Roman" panose="02020603050405020304" pitchFamily="18" charset="0"/>
                <a:cs typeface="Times New Roman" panose="02020603050405020304" pitchFamily="18" charset="0"/>
              </a:rPr>
              <a:t>3MeV</a:t>
            </a:r>
            <a:r>
              <a:rPr kumimoji="1" lang="ja-JP" altLang="en-US" sz="1600" dirty="0">
                <a:latin typeface="Times New Roman" panose="02020603050405020304" pitchFamily="18" charset="0"/>
                <a:cs typeface="Times New Roman" panose="02020603050405020304" pitchFamily="18" charset="0"/>
              </a:rPr>
              <a:t>の成分の</a:t>
            </a:r>
            <a:r>
              <a:rPr lang="ja-JP" altLang="en-US" sz="1600" dirty="0">
                <a:latin typeface="Times New Roman" panose="02020603050405020304" pitchFamily="18" charset="0"/>
                <a:cs typeface="Times New Roman" panose="02020603050405020304" pitchFamily="18" charset="0"/>
              </a:rPr>
              <a:t>生成</a:t>
            </a:r>
            <a:r>
              <a:rPr kumimoji="1" lang="ja-JP" altLang="en-US" sz="1600" dirty="0">
                <a:latin typeface="Times New Roman" panose="02020603050405020304" pitchFamily="18" charset="0"/>
                <a:cs typeface="Times New Roman" panose="02020603050405020304" pitchFamily="18" charset="0"/>
              </a:rPr>
              <a:t>効率は</a:t>
            </a:r>
            <a:r>
              <a:rPr kumimoji="1" lang="en-US" altLang="ja-JP" sz="1600" dirty="0">
                <a:latin typeface="Times New Roman" panose="02020603050405020304" pitchFamily="18" charset="0"/>
                <a:cs typeface="Times New Roman" panose="02020603050405020304" pitchFamily="18" charset="0"/>
              </a:rPr>
              <a:t>0.12%</a:t>
            </a:r>
          </a:p>
          <a:p>
            <a:r>
              <a:rPr lang="ja-JP" altLang="en-US" sz="1600" dirty="0">
                <a:latin typeface="Times New Roman" panose="02020603050405020304" pitchFamily="18" charset="0"/>
                <a:cs typeface="Times New Roman" panose="02020603050405020304" pitchFamily="18" charset="0"/>
              </a:rPr>
              <a:t>∴ コア加熱への寄与は小さい？</a:t>
            </a:r>
            <a:endParaRPr lang="en-US" altLang="ja-JP" sz="1600" dirty="0">
              <a:latin typeface="Times New Roman" panose="02020603050405020304" pitchFamily="18" charset="0"/>
              <a:cs typeface="Times New Roman" panose="02020603050405020304" pitchFamily="18" charset="0"/>
            </a:endParaRPr>
          </a:p>
        </p:txBody>
      </p:sp>
      <p:sp>
        <p:nvSpPr>
          <p:cNvPr id="32" name="右矢印 101"/>
          <p:cNvSpPr/>
          <p:nvPr/>
        </p:nvSpPr>
        <p:spPr>
          <a:xfrm>
            <a:off x="11785110" y="3561538"/>
            <a:ext cx="384575" cy="187357"/>
          </a:xfrm>
          <a:prstGeom prst="rightArrow">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solidFill>
                <a:schemeClr val="tx1"/>
              </a:solidFill>
            </a:endParaRPr>
          </a:p>
        </p:txBody>
      </p:sp>
    </p:spTree>
    <p:extLst>
      <p:ext uri="{BB962C8B-B14F-4D97-AF65-F5344CB8AC3E}">
        <p14:creationId xmlns:p14="http://schemas.microsoft.com/office/powerpoint/2010/main" val="32814306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電子ビーム（有限スポット径）</a:t>
            </a:r>
          </a:p>
        </p:txBody>
      </p:sp>
      <p:pic>
        <p:nvPicPr>
          <p:cNvPr id="4" name="図 3"/>
          <p:cNvPicPr>
            <a:picLocks noChangeAspect="1"/>
          </p:cNvPicPr>
          <p:nvPr/>
        </p:nvPicPr>
        <p:blipFill rotWithShape="1">
          <a:blip r:embed="rId2"/>
          <a:srcRect l="22933" t="2401" r="13600" b="9400"/>
          <a:stretch/>
        </p:blipFill>
        <p:spPr>
          <a:xfrm>
            <a:off x="808029" y="1844824"/>
            <a:ext cx="3676807" cy="3406453"/>
          </a:xfrm>
          <a:prstGeom prst="rect">
            <a:avLst/>
          </a:prstGeom>
        </p:spPr>
      </p:pic>
      <p:sp>
        <p:nvSpPr>
          <p:cNvPr id="5" name="テキスト ボックス 4"/>
          <p:cNvSpPr txBox="1"/>
          <p:nvPr/>
        </p:nvSpPr>
        <p:spPr>
          <a:xfrm>
            <a:off x="2104173" y="5373216"/>
            <a:ext cx="1305458" cy="400110"/>
          </a:xfrm>
          <a:prstGeom prst="rect">
            <a:avLst/>
          </a:prstGeom>
          <a:noFill/>
          <a:ln>
            <a:noFill/>
          </a:ln>
        </p:spPr>
        <p:txBody>
          <a:bodyPr wrap="square" rtlCol="0">
            <a:spAutoFit/>
          </a:bodyPr>
          <a:lstStyle/>
          <a:p>
            <a:pPr algn="ctr"/>
            <a:r>
              <a:rPr lang="en-US" altLang="ja-JP" sz="2000" i="1" dirty="0" err="1">
                <a:latin typeface="Times New Roman" panose="02020603050405020304" pitchFamily="18" charset="0"/>
                <a:cs typeface="Times New Roman" panose="02020603050405020304" pitchFamily="18" charset="0"/>
              </a:rPr>
              <a:t>ε</a:t>
            </a:r>
            <a:r>
              <a:rPr lang="en-US" altLang="ja-JP" sz="2000" baseline="-25000" dirty="0" err="1">
                <a:latin typeface="Times New Roman" panose="02020603050405020304" pitchFamily="18" charset="0"/>
                <a:cs typeface="Times New Roman" panose="02020603050405020304" pitchFamily="18" charset="0"/>
              </a:rPr>
              <a:t>e</a:t>
            </a:r>
            <a:r>
              <a:rPr kumimoji="1" lang="en-US" altLang="ja-JP" sz="2000" dirty="0">
                <a:latin typeface="Times New Roman" panose="02020603050405020304" pitchFamily="18" charset="0"/>
                <a:cs typeface="Times New Roman" panose="02020603050405020304" pitchFamily="18" charset="0"/>
              </a:rPr>
              <a:t> [MeV]</a:t>
            </a:r>
            <a:endParaRPr kumimoji="1" lang="ja-JP" altLang="en-US" sz="2000" dirty="0">
              <a:latin typeface="Times New Roman" panose="02020603050405020304" pitchFamily="18" charset="0"/>
              <a:cs typeface="Times New Roman" panose="02020603050405020304" pitchFamily="18" charset="0"/>
            </a:endParaRPr>
          </a:p>
        </p:txBody>
      </p:sp>
      <p:sp>
        <p:nvSpPr>
          <p:cNvPr id="6" name="テキスト ボックス 5"/>
          <p:cNvSpPr txBox="1"/>
          <p:nvPr/>
        </p:nvSpPr>
        <p:spPr>
          <a:xfrm rot="16200000">
            <a:off x="-501746" y="3347995"/>
            <a:ext cx="2011548" cy="400110"/>
          </a:xfrm>
          <a:prstGeom prst="rect">
            <a:avLst/>
          </a:prstGeom>
          <a:noFill/>
          <a:ln>
            <a:noFill/>
          </a:ln>
        </p:spPr>
        <p:txBody>
          <a:bodyPr wrap="square" rtlCol="0">
            <a:spAutoFit/>
          </a:bodyPr>
          <a:lstStyle/>
          <a:p>
            <a:pPr algn="ctr"/>
            <a:r>
              <a:rPr lang="en-US" altLang="ja-JP" sz="2000" dirty="0" err="1">
                <a:latin typeface="Times New Roman" panose="02020603050405020304" pitchFamily="18" charset="0"/>
                <a:cs typeface="Times New Roman" panose="02020603050405020304" pitchFamily="18" charset="0"/>
              </a:rPr>
              <a:t>d</a:t>
            </a:r>
            <a:r>
              <a:rPr lang="en-US" altLang="ja-JP" sz="2000" i="1" dirty="0" err="1">
                <a:latin typeface="Times New Roman" panose="02020603050405020304" pitchFamily="18" charset="0"/>
                <a:cs typeface="Times New Roman" panose="02020603050405020304" pitchFamily="18" charset="0"/>
              </a:rPr>
              <a:t>E</a:t>
            </a:r>
            <a:r>
              <a:rPr lang="en-US" altLang="ja-JP" sz="2000" i="1" baseline="-25000" dirty="0" err="1">
                <a:latin typeface="Times New Roman" panose="02020603050405020304" pitchFamily="18" charset="0"/>
                <a:cs typeface="Times New Roman" panose="02020603050405020304" pitchFamily="18" charset="0"/>
              </a:rPr>
              <a:t>b</a:t>
            </a:r>
            <a:r>
              <a:rPr lang="en-US" altLang="ja-JP" sz="2000" dirty="0">
                <a:latin typeface="Times New Roman" panose="02020603050405020304" pitchFamily="18" charset="0"/>
                <a:cs typeface="Times New Roman" panose="02020603050405020304" pitchFamily="18" charset="0"/>
              </a:rPr>
              <a:t>/</a:t>
            </a:r>
            <a:r>
              <a:rPr lang="en-US" altLang="ja-JP" sz="2000" dirty="0" err="1">
                <a:latin typeface="Times New Roman" panose="02020603050405020304" pitchFamily="18" charset="0"/>
                <a:cs typeface="Times New Roman" panose="02020603050405020304" pitchFamily="18" charset="0"/>
              </a:rPr>
              <a:t>d</a:t>
            </a:r>
            <a:r>
              <a:rPr lang="en-US" altLang="ja-JP" sz="2000" i="1" dirty="0" err="1">
                <a:latin typeface="Times New Roman" panose="02020603050405020304" pitchFamily="18" charset="0"/>
                <a:cs typeface="Times New Roman" panose="02020603050405020304" pitchFamily="18" charset="0"/>
              </a:rPr>
              <a:t>ε</a:t>
            </a:r>
            <a:r>
              <a:rPr lang="en-US" altLang="ja-JP" sz="2000" baseline="-25000" dirty="0" err="1">
                <a:latin typeface="Times New Roman" panose="02020603050405020304" pitchFamily="18" charset="0"/>
                <a:cs typeface="Times New Roman" panose="02020603050405020304" pitchFamily="18" charset="0"/>
              </a:rPr>
              <a:t>e</a:t>
            </a:r>
            <a:r>
              <a:rPr kumimoji="1" lang="en-US" altLang="ja-JP" sz="2000" dirty="0">
                <a:latin typeface="Times New Roman" panose="02020603050405020304" pitchFamily="18" charset="0"/>
                <a:cs typeface="Times New Roman" panose="02020603050405020304" pitchFamily="18" charset="0"/>
              </a:rPr>
              <a:t> [kJ/MeV]</a:t>
            </a:r>
          </a:p>
        </p:txBody>
      </p:sp>
      <p:sp>
        <p:nvSpPr>
          <p:cNvPr id="8" name="テキスト ボックス 7"/>
          <p:cNvSpPr txBox="1"/>
          <p:nvPr/>
        </p:nvSpPr>
        <p:spPr>
          <a:xfrm>
            <a:off x="4510208" y="2386933"/>
            <a:ext cx="3027116" cy="369332"/>
          </a:xfrm>
          <a:prstGeom prst="rect">
            <a:avLst/>
          </a:prstGeom>
          <a:noFill/>
          <a:ln>
            <a:noFill/>
          </a:ln>
        </p:spPr>
        <p:txBody>
          <a:bodyPr wrap="square" rtlCol="0">
            <a:spAutoFit/>
          </a:bodyPr>
          <a:lstStyle/>
          <a:p>
            <a:r>
              <a:rPr lang="ja-JP" altLang="en-US" dirty="0">
                <a:latin typeface="Times New Roman" panose="02020603050405020304" pitchFamily="18" charset="0"/>
                <a:cs typeface="Times New Roman" panose="02020603050405020304" pitchFamily="18" charset="0"/>
              </a:rPr>
              <a:t>ビームの生成効率</a:t>
            </a:r>
            <a:r>
              <a:rPr lang="ja-JP" altLang="en-US" sz="1600" dirty="0">
                <a:latin typeface="Times New Roman" panose="02020603050405020304" pitchFamily="18" charset="0"/>
                <a:cs typeface="Times New Roman" panose="02020603050405020304" pitchFamily="18" charset="0"/>
              </a:rPr>
              <a:t>　</a:t>
            </a:r>
            <a:endParaRPr kumimoji="1" lang="ja-JP" altLang="en-US" sz="1600" dirty="0">
              <a:latin typeface="Times New Roman" panose="02020603050405020304" pitchFamily="18" charset="0"/>
              <a:cs typeface="Times New Roman" panose="02020603050405020304" pitchFamily="18" charset="0"/>
            </a:endParaRPr>
          </a:p>
        </p:txBody>
      </p:sp>
      <p:graphicFrame>
        <p:nvGraphicFramePr>
          <p:cNvPr id="9" name="表 8"/>
          <p:cNvGraphicFramePr>
            <a:graphicFrameLocks noGrp="1"/>
          </p:cNvGraphicFramePr>
          <p:nvPr>
            <p:extLst>
              <p:ext uri="{D42A27DB-BD31-4B8C-83A1-F6EECF244321}">
                <p14:modId xmlns:p14="http://schemas.microsoft.com/office/powerpoint/2010/main" val="1119420473"/>
              </p:ext>
            </p:extLst>
          </p:nvPr>
        </p:nvGraphicFramePr>
        <p:xfrm>
          <a:off x="4576816" y="2955284"/>
          <a:ext cx="4032448" cy="1066800"/>
        </p:xfrm>
        <a:graphic>
          <a:graphicData uri="http://schemas.openxmlformats.org/drawingml/2006/table">
            <a:tbl>
              <a:tblPr firstRow="1" bandRow="1">
                <a:tableStyleId>{5C22544A-7EE6-4342-B048-85BDC9FD1C3A}</a:tableStyleId>
              </a:tblPr>
              <a:tblGrid>
                <a:gridCol w="936104">
                  <a:extLst>
                    <a:ext uri="{9D8B030D-6E8A-4147-A177-3AD203B41FA5}">
                      <a16:colId xmlns:a16="http://schemas.microsoft.com/office/drawing/2014/main" val="20000"/>
                    </a:ext>
                  </a:extLst>
                </a:gridCol>
                <a:gridCol w="1512168">
                  <a:extLst>
                    <a:ext uri="{9D8B030D-6E8A-4147-A177-3AD203B41FA5}">
                      <a16:colId xmlns:a16="http://schemas.microsoft.com/office/drawing/2014/main" val="20001"/>
                    </a:ext>
                  </a:extLst>
                </a:gridCol>
                <a:gridCol w="1584176">
                  <a:extLst>
                    <a:ext uri="{9D8B030D-6E8A-4147-A177-3AD203B41FA5}">
                      <a16:colId xmlns:a16="http://schemas.microsoft.com/office/drawing/2014/main" val="20002"/>
                    </a:ext>
                  </a:extLst>
                </a:gridCol>
              </a:tblGrid>
              <a:tr h="18829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en-US" altLang="ja-JP" sz="1600" b="1" dirty="0">
                        <a:solidFill>
                          <a:schemeClr val="tx1"/>
                        </a:solidFill>
                        <a:latin typeface="Times New Roman" panose="02020603050405020304" pitchFamily="18" charset="0"/>
                        <a:cs typeface="Times New Roman" panose="02020603050405020304" pitchFamily="18" charset="0"/>
                      </a:endParaRPr>
                    </a:p>
                  </a:txBody>
                  <a:tcP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600" b="1" dirty="0">
                          <a:solidFill>
                            <a:schemeClr val="tx1"/>
                          </a:solidFill>
                          <a:latin typeface="Times New Roman" panose="02020603050405020304" pitchFamily="18" charset="0"/>
                          <a:cs typeface="Times New Roman" panose="02020603050405020304" pitchFamily="18" charset="0"/>
                        </a:rPr>
                        <a:t>準一次元</a:t>
                      </a:r>
                      <a:endParaRPr kumimoji="1" lang="en-US" altLang="ja-JP" sz="1600" b="1" dirty="0">
                        <a:solidFill>
                          <a:schemeClr val="tx1"/>
                        </a:solidFill>
                        <a:latin typeface="Times New Roman" panose="02020603050405020304" pitchFamily="18" charset="0"/>
                        <a:cs typeface="Times New Roman" panose="02020603050405020304" pitchFamily="18" charset="0"/>
                      </a:endParaRPr>
                    </a:p>
                  </a:txBody>
                  <a:tcP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kumimoji="1" lang="ja-JP" altLang="en-US" sz="16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有限スポット</a:t>
                      </a:r>
                      <a:r>
                        <a:rPr kumimoji="1" lang="en-US" altLang="ja-JP" sz="1600" b="1" dirty="0">
                          <a:solidFill>
                            <a:schemeClr val="tx1"/>
                          </a:solidFill>
                          <a:latin typeface="Times New Roman" panose="02020603050405020304" pitchFamily="18" charset="0"/>
                          <a:cs typeface="Times New Roman" panose="02020603050405020304" pitchFamily="18" charset="0"/>
                        </a:rPr>
                        <a:t> </a:t>
                      </a:r>
                    </a:p>
                  </a:txBody>
                  <a:tcP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0">
                <a:tc>
                  <a:txBody>
                    <a:bodyPr/>
                    <a:lstStyle/>
                    <a:p>
                      <a:pPr algn="l"/>
                      <a:r>
                        <a:rPr kumimoji="1" lang="en-US" altLang="ja-JP" sz="1800" b="0" baseline="0" dirty="0">
                          <a:solidFill>
                            <a:schemeClr val="tx1"/>
                          </a:solidFill>
                          <a:latin typeface="Times New Roman" panose="02020603050405020304" pitchFamily="18" charset="0"/>
                          <a:cs typeface="Times New Roman" panose="02020603050405020304" pitchFamily="18" charset="0"/>
                        </a:rPr>
                        <a:t>C</a:t>
                      </a:r>
                      <a:r>
                        <a:rPr kumimoji="1" lang="en-US" altLang="ja-JP" sz="1800" b="0" baseline="30000" dirty="0">
                          <a:solidFill>
                            <a:schemeClr val="tx1"/>
                          </a:solidFill>
                          <a:latin typeface="Times New Roman" panose="02020603050405020304" pitchFamily="18" charset="0"/>
                          <a:cs typeface="Times New Roman" panose="02020603050405020304" pitchFamily="18" charset="0"/>
                        </a:rPr>
                        <a:t>6+</a:t>
                      </a:r>
                    </a:p>
                  </a:txBody>
                  <a:tcPr anchor="ct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r>
                        <a:rPr lang="en-US" altLang="ja-JP" sz="1800" dirty="0">
                          <a:solidFill>
                            <a:schemeClr val="tx1"/>
                          </a:solidFill>
                          <a:latin typeface="Times New Roman" panose="02020603050405020304" pitchFamily="18" charset="0"/>
                          <a:cs typeface="Times New Roman" panose="02020603050405020304" pitchFamily="18" charset="0"/>
                        </a:rPr>
                        <a:t>17.40%</a:t>
                      </a:r>
                      <a:endParaRPr lang="ja-JP" altLang="en-US" sz="1800" dirty="0">
                        <a:solidFill>
                          <a:schemeClr val="tx1"/>
                        </a:solidFill>
                        <a:latin typeface="Times New Roman" panose="02020603050405020304" pitchFamily="18" charset="0"/>
                        <a:cs typeface="Times New Roman" panose="02020603050405020304" pitchFamily="18" charset="0"/>
                      </a:endParaRPr>
                    </a:p>
                  </a:txBody>
                  <a:tcPr anchor="ct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r>
                        <a:rPr lang="en-US" altLang="ja-JP" sz="1800" dirty="0">
                          <a:solidFill>
                            <a:schemeClr val="tx1"/>
                          </a:solidFill>
                          <a:latin typeface="Times New Roman" panose="02020603050405020304" pitchFamily="18" charset="0"/>
                          <a:cs typeface="Times New Roman" panose="02020603050405020304" pitchFamily="18" charset="0"/>
                        </a:rPr>
                        <a:t>  6.39%</a:t>
                      </a:r>
                      <a:endParaRPr lang="ja-JP" altLang="en-US" sz="1800" dirty="0">
                        <a:solidFill>
                          <a:schemeClr val="tx1"/>
                        </a:solidFill>
                        <a:latin typeface="Times New Roman" panose="02020603050405020304" pitchFamily="18" charset="0"/>
                        <a:cs typeface="Times New Roman" panose="02020603050405020304" pitchFamily="18" charset="0"/>
                      </a:endParaRPr>
                    </a:p>
                  </a:txBody>
                  <a:tcPr anchor="ct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10001"/>
                  </a:ext>
                </a:extLst>
              </a:tr>
              <a:tr h="0">
                <a:tc>
                  <a:txBody>
                    <a:bodyPr/>
                    <a:lstStyle/>
                    <a:p>
                      <a:pPr algn="l"/>
                      <a:r>
                        <a:rPr kumimoji="1" lang="en-US" altLang="ja-JP" sz="1800" b="0" baseline="0" dirty="0">
                          <a:solidFill>
                            <a:schemeClr val="tx1"/>
                          </a:solidFill>
                          <a:latin typeface="Times New Roman" panose="02020603050405020304" pitchFamily="18" charset="0"/>
                          <a:cs typeface="Times New Roman" panose="02020603050405020304" pitchFamily="18" charset="0"/>
                        </a:rPr>
                        <a:t>electron</a:t>
                      </a:r>
                      <a:endParaRPr kumimoji="1" lang="en-US" altLang="ja-JP" sz="1800" b="0" baseline="30000" dirty="0">
                        <a:solidFill>
                          <a:schemeClr val="tx1"/>
                        </a:solidFill>
                        <a:latin typeface="Times New Roman" panose="02020603050405020304" pitchFamily="18" charset="0"/>
                        <a:cs typeface="Times New Roman" panose="02020603050405020304" pitchFamily="18" charset="0"/>
                      </a:endParaRPr>
                    </a:p>
                  </a:txBody>
                  <a:tcPr anchor="ctr">
                    <a:lnT w="12700" cap="flat" cmpd="sng" algn="ctr">
                      <a:no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r>
                        <a:rPr lang="ja-JP" altLang="en-US" sz="1800" baseline="0" dirty="0">
                          <a:solidFill>
                            <a:schemeClr val="tx1"/>
                          </a:solidFill>
                          <a:latin typeface="Times New Roman" panose="02020603050405020304" pitchFamily="18" charset="0"/>
                          <a:cs typeface="Times New Roman" panose="02020603050405020304" pitchFamily="18" charset="0"/>
                        </a:rPr>
                        <a:t>  </a:t>
                      </a:r>
                      <a:r>
                        <a:rPr lang="en-US" altLang="ja-JP" sz="1800" dirty="0">
                          <a:solidFill>
                            <a:schemeClr val="tx1"/>
                          </a:solidFill>
                          <a:latin typeface="Times New Roman" panose="02020603050405020304" pitchFamily="18" charset="0"/>
                          <a:cs typeface="Times New Roman" panose="02020603050405020304" pitchFamily="18" charset="0"/>
                        </a:rPr>
                        <a:t>0.92%</a:t>
                      </a:r>
                      <a:endParaRPr lang="ja-JP" altLang="en-US" sz="1800" dirty="0">
                        <a:solidFill>
                          <a:schemeClr val="tx1"/>
                        </a:solidFill>
                        <a:latin typeface="Times New Roman" panose="02020603050405020304" pitchFamily="18" charset="0"/>
                        <a:cs typeface="Times New Roman" panose="02020603050405020304" pitchFamily="18" charset="0"/>
                      </a:endParaRPr>
                    </a:p>
                  </a:txBody>
                  <a:tcPr anchor="ctr">
                    <a:lnT w="12700" cap="flat" cmpd="sng" algn="ctr">
                      <a:no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r>
                        <a:rPr lang="en-US" altLang="ja-JP" sz="1800" dirty="0">
                          <a:solidFill>
                            <a:schemeClr val="tx1"/>
                          </a:solidFill>
                          <a:latin typeface="Times New Roman" panose="02020603050405020304" pitchFamily="18" charset="0"/>
                          <a:cs typeface="Times New Roman" panose="02020603050405020304" pitchFamily="18" charset="0"/>
                        </a:rPr>
                        <a:t>  6.01%</a:t>
                      </a:r>
                      <a:endParaRPr lang="ja-JP" altLang="en-US" sz="1800" dirty="0">
                        <a:solidFill>
                          <a:schemeClr val="tx1"/>
                        </a:solidFill>
                        <a:latin typeface="Times New Roman" panose="02020603050405020304" pitchFamily="18" charset="0"/>
                        <a:cs typeface="Times New Roman" panose="02020603050405020304" pitchFamily="18" charset="0"/>
                      </a:endParaRPr>
                    </a:p>
                  </a:txBody>
                  <a:tcPr anchor="ctr">
                    <a:lnT w="12700" cap="flat" cmpd="sng" algn="ctr">
                      <a:no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bl>
          </a:graphicData>
        </a:graphic>
      </p:graphicFrame>
      <p:sp>
        <p:nvSpPr>
          <p:cNvPr id="10" name="右矢印 93"/>
          <p:cNvSpPr/>
          <p:nvPr/>
        </p:nvSpPr>
        <p:spPr>
          <a:xfrm>
            <a:off x="6580979" y="3384898"/>
            <a:ext cx="384575" cy="187357"/>
          </a:xfrm>
          <a:prstGeom prst="rightArrow">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solidFill>
                <a:schemeClr val="tx1"/>
              </a:solidFill>
            </a:endParaRPr>
          </a:p>
        </p:txBody>
      </p:sp>
      <p:sp>
        <p:nvSpPr>
          <p:cNvPr id="11" name="円/楕円 82"/>
          <p:cNvSpPr/>
          <p:nvPr/>
        </p:nvSpPr>
        <p:spPr>
          <a:xfrm>
            <a:off x="7065591" y="3660268"/>
            <a:ext cx="883539" cy="318853"/>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solidFill>
                <a:schemeClr val="tx1"/>
              </a:solidFill>
            </a:endParaRPr>
          </a:p>
        </p:txBody>
      </p:sp>
      <p:cxnSp>
        <p:nvCxnSpPr>
          <p:cNvPr id="12" name="直線矢印コネクタ 11"/>
          <p:cNvCxnSpPr>
            <a:stCxn id="11" idx="3"/>
          </p:cNvCxnSpPr>
          <p:nvPr/>
        </p:nvCxnSpPr>
        <p:spPr>
          <a:xfrm flipH="1">
            <a:off x="6801214" y="3932426"/>
            <a:ext cx="393768" cy="308305"/>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3" name="テキスト ボックス 12"/>
          <p:cNvSpPr txBox="1"/>
          <p:nvPr/>
        </p:nvSpPr>
        <p:spPr>
          <a:xfrm>
            <a:off x="5428851" y="4240731"/>
            <a:ext cx="3419872" cy="584775"/>
          </a:xfrm>
          <a:prstGeom prst="rect">
            <a:avLst/>
          </a:prstGeom>
          <a:noFill/>
          <a:ln>
            <a:noFill/>
          </a:ln>
        </p:spPr>
        <p:txBody>
          <a:bodyPr wrap="square" rtlCol="0">
            <a:spAutoFit/>
          </a:bodyPr>
          <a:lstStyle/>
          <a:p>
            <a:r>
              <a:rPr kumimoji="1" lang="en-US" altLang="ja-JP" sz="1600" i="1" dirty="0" err="1">
                <a:latin typeface="Times New Roman" panose="02020603050405020304" pitchFamily="18" charset="0"/>
                <a:cs typeface="Times New Roman" panose="02020603050405020304" pitchFamily="18" charset="0"/>
              </a:rPr>
              <a:t>ε</a:t>
            </a:r>
            <a:r>
              <a:rPr kumimoji="1" lang="en-US" altLang="ja-JP" sz="1600" baseline="-25000" dirty="0" err="1">
                <a:latin typeface="Times New Roman" panose="02020603050405020304" pitchFamily="18" charset="0"/>
                <a:cs typeface="Times New Roman" panose="02020603050405020304" pitchFamily="18" charset="0"/>
              </a:rPr>
              <a:t>e</a:t>
            </a:r>
            <a:r>
              <a:rPr lang="en-US" altLang="ja-JP" sz="1600" dirty="0">
                <a:latin typeface="Times New Roman" panose="02020603050405020304" pitchFamily="18" charset="0"/>
                <a:cs typeface="Times New Roman" panose="02020603050405020304" pitchFamily="18" charset="0"/>
              </a:rPr>
              <a:t>&lt; </a:t>
            </a:r>
            <a:r>
              <a:rPr kumimoji="1" lang="en-US" altLang="ja-JP" sz="1600" dirty="0">
                <a:latin typeface="Times New Roman" panose="02020603050405020304" pitchFamily="18" charset="0"/>
                <a:cs typeface="Times New Roman" panose="02020603050405020304" pitchFamily="18" charset="0"/>
              </a:rPr>
              <a:t>3MeV</a:t>
            </a:r>
            <a:r>
              <a:rPr kumimoji="1" lang="ja-JP" altLang="en-US" sz="1600" dirty="0">
                <a:latin typeface="Times New Roman" panose="02020603050405020304" pitchFamily="18" charset="0"/>
                <a:cs typeface="Times New Roman" panose="02020603050405020304" pitchFamily="18" charset="0"/>
              </a:rPr>
              <a:t>の成分の</a:t>
            </a:r>
            <a:r>
              <a:rPr lang="ja-JP" altLang="en-US" sz="1600" dirty="0">
                <a:latin typeface="Times New Roman" panose="02020603050405020304" pitchFamily="18" charset="0"/>
                <a:cs typeface="Times New Roman" panose="02020603050405020304" pitchFamily="18" charset="0"/>
              </a:rPr>
              <a:t>生成</a:t>
            </a:r>
            <a:r>
              <a:rPr kumimoji="1" lang="ja-JP" altLang="en-US" sz="1600" dirty="0">
                <a:latin typeface="Times New Roman" panose="02020603050405020304" pitchFamily="18" charset="0"/>
                <a:cs typeface="Times New Roman" panose="02020603050405020304" pitchFamily="18" charset="0"/>
              </a:rPr>
              <a:t>効率は</a:t>
            </a:r>
            <a:r>
              <a:rPr kumimoji="1" lang="en-US" altLang="ja-JP" sz="1600" dirty="0">
                <a:latin typeface="Times New Roman" panose="02020603050405020304" pitchFamily="18" charset="0"/>
                <a:cs typeface="Times New Roman" panose="02020603050405020304" pitchFamily="18" charset="0"/>
              </a:rPr>
              <a:t>0.12%</a:t>
            </a:r>
          </a:p>
          <a:p>
            <a:r>
              <a:rPr lang="ja-JP" altLang="en-US" sz="1600" dirty="0">
                <a:latin typeface="Times New Roman" panose="02020603050405020304" pitchFamily="18" charset="0"/>
                <a:cs typeface="Times New Roman" panose="02020603050405020304" pitchFamily="18" charset="0"/>
              </a:rPr>
              <a:t>∴ コア加熱への寄与は小さい？</a:t>
            </a:r>
            <a:endParaRPr lang="en-US" altLang="ja-JP" sz="1600" dirty="0">
              <a:latin typeface="Times New Roman" panose="02020603050405020304" pitchFamily="18" charset="0"/>
              <a:cs typeface="Times New Roman" panose="02020603050405020304" pitchFamily="18" charset="0"/>
            </a:endParaRPr>
          </a:p>
        </p:txBody>
      </p:sp>
      <p:sp>
        <p:nvSpPr>
          <p:cNvPr id="14" name="右矢印 101"/>
          <p:cNvSpPr/>
          <p:nvPr/>
        </p:nvSpPr>
        <p:spPr>
          <a:xfrm>
            <a:off x="6580979" y="3744938"/>
            <a:ext cx="384575" cy="187357"/>
          </a:xfrm>
          <a:prstGeom prst="rightArrow">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solidFill>
                <a:schemeClr val="tx1"/>
              </a:solidFill>
            </a:endParaRPr>
          </a:p>
        </p:txBody>
      </p:sp>
      <p:sp>
        <p:nvSpPr>
          <p:cNvPr id="15" name="正方形/長方形 14"/>
          <p:cNvSpPr/>
          <p:nvPr/>
        </p:nvSpPr>
        <p:spPr>
          <a:xfrm>
            <a:off x="338253" y="924468"/>
            <a:ext cx="1576072" cy="369332"/>
          </a:xfrm>
          <a:prstGeom prst="rect">
            <a:avLst/>
          </a:prstGeom>
        </p:spPr>
        <p:txBody>
          <a:bodyPr wrap="none">
            <a:spAutoFit/>
          </a:bodyPr>
          <a:lstStyle/>
          <a:p>
            <a:r>
              <a:rPr lang="en-US" altLang="ja-JP" i="1" dirty="0">
                <a:solidFill>
                  <a:srgbClr val="C00000"/>
                </a:solidFill>
                <a:latin typeface="Times New Roman" panose="02020603050405020304" pitchFamily="18" charset="0"/>
                <a:cs typeface="Times New Roman" panose="02020603050405020304" pitchFamily="18" charset="0"/>
              </a:rPr>
              <a:t>I</a:t>
            </a:r>
            <a:r>
              <a:rPr lang="en-US" altLang="ja-JP" baseline="-25000" dirty="0">
                <a:solidFill>
                  <a:srgbClr val="C00000"/>
                </a:solidFill>
                <a:latin typeface="Times New Roman" panose="02020603050405020304" pitchFamily="18" charset="0"/>
                <a:cs typeface="Times New Roman" panose="02020603050405020304" pitchFamily="18" charset="0"/>
              </a:rPr>
              <a:t>L</a:t>
            </a:r>
            <a:r>
              <a:rPr lang="en-US" altLang="ja-JP" dirty="0">
                <a:solidFill>
                  <a:srgbClr val="C00000"/>
                </a:solidFill>
                <a:latin typeface="Times New Roman" panose="02020603050405020304" pitchFamily="18" charset="0"/>
                <a:cs typeface="Times New Roman" panose="02020603050405020304" pitchFamily="18" charset="0"/>
              </a:rPr>
              <a:t>=6e22W/cm</a:t>
            </a:r>
            <a:r>
              <a:rPr lang="en-US" altLang="ja-JP" baseline="30000" dirty="0">
                <a:solidFill>
                  <a:srgbClr val="C00000"/>
                </a:solidFill>
                <a:latin typeface="Times New Roman" panose="02020603050405020304" pitchFamily="18" charset="0"/>
                <a:cs typeface="Times New Roman" panose="02020603050405020304" pitchFamily="18" charset="0"/>
              </a:rPr>
              <a:t>2</a:t>
            </a:r>
          </a:p>
        </p:txBody>
      </p:sp>
      <p:sp>
        <p:nvSpPr>
          <p:cNvPr id="16" name="正方形/長方形 15"/>
          <p:cNvSpPr/>
          <p:nvPr/>
        </p:nvSpPr>
        <p:spPr>
          <a:xfrm>
            <a:off x="2051720" y="910467"/>
            <a:ext cx="1144865" cy="369332"/>
          </a:xfrm>
          <a:prstGeom prst="rect">
            <a:avLst/>
          </a:prstGeom>
        </p:spPr>
        <p:txBody>
          <a:bodyPr wrap="none">
            <a:spAutoFit/>
          </a:bodyPr>
          <a:lstStyle/>
          <a:p>
            <a:r>
              <a:rPr lang="en-US" altLang="ja-JP" i="1" dirty="0">
                <a:latin typeface="Times New Roman" panose="02020603050405020304" pitchFamily="18" charset="0"/>
                <a:cs typeface="Times New Roman" panose="02020603050405020304" pitchFamily="18" charset="0"/>
              </a:rPr>
              <a:t>n</a:t>
            </a:r>
            <a:r>
              <a:rPr lang="en-US" altLang="ja-JP" baseline="-25000" dirty="0">
                <a:latin typeface="Times New Roman" panose="02020603050405020304" pitchFamily="18" charset="0"/>
                <a:cs typeface="Times New Roman" panose="02020603050405020304" pitchFamily="18" charset="0"/>
              </a:rPr>
              <a:t>e</a:t>
            </a:r>
            <a:r>
              <a:rPr lang="en-US" altLang="ja-JP" dirty="0">
                <a:latin typeface="Times New Roman" panose="02020603050405020304" pitchFamily="18" charset="0"/>
                <a:cs typeface="Times New Roman" panose="02020603050405020304" pitchFamily="18" charset="0"/>
              </a:rPr>
              <a:t>/</a:t>
            </a:r>
            <a:r>
              <a:rPr lang="en-US" altLang="ja-JP" i="1" dirty="0" err="1">
                <a:latin typeface="Times New Roman" panose="02020603050405020304" pitchFamily="18" charset="0"/>
                <a:cs typeface="Times New Roman" panose="02020603050405020304" pitchFamily="18" charset="0"/>
              </a:rPr>
              <a:t>n</a:t>
            </a:r>
            <a:r>
              <a:rPr lang="en-US" altLang="ja-JP" baseline="-25000" dirty="0" err="1">
                <a:latin typeface="Times New Roman" panose="02020603050405020304" pitchFamily="18" charset="0"/>
                <a:cs typeface="Times New Roman" panose="02020603050405020304" pitchFamily="18" charset="0"/>
              </a:rPr>
              <a:t>cr</a:t>
            </a:r>
            <a:r>
              <a:rPr lang="en-US" altLang="ja-JP" dirty="0">
                <a:latin typeface="Times New Roman" panose="02020603050405020304" pitchFamily="18" charset="0"/>
                <a:cs typeface="Times New Roman" panose="02020603050405020304" pitchFamily="18" charset="0"/>
              </a:rPr>
              <a:t>=360</a:t>
            </a:r>
            <a:endParaRPr lang="ja-JP" altLang="en-US" dirty="0">
              <a:latin typeface="Times New Roman" panose="02020603050405020304" pitchFamily="18" charset="0"/>
              <a:cs typeface="Times New Roman" panose="02020603050405020304" pitchFamily="18" charset="0"/>
            </a:endParaRPr>
          </a:p>
        </p:txBody>
      </p:sp>
      <p:sp>
        <p:nvSpPr>
          <p:cNvPr id="17" name="テキスト ボックス 16"/>
          <p:cNvSpPr txBox="1"/>
          <p:nvPr/>
        </p:nvSpPr>
        <p:spPr>
          <a:xfrm>
            <a:off x="4788024" y="5373216"/>
            <a:ext cx="3821240" cy="923330"/>
          </a:xfrm>
          <a:prstGeom prst="rect">
            <a:avLst/>
          </a:prstGeom>
          <a:noFill/>
          <a:ln>
            <a:noFill/>
          </a:ln>
        </p:spPr>
        <p:txBody>
          <a:bodyPr wrap="square" rtlCol="0">
            <a:spAutoFit/>
          </a:bodyPr>
          <a:lstStyle/>
          <a:p>
            <a:r>
              <a:rPr lang="ja-JP" altLang="en-US" dirty="0"/>
              <a:t>プレプラズマ無しのターゲット、</a:t>
            </a:r>
            <a:endParaRPr lang="en-US" altLang="ja-JP" dirty="0"/>
          </a:p>
          <a:p>
            <a:r>
              <a:rPr kumimoji="1" lang="ja-JP" altLang="en-US" dirty="0"/>
              <a:t>準ステップ強度（立ち上がり</a:t>
            </a:r>
            <a:r>
              <a:rPr kumimoji="1" lang="en-US" altLang="ja-JP" dirty="0"/>
              <a:t>0.02ps</a:t>
            </a:r>
            <a:r>
              <a:rPr kumimoji="1" lang="ja-JP" altLang="en-US" dirty="0"/>
              <a:t>）</a:t>
            </a:r>
            <a:endParaRPr kumimoji="1" lang="en-US" altLang="ja-JP" dirty="0"/>
          </a:p>
          <a:p>
            <a:r>
              <a:rPr kumimoji="1" lang="ja-JP" altLang="en-US" dirty="0"/>
              <a:t>なので、電子へのカップリングは低い。</a:t>
            </a:r>
          </a:p>
        </p:txBody>
      </p:sp>
    </p:spTree>
    <p:extLst>
      <p:ext uri="{BB962C8B-B14F-4D97-AF65-F5344CB8AC3E}">
        <p14:creationId xmlns:p14="http://schemas.microsoft.com/office/powerpoint/2010/main" val="398176333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pic>
        <p:nvPicPr>
          <p:cNvPr id="2050" name="Picture 2" descr="Y:\OMP352picls2d\frames_kai\sht_I6e22_n360\dens\dens01_00005.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9080" y="-1395536"/>
            <a:ext cx="6096000" cy="4572000"/>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Y:\OMP352picls2d\frames_kai\sht_I6e22_n360\dens\dens01_00010.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8560" y="-1395536"/>
            <a:ext cx="6096000" cy="45720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Y:\OMP352picls2d\frames_kai\sht_I6e22_n360\dens\dens01_00015.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39952" y="-1395536"/>
            <a:ext cx="6096000" cy="4572000"/>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Y:\OMP352picls2d\frames_kai\sht_I6e22_n360\dens\dens01_00020.gi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48464" y="-1395536"/>
            <a:ext cx="6096000" cy="4572000"/>
          </a:xfrm>
          <a:prstGeom prst="rect">
            <a:avLst/>
          </a:prstGeom>
          <a:noFill/>
          <a:extLst>
            <a:ext uri="{909E8E84-426E-40DD-AFC4-6F175D3DCCD1}">
              <a14:hiddenFill xmlns:a14="http://schemas.microsoft.com/office/drawing/2010/main">
                <a:solidFill>
                  <a:srgbClr val="FFFFFF"/>
                </a:solidFill>
              </a14:hiddenFill>
            </a:ext>
          </a:extLst>
        </p:spPr>
      </p:pic>
      <p:pic>
        <p:nvPicPr>
          <p:cNvPr id="2055" name="Picture 7" descr="Y:\OMP352picls2d\frames_kai\sht_I6e22_n360\emps\Ex_s_00005.gif"/>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49080" y="3176464"/>
            <a:ext cx="6096000" cy="457200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Y:\OMP352picls2d\frames_kai\sht_I6e22_n360\emps\Ex_s_00010.gif"/>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8560" y="3176464"/>
            <a:ext cx="6096000" cy="4572000"/>
          </a:xfrm>
          <a:prstGeom prst="rect">
            <a:avLst/>
          </a:prstGeom>
          <a:noFill/>
          <a:extLst>
            <a:ext uri="{909E8E84-426E-40DD-AFC4-6F175D3DCCD1}">
              <a14:hiddenFill xmlns:a14="http://schemas.microsoft.com/office/drawing/2010/main">
                <a:solidFill>
                  <a:srgbClr val="FFFFFF"/>
                </a:solidFill>
              </a14:hiddenFill>
            </a:ext>
          </a:extLst>
        </p:spPr>
      </p:pic>
      <p:pic>
        <p:nvPicPr>
          <p:cNvPr id="2057" name="Picture 9" descr="Y:\OMP352picls2d\frames_kai\sht_I6e22_n360\emps\Ex_s_00015.gif"/>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139952" y="3176464"/>
            <a:ext cx="6096000" cy="4572000"/>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Y:\OMP352picls2d\frames_kai\sht_I6e22_n360\emps\Ex_s_00020.gif"/>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748464" y="3176464"/>
            <a:ext cx="6096000" cy="4572000"/>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Y:\OMP352picls2d\frames_kai\sht_I6e22_n360\empi\laserfield_i_00005.gif"/>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149080" y="7748464"/>
            <a:ext cx="6096000" cy="4572000"/>
          </a:xfrm>
          <a:prstGeom prst="rect">
            <a:avLst/>
          </a:prstGeom>
          <a:noFill/>
          <a:extLst>
            <a:ext uri="{909E8E84-426E-40DD-AFC4-6F175D3DCCD1}">
              <a14:hiddenFill xmlns:a14="http://schemas.microsoft.com/office/drawing/2010/main">
                <a:solidFill>
                  <a:srgbClr val="FFFFFF"/>
                </a:solidFill>
              </a14:hiddenFill>
            </a:ext>
          </a:extLst>
        </p:spPr>
      </p:pic>
      <p:pic>
        <p:nvPicPr>
          <p:cNvPr id="2063" name="Picture 15" descr="Y:\OMP352picls2d\frames_kai\sht_I6e22_n360\empi\laserfield_i_00010.gif"/>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68560" y="7748464"/>
            <a:ext cx="6096000" cy="4572000"/>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Y:\OMP352picls2d\frames_kai\sht_I6e22_n360\empi\laserfield_i_00015.gif"/>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139952" y="7748464"/>
            <a:ext cx="6096000" cy="4572000"/>
          </a:xfrm>
          <a:prstGeom prst="rect">
            <a:avLst/>
          </a:prstGeom>
          <a:noFill/>
          <a:extLst>
            <a:ext uri="{909E8E84-426E-40DD-AFC4-6F175D3DCCD1}">
              <a14:hiddenFill xmlns:a14="http://schemas.microsoft.com/office/drawing/2010/main">
                <a:solidFill>
                  <a:srgbClr val="FFFFFF"/>
                </a:solidFill>
              </a14:hiddenFill>
            </a:ext>
          </a:extLst>
        </p:spPr>
      </p:pic>
      <p:pic>
        <p:nvPicPr>
          <p:cNvPr id="2065" name="Picture 17" descr="Y:\OMP352picls2d\frames_kai\sht_I6e22_n360\empi\laserfield_i_00020.gif"/>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748464" y="7748464"/>
            <a:ext cx="6096000" cy="4572000"/>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descr="Y:\OMP352picls2d\frames_kai\sht_I6e22_n360\gmns\gmns01_00005.gif"/>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149080" y="12320464"/>
            <a:ext cx="6096000" cy="4572000"/>
          </a:xfrm>
          <a:prstGeom prst="rect">
            <a:avLst/>
          </a:prstGeom>
          <a:noFill/>
          <a:extLst>
            <a:ext uri="{909E8E84-426E-40DD-AFC4-6F175D3DCCD1}">
              <a14:hiddenFill xmlns:a14="http://schemas.microsoft.com/office/drawing/2010/main">
                <a:solidFill>
                  <a:srgbClr val="FFFFFF"/>
                </a:solidFill>
              </a14:hiddenFill>
            </a:ext>
          </a:extLst>
        </p:spPr>
      </p:pic>
      <p:pic>
        <p:nvPicPr>
          <p:cNvPr id="2067" name="Picture 19" descr="Y:\OMP352picls2d\frames_kai\sht_I6e22_n360\gmns\gmns01_00010.gif"/>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68560" y="12320464"/>
            <a:ext cx="6096000" cy="4572000"/>
          </a:xfrm>
          <a:prstGeom prst="rect">
            <a:avLst/>
          </a:prstGeom>
          <a:noFill/>
          <a:extLst>
            <a:ext uri="{909E8E84-426E-40DD-AFC4-6F175D3DCCD1}">
              <a14:hiddenFill xmlns:a14="http://schemas.microsoft.com/office/drawing/2010/main">
                <a:solidFill>
                  <a:srgbClr val="FFFFFF"/>
                </a:solidFill>
              </a14:hiddenFill>
            </a:ext>
          </a:extLst>
        </p:spPr>
      </p:pic>
      <p:pic>
        <p:nvPicPr>
          <p:cNvPr id="2068" name="Picture 20" descr="Y:\OMP352picls2d\frames_kai\sht_I6e22_n360\gmns\gmns01_00015.gif"/>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139952" y="12320464"/>
            <a:ext cx="6096000" cy="4572000"/>
          </a:xfrm>
          <a:prstGeom prst="rect">
            <a:avLst/>
          </a:prstGeom>
          <a:noFill/>
          <a:extLst>
            <a:ext uri="{909E8E84-426E-40DD-AFC4-6F175D3DCCD1}">
              <a14:hiddenFill xmlns:a14="http://schemas.microsoft.com/office/drawing/2010/main">
                <a:solidFill>
                  <a:srgbClr val="FFFFFF"/>
                </a:solidFill>
              </a14:hiddenFill>
            </a:ext>
          </a:extLst>
        </p:spPr>
      </p:pic>
      <p:pic>
        <p:nvPicPr>
          <p:cNvPr id="2070" name="Picture 22" descr="Y:\OMP352picls2d\frames_kai\sht_I6e22_n360\gmns\gmns01_00020.gif"/>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8748464" y="12320464"/>
            <a:ext cx="6096000" cy="457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098608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正方形/長方形 20"/>
          <p:cNvSpPr/>
          <p:nvPr/>
        </p:nvSpPr>
        <p:spPr>
          <a:xfrm>
            <a:off x="4451970" y="2445086"/>
            <a:ext cx="4368502" cy="3792226"/>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solidFill>
                <a:schemeClr val="tx1"/>
              </a:solidFill>
            </a:endParaRPr>
          </a:p>
        </p:txBody>
      </p:sp>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560" y="1324357"/>
            <a:ext cx="2664296" cy="33190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タイトル 1"/>
          <p:cNvSpPr>
            <a:spLocks noGrp="1"/>
          </p:cNvSpPr>
          <p:nvPr>
            <p:ph type="title"/>
          </p:nvPr>
        </p:nvSpPr>
        <p:spPr>
          <a:xfrm>
            <a:off x="215516" y="116632"/>
            <a:ext cx="8676964" cy="562074"/>
          </a:xfrm>
        </p:spPr>
        <p:txBody>
          <a:bodyPr/>
          <a:lstStyle/>
          <a:p>
            <a:r>
              <a:rPr kumimoji="1" lang="ja-JP" altLang="en-US" dirty="0"/>
              <a:t>計算条件の見積もり </a:t>
            </a:r>
            <a:r>
              <a:rPr kumimoji="1" lang="en-US" altLang="ja-JP" dirty="0"/>
              <a:t>[1/2]  </a:t>
            </a:r>
            <a:r>
              <a:rPr kumimoji="1" lang="ja-JP" altLang="en-US" dirty="0"/>
              <a:t>・・・　イオン光圧加速モデル</a:t>
            </a:r>
          </a:p>
        </p:txBody>
      </p:sp>
      <mc:AlternateContent xmlns:mc="http://schemas.openxmlformats.org/markup-compatibility/2006" xmlns:a14="http://schemas.microsoft.com/office/drawing/2010/main">
        <mc:Choice Requires="a14">
          <p:sp>
            <p:nvSpPr>
              <p:cNvPr id="6" name="テキスト ボックス 5"/>
              <p:cNvSpPr txBox="1"/>
              <p:nvPr/>
            </p:nvSpPr>
            <p:spPr>
              <a:xfrm>
                <a:off x="-5941168" y="3960982"/>
                <a:ext cx="5616624" cy="2354619"/>
              </a:xfrm>
              <a:prstGeom prst="rect">
                <a:avLst/>
              </a:prstGeom>
              <a:noFill/>
              <a:ln>
                <a:noFill/>
              </a:ln>
            </p:spPr>
            <p:txBody>
              <a:bodyPr wrap="square" rtlCol="0">
                <a:spAutoFit/>
              </a:bodyPr>
              <a:lstStyle/>
              <a:p>
                <a:r>
                  <a:rPr lang="ja-JP" altLang="en-US" dirty="0">
                    <a:latin typeface="Times New Roman" panose="02020603050405020304" pitchFamily="18" charset="0"/>
                    <a:cs typeface="Times New Roman" panose="02020603050405020304" pitchFamily="18" charset="0"/>
                  </a:rPr>
                  <a:t>運動量流束の保存則より、レーザーフロントの速度は、</a:t>
                </a:r>
                <a:endParaRPr lang="en-US" altLang="ja-JP" dirty="0">
                  <a:latin typeface="Times New Roman" panose="02020603050405020304" pitchFamily="18" charset="0"/>
                  <a:cs typeface="Times New Roman" panose="02020603050405020304" pitchFamily="18" charset="0"/>
                </a:endParaRPr>
              </a:p>
              <a:p>
                <a:pPr/>
                <a14:m>
                  <m:oMathPara xmlns:m="http://schemas.openxmlformats.org/officeDocument/2006/math">
                    <m:oMathParaPr>
                      <m:jc m:val="centerGroup"/>
                    </m:oMathParaPr>
                    <m:oMath xmlns:m="http://schemas.openxmlformats.org/officeDocument/2006/math">
                      <m:acc>
                        <m:accPr>
                          <m:chr m:val="̃"/>
                          <m:ctrlPr>
                            <a:rPr lang="en-US" altLang="ja-JP" b="0" i="1" dirty="0" smtClean="0">
                              <a:latin typeface="Cambria Math" panose="02040503050406030204" pitchFamily="18" charset="0"/>
                              <a:cs typeface="Times New Roman" panose="02020603050405020304" pitchFamily="18" charset="0"/>
                            </a:rPr>
                          </m:ctrlPr>
                        </m:accPr>
                        <m:e>
                          <m:r>
                            <a:rPr lang="en-US" altLang="ja-JP" i="1" dirty="0">
                              <a:latin typeface="Cambria Math"/>
                              <a:cs typeface="Times New Roman" panose="02020603050405020304" pitchFamily="18" charset="0"/>
                            </a:rPr>
                            <m:t>𝑣</m:t>
                          </m:r>
                          <m:r>
                            <m:rPr>
                              <m:sty m:val="p"/>
                            </m:rPr>
                            <a:rPr lang="en-US" altLang="ja-JP" i="0" baseline="-25000" dirty="0" err="1">
                              <a:latin typeface="Cambria Math"/>
                              <a:cs typeface="Times New Roman" panose="02020603050405020304" pitchFamily="18" charset="0"/>
                            </a:rPr>
                            <m:t>f</m:t>
                          </m:r>
                        </m:e>
                      </m:acc>
                      <m:r>
                        <a:rPr lang="en-US" altLang="ja-JP" b="0" i="0" smtClean="0">
                          <a:latin typeface="Cambria Math"/>
                          <a:cs typeface="Times New Roman" panose="02020603050405020304" pitchFamily="18" charset="0"/>
                        </a:rPr>
                        <m:t>=</m:t>
                      </m:r>
                      <m:r>
                        <m:rPr>
                          <m:sty m:val="p"/>
                        </m:rPr>
                        <a:rPr lang="en-US" altLang="ja-JP" b="0" i="0" smtClean="0">
                          <a:latin typeface="Cambria Math"/>
                          <a:cs typeface="Times New Roman" panose="02020603050405020304" pitchFamily="18" charset="0"/>
                        </a:rPr>
                        <m:t>c</m:t>
                      </m:r>
                      <m:r>
                        <a:rPr lang="en-US" altLang="ja-JP" b="0" i="1" smtClean="0">
                          <a:latin typeface="Cambria Math"/>
                          <a:cs typeface="Times New Roman" panose="02020603050405020304" pitchFamily="18" charset="0"/>
                        </a:rPr>
                        <m:t>𝛽</m:t>
                      </m:r>
                      <m:r>
                        <m:rPr>
                          <m:sty m:val="p"/>
                        </m:rPr>
                        <a:rPr lang="en-US" altLang="ja-JP" b="0" i="0" baseline="-25000" smtClean="0">
                          <a:latin typeface="Cambria Math"/>
                          <a:cs typeface="Times New Roman" panose="02020603050405020304" pitchFamily="18" charset="0"/>
                        </a:rPr>
                        <m:t>f</m:t>
                      </m:r>
                    </m:oMath>
                  </m:oMathPara>
                </a14:m>
                <a:endParaRPr lang="en-US" altLang="ja-JP" dirty="0">
                  <a:latin typeface="Times New Roman" panose="02020603050405020304" pitchFamily="18" charset="0"/>
                  <a:cs typeface="Times New Roman" panose="02020603050405020304" pitchFamily="18" charset="0"/>
                </a:endParaRPr>
              </a:p>
              <a:p>
                <a:endParaRPr lang="en-US" altLang="ja-JP" baseline="-25000" dirty="0">
                  <a:latin typeface="Times New Roman" panose="02020603050405020304" pitchFamily="18" charset="0"/>
                  <a:cs typeface="Times New Roman" panose="02020603050405020304" pitchFamily="18" charset="0"/>
                </a:endParaRPr>
              </a:p>
              <a:p>
                <a:endParaRPr lang="en-US" altLang="ja-JP" baseline="-25000" dirty="0">
                  <a:latin typeface="Times New Roman" panose="02020603050405020304" pitchFamily="18" charset="0"/>
                  <a:cs typeface="Times New Roman" panose="02020603050405020304" pitchFamily="18" charset="0"/>
                </a:endParaRPr>
              </a:p>
              <a:p>
                <a:endParaRPr lang="en-US" altLang="ja-JP" baseline="-25000" dirty="0">
                  <a:latin typeface="Times New Roman" panose="02020603050405020304" pitchFamily="18" charset="0"/>
                  <a:cs typeface="Times New Roman" panose="02020603050405020304" pitchFamily="18" charset="0"/>
                </a:endParaRPr>
              </a:p>
              <a:p>
                <a:endParaRPr lang="en-US" altLang="ja-JP" baseline="-25000" dirty="0">
                  <a:latin typeface="Times New Roman" panose="02020603050405020304" pitchFamily="18" charset="0"/>
                  <a:cs typeface="Times New Roman" panose="02020603050405020304" pitchFamily="18" charset="0"/>
                </a:endParaRPr>
              </a:p>
              <a:p>
                <a:endParaRPr lang="en-US" altLang="ja-JP" baseline="-25000" dirty="0">
                  <a:latin typeface="Times New Roman" panose="02020603050405020304" pitchFamily="18" charset="0"/>
                  <a:cs typeface="Times New Roman" panose="02020603050405020304" pitchFamily="18" charset="0"/>
                </a:endParaRPr>
              </a:p>
              <a:p>
                <a:endParaRPr lang="en-US" altLang="ja-JP" baseline="-25000" dirty="0">
                  <a:latin typeface="Times New Roman" panose="02020603050405020304" pitchFamily="18" charset="0"/>
                  <a:cs typeface="Times New Roman" panose="02020603050405020304" pitchFamily="18" charset="0"/>
                </a:endParaRPr>
              </a:p>
              <a:p>
                <a:r>
                  <a:rPr lang="ja-JP" altLang="en-US" dirty="0">
                    <a:latin typeface="Times New Roman" panose="02020603050405020304" pitchFamily="18" charset="0"/>
                    <a:cs typeface="Times New Roman" panose="02020603050405020304" pitchFamily="18" charset="0"/>
                  </a:rPr>
                  <a:t>静止系での加速イオンのエネルギーは、</a:t>
                </a:r>
                <a:endParaRPr lang="en-US" altLang="ja-JP" dirty="0">
                  <a:latin typeface="Times New Roman" panose="02020603050405020304" pitchFamily="18" charset="0"/>
                  <a:cs typeface="Times New Roman" panose="02020603050405020304" pitchFamily="18" charset="0"/>
                </a:endParaRPr>
              </a:p>
              <a:p>
                <a:pPr/>
                <a14:m>
                  <m:oMathPara xmlns:m="http://schemas.openxmlformats.org/officeDocument/2006/math">
                    <m:oMathParaPr>
                      <m:jc m:val="centerGroup"/>
                    </m:oMathParaPr>
                    <m:oMath xmlns:m="http://schemas.openxmlformats.org/officeDocument/2006/math">
                      <m:acc>
                        <m:accPr>
                          <m:chr m:val="̃"/>
                          <m:ctrlPr>
                            <a:rPr lang="en-US" altLang="ja-JP" i="1" dirty="0" smtClean="0">
                              <a:latin typeface="Cambria Math" panose="02040503050406030204" pitchFamily="18" charset="0"/>
                              <a:cs typeface="Times New Roman" panose="02020603050405020304" pitchFamily="18" charset="0"/>
                            </a:rPr>
                          </m:ctrlPr>
                        </m:accPr>
                        <m:e>
                          <m:r>
                            <a:rPr lang="en-US" altLang="ja-JP" i="1" dirty="0">
                              <a:latin typeface="Cambria Math"/>
                              <a:cs typeface="Times New Roman" panose="02020603050405020304" pitchFamily="18" charset="0"/>
                            </a:rPr>
                            <m:t>𝜀</m:t>
                          </m:r>
                          <m:r>
                            <m:rPr>
                              <m:sty m:val="p"/>
                            </m:rPr>
                            <a:rPr lang="en-US" altLang="ja-JP" i="0" baseline="-25000" dirty="0" err="1">
                              <a:latin typeface="Cambria Math"/>
                              <a:cs typeface="Times New Roman" panose="02020603050405020304" pitchFamily="18" charset="0"/>
                            </a:rPr>
                            <m:t>i</m:t>
                          </m:r>
                        </m:e>
                      </m:acc>
                      <m:r>
                        <a:rPr lang="en-US" altLang="ja-JP" b="0" i="1" dirty="0" smtClean="0">
                          <a:latin typeface="Cambria Math"/>
                          <a:cs typeface="Times New Roman" panose="02020603050405020304" pitchFamily="18" charset="0"/>
                        </a:rPr>
                        <m:t>=</m:t>
                      </m:r>
                      <m:sSub>
                        <m:sSubPr>
                          <m:ctrlPr>
                            <a:rPr lang="en-US" altLang="ja-JP" b="0" i="1" dirty="0" smtClean="0">
                              <a:latin typeface="Cambria Math" panose="02040503050406030204" pitchFamily="18" charset="0"/>
                              <a:cs typeface="Times New Roman" panose="02020603050405020304" pitchFamily="18" charset="0"/>
                            </a:rPr>
                          </m:ctrlPr>
                        </m:sSubPr>
                        <m:e>
                          <m:r>
                            <a:rPr lang="en-US" altLang="ja-JP" b="0" i="1" dirty="0" smtClean="0">
                              <a:latin typeface="Cambria Math"/>
                              <a:cs typeface="Times New Roman" panose="02020603050405020304" pitchFamily="18" charset="0"/>
                            </a:rPr>
                            <m:t>𝑚</m:t>
                          </m:r>
                        </m:e>
                        <m:sub>
                          <m:r>
                            <a:rPr lang="en-US" altLang="ja-JP" b="0" i="1" dirty="0" smtClean="0">
                              <a:latin typeface="Cambria Math"/>
                              <a:cs typeface="Times New Roman" panose="02020603050405020304" pitchFamily="18" charset="0"/>
                            </a:rPr>
                            <m:t>𝑖</m:t>
                          </m:r>
                        </m:sub>
                      </m:sSub>
                      <m:sSup>
                        <m:sSupPr>
                          <m:ctrlPr>
                            <a:rPr lang="en-US" altLang="ja-JP" b="0" i="1" dirty="0" smtClean="0">
                              <a:latin typeface="Cambria Math" panose="02040503050406030204" pitchFamily="18" charset="0"/>
                              <a:cs typeface="Times New Roman" panose="02020603050405020304" pitchFamily="18" charset="0"/>
                            </a:rPr>
                          </m:ctrlPr>
                        </m:sSupPr>
                        <m:e>
                          <m:r>
                            <a:rPr lang="en-US" altLang="ja-JP" b="0" i="1" dirty="0" smtClean="0">
                              <a:latin typeface="Cambria Math"/>
                              <a:cs typeface="Times New Roman" panose="02020603050405020304" pitchFamily="18" charset="0"/>
                            </a:rPr>
                            <m:t>𝑐</m:t>
                          </m:r>
                        </m:e>
                        <m:sup>
                          <m:r>
                            <a:rPr lang="en-US" altLang="ja-JP" b="0" i="1" dirty="0" smtClean="0">
                              <a:latin typeface="Cambria Math"/>
                              <a:cs typeface="Times New Roman" panose="02020603050405020304" pitchFamily="18" charset="0"/>
                            </a:rPr>
                            <m:t>2</m:t>
                          </m:r>
                        </m:sup>
                      </m:sSup>
                      <m:d>
                        <m:dPr>
                          <m:begChr m:val="{"/>
                          <m:endChr m:val="}"/>
                          <m:ctrlPr>
                            <a:rPr lang="en-US" altLang="ja-JP" b="0" i="1" dirty="0" smtClean="0">
                              <a:latin typeface="Cambria Math" panose="02040503050406030204" pitchFamily="18" charset="0"/>
                              <a:cs typeface="Times New Roman" panose="02020603050405020304" pitchFamily="18" charset="0"/>
                            </a:rPr>
                          </m:ctrlPr>
                        </m:dPr>
                        <m:e>
                          <m:r>
                            <a:rPr lang="en-US" altLang="ja-JP" b="0" i="1" dirty="0" smtClean="0">
                              <a:latin typeface="Cambria Math"/>
                              <a:cs typeface="Times New Roman" panose="02020603050405020304" pitchFamily="18" charset="0"/>
                            </a:rPr>
                            <m:t>2</m:t>
                          </m:r>
                          <m:sSup>
                            <m:sSupPr>
                              <m:ctrlPr>
                                <a:rPr lang="en-US" altLang="ja-JP" b="0" i="1" dirty="0" smtClean="0">
                                  <a:latin typeface="Cambria Math" panose="02040503050406030204" pitchFamily="18" charset="0"/>
                                  <a:cs typeface="Times New Roman" panose="02020603050405020304" pitchFamily="18" charset="0"/>
                                </a:rPr>
                              </m:ctrlPr>
                            </m:sSupPr>
                            <m:e>
                              <m:sSub>
                                <m:sSubPr>
                                  <m:ctrlPr>
                                    <a:rPr lang="en-US" altLang="ja-JP" b="0" i="1" dirty="0" smtClean="0">
                                      <a:latin typeface="Cambria Math" panose="02040503050406030204" pitchFamily="18" charset="0"/>
                                      <a:cs typeface="Times New Roman" panose="02020603050405020304" pitchFamily="18" charset="0"/>
                                    </a:rPr>
                                  </m:ctrlPr>
                                </m:sSubPr>
                                <m:e>
                                  <m:r>
                                    <a:rPr lang="en-US" altLang="ja-JP" b="0" i="1" dirty="0" smtClean="0">
                                      <a:latin typeface="Cambria Math"/>
                                      <a:cs typeface="Times New Roman" panose="02020603050405020304" pitchFamily="18" charset="0"/>
                                    </a:rPr>
                                    <m:t>𝛽</m:t>
                                  </m:r>
                                </m:e>
                                <m:sub>
                                  <m:r>
                                    <m:rPr>
                                      <m:sty m:val="p"/>
                                    </m:rPr>
                                    <a:rPr lang="en-US" altLang="ja-JP" b="0" i="0" dirty="0" smtClean="0">
                                      <a:latin typeface="Cambria Math"/>
                                      <a:cs typeface="Times New Roman" panose="02020603050405020304" pitchFamily="18" charset="0"/>
                                    </a:rPr>
                                    <m:t>f</m:t>
                                  </m:r>
                                </m:sub>
                              </m:sSub>
                            </m:e>
                            <m:sup>
                              <m:r>
                                <a:rPr lang="en-US" altLang="ja-JP" b="0" i="1" dirty="0" smtClean="0">
                                  <a:latin typeface="Cambria Math"/>
                                  <a:cs typeface="Times New Roman" panose="02020603050405020304" pitchFamily="18" charset="0"/>
                                </a:rPr>
                                <m:t>2</m:t>
                              </m:r>
                            </m:sup>
                          </m:sSup>
                          <m:r>
                            <a:rPr lang="en-US" altLang="ja-JP" b="0" i="1" dirty="0" smtClean="0">
                              <a:latin typeface="Cambria Math"/>
                              <a:cs typeface="Times New Roman" panose="02020603050405020304" pitchFamily="18" charset="0"/>
                            </a:rPr>
                            <m:t>/</m:t>
                          </m:r>
                          <m:d>
                            <m:dPr>
                              <m:ctrlPr>
                                <a:rPr lang="en-US" altLang="ja-JP" b="0" i="1" dirty="0" smtClean="0">
                                  <a:latin typeface="Cambria Math" panose="02040503050406030204" pitchFamily="18" charset="0"/>
                                  <a:cs typeface="Times New Roman" panose="02020603050405020304" pitchFamily="18" charset="0"/>
                                </a:rPr>
                              </m:ctrlPr>
                            </m:dPr>
                            <m:e>
                              <m:r>
                                <a:rPr lang="en-US" altLang="ja-JP" b="0" i="1" dirty="0" smtClean="0">
                                  <a:latin typeface="Cambria Math"/>
                                  <a:cs typeface="Times New Roman" panose="02020603050405020304" pitchFamily="18" charset="0"/>
                                </a:rPr>
                                <m:t>1−</m:t>
                              </m:r>
                              <m:sSup>
                                <m:sSupPr>
                                  <m:ctrlPr>
                                    <a:rPr lang="en-US" altLang="ja-JP" i="1" dirty="0">
                                      <a:latin typeface="Cambria Math" panose="02040503050406030204" pitchFamily="18" charset="0"/>
                                      <a:cs typeface="Times New Roman" panose="02020603050405020304" pitchFamily="18" charset="0"/>
                                    </a:rPr>
                                  </m:ctrlPr>
                                </m:sSupPr>
                                <m:e>
                                  <m:sSub>
                                    <m:sSubPr>
                                      <m:ctrlPr>
                                        <a:rPr lang="en-US" altLang="ja-JP" i="1" dirty="0">
                                          <a:latin typeface="Cambria Math" panose="02040503050406030204" pitchFamily="18" charset="0"/>
                                          <a:cs typeface="Times New Roman" panose="02020603050405020304" pitchFamily="18" charset="0"/>
                                        </a:rPr>
                                      </m:ctrlPr>
                                    </m:sSubPr>
                                    <m:e>
                                      <m:r>
                                        <a:rPr lang="en-US" altLang="ja-JP" i="1" dirty="0">
                                          <a:latin typeface="Cambria Math"/>
                                          <a:cs typeface="Times New Roman" panose="02020603050405020304" pitchFamily="18" charset="0"/>
                                        </a:rPr>
                                        <m:t>𝛽</m:t>
                                      </m:r>
                                    </m:e>
                                    <m:sub>
                                      <m:r>
                                        <m:rPr>
                                          <m:sty m:val="p"/>
                                        </m:rPr>
                                        <a:rPr lang="en-US" altLang="ja-JP" dirty="0">
                                          <a:latin typeface="Cambria Math"/>
                                          <a:cs typeface="Times New Roman" panose="02020603050405020304" pitchFamily="18" charset="0"/>
                                        </a:rPr>
                                        <m:t>f</m:t>
                                      </m:r>
                                    </m:sub>
                                  </m:sSub>
                                </m:e>
                                <m:sup>
                                  <m:r>
                                    <a:rPr lang="en-US" altLang="ja-JP" i="1" dirty="0">
                                      <a:latin typeface="Cambria Math"/>
                                      <a:cs typeface="Times New Roman" panose="02020603050405020304" pitchFamily="18" charset="0"/>
                                    </a:rPr>
                                    <m:t>2</m:t>
                                  </m:r>
                                </m:sup>
                              </m:sSup>
                            </m:e>
                          </m:d>
                        </m:e>
                      </m:d>
                    </m:oMath>
                  </m:oMathPara>
                </a14:m>
                <a:endParaRPr lang="en-US" altLang="ja-JP" dirty="0">
                  <a:latin typeface="Times New Roman" panose="02020603050405020304" pitchFamily="18" charset="0"/>
                  <a:cs typeface="Times New Roman" panose="02020603050405020304" pitchFamily="18" charset="0"/>
                </a:endParaRPr>
              </a:p>
            </p:txBody>
          </p:sp>
        </mc:Choice>
        <mc:Fallback xmlns="">
          <p:sp>
            <p:nvSpPr>
              <p:cNvPr id="6" name="テキスト ボックス 5"/>
              <p:cNvSpPr txBox="1">
                <a:spLocks noRot="1" noChangeAspect="1" noMove="1" noResize="1" noEditPoints="1" noAdjustHandles="1" noChangeArrowheads="1" noChangeShapeType="1" noTextEdit="1"/>
              </p:cNvSpPr>
              <p:nvPr/>
            </p:nvSpPr>
            <p:spPr>
              <a:xfrm>
                <a:off x="-5941168" y="3960982"/>
                <a:ext cx="5616624" cy="2354619"/>
              </a:xfrm>
              <a:prstGeom prst="rect">
                <a:avLst/>
              </a:prstGeom>
              <a:blipFill rotWithShape="1">
                <a:blip r:embed="rId4"/>
                <a:stretch>
                  <a:fillRect l="-868" t="-1813" b="-777"/>
                </a:stretch>
              </a:blipFill>
              <a:ln>
                <a:noFill/>
              </a:ln>
            </p:spPr>
            <p:txBody>
              <a:bodyPr/>
              <a:lstStyle/>
              <a:p>
                <a:r>
                  <a:rPr lang="ja-JP" altLang="en-US">
                    <a:noFill/>
                  </a:rPr>
                  <a:t> </a:t>
                </a:r>
              </a:p>
            </p:txBody>
          </p:sp>
        </mc:Fallback>
      </mc:AlternateContent>
      <p:sp>
        <p:nvSpPr>
          <p:cNvPr id="5" name="正方形/長方形 4"/>
          <p:cNvSpPr/>
          <p:nvPr/>
        </p:nvSpPr>
        <p:spPr>
          <a:xfrm>
            <a:off x="4067944" y="899428"/>
            <a:ext cx="3119765" cy="369332"/>
          </a:xfrm>
          <a:prstGeom prst="rect">
            <a:avLst/>
          </a:prstGeom>
        </p:spPr>
        <p:txBody>
          <a:bodyPr wrap="none">
            <a:spAutoFit/>
          </a:bodyPr>
          <a:lstStyle/>
          <a:p>
            <a:r>
              <a:rPr lang="ja-JP" altLang="en-US" b="1" u="sng" dirty="0">
                <a:latin typeface="Times New Roman" panose="02020603050405020304" pitchFamily="18" charset="0"/>
                <a:cs typeface="Times New Roman" panose="02020603050405020304" pitchFamily="18" charset="0"/>
              </a:rPr>
              <a:t>光圧加速の相対論的モデル</a:t>
            </a:r>
            <a:r>
              <a:rPr lang="en-US" altLang="ja-JP" baseline="30000" dirty="0">
                <a:latin typeface="Times New Roman" panose="02020603050405020304" pitchFamily="18" charset="0"/>
                <a:cs typeface="Times New Roman" panose="02020603050405020304" pitchFamily="18" charset="0"/>
              </a:rPr>
              <a:t>[3]</a:t>
            </a:r>
          </a:p>
        </p:txBody>
      </p:sp>
      <mc:AlternateContent xmlns:mc="http://schemas.openxmlformats.org/markup-compatibility/2006" xmlns:a14="http://schemas.microsoft.com/office/drawing/2010/main">
        <mc:Choice Requires="a14">
          <p:sp>
            <p:nvSpPr>
              <p:cNvPr id="7" name="正方形/長方形 6"/>
              <p:cNvSpPr/>
              <p:nvPr/>
            </p:nvSpPr>
            <p:spPr>
              <a:xfrm>
                <a:off x="-4580191" y="4591488"/>
                <a:ext cx="2570126" cy="91069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ja-JP" i="1" smtClean="0">
                              <a:latin typeface="Cambria Math" panose="02040503050406030204" pitchFamily="18" charset="0"/>
                              <a:cs typeface="Times New Roman" panose="02020603050405020304" pitchFamily="18" charset="0"/>
                            </a:rPr>
                          </m:ctrlPr>
                        </m:sSubPr>
                        <m:e>
                          <m:r>
                            <a:rPr lang="en-US" altLang="ja-JP" b="0" i="1" smtClean="0">
                              <a:latin typeface="Cambria Math"/>
                              <a:cs typeface="Times New Roman" panose="02020603050405020304" pitchFamily="18" charset="0"/>
                            </a:rPr>
                            <m:t>𝛽</m:t>
                          </m:r>
                        </m:e>
                        <m:sub>
                          <m:r>
                            <m:rPr>
                              <m:sty m:val="p"/>
                            </m:rPr>
                            <a:rPr lang="en-US" altLang="ja-JP" b="0" i="0" smtClean="0">
                              <a:latin typeface="Cambria Math"/>
                              <a:cs typeface="Times New Roman" panose="02020603050405020304" pitchFamily="18" charset="0"/>
                            </a:rPr>
                            <m:t>f</m:t>
                          </m:r>
                        </m:sub>
                      </m:sSub>
                      <m:r>
                        <a:rPr lang="en-US" altLang="ja-JP" b="0" i="1" smtClean="0">
                          <a:latin typeface="Cambria Math"/>
                          <a:cs typeface="Times New Roman" panose="02020603050405020304" pitchFamily="18" charset="0"/>
                        </a:rPr>
                        <m:t>=</m:t>
                      </m:r>
                      <m:f>
                        <m:fPr>
                          <m:ctrlPr>
                            <a:rPr lang="en-US" altLang="ja-JP" b="0" i="1" smtClean="0">
                              <a:latin typeface="Cambria Math" panose="02040503050406030204" pitchFamily="18" charset="0"/>
                              <a:cs typeface="Times New Roman" panose="02020603050405020304" pitchFamily="18" charset="0"/>
                            </a:rPr>
                          </m:ctrlPr>
                        </m:fPr>
                        <m:num>
                          <m:r>
                            <a:rPr lang="en-US" altLang="ja-JP" b="0" i="1" smtClean="0">
                              <a:latin typeface="Cambria Math"/>
                              <a:cs typeface="Times New Roman" panose="02020603050405020304" pitchFamily="18" charset="0"/>
                            </a:rPr>
                            <m:t>𝐵</m:t>
                          </m:r>
                        </m:num>
                        <m:den>
                          <m:r>
                            <a:rPr lang="en-US" altLang="ja-JP" b="0" i="1" smtClean="0">
                              <a:latin typeface="Cambria Math"/>
                              <a:cs typeface="Times New Roman" panose="02020603050405020304" pitchFamily="18" charset="0"/>
                            </a:rPr>
                            <m:t>1+</m:t>
                          </m:r>
                          <m:r>
                            <a:rPr lang="en-US" altLang="ja-JP" b="0" i="1" smtClean="0">
                              <a:latin typeface="Cambria Math"/>
                              <a:cs typeface="Times New Roman" panose="02020603050405020304" pitchFamily="18" charset="0"/>
                            </a:rPr>
                            <m:t>𝐵</m:t>
                          </m:r>
                        </m:den>
                      </m:f>
                      <m:r>
                        <a:rPr lang="en-US" altLang="ja-JP" b="0" i="1" smtClean="0">
                          <a:latin typeface="Cambria Math"/>
                          <a:cs typeface="Times New Roman" panose="02020603050405020304" pitchFamily="18" charset="0"/>
                        </a:rPr>
                        <m:t>, </m:t>
                      </m:r>
                      <m:r>
                        <a:rPr lang="en-US" altLang="ja-JP" b="0" i="1" smtClean="0">
                          <a:latin typeface="Cambria Math"/>
                          <a:cs typeface="Times New Roman" panose="02020603050405020304" pitchFamily="18" charset="0"/>
                        </a:rPr>
                        <m:t>𝐵</m:t>
                      </m:r>
                      <m:r>
                        <a:rPr lang="en-US" altLang="ja-JP" b="0" i="1" smtClean="0">
                          <a:latin typeface="Cambria Math"/>
                          <a:cs typeface="Times New Roman" panose="02020603050405020304" pitchFamily="18" charset="0"/>
                        </a:rPr>
                        <m:t>=</m:t>
                      </m:r>
                      <m:rad>
                        <m:radPr>
                          <m:degHide m:val="on"/>
                          <m:ctrlPr>
                            <a:rPr lang="en-US" altLang="ja-JP" b="0" i="1" smtClean="0">
                              <a:latin typeface="Cambria Math" panose="02040503050406030204" pitchFamily="18" charset="0"/>
                              <a:cs typeface="Times New Roman" panose="02020603050405020304" pitchFamily="18" charset="0"/>
                            </a:rPr>
                          </m:ctrlPr>
                        </m:radPr>
                        <m:deg/>
                        <m:e>
                          <m:f>
                            <m:fPr>
                              <m:ctrlPr>
                                <a:rPr lang="en-US" altLang="ja-JP" b="0" i="1" smtClean="0">
                                  <a:latin typeface="Cambria Math" panose="02040503050406030204" pitchFamily="18" charset="0"/>
                                  <a:cs typeface="Times New Roman" panose="02020603050405020304" pitchFamily="18" charset="0"/>
                                </a:rPr>
                              </m:ctrlPr>
                            </m:fPr>
                            <m:num>
                              <m:sSub>
                                <m:sSubPr>
                                  <m:ctrlPr>
                                    <a:rPr lang="en-US" altLang="ja-JP" b="0" i="1" smtClean="0">
                                      <a:latin typeface="Cambria Math" panose="02040503050406030204" pitchFamily="18" charset="0"/>
                                      <a:cs typeface="Times New Roman" panose="02020603050405020304" pitchFamily="18" charset="0"/>
                                    </a:rPr>
                                  </m:ctrlPr>
                                </m:sSubPr>
                                <m:e>
                                  <m:r>
                                    <a:rPr lang="en-US" altLang="ja-JP" b="0" i="1" smtClean="0">
                                      <a:latin typeface="Cambria Math"/>
                                      <a:cs typeface="Times New Roman" panose="02020603050405020304" pitchFamily="18" charset="0"/>
                                    </a:rPr>
                                    <m:t>𝐼</m:t>
                                  </m:r>
                                </m:e>
                                <m:sub>
                                  <m:r>
                                    <m:rPr>
                                      <m:sty m:val="p"/>
                                    </m:rPr>
                                    <a:rPr lang="en-US" altLang="ja-JP" b="0" i="0" smtClean="0">
                                      <a:latin typeface="Cambria Math"/>
                                      <a:cs typeface="Times New Roman" panose="02020603050405020304" pitchFamily="18" charset="0"/>
                                    </a:rPr>
                                    <m:t>L</m:t>
                                  </m:r>
                                </m:sub>
                              </m:sSub>
                            </m:num>
                            <m:den>
                              <m:sSub>
                                <m:sSubPr>
                                  <m:ctrlPr>
                                    <a:rPr lang="en-US" altLang="ja-JP" b="0" i="1" smtClean="0">
                                      <a:latin typeface="Cambria Math" panose="02040503050406030204" pitchFamily="18" charset="0"/>
                                      <a:cs typeface="Times New Roman" panose="02020603050405020304" pitchFamily="18" charset="0"/>
                                    </a:rPr>
                                  </m:ctrlPr>
                                </m:sSubPr>
                                <m:e>
                                  <m:r>
                                    <a:rPr lang="en-US" altLang="ja-JP" b="0" i="1" smtClean="0">
                                      <a:latin typeface="Cambria Math"/>
                                      <a:cs typeface="Times New Roman" panose="02020603050405020304" pitchFamily="18" charset="0"/>
                                    </a:rPr>
                                    <m:t>𝑛</m:t>
                                  </m:r>
                                </m:e>
                                <m:sub>
                                  <m:r>
                                    <m:rPr>
                                      <m:sty m:val="p"/>
                                    </m:rPr>
                                    <a:rPr lang="en-US" altLang="ja-JP" b="0" i="0" smtClean="0">
                                      <a:latin typeface="Cambria Math"/>
                                      <a:cs typeface="Times New Roman" panose="02020603050405020304" pitchFamily="18" charset="0"/>
                                    </a:rPr>
                                    <m:t>i</m:t>
                                  </m:r>
                                </m:sub>
                              </m:sSub>
                            </m:den>
                          </m:f>
                          <m:f>
                            <m:fPr>
                              <m:ctrlPr>
                                <a:rPr lang="en-US" altLang="ja-JP" b="0" i="1" smtClean="0">
                                  <a:latin typeface="Cambria Math" panose="02040503050406030204" pitchFamily="18" charset="0"/>
                                  <a:cs typeface="Times New Roman" panose="02020603050405020304" pitchFamily="18" charset="0"/>
                                </a:rPr>
                              </m:ctrlPr>
                            </m:fPr>
                            <m:num>
                              <m:r>
                                <a:rPr lang="en-US" altLang="ja-JP" b="0" i="1" smtClean="0">
                                  <a:latin typeface="Cambria Math"/>
                                  <a:cs typeface="Times New Roman" panose="02020603050405020304" pitchFamily="18" charset="0"/>
                                </a:rPr>
                                <m:t>1</m:t>
                              </m:r>
                            </m:num>
                            <m:den>
                              <m:sSup>
                                <m:sSupPr>
                                  <m:ctrlPr>
                                    <a:rPr lang="en-US" altLang="ja-JP" b="0" i="1" smtClean="0">
                                      <a:latin typeface="Cambria Math" panose="02040503050406030204" pitchFamily="18" charset="0"/>
                                      <a:cs typeface="Times New Roman" panose="02020603050405020304" pitchFamily="18" charset="0"/>
                                    </a:rPr>
                                  </m:ctrlPr>
                                </m:sSupPr>
                                <m:e>
                                  <m:r>
                                    <a:rPr lang="en-US" altLang="ja-JP" b="0" i="1" smtClean="0">
                                      <a:latin typeface="Cambria Math"/>
                                      <a:cs typeface="Times New Roman" panose="02020603050405020304" pitchFamily="18" charset="0"/>
                                    </a:rPr>
                                    <m:t>𝑐</m:t>
                                  </m:r>
                                </m:e>
                                <m:sup>
                                  <m:r>
                                    <a:rPr lang="en-US" altLang="ja-JP" b="0" i="1" smtClean="0">
                                      <a:latin typeface="Cambria Math"/>
                                      <a:cs typeface="Times New Roman" panose="02020603050405020304" pitchFamily="18" charset="0"/>
                                    </a:rPr>
                                    <m:t>3</m:t>
                                  </m:r>
                                </m:sup>
                              </m:sSup>
                            </m:den>
                          </m:f>
                        </m:e>
                      </m:rad>
                    </m:oMath>
                  </m:oMathPara>
                </a14:m>
                <a:endParaRPr lang="en-US" altLang="ja-JP" dirty="0">
                  <a:latin typeface="Times New Roman" panose="02020603050405020304" pitchFamily="18" charset="0"/>
                  <a:cs typeface="Times New Roman" panose="02020603050405020304" pitchFamily="18" charset="0"/>
                </a:endParaRPr>
              </a:p>
            </p:txBody>
          </p:sp>
        </mc:Choice>
        <mc:Fallback xmlns="">
          <p:sp>
            <p:nvSpPr>
              <p:cNvPr id="7" name="正方形/長方形 6"/>
              <p:cNvSpPr>
                <a:spLocks noRot="1" noChangeAspect="1" noMove="1" noResize="1" noEditPoints="1" noAdjustHandles="1" noChangeArrowheads="1" noChangeShapeType="1" noTextEdit="1"/>
              </p:cNvSpPr>
              <p:nvPr/>
            </p:nvSpPr>
            <p:spPr>
              <a:xfrm>
                <a:off x="-4580191" y="4591488"/>
                <a:ext cx="2570126" cy="910699"/>
              </a:xfrm>
              <a:prstGeom prst="rect">
                <a:avLst/>
              </a:prstGeom>
              <a:blipFill rotWithShape="1">
                <a:blip r:embed="rId5"/>
                <a:stretch>
                  <a:fillRect/>
                </a:stretch>
              </a:blipFill>
            </p:spPr>
            <p:txBody>
              <a:bodyPr/>
              <a:lstStyle/>
              <a:p>
                <a:r>
                  <a:rPr lang="ja-JP" altLang="en-US">
                    <a:noFill/>
                  </a:rPr>
                  <a:t> </a:t>
                </a:r>
              </a:p>
            </p:txBody>
          </p:sp>
        </mc:Fallback>
      </mc:AlternateContent>
      <p:sp>
        <p:nvSpPr>
          <p:cNvPr id="9" name="大かっこ 8"/>
          <p:cNvSpPr/>
          <p:nvPr/>
        </p:nvSpPr>
        <p:spPr>
          <a:xfrm>
            <a:off x="-4573016" y="4711086"/>
            <a:ext cx="2664296" cy="791101"/>
          </a:xfrm>
          <a:prstGeom prst="bracketPair">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mc:AlternateContent xmlns:mc="http://schemas.openxmlformats.org/markup-compatibility/2006" xmlns:a14="http://schemas.microsoft.com/office/drawing/2010/main">
        <mc:Choice Requires="a14">
          <p:sp>
            <p:nvSpPr>
              <p:cNvPr id="10" name="テキスト ボックス 9"/>
              <p:cNvSpPr txBox="1"/>
              <p:nvPr/>
            </p:nvSpPr>
            <p:spPr>
              <a:xfrm>
                <a:off x="-2015892" y="5622298"/>
                <a:ext cx="1008112" cy="656205"/>
              </a:xfrm>
              <a:prstGeom prst="rect">
                <a:avLst/>
              </a:prstGeom>
              <a:noFill/>
              <a:ln>
                <a:noFill/>
              </a:ln>
            </p:spPr>
            <p:txBody>
              <a:bodyPr wrap="square" rtlCol="0">
                <a:spAutoFit/>
              </a:bodyPr>
              <a:lstStyle/>
              <a:p>
                <a:pPr/>
                <a14:m>
                  <m:oMathPara xmlns:m="http://schemas.openxmlformats.org/officeDocument/2006/math">
                    <m:oMathParaPr>
                      <m:jc m:val="centerGroup"/>
                    </m:oMathParaPr>
                    <m:oMath xmlns:m="http://schemas.openxmlformats.org/officeDocument/2006/math">
                      <m:r>
                        <a:rPr kumimoji="1" lang="ja-JP" altLang="en-US" i="1" smtClean="0">
                          <a:solidFill>
                            <a:srgbClr val="C00000"/>
                          </a:solidFill>
                          <a:latin typeface="Cambria Math"/>
                        </a:rPr>
                        <m:t>∝</m:t>
                      </m:r>
                      <m:f>
                        <m:fPr>
                          <m:ctrlPr>
                            <a:rPr kumimoji="1" lang="en-US" altLang="ja-JP" i="1" smtClean="0">
                              <a:solidFill>
                                <a:srgbClr val="C00000"/>
                              </a:solidFill>
                              <a:latin typeface="Cambria Math" panose="02040503050406030204" pitchFamily="18" charset="0"/>
                            </a:rPr>
                          </m:ctrlPr>
                        </m:fPr>
                        <m:num>
                          <m:sSub>
                            <m:sSubPr>
                              <m:ctrlPr>
                                <a:rPr kumimoji="1" lang="en-US" altLang="ja-JP" i="1" smtClean="0">
                                  <a:solidFill>
                                    <a:srgbClr val="C00000"/>
                                  </a:solidFill>
                                  <a:latin typeface="Cambria Math" panose="02040503050406030204" pitchFamily="18" charset="0"/>
                                </a:rPr>
                              </m:ctrlPr>
                            </m:sSubPr>
                            <m:e>
                              <m:r>
                                <a:rPr kumimoji="1" lang="en-US" altLang="ja-JP" b="0" i="1" smtClean="0">
                                  <a:solidFill>
                                    <a:srgbClr val="C00000"/>
                                  </a:solidFill>
                                  <a:latin typeface="Cambria Math"/>
                                </a:rPr>
                                <m:t>𝐼</m:t>
                              </m:r>
                            </m:e>
                            <m:sub>
                              <m:r>
                                <m:rPr>
                                  <m:sty m:val="p"/>
                                </m:rPr>
                                <a:rPr kumimoji="1" lang="en-US" altLang="ja-JP" b="0" i="0" smtClean="0">
                                  <a:solidFill>
                                    <a:srgbClr val="C00000"/>
                                  </a:solidFill>
                                  <a:latin typeface="Cambria Math"/>
                                </a:rPr>
                                <m:t>L</m:t>
                              </m:r>
                            </m:sub>
                          </m:sSub>
                        </m:num>
                        <m:den>
                          <m:sSub>
                            <m:sSubPr>
                              <m:ctrlPr>
                                <a:rPr kumimoji="1" lang="en-US" altLang="ja-JP" i="1" smtClean="0">
                                  <a:solidFill>
                                    <a:srgbClr val="C00000"/>
                                  </a:solidFill>
                                  <a:latin typeface="Cambria Math" panose="02040503050406030204" pitchFamily="18" charset="0"/>
                                </a:rPr>
                              </m:ctrlPr>
                            </m:sSubPr>
                            <m:e>
                              <m:r>
                                <a:rPr kumimoji="1" lang="ja-JP" altLang="en-US" b="0" i="1" smtClean="0">
                                  <a:solidFill>
                                    <a:srgbClr val="C00000"/>
                                  </a:solidFill>
                                  <a:latin typeface="Cambria Math"/>
                                </a:rPr>
                                <m:t>𝑛</m:t>
                              </m:r>
                            </m:e>
                            <m:sub>
                              <m:r>
                                <m:rPr>
                                  <m:sty m:val="p"/>
                                </m:rPr>
                                <a:rPr kumimoji="1" lang="en-US" altLang="ja-JP" b="0" i="0" smtClean="0">
                                  <a:solidFill>
                                    <a:srgbClr val="C00000"/>
                                  </a:solidFill>
                                  <a:latin typeface="Cambria Math"/>
                                </a:rPr>
                                <m:t>i</m:t>
                              </m:r>
                            </m:sub>
                          </m:sSub>
                        </m:den>
                      </m:f>
                    </m:oMath>
                  </m:oMathPara>
                </a14:m>
                <a:endParaRPr kumimoji="1" lang="ja-JP" altLang="en-US" dirty="0">
                  <a:solidFill>
                    <a:srgbClr val="C00000"/>
                  </a:solidFill>
                </a:endParaRPr>
              </a:p>
            </p:txBody>
          </p:sp>
        </mc:Choice>
        <mc:Fallback xmlns="">
          <p:sp>
            <p:nvSpPr>
              <p:cNvPr id="10" name="テキスト ボックス 9"/>
              <p:cNvSpPr txBox="1">
                <a:spLocks noRot="1" noChangeAspect="1" noMove="1" noResize="1" noEditPoints="1" noAdjustHandles="1" noChangeArrowheads="1" noChangeShapeType="1" noTextEdit="1"/>
              </p:cNvSpPr>
              <p:nvPr/>
            </p:nvSpPr>
            <p:spPr>
              <a:xfrm>
                <a:off x="-2015892" y="5622298"/>
                <a:ext cx="1008112" cy="656205"/>
              </a:xfrm>
              <a:prstGeom prst="rect">
                <a:avLst/>
              </a:prstGeom>
              <a:blipFill rotWithShape="1">
                <a:blip r:embed="rId6"/>
                <a:stretch>
                  <a:fillRect/>
                </a:stretch>
              </a:blipFill>
              <a:ln>
                <a:noFill/>
              </a:ln>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4" name="正方形/長方形 13"/>
              <p:cNvSpPr/>
              <p:nvPr/>
            </p:nvSpPr>
            <p:spPr>
              <a:xfrm>
                <a:off x="5177126" y="4293096"/>
                <a:ext cx="2865143" cy="81984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ja-JP" sz="1600" i="1" smtClean="0">
                              <a:latin typeface="Cambria Math" panose="02040503050406030204" pitchFamily="18" charset="0"/>
                              <a:cs typeface="Times New Roman" panose="02020603050405020304" pitchFamily="18" charset="0"/>
                            </a:rPr>
                          </m:ctrlPr>
                        </m:sSubPr>
                        <m:e>
                          <m:r>
                            <a:rPr lang="en-US" altLang="ja-JP" sz="1600" b="0" i="1" smtClean="0">
                              <a:latin typeface="Cambria Math"/>
                              <a:cs typeface="Times New Roman" panose="02020603050405020304" pitchFamily="18" charset="0"/>
                            </a:rPr>
                            <m:t>𝛽</m:t>
                          </m:r>
                        </m:e>
                        <m:sub>
                          <m:r>
                            <m:rPr>
                              <m:sty m:val="p"/>
                            </m:rPr>
                            <a:rPr lang="en-US" altLang="ja-JP" sz="1600" b="0" i="0" smtClean="0">
                              <a:latin typeface="Cambria Math"/>
                              <a:cs typeface="Times New Roman" panose="02020603050405020304" pitchFamily="18" charset="0"/>
                            </a:rPr>
                            <m:t>f</m:t>
                          </m:r>
                        </m:sub>
                      </m:sSub>
                      <m:r>
                        <a:rPr lang="en-US" altLang="ja-JP" sz="1600" b="0" i="1" smtClean="0">
                          <a:latin typeface="Cambria Math"/>
                          <a:cs typeface="Times New Roman" panose="02020603050405020304" pitchFamily="18" charset="0"/>
                        </a:rPr>
                        <m:t>=</m:t>
                      </m:r>
                      <m:f>
                        <m:fPr>
                          <m:ctrlPr>
                            <a:rPr lang="en-US" altLang="ja-JP" sz="1600" b="0" i="1" smtClean="0">
                              <a:latin typeface="Cambria Math" panose="02040503050406030204" pitchFamily="18" charset="0"/>
                              <a:cs typeface="Times New Roman" panose="02020603050405020304" pitchFamily="18" charset="0"/>
                            </a:rPr>
                          </m:ctrlPr>
                        </m:fPr>
                        <m:num>
                          <m:r>
                            <a:rPr lang="en-US" altLang="ja-JP" sz="1600" b="0" i="1" smtClean="0">
                              <a:latin typeface="Cambria Math"/>
                              <a:cs typeface="Times New Roman" panose="02020603050405020304" pitchFamily="18" charset="0"/>
                            </a:rPr>
                            <m:t>𝐵</m:t>
                          </m:r>
                        </m:num>
                        <m:den>
                          <m:r>
                            <a:rPr lang="en-US" altLang="ja-JP" sz="1600" b="0" i="1" smtClean="0">
                              <a:latin typeface="Cambria Math"/>
                              <a:cs typeface="Times New Roman" panose="02020603050405020304" pitchFamily="18" charset="0"/>
                            </a:rPr>
                            <m:t>1+</m:t>
                          </m:r>
                          <m:r>
                            <a:rPr lang="en-US" altLang="ja-JP" sz="1600" b="0" i="1" smtClean="0">
                              <a:latin typeface="Cambria Math"/>
                              <a:cs typeface="Times New Roman" panose="02020603050405020304" pitchFamily="18" charset="0"/>
                            </a:rPr>
                            <m:t>𝐵</m:t>
                          </m:r>
                        </m:den>
                      </m:f>
                      <m:r>
                        <a:rPr lang="en-US" altLang="ja-JP" sz="1600" b="0" i="1" smtClean="0">
                          <a:latin typeface="Cambria Math"/>
                          <a:cs typeface="Times New Roman" panose="02020603050405020304" pitchFamily="18" charset="0"/>
                        </a:rPr>
                        <m:t> , </m:t>
                      </m:r>
                      <m:r>
                        <a:rPr lang="en-US" altLang="ja-JP" sz="1600" b="0" i="1" smtClean="0">
                          <a:latin typeface="Cambria Math"/>
                          <a:cs typeface="Times New Roman" panose="02020603050405020304" pitchFamily="18" charset="0"/>
                        </a:rPr>
                        <m:t>𝐵</m:t>
                      </m:r>
                      <m:r>
                        <a:rPr lang="en-US" altLang="ja-JP" sz="1600" b="0" i="1" smtClean="0">
                          <a:latin typeface="Cambria Math"/>
                          <a:cs typeface="Times New Roman" panose="02020603050405020304" pitchFamily="18" charset="0"/>
                        </a:rPr>
                        <m:t>=</m:t>
                      </m:r>
                      <m:rad>
                        <m:radPr>
                          <m:degHide m:val="on"/>
                          <m:ctrlPr>
                            <a:rPr lang="en-US" altLang="ja-JP" sz="1600" b="0" i="1" smtClean="0">
                              <a:latin typeface="Cambria Math" panose="02040503050406030204" pitchFamily="18" charset="0"/>
                              <a:cs typeface="Times New Roman" panose="02020603050405020304" pitchFamily="18" charset="0"/>
                            </a:rPr>
                          </m:ctrlPr>
                        </m:radPr>
                        <m:deg/>
                        <m:e>
                          <m:f>
                            <m:fPr>
                              <m:ctrlPr>
                                <a:rPr lang="en-US" altLang="ja-JP" sz="1600" b="0" i="1" smtClean="0">
                                  <a:latin typeface="Cambria Math" panose="02040503050406030204" pitchFamily="18" charset="0"/>
                                  <a:cs typeface="Times New Roman" panose="02020603050405020304" pitchFamily="18" charset="0"/>
                                </a:rPr>
                              </m:ctrlPr>
                            </m:fPr>
                            <m:num>
                              <m:sSub>
                                <m:sSubPr>
                                  <m:ctrlPr>
                                    <a:rPr lang="en-US" altLang="ja-JP" sz="1600" b="0" i="1" smtClean="0">
                                      <a:latin typeface="Cambria Math" panose="02040503050406030204" pitchFamily="18" charset="0"/>
                                      <a:cs typeface="Times New Roman" panose="02020603050405020304" pitchFamily="18" charset="0"/>
                                    </a:rPr>
                                  </m:ctrlPr>
                                </m:sSubPr>
                                <m:e>
                                  <m:r>
                                    <a:rPr lang="en-US" altLang="ja-JP" sz="1600" b="0" i="1" smtClean="0">
                                      <a:latin typeface="Cambria Math"/>
                                      <a:cs typeface="Times New Roman" panose="02020603050405020304" pitchFamily="18" charset="0"/>
                                    </a:rPr>
                                    <m:t>𝐼</m:t>
                                  </m:r>
                                </m:e>
                                <m:sub>
                                  <m:r>
                                    <m:rPr>
                                      <m:sty m:val="p"/>
                                    </m:rPr>
                                    <a:rPr lang="en-US" altLang="ja-JP" sz="1600" b="0" i="0" smtClean="0">
                                      <a:latin typeface="Cambria Math"/>
                                      <a:cs typeface="Times New Roman" panose="02020603050405020304" pitchFamily="18" charset="0"/>
                                    </a:rPr>
                                    <m:t>L</m:t>
                                  </m:r>
                                </m:sub>
                              </m:sSub>
                            </m:num>
                            <m:den>
                              <m:sSub>
                                <m:sSubPr>
                                  <m:ctrlPr>
                                    <a:rPr lang="en-US" altLang="ja-JP" sz="1600" b="0" i="1" smtClean="0">
                                      <a:latin typeface="Cambria Math" panose="02040503050406030204" pitchFamily="18" charset="0"/>
                                      <a:cs typeface="Times New Roman" panose="02020603050405020304" pitchFamily="18" charset="0"/>
                                    </a:rPr>
                                  </m:ctrlPr>
                                </m:sSubPr>
                                <m:e>
                                  <m:r>
                                    <a:rPr lang="en-US" altLang="ja-JP" sz="1600" b="0" i="1" smtClean="0">
                                      <a:latin typeface="Cambria Math"/>
                                      <a:cs typeface="Times New Roman" panose="02020603050405020304" pitchFamily="18" charset="0"/>
                                    </a:rPr>
                                    <m:t>𝑛</m:t>
                                  </m:r>
                                </m:e>
                                <m:sub>
                                  <m:r>
                                    <m:rPr>
                                      <m:sty m:val="p"/>
                                    </m:rPr>
                                    <a:rPr lang="en-US" altLang="ja-JP" sz="1600" b="0" i="0" smtClean="0">
                                      <a:latin typeface="Cambria Math"/>
                                      <a:cs typeface="Times New Roman" panose="02020603050405020304" pitchFamily="18" charset="0"/>
                                    </a:rPr>
                                    <m:t>i</m:t>
                                  </m:r>
                                </m:sub>
                              </m:sSub>
                            </m:den>
                          </m:f>
                          <m:f>
                            <m:fPr>
                              <m:ctrlPr>
                                <a:rPr lang="en-US" altLang="ja-JP" sz="1600" b="0" i="1" smtClean="0">
                                  <a:latin typeface="Cambria Math" panose="02040503050406030204" pitchFamily="18" charset="0"/>
                                  <a:cs typeface="Times New Roman" panose="02020603050405020304" pitchFamily="18" charset="0"/>
                                </a:rPr>
                              </m:ctrlPr>
                            </m:fPr>
                            <m:num>
                              <m:r>
                                <a:rPr lang="en-US" altLang="ja-JP" sz="1600" b="0" i="1" smtClean="0">
                                  <a:latin typeface="Cambria Math"/>
                                  <a:cs typeface="Times New Roman" panose="02020603050405020304" pitchFamily="18" charset="0"/>
                                </a:rPr>
                                <m:t>1</m:t>
                              </m:r>
                            </m:num>
                            <m:den>
                              <m:sSup>
                                <m:sSupPr>
                                  <m:ctrlPr>
                                    <a:rPr lang="en-US" altLang="ja-JP" sz="1600" b="0" i="1" smtClean="0">
                                      <a:latin typeface="Cambria Math" panose="02040503050406030204" pitchFamily="18" charset="0"/>
                                      <a:cs typeface="Times New Roman" panose="02020603050405020304" pitchFamily="18" charset="0"/>
                                    </a:rPr>
                                  </m:ctrlPr>
                                </m:sSupPr>
                                <m:e>
                                  <m:r>
                                    <a:rPr lang="en-US" altLang="ja-JP" sz="1600" b="0" i="1" smtClean="0">
                                      <a:latin typeface="Cambria Math"/>
                                      <a:cs typeface="Times New Roman" panose="02020603050405020304" pitchFamily="18" charset="0"/>
                                    </a:rPr>
                                    <m:t>𝑐</m:t>
                                  </m:r>
                                </m:e>
                                <m:sup>
                                  <m:r>
                                    <a:rPr lang="en-US" altLang="ja-JP" sz="1600" b="0" i="1" smtClean="0">
                                      <a:latin typeface="Cambria Math"/>
                                      <a:cs typeface="Times New Roman" panose="02020603050405020304" pitchFamily="18" charset="0"/>
                                    </a:rPr>
                                    <m:t>3</m:t>
                                  </m:r>
                                </m:sup>
                              </m:sSup>
                            </m:den>
                          </m:f>
                          <m:f>
                            <m:fPr>
                              <m:ctrlPr>
                                <a:rPr lang="en-US" altLang="ja-JP" sz="1600" b="0" i="1" smtClean="0">
                                  <a:latin typeface="Cambria Math" panose="02040503050406030204" pitchFamily="18" charset="0"/>
                                  <a:cs typeface="Times New Roman" panose="02020603050405020304" pitchFamily="18" charset="0"/>
                                </a:rPr>
                              </m:ctrlPr>
                            </m:fPr>
                            <m:num>
                              <m:r>
                                <a:rPr lang="en-US" altLang="ja-JP" sz="1600" b="0" i="1" smtClean="0">
                                  <a:latin typeface="Cambria Math"/>
                                  <a:cs typeface="Times New Roman" panose="02020603050405020304" pitchFamily="18" charset="0"/>
                                </a:rPr>
                                <m:t>1+</m:t>
                              </m:r>
                              <m:r>
                                <a:rPr lang="en-US" altLang="ja-JP" sz="1600" b="0" i="1" smtClean="0">
                                  <a:latin typeface="Cambria Math"/>
                                  <a:cs typeface="Times New Roman" panose="02020603050405020304" pitchFamily="18" charset="0"/>
                                </a:rPr>
                                <m:t>𝑓</m:t>
                              </m:r>
                            </m:num>
                            <m:den>
                              <m:r>
                                <a:rPr lang="en-US" altLang="ja-JP" sz="1600" b="0" i="1" smtClean="0">
                                  <a:latin typeface="Cambria Math"/>
                                  <a:cs typeface="Times New Roman" panose="02020603050405020304" pitchFamily="18" charset="0"/>
                                </a:rPr>
                                <m:t>2</m:t>
                              </m:r>
                            </m:den>
                          </m:f>
                        </m:e>
                      </m:rad>
                    </m:oMath>
                  </m:oMathPara>
                </a14:m>
                <a:endParaRPr lang="en-US" altLang="ja-JP" sz="1600" dirty="0">
                  <a:latin typeface="Times New Roman" panose="02020603050405020304" pitchFamily="18" charset="0"/>
                  <a:cs typeface="Times New Roman" panose="02020603050405020304" pitchFamily="18" charset="0"/>
                </a:endParaRPr>
              </a:p>
            </p:txBody>
          </p:sp>
        </mc:Choice>
        <mc:Fallback xmlns="">
          <p:sp>
            <p:nvSpPr>
              <p:cNvPr id="14" name="正方形/長方形 13"/>
              <p:cNvSpPr>
                <a:spLocks noRot="1" noChangeAspect="1" noMove="1" noResize="1" noEditPoints="1" noAdjustHandles="1" noChangeArrowheads="1" noChangeShapeType="1" noTextEdit="1"/>
              </p:cNvSpPr>
              <p:nvPr/>
            </p:nvSpPr>
            <p:spPr>
              <a:xfrm>
                <a:off x="5177126" y="4293096"/>
                <a:ext cx="2865143" cy="819840"/>
              </a:xfrm>
              <a:prstGeom prst="rect">
                <a:avLst/>
              </a:prstGeom>
              <a:blipFill rotWithShape="1">
                <a:blip r:embed="rId7"/>
                <a:stretch>
                  <a:fillRect/>
                </a:stretch>
              </a:blipFill>
            </p:spPr>
            <p:txBody>
              <a:bodyPr/>
              <a:lstStyle/>
              <a:p>
                <a:r>
                  <a:rPr lang="ja-JP" altLang="en-US">
                    <a:noFill/>
                  </a:rPr>
                  <a:t> </a:t>
                </a:r>
              </a:p>
            </p:txBody>
          </p:sp>
        </mc:Fallback>
      </mc:AlternateContent>
      <p:sp>
        <p:nvSpPr>
          <p:cNvPr id="15" name="大かっこ 14"/>
          <p:cNvSpPr/>
          <p:nvPr/>
        </p:nvSpPr>
        <p:spPr>
          <a:xfrm>
            <a:off x="4783807" y="4343038"/>
            <a:ext cx="3670302" cy="1741912"/>
          </a:xfrm>
          <a:prstGeom prst="bracketPair">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grpSp>
        <p:nvGrpSpPr>
          <p:cNvPr id="3" name="グループ化 2"/>
          <p:cNvGrpSpPr/>
          <p:nvPr/>
        </p:nvGrpSpPr>
        <p:grpSpPr>
          <a:xfrm>
            <a:off x="4464496" y="2445086"/>
            <a:ext cx="4572000" cy="1650613"/>
            <a:chOff x="4085345" y="1652773"/>
            <a:chExt cx="4572000" cy="1650613"/>
          </a:xfrm>
        </p:grpSpPr>
        <mc:AlternateContent xmlns:mc="http://schemas.openxmlformats.org/markup-compatibility/2006" xmlns:a14="http://schemas.microsoft.com/office/drawing/2010/main">
          <mc:Choice Requires="a14">
            <p:sp>
              <p:nvSpPr>
                <p:cNvPr id="51" name="正方形/長方形 50"/>
                <p:cNvSpPr/>
                <p:nvPr/>
              </p:nvSpPr>
              <p:spPr>
                <a:xfrm>
                  <a:off x="4085345" y="1652773"/>
                  <a:ext cx="4572000" cy="1631216"/>
                </a:xfrm>
                <a:prstGeom prst="rect">
                  <a:avLst/>
                </a:prstGeom>
              </p:spPr>
              <p:txBody>
                <a:bodyPr>
                  <a:spAutoFit/>
                </a:bodyPr>
                <a:lstStyle/>
                <a:p>
                  <a:pPr>
                    <a:lnSpc>
                      <a:spcPts val="3000"/>
                    </a:lnSpc>
                  </a:pPr>
                  <a:r>
                    <a:rPr lang="ja-JP" altLang="en-US" dirty="0">
                      <a:latin typeface="Times New Roman" panose="02020603050405020304" pitchFamily="18" charset="0"/>
                      <a:cs typeface="Times New Roman" panose="02020603050405020304" pitchFamily="18" charset="0"/>
                    </a:rPr>
                    <a:t>◆ イオン粒子（一個あたり）のエネルギー</a:t>
                  </a:r>
                  <a:endParaRPr lang="en-US" altLang="ja-JP" sz="900" dirty="0">
                    <a:latin typeface="Times New Roman" panose="02020603050405020304" pitchFamily="18" charset="0"/>
                    <a:cs typeface="Times New Roman" panose="02020603050405020304" pitchFamily="18" charset="0"/>
                  </a:endParaRPr>
                </a:p>
                <a:p>
                  <a:pPr>
                    <a:lnSpc>
                      <a:spcPts val="3000"/>
                    </a:lnSpc>
                  </a:pPr>
                  <a:r>
                    <a:rPr lang="ja-JP" altLang="en-US" dirty="0">
                      <a:latin typeface="Times New Roman" panose="02020603050405020304" pitchFamily="18" charset="0"/>
                      <a:cs typeface="Times New Roman" panose="02020603050405020304" pitchFamily="18" charset="0"/>
                    </a:rPr>
                    <a:t>　</a:t>
                  </a:r>
                  <a:r>
                    <a:rPr lang="en-US" altLang="ja-JP" sz="1600" dirty="0">
                      <a:latin typeface="Times New Roman" panose="02020603050405020304" pitchFamily="18" charset="0"/>
                      <a:cs typeface="Times New Roman" panose="02020603050405020304" pitchFamily="18" charset="0"/>
                    </a:rPr>
                    <a:t> </a:t>
                  </a:r>
                  <a14:m>
                    <m:oMath xmlns:m="http://schemas.openxmlformats.org/officeDocument/2006/math">
                      <m:acc>
                        <m:accPr>
                          <m:chr m:val="̃"/>
                          <m:ctrlPr>
                            <a:rPr lang="en-US" altLang="ja-JP" sz="1600" i="1" dirty="0">
                              <a:latin typeface="Cambria Math" panose="02040503050406030204" pitchFamily="18" charset="0"/>
                              <a:cs typeface="Times New Roman" panose="02020603050405020304" pitchFamily="18" charset="0"/>
                            </a:rPr>
                          </m:ctrlPr>
                        </m:accPr>
                        <m:e>
                          <m:r>
                            <a:rPr lang="en-US" altLang="ja-JP" sz="1600" i="1" dirty="0">
                              <a:latin typeface="Cambria Math"/>
                              <a:cs typeface="Times New Roman" panose="02020603050405020304" pitchFamily="18" charset="0"/>
                            </a:rPr>
                            <m:t>𝜀</m:t>
                          </m:r>
                          <m:r>
                            <m:rPr>
                              <m:sty m:val="p"/>
                            </m:rPr>
                            <a:rPr lang="en-US" altLang="ja-JP" sz="1600" baseline="-25000" dirty="0" err="1">
                              <a:latin typeface="Cambria Math"/>
                              <a:cs typeface="Times New Roman" panose="02020603050405020304" pitchFamily="18" charset="0"/>
                            </a:rPr>
                            <m:t>i</m:t>
                          </m:r>
                        </m:e>
                      </m:acc>
                      <m:r>
                        <a:rPr lang="en-US" altLang="ja-JP" sz="1600" i="1" dirty="0">
                          <a:latin typeface="Cambria Math"/>
                          <a:cs typeface="Times New Roman" panose="02020603050405020304" pitchFamily="18" charset="0"/>
                        </a:rPr>
                        <m:t>=</m:t>
                      </m:r>
                      <m:sSub>
                        <m:sSubPr>
                          <m:ctrlPr>
                            <a:rPr lang="en-US" altLang="ja-JP" sz="1600" i="1" dirty="0">
                              <a:latin typeface="Cambria Math" panose="02040503050406030204" pitchFamily="18" charset="0"/>
                              <a:cs typeface="Times New Roman" panose="02020603050405020304" pitchFamily="18" charset="0"/>
                            </a:rPr>
                          </m:ctrlPr>
                        </m:sSubPr>
                        <m:e>
                          <m:r>
                            <a:rPr lang="en-US" altLang="ja-JP" sz="1600" i="1" dirty="0">
                              <a:latin typeface="Cambria Math"/>
                              <a:cs typeface="Times New Roman" panose="02020603050405020304" pitchFamily="18" charset="0"/>
                            </a:rPr>
                            <m:t>𝑚</m:t>
                          </m:r>
                        </m:e>
                        <m:sub>
                          <m:r>
                            <a:rPr lang="en-US" altLang="ja-JP" sz="1600" i="1" dirty="0">
                              <a:latin typeface="Cambria Math"/>
                              <a:cs typeface="Times New Roman" panose="02020603050405020304" pitchFamily="18" charset="0"/>
                            </a:rPr>
                            <m:t>𝑖</m:t>
                          </m:r>
                        </m:sub>
                      </m:sSub>
                      <m:sSup>
                        <m:sSupPr>
                          <m:ctrlPr>
                            <a:rPr lang="en-US" altLang="ja-JP" sz="1600" i="1" dirty="0">
                              <a:latin typeface="Cambria Math" panose="02040503050406030204" pitchFamily="18" charset="0"/>
                              <a:cs typeface="Times New Roman" panose="02020603050405020304" pitchFamily="18" charset="0"/>
                            </a:rPr>
                          </m:ctrlPr>
                        </m:sSupPr>
                        <m:e>
                          <m:r>
                            <a:rPr lang="en-US" altLang="ja-JP" sz="1600" i="1" dirty="0">
                              <a:latin typeface="Cambria Math"/>
                              <a:cs typeface="Times New Roman" panose="02020603050405020304" pitchFamily="18" charset="0"/>
                            </a:rPr>
                            <m:t>𝑐</m:t>
                          </m:r>
                        </m:e>
                        <m:sup>
                          <m:r>
                            <a:rPr lang="en-US" altLang="ja-JP" sz="1600" i="1" dirty="0">
                              <a:latin typeface="Cambria Math"/>
                              <a:cs typeface="Times New Roman" panose="02020603050405020304" pitchFamily="18" charset="0"/>
                            </a:rPr>
                            <m:t>2</m:t>
                          </m:r>
                        </m:sup>
                      </m:sSup>
                      <m:d>
                        <m:dPr>
                          <m:begChr m:val="{"/>
                          <m:endChr m:val="}"/>
                          <m:ctrlPr>
                            <a:rPr lang="en-US" altLang="ja-JP" sz="1600" i="1" dirty="0">
                              <a:latin typeface="Cambria Math" panose="02040503050406030204" pitchFamily="18" charset="0"/>
                              <a:cs typeface="Times New Roman" panose="02020603050405020304" pitchFamily="18" charset="0"/>
                            </a:rPr>
                          </m:ctrlPr>
                        </m:dPr>
                        <m:e>
                          <m:r>
                            <a:rPr lang="en-US" altLang="ja-JP" sz="1600" i="1" dirty="0">
                              <a:latin typeface="Cambria Math"/>
                              <a:cs typeface="Times New Roman" panose="02020603050405020304" pitchFamily="18" charset="0"/>
                            </a:rPr>
                            <m:t>2</m:t>
                          </m:r>
                          <m:sSup>
                            <m:sSupPr>
                              <m:ctrlPr>
                                <a:rPr lang="en-US" altLang="ja-JP" sz="1600" i="1" dirty="0">
                                  <a:latin typeface="Cambria Math" panose="02040503050406030204" pitchFamily="18" charset="0"/>
                                  <a:cs typeface="Times New Roman" panose="02020603050405020304" pitchFamily="18" charset="0"/>
                                </a:rPr>
                              </m:ctrlPr>
                            </m:sSupPr>
                            <m:e>
                              <m:sSub>
                                <m:sSubPr>
                                  <m:ctrlPr>
                                    <a:rPr lang="en-US" altLang="ja-JP" sz="1600" i="1" dirty="0">
                                      <a:latin typeface="Cambria Math" panose="02040503050406030204" pitchFamily="18" charset="0"/>
                                      <a:cs typeface="Times New Roman" panose="02020603050405020304" pitchFamily="18" charset="0"/>
                                    </a:rPr>
                                  </m:ctrlPr>
                                </m:sSubPr>
                                <m:e>
                                  <m:r>
                                    <a:rPr lang="en-US" altLang="ja-JP" sz="1600" i="1" dirty="0">
                                      <a:latin typeface="Cambria Math"/>
                                      <a:cs typeface="Times New Roman" panose="02020603050405020304" pitchFamily="18" charset="0"/>
                                    </a:rPr>
                                    <m:t>𝛽</m:t>
                                  </m:r>
                                </m:e>
                                <m:sub>
                                  <m:r>
                                    <m:rPr>
                                      <m:sty m:val="p"/>
                                    </m:rPr>
                                    <a:rPr lang="en-US" altLang="ja-JP" sz="1600" dirty="0">
                                      <a:latin typeface="Cambria Math"/>
                                      <a:cs typeface="Times New Roman" panose="02020603050405020304" pitchFamily="18" charset="0"/>
                                    </a:rPr>
                                    <m:t>f</m:t>
                                  </m:r>
                                </m:sub>
                              </m:sSub>
                            </m:e>
                            <m:sup>
                              <m:r>
                                <a:rPr lang="en-US" altLang="ja-JP" sz="1600" i="1" dirty="0">
                                  <a:latin typeface="Cambria Math"/>
                                  <a:cs typeface="Times New Roman" panose="02020603050405020304" pitchFamily="18" charset="0"/>
                                </a:rPr>
                                <m:t>2</m:t>
                              </m:r>
                            </m:sup>
                          </m:sSup>
                          <m:r>
                            <a:rPr lang="en-US" altLang="ja-JP" sz="1600" i="1" dirty="0">
                              <a:latin typeface="Cambria Math"/>
                              <a:cs typeface="Times New Roman" panose="02020603050405020304" pitchFamily="18" charset="0"/>
                            </a:rPr>
                            <m:t>/</m:t>
                          </m:r>
                          <m:d>
                            <m:dPr>
                              <m:ctrlPr>
                                <a:rPr lang="en-US" altLang="ja-JP" sz="1600" i="1" dirty="0">
                                  <a:latin typeface="Cambria Math" panose="02040503050406030204" pitchFamily="18" charset="0"/>
                                  <a:cs typeface="Times New Roman" panose="02020603050405020304" pitchFamily="18" charset="0"/>
                                </a:rPr>
                              </m:ctrlPr>
                            </m:dPr>
                            <m:e>
                              <m:r>
                                <a:rPr lang="en-US" altLang="ja-JP" sz="1600" i="1" dirty="0">
                                  <a:latin typeface="Cambria Math"/>
                                  <a:cs typeface="Times New Roman" panose="02020603050405020304" pitchFamily="18" charset="0"/>
                                </a:rPr>
                                <m:t>1−</m:t>
                              </m:r>
                              <m:sSup>
                                <m:sSupPr>
                                  <m:ctrlPr>
                                    <a:rPr lang="en-US" altLang="ja-JP" sz="1600" i="1" dirty="0">
                                      <a:latin typeface="Cambria Math" panose="02040503050406030204" pitchFamily="18" charset="0"/>
                                      <a:cs typeface="Times New Roman" panose="02020603050405020304" pitchFamily="18" charset="0"/>
                                    </a:rPr>
                                  </m:ctrlPr>
                                </m:sSupPr>
                                <m:e>
                                  <m:sSub>
                                    <m:sSubPr>
                                      <m:ctrlPr>
                                        <a:rPr lang="en-US" altLang="ja-JP" sz="1600" i="1" dirty="0">
                                          <a:latin typeface="Cambria Math" panose="02040503050406030204" pitchFamily="18" charset="0"/>
                                          <a:cs typeface="Times New Roman" panose="02020603050405020304" pitchFamily="18" charset="0"/>
                                        </a:rPr>
                                      </m:ctrlPr>
                                    </m:sSubPr>
                                    <m:e>
                                      <m:r>
                                        <a:rPr lang="en-US" altLang="ja-JP" sz="1600" i="1" dirty="0">
                                          <a:latin typeface="Cambria Math"/>
                                          <a:cs typeface="Times New Roman" panose="02020603050405020304" pitchFamily="18" charset="0"/>
                                        </a:rPr>
                                        <m:t>𝛽</m:t>
                                      </m:r>
                                    </m:e>
                                    <m:sub>
                                      <m:r>
                                        <m:rPr>
                                          <m:sty m:val="p"/>
                                        </m:rPr>
                                        <a:rPr lang="en-US" altLang="ja-JP" sz="1600" dirty="0">
                                          <a:latin typeface="Cambria Math"/>
                                          <a:cs typeface="Times New Roman" panose="02020603050405020304" pitchFamily="18" charset="0"/>
                                        </a:rPr>
                                        <m:t>f</m:t>
                                      </m:r>
                                    </m:sub>
                                  </m:sSub>
                                </m:e>
                                <m:sup>
                                  <m:r>
                                    <a:rPr lang="en-US" altLang="ja-JP" sz="1600" i="1" dirty="0">
                                      <a:latin typeface="Cambria Math"/>
                                      <a:cs typeface="Times New Roman" panose="02020603050405020304" pitchFamily="18" charset="0"/>
                                    </a:rPr>
                                    <m:t>2</m:t>
                                  </m:r>
                                </m:sup>
                              </m:sSup>
                            </m:e>
                          </m:d>
                        </m:e>
                      </m:d>
                    </m:oMath>
                  </a14:m>
                  <a:endParaRPr lang="en-US" altLang="ja-JP" sz="900" dirty="0">
                    <a:latin typeface="Times New Roman" panose="02020603050405020304" pitchFamily="18" charset="0"/>
                    <a:cs typeface="Times New Roman" panose="02020603050405020304" pitchFamily="18" charset="0"/>
                  </a:endParaRPr>
                </a:p>
                <a:p>
                  <a:pPr>
                    <a:lnSpc>
                      <a:spcPts val="3000"/>
                    </a:lnSpc>
                  </a:pPr>
                  <a:r>
                    <a:rPr lang="ja-JP" altLang="en-US" dirty="0">
                      <a:latin typeface="Times New Roman" panose="02020603050405020304" pitchFamily="18" charset="0"/>
                      <a:cs typeface="Times New Roman" panose="02020603050405020304" pitchFamily="18" charset="0"/>
                    </a:rPr>
                    <a:t>◆ イオンビームの生成効率 </a:t>
                  </a:r>
                  <a:r>
                    <a:rPr lang="en-US" altLang="ja-JP" dirty="0">
                      <a:latin typeface="Times New Roman" panose="02020603050405020304" pitchFamily="18" charset="0"/>
                      <a:cs typeface="Times New Roman" panose="02020603050405020304" pitchFamily="18" charset="0"/>
                    </a:rPr>
                    <a:t>(</a:t>
                  </a:r>
                  <a:r>
                    <a:rPr lang="en-US" altLang="ja-JP" i="1" dirty="0" err="1">
                      <a:latin typeface="Times New Roman" panose="02020603050405020304" pitchFamily="18" charset="0"/>
                      <a:cs typeface="Times New Roman" panose="02020603050405020304" pitchFamily="18" charset="0"/>
                    </a:rPr>
                    <a:t>E</a:t>
                  </a:r>
                  <a:r>
                    <a:rPr lang="en-US" altLang="ja-JP" baseline="-25000" dirty="0" err="1">
                      <a:latin typeface="Times New Roman" panose="02020603050405020304" pitchFamily="18" charset="0"/>
                      <a:cs typeface="Times New Roman" panose="02020603050405020304" pitchFamily="18" charset="0"/>
                    </a:rPr>
                    <a:t>beam</a:t>
                  </a:r>
                  <a:r>
                    <a:rPr lang="en-US" altLang="ja-JP" dirty="0">
                      <a:latin typeface="Times New Roman" panose="02020603050405020304" pitchFamily="18" charset="0"/>
                      <a:cs typeface="Times New Roman" panose="02020603050405020304" pitchFamily="18" charset="0"/>
                    </a:rPr>
                    <a:t>/</a:t>
                  </a:r>
                  <a:r>
                    <a:rPr lang="en-US" altLang="ja-JP" i="1" dirty="0" err="1">
                      <a:latin typeface="Times New Roman" panose="02020603050405020304" pitchFamily="18" charset="0"/>
                      <a:cs typeface="Times New Roman" panose="02020603050405020304" pitchFamily="18" charset="0"/>
                    </a:rPr>
                    <a:t>E</a:t>
                  </a:r>
                  <a:r>
                    <a:rPr lang="en-US" altLang="ja-JP" baseline="-25000" dirty="0" err="1">
                      <a:latin typeface="Times New Roman" panose="02020603050405020304" pitchFamily="18" charset="0"/>
                      <a:cs typeface="Times New Roman" panose="02020603050405020304" pitchFamily="18" charset="0"/>
                    </a:rPr>
                    <a:t>laser</a:t>
                  </a:r>
                  <a:r>
                    <a:rPr lang="en-US" altLang="ja-JP" dirty="0">
                      <a:latin typeface="Times New Roman" panose="02020603050405020304" pitchFamily="18" charset="0"/>
                      <a:cs typeface="Times New Roman" panose="02020603050405020304" pitchFamily="18" charset="0"/>
                    </a:rPr>
                    <a:t>)</a:t>
                  </a:r>
                  <a:endParaRPr lang="en-US" altLang="ja-JP" sz="1000" dirty="0">
                    <a:latin typeface="Times New Roman" panose="02020603050405020304" pitchFamily="18" charset="0"/>
                    <a:cs typeface="Times New Roman" panose="02020603050405020304" pitchFamily="18" charset="0"/>
                  </a:endParaRPr>
                </a:p>
                <a:p>
                  <a:pPr>
                    <a:lnSpc>
                      <a:spcPts val="3000"/>
                    </a:lnSpc>
                  </a:pPr>
                  <a:r>
                    <a:rPr lang="ja-JP" altLang="en-US" dirty="0">
                      <a:latin typeface="Times New Roman" panose="02020603050405020304" pitchFamily="18" charset="0"/>
                      <a:cs typeface="Times New Roman" panose="02020603050405020304" pitchFamily="18" charset="0"/>
                    </a:rPr>
                    <a:t>　</a:t>
                  </a:r>
                  <a:r>
                    <a:rPr lang="ja-JP" altLang="en-US" sz="1600" dirty="0">
                      <a:latin typeface="Times New Roman" panose="02020603050405020304" pitchFamily="18" charset="0"/>
                      <a:cs typeface="Times New Roman" panose="02020603050405020304" pitchFamily="18" charset="0"/>
                    </a:rPr>
                    <a:t> </a:t>
                  </a:r>
                  <a14:m>
                    <m:oMath xmlns:m="http://schemas.openxmlformats.org/officeDocument/2006/math">
                      <m:acc>
                        <m:accPr>
                          <m:chr m:val="̃"/>
                          <m:ctrlPr>
                            <a:rPr lang="en-US" altLang="ja-JP" sz="1600" i="1" dirty="0">
                              <a:latin typeface="Cambria Math" panose="02040503050406030204" pitchFamily="18" charset="0"/>
                              <a:cs typeface="Times New Roman" panose="02020603050405020304" pitchFamily="18" charset="0"/>
                            </a:rPr>
                          </m:ctrlPr>
                        </m:accPr>
                        <m:e>
                          <m:r>
                            <m:rPr>
                              <m:nor/>
                            </m:rPr>
                            <a:rPr lang="en-US" altLang="ja-JP" sz="1600" i="1" dirty="0">
                              <a:latin typeface="Times New Roman" panose="02020603050405020304" pitchFamily="18" charset="0"/>
                              <a:cs typeface="Times New Roman" panose="02020603050405020304" pitchFamily="18" charset="0"/>
                            </a:rPr>
                            <m:t>η</m:t>
                          </m:r>
                        </m:e>
                      </m:acc>
                      <m:r>
                        <a:rPr lang="en-US" altLang="ja-JP" sz="1600" i="1" dirty="0">
                          <a:latin typeface="Cambria Math"/>
                          <a:cs typeface="Times New Roman" panose="02020603050405020304" pitchFamily="18" charset="0"/>
                        </a:rPr>
                        <m:t>=</m:t>
                      </m:r>
                      <m:r>
                        <m:rPr>
                          <m:nor/>
                        </m:rPr>
                        <a:rPr lang="en-US" altLang="ja-JP" sz="1600" b="0" dirty="0" smtClean="0">
                          <a:latin typeface="Cambria Math"/>
                          <a:cs typeface="Times New Roman" panose="02020603050405020304" pitchFamily="18" charset="0"/>
                        </a:rPr>
                        <m:t>(</m:t>
                      </m:r>
                      <m:r>
                        <m:rPr>
                          <m:nor/>
                        </m:rPr>
                        <a:rPr lang="en-US" altLang="ja-JP" sz="1600" b="0" i="0" dirty="0" smtClean="0">
                          <a:latin typeface="Cambria Math"/>
                          <a:cs typeface="Times New Roman" panose="02020603050405020304" pitchFamily="18" charset="0"/>
                        </a:rPr>
                        <m:t>1+</m:t>
                      </m:r>
                      <m:r>
                        <m:rPr>
                          <m:nor/>
                        </m:rPr>
                        <a:rPr lang="en-US" altLang="ja-JP" sz="1600" b="0" i="1" dirty="0" smtClean="0">
                          <a:latin typeface="Cambria Math"/>
                          <a:cs typeface="Times New Roman" panose="02020603050405020304" pitchFamily="18" charset="0"/>
                        </a:rPr>
                        <m:t>f</m:t>
                      </m:r>
                      <m:r>
                        <a:rPr lang="ja-JP" altLang="en-US" sz="1600" b="0" i="1" dirty="0" smtClean="0">
                          <a:latin typeface="Cambria Math"/>
                          <a:cs typeface="Times New Roman" panose="02020603050405020304" pitchFamily="18" charset="0"/>
                        </a:rPr>
                        <m:t> </m:t>
                      </m:r>
                      <m:r>
                        <m:rPr>
                          <m:nor/>
                        </m:rPr>
                        <a:rPr lang="en-US" altLang="ja-JP" sz="1600" b="0" dirty="0" smtClean="0">
                          <a:latin typeface="Cambria Math"/>
                          <a:cs typeface="Times New Roman" panose="02020603050405020304" pitchFamily="18" charset="0"/>
                        </a:rPr>
                        <m:t>)</m:t>
                      </m:r>
                      <m:r>
                        <m:rPr>
                          <m:nor/>
                        </m:rPr>
                        <a:rPr lang="en-US" altLang="ja-JP" sz="1600" b="0" i="0" dirty="0" smtClean="0">
                          <a:latin typeface="Cambria Math"/>
                          <a:cs typeface="Times New Roman" panose="02020603050405020304" pitchFamily="18" charset="0"/>
                        </a:rPr>
                        <m:t> </m:t>
                      </m:r>
                      <m:r>
                        <m:rPr>
                          <m:nor/>
                        </m:rPr>
                        <a:rPr lang="en-US" altLang="ja-JP" sz="1600" i="1" dirty="0">
                          <a:latin typeface="Times New Roman" panose="02020603050405020304" pitchFamily="18" charset="0"/>
                          <a:cs typeface="Times New Roman" panose="02020603050405020304" pitchFamily="18" charset="0"/>
                        </a:rPr>
                        <m:t>β</m:t>
                      </m:r>
                      <m:r>
                        <m:rPr>
                          <m:nor/>
                        </m:rPr>
                        <a:rPr lang="en-US" altLang="ja-JP" sz="1600" baseline="-25000" dirty="0">
                          <a:latin typeface="Times New Roman" panose="02020603050405020304" pitchFamily="18" charset="0"/>
                          <a:cs typeface="Times New Roman" panose="02020603050405020304" pitchFamily="18" charset="0"/>
                        </a:rPr>
                        <m:t>f</m:t>
                      </m:r>
                      <m:r>
                        <m:rPr>
                          <m:nor/>
                        </m:rPr>
                        <a:rPr lang="en-US" altLang="ja-JP" sz="1600" baseline="-25000" dirty="0">
                          <a:latin typeface="Times New Roman" panose="02020603050405020304" pitchFamily="18" charset="0"/>
                          <a:cs typeface="Times New Roman" panose="02020603050405020304" pitchFamily="18" charset="0"/>
                        </a:rPr>
                        <m:t> (1</m:t>
                      </m:r>
                      <m:r>
                        <m:rPr>
                          <m:nor/>
                        </m:rPr>
                        <a:rPr lang="ja-JP" altLang="en-US" sz="1600" dirty="0">
                          <a:latin typeface="Times New Roman" panose="02020603050405020304" pitchFamily="18" charset="0"/>
                          <a:cs typeface="Times New Roman" panose="02020603050405020304" pitchFamily="18" charset="0"/>
                        </a:rPr>
                        <m:t>－</m:t>
                      </m:r>
                      <m:r>
                        <m:rPr>
                          <m:nor/>
                        </m:rPr>
                        <a:rPr lang="en-US" altLang="ja-JP" sz="1600" i="1" dirty="0">
                          <a:latin typeface="Times New Roman" panose="02020603050405020304" pitchFamily="18" charset="0"/>
                          <a:cs typeface="Times New Roman" panose="02020603050405020304" pitchFamily="18" charset="0"/>
                        </a:rPr>
                        <m:t>β</m:t>
                      </m:r>
                      <m:r>
                        <m:rPr>
                          <m:nor/>
                        </m:rPr>
                        <a:rPr lang="en-US" altLang="ja-JP" sz="1600" baseline="-25000" dirty="0">
                          <a:latin typeface="Times New Roman" panose="02020603050405020304" pitchFamily="18" charset="0"/>
                          <a:cs typeface="Times New Roman" panose="02020603050405020304" pitchFamily="18" charset="0"/>
                        </a:rPr>
                        <m:t>f</m:t>
                      </m:r>
                      <m:r>
                        <m:rPr>
                          <m:nor/>
                        </m:rPr>
                        <a:rPr lang="en-US" altLang="ja-JP" sz="1600" dirty="0">
                          <a:latin typeface="Times New Roman" panose="02020603050405020304" pitchFamily="18" charset="0"/>
                          <a:cs typeface="Times New Roman" panose="02020603050405020304" pitchFamily="18" charset="0"/>
                        </a:rPr>
                        <m:t>) / (1+</m:t>
                      </m:r>
                      <m:r>
                        <m:rPr>
                          <m:nor/>
                        </m:rPr>
                        <a:rPr lang="en-US" altLang="ja-JP" sz="1600" i="1" dirty="0">
                          <a:latin typeface="Times New Roman" panose="02020603050405020304" pitchFamily="18" charset="0"/>
                          <a:cs typeface="Times New Roman" panose="02020603050405020304" pitchFamily="18" charset="0"/>
                        </a:rPr>
                        <m:t>β</m:t>
                      </m:r>
                      <m:r>
                        <m:rPr>
                          <m:nor/>
                        </m:rPr>
                        <a:rPr lang="en-US" altLang="ja-JP" sz="1600" baseline="-25000" dirty="0">
                          <a:latin typeface="Times New Roman" panose="02020603050405020304" pitchFamily="18" charset="0"/>
                          <a:cs typeface="Times New Roman" panose="02020603050405020304" pitchFamily="18" charset="0"/>
                        </a:rPr>
                        <m:t>f</m:t>
                      </m:r>
                      <m:r>
                        <m:rPr>
                          <m:nor/>
                        </m:rPr>
                        <a:rPr lang="en-US" altLang="ja-JP" sz="1600" dirty="0">
                          <a:latin typeface="Times New Roman" panose="02020603050405020304" pitchFamily="18" charset="0"/>
                          <a:cs typeface="Times New Roman" panose="02020603050405020304" pitchFamily="18" charset="0"/>
                        </a:rPr>
                        <m:t>)</m:t>
                      </m:r>
                    </m:oMath>
                  </a14:m>
                  <a:endParaRPr lang="en-US" altLang="ja-JP" sz="1600" dirty="0">
                    <a:latin typeface="Times New Roman" panose="02020603050405020304" pitchFamily="18" charset="0"/>
                    <a:cs typeface="Times New Roman" panose="02020603050405020304" pitchFamily="18" charset="0"/>
                  </a:endParaRPr>
                </a:p>
              </p:txBody>
            </p:sp>
          </mc:Choice>
          <mc:Fallback xmlns="">
            <p:sp>
              <p:nvSpPr>
                <p:cNvPr id="51" name="正方形/長方形 50"/>
                <p:cNvSpPr>
                  <a:spLocks noRot="1" noChangeAspect="1" noMove="1" noResize="1" noEditPoints="1" noAdjustHandles="1" noChangeArrowheads="1" noChangeShapeType="1" noTextEdit="1"/>
                </p:cNvSpPr>
                <p:nvPr/>
              </p:nvSpPr>
              <p:spPr>
                <a:xfrm>
                  <a:off x="4085345" y="1652773"/>
                  <a:ext cx="4572000" cy="1631216"/>
                </a:xfrm>
                <a:prstGeom prst="rect">
                  <a:avLst/>
                </a:prstGeom>
                <a:blipFill rotWithShape="1">
                  <a:blip r:embed="rId8"/>
                  <a:stretch>
                    <a:fillRect l="-1067"/>
                  </a:stretch>
                </a:blipFill>
              </p:spPr>
              <p:txBody>
                <a:bodyPr/>
                <a:lstStyle/>
                <a:p>
                  <a:r>
                    <a:rPr lang="ja-JP" altLang="en-US">
                      <a:noFill/>
                    </a:rPr>
                    <a:t> </a:t>
                  </a:r>
                </a:p>
              </p:txBody>
            </p:sp>
          </mc:Fallback>
        </mc:AlternateContent>
        <p:sp>
          <p:nvSpPr>
            <p:cNvPr id="17" name="テキスト ボックス 16"/>
            <p:cNvSpPr txBox="1"/>
            <p:nvPr/>
          </p:nvSpPr>
          <p:spPr>
            <a:xfrm>
              <a:off x="6939708" y="2069373"/>
              <a:ext cx="1008112" cy="400110"/>
            </a:xfrm>
            <a:prstGeom prst="rect">
              <a:avLst/>
            </a:prstGeom>
            <a:noFill/>
            <a:ln>
              <a:noFill/>
            </a:ln>
          </p:spPr>
          <p:txBody>
            <a:bodyPr wrap="square" rtlCol="0">
              <a:spAutoFit/>
            </a:bodyPr>
            <a:lstStyle/>
            <a:p>
              <a:r>
                <a:rPr kumimoji="1" lang="ja-JP" altLang="en-US" sz="2000" b="1" dirty="0">
                  <a:solidFill>
                    <a:srgbClr val="C00000"/>
                  </a:solidFill>
                  <a:latin typeface="Times New Roman" panose="02020603050405020304" pitchFamily="18" charset="0"/>
                  <a:cs typeface="Times New Roman" panose="02020603050405020304" pitchFamily="18" charset="0"/>
                </a:rPr>
                <a:t>∝ </a:t>
              </a:r>
              <a:r>
                <a:rPr kumimoji="1" lang="en-US" altLang="ja-JP" sz="2000" b="1" i="1" dirty="0">
                  <a:solidFill>
                    <a:srgbClr val="C00000"/>
                  </a:solidFill>
                  <a:latin typeface="Times New Roman" panose="02020603050405020304" pitchFamily="18" charset="0"/>
                  <a:cs typeface="Times New Roman" panose="02020603050405020304" pitchFamily="18" charset="0"/>
                </a:rPr>
                <a:t>I</a:t>
              </a:r>
              <a:r>
                <a:rPr kumimoji="1" lang="en-US" altLang="ja-JP" sz="2000" b="1" baseline="-25000" dirty="0">
                  <a:solidFill>
                    <a:srgbClr val="C00000"/>
                  </a:solidFill>
                  <a:latin typeface="Times New Roman" panose="02020603050405020304" pitchFamily="18" charset="0"/>
                  <a:cs typeface="Times New Roman" panose="02020603050405020304" pitchFamily="18" charset="0"/>
                </a:rPr>
                <a:t>L</a:t>
              </a:r>
              <a:r>
                <a:rPr kumimoji="1" lang="en-US" altLang="ja-JP" sz="2000" b="1" dirty="0">
                  <a:solidFill>
                    <a:srgbClr val="C00000"/>
                  </a:solidFill>
                  <a:latin typeface="Times New Roman" panose="02020603050405020304" pitchFamily="18" charset="0"/>
                  <a:cs typeface="Times New Roman" panose="02020603050405020304" pitchFamily="18" charset="0"/>
                </a:rPr>
                <a:t>/</a:t>
              </a:r>
              <a:r>
                <a:rPr kumimoji="1" lang="en-US" altLang="ja-JP" sz="2000" b="1" i="1" dirty="0" err="1">
                  <a:solidFill>
                    <a:srgbClr val="C00000"/>
                  </a:solidFill>
                  <a:latin typeface="Times New Roman" panose="02020603050405020304" pitchFamily="18" charset="0"/>
                  <a:cs typeface="Times New Roman" panose="02020603050405020304" pitchFamily="18" charset="0"/>
                </a:rPr>
                <a:t>n</a:t>
              </a:r>
              <a:r>
                <a:rPr kumimoji="1" lang="en-US" altLang="ja-JP" sz="2000" b="1" baseline="-25000" dirty="0" err="1">
                  <a:solidFill>
                    <a:srgbClr val="C00000"/>
                  </a:solidFill>
                  <a:latin typeface="Times New Roman" panose="02020603050405020304" pitchFamily="18" charset="0"/>
                  <a:cs typeface="Times New Roman" panose="02020603050405020304" pitchFamily="18" charset="0"/>
                </a:rPr>
                <a:t>i</a:t>
              </a:r>
              <a:endParaRPr kumimoji="1" lang="ja-JP" altLang="en-US" sz="2000" b="1" baseline="-25000" dirty="0">
                <a:solidFill>
                  <a:srgbClr val="C00000"/>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8" name="テキスト ボックス 17"/>
                <p:cNvSpPr txBox="1"/>
                <p:nvPr/>
              </p:nvSpPr>
              <p:spPr>
                <a:xfrm>
                  <a:off x="6982880" y="2872434"/>
                  <a:ext cx="1458441" cy="430952"/>
                </a:xfrm>
                <a:prstGeom prst="rect">
                  <a:avLst/>
                </a:prstGeom>
                <a:noFill/>
                <a:ln>
                  <a:noFill/>
                </a:ln>
              </p:spPr>
              <p:txBody>
                <a:bodyPr wrap="square" rtlCol="0">
                  <a:spAutoFit/>
                </a:bodyPr>
                <a:lstStyle/>
                <a:p>
                  <a:r>
                    <a:rPr kumimoji="1" lang="ja-JP" altLang="en-US" sz="2000" b="1" dirty="0">
                      <a:solidFill>
                        <a:srgbClr val="C00000"/>
                      </a:solidFill>
                      <a:latin typeface="Times New Roman" panose="02020603050405020304" pitchFamily="18" charset="0"/>
                      <a:cs typeface="Times New Roman" panose="02020603050405020304" pitchFamily="18" charset="0"/>
                    </a:rPr>
                    <a:t>∝ </a:t>
                  </a:r>
                  <a14:m>
                    <m:oMath xmlns:m="http://schemas.openxmlformats.org/officeDocument/2006/math">
                      <m:rad>
                        <m:radPr>
                          <m:degHide m:val="on"/>
                          <m:ctrlPr>
                            <a:rPr lang="en-US" altLang="ja-JP" sz="2000" b="1" i="1" dirty="0" smtClean="0">
                              <a:solidFill>
                                <a:srgbClr val="C00000"/>
                              </a:solidFill>
                              <a:latin typeface="Cambria Math" panose="02040503050406030204" pitchFamily="18" charset="0"/>
                              <a:cs typeface="Times New Roman" panose="02020603050405020304" pitchFamily="18" charset="0"/>
                            </a:rPr>
                          </m:ctrlPr>
                        </m:radPr>
                        <m:deg/>
                        <m:e>
                          <m:r>
                            <m:rPr>
                              <m:nor/>
                            </m:rPr>
                            <a:rPr lang="en-US" altLang="ja-JP" sz="2000" b="1" i="1" dirty="0">
                              <a:solidFill>
                                <a:srgbClr val="C00000"/>
                              </a:solidFill>
                              <a:latin typeface="Times New Roman" panose="02020603050405020304" pitchFamily="18" charset="0"/>
                              <a:cs typeface="Times New Roman" panose="02020603050405020304" pitchFamily="18" charset="0"/>
                            </a:rPr>
                            <m:t>I</m:t>
                          </m:r>
                          <m:r>
                            <m:rPr>
                              <m:nor/>
                            </m:rPr>
                            <a:rPr lang="en-US" altLang="ja-JP" sz="2000" b="1" baseline="-25000" dirty="0">
                              <a:solidFill>
                                <a:srgbClr val="C00000"/>
                              </a:solidFill>
                              <a:latin typeface="Times New Roman" panose="02020603050405020304" pitchFamily="18" charset="0"/>
                              <a:cs typeface="Times New Roman" panose="02020603050405020304" pitchFamily="18" charset="0"/>
                            </a:rPr>
                            <m:t>L</m:t>
                          </m:r>
                          <m:r>
                            <m:rPr>
                              <m:nor/>
                            </m:rPr>
                            <a:rPr lang="en-US" altLang="ja-JP" sz="2000" b="1" dirty="0">
                              <a:solidFill>
                                <a:srgbClr val="C00000"/>
                              </a:solidFill>
                              <a:latin typeface="Times New Roman" panose="02020603050405020304" pitchFamily="18" charset="0"/>
                              <a:cs typeface="Times New Roman" panose="02020603050405020304" pitchFamily="18" charset="0"/>
                            </a:rPr>
                            <m:t>/</m:t>
                          </m:r>
                          <m:r>
                            <m:rPr>
                              <m:nor/>
                            </m:rPr>
                            <a:rPr lang="en-US" altLang="ja-JP" sz="2000" b="1" i="1" dirty="0">
                              <a:solidFill>
                                <a:srgbClr val="C00000"/>
                              </a:solidFill>
                              <a:latin typeface="Times New Roman" panose="02020603050405020304" pitchFamily="18" charset="0"/>
                              <a:cs typeface="Times New Roman" panose="02020603050405020304" pitchFamily="18" charset="0"/>
                            </a:rPr>
                            <m:t>n</m:t>
                          </m:r>
                          <m:r>
                            <m:rPr>
                              <m:nor/>
                            </m:rPr>
                            <a:rPr lang="en-US" altLang="ja-JP" sz="2000" b="1" baseline="-25000" dirty="0">
                              <a:solidFill>
                                <a:srgbClr val="C00000"/>
                              </a:solidFill>
                              <a:latin typeface="Times New Roman" panose="02020603050405020304" pitchFamily="18" charset="0"/>
                              <a:cs typeface="Times New Roman" panose="02020603050405020304" pitchFamily="18" charset="0"/>
                            </a:rPr>
                            <m:t>i</m:t>
                          </m:r>
                          <m:r>
                            <m:rPr>
                              <m:nor/>
                            </m:rPr>
                            <a:rPr lang="ja-JP" altLang="en-US" sz="2000" b="1" baseline="-25000" dirty="0">
                              <a:solidFill>
                                <a:srgbClr val="C00000"/>
                              </a:solidFill>
                              <a:latin typeface="Times New Roman" panose="02020603050405020304" pitchFamily="18" charset="0"/>
                              <a:cs typeface="Times New Roman" panose="02020603050405020304" pitchFamily="18" charset="0"/>
                            </a:rPr>
                            <m:t> </m:t>
                          </m:r>
                        </m:e>
                      </m:rad>
                    </m:oMath>
                  </a14:m>
                  <a:endParaRPr kumimoji="1" lang="ja-JP" altLang="en-US" sz="2000" b="1" baseline="30000" dirty="0">
                    <a:solidFill>
                      <a:srgbClr val="C00000"/>
                    </a:solidFill>
                    <a:latin typeface="Times New Roman" panose="02020603050405020304" pitchFamily="18" charset="0"/>
                    <a:cs typeface="Times New Roman" panose="02020603050405020304" pitchFamily="18" charset="0"/>
                  </a:endParaRPr>
                </a:p>
              </p:txBody>
            </p:sp>
          </mc:Choice>
          <mc:Fallback xmlns="">
            <p:sp>
              <p:nvSpPr>
                <p:cNvPr id="18" name="テキスト ボックス 17"/>
                <p:cNvSpPr txBox="1">
                  <a:spLocks noRot="1" noChangeAspect="1" noMove="1" noResize="1" noEditPoints="1" noAdjustHandles="1" noChangeArrowheads="1" noChangeShapeType="1" noTextEdit="1"/>
                </p:cNvSpPr>
                <p:nvPr/>
              </p:nvSpPr>
              <p:spPr>
                <a:xfrm>
                  <a:off x="6982880" y="2872434"/>
                  <a:ext cx="1458441" cy="430952"/>
                </a:xfrm>
                <a:prstGeom prst="rect">
                  <a:avLst/>
                </a:prstGeom>
                <a:blipFill rotWithShape="1">
                  <a:blip r:embed="rId9"/>
                  <a:stretch>
                    <a:fillRect l="-4603" t="-4225" b="-19718"/>
                  </a:stretch>
                </a:blipFill>
                <a:ln>
                  <a:noFill/>
                </a:ln>
              </p:spPr>
              <p:txBody>
                <a:bodyPr/>
                <a:lstStyle/>
                <a:p>
                  <a:r>
                    <a:rPr lang="ja-JP" altLang="en-US">
                      <a:noFill/>
                    </a:rPr>
                    <a:t> </a:t>
                  </a:r>
                </a:p>
              </p:txBody>
            </p:sp>
          </mc:Fallback>
        </mc:AlternateContent>
      </p:grpSp>
      <p:sp>
        <p:nvSpPr>
          <p:cNvPr id="11" name="テキスト ボックス 10"/>
          <p:cNvSpPr txBox="1"/>
          <p:nvPr/>
        </p:nvSpPr>
        <p:spPr>
          <a:xfrm>
            <a:off x="5076056" y="5115060"/>
            <a:ext cx="3289876" cy="861774"/>
          </a:xfrm>
          <a:prstGeom prst="rect">
            <a:avLst/>
          </a:prstGeom>
          <a:noFill/>
          <a:ln>
            <a:noFill/>
          </a:ln>
        </p:spPr>
        <p:txBody>
          <a:bodyPr wrap="square" rtlCol="0">
            <a:spAutoFit/>
          </a:bodyPr>
          <a:lstStyle/>
          <a:p>
            <a:r>
              <a:rPr lang="en-US" altLang="ja-JP" sz="1600" i="1" dirty="0">
                <a:latin typeface="Times New Roman" panose="02020603050405020304" pitchFamily="18" charset="0"/>
                <a:cs typeface="Times New Roman" panose="02020603050405020304" pitchFamily="18" charset="0"/>
              </a:rPr>
              <a:t>I</a:t>
            </a:r>
            <a:r>
              <a:rPr lang="en-US" altLang="ja-JP" sz="1600" baseline="-25000" dirty="0">
                <a:latin typeface="Times New Roman" panose="02020603050405020304" pitchFamily="18" charset="0"/>
                <a:cs typeface="Times New Roman" panose="02020603050405020304" pitchFamily="18" charset="0"/>
              </a:rPr>
              <a:t>L</a:t>
            </a:r>
            <a:r>
              <a:rPr lang="ja-JP" altLang="en-US" sz="1600" dirty="0">
                <a:latin typeface="Times New Roman" panose="02020603050405020304" pitchFamily="18" charset="0"/>
                <a:cs typeface="Times New Roman" panose="02020603050405020304" pitchFamily="18" charset="0"/>
              </a:rPr>
              <a:t>：　レーザー強度</a:t>
            </a:r>
            <a:endParaRPr lang="en-US" altLang="ja-JP" sz="1600" dirty="0">
              <a:latin typeface="Times New Roman" panose="02020603050405020304" pitchFamily="18" charset="0"/>
              <a:cs typeface="Times New Roman" panose="02020603050405020304" pitchFamily="18" charset="0"/>
            </a:endParaRPr>
          </a:p>
          <a:p>
            <a:r>
              <a:rPr lang="en-US" altLang="ja-JP" sz="1600" i="1" dirty="0" err="1">
                <a:latin typeface="Times New Roman" panose="02020603050405020304" pitchFamily="18" charset="0"/>
                <a:cs typeface="Times New Roman" panose="02020603050405020304" pitchFamily="18" charset="0"/>
              </a:rPr>
              <a:t>n</a:t>
            </a:r>
            <a:r>
              <a:rPr lang="en-US" altLang="ja-JP" sz="1600" baseline="-25000" dirty="0" err="1">
                <a:latin typeface="Times New Roman" panose="02020603050405020304" pitchFamily="18" charset="0"/>
                <a:cs typeface="Times New Roman" panose="02020603050405020304" pitchFamily="18" charset="0"/>
              </a:rPr>
              <a:t>i</a:t>
            </a:r>
            <a:r>
              <a:rPr lang="ja-JP" altLang="en-US" sz="1600" dirty="0">
                <a:latin typeface="Times New Roman" panose="02020603050405020304" pitchFamily="18" charset="0"/>
                <a:cs typeface="Times New Roman" panose="02020603050405020304" pitchFamily="18" charset="0"/>
              </a:rPr>
              <a:t>：　ターゲット密度（イオン数密度）</a:t>
            </a:r>
            <a:endParaRPr lang="en-US" altLang="ja-JP" sz="1600" dirty="0">
              <a:latin typeface="Times New Roman" panose="02020603050405020304" pitchFamily="18" charset="0"/>
              <a:cs typeface="Times New Roman" panose="02020603050405020304" pitchFamily="18" charset="0"/>
            </a:endParaRPr>
          </a:p>
          <a:p>
            <a:r>
              <a:rPr kumimoji="1" lang="en-US" altLang="ja-JP" sz="1600" i="1" dirty="0">
                <a:latin typeface="Times New Roman" panose="02020603050405020304" pitchFamily="18" charset="0"/>
                <a:cs typeface="Times New Roman" panose="02020603050405020304" pitchFamily="18" charset="0"/>
              </a:rPr>
              <a:t>f</a:t>
            </a:r>
            <a:r>
              <a:rPr lang="ja-JP" altLang="en-US" sz="1600" baseline="-25000" dirty="0">
                <a:latin typeface="Times New Roman" panose="02020603050405020304" pitchFamily="18" charset="0"/>
                <a:cs typeface="Times New Roman" panose="02020603050405020304" pitchFamily="18" charset="0"/>
              </a:rPr>
              <a:t> </a:t>
            </a:r>
            <a:r>
              <a:rPr kumimoji="1" lang="ja-JP" altLang="en-US" sz="1600" baseline="-25000" dirty="0">
                <a:latin typeface="Times New Roman" panose="02020603050405020304" pitchFamily="18" charset="0"/>
                <a:cs typeface="Times New Roman" panose="02020603050405020304" pitchFamily="18" charset="0"/>
              </a:rPr>
              <a:t> </a:t>
            </a:r>
            <a:r>
              <a:rPr kumimoji="1" lang="en-US" altLang="ja-JP" sz="1600" dirty="0">
                <a:latin typeface="Times New Roman" panose="02020603050405020304" pitchFamily="18" charset="0"/>
                <a:cs typeface="Times New Roman" panose="02020603050405020304" pitchFamily="18" charset="0"/>
              </a:rPr>
              <a:t>:</a:t>
            </a:r>
            <a:r>
              <a:rPr kumimoji="1" lang="ja-JP" altLang="en-US" sz="1600" dirty="0">
                <a:latin typeface="Times New Roman" panose="02020603050405020304" pitchFamily="18" charset="0"/>
                <a:cs typeface="Times New Roman" panose="02020603050405020304" pitchFamily="18" charset="0"/>
              </a:rPr>
              <a:t>　レーザー反射率</a:t>
            </a:r>
          </a:p>
        </p:txBody>
      </p:sp>
      <p:sp>
        <p:nvSpPr>
          <p:cNvPr id="33" name="正方形/長方形 32"/>
          <p:cNvSpPr/>
          <p:nvPr/>
        </p:nvSpPr>
        <p:spPr>
          <a:xfrm>
            <a:off x="213110" y="899428"/>
            <a:ext cx="2404826" cy="369332"/>
          </a:xfrm>
          <a:prstGeom prst="rect">
            <a:avLst/>
          </a:prstGeom>
        </p:spPr>
        <p:txBody>
          <a:bodyPr wrap="none">
            <a:spAutoFit/>
          </a:bodyPr>
          <a:lstStyle/>
          <a:p>
            <a:r>
              <a:rPr lang="ja-JP" altLang="en-US" b="1" u="sng" dirty="0">
                <a:latin typeface="Times New Roman" panose="02020603050405020304" pitchFamily="18" charset="0"/>
                <a:cs typeface="Times New Roman" panose="02020603050405020304" pitchFamily="18" charset="0"/>
              </a:rPr>
              <a:t>光圧イオン加速の原理</a:t>
            </a:r>
            <a:endParaRPr lang="en-US" altLang="ja-JP" b="1" u="sng" baseline="30000" dirty="0">
              <a:latin typeface="Times New Roman" panose="02020603050405020304" pitchFamily="18" charset="0"/>
              <a:cs typeface="Times New Roman" panose="02020603050405020304" pitchFamily="18" charset="0"/>
            </a:endParaRPr>
          </a:p>
        </p:txBody>
      </p:sp>
      <p:sp>
        <p:nvSpPr>
          <p:cNvPr id="4" name="テキスト ボックス 3"/>
          <p:cNvSpPr txBox="1"/>
          <p:nvPr/>
        </p:nvSpPr>
        <p:spPr>
          <a:xfrm>
            <a:off x="351731" y="4666125"/>
            <a:ext cx="3960440" cy="1723549"/>
          </a:xfrm>
          <a:prstGeom prst="rect">
            <a:avLst/>
          </a:prstGeom>
          <a:noFill/>
          <a:ln>
            <a:noFill/>
          </a:ln>
        </p:spPr>
        <p:txBody>
          <a:bodyPr wrap="square" rtlCol="0">
            <a:spAutoFit/>
          </a:bodyPr>
          <a:lstStyle/>
          <a:p>
            <a:r>
              <a:rPr lang="en-US" altLang="ja-JP" dirty="0">
                <a:latin typeface="Times New Roman" panose="02020603050405020304" pitchFamily="18" charset="0"/>
                <a:cs typeface="Times New Roman" panose="02020603050405020304" pitchFamily="18" charset="0"/>
              </a:rPr>
              <a:t>(1)</a:t>
            </a:r>
            <a:r>
              <a:rPr kumimoji="1" lang="ja-JP" altLang="en-US" dirty="0">
                <a:latin typeface="Times New Roman" panose="02020603050405020304" pitchFamily="18" charset="0"/>
                <a:cs typeface="Times New Roman" panose="02020603050405020304" pitchFamily="18" charset="0"/>
              </a:rPr>
              <a:t> レーザー</a:t>
            </a:r>
            <a:r>
              <a:rPr lang="ja-JP" altLang="en-US" dirty="0">
                <a:latin typeface="Times New Roman" panose="02020603050405020304" pitchFamily="18" charset="0"/>
                <a:cs typeface="Times New Roman" panose="02020603050405020304" pitchFamily="18" charset="0"/>
              </a:rPr>
              <a:t>の</a:t>
            </a:r>
            <a:r>
              <a:rPr kumimoji="1" lang="ja-JP" altLang="en-US" dirty="0">
                <a:latin typeface="Times New Roman" panose="02020603050405020304" pitchFamily="18" charset="0"/>
                <a:cs typeface="Times New Roman" panose="02020603050405020304" pitchFamily="18" charset="0"/>
              </a:rPr>
              <a:t>光圧によって</a:t>
            </a:r>
            <a:endParaRPr kumimoji="1" lang="en-US" altLang="ja-JP" dirty="0">
              <a:latin typeface="Times New Roman" panose="02020603050405020304" pitchFamily="18" charset="0"/>
              <a:cs typeface="Times New Roman" panose="02020603050405020304" pitchFamily="18" charset="0"/>
            </a:endParaRPr>
          </a:p>
          <a:p>
            <a:r>
              <a:rPr lang="ja-JP" altLang="en-US" dirty="0">
                <a:latin typeface="Times New Roman" panose="02020603050405020304" pitchFamily="18" charset="0"/>
                <a:cs typeface="Times New Roman" panose="02020603050405020304" pitchFamily="18" charset="0"/>
              </a:rPr>
              <a:t>　　プラズマ中の</a:t>
            </a:r>
            <a:r>
              <a:rPr kumimoji="1" lang="ja-JP" altLang="en-US" dirty="0">
                <a:latin typeface="Times New Roman" panose="02020603050405020304" pitchFamily="18" charset="0"/>
                <a:cs typeface="Times New Roman" panose="02020603050405020304" pitchFamily="18" charset="0"/>
              </a:rPr>
              <a:t>電子が押し込まれる。</a:t>
            </a:r>
            <a:endParaRPr kumimoji="1" lang="en-US" altLang="ja-JP" dirty="0">
              <a:latin typeface="Times New Roman" panose="02020603050405020304" pitchFamily="18" charset="0"/>
              <a:cs typeface="Times New Roman" panose="02020603050405020304" pitchFamily="18" charset="0"/>
            </a:endParaRPr>
          </a:p>
          <a:p>
            <a:endParaRPr kumimoji="1" lang="en-US" altLang="ja-JP" sz="800" dirty="0">
              <a:latin typeface="Times New Roman" panose="02020603050405020304" pitchFamily="18" charset="0"/>
              <a:cs typeface="Times New Roman" panose="02020603050405020304" pitchFamily="18" charset="0"/>
            </a:endParaRPr>
          </a:p>
          <a:p>
            <a:r>
              <a:rPr lang="en-US" altLang="ja-JP" dirty="0">
                <a:latin typeface="Times New Roman" panose="02020603050405020304" pitchFamily="18" charset="0"/>
                <a:cs typeface="Times New Roman" panose="02020603050405020304" pitchFamily="18" charset="0"/>
              </a:rPr>
              <a:t>(2) </a:t>
            </a:r>
            <a:r>
              <a:rPr lang="ja-JP" altLang="en-US" dirty="0">
                <a:latin typeface="Times New Roman" panose="02020603050405020304" pitchFamily="18" charset="0"/>
                <a:cs typeface="Times New Roman" panose="02020603050405020304" pitchFamily="18" charset="0"/>
              </a:rPr>
              <a:t>取り残されたイオンとの間に</a:t>
            </a:r>
            <a:endParaRPr lang="en-US" altLang="ja-JP" dirty="0">
              <a:latin typeface="Times New Roman" panose="02020603050405020304" pitchFamily="18" charset="0"/>
              <a:cs typeface="Times New Roman" panose="02020603050405020304" pitchFamily="18" charset="0"/>
            </a:endParaRPr>
          </a:p>
          <a:p>
            <a:r>
              <a:rPr lang="ja-JP" altLang="en-US" dirty="0">
                <a:latin typeface="Times New Roman" panose="02020603050405020304" pitchFamily="18" charset="0"/>
                <a:cs typeface="Times New Roman" panose="02020603050405020304" pitchFamily="18" charset="0"/>
              </a:rPr>
              <a:t>　　荷電分離が生じる。</a:t>
            </a:r>
            <a:endParaRPr lang="en-US" altLang="ja-JP" dirty="0">
              <a:latin typeface="Times New Roman" panose="02020603050405020304" pitchFamily="18" charset="0"/>
              <a:cs typeface="Times New Roman" panose="02020603050405020304" pitchFamily="18" charset="0"/>
            </a:endParaRPr>
          </a:p>
          <a:p>
            <a:endParaRPr lang="en-US" altLang="ja-JP" sz="800" dirty="0">
              <a:latin typeface="Times New Roman" panose="02020603050405020304" pitchFamily="18" charset="0"/>
              <a:cs typeface="Times New Roman" panose="02020603050405020304" pitchFamily="18" charset="0"/>
            </a:endParaRPr>
          </a:p>
          <a:p>
            <a:r>
              <a:rPr lang="en-US" altLang="ja-JP" dirty="0">
                <a:latin typeface="Times New Roman" panose="02020603050405020304" pitchFamily="18" charset="0"/>
                <a:cs typeface="Times New Roman" panose="02020603050405020304" pitchFamily="18" charset="0"/>
              </a:rPr>
              <a:t>(3)</a:t>
            </a:r>
            <a:r>
              <a:rPr kumimoji="1" lang="ja-JP" altLang="en-US" dirty="0">
                <a:latin typeface="Times New Roman" panose="02020603050405020304" pitchFamily="18" charset="0"/>
                <a:cs typeface="Times New Roman" panose="02020603050405020304" pitchFamily="18" charset="0"/>
              </a:rPr>
              <a:t> 静電場が生じ、イオンが加速される。</a:t>
            </a:r>
            <a:endParaRPr kumimoji="1" lang="en-US" altLang="ja-JP" dirty="0">
              <a:latin typeface="Times New Roman" panose="02020603050405020304" pitchFamily="18" charset="0"/>
              <a:cs typeface="Times New Roman" panose="02020603050405020304" pitchFamily="18" charset="0"/>
            </a:endParaRPr>
          </a:p>
        </p:txBody>
      </p:sp>
      <p:sp>
        <p:nvSpPr>
          <p:cNvPr id="49" name="テキスト ボックス 48"/>
          <p:cNvSpPr txBox="1"/>
          <p:nvPr/>
        </p:nvSpPr>
        <p:spPr>
          <a:xfrm>
            <a:off x="4479082" y="1425920"/>
            <a:ext cx="4279751" cy="830997"/>
          </a:xfrm>
          <a:prstGeom prst="rect">
            <a:avLst/>
          </a:prstGeom>
          <a:noFill/>
          <a:ln>
            <a:noFill/>
          </a:ln>
        </p:spPr>
        <p:txBody>
          <a:bodyPr wrap="square" rtlCol="0">
            <a:spAutoFit/>
          </a:bodyPr>
          <a:lstStyle/>
          <a:p>
            <a:r>
              <a:rPr lang="ja-JP" altLang="en-US" sz="1600" dirty="0"/>
              <a:t>ピストンに乗って動く座標系において</a:t>
            </a:r>
            <a:endParaRPr lang="en-US" altLang="ja-JP" sz="1600" dirty="0"/>
          </a:p>
          <a:p>
            <a:r>
              <a:rPr kumimoji="1" lang="ja-JP" altLang="en-US" sz="1600" dirty="0"/>
              <a:t>レーザーとイオンの運動量流束の保存を解き、静止系にローレンツ変換する。</a:t>
            </a:r>
            <a:endParaRPr kumimoji="1" lang="en-US" altLang="ja-JP" sz="1600" dirty="0"/>
          </a:p>
        </p:txBody>
      </p:sp>
      <p:sp>
        <p:nvSpPr>
          <p:cNvPr id="8" name="テキスト ボックス 7"/>
          <p:cNvSpPr txBox="1"/>
          <p:nvPr/>
        </p:nvSpPr>
        <p:spPr>
          <a:xfrm>
            <a:off x="1847621" y="1268760"/>
            <a:ext cx="1286566" cy="338554"/>
          </a:xfrm>
          <a:prstGeom prst="rect">
            <a:avLst/>
          </a:prstGeom>
          <a:noFill/>
          <a:ln>
            <a:noFill/>
          </a:ln>
        </p:spPr>
        <p:txBody>
          <a:bodyPr wrap="square" rtlCol="0">
            <a:spAutoFit/>
          </a:bodyPr>
          <a:lstStyle/>
          <a:p>
            <a:r>
              <a:rPr kumimoji="1" lang="ja-JP" altLang="en-US" sz="1600" dirty="0"/>
              <a:t>ピストン</a:t>
            </a:r>
          </a:p>
        </p:txBody>
      </p:sp>
      <p:sp>
        <p:nvSpPr>
          <p:cNvPr id="13" name="右矢印 12"/>
          <p:cNvSpPr/>
          <p:nvPr/>
        </p:nvSpPr>
        <p:spPr>
          <a:xfrm>
            <a:off x="1072182" y="1950740"/>
            <a:ext cx="804013" cy="360040"/>
          </a:xfrm>
          <a:prstGeom prst="rightArrow">
            <a:avLst/>
          </a:prstGeom>
          <a:solidFill>
            <a:schemeClr val="accent2">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solidFill>
                <a:schemeClr val="tx1"/>
              </a:solidFill>
            </a:endParaRPr>
          </a:p>
        </p:txBody>
      </p:sp>
      <p:sp>
        <p:nvSpPr>
          <p:cNvPr id="24" name="テキスト ボックス 23"/>
          <p:cNvSpPr txBox="1"/>
          <p:nvPr/>
        </p:nvSpPr>
        <p:spPr>
          <a:xfrm>
            <a:off x="1099012" y="1777008"/>
            <a:ext cx="880700" cy="307777"/>
          </a:xfrm>
          <a:prstGeom prst="rect">
            <a:avLst/>
          </a:prstGeom>
          <a:noFill/>
          <a:ln>
            <a:noFill/>
          </a:ln>
        </p:spPr>
        <p:txBody>
          <a:bodyPr wrap="square" rtlCol="0">
            <a:spAutoFit/>
          </a:bodyPr>
          <a:lstStyle/>
          <a:p>
            <a:r>
              <a:rPr lang="en-US" altLang="ja-JP" sz="1400" dirty="0">
                <a:solidFill>
                  <a:srgbClr val="C00000"/>
                </a:solidFill>
                <a:latin typeface="Times New Roman" panose="02020603050405020304" pitchFamily="18" charset="0"/>
                <a:cs typeface="Times New Roman" panose="02020603050405020304" pitchFamily="18" charset="0"/>
              </a:rPr>
              <a:t>Laser</a:t>
            </a:r>
            <a:endParaRPr kumimoji="1" lang="ja-JP" altLang="en-US" sz="1400" dirty="0">
              <a:solidFill>
                <a:srgbClr val="C00000"/>
              </a:solidFill>
              <a:latin typeface="Times New Roman" panose="02020603050405020304" pitchFamily="18" charset="0"/>
              <a:cs typeface="Times New Roman" panose="02020603050405020304" pitchFamily="18" charset="0"/>
            </a:endParaRPr>
          </a:p>
        </p:txBody>
      </p:sp>
      <p:sp>
        <p:nvSpPr>
          <p:cNvPr id="19" name="正方形/長方形 18"/>
          <p:cNvSpPr/>
          <p:nvPr/>
        </p:nvSpPr>
        <p:spPr>
          <a:xfrm>
            <a:off x="4499992" y="6487082"/>
            <a:ext cx="4572000" cy="307777"/>
          </a:xfrm>
          <a:prstGeom prst="rect">
            <a:avLst/>
          </a:prstGeom>
        </p:spPr>
        <p:txBody>
          <a:bodyPr>
            <a:spAutoFit/>
          </a:bodyPr>
          <a:lstStyle/>
          <a:p>
            <a:r>
              <a:rPr lang="en-US" altLang="ja-JP" sz="1400" dirty="0">
                <a:latin typeface="Times New Roman" panose="02020603050405020304" pitchFamily="18" charset="0"/>
                <a:cs typeface="Times New Roman" panose="02020603050405020304" pitchFamily="18" charset="0"/>
              </a:rPr>
              <a:t>[3] N. </a:t>
            </a:r>
            <a:r>
              <a:rPr lang="en-US" altLang="ja-JP" sz="1400" dirty="0" err="1">
                <a:latin typeface="Times New Roman" panose="02020603050405020304" pitchFamily="18" charset="0"/>
                <a:cs typeface="Times New Roman" panose="02020603050405020304" pitchFamily="18" charset="0"/>
              </a:rPr>
              <a:t>Naumova</a:t>
            </a:r>
            <a:r>
              <a:rPr lang="en-US" altLang="ja-JP" sz="1400" dirty="0">
                <a:latin typeface="Times New Roman" panose="02020603050405020304" pitchFamily="18" charset="0"/>
                <a:cs typeface="Times New Roman" panose="02020603050405020304" pitchFamily="18" charset="0"/>
              </a:rPr>
              <a:t> </a:t>
            </a:r>
            <a:r>
              <a:rPr lang="en-US" altLang="ja-JP" sz="1400" i="1" dirty="0">
                <a:latin typeface="Times New Roman" panose="02020603050405020304" pitchFamily="18" charset="0"/>
                <a:cs typeface="Times New Roman" panose="02020603050405020304" pitchFamily="18" charset="0"/>
              </a:rPr>
              <a:t>et al</a:t>
            </a:r>
            <a:r>
              <a:rPr lang="en-US" altLang="ja-JP" sz="1400" dirty="0">
                <a:latin typeface="Times New Roman" panose="02020603050405020304" pitchFamily="18" charset="0"/>
                <a:cs typeface="Times New Roman" panose="02020603050405020304" pitchFamily="18" charset="0"/>
              </a:rPr>
              <a:t>., Phys. Rev. Lett. </a:t>
            </a:r>
            <a:r>
              <a:rPr lang="en-US" altLang="ja-JP" sz="1400" b="1" dirty="0">
                <a:latin typeface="Times New Roman" panose="02020603050405020304" pitchFamily="18" charset="0"/>
                <a:cs typeface="Times New Roman" panose="02020603050405020304" pitchFamily="18" charset="0"/>
              </a:rPr>
              <a:t>102</a:t>
            </a:r>
            <a:r>
              <a:rPr lang="en-US" altLang="ja-JP" sz="1400" dirty="0">
                <a:latin typeface="Times New Roman" panose="02020603050405020304" pitchFamily="18" charset="0"/>
                <a:cs typeface="Times New Roman" panose="02020603050405020304" pitchFamily="18" charset="0"/>
              </a:rPr>
              <a:t>, 025002 (2009).</a:t>
            </a:r>
          </a:p>
        </p:txBody>
      </p:sp>
    </p:spTree>
    <p:extLst>
      <p:ext uri="{BB962C8B-B14F-4D97-AF65-F5344CB8AC3E}">
        <p14:creationId xmlns:p14="http://schemas.microsoft.com/office/powerpoint/2010/main" val="41913221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2" name="Picture 6" descr="Y:\OMP352picls2d\frames_kai\test_I1e22_n150\dns_fld_phs\ZOOM_dns_fld_phs01_00012.gif"/>
          <p:cNvPicPr>
            <a:picLocks noChangeAspect="1" noChangeArrowheads="1"/>
          </p:cNvPicPr>
          <p:nvPr/>
        </p:nvPicPr>
        <p:blipFill rotWithShape="1">
          <a:blip r:embed="rId2">
            <a:extLst>
              <a:ext uri="{28A0092B-C50C-407E-A947-70E740481C1C}">
                <a14:useLocalDpi xmlns:a14="http://schemas.microsoft.com/office/drawing/2010/main" val="0"/>
              </a:ext>
            </a:extLst>
          </a:blip>
          <a:srcRect b="29981"/>
          <a:stretch/>
        </p:blipFill>
        <p:spPr bwMode="auto">
          <a:xfrm>
            <a:off x="168614" y="1340768"/>
            <a:ext cx="4259370" cy="3448373"/>
          </a:xfrm>
          <a:prstGeom prst="rect">
            <a:avLst/>
          </a:prstGeom>
          <a:noFill/>
          <a:extLst>
            <a:ext uri="{909E8E84-426E-40DD-AFC4-6F175D3DCCD1}">
              <a14:hiddenFill xmlns:a14="http://schemas.microsoft.com/office/drawing/2010/main">
                <a:solidFill>
                  <a:srgbClr val="FFFFFF"/>
                </a:solidFill>
              </a14:hiddenFill>
            </a:ext>
          </a:extLst>
        </p:spPr>
      </p:pic>
      <p:sp>
        <p:nvSpPr>
          <p:cNvPr id="2" name="タイトル 1"/>
          <p:cNvSpPr>
            <a:spLocks noGrp="1"/>
          </p:cNvSpPr>
          <p:nvPr>
            <p:ph type="title"/>
          </p:nvPr>
        </p:nvSpPr>
        <p:spPr>
          <a:xfrm>
            <a:off x="179512" y="116632"/>
            <a:ext cx="8208912" cy="562074"/>
          </a:xfrm>
        </p:spPr>
        <p:txBody>
          <a:bodyPr>
            <a:normAutofit/>
          </a:bodyPr>
          <a:lstStyle/>
          <a:p>
            <a:r>
              <a:rPr kumimoji="1" lang="ja-JP" altLang="en-US" dirty="0">
                <a:latin typeface="Times New Roman" panose="02020603050405020304" pitchFamily="18" charset="0"/>
                <a:cs typeface="Times New Roman" panose="02020603050405020304" pitchFamily="18" charset="0"/>
              </a:rPr>
              <a:t>レーザー光圧によるイオン加速がみられた</a:t>
            </a:r>
          </a:p>
        </p:txBody>
      </p:sp>
      <p:sp>
        <p:nvSpPr>
          <p:cNvPr id="66" name="正方形/長方形 65"/>
          <p:cNvSpPr/>
          <p:nvPr/>
        </p:nvSpPr>
        <p:spPr>
          <a:xfrm>
            <a:off x="7092280" y="0"/>
            <a:ext cx="2051720" cy="260648"/>
          </a:xfrm>
          <a:prstGeom prst="rect">
            <a:avLst/>
          </a:prstGeom>
          <a:solidFill>
            <a:schemeClr val="accent3">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dirty="0">
                <a:solidFill>
                  <a:schemeClr val="tx1"/>
                </a:solidFill>
                <a:latin typeface="Times New Roman" panose="02020603050405020304" pitchFamily="18" charset="0"/>
                <a:cs typeface="Times New Roman" panose="02020603050405020304" pitchFamily="18" charset="0"/>
              </a:rPr>
              <a:t>イオン加速の物理</a:t>
            </a:r>
          </a:p>
        </p:txBody>
      </p:sp>
      <p:pic>
        <p:nvPicPr>
          <p:cNvPr id="4098" name="Picture 2" descr="Y:\OMP352picls2d\frames_kai\test_I1e22_n150\dns_fld_phs\dns_fld_phs01_00024.gif"/>
          <p:cNvPicPr>
            <a:picLocks noChangeAspect="1" noChangeArrowheads="1"/>
          </p:cNvPicPr>
          <p:nvPr/>
        </p:nvPicPr>
        <p:blipFill rotWithShape="1">
          <a:blip r:embed="rId3">
            <a:extLst>
              <a:ext uri="{28A0092B-C50C-407E-A947-70E740481C1C}">
                <a14:useLocalDpi xmlns:a14="http://schemas.microsoft.com/office/drawing/2010/main" val="0"/>
              </a:ext>
            </a:extLst>
          </a:blip>
          <a:srcRect t="-3424" b="-1"/>
          <a:stretch/>
        </p:blipFill>
        <p:spPr bwMode="auto">
          <a:xfrm>
            <a:off x="9396536" y="1217023"/>
            <a:ext cx="4142648" cy="4953961"/>
          </a:xfrm>
          <a:prstGeom prst="rect">
            <a:avLst/>
          </a:prstGeom>
          <a:solidFill>
            <a:schemeClr val="tx1"/>
          </a:solidFill>
        </p:spPr>
      </p:pic>
      <p:sp>
        <p:nvSpPr>
          <p:cNvPr id="61" name="テキスト ボックス 60"/>
          <p:cNvSpPr txBox="1"/>
          <p:nvPr/>
        </p:nvSpPr>
        <p:spPr>
          <a:xfrm>
            <a:off x="-2172415" y="7045206"/>
            <a:ext cx="1656184" cy="338554"/>
          </a:xfrm>
          <a:prstGeom prst="rect">
            <a:avLst/>
          </a:prstGeom>
          <a:noFill/>
          <a:ln>
            <a:noFill/>
          </a:ln>
        </p:spPr>
        <p:txBody>
          <a:bodyPr wrap="square" rtlCol="0">
            <a:spAutoFit/>
          </a:bodyPr>
          <a:lstStyle/>
          <a:p>
            <a:r>
              <a:rPr kumimoji="1" lang="ja-JP" altLang="en-US" sz="1600" dirty="0">
                <a:solidFill>
                  <a:srgbClr val="FFFF00"/>
                </a:solidFill>
                <a:latin typeface="Times New Roman" panose="02020603050405020304" pitchFamily="18" charset="0"/>
                <a:cs typeface="Times New Roman" panose="02020603050405020304" pitchFamily="18" charset="0"/>
              </a:rPr>
              <a:t>← </a:t>
            </a:r>
            <a:r>
              <a:rPr kumimoji="1" lang="en-US" altLang="ja-JP" sz="1600" dirty="0">
                <a:solidFill>
                  <a:srgbClr val="FFFF00"/>
                </a:solidFill>
                <a:latin typeface="Times New Roman" panose="02020603050405020304" pitchFamily="18" charset="0"/>
                <a:cs typeface="Times New Roman" panose="02020603050405020304" pitchFamily="18" charset="0"/>
              </a:rPr>
              <a:t>35.3 MeV</a:t>
            </a:r>
            <a:endParaRPr kumimoji="1" lang="ja-JP" altLang="en-US" sz="1600" dirty="0">
              <a:solidFill>
                <a:srgbClr val="FFFF00"/>
              </a:solidFill>
              <a:latin typeface="Times New Roman" panose="02020603050405020304" pitchFamily="18" charset="0"/>
              <a:cs typeface="Times New Roman" panose="02020603050405020304" pitchFamily="18" charset="0"/>
            </a:endParaRPr>
          </a:p>
        </p:txBody>
      </p:sp>
      <p:sp>
        <p:nvSpPr>
          <p:cNvPr id="74" name="テキスト ボックス 73"/>
          <p:cNvSpPr txBox="1"/>
          <p:nvPr/>
        </p:nvSpPr>
        <p:spPr>
          <a:xfrm>
            <a:off x="-1795421" y="5459515"/>
            <a:ext cx="1626458" cy="584775"/>
          </a:xfrm>
          <a:prstGeom prst="rect">
            <a:avLst/>
          </a:prstGeom>
          <a:noFill/>
          <a:ln>
            <a:noFill/>
          </a:ln>
        </p:spPr>
        <p:txBody>
          <a:bodyPr wrap="square" rtlCol="0">
            <a:spAutoFit/>
          </a:bodyPr>
          <a:lstStyle/>
          <a:p>
            <a:r>
              <a:rPr kumimoji="1" lang="en-US" altLang="ja-JP" sz="1600" dirty="0">
                <a:solidFill>
                  <a:srgbClr val="FFFF00"/>
                </a:solidFill>
                <a:latin typeface="Times New Roman" panose="02020603050405020304" pitchFamily="18" charset="0"/>
                <a:cs typeface="Times New Roman" panose="02020603050405020304" pitchFamily="18" charset="0"/>
              </a:rPr>
              <a:t>potential energy</a:t>
            </a:r>
          </a:p>
          <a:p>
            <a:r>
              <a:rPr lang="en-US" altLang="ja-JP" sz="1600" dirty="0">
                <a:solidFill>
                  <a:srgbClr val="FFFF00"/>
                </a:solidFill>
                <a:latin typeface="Times New Roman" panose="02020603050405020304" pitchFamily="18" charset="0"/>
                <a:cs typeface="Times New Roman" panose="02020603050405020304" pitchFamily="18" charset="0"/>
              </a:rPr>
              <a:t>41.3</a:t>
            </a:r>
            <a:r>
              <a:rPr kumimoji="1" lang="en-US" altLang="ja-JP" sz="1600" dirty="0">
                <a:solidFill>
                  <a:srgbClr val="FFFF00"/>
                </a:solidFill>
                <a:latin typeface="Times New Roman" panose="02020603050405020304" pitchFamily="18" charset="0"/>
                <a:cs typeface="Times New Roman" panose="02020603050405020304" pitchFamily="18" charset="0"/>
              </a:rPr>
              <a:t> MeV</a:t>
            </a:r>
            <a:endParaRPr kumimoji="1" lang="ja-JP" altLang="en-US" sz="1600" dirty="0">
              <a:solidFill>
                <a:srgbClr val="FFFF00"/>
              </a:solidFill>
              <a:latin typeface="Times New Roman" panose="02020603050405020304" pitchFamily="18" charset="0"/>
              <a:cs typeface="Times New Roman" panose="02020603050405020304" pitchFamily="18" charset="0"/>
            </a:endParaRPr>
          </a:p>
        </p:txBody>
      </p:sp>
      <p:cxnSp>
        <p:nvCxnSpPr>
          <p:cNvPr id="65" name="直線矢印コネクタ 64"/>
          <p:cNvCxnSpPr/>
          <p:nvPr/>
        </p:nvCxnSpPr>
        <p:spPr>
          <a:xfrm>
            <a:off x="-2518670" y="6044290"/>
            <a:ext cx="1001182" cy="0"/>
          </a:xfrm>
          <a:prstGeom prst="straightConnector1">
            <a:avLst/>
          </a:prstGeom>
          <a:ln>
            <a:solidFill>
              <a:srgbClr val="FFFF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73" name="正方形/長方形 72"/>
          <p:cNvSpPr/>
          <p:nvPr/>
        </p:nvSpPr>
        <p:spPr>
          <a:xfrm>
            <a:off x="212908" y="884001"/>
            <a:ext cx="5151179" cy="400110"/>
          </a:xfrm>
          <a:prstGeom prst="rect">
            <a:avLst/>
          </a:prstGeom>
        </p:spPr>
        <p:txBody>
          <a:bodyPr wrap="square">
            <a:spAutoFit/>
          </a:bodyPr>
          <a:lstStyle/>
          <a:p>
            <a:r>
              <a:rPr lang="en-US" altLang="ja-JP" sz="2000" dirty="0">
                <a:solidFill>
                  <a:schemeClr val="tx2"/>
                </a:solidFill>
                <a:latin typeface="Times New Roman" panose="02020603050405020304" pitchFamily="18" charset="0"/>
                <a:cs typeface="Times New Roman" panose="02020603050405020304" pitchFamily="18" charset="0"/>
              </a:rPr>
              <a:t>&lt;</a:t>
            </a:r>
            <a:r>
              <a:rPr lang="ja-JP" altLang="en-US" sz="2000" dirty="0">
                <a:solidFill>
                  <a:schemeClr val="tx2"/>
                </a:solidFill>
                <a:latin typeface="Times New Roman" panose="02020603050405020304" pitchFamily="18" charset="0"/>
                <a:cs typeface="Times New Roman" panose="02020603050405020304" pitchFamily="18" charset="0"/>
              </a:rPr>
              <a:t>条件</a:t>
            </a:r>
            <a:r>
              <a:rPr lang="en-US" altLang="ja-JP" sz="2000" dirty="0">
                <a:solidFill>
                  <a:schemeClr val="tx2"/>
                </a:solidFill>
                <a:latin typeface="Times New Roman" panose="02020603050405020304" pitchFamily="18" charset="0"/>
                <a:cs typeface="Times New Roman" panose="02020603050405020304" pitchFamily="18" charset="0"/>
              </a:rPr>
              <a:t>&gt;</a:t>
            </a:r>
            <a:r>
              <a:rPr lang="ja-JP" altLang="en-US" sz="2000" dirty="0">
                <a:solidFill>
                  <a:schemeClr val="tx2"/>
                </a:solidFill>
                <a:latin typeface="Times New Roman" panose="02020603050405020304" pitchFamily="18" charset="0"/>
                <a:cs typeface="Times New Roman" panose="02020603050405020304" pitchFamily="18" charset="0"/>
              </a:rPr>
              <a:t>　①</a:t>
            </a:r>
            <a:r>
              <a:rPr lang="en-US" altLang="ja-JP" sz="2000" i="1" dirty="0">
                <a:solidFill>
                  <a:schemeClr val="tx2"/>
                </a:solidFill>
                <a:latin typeface="Times New Roman" panose="02020603050405020304" pitchFamily="18" charset="0"/>
                <a:cs typeface="Times New Roman" panose="02020603050405020304" pitchFamily="18" charset="0"/>
              </a:rPr>
              <a:t>I</a:t>
            </a:r>
            <a:r>
              <a:rPr lang="en-US" altLang="ja-JP" sz="2000" baseline="-25000" dirty="0">
                <a:solidFill>
                  <a:schemeClr val="tx2"/>
                </a:solidFill>
                <a:latin typeface="Times New Roman" panose="02020603050405020304" pitchFamily="18" charset="0"/>
                <a:cs typeface="Times New Roman" panose="02020603050405020304" pitchFamily="18" charset="0"/>
              </a:rPr>
              <a:t>L</a:t>
            </a:r>
            <a:r>
              <a:rPr lang="en-US" altLang="ja-JP" sz="2000" dirty="0">
                <a:solidFill>
                  <a:schemeClr val="tx2"/>
                </a:solidFill>
                <a:latin typeface="Times New Roman" panose="02020603050405020304" pitchFamily="18" charset="0"/>
                <a:cs typeface="Times New Roman" panose="02020603050405020304" pitchFamily="18" charset="0"/>
              </a:rPr>
              <a:t>=1×10</a:t>
            </a:r>
            <a:r>
              <a:rPr lang="en-US" altLang="ja-JP" sz="2000" baseline="30000" dirty="0">
                <a:solidFill>
                  <a:schemeClr val="tx2"/>
                </a:solidFill>
                <a:latin typeface="Times New Roman" panose="02020603050405020304" pitchFamily="18" charset="0"/>
                <a:cs typeface="Times New Roman" panose="02020603050405020304" pitchFamily="18" charset="0"/>
              </a:rPr>
              <a:t>22</a:t>
            </a:r>
            <a:r>
              <a:rPr lang="en-US" altLang="ja-JP" sz="2000" dirty="0">
                <a:solidFill>
                  <a:schemeClr val="tx2"/>
                </a:solidFill>
                <a:latin typeface="Times New Roman" panose="02020603050405020304" pitchFamily="18" charset="0"/>
                <a:cs typeface="Times New Roman" panose="02020603050405020304" pitchFamily="18" charset="0"/>
              </a:rPr>
              <a:t>W/cm</a:t>
            </a:r>
            <a:r>
              <a:rPr lang="en-US" altLang="ja-JP" sz="2000" baseline="30000" dirty="0">
                <a:solidFill>
                  <a:schemeClr val="tx2"/>
                </a:solidFill>
                <a:latin typeface="Times New Roman" panose="02020603050405020304" pitchFamily="18" charset="0"/>
                <a:cs typeface="Times New Roman" panose="02020603050405020304" pitchFamily="18" charset="0"/>
              </a:rPr>
              <a:t>2</a:t>
            </a:r>
            <a:r>
              <a:rPr lang="ja-JP" altLang="en-US" sz="2000" dirty="0">
                <a:solidFill>
                  <a:schemeClr val="tx2"/>
                </a:solidFill>
                <a:latin typeface="Times New Roman" panose="02020603050405020304" pitchFamily="18" charset="0"/>
                <a:cs typeface="Times New Roman" panose="02020603050405020304" pitchFamily="18" charset="0"/>
              </a:rPr>
              <a:t> </a:t>
            </a:r>
            <a:r>
              <a:rPr lang="en-US" altLang="ja-JP" sz="2000" dirty="0">
                <a:solidFill>
                  <a:schemeClr val="tx2"/>
                </a:solidFill>
                <a:latin typeface="Times New Roman" panose="02020603050405020304" pitchFamily="18" charset="0"/>
                <a:cs typeface="Times New Roman" panose="02020603050405020304" pitchFamily="18" charset="0"/>
              </a:rPr>
              <a:t>, </a:t>
            </a:r>
            <a:r>
              <a:rPr lang="ja-JP" altLang="en-US" sz="2000" dirty="0">
                <a:solidFill>
                  <a:schemeClr val="tx2"/>
                </a:solidFill>
                <a:latin typeface="Times New Roman" panose="02020603050405020304" pitchFamily="18" charset="0"/>
                <a:cs typeface="Times New Roman" panose="02020603050405020304" pitchFamily="18" charset="0"/>
              </a:rPr>
              <a:t>①</a:t>
            </a:r>
            <a:r>
              <a:rPr lang="en-US" altLang="ja-JP" sz="2000" i="1" dirty="0">
                <a:solidFill>
                  <a:schemeClr val="tx2"/>
                </a:solidFill>
                <a:latin typeface="Times New Roman" panose="02020603050405020304" pitchFamily="18" charset="0"/>
                <a:cs typeface="Times New Roman" panose="02020603050405020304" pitchFamily="18" charset="0"/>
              </a:rPr>
              <a:t>n</a:t>
            </a:r>
            <a:r>
              <a:rPr lang="en-US" altLang="ja-JP" sz="2000" baseline="-25000" dirty="0">
                <a:solidFill>
                  <a:schemeClr val="tx2"/>
                </a:solidFill>
                <a:latin typeface="Times New Roman" panose="02020603050405020304" pitchFamily="18" charset="0"/>
                <a:cs typeface="Times New Roman" panose="02020603050405020304" pitchFamily="18" charset="0"/>
              </a:rPr>
              <a:t>e</a:t>
            </a:r>
            <a:r>
              <a:rPr lang="en-US" altLang="ja-JP" sz="2000" dirty="0">
                <a:solidFill>
                  <a:schemeClr val="tx2"/>
                </a:solidFill>
                <a:latin typeface="Times New Roman" panose="02020603050405020304" pitchFamily="18" charset="0"/>
                <a:cs typeface="Times New Roman" panose="02020603050405020304" pitchFamily="18" charset="0"/>
              </a:rPr>
              <a:t>=150</a:t>
            </a:r>
            <a:r>
              <a:rPr lang="en-US" altLang="ja-JP" sz="2000" i="1" dirty="0">
                <a:solidFill>
                  <a:schemeClr val="tx2"/>
                </a:solidFill>
                <a:latin typeface="Times New Roman" panose="02020603050405020304" pitchFamily="18" charset="0"/>
                <a:cs typeface="Times New Roman" panose="02020603050405020304" pitchFamily="18" charset="0"/>
              </a:rPr>
              <a:t>n</a:t>
            </a:r>
            <a:r>
              <a:rPr lang="en-US" altLang="ja-JP" sz="2000" baseline="-25000" dirty="0">
                <a:solidFill>
                  <a:schemeClr val="tx2"/>
                </a:solidFill>
                <a:latin typeface="Times New Roman" panose="02020603050405020304" pitchFamily="18" charset="0"/>
                <a:cs typeface="Times New Roman" panose="02020603050405020304" pitchFamily="18" charset="0"/>
              </a:rPr>
              <a:t>cr</a:t>
            </a:r>
          </a:p>
        </p:txBody>
      </p:sp>
      <p:pic>
        <p:nvPicPr>
          <p:cNvPr id="80" name="Picture 3" descr="Y:\OMP352picls2d\frames_kai\test_I1e22_n150\dns_fld_phs\ZOOM_dns_fld_phs01_00012.gif"/>
          <p:cNvPicPr>
            <a:picLocks noChangeAspect="1" noChangeArrowheads="1"/>
          </p:cNvPicPr>
          <p:nvPr/>
        </p:nvPicPr>
        <p:blipFill rotWithShape="1">
          <a:blip r:embed="rId4">
            <a:extLst>
              <a:ext uri="{28A0092B-C50C-407E-A947-70E740481C1C}">
                <a14:useLocalDpi xmlns:a14="http://schemas.microsoft.com/office/drawing/2010/main" val="0"/>
              </a:ext>
            </a:extLst>
          </a:blip>
          <a:srcRect t="92343" b="-3107"/>
          <a:stretch/>
        </p:blipFill>
        <p:spPr bwMode="auto">
          <a:xfrm>
            <a:off x="168614" y="4778521"/>
            <a:ext cx="4259370" cy="530103"/>
          </a:xfrm>
          <a:prstGeom prst="rect">
            <a:avLst/>
          </a:prstGeom>
          <a:solidFill>
            <a:schemeClr val="tx1"/>
          </a:solidFill>
        </p:spPr>
      </p:pic>
      <p:sp>
        <p:nvSpPr>
          <p:cNvPr id="81" name="正方形/長方形 80"/>
          <p:cNvSpPr/>
          <p:nvPr/>
        </p:nvSpPr>
        <p:spPr>
          <a:xfrm>
            <a:off x="3145487" y="1399085"/>
            <a:ext cx="1080120" cy="11772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solidFill>
                <a:schemeClr val="tx1"/>
              </a:solidFill>
              <a:latin typeface="Times New Roman" panose="02020603050405020304" pitchFamily="18" charset="0"/>
              <a:cs typeface="Times New Roman" panose="02020603050405020304" pitchFamily="18" charset="0"/>
            </a:endParaRPr>
          </a:p>
        </p:txBody>
      </p:sp>
      <p:sp>
        <p:nvSpPr>
          <p:cNvPr id="83" name="テキスト ボックス 82"/>
          <p:cNvSpPr txBox="1"/>
          <p:nvPr/>
        </p:nvSpPr>
        <p:spPr>
          <a:xfrm>
            <a:off x="2161709" y="1622660"/>
            <a:ext cx="1132477" cy="369332"/>
          </a:xfrm>
          <a:prstGeom prst="rect">
            <a:avLst/>
          </a:prstGeom>
          <a:noFill/>
          <a:ln>
            <a:noFill/>
          </a:ln>
        </p:spPr>
        <p:txBody>
          <a:bodyPr wrap="square" rtlCol="0">
            <a:spAutoFit/>
          </a:bodyPr>
          <a:lstStyle/>
          <a:p>
            <a:r>
              <a:rPr kumimoji="1" lang="en-US" altLang="ja-JP" i="1" dirty="0" err="1">
                <a:solidFill>
                  <a:srgbClr val="00B050"/>
                </a:solidFill>
                <a:latin typeface="Times New Roman" panose="02020603050405020304" pitchFamily="18" charset="0"/>
                <a:cs typeface="Times New Roman" panose="02020603050405020304" pitchFamily="18" charset="0"/>
              </a:rPr>
              <a:t>n</a:t>
            </a:r>
            <a:r>
              <a:rPr kumimoji="1" lang="en-US" altLang="ja-JP" baseline="-25000" dirty="0" err="1">
                <a:solidFill>
                  <a:srgbClr val="00B050"/>
                </a:solidFill>
                <a:latin typeface="Times New Roman" panose="02020603050405020304" pitchFamily="18" charset="0"/>
                <a:cs typeface="Times New Roman" panose="02020603050405020304" pitchFamily="18" charset="0"/>
              </a:rPr>
              <a:t>electron</a:t>
            </a:r>
            <a:r>
              <a:rPr kumimoji="1" lang="en-US" altLang="ja-JP" dirty="0">
                <a:solidFill>
                  <a:srgbClr val="00B050"/>
                </a:solidFill>
                <a:latin typeface="Times New Roman" panose="02020603050405020304" pitchFamily="18" charset="0"/>
                <a:cs typeface="Times New Roman" panose="02020603050405020304" pitchFamily="18" charset="0"/>
              </a:rPr>
              <a:t> </a:t>
            </a:r>
            <a:endParaRPr kumimoji="1" lang="ja-JP" altLang="en-US" dirty="0">
              <a:solidFill>
                <a:srgbClr val="00B050"/>
              </a:solidFill>
              <a:latin typeface="Times New Roman" panose="02020603050405020304" pitchFamily="18" charset="0"/>
              <a:cs typeface="Times New Roman" panose="02020603050405020304" pitchFamily="18" charset="0"/>
            </a:endParaRPr>
          </a:p>
        </p:txBody>
      </p:sp>
      <p:sp>
        <p:nvSpPr>
          <p:cNvPr id="77" name="テキスト ボックス 76"/>
          <p:cNvSpPr txBox="1"/>
          <p:nvPr/>
        </p:nvSpPr>
        <p:spPr>
          <a:xfrm>
            <a:off x="811810" y="3011836"/>
            <a:ext cx="576064" cy="338554"/>
          </a:xfrm>
          <a:prstGeom prst="rect">
            <a:avLst/>
          </a:prstGeom>
          <a:noFill/>
          <a:ln>
            <a:noFill/>
          </a:ln>
        </p:spPr>
        <p:txBody>
          <a:bodyPr wrap="square" rtlCol="0">
            <a:spAutoFit/>
          </a:bodyPr>
          <a:lstStyle/>
          <a:p>
            <a:r>
              <a:rPr kumimoji="1" lang="en-US" altLang="ja-JP" sz="1600" i="1" dirty="0">
                <a:solidFill>
                  <a:srgbClr val="00FFFF"/>
                </a:solidFill>
                <a:latin typeface="Times New Roman" panose="02020603050405020304" pitchFamily="18" charset="0"/>
                <a:cs typeface="Times New Roman" panose="02020603050405020304" pitchFamily="18" charset="0"/>
              </a:rPr>
              <a:t>E</a:t>
            </a:r>
            <a:r>
              <a:rPr kumimoji="1" lang="en-US" altLang="ja-JP" sz="1600" baseline="-25000" dirty="0">
                <a:solidFill>
                  <a:srgbClr val="00FFFF"/>
                </a:solidFill>
                <a:latin typeface="Times New Roman" panose="02020603050405020304" pitchFamily="18" charset="0"/>
                <a:cs typeface="Times New Roman" panose="02020603050405020304" pitchFamily="18" charset="0"/>
              </a:rPr>
              <a:t>x</a:t>
            </a:r>
            <a:endParaRPr kumimoji="1" lang="ja-JP" altLang="en-US" sz="1600" baseline="-25000" dirty="0">
              <a:solidFill>
                <a:srgbClr val="00FFFF"/>
              </a:solidFill>
              <a:latin typeface="Times New Roman" panose="02020603050405020304" pitchFamily="18" charset="0"/>
              <a:cs typeface="Times New Roman" panose="02020603050405020304" pitchFamily="18" charset="0"/>
            </a:endParaRPr>
          </a:p>
        </p:txBody>
      </p:sp>
      <p:sp>
        <p:nvSpPr>
          <p:cNvPr id="88" name="正方形/長方形 87"/>
          <p:cNvSpPr/>
          <p:nvPr/>
        </p:nvSpPr>
        <p:spPr>
          <a:xfrm>
            <a:off x="781195" y="1599869"/>
            <a:ext cx="600096" cy="2834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solidFill>
                <a:schemeClr val="tx1"/>
              </a:solidFill>
              <a:latin typeface="Times New Roman" panose="02020603050405020304" pitchFamily="18" charset="0"/>
              <a:cs typeface="Times New Roman" panose="02020603050405020304" pitchFamily="18" charset="0"/>
            </a:endParaRPr>
          </a:p>
        </p:txBody>
      </p:sp>
      <p:sp>
        <p:nvSpPr>
          <p:cNvPr id="89" name="正方形/長方形 88"/>
          <p:cNvSpPr/>
          <p:nvPr/>
        </p:nvSpPr>
        <p:spPr>
          <a:xfrm>
            <a:off x="771669" y="2693216"/>
            <a:ext cx="1028675" cy="25271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solidFill>
                <a:schemeClr val="tx1"/>
              </a:solidFill>
              <a:latin typeface="Times New Roman" panose="02020603050405020304" pitchFamily="18" charset="0"/>
              <a:cs typeface="Times New Roman" panose="02020603050405020304" pitchFamily="18" charset="0"/>
            </a:endParaRPr>
          </a:p>
        </p:txBody>
      </p:sp>
      <p:sp>
        <p:nvSpPr>
          <p:cNvPr id="90" name="正方形/長方形 89"/>
          <p:cNvSpPr/>
          <p:nvPr/>
        </p:nvSpPr>
        <p:spPr>
          <a:xfrm>
            <a:off x="769040" y="3768287"/>
            <a:ext cx="1171361" cy="25271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solidFill>
                <a:schemeClr val="tx1"/>
              </a:solidFill>
              <a:latin typeface="Times New Roman" panose="02020603050405020304" pitchFamily="18" charset="0"/>
              <a:cs typeface="Times New Roman" panose="02020603050405020304" pitchFamily="18" charset="0"/>
            </a:endParaRPr>
          </a:p>
        </p:txBody>
      </p:sp>
      <p:sp>
        <p:nvSpPr>
          <p:cNvPr id="87" name="テキスト ボックス 86"/>
          <p:cNvSpPr txBox="1"/>
          <p:nvPr/>
        </p:nvSpPr>
        <p:spPr>
          <a:xfrm>
            <a:off x="733219" y="2805224"/>
            <a:ext cx="1164652" cy="338554"/>
          </a:xfrm>
          <a:prstGeom prst="rect">
            <a:avLst/>
          </a:prstGeom>
          <a:noFill/>
          <a:ln>
            <a:noFill/>
          </a:ln>
        </p:spPr>
        <p:txBody>
          <a:bodyPr wrap="square" rtlCol="0">
            <a:spAutoFit/>
          </a:bodyPr>
          <a:lstStyle/>
          <a:p>
            <a:r>
              <a:rPr kumimoji="1" lang="en-US" altLang="ja-JP" sz="1600" dirty="0">
                <a:solidFill>
                  <a:srgbClr val="FF00FF"/>
                </a:solidFill>
                <a:latin typeface="Times New Roman" panose="02020603050405020304" pitchFamily="18" charset="0"/>
                <a:cs typeface="Times New Roman" panose="02020603050405020304" pitchFamily="18" charset="0"/>
              </a:rPr>
              <a:t>Laser Field</a:t>
            </a:r>
            <a:endParaRPr kumimoji="1" lang="ja-JP" altLang="en-US" sz="1600" baseline="-25000" dirty="0">
              <a:solidFill>
                <a:srgbClr val="FF00FF"/>
              </a:solidFill>
              <a:latin typeface="Times New Roman" panose="02020603050405020304" pitchFamily="18" charset="0"/>
              <a:cs typeface="Times New Roman" panose="02020603050405020304" pitchFamily="18" charset="0"/>
            </a:endParaRPr>
          </a:p>
        </p:txBody>
      </p:sp>
      <p:sp>
        <p:nvSpPr>
          <p:cNvPr id="79" name="正方形/長方形 78"/>
          <p:cNvSpPr/>
          <p:nvPr/>
        </p:nvSpPr>
        <p:spPr>
          <a:xfrm>
            <a:off x="-2700808" y="7297687"/>
            <a:ext cx="2745389" cy="307777"/>
          </a:xfrm>
          <a:prstGeom prst="rect">
            <a:avLst/>
          </a:prstGeom>
        </p:spPr>
        <p:txBody>
          <a:bodyPr wrap="square">
            <a:spAutoFit/>
          </a:bodyPr>
          <a:lstStyle/>
          <a:p>
            <a:r>
              <a:rPr lang="ja-JP" altLang="en-US" sz="1400" dirty="0">
                <a:solidFill>
                  <a:srgbClr val="FFFF00"/>
                </a:solidFill>
                <a:latin typeface="Times New Roman" panose="02020603050405020304" pitchFamily="18" charset="0"/>
                <a:cs typeface="Times New Roman" panose="02020603050405020304" pitchFamily="18" charset="0"/>
              </a:rPr>
              <a:t>ピストンからみたイオンエネルギー</a:t>
            </a:r>
          </a:p>
        </p:txBody>
      </p:sp>
      <p:sp>
        <p:nvSpPr>
          <p:cNvPr id="82" name="テキスト ボックス 81"/>
          <p:cNvSpPr txBox="1"/>
          <p:nvPr/>
        </p:nvSpPr>
        <p:spPr>
          <a:xfrm>
            <a:off x="1112932" y="3792971"/>
            <a:ext cx="1368152" cy="369332"/>
          </a:xfrm>
          <a:prstGeom prst="rect">
            <a:avLst/>
          </a:prstGeom>
          <a:noFill/>
          <a:ln>
            <a:noFill/>
          </a:ln>
        </p:spPr>
        <p:txBody>
          <a:bodyPr wrap="square" rtlCol="0">
            <a:spAutoFit/>
          </a:bodyPr>
          <a:lstStyle/>
          <a:p>
            <a:r>
              <a:rPr lang="en-US" altLang="ja-JP" dirty="0">
                <a:solidFill>
                  <a:srgbClr val="FF0000"/>
                </a:solidFill>
                <a:latin typeface="Times New Roman" panose="02020603050405020304" pitchFamily="18" charset="0"/>
                <a:cs typeface="Times New Roman" panose="02020603050405020304" pitchFamily="18" charset="0"/>
              </a:rPr>
              <a:t>ion</a:t>
            </a:r>
            <a:r>
              <a:rPr lang="ja-JP" altLang="en-US" dirty="0">
                <a:solidFill>
                  <a:srgbClr val="FF0000"/>
                </a:solidFill>
                <a:latin typeface="Times New Roman" panose="02020603050405020304" pitchFamily="18" charset="0"/>
                <a:cs typeface="Times New Roman" panose="02020603050405020304" pitchFamily="18" charset="0"/>
              </a:rPr>
              <a:t> </a:t>
            </a:r>
            <a:r>
              <a:rPr kumimoji="1" lang="en-US" altLang="ja-JP" i="1" dirty="0" err="1">
                <a:solidFill>
                  <a:srgbClr val="FF0000"/>
                </a:solidFill>
                <a:latin typeface="Times New Roman" panose="02020603050405020304" pitchFamily="18" charset="0"/>
                <a:cs typeface="Times New Roman" panose="02020603050405020304" pitchFamily="18" charset="0"/>
              </a:rPr>
              <a:t>p</a:t>
            </a:r>
            <a:r>
              <a:rPr kumimoji="1" lang="en-US" altLang="ja-JP" baseline="-25000" dirty="0" err="1">
                <a:solidFill>
                  <a:srgbClr val="FF0000"/>
                </a:solidFill>
                <a:latin typeface="Times New Roman" panose="02020603050405020304" pitchFamily="18" charset="0"/>
                <a:cs typeface="Times New Roman" panose="02020603050405020304" pitchFamily="18" charset="0"/>
              </a:rPr>
              <a:t>x</a:t>
            </a:r>
            <a:endParaRPr kumimoji="1" lang="ja-JP" altLang="en-US" dirty="0">
              <a:solidFill>
                <a:srgbClr val="FF0000"/>
              </a:solidFill>
              <a:latin typeface="Times New Roman" panose="02020603050405020304" pitchFamily="18" charset="0"/>
              <a:cs typeface="Times New Roman" panose="02020603050405020304" pitchFamily="18" charset="0"/>
            </a:endParaRPr>
          </a:p>
        </p:txBody>
      </p:sp>
      <p:sp>
        <p:nvSpPr>
          <p:cNvPr id="84" name="テキスト ボックス 83"/>
          <p:cNvSpPr txBox="1"/>
          <p:nvPr/>
        </p:nvSpPr>
        <p:spPr>
          <a:xfrm>
            <a:off x="192319" y="5305362"/>
            <a:ext cx="4427984" cy="1731243"/>
          </a:xfrm>
          <a:prstGeom prst="rect">
            <a:avLst/>
          </a:prstGeom>
          <a:noFill/>
          <a:ln>
            <a:noFill/>
          </a:ln>
        </p:spPr>
        <p:txBody>
          <a:bodyPr wrap="square" rtlCol="0">
            <a:spAutoFit/>
          </a:bodyPr>
          <a:lstStyle/>
          <a:p>
            <a:r>
              <a:rPr lang="ja-JP" altLang="en-US" sz="1600" b="1" dirty="0">
                <a:latin typeface="Times New Roman" panose="02020603050405020304" pitchFamily="18" charset="0"/>
                <a:cs typeface="Times New Roman" panose="02020603050405020304" pitchFamily="18" charset="0"/>
              </a:rPr>
              <a:t>◆光圧イオン加速の原理</a:t>
            </a:r>
            <a:endParaRPr lang="en-US" altLang="ja-JP" sz="1600" b="1" dirty="0">
              <a:latin typeface="Times New Roman" panose="02020603050405020304" pitchFamily="18" charset="0"/>
              <a:cs typeface="Times New Roman" panose="02020603050405020304" pitchFamily="18" charset="0"/>
            </a:endParaRPr>
          </a:p>
          <a:p>
            <a:pPr marL="342900" indent="-342900">
              <a:buAutoNum type="arabicParenBoth"/>
            </a:pPr>
            <a:r>
              <a:rPr lang="ja-JP" altLang="en-US" sz="1600" dirty="0">
                <a:latin typeface="Times New Roman" panose="02020603050405020304" pitchFamily="18" charset="0"/>
                <a:cs typeface="Times New Roman" panose="02020603050405020304" pitchFamily="18" charset="0"/>
              </a:rPr>
              <a:t>レーザー光圧によってターゲットの電子が押し込まれ、荷電分離が生じる。</a:t>
            </a:r>
            <a:endParaRPr lang="en-US" altLang="ja-JP" sz="1600" dirty="0">
              <a:latin typeface="Times New Roman" panose="02020603050405020304" pitchFamily="18" charset="0"/>
              <a:cs typeface="Times New Roman" panose="02020603050405020304" pitchFamily="18" charset="0"/>
            </a:endParaRPr>
          </a:p>
          <a:p>
            <a:pPr marL="342900" indent="-342900">
              <a:buAutoNum type="arabicParenBoth"/>
            </a:pPr>
            <a:r>
              <a:rPr lang="ja-JP" altLang="en-US" sz="1600" dirty="0">
                <a:latin typeface="Times New Roman" panose="02020603050405020304" pitchFamily="18" charset="0"/>
                <a:cs typeface="Times New Roman" panose="02020603050405020304" pitchFamily="18" charset="0"/>
              </a:rPr>
              <a:t>荷電分離によるポテンシャル壁によって、ターゲットイオンが前方に加速される。</a:t>
            </a:r>
            <a:endParaRPr lang="en-US" altLang="ja-JP" sz="1600" dirty="0">
              <a:latin typeface="Times New Roman" panose="02020603050405020304" pitchFamily="18" charset="0"/>
              <a:cs typeface="Times New Roman" panose="02020603050405020304" pitchFamily="18" charset="0"/>
            </a:endParaRPr>
          </a:p>
          <a:p>
            <a:r>
              <a:rPr lang="ja-JP" altLang="en-US" sz="1600" dirty="0">
                <a:latin typeface="Times New Roman" panose="02020603050405020304" pitchFamily="18" charset="0"/>
                <a:cs typeface="Times New Roman" panose="02020603050405020304" pitchFamily="18" charset="0"/>
              </a:rPr>
              <a:t>　　</a:t>
            </a:r>
            <a:r>
              <a:rPr lang="en-US" altLang="ja-JP" sz="1600" dirty="0">
                <a:latin typeface="Times New Roman" panose="02020603050405020304" pitchFamily="18" charset="0"/>
                <a:cs typeface="Times New Roman" panose="02020603050405020304" pitchFamily="18" charset="0"/>
              </a:rPr>
              <a:t>(</a:t>
            </a:r>
            <a:r>
              <a:rPr lang="ja-JP" altLang="en-US" sz="1600" dirty="0">
                <a:latin typeface="Times New Roman" panose="02020603050405020304" pitchFamily="18" charset="0"/>
                <a:cs typeface="Times New Roman" panose="02020603050405020304" pitchFamily="18" charset="0"/>
              </a:rPr>
              <a:t>静止系でピストン速度の約２倍）</a:t>
            </a:r>
            <a:endParaRPr lang="en-US" altLang="ja-JP" sz="1600" dirty="0">
              <a:latin typeface="Times New Roman" panose="02020603050405020304" pitchFamily="18" charset="0"/>
              <a:cs typeface="Times New Roman" panose="02020603050405020304" pitchFamily="18" charset="0"/>
            </a:endParaRPr>
          </a:p>
          <a:p>
            <a:endParaRPr lang="en-US" altLang="ja-JP" sz="1000" dirty="0">
              <a:latin typeface="Times New Roman" panose="02020603050405020304" pitchFamily="18" charset="0"/>
              <a:cs typeface="Times New Roman" panose="02020603050405020304" pitchFamily="18" charset="0"/>
            </a:endParaRPr>
          </a:p>
        </p:txBody>
      </p:sp>
      <p:sp>
        <p:nvSpPr>
          <p:cNvPr id="75" name="テキスト ボックス 74"/>
          <p:cNvSpPr txBox="1"/>
          <p:nvPr/>
        </p:nvSpPr>
        <p:spPr>
          <a:xfrm>
            <a:off x="1315545" y="1622660"/>
            <a:ext cx="1132477" cy="369332"/>
          </a:xfrm>
          <a:prstGeom prst="rect">
            <a:avLst/>
          </a:prstGeom>
          <a:noFill/>
          <a:ln>
            <a:noFill/>
          </a:ln>
        </p:spPr>
        <p:txBody>
          <a:bodyPr wrap="square" rtlCol="0">
            <a:spAutoFit/>
          </a:bodyPr>
          <a:lstStyle/>
          <a:p>
            <a:r>
              <a:rPr kumimoji="1" lang="en-US" altLang="ja-JP" i="1" dirty="0">
                <a:solidFill>
                  <a:srgbClr val="FF00FF"/>
                </a:solidFill>
                <a:latin typeface="Times New Roman" panose="02020603050405020304" pitchFamily="18" charset="0"/>
                <a:cs typeface="Times New Roman" panose="02020603050405020304" pitchFamily="18" charset="0"/>
              </a:rPr>
              <a:t>Z </a:t>
            </a:r>
            <a:r>
              <a:rPr kumimoji="1" lang="en-US" altLang="ja-JP" i="1" dirty="0" err="1">
                <a:solidFill>
                  <a:srgbClr val="FF00FF"/>
                </a:solidFill>
                <a:latin typeface="Times New Roman" panose="02020603050405020304" pitchFamily="18" charset="0"/>
                <a:cs typeface="Times New Roman" panose="02020603050405020304" pitchFamily="18" charset="0"/>
              </a:rPr>
              <a:t>n</a:t>
            </a:r>
            <a:r>
              <a:rPr kumimoji="1" lang="en-US" altLang="ja-JP" baseline="-25000" dirty="0" err="1">
                <a:solidFill>
                  <a:srgbClr val="FF00FF"/>
                </a:solidFill>
                <a:latin typeface="Times New Roman" panose="02020603050405020304" pitchFamily="18" charset="0"/>
                <a:cs typeface="Times New Roman" panose="02020603050405020304" pitchFamily="18" charset="0"/>
              </a:rPr>
              <a:t>ion</a:t>
            </a:r>
            <a:r>
              <a:rPr kumimoji="1" lang="en-US" altLang="ja-JP" dirty="0">
                <a:solidFill>
                  <a:srgbClr val="FF00FF"/>
                </a:solidFill>
                <a:latin typeface="Times New Roman" panose="02020603050405020304" pitchFamily="18" charset="0"/>
                <a:cs typeface="Times New Roman" panose="02020603050405020304" pitchFamily="18" charset="0"/>
              </a:rPr>
              <a:t> </a:t>
            </a:r>
            <a:endParaRPr kumimoji="1" lang="ja-JP" altLang="en-US" dirty="0">
              <a:solidFill>
                <a:srgbClr val="FF00FF"/>
              </a:solidFill>
              <a:latin typeface="Times New Roman" panose="02020603050405020304" pitchFamily="18" charset="0"/>
              <a:cs typeface="Times New Roman" panose="02020603050405020304" pitchFamily="18" charset="0"/>
            </a:endParaRPr>
          </a:p>
        </p:txBody>
      </p:sp>
      <p:sp>
        <p:nvSpPr>
          <p:cNvPr id="100" name="正方形/長方形 99"/>
          <p:cNvSpPr/>
          <p:nvPr/>
        </p:nvSpPr>
        <p:spPr>
          <a:xfrm>
            <a:off x="373178" y="4746775"/>
            <a:ext cx="282413" cy="25271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solidFill>
                <a:schemeClr val="tx1"/>
              </a:solidFill>
              <a:latin typeface="Times New Roman" panose="02020603050405020304" pitchFamily="18" charset="0"/>
              <a:cs typeface="Times New Roman" panose="02020603050405020304" pitchFamily="18" charset="0"/>
            </a:endParaRPr>
          </a:p>
        </p:txBody>
      </p:sp>
      <p:sp>
        <p:nvSpPr>
          <p:cNvPr id="102" name="正方形/長方形 101"/>
          <p:cNvSpPr/>
          <p:nvPr/>
        </p:nvSpPr>
        <p:spPr>
          <a:xfrm>
            <a:off x="1891025" y="4942319"/>
            <a:ext cx="1080120" cy="24183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solidFill>
                <a:schemeClr val="tx1"/>
              </a:solidFill>
              <a:latin typeface="Times New Roman" panose="02020603050405020304" pitchFamily="18" charset="0"/>
              <a:cs typeface="Times New Roman" panose="02020603050405020304" pitchFamily="18" charset="0"/>
            </a:endParaRPr>
          </a:p>
        </p:txBody>
      </p:sp>
      <p:sp>
        <p:nvSpPr>
          <p:cNvPr id="93" name="テキスト ボックス 92"/>
          <p:cNvSpPr txBox="1"/>
          <p:nvPr/>
        </p:nvSpPr>
        <p:spPr>
          <a:xfrm>
            <a:off x="1686231" y="4939292"/>
            <a:ext cx="1440161" cy="369332"/>
          </a:xfrm>
          <a:prstGeom prst="rect">
            <a:avLst/>
          </a:prstGeom>
          <a:noFill/>
          <a:ln>
            <a:noFill/>
          </a:ln>
        </p:spPr>
        <p:txBody>
          <a:bodyPr wrap="square" rtlCol="0">
            <a:spAutoFit/>
          </a:bodyPr>
          <a:lstStyle/>
          <a:p>
            <a:r>
              <a:rPr kumimoji="1" lang="en-US" altLang="ja-JP" dirty="0">
                <a:solidFill>
                  <a:schemeClr val="bg1"/>
                </a:solidFill>
                <a:latin typeface="Times New Roman" panose="02020603050405020304" pitchFamily="18" charset="0"/>
                <a:cs typeface="Times New Roman" panose="02020603050405020304" pitchFamily="18" charset="0"/>
              </a:rPr>
              <a:t>position [</a:t>
            </a:r>
            <a:r>
              <a:rPr kumimoji="1" lang="en-US" altLang="ja-JP" dirty="0" err="1">
                <a:solidFill>
                  <a:schemeClr val="bg1"/>
                </a:solidFill>
                <a:latin typeface="Times New Roman" panose="02020603050405020304" pitchFamily="18" charset="0"/>
                <a:cs typeface="Times New Roman" panose="02020603050405020304" pitchFamily="18" charset="0"/>
              </a:rPr>
              <a:t>μm</a:t>
            </a:r>
            <a:r>
              <a:rPr kumimoji="1" lang="en-US" altLang="ja-JP" dirty="0">
                <a:solidFill>
                  <a:schemeClr val="bg1"/>
                </a:solidFill>
                <a:latin typeface="Times New Roman" panose="02020603050405020304" pitchFamily="18" charset="0"/>
                <a:cs typeface="Times New Roman" panose="02020603050405020304" pitchFamily="18" charset="0"/>
              </a:rPr>
              <a:t>]</a:t>
            </a:r>
            <a:endParaRPr kumimoji="1" lang="ja-JP" altLang="en-US" dirty="0">
              <a:solidFill>
                <a:schemeClr val="bg1"/>
              </a:solidFill>
              <a:latin typeface="Times New Roman" panose="02020603050405020304" pitchFamily="18" charset="0"/>
              <a:cs typeface="Times New Roman" panose="02020603050405020304" pitchFamily="18" charset="0"/>
            </a:endParaRPr>
          </a:p>
        </p:txBody>
      </p:sp>
      <p:sp>
        <p:nvSpPr>
          <p:cNvPr id="155" name="テキスト ボックス 154"/>
          <p:cNvSpPr txBox="1"/>
          <p:nvPr/>
        </p:nvSpPr>
        <p:spPr>
          <a:xfrm>
            <a:off x="4932040" y="-531440"/>
            <a:ext cx="2736304" cy="369332"/>
          </a:xfrm>
          <a:prstGeom prst="rect">
            <a:avLst/>
          </a:prstGeom>
          <a:noFill/>
          <a:ln>
            <a:noFill/>
          </a:ln>
        </p:spPr>
        <p:txBody>
          <a:bodyPr wrap="square" rtlCol="0">
            <a:spAutoFit/>
          </a:bodyPr>
          <a:lstStyle/>
          <a:p>
            <a:r>
              <a:rPr kumimoji="1" lang="en-US" altLang="ja-JP" dirty="0">
                <a:latin typeface="Times New Roman" panose="02020603050405020304" pitchFamily="18" charset="0"/>
                <a:cs typeface="Times New Roman" panose="02020603050405020304" pitchFamily="18" charset="0"/>
              </a:rPr>
              <a:t>( </a:t>
            </a:r>
            <a:r>
              <a:rPr kumimoji="1" lang="en-US" altLang="ja-JP" i="1" dirty="0" err="1">
                <a:latin typeface="Times New Roman" panose="02020603050405020304" pitchFamily="18" charset="0"/>
                <a:cs typeface="Times New Roman" panose="02020603050405020304" pitchFamily="18" charset="0"/>
              </a:rPr>
              <a:t>v</a:t>
            </a:r>
            <a:r>
              <a:rPr kumimoji="1" lang="en-US" altLang="ja-JP" baseline="-25000" dirty="0" err="1">
                <a:latin typeface="Times New Roman" panose="02020603050405020304" pitchFamily="18" charset="0"/>
                <a:cs typeface="Times New Roman" panose="02020603050405020304" pitchFamily="18" charset="0"/>
              </a:rPr>
              <a:t>piston</a:t>
            </a:r>
            <a:r>
              <a:rPr lang="ja-JP" altLang="en-US" dirty="0">
                <a:latin typeface="Times New Roman" panose="02020603050405020304" pitchFamily="18" charset="0"/>
                <a:cs typeface="Times New Roman" panose="02020603050405020304" pitchFamily="18" charset="0"/>
              </a:rPr>
              <a:t>≒</a:t>
            </a:r>
            <a:r>
              <a:rPr lang="en-US" altLang="ja-JP" dirty="0">
                <a:latin typeface="Times New Roman" panose="02020603050405020304" pitchFamily="18" charset="0"/>
                <a:cs typeface="Times New Roman" panose="02020603050405020304" pitchFamily="18" charset="0"/>
              </a:rPr>
              <a:t>2.4×10</a:t>
            </a:r>
            <a:r>
              <a:rPr lang="en-US" altLang="ja-JP" baseline="30000" dirty="0">
                <a:latin typeface="Times New Roman" panose="02020603050405020304" pitchFamily="18" charset="0"/>
                <a:cs typeface="Times New Roman" panose="02020603050405020304" pitchFamily="18" charset="0"/>
              </a:rPr>
              <a:t>9</a:t>
            </a:r>
            <a:r>
              <a:rPr lang="en-US" altLang="ja-JP" dirty="0">
                <a:latin typeface="Times New Roman" panose="02020603050405020304" pitchFamily="18" charset="0"/>
                <a:cs typeface="Times New Roman" panose="02020603050405020304" pitchFamily="18" charset="0"/>
              </a:rPr>
              <a:t> cm/s )</a:t>
            </a:r>
            <a:endParaRPr kumimoji="1" lang="ja-JP" altLang="en-US" dirty="0">
              <a:latin typeface="Times New Roman" panose="02020603050405020304" pitchFamily="18" charset="0"/>
              <a:cs typeface="Times New Roman" panose="02020603050405020304" pitchFamily="18" charset="0"/>
            </a:endParaRPr>
          </a:p>
        </p:txBody>
      </p:sp>
      <p:sp>
        <p:nvSpPr>
          <p:cNvPr id="156" name="正方形/長方形 155"/>
          <p:cNvSpPr/>
          <p:nvPr/>
        </p:nvSpPr>
        <p:spPr>
          <a:xfrm>
            <a:off x="3294186" y="1556909"/>
            <a:ext cx="925253" cy="369332"/>
          </a:xfrm>
          <a:prstGeom prst="rect">
            <a:avLst/>
          </a:prstGeom>
        </p:spPr>
        <p:txBody>
          <a:bodyPr wrap="none">
            <a:spAutoFit/>
          </a:bodyPr>
          <a:lstStyle/>
          <a:p>
            <a:r>
              <a:rPr lang="en-US" altLang="ja-JP" i="1" u="sng" dirty="0" err="1">
                <a:solidFill>
                  <a:schemeClr val="bg1"/>
                </a:solidFill>
                <a:latin typeface="Times New Roman" panose="02020603050405020304" pitchFamily="18" charset="0"/>
                <a:cs typeface="Times New Roman" panose="02020603050405020304" pitchFamily="18" charset="0"/>
              </a:rPr>
              <a:t>ω</a:t>
            </a:r>
            <a:r>
              <a:rPr lang="en-US" altLang="ja-JP" baseline="-25000" dirty="0" err="1">
                <a:solidFill>
                  <a:schemeClr val="bg1"/>
                </a:solidFill>
                <a:latin typeface="Times New Roman" panose="02020603050405020304" pitchFamily="18" charset="0"/>
                <a:cs typeface="Times New Roman" panose="02020603050405020304" pitchFamily="18" charset="0"/>
              </a:rPr>
              <a:t>L</a:t>
            </a:r>
            <a:r>
              <a:rPr lang="en-US" altLang="ja-JP" i="1" u="sng" dirty="0" err="1">
                <a:solidFill>
                  <a:schemeClr val="bg1"/>
                </a:solidFill>
                <a:latin typeface="Times New Roman" panose="02020603050405020304" pitchFamily="18" charset="0"/>
                <a:cs typeface="Times New Roman" panose="02020603050405020304" pitchFamily="18" charset="0"/>
              </a:rPr>
              <a:t>t</a:t>
            </a:r>
            <a:r>
              <a:rPr lang="en-US" altLang="ja-JP" i="1" u="sng" dirty="0">
                <a:solidFill>
                  <a:schemeClr val="bg1"/>
                </a:solidFill>
                <a:latin typeface="Times New Roman" panose="02020603050405020304" pitchFamily="18" charset="0"/>
                <a:cs typeface="Times New Roman" panose="02020603050405020304" pitchFamily="18" charset="0"/>
              </a:rPr>
              <a:t> </a:t>
            </a:r>
            <a:r>
              <a:rPr lang="en-US" altLang="ja-JP" u="sng" dirty="0">
                <a:solidFill>
                  <a:schemeClr val="bg1"/>
                </a:solidFill>
                <a:latin typeface="Times New Roman" panose="02020603050405020304" pitchFamily="18" charset="0"/>
                <a:cs typeface="Times New Roman" panose="02020603050405020304" pitchFamily="18" charset="0"/>
              </a:rPr>
              <a:t>=60</a:t>
            </a:r>
            <a:endParaRPr lang="ja-JP" altLang="en-US" dirty="0">
              <a:solidFill>
                <a:schemeClr val="bg1"/>
              </a:solidFill>
            </a:endParaRPr>
          </a:p>
        </p:txBody>
      </p:sp>
      <p:pic>
        <p:nvPicPr>
          <p:cNvPr id="41" name="Picture 8" descr="Y:\OMP352picls2d\frames_kai\test_I1e22_n150\dens\dens01_00024.gif"/>
          <p:cNvPicPr>
            <a:picLocks noChangeAspect="1" noChangeArrowheads="1"/>
          </p:cNvPicPr>
          <p:nvPr/>
        </p:nvPicPr>
        <p:blipFill rotWithShape="1">
          <a:blip r:embed="rId5">
            <a:extLst>
              <a:ext uri="{28A0092B-C50C-407E-A947-70E740481C1C}">
                <a14:useLocalDpi xmlns:a14="http://schemas.microsoft.com/office/drawing/2010/main" val="0"/>
              </a:ext>
            </a:extLst>
          </a:blip>
          <a:srcRect l="86222" t="12929" r="3311" b="6688"/>
          <a:stretch/>
        </p:blipFill>
        <p:spPr bwMode="auto">
          <a:xfrm>
            <a:off x="8118140" y="1807326"/>
            <a:ext cx="632843" cy="3644930"/>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 descr="Y:\OMP352picls2d\frames_kai\test_I1e22_n150\dens\dens01_00000.gif"/>
          <p:cNvPicPr>
            <a:picLocks noChangeAspect="1" noChangeArrowheads="1"/>
          </p:cNvPicPr>
          <p:nvPr/>
        </p:nvPicPr>
        <p:blipFill rotWithShape="1">
          <a:blip r:embed="rId6">
            <a:extLst>
              <a:ext uri="{28A0092B-C50C-407E-A947-70E740481C1C}">
                <a14:useLocalDpi xmlns:a14="http://schemas.microsoft.com/office/drawing/2010/main" val="0"/>
              </a:ext>
            </a:extLst>
          </a:blip>
          <a:srcRect t="25519" r="13540" b="36825"/>
          <a:stretch/>
        </p:blipFill>
        <p:spPr bwMode="auto">
          <a:xfrm>
            <a:off x="4892422" y="1807326"/>
            <a:ext cx="3225718" cy="1053689"/>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8" descr="Y:\OMP352picls2d\frames_kai\test_I1e22_n150\dens\dens01_00024.gif"/>
          <p:cNvPicPr>
            <a:picLocks noChangeAspect="1" noChangeArrowheads="1"/>
          </p:cNvPicPr>
          <p:nvPr/>
        </p:nvPicPr>
        <p:blipFill rotWithShape="1">
          <a:blip r:embed="rId5">
            <a:extLst>
              <a:ext uri="{28A0092B-C50C-407E-A947-70E740481C1C}">
                <a14:useLocalDpi xmlns:a14="http://schemas.microsoft.com/office/drawing/2010/main" val="0"/>
              </a:ext>
            </a:extLst>
          </a:blip>
          <a:srcRect t="26337" r="13540" b="2577"/>
          <a:stretch/>
        </p:blipFill>
        <p:spPr bwMode="auto">
          <a:xfrm>
            <a:off x="4892422" y="3463142"/>
            <a:ext cx="3225718" cy="1989114"/>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9" descr="Y:\OMP352picls2d\frames_kai\test_I1e22_n150\dens\dens01_00012.gif"/>
          <p:cNvPicPr>
            <a:picLocks noChangeAspect="1" noChangeArrowheads="1"/>
          </p:cNvPicPr>
          <p:nvPr/>
        </p:nvPicPr>
        <p:blipFill rotWithShape="1">
          <a:blip r:embed="rId7">
            <a:extLst>
              <a:ext uri="{28A0092B-C50C-407E-A947-70E740481C1C}">
                <a14:useLocalDpi xmlns:a14="http://schemas.microsoft.com/office/drawing/2010/main" val="0"/>
              </a:ext>
            </a:extLst>
          </a:blip>
          <a:srcRect t="28255" r="13540" b="35873"/>
          <a:stretch/>
        </p:blipFill>
        <p:spPr bwMode="auto">
          <a:xfrm>
            <a:off x="4892422" y="2666132"/>
            <a:ext cx="3225716" cy="1003770"/>
          </a:xfrm>
          <a:prstGeom prst="rect">
            <a:avLst/>
          </a:prstGeom>
          <a:noFill/>
          <a:extLst>
            <a:ext uri="{909E8E84-426E-40DD-AFC4-6F175D3DCCD1}">
              <a14:hiddenFill xmlns:a14="http://schemas.microsoft.com/office/drawing/2010/main">
                <a:solidFill>
                  <a:srgbClr val="FFFFFF"/>
                </a:solidFill>
              </a14:hiddenFill>
            </a:ext>
          </a:extLst>
        </p:spPr>
      </p:pic>
      <p:sp>
        <p:nvSpPr>
          <p:cNvPr id="45" name="正方形/長方形 44"/>
          <p:cNvSpPr/>
          <p:nvPr/>
        </p:nvSpPr>
        <p:spPr>
          <a:xfrm>
            <a:off x="5770928" y="2035960"/>
            <a:ext cx="883146" cy="11772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solidFill>
                <a:schemeClr val="tx1"/>
              </a:solidFill>
              <a:latin typeface="Times New Roman" panose="02020603050405020304" pitchFamily="18" charset="0"/>
              <a:cs typeface="Times New Roman" panose="02020603050405020304" pitchFamily="18" charset="0"/>
            </a:endParaRPr>
          </a:p>
        </p:txBody>
      </p:sp>
      <p:sp>
        <p:nvSpPr>
          <p:cNvPr id="46" name="正方形/長方形 45"/>
          <p:cNvSpPr/>
          <p:nvPr/>
        </p:nvSpPr>
        <p:spPr>
          <a:xfrm>
            <a:off x="5730670" y="2816631"/>
            <a:ext cx="923404" cy="11772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solidFill>
                <a:schemeClr val="tx1"/>
              </a:solidFill>
              <a:latin typeface="Times New Roman" panose="02020603050405020304" pitchFamily="18" charset="0"/>
              <a:cs typeface="Times New Roman" panose="02020603050405020304" pitchFamily="18" charset="0"/>
            </a:endParaRPr>
          </a:p>
        </p:txBody>
      </p:sp>
      <p:sp>
        <p:nvSpPr>
          <p:cNvPr id="47" name="正方形/長方形 46"/>
          <p:cNvSpPr/>
          <p:nvPr/>
        </p:nvSpPr>
        <p:spPr>
          <a:xfrm>
            <a:off x="5730670" y="3674711"/>
            <a:ext cx="923404" cy="11772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solidFill>
                <a:schemeClr val="tx1"/>
              </a:solidFill>
              <a:latin typeface="Times New Roman" panose="02020603050405020304" pitchFamily="18" charset="0"/>
              <a:cs typeface="Times New Roman" panose="02020603050405020304" pitchFamily="18" charset="0"/>
            </a:endParaRPr>
          </a:p>
        </p:txBody>
      </p:sp>
      <p:cxnSp>
        <p:nvCxnSpPr>
          <p:cNvPr id="48" name="直線コネクタ 47"/>
          <p:cNvCxnSpPr/>
          <p:nvPr/>
        </p:nvCxnSpPr>
        <p:spPr>
          <a:xfrm>
            <a:off x="5728117" y="2439248"/>
            <a:ext cx="1528128" cy="2815170"/>
          </a:xfrm>
          <a:prstGeom prst="line">
            <a:avLst/>
          </a:prstGeom>
          <a:ln w="12700">
            <a:solidFill>
              <a:srgbClr val="FFFF00"/>
            </a:solidFill>
            <a:prstDash val="dashDot"/>
          </a:ln>
        </p:spPr>
        <p:style>
          <a:lnRef idx="1">
            <a:schemeClr val="accent1"/>
          </a:lnRef>
          <a:fillRef idx="0">
            <a:schemeClr val="accent1"/>
          </a:fillRef>
          <a:effectRef idx="0">
            <a:schemeClr val="accent1"/>
          </a:effectRef>
          <a:fontRef idx="minor">
            <a:schemeClr val="tx1"/>
          </a:fontRef>
        </p:style>
      </p:cxnSp>
      <p:cxnSp>
        <p:nvCxnSpPr>
          <p:cNvPr id="49" name="直線コネクタ 48"/>
          <p:cNvCxnSpPr/>
          <p:nvPr/>
        </p:nvCxnSpPr>
        <p:spPr>
          <a:xfrm>
            <a:off x="5728117" y="2461162"/>
            <a:ext cx="3022866" cy="2793688"/>
          </a:xfrm>
          <a:prstGeom prst="line">
            <a:avLst/>
          </a:prstGeom>
          <a:ln w="12700">
            <a:solidFill>
              <a:srgbClr val="FF66FF"/>
            </a:solidFill>
            <a:prstDash val="dashDot"/>
          </a:ln>
        </p:spPr>
        <p:style>
          <a:lnRef idx="1">
            <a:schemeClr val="accent1"/>
          </a:lnRef>
          <a:fillRef idx="0">
            <a:schemeClr val="accent1"/>
          </a:fillRef>
          <a:effectRef idx="0">
            <a:schemeClr val="accent1"/>
          </a:effectRef>
          <a:fontRef idx="minor">
            <a:schemeClr val="tx1"/>
          </a:fontRef>
        </p:style>
      </p:cxnSp>
      <p:cxnSp>
        <p:nvCxnSpPr>
          <p:cNvPr id="50" name="直線コネクタ 49"/>
          <p:cNvCxnSpPr/>
          <p:nvPr/>
        </p:nvCxnSpPr>
        <p:spPr>
          <a:xfrm flipH="1">
            <a:off x="5730671" y="2477533"/>
            <a:ext cx="1" cy="2776885"/>
          </a:xfrm>
          <a:prstGeom prst="line">
            <a:avLst/>
          </a:prstGeom>
          <a:ln w="12700">
            <a:solidFill>
              <a:schemeClr val="bg1"/>
            </a:solidFill>
            <a:prstDash val="dashDot"/>
          </a:ln>
        </p:spPr>
        <p:style>
          <a:lnRef idx="1">
            <a:schemeClr val="accent1"/>
          </a:lnRef>
          <a:fillRef idx="0">
            <a:schemeClr val="accent1"/>
          </a:fillRef>
          <a:effectRef idx="0">
            <a:schemeClr val="accent1"/>
          </a:effectRef>
          <a:fontRef idx="minor">
            <a:schemeClr val="tx1"/>
          </a:fontRef>
        </p:style>
      </p:cxnSp>
      <p:sp>
        <p:nvSpPr>
          <p:cNvPr id="51" name="テキスト ボックス 50"/>
          <p:cNvSpPr txBox="1"/>
          <p:nvPr/>
        </p:nvSpPr>
        <p:spPr>
          <a:xfrm>
            <a:off x="4878797" y="1437994"/>
            <a:ext cx="3239343" cy="369332"/>
          </a:xfrm>
          <a:prstGeom prst="rect">
            <a:avLst/>
          </a:prstGeom>
          <a:noFill/>
          <a:ln>
            <a:noFill/>
          </a:ln>
        </p:spPr>
        <p:txBody>
          <a:bodyPr wrap="square" rtlCol="0">
            <a:spAutoFit/>
          </a:bodyPr>
          <a:lstStyle/>
          <a:p>
            <a:r>
              <a:rPr kumimoji="1" lang="ja-JP" altLang="en-US" b="1" u="sng" dirty="0">
                <a:latin typeface="Times New Roman" panose="02020603050405020304" pitchFamily="18" charset="0"/>
                <a:cs typeface="Times New Roman" panose="02020603050405020304" pitchFamily="18" charset="0"/>
              </a:rPr>
              <a:t>イオン数密度の空間分布</a:t>
            </a:r>
            <a:r>
              <a:rPr kumimoji="1" lang="en-US" altLang="ja-JP" b="1" u="sng" dirty="0">
                <a:latin typeface="Times New Roman" panose="02020603050405020304" pitchFamily="18" charset="0"/>
                <a:cs typeface="Times New Roman" panose="02020603050405020304" pitchFamily="18" charset="0"/>
              </a:rPr>
              <a:t>[</a:t>
            </a:r>
            <a:r>
              <a:rPr kumimoji="1" lang="en-US" altLang="ja-JP" b="1" i="1" u="sng" dirty="0" err="1">
                <a:latin typeface="Times New Roman" panose="02020603050405020304" pitchFamily="18" charset="0"/>
                <a:cs typeface="Times New Roman" panose="02020603050405020304" pitchFamily="18" charset="0"/>
              </a:rPr>
              <a:t>n</a:t>
            </a:r>
            <a:r>
              <a:rPr kumimoji="1" lang="en-US" altLang="ja-JP" b="1" baseline="-25000" dirty="0" err="1">
                <a:latin typeface="Times New Roman" panose="02020603050405020304" pitchFamily="18" charset="0"/>
                <a:cs typeface="Times New Roman" panose="02020603050405020304" pitchFamily="18" charset="0"/>
              </a:rPr>
              <a:t>cr</a:t>
            </a:r>
            <a:r>
              <a:rPr kumimoji="1" lang="en-US" altLang="ja-JP" b="1" u="sng" dirty="0">
                <a:latin typeface="Times New Roman" panose="02020603050405020304" pitchFamily="18" charset="0"/>
                <a:cs typeface="Times New Roman" panose="02020603050405020304" pitchFamily="18" charset="0"/>
              </a:rPr>
              <a:t>]</a:t>
            </a:r>
            <a:endParaRPr kumimoji="1" lang="ja-JP" altLang="en-US" b="1" u="sng" dirty="0">
              <a:latin typeface="Times New Roman" panose="02020603050405020304" pitchFamily="18" charset="0"/>
              <a:cs typeface="Times New Roman" panose="02020603050405020304" pitchFamily="18" charset="0"/>
            </a:endParaRPr>
          </a:p>
        </p:txBody>
      </p:sp>
      <p:cxnSp>
        <p:nvCxnSpPr>
          <p:cNvPr id="52" name="直線矢印コネクタ 51"/>
          <p:cNvCxnSpPr/>
          <p:nvPr/>
        </p:nvCxnSpPr>
        <p:spPr>
          <a:xfrm>
            <a:off x="5776122" y="4678354"/>
            <a:ext cx="1154827" cy="0"/>
          </a:xfrm>
          <a:prstGeom prst="straightConnector1">
            <a:avLst/>
          </a:prstGeom>
          <a:ln w="12700">
            <a:solidFill>
              <a:srgbClr val="FFFF00"/>
            </a:solidFill>
            <a:headEnd type="none"/>
            <a:tailEnd type="arrow"/>
          </a:ln>
        </p:spPr>
        <p:style>
          <a:lnRef idx="1">
            <a:schemeClr val="accent1"/>
          </a:lnRef>
          <a:fillRef idx="0">
            <a:schemeClr val="accent1"/>
          </a:fillRef>
          <a:effectRef idx="0">
            <a:schemeClr val="accent1"/>
          </a:effectRef>
          <a:fontRef idx="minor">
            <a:schemeClr val="tx1"/>
          </a:fontRef>
        </p:style>
      </p:cxnSp>
      <p:sp>
        <p:nvSpPr>
          <p:cNvPr id="53" name="正方形/長方形 52"/>
          <p:cNvSpPr/>
          <p:nvPr/>
        </p:nvSpPr>
        <p:spPr>
          <a:xfrm>
            <a:off x="7172511" y="2037873"/>
            <a:ext cx="883146" cy="11772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solidFill>
                <a:schemeClr val="tx1"/>
              </a:solidFill>
              <a:latin typeface="Times New Roman" panose="02020603050405020304" pitchFamily="18" charset="0"/>
              <a:cs typeface="Times New Roman" panose="02020603050405020304" pitchFamily="18" charset="0"/>
            </a:endParaRPr>
          </a:p>
        </p:txBody>
      </p:sp>
      <p:sp>
        <p:nvSpPr>
          <p:cNvPr id="54" name="正方形/長方形 53"/>
          <p:cNvSpPr/>
          <p:nvPr/>
        </p:nvSpPr>
        <p:spPr>
          <a:xfrm>
            <a:off x="7162987" y="2812240"/>
            <a:ext cx="883146" cy="11772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solidFill>
                <a:schemeClr val="tx1"/>
              </a:solidFill>
              <a:latin typeface="Times New Roman" panose="02020603050405020304" pitchFamily="18" charset="0"/>
              <a:cs typeface="Times New Roman" panose="02020603050405020304" pitchFamily="18" charset="0"/>
            </a:endParaRPr>
          </a:p>
        </p:txBody>
      </p:sp>
      <p:sp>
        <p:nvSpPr>
          <p:cNvPr id="55" name="正方形/長方形 54"/>
          <p:cNvSpPr/>
          <p:nvPr/>
        </p:nvSpPr>
        <p:spPr>
          <a:xfrm>
            <a:off x="7167750" y="3670242"/>
            <a:ext cx="883146" cy="11772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solidFill>
                <a:schemeClr val="tx1"/>
              </a:solidFill>
              <a:latin typeface="Times New Roman" panose="02020603050405020304" pitchFamily="18" charset="0"/>
              <a:cs typeface="Times New Roman" panose="02020603050405020304" pitchFamily="18" charset="0"/>
            </a:endParaRPr>
          </a:p>
        </p:txBody>
      </p:sp>
      <p:sp>
        <p:nvSpPr>
          <p:cNvPr id="56" name="テキスト ボックス 55"/>
          <p:cNvSpPr txBox="1"/>
          <p:nvPr/>
        </p:nvSpPr>
        <p:spPr>
          <a:xfrm>
            <a:off x="7189284" y="1807326"/>
            <a:ext cx="936104" cy="369332"/>
          </a:xfrm>
          <a:prstGeom prst="rect">
            <a:avLst/>
          </a:prstGeom>
          <a:noFill/>
          <a:ln>
            <a:noFill/>
          </a:ln>
        </p:spPr>
        <p:txBody>
          <a:bodyPr wrap="square" rtlCol="0">
            <a:spAutoFit/>
          </a:bodyPr>
          <a:lstStyle/>
          <a:p>
            <a:r>
              <a:rPr kumimoji="1" lang="en-US" altLang="ja-JP" i="1" dirty="0" err="1">
                <a:solidFill>
                  <a:srgbClr val="00B0F0"/>
                </a:solidFill>
                <a:latin typeface="Times New Roman" panose="02020603050405020304" pitchFamily="18" charset="0"/>
                <a:cs typeface="Times New Roman" panose="02020603050405020304" pitchFamily="18" charset="0"/>
              </a:rPr>
              <a:t>ω</a:t>
            </a:r>
            <a:r>
              <a:rPr lang="en-US" altLang="ja-JP" baseline="-25000" dirty="0" err="1">
                <a:solidFill>
                  <a:srgbClr val="00B0F0"/>
                </a:solidFill>
                <a:latin typeface="Times New Roman" panose="02020603050405020304" pitchFamily="18" charset="0"/>
                <a:cs typeface="Times New Roman" panose="02020603050405020304" pitchFamily="18" charset="0"/>
              </a:rPr>
              <a:t>L</a:t>
            </a:r>
            <a:r>
              <a:rPr kumimoji="1" lang="en-US" altLang="ja-JP" i="1" dirty="0" err="1">
                <a:solidFill>
                  <a:srgbClr val="00B0F0"/>
                </a:solidFill>
                <a:latin typeface="Times New Roman" panose="02020603050405020304" pitchFamily="18" charset="0"/>
                <a:cs typeface="Times New Roman" panose="02020603050405020304" pitchFamily="18" charset="0"/>
              </a:rPr>
              <a:t>t</a:t>
            </a:r>
            <a:r>
              <a:rPr kumimoji="1" lang="en-US" altLang="ja-JP" i="1" dirty="0">
                <a:solidFill>
                  <a:srgbClr val="00B0F0"/>
                </a:solidFill>
                <a:latin typeface="Times New Roman" panose="02020603050405020304" pitchFamily="18" charset="0"/>
                <a:cs typeface="Times New Roman" panose="02020603050405020304" pitchFamily="18" charset="0"/>
              </a:rPr>
              <a:t> </a:t>
            </a:r>
            <a:r>
              <a:rPr kumimoji="1" lang="en-US" altLang="ja-JP" dirty="0">
                <a:solidFill>
                  <a:srgbClr val="00B0F0"/>
                </a:solidFill>
                <a:latin typeface="Times New Roman" panose="02020603050405020304" pitchFamily="18" charset="0"/>
                <a:cs typeface="Times New Roman" panose="02020603050405020304" pitchFamily="18" charset="0"/>
              </a:rPr>
              <a:t>=0</a:t>
            </a:r>
            <a:endParaRPr kumimoji="1" lang="ja-JP" altLang="en-US" dirty="0">
              <a:solidFill>
                <a:srgbClr val="00B0F0"/>
              </a:solidFill>
              <a:latin typeface="Times New Roman" panose="02020603050405020304" pitchFamily="18" charset="0"/>
              <a:cs typeface="Times New Roman" panose="02020603050405020304" pitchFamily="18" charset="0"/>
            </a:endParaRPr>
          </a:p>
        </p:txBody>
      </p:sp>
      <p:sp>
        <p:nvSpPr>
          <p:cNvPr id="57" name="テキスト ボックス 56"/>
          <p:cNvSpPr txBox="1"/>
          <p:nvPr/>
        </p:nvSpPr>
        <p:spPr>
          <a:xfrm>
            <a:off x="7189676" y="2560635"/>
            <a:ext cx="936104" cy="369332"/>
          </a:xfrm>
          <a:prstGeom prst="rect">
            <a:avLst/>
          </a:prstGeom>
          <a:noFill/>
          <a:ln>
            <a:noFill/>
          </a:ln>
        </p:spPr>
        <p:txBody>
          <a:bodyPr wrap="square" rtlCol="0">
            <a:spAutoFit/>
          </a:bodyPr>
          <a:lstStyle/>
          <a:p>
            <a:r>
              <a:rPr kumimoji="1" lang="en-US" altLang="ja-JP" i="1" dirty="0" err="1">
                <a:solidFill>
                  <a:srgbClr val="00B0F0"/>
                </a:solidFill>
                <a:latin typeface="Times New Roman" panose="02020603050405020304" pitchFamily="18" charset="0"/>
                <a:cs typeface="Times New Roman" panose="02020603050405020304" pitchFamily="18" charset="0"/>
              </a:rPr>
              <a:t>ω</a:t>
            </a:r>
            <a:r>
              <a:rPr lang="en-US" altLang="ja-JP" baseline="-25000" dirty="0" err="1">
                <a:solidFill>
                  <a:srgbClr val="00B0F0"/>
                </a:solidFill>
                <a:latin typeface="Times New Roman" panose="02020603050405020304" pitchFamily="18" charset="0"/>
                <a:cs typeface="Times New Roman" panose="02020603050405020304" pitchFamily="18" charset="0"/>
              </a:rPr>
              <a:t>L</a:t>
            </a:r>
            <a:r>
              <a:rPr kumimoji="1" lang="en-US" altLang="ja-JP" i="1" dirty="0" err="1">
                <a:solidFill>
                  <a:srgbClr val="00B0F0"/>
                </a:solidFill>
                <a:latin typeface="Times New Roman" panose="02020603050405020304" pitchFamily="18" charset="0"/>
                <a:cs typeface="Times New Roman" panose="02020603050405020304" pitchFamily="18" charset="0"/>
              </a:rPr>
              <a:t>t</a:t>
            </a:r>
            <a:r>
              <a:rPr kumimoji="1" lang="en-US" altLang="ja-JP" i="1" dirty="0">
                <a:solidFill>
                  <a:srgbClr val="00B0F0"/>
                </a:solidFill>
                <a:latin typeface="Times New Roman" panose="02020603050405020304" pitchFamily="18" charset="0"/>
                <a:cs typeface="Times New Roman" panose="02020603050405020304" pitchFamily="18" charset="0"/>
              </a:rPr>
              <a:t> </a:t>
            </a:r>
            <a:r>
              <a:rPr kumimoji="1" lang="en-US" altLang="ja-JP" dirty="0">
                <a:solidFill>
                  <a:srgbClr val="00B0F0"/>
                </a:solidFill>
                <a:latin typeface="Times New Roman" panose="02020603050405020304" pitchFamily="18" charset="0"/>
                <a:cs typeface="Times New Roman" panose="02020603050405020304" pitchFamily="18" charset="0"/>
              </a:rPr>
              <a:t>=60</a:t>
            </a:r>
            <a:endParaRPr kumimoji="1" lang="ja-JP" altLang="en-US" dirty="0">
              <a:solidFill>
                <a:srgbClr val="00B0F0"/>
              </a:solidFill>
              <a:latin typeface="Times New Roman" panose="02020603050405020304" pitchFamily="18" charset="0"/>
              <a:cs typeface="Times New Roman" panose="02020603050405020304" pitchFamily="18" charset="0"/>
            </a:endParaRPr>
          </a:p>
        </p:txBody>
      </p:sp>
      <p:sp>
        <p:nvSpPr>
          <p:cNvPr id="58" name="テキスト ボックス 57"/>
          <p:cNvSpPr txBox="1"/>
          <p:nvPr/>
        </p:nvSpPr>
        <p:spPr>
          <a:xfrm>
            <a:off x="7117276" y="3413870"/>
            <a:ext cx="1080120" cy="369332"/>
          </a:xfrm>
          <a:prstGeom prst="rect">
            <a:avLst/>
          </a:prstGeom>
          <a:noFill/>
          <a:ln>
            <a:noFill/>
          </a:ln>
        </p:spPr>
        <p:txBody>
          <a:bodyPr wrap="square" rtlCol="0">
            <a:spAutoFit/>
          </a:bodyPr>
          <a:lstStyle/>
          <a:p>
            <a:r>
              <a:rPr kumimoji="1" lang="en-US" altLang="ja-JP" i="1" dirty="0" err="1">
                <a:solidFill>
                  <a:srgbClr val="00B0F0"/>
                </a:solidFill>
                <a:latin typeface="Times New Roman" panose="02020603050405020304" pitchFamily="18" charset="0"/>
                <a:cs typeface="Times New Roman" panose="02020603050405020304" pitchFamily="18" charset="0"/>
              </a:rPr>
              <a:t>ω</a:t>
            </a:r>
            <a:r>
              <a:rPr lang="en-US" altLang="ja-JP" baseline="-25000" dirty="0" err="1">
                <a:solidFill>
                  <a:srgbClr val="00B0F0"/>
                </a:solidFill>
                <a:latin typeface="Times New Roman" panose="02020603050405020304" pitchFamily="18" charset="0"/>
                <a:cs typeface="Times New Roman" panose="02020603050405020304" pitchFamily="18" charset="0"/>
              </a:rPr>
              <a:t>L</a:t>
            </a:r>
            <a:r>
              <a:rPr kumimoji="1" lang="en-US" altLang="ja-JP" i="1" dirty="0" err="1">
                <a:solidFill>
                  <a:srgbClr val="00B0F0"/>
                </a:solidFill>
                <a:latin typeface="Times New Roman" panose="02020603050405020304" pitchFamily="18" charset="0"/>
                <a:cs typeface="Times New Roman" panose="02020603050405020304" pitchFamily="18" charset="0"/>
              </a:rPr>
              <a:t>t</a:t>
            </a:r>
            <a:r>
              <a:rPr kumimoji="1" lang="en-US" altLang="ja-JP" i="1" dirty="0">
                <a:solidFill>
                  <a:srgbClr val="00B0F0"/>
                </a:solidFill>
                <a:latin typeface="Times New Roman" panose="02020603050405020304" pitchFamily="18" charset="0"/>
                <a:cs typeface="Times New Roman" panose="02020603050405020304" pitchFamily="18" charset="0"/>
              </a:rPr>
              <a:t> </a:t>
            </a:r>
            <a:r>
              <a:rPr kumimoji="1" lang="en-US" altLang="ja-JP" dirty="0">
                <a:solidFill>
                  <a:srgbClr val="00B0F0"/>
                </a:solidFill>
                <a:latin typeface="Times New Roman" panose="02020603050405020304" pitchFamily="18" charset="0"/>
                <a:cs typeface="Times New Roman" panose="02020603050405020304" pitchFamily="18" charset="0"/>
              </a:rPr>
              <a:t>=120</a:t>
            </a:r>
            <a:endParaRPr kumimoji="1" lang="ja-JP" altLang="en-US" dirty="0">
              <a:solidFill>
                <a:srgbClr val="00B0F0"/>
              </a:solidFill>
              <a:latin typeface="Times New Roman" panose="02020603050405020304" pitchFamily="18" charset="0"/>
              <a:cs typeface="Times New Roman" panose="02020603050405020304" pitchFamily="18" charset="0"/>
            </a:endParaRPr>
          </a:p>
        </p:txBody>
      </p:sp>
      <p:sp>
        <p:nvSpPr>
          <p:cNvPr id="59" name="テキスト ボックス 58"/>
          <p:cNvSpPr txBox="1"/>
          <p:nvPr/>
        </p:nvSpPr>
        <p:spPr>
          <a:xfrm>
            <a:off x="5688341" y="4659418"/>
            <a:ext cx="1463156" cy="523220"/>
          </a:xfrm>
          <a:prstGeom prst="rect">
            <a:avLst/>
          </a:prstGeom>
          <a:noFill/>
          <a:ln>
            <a:noFill/>
          </a:ln>
        </p:spPr>
        <p:txBody>
          <a:bodyPr wrap="square" rtlCol="0">
            <a:spAutoFit/>
          </a:bodyPr>
          <a:lstStyle/>
          <a:p>
            <a:r>
              <a:rPr lang="ja-JP" altLang="en-US" sz="1400" dirty="0">
                <a:solidFill>
                  <a:srgbClr val="FFFF00"/>
                </a:solidFill>
                <a:latin typeface="Times New Roman" panose="02020603050405020304" pitchFamily="18" charset="0"/>
                <a:cs typeface="Times New Roman" panose="02020603050405020304" pitchFamily="18" charset="0"/>
              </a:rPr>
              <a:t>レーザー照射面</a:t>
            </a:r>
            <a:endParaRPr lang="en-US" altLang="ja-JP" sz="1400" dirty="0">
              <a:solidFill>
                <a:srgbClr val="FFFF00"/>
              </a:solidFill>
              <a:latin typeface="Times New Roman" panose="02020603050405020304" pitchFamily="18" charset="0"/>
              <a:cs typeface="Times New Roman" panose="02020603050405020304" pitchFamily="18" charset="0"/>
            </a:endParaRPr>
          </a:p>
          <a:p>
            <a:r>
              <a:rPr kumimoji="1" lang="en-US" altLang="ja-JP" sz="1400" dirty="0">
                <a:solidFill>
                  <a:srgbClr val="FFFF00"/>
                </a:solidFill>
                <a:latin typeface="Times New Roman" panose="02020603050405020304" pitchFamily="18" charset="0"/>
                <a:cs typeface="Times New Roman" panose="02020603050405020304" pitchFamily="18" charset="0"/>
              </a:rPr>
              <a:t>(= </a:t>
            </a:r>
            <a:r>
              <a:rPr kumimoji="1" lang="en-US" altLang="ja-JP" sz="1400" i="1" dirty="0" err="1">
                <a:solidFill>
                  <a:srgbClr val="FFFF00"/>
                </a:solidFill>
                <a:latin typeface="Times New Roman" panose="02020603050405020304" pitchFamily="18" charset="0"/>
                <a:cs typeface="Times New Roman" panose="02020603050405020304" pitchFamily="18" charset="0"/>
              </a:rPr>
              <a:t>v</a:t>
            </a:r>
            <a:r>
              <a:rPr kumimoji="1" lang="en-US" altLang="ja-JP" sz="1400" baseline="-25000" dirty="0" err="1">
                <a:solidFill>
                  <a:srgbClr val="FFFF00"/>
                </a:solidFill>
                <a:latin typeface="Times New Roman" panose="02020603050405020304" pitchFamily="18" charset="0"/>
                <a:cs typeface="Times New Roman" panose="02020603050405020304" pitchFamily="18" charset="0"/>
              </a:rPr>
              <a:t>piston</a:t>
            </a:r>
            <a:r>
              <a:rPr kumimoji="1" lang="en-US" altLang="ja-JP" sz="1400" dirty="0">
                <a:solidFill>
                  <a:srgbClr val="FFFF00"/>
                </a:solidFill>
                <a:latin typeface="Times New Roman" panose="02020603050405020304" pitchFamily="18" charset="0"/>
                <a:cs typeface="Times New Roman" panose="02020603050405020304" pitchFamily="18" charset="0"/>
              </a:rPr>
              <a:t>)</a:t>
            </a:r>
            <a:endParaRPr kumimoji="1" lang="ja-JP" altLang="en-US" sz="1400" dirty="0">
              <a:solidFill>
                <a:srgbClr val="FFFF00"/>
              </a:solidFill>
              <a:latin typeface="Times New Roman" panose="02020603050405020304" pitchFamily="18" charset="0"/>
              <a:cs typeface="Times New Roman" panose="02020603050405020304" pitchFamily="18" charset="0"/>
            </a:endParaRPr>
          </a:p>
        </p:txBody>
      </p:sp>
      <p:cxnSp>
        <p:nvCxnSpPr>
          <p:cNvPr id="60" name="直線矢印コネクタ 59"/>
          <p:cNvCxnSpPr/>
          <p:nvPr/>
        </p:nvCxnSpPr>
        <p:spPr>
          <a:xfrm>
            <a:off x="5774297" y="4599454"/>
            <a:ext cx="2218300" cy="0"/>
          </a:xfrm>
          <a:prstGeom prst="straightConnector1">
            <a:avLst/>
          </a:prstGeom>
          <a:ln w="12700">
            <a:solidFill>
              <a:srgbClr val="FF66FF"/>
            </a:solidFill>
            <a:headEnd type="none"/>
            <a:tailEnd type="arrow"/>
          </a:ln>
        </p:spPr>
        <p:style>
          <a:lnRef idx="1">
            <a:schemeClr val="accent1"/>
          </a:lnRef>
          <a:fillRef idx="0">
            <a:schemeClr val="accent1"/>
          </a:fillRef>
          <a:effectRef idx="0">
            <a:schemeClr val="accent1"/>
          </a:effectRef>
          <a:fontRef idx="minor">
            <a:schemeClr val="tx1"/>
          </a:fontRef>
        </p:style>
      </p:cxnSp>
      <p:sp>
        <p:nvSpPr>
          <p:cNvPr id="62" name="テキスト ボックス 61"/>
          <p:cNvSpPr txBox="1"/>
          <p:nvPr/>
        </p:nvSpPr>
        <p:spPr>
          <a:xfrm>
            <a:off x="7014784" y="4599454"/>
            <a:ext cx="1463156" cy="523220"/>
          </a:xfrm>
          <a:prstGeom prst="rect">
            <a:avLst/>
          </a:prstGeom>
          <a:noFill/>
          <a:ln>
            <a:noFill/>
          </a:ln>
        </p:spPr>
        <p:txBody>
          <a:bodyPr wrap="square" rtlCol="0">
            <a:spAutoFit/>
          </a:bodyPr>
          <a:lstStyle/>
          <a:p>
            <a:r>
              <a:rPr kumimoji="1" lang="ja-JP" altLang="en-US" sz="1400" dirty="0">
                <a:solidFill>
                  <a:srgbClr val="FF66FF"/>
                </a:solidFill>
                <a:latin typeface="Times New Roman" panose="02020603050405020304" pitchFamily="18" charset="0"/>
                <a:cs typeface="Times New Roman" panose="02020603050405020304" pitchFamily="18" charset="0"/>
              </a:rPr>
              <a:t>イオンビーム</a:t>
            </a:r>
            <a:endParaRPr kumimoji="1" lang="en-US" altLang="ja-JP" sz="1400" dirty="0">
              <a:solidFill>
                <a:srgbClr val="FF66FF"/>
              </a:solidFill>
              <a:latin typeface="Times New Roman" panose="02020603050405020304" pitchFamily="18" charset="0"/>
              <a:cs typeface="Times New Roman" panose="02020603050405020304" pitchFamily="18" charset="0"/>
            </a:endParaRPr>
          </a:p>
          <a:p>
            <a:r>
              <a:rPr lang="ja-JP" altLang="en-US" sz="1400" dirty="0">
                <a:solidFill>
                  <a:srgbClr val="FF66FF"/>
                </a:solidFill>
                <a:latin typeface="Times New Roman" panose="02020603050405020304" pitchFamily="18" charset="0"/>
                <a:cs typeface="Times New Roman" panose="02020603050405020304" pitchFamily="18" charset="0"/>
              </a:rPr>
              <a:t>　</a:t>
            </a:r>
            <a:r>
              <a:rPr lang="en-US" altLang="ja-JP" sz="1400" dirty="0">
                <a:solidFill>
                  <a:srgbClr val="FF66FF"/>
                </a:solidFill>
                <a:latin typeface="Times New Roman" panose="02020603050405020304" pitchFamily="18" charset="0"/>
                <a:cs typeface="Times New Roman" panose="02020603050405020304" pitchFamily="18" charset="0"/>
              </a:rPr>
              <a:t>(</a:t>
            </a:r>
            <a:r>
              <a:rPr lang="ja-JP" altLang="en-US" sz="1400" dirty="0">
                <a:solidFill>
                  <a:srgbClr val="FF66FF"/>
                </a:solidFill>
                <a:latin typeface="Times New Roman" panose="02020603050405020304" pitchFamily="18" charset="0"/>
                <a:cs typeface="Times New Roman" panose="02020603050405020304" pitchFamily="18" charset="0"/>
              </a:rPr>
              <a:t>≒</a:t>
            </a:r>
            <a:r>
              <a:rPr lang="en-US" altLang="ja-JP" sz="1400" dirty="0">
                <a:solidFill>
                  <a:srgbClr val="FF66FF"/>
                </a:solidFill>
                <a:latin typeface="Times New Roman" panose="02020603050405020304" pitchFamily="18" charset="0"/>
                <a:cs typeface="Times New Roman" panose="02020603050405020304" pitchFamily="18" charset="0"/>
              </a:rPr>
              <a:t>2</a:t>
            </a:r>
            <a:r>
              <a:rPr lang="en-US" altLang="ja-JP" sz="1400" i="1" dirty="0">
                <a:solidFill>
                  <a:srgbClr val="FF66FF"/>
                </a:solidFill>
                <a:latin typeface="Times New Roman" panose="02020603050405020304" pitchFamily="18" charset="0"/>
                <a:cs typeface="Times New Roman" panose="02020603050405020304" pitchFamily="18" charset="0"/>
              </a:rPr>
              <a:t> </a:t>
            </a:r>
            <a:r>
              <a:rPr lang="en-US" altLang="ja-JP" sz="1400" i="1" dirty="0" err="1">
                <a:solidFill>
                  <a:srgbClr val="FF66FF"/>
                </a:solidFill>
                <a:latin typeface="Times New Roman" panose="02020603050405020304" pitchFamily="18" charset="0"/>
                <a:cs typeface="Times New Roman" panose="02020603050405020304" pitchFamily="18" charset="0"/>
              </a:rPr>
              <a:t>v</a:t>
            </a:r>
            <a:r>
              <a:rPr lang="en-US" altLang="ja-JP" sz="1400" baseline="-25000" dirty="0" err="1">
                <a:solidFill>
                  <a:srgbClr val="FF66FF"/>
                </a:solidFill>
                <a:latin typeface="Times New Roman" panose="02020603050405020304" pitchFamily="18" charset="0"/>
                <a:cs typeface="Times New Roman" panose="02020603050405020304" pitchFamily="18" charset="0"/>
              </a:rPr>
              <a:t>piston</a:t>
            </a:r>
            <a:r>
              <a:rPr lang="en-US" altLang="ja-JP" sz="1400" dirty="0">
                <a:solidFill>
                  <a:srgbClr val="FF66FF"/>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816642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大かっこ 51"/>
          <p:cNvSpPr/>
          <p:nvPr/>
        </p:nvSpPr>
        <p:spPr>
          <a:xfrm>
            <a:off x="392022" y="904289"/>
            <a:ext cx="2523794" cy="1825390"/>
          </a:xfrm>
          <a:prstGeom prst="bracketPair">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pic>
        <p:nvPicPr>
          <p:cNvPr id="51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433"/>
          <a:stretch/>
        </p:blipFill>
        <p:spPr bwMode="auto">
          <a:xfrm>
            <a:off x="-2307037" y="-1558898"/>
            <a:ext cx="1562658" cy="1706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9950" t="15664" r="19148" b="21969"/>
          <a:stretch/>
        </p:blipFill>
        <p:spPr bwMode="auto">
          <a:xfrm>
            <a:off x="4804737" y="1039946"/>
            <a:ext cx="1555608" cy="15969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5" name="テキスト ボックス 54"/>
          <p:cNvSpPr txBox="1"/>
          <p:nvPr/>
        </p:nvSpPr>
        <p:spPr>
          <a:xfrm>
            <a:off x="3641138" y="1005324"/>
            <a:ext cx="1004681" cy="338554"/>
          </a:xfrm>
          <a:prstGeom prst="rect">
            <a:avLst/>
          </a:prstGeom>
          <a:noFill/>
          <a:ln>
            <a:noFill/>
          </a:ln>
        </p:spPr>
        <p:txBody>
          <a:bodyPr wrap="square" rtlCol="0">
            <a:spAutoFit/>
          </a:bodyPr>
          <a:lstStyle/>
          <a:p>
            <a:r>
              <a:rPr kumimoji="1" lang="en-US" altLang="ja-JP" sz="1600" dirty="0">
                <a:solidFill>
                  <a:schemeClr val="accent6">
                    <a:lumMod val="75000"/>
                  </a:schemeClr>
                </a:solidFill>
                <a:latin typeface="Times New Roman" panose="02020603050405020304" pitchFamily="18" charset="0"/>
                <a:cs typeface="Times New Roman" panose="02020603050405020304" pitchFamily="18" charset="0"/>
              </a:rPr>
              <a:t>Au cone</a:t>
            </a:r>
            <a:endParaRPr kumimoji="1" lang="ja-JP" altLang="en-US" sz="1600" dirty="0">
              <a:solidFill>
                <a:schemeClr val="accent6">
                  <a:lumMod val="75000"/>
                </a:schemeClr>
              </a:solidFill>
              <a:latin typeface="Times New Roman" panose="02020603050405020304" pitchFamily="18" charset="0"/>
              <a:cs typeface="Times New Roman" panose="02020603050405020304" pitchFamily="18" charset="0"/>
            </a:endParaRPr>
          </a:p>
        </p:txBody>
      </p:sp>
      <p:sp>
        <p:nvSpPr>
          <p:cNvPr id="67" name="フローチャート: 手作業 66"/>
          <p:cNvSpPr/>
          <p:nvPr/>
        </p:nvSpPr>
        <p:spPr>
          <a:xfrm rot="16200000">
            <a:off x="4128640" y="1715295"/>
            <a:ext cx="904841" cy="364086"/>
          </a:xfrm>
          <a:prstGeom prst="flowChartManualOperation">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solidFill>
                <a:schemeClr val="tx1"/>
              </a:solidFill>
            </a:endParaRPr>
          </a:p>
        </p:txBody>
      </p:sp>
      <p:sp>
        <p:nvSpPr>
          <p:cNvPr id="68" name="正方形/長方形 67"/>
          <p:cNvSpPr/>
          <p:nvPr/>
        </p:nvSpPr>
        <p:spPr>
          <a:xfrm rot="900000">
            <a:off x="3418851" y="1362521"/>
            <a:ext cx="1377195" cy="9634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solidFill>
                <a:schemeClr val="tx1"/>
              </a:solidFill>
            </a:endParaRPr>
          </a:p>
        </p:txBody>
      </p:sp>
      <p:sp>
        <p:nvSpPr>
          <p:cNvPr id="69" name="正方形/長方形 68"/>
          <p:cNvSpPr/>
          <p:nvPr/>
        </p:nvSpPr>
        <p:spPr>
          <a:xfrm rot="20700000">
            <a:off x="3418186" y="2342169"/>
            <a:ext cx="1377195" cy="9634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solidFill>
                <a:schemeClr val="tx1"/>
              </a:solidFill>
            </a:endParaRPr>
          </a:p>
        </p:txBody>
      </p:sp>
      <p:cxnSp>
        <p:nvCxnSpPr>
          <p:cNvPr id="72" name="直線矢印コネクタ 71"/>
          <p:cNvCxnSpPr/>
          <p:nvPr/>
        </p:nvCxnSpPr>
        <p:spPr>
          <a:xfrm flipV="1">
            <a:off x="4477300" y="1343878"/>
            <a:ext cx="285804" cy="325310"/>
          </a:xfrm>
          <a:prstGeom prst="straightConnector1">
            <a:avLst/>
          </a:prstGeom>
          <a:ln>
            <a:solidFill>
              <a:schemeClr val="tx1"/>
            </a:solidFill>
            <a:headEnd type="oval" w="med" len="med"/>
            <a:tailEnd type="none" w="med" len="med"/>
          </a:ln>
        </p:spPr>
        <p:style>
          <a:lnRef idx="1">
            <a:schemeClr val="accent1"/>
          </a:lnRef>
          <a:fillRef idx="0">
            <a:schemeClr val="accent1"/>
          </a:fillRef>
          <a:effectRef idx="0">
            <a:schemeClr val="accent1"/>
          </a:effectRef>
          <a:fontRef idx="minor">
            <a:schemeClr val="tx1"/>
          </a:fontRef>
        </p:style>
      </p:cxnSp>
      <p:sp>
        <p:nvSpPr>
          <p:cNvPr id="73" name="テキスト ボックス 72"/>
          <p:cNvSpPr txBox="1"/>
          <p:nvPr/>
        </p:nvSpPr>
        <p:spPr>
          <a:xfrm>
            <a:off x="4618005" y="1018124"/>
            <a:ext cx="1266614" cy="338554"/>
          </a:xfrm>
          <a:prstGeom prst="rect">
            <a:avLst/>
          </a:prstGeom>
          <a:noFill/>
          <a:ln>
            <a:noFill/>
          </a:ln>
        </p:spPr>
        <p:txBody>
          <a:bodyPr wrap="square" rtlCol="0">
            <a:spAutoFit/>
          </a:bodyPr>
          <a:lstStyle/>
          <a:p>
            <a:r>
              <a:rPr kumimoji="1" lang="en-US" altLang="ja-JP" sz="1600" b="1" dirty="0"/>
              <a:t>C</a:t>
            </a:r>
            <a:r>
              <a:rPr kumimoji="1" lang="en-US" altLang="ja-JP" sz="1600" b="1" baseline="30000" dirty="0"/>
              <a:t>6+</a:t>
            </a:r>
            <a:r>
              <a:rPr kumimoji="1" lang="en-US" altLang="ja-JP" sz="1600" b="1" dirty="0"/>
              <a:t> target</a:t>
            </a:r>
            <a:endParaRPr kumimoji="1" lang="ja-JP" altLang="en-US" sz="1600" b="1" dirty="0"/>
          </a:p>
        </p:txBody>
      </p:sp>
      <p:sp>
        <p:nvSpPr>
          <p:cNvPr id="76" name="円/楕円 75"/>
          <p:cNvSpPr/>
          <p:nvPr/>
        </p:nvSpPr>
        <p:spPr>
          <a:xfrm>
            <a:off x="5164777" y="1767787"/>
            <a:ext cx="138179" cy="304914"/>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solidFill>
                <a:schemeClr val="tx1"/>
              </a:solidFill>
            </a:endParaRPr>
          </a:p>
        </p:txBody>
      </p:sp>
      <p:sp>
        <p:nvSpPr>
          <p:cNvPr id="77" name="テキスト ボックス 76"/>
          <p:cNvSpPr txBox="1"/>
          <p:nvPr/>
        </p:nvSpPr>
        <p:spPr>
          <a:xfrm>
            <a:off x="6087012" y="1343878"/>
            <a:ext cx="1653340" cy="338554"/>
          </a:xfrm>
          <a:prstGeom prst="rect">
            <a:avLst/>
          </a:prstGeom>
          <a:noFill/>
          <a:ln>
            <a:noFill/>
          </a:ln>
        </p:spPr>
        <p:txBody>
          <a:bodyPr wrap="square" rtlCol="0">
            <a:spAutoFit/>
          </a:bodyPr>
          <a:lstStyle/>
          <a:p>
            <a:r>
              <a:rPr kumimoji="1" lang="en-US" altLang="ja-JP" sz="1600" dirty="0">
                <a:latin typeface="Times New Roman" panose="02020603050405020304" pitchFamily="18" charset="0"/>
                <a:cs typeface="Times New Roman" panose="02020603050405020304" pitchFamily="18" charset="0"/>
              </a:rPr>
              <a:t>DT</a:t>
            </a:r>
            <a:r>
              <a:rPr kumimoji="1" lang="ja-JP" altLang="en-US" sz="1600" dirty="0">
                <a:latin typeface="Times New Roman" panose="02020603050405020304" pitchFamily="18" charset="0"/>
                <a:cs typeface="Times New Roman" panose="02020603050405020304" pitchFamily="18" charset="0"/>
              </a:rPr>
              <a:t> </a:t>
            </a:r>
            <a:r>
              <a:rPr kumimoji="1" lang="en-US" altLang="ja-JP" sz="1600" dirty="0">
                <a:latin typeface="Times New Roman" panose="02020603050405020304" pitchFamily="18" charset="0"/>
                <a:cs typeface="Times New Roman" panose="02020603050405020304" pitchFamily="18" charset="0"/>
              </a:rPr>
              <a:t>fuel </a:t>
            </a:r>
            <a:r>
              <a:rPr lang="en-US" altLang="ja-JP" sz="1600" dirty="0">
                <a:latin typeface="Times New Roman" panose="02020603050405020304" pitchFamily="18" charset="0"/>
                <a:cs typeface="Times New Roman" panose="02020603050405020304" pitchFamily="18" charset="0"/>
              </a:rPr>
              <a:t>core</a:t>
            </a:r>
            <a:endParaRPr kumimoji="1" lang="ja-JP" altLang="en-US" sz="1600" dirty="0">
              <a:latin typeface="Times New Roman" panose="02020603050405020304" pitchFamily="18" charset="0"/>
              <a:cs typeface="Times New Roman" panose="02020603050405020304" pitchFamily="18" charset="0"/>
            </a:endParaRPr>
          </a:p>
        </p:txBody>
      </p:sp>
      <p:cxnSp>
        <p:nvCxnSpPr>
          <p:cNvPr id="78" name="直線矢印コネクタ 77"/>
          <p:cNvCxnSpPr/>
          <p:nvPr/>
        </p:nvCxnSpPr>
        <p:spPr>
          <a:xfrm>
            <a:off x="4399018" y="1798550"/>
            <a:ext cx="704661" cy="0"/>
          </a:xfrm>
          <a:prstGeom prst="straightConnector1">
            <a:avLst/>
          </a:prstGeom>
          <a:ln w="1905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79" name="直線矢印コネクタ 78"/>
          <p:cNvCxnSpPr/>
          <p:nvPr/>
        </p:nvCxnSpPr>
        <p:spPr>
          <a:xfrm>
            <a:off x="4399018" y="1908291"/>
            <a:ext cx="704661" cy="0"/>
          </a:xfrm>
          <a:prstGeom prst="straightConnector1">
            <a:avLst/>
          </a:prstGeom>
          <a:ln w="1905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80" name="直線矢印コネクタ 79"/>
          <p:cNvCxnSpPr/>
          <p:nvPr/>
        </p:nvCxnSpPr>
        <p:spPr>
          <a:xfrm>
            <a:off x="4399018" y="2021224"/>
            <a:ext cx="704661" cy="0"/>
          </a:xfrm>
          <a:prstGeom prst="straightConnector1">
            <a:avLst/>
          </a:prstGeom>
          <a:ln w="19050">
            <a:solidFill>
              <a:srgbClr val="0070C0"/>
            </a:solidFill>
            <a:tailEnd type="arrow"/>
          </a:ln>
        </p:spPr>
        <p:style>
          <a:lnRef idx="1">
            <a:schemeClr val="accent1"/>
          </a:lnRef>
          <a:fillRef idx="0">
            <a:schemeClr val="accent1"/>
          </a:fillRef>
          <a:effectRef idx="0">
            <a:schemeClr val="accent1"/>
          </a:effectRef>
          <a:fontRef idx="minor">
            <a:schemeClr val="tx1"/>
          </a:fontRef>
        </p:style>
      </p:cxnSp>
      <p:sp>
        <p:nvSpPr>
          <p:cNvPr id="81" name="テキスト ボックス 80"/>
          <p:cNvSpPr txBox="1"/>
          <p:nvPr/>
        </p:nvSpPr>
        <p:spPr>
          <a:xfrm>
            <a:off x="4477024" y="1992304"/>
            <a:ext cx="999106" cy="338554"/>
          </a:xfrm>
          <a:prstGeom prst="rect">
            <a:avLst/>
          </a:prstGeom>
          <a:noFill/>
          <a:ln>
            <a:noFill/>
          </a:ln>
        </p:spPr>
        <p:txBody>
          <a:bodyPr wrap="square" rtlCol="0">
            <a:spAutoFit/>
          </a:bodyPr>
          <a:lstStyle/>
          <a:p>
            <a:r>
              <a:rPr kumimoji="1" lang="en-US" altLang="ja-JP" sz="1600" b="1" dirty="0">
                <a:solidFill>
                  <a:srgbClr val="0070C0"/>
                </a:solidFill>
              </a:rPr>
              <a:t> beam</a:t>
            </a:r>
            <a:endParaRPr kumimoji="1" lang="ja-JP" altLang="en-US" sz="1600" b="1" dirty="0">
              <a:solidFill>
                <a:srgbClr val="0070C0"/>
              </a:solidFill>
            </a:endParaRPr>
          </a:p>
        </p:txBody>
      </p:sp>
      <p:sp>
        <p:nvSpPr>
          <p:cNvPr id="2" name="タイトル 1"/>
          <p:cNvSpPr>
            <a:spLocks noGrp="1"/>
          </p:cNvSpPr>
          <p:nvPr>
            <p:ph type="title"/>
          </p:nvPr>
        </p:nvSpPr>
        <p:spPr/>
        <p:txBody>
          <a:bodyPr>
            <a:normAutofit/>
          </a:bodyPr>
          <a:lstStyle/>
          <a:p>
            <a:r>
              <a:rPr lang="ja-JP" altLang="en-US" dirty="0"/>
              <a:t>使用シミュレーションコードと計算モデル</a:t>
            </a:r>
            <a:endParaRPr kumimoji="1" lang="ja-JP" altLang="en-US" dirty="0"/>
          </a:p>
        </p:txBody>
      </p:sp>
      <p:pic>
        <p:nvPicPr>
          <p:cNvPr id="4" name="Picture 1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576360" y="1968870"/>
            <a:ext cx="3132544" cy="15919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正方形/長方形 7"/>
          <p:cNvSpPr/>
          <p:nvPr/>
        </p:nvSpPr>
        <p:spPr>
          <a:xfrm>
            <a:off x="-2403383" y="2371031"/>
            <a:ext cx="1959423" cy="107411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solidFill>
                <a:schemeClr val="tx1"/>
              </a:solidFill>
              <a:latin typeface="Times New Roman" panose="02020603050405020304" pitchFamily="18" charset="0"/>
              <a:cs typeface="Times New Roman" panose="02020603050405020304" pitchFamily="18" charset="0"/>
            </a:endParaRPr>
          </a:p>
        </p:txBody>
      </p:sp>
      <p:sp>
        <p:nvSpPr>
          <p:cNvPr id="10" name="正方形/長方形 9"/>
          <p:cNvSpPr/>
          <p:nvPr/>
        </p:nvSpPr>
        <p:spPr>
          <a:xfrm>
            <a:off x="-3708920" y="2371031"/>
            <a:ext cx="1378904" cy="338554"/>
          </a:xfrm>
          <a:prstGeom prst="rect">
            <a:avLst/>
          </a:prstGeom>
        </p:spPr>
        <p:txBody>
          <a:bodyPr wrap="none">
            <a:spAutoFit/>
          </a:bodyPr>
          <a:lstStyle/>
          <a:p>
            <a:pPr algn="ctr"/>
            <a:r>
              <a:rPr lang="ja-JP" altLang="en-US" sz="1600" b="1" dirty="0">
                <a:solidFill>
                  <a:srgbClr val="C00000"/>
                </a:solidFill>
                <a:latin typeface="Times New Roman" panose="02020603050405020304" pitchFamily="18" charset="0"/>
                <a:cs typeface="Times New Roman" panose="02020603050405020304" pitchFamily="18" charset="0"/>
              </a:rPr>
              <a:t>加熱レーザー</a:t>
            </a:r>
          </a:p>
        </p:txBody>
      </p:sp>
      <p:cxnSp>
        <p:nvCxnSpPr>
          <p:cNvPr id="11" name="直線矢印コネクタ 10"/>
          <p:cNvCxnSpPr/>
          <p:nvPr/>
        </p:nvCxnSpPr>
        <p:spPr>
          <a:xfrm flipV="1">
            <a:off x="-2375251" y="2697809"/>
            <a:ext cx="1254226" cy="74484"/>
          </a:xfrm>
          <a:prstGeom prst="straightConnector1">
            <a:avLst/>
          </a:prstGeom>
          <a:ln w="19050">
            <a:solidFill>
              <a:srgbClr val="00B0F0"/>
            </a:solidFill>
            <a:tailEnd type="arrow"/>
          </a:ln>
        </p:spPr>
        <p:style>
          <a:lnRef idx="1">
            <a:schemeClr val="accent1"/>
          </a:lnRef>
          <a:fillRef idx="0">
            <a:schemeClr val="accent1"/>
          </a:fillRef>
          <a:effectRef idx="0">
            <a:schemeClr val="accent1"/>
          </a:effectRef>
          <a:fontRef idx="minor">
            <a:schemeClr val="tx1"/>
          </a:fontRef>
        </p:style>
      </p:cxnSp>
      <p:cxnSp>
        <p:nvCxnSpPr>
          <p:cNvPr id="12" name="直線矢印コネクタ 11"/>
          <p:cNvCxnSpPr/>
          <p:nvPr/>
        </p:nvCxnSpPr>
        <p:spPr>
          <a:xfrm flipV="1">
            <a:off x="-2375251" y="2851423"/>
            <a:ext cx="1355438" cy="24233"/>
          </a:xfrm>
          <a:prstGeom prst="straightConnector1">
            <a:avLst/>
          </a:prstGeom>
          <a:ln w="19050">
            <a:solidFill>
              <a:srgbClr val="00B0F0"/>
            </a:solidFill>
            <a:tailEnd type="arrow"/>
          </a:ln>
        </p:spPr>
        <p:style>
          <a:lnRef idx="1">
            <a:schemeClr val="accent1"/>
          </a:lnRef>
          <a:fillRef idx="0">
            <a:schemeClr val="accent1"/>
          </a:fillRef>
          <a:effectRef idx="0">
            <a:schemeClr val="accent1"/>
          </a:effectRef>
          <a:fontRef idx="minor">
            <a:schemeClr val="tx1"/>
          </a:fontRef>
        </p:style>
      </p:cxnSp>
      <p:cxnSp>
        <p:nvCxnSpPr>
          <p:cNvPr id="13" name="直線矢印コネクタ 12"/>
          <p:cNvCxnSpPr/>
          <p:nvPr/>
        </p:nvCxnSpPr>
        <p:spPr>
          <a:xfrm>
            <a:off x="-2403383" y="2958352"/>
            <a:ext cx="1282358" cy="0"/>
          </a:xfrm>
          <a:prstGeom prst="straightConnector1">
            <a:avLst/>
          </a:prstGeom>
          <a:ln w="19050">
            <a:solidFill>
              <a:srgbClr val="00B0F0"/>
            </a:solidFill>
            <a:tailEnd type="arrow"/>
          </a:ln>
        </p:spPr>
        <p:style>
          <a:lnRef idx="1">
            <a:schemeClr val="accent1"/>
          </a:lnRef>
          <a:fillRef idx="0">
            <a:schemeClr val="accent1"/>
          </a:fillRef>
          <a:effectRef idx="0">
            <a:schemeClr val="accent1"/>
          </a:effectRef>
          <a:fontRef idx="minor">
            <a:schemeClr val="tx1"/>
          </a:fontRef>
        </p:style>
      </p:cxnSp>
      <p:cxnSp>
        <p:nvCxnSpPr>
          <p:cNvPr id="14" name="直線矢印コネクタ 13"/>
          <p:cNvCxnSpPr/>
          <p:nvPr/>
        </p:nvCxnSpPr>
        <p:spPr>
          <a:xfrm>
            <a:off x="-2361825" y="3054997"/>
            <a:ext cx="1240800" cy="67047"/>
          </a:xfrm>
          <a:prstGeom prst="straightConnector1">
            <a:avLst/>
          </a:prstGeom>
          <a:ln w="19050">
            <a:solidFill>
              <a:srgbClr val="00B0F0"/>
            </a:solidFill>
            <a:tailEnd type="arrow"/>
          </a:ln>
        </p:spPr>
        <p:style>
          <a:lnRef idx="1">
            <a:schemeClr val="accent1"/>
          </a:lnRef>
          <a:fillRef idx="0">
            <a:schemeClr val="accent1"/>
          </a:fillRef>
          <a:effectRef idx="0">
            <a:schemeClr val="accent1"/>
          </a:effectRef>
          <a:fontRef idx="minor">
            <a:schemeClr val="tx1"/>
          </a:fontRef>
        </p:style>
      </p:cxnSp>
      <p:sp>
        <p:nvSpPr>
          <p:cNvPr id="16" name="正方形/長方形 15"/>
          <p:cNvSpPr/>
          <p:nvPr/>
        </p:nvSpPr>
        <p:spPr>
          <a:xfrm>
            <a:off x="-2313064" y="3090307"/>
            <a:ext cx="686406" cy="338554"/>
          </a:xfrm>
          <a:prstGeom prst="rect">
            <a:avLst/>
          </a:prstGeom>
        </p:spPr>
        <p:txBody>
          <a:bodyPr wrap="none">
            <a:spAutoFit/>
          </a:bodyPr>
          <a:lstStyle/>
          <a:p>
            <a:r>
              <a:rPr lang="en-US" altLang="ja-JP" sz="1600" b="1" dirty="0">
                <a:solidFill>
                  <a:srgbClr val="00B0F0"/>
                </a:solidFill>
                <a:latin typeface="Times New Roman" panose="02020603050405020304" pitchFamily="18" charset="0"/>
                <a:cs typeface="Times New Roman" panose="02020603050405020304" pitchFamily="18" charset="0"/>
              </a:rPr>
              <a:t>Beam</a:t>
            </a:r>
            <a:endParaRPr lang="ja-JP" altLang="en-US" sz="1600" b="1" dirty="0">
              <a:solidFill>
                <a:srgbClr val="00B0F0"/>
              </a:solidFill>
              <a:latin typeface="Times New Roman" panose="02020603050405020304" pitchFamily="18" charset="0"/>
              <a:cs typeface="Times New Roman" panose="02020603050405020304" pitchFamily="18" charset="0"/>
            </a:endParaRPr>
          </a:p>
        </p:txBody>
      </p:sp>
      <p:sp>
        <p:nvSpPr>
          <p:cNvPr id="17" name="テキスト ボックス 16"/>
          <p:cNvSpPr txBox="1"/>
          <p:nvPr/>
        </p:nvSpPr>
        <p:spPr>
          <a:xfrm>
            <a:off x="467544" y="7101408"/>
            <a:ext cx="8230733" cy="1323439"/>
          </a:xfrm>
          <a:prstGeom prst="rect">
            <a:avLst/>
          </a:prstGeom>
          <a:solidFill>
            <a:schemeClr val="bg1">
              <a:lumMod val="95000"/>
            </a:schemeClr>
          </a:solidFill>
          <a:ln>
            <a:solidFill>
              <a:schemeClr val="tx1"/>
            </a:solidFill>
          </a:ln>
        </p:spPr>
        <p:txBody>
          <a:bodyPr wrap="square" rtlCol="0">
            <a:spAutoFit/>
          </a:bodyPr>
          <a:lstStyle/>
          <a:p>
            <a:r>
              <a:rPr kumimoji="1" lang="ja-JP" altLang="en-US" dirty="0">
                <a:latin typeface="Times New Roman" panose="02020603050405020304" pitchFamily="18" charset="0"/>
                <a:cs typeface="Times New Roman" panose="02020603050405020304" pitchFamily="18" charset="0"/>
              </a:rPr>
              <a:t>本研究の目的：</a:t>
            </a:r>
            <a:endParaRPr kumimoji="1" lang="en-US" altLang="ja-JP" dirty="0">
              <a:latin typeface="Times New Roman" panose="02020603050405020304" pitchFamily="18" charset="0"/>
              <a:cs typeface="Times New Roman" panose="02020603050405020304" pitchFamily="18" charset="0"/>
            </a:endParaRPr>
          </a:p>
          <a:p>
            <a:endParaRPr kumimoji="1" lang="en-US" altLang="ja-JP" sz="800" dirty="0">
              <a:latin typeface="Times New Roman" panose="02020603050405020304" pitchFamily="18" charset="0"/>
              <a:cs typeface="Times New Roman" panose="02020603050405020304" pitchFamily="18" charset="0"/>
            </a:endParaRPr>
          </a:p>
          <a:p>
            <a:r>
              <a:rPr kumimoji="1" lang="ja-JP" altLang="en-US" dirty="0">
                <a:latin typeface="Times New Roman" panose="02020603050405020304" pitchFamily="18" charset="0"/>
                <a:cs typeface="Times New Roman" panose="02020603050405020304" pitchFamily="18" charset="0"/>
              </a:rPr>
              <a:t>光圧加速</a:t>
            </a:r>
            <a:r>
              <a:rPr kumimoji="1" lang="en-US" altLang="ja-JP" dirty="0">
                <a:latin typeface="Times New Roman" panose="02020603050405020304" pitchFamily="18" charset="0"/>
                <a:cs typeface="Times New Roman" panose="02020603050405020304" pitchFamily="18" charset="0"/>
              </a:rPr>
              <a:t>C</a:t>
            </a:r>
            <a:r>
              <a:rPr kumimoji="1" lang="en-US" altLang="ja-JP" baseline="30000" dirty="0">
                <a:latin typeface="Times New Roman" panose="02020603050405020304" pitchFamily="18" charset="0"/>
                <a:cs typeface="Times New Roman" panose="02020603050405020304" pitchFamily="18" charset="0"/>
              </a:rPr>
              <a:t>6+</a:t>
            </a:r>
            <a:r>
              <a:rPr kumimoji="1" lang="ja-JP" altLang="en-US" dirty="0">
                <a:latin typeface="Times New Roman" panose="02020603050405020304" pitchFamily="18" charset="0"/>
                <a:cs typeface="Times New Roman" panose="02020603050405020304" pitchFamily="18" charset="0"/>
              </a:rPr>
              <a:t>イオンによるコア加熱を想定し</a:t>
            </a:r>
            <a:r>
              <a:rPr lang="ja-JP" altLang="en-US" dirty="0">
                <a:latin typeface="Times New Roman" panose="02020603050405020304" pitchFamily="18" charset="0"/>
                <a:cs typeface="Times New Roman" panose="02020603050405020304" pitchFamily="18" charset="0"/>
              </a:rPr>
              <a:t>，</a:t>
            </a:r>
            <a:r>
              <a:rPr lang="ja-JP" altLang="en-US" u="sng" dirty="0">
                <a:latin typeface="Times New Roman" panose="02020603050405020304" pitchFamily="18" charset="0"/>
                <a:cs typeface="Times New Roman" panose="02020603050405020304" pitchFamily="18" charset="0"/>
              </a:rPr>
              <a:t>粒子加速計算</a:t>
            </a:r>
            <a:r>
              <a:rPr lang="ja-JP" altLang="en-US" dirty="0">
                <a:latin typeface="Times New Roman" panose="02020603050405020304" pitchFamily="18" charset="0"/>
                <a:cs typeface="Times New Roman" panose="02020603050405020304" pitchFamily="18" charset="0"/>
              </a:rPr>
              <a:t>と</a:t>
            </a:r>
            <a:r>
              <a:rPr lang="ja-JP" altLang="en-US" u="sng" dirty="0">
                <a:latin typeface="Times New Roman" panose="02020603050405020304" pitchFamily="18" charset="0"/>
                <a:cs typeface="Times New Roman" panose="02020603050405020304" pitchFamily="18" charset="0"/>
              </a:rPr>
              <a:t>コア加熱・核燃焼計算</a:t>
            </a:r>
            <a:r>
              <a:rPr lang="ja-JP" altLang="en-US" dirty="0">
                <a:latin typeface="Times New Roman" panose="02020603050405020304" pitchFamily="18" charset="0"/>
                <a:cs typeface="Times New Roman" panose="02020603050405020304" pitchFamily="18" charset="0"/>
              </a:rPr>
              <a:t>を</a:t>
            </a:r>
            <a:r>
              <a:rPr kumimoji="1" lang="ja-JP" altLang="en-US" dirty="0">
                <a:latin typeface="Times New Roman" panose="02020603050405020304" pitchFamily="18" charset="0"/>
                <a:cs typeface="Times New Roman" panose="02020603050405020304" pitchFamily="18" charset="0"/>
              </a:rPr>
              <a:t>統合することで，一貫したシミュレーションによる燃料コアの点火デザイン</a:t>
            </a:r>
            <a:endParaRPr kumimoji="1" lang="en-US" altLang="ja-JP" dirty="0">
              <a:latin typeface="Times New Roman" panose="02020603050405020304" pitchFamily="18" charset="0"/>
              <a:cs typeface="Times New Roman" panose="02020603050405020304" pitchFamily="18" charset="0"/>
            </a:endParaRPr>
          </a:p>
          <a:p>
            <a:r>
              <a:rPr kumimoji="1" lang="ja-JP" altLang="en-US" dirty="0">
                <a:latin typeface="Times New Roman" panose="02020603050405020304" pitchFamily="18" charset="0"/>
                <a:cs typeface="Times New Roman" panose="02020603050405020304" pitchFamily="18" charset="0"/>
              </a:rPr>
              <a:t>（加熱レーザー，ターゲット条件）を描くこと．</a:t>
            </a:r>
            <a:endParaRPr kumimoji="1" lang="en-US" altLang="ja-JP" dirty="0">
              <a:latin typeface="Times New Roman" panose="02020603050405020304" pitchFamily="18" charset="0"/>
              <a:cs typeface="Times New Roman" panose="02020603050405020304" pitchFamily="18" charset="0"/>
            </a:endParaRPr>
          </a:p>
        </p:txBody>
      </p:sp>
      <p:sp>
        <p:nvSpPr>
          <p:cNvPr id="20" name="テキスト ボックス 19"/>
          <p:cNvSpPr txBox="1"/>
          <p:nvPr/>
        </p:nvSpPr>
        <p:spPr>
          <a:xfrm>
            <a:off x="11142632" y="2424868"/>
            <a:ext cx="1080120" cy="338554"/>
          </a:xfrm>
          <a:prstGeom prst="rect">
            <a:avLst/>
          </a:prstGeom>
          <a:noFill/>
          <a:ln>
            <a:noFill/>
          </a:ln>
        </p:spPr>
        <p:txBody>
          <a:bodyPr wrap="square" rtlCol="0">
            <a:spAutoFit/>
          </a:bodyPr>
          <a:lstStyle/>
          <a:p>
            <a:r>
              <a:rPr kumimoji="1" lang="ja-JP" altLang="en-US" sz="1600" dirty="0">
                <a:latin typeface="Times New Roman" panose="02020603050405020304" pitchFamily="18" charset="0"/>
                <a:cs typeface="Times New Roman" panose="02020603050405020304" pitchFamily="18" charset="0"/>
              </a:rPr>
              <a:t>燃料コア</a:t>
            </a:r>
          </a:p>
        </p:txBody>
      </p:sp>
      <p:sp>
        <p:nvSpPr>
          <p:cNvPr id="22" name="正方形/長方形 21"/>
          <p:cNvSpPr/>
          <p:nvPr/>
        </p:nvSpPr>
        <p:spPr>
          <a:xfrm>
            <a:off x="9576360" y="2817446"/>
            <a:ext cx="686406" cy="338554"/>
          </a:xfrm>
          <a:prstGeom prst="rect">
            <a:avLst/>
          </a:prstGeom>
        </p:spPr>
        <p:txBody>
          <a:bodyPr wrap="none">
            <a:spAutoFit/>
          </a:bodyPr>
          <a:lstStyle/>
          <a:p>
            <a:r>
              <a:rPr lang="en-US" altLang="ja-JP" sz="1600" b="1" dirty="0">
                <a:solidFill>
                  <a:srgbClr val="00B0F0"/>
                </a:solidFill>
                <a:latin typeface="Times New Roman" panose="02020603050405020304" pitchFamily="18" charset="0"/>
                <a:cs typeface="Times New Roman" panose="02020603050405020304" pitchFamily="18" charset="0"/>
              </a:rPr>
              <a:t>Beam</a:t>
            </a:r>
            <a:endParaRPr lang="ja-JP" altLang="en-US" sz="1600" b="1" dirty="0">
              <a:solidFill>
                <a:srgbClr val="00B0F0"/>
              </a:solidFill>
              <a:latin typeface="Times New Roman" panose="02020603050405020304" pitchFamily="18" charset="0"/>
              <a:cs typeface="Times New Roman" panose="02020603050405020304" pitchFamily="18" charset="0"/>
            </a:endParaRPr>
          </a:p>
        </p:txBody>
      </p:sp>
      <p:grpSp>
        <p:nvGrpSpPr>
          <p:cNvPr id="54" name="グループ化 53"/>
          <p:cNvGrpSpPr/>
          <p:nvPr/>
        </p:nvGrpSpPr>
        <p:grpSpPr>
          <a:xfrm>
            <a:off x="273233" y="2763422"/>
            <a:ext cx="8870205" cy="3411174"/>
            <a:chOff x="273233" y="2763422"/>
            <a:chExt cx="8870205" cy="3411174"/>
          </a:xfrm>
        </p:grpSpPr>
        <p:sp>
          <p:nvSpPr>
            <p:cNvPr id="91" name="四角形吹き出し 90"/>
            <p:cNvSpPr/>
            <p:nvPr/>
          </p:nvSpPr>
          <p:spPr>
            <a:xfrm>
              <a:off x="4222462" y="2763422"/>
              <a:ext cx="4742026" cy="2911790"/>
            </a:xfrm>
            <a:prstGeom prst="wedgeRectCallout">
              <a:avLst>
                <a:gd name="adj1" fmla="val -30464"/>
                <a:gd name="adj2" fmla="val -74552"/>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solidFill>
                  <a:schemeClr val="tx1"/>
                </a:solidFill>
              </a:endParaRPr>
            </a:p>
          </p:txBody>
        </p:sp>
        <p:sp>
          <p:nvSpPr>
            <p:cNvPr id="19" name="テキスト ボックス 18"/>
            <p:cNvSpPr txBox="1"/>
            <p:nvPr/>
          </p:nvSpPr>
          <p:spPr>
            <a:xfrm>
              <a:off x="4222463" y="2795650"/>
              <a:ext cx="2667848" cy="369332"/>
            </a:xfrm>
            <a:prstGeom prst="rect">
              <a:avLst/>
            </a:prstGeom>
            <a:noFill/>
            <a:ln>
              <a:noFill/>
            </a:ln>
          </p:spPr>
          <p:txBody>
            <a:bodyPr wrap="square" rtlCol="0">
              <a:spAutoFit/>
            </a:bodyPr>
            <a:lstStyle/>
            <a:p>
              <a:r>
                <a:rPr kumimoji="1" lang="ja-JP" altLang="en-US" b="1" u="sng" dirty="0">
                  <a:latin typeface="Times New Roman" panose="02020603050405020304" pitchFamily="18" charset="0"/>
                  <a:cs typeface="Times New Roman" panose="02020603050405020304" pitchFamily="18" charset="0"/>
                </a:rPr>
                <a:t>コア加熱・核燃焼計算</a:t>
              </a:r>
            </a:p>
          </p:txBody>
        </p:sp>
        <p:sp>
          <p:nvSpPr>
            <p:cNvPr id="24" name="テキスト ボックス 23"/>
            <p:cNvSpPr txBox="1"/>
            <p:nvPr/>
          </p:nvSpPr>
          <p:spPr>
            <a:xfrm>
              <a:off x="4209774" y="3162454"/>
              <a:ext cx="4933664" cy="338554"/>
            </a:xfrm>
            <a:prstGeom prst="rect">
              <a:avLst/>
            </a:prstGeom>
            <a:noFill/>
            <a:ln>
              <a:noFill/>
            </a:ln>
          </p:spPr>
          <p:txBody>
            <a:bodyPr wrap="square" rtlCol="0">
              <a:spAutoFit/>
            </a:bodyPr>
            <a:lstStyle/>
            <a:p>
              <a:r>
                <a:rPr lang="ja-JP" altLang="en-US" sz="1600" dirty="0">
                  <a:latin typeface="Times New Roman" panose="02020603050405020304" pitchFamily="18" charset="0"/>
                  <a:cs typeface="Times New Roman" panose="02020603050405020304" pitchFamily="18" charset="0"/>
                </a:rPr>
                <a:t>ビーム粒子・核融合流体ハイブリッドコード「</a:t>
              </a:r>
              <a:r>
                <a:rPr lang="en-US" altLang="ja-JP" sz="1600" dirty="0">
                  <a:latin typeface="Times New Roman" panose="02020603050405020304" pitchFamily="18" charset="0"/>
                  <a:cs typeface="Times New Roman" panose="02020603050405020304" pitchFamily="18" charset="0"/>
                </a:rPr>
                <a:t>FIBMET</a:t>
              </a:r>
              <a:r>
                <a:rPr lang="en-US" altLang="ja-JP" sz="1600" baseline="30000" dirty="0">
                  <a:latin typeface="Times New Roman" panose="02020603050405020304" pitchFamily="18" charset="0"/>
                  <a:cs typeface="Times New Roman" panose="02020603050405020304" pitchFamily="18" charset="0"/>
                </a:rPr>
                <a:t>[3]</a:t>
              </a:r>
              <a:r>
                <a:rPr lang="ja-JP" altLang="en-US" sz="1600" dirty="0">
                  <a:latin typeface="Times New Roman" panose="02020603050405020304" pitchFamily="18" charset="0"/>
                  <a:cs typeface="Times New Roman" panose="02020603050405020304" pitchFamily="18" charset="0"/>
                </a:rPr>
                <a:t>」</a:t>
              </a:r>
              <a:endParaRPr lang="en-US" altLang="ja-JP" sz="1600" dirty="0">
                <a:latin typeface="Times New Roman" panose="02020603050405020304" pitchFamily="18" charset="0"/>
                <a:cs typeface="Times New Roman" panose="02020603050405020304" pitchFamily="18" charset="0"/>
              </a:endParaRPr>
            </a:p>
          </p:txBody>
        </p:sp>
        <p:pic>
          <p:nvPicPr>
            <p:cNvPr id="1027" name="Picture 3" descr="C:\Users\Administrator\Desktop\untitled.png"/>
            <p:cNvPicPr>
              <a:picLocks noChangeAspect="1" noChangeArrowheads="1"/>
            </p:cNvPicPr>
            <p:nvPr/>
          </p:nvPicPr>
          <p:blipFill rotWithShape="1">
            <a:blip r:embed="rId5">
              <a:extLst>
                <a:ext uri="{28A0092B-C50C-407E-A947-70E740481C1C}">
                  <a14:useLocalDpi xmlns:a14="http://schemas.microsoft.com/office/drawing/2010/main" val="0"/>
                </a:ext>
              </a:extLst>
            </a:blip>
            <a:srcRect l="12326" r="5715" b="10697"/>
            <a:stretch/>
          </p:blipFill>
          <p:spPr bwMode="auto">
            <a:xfrm>
              <a:off x="4945000" y="3666338"/>
              <a:ext cx="3068745" cy="1671838"/>
            </a:xfrm>
            <a:prstGeom prst="rect">
              <a:avLst/>
            </a:prstGeom>
            <a:noFill/>
            <a:extLst>
              <a:ext uri="{909E8E84-426E-40DD-AFC4-6F175D3DCCD1}">
                <a14:hiddenFill xmlns:a14="http://schemas.microsoft.com/office/drawing/2010/main">
                  <a:solidFill>
                    <a:srgbClr val="FFFFFF"/>
                  </a:solidFill>
                </a14:hiddenFill>
              </a:ext>
            </a:extLst>
          </p:spPr>
        </p:pic>
        <p:sp>
          <p:nvSpPr>
            <p:cNvPr id="29" name="テキスト ボックス 28"/>
            <p:cNvSpPr txBox="1"/>
            <p:nvPr/>
          </p:nvSpPr>
          <p:spPr>
            <a:xfrm>
              <a:off x="4945000" y="4786356"/>
              <a:ext cx="1087701" cy="369332"/>
            </a:xfrm>
            <a:prstGeom prst="rect">
              <a:avLst/>
            </a:prstGeom>
            <a:noFill/>
            <a:ln>
              <a:noFill/>
            </a:ln>
          </p:spPr>
          <p:txBody>
            <a:bodyPr wrap="square" rtlCol="0">
              <a:spAutoFit/>
            </a:bodyPr>
            <a:lstStyle/>
            <a:p>
              <a:r>
                <a:rPr kumimoji="1" lang="en-US" altLang="ja-JP" dirty="0">
                  <a:solidFill>
                    <a:schemeClr val="bg1"/>
                  </a:solidFill>
                  <a:latin typeface="Times New Roman" panose="02020603050405020304" pitchFamily="18" charset="0"/>
                  <a:cs typeface="Times New Roman" panose="02020603050405020304" pitchFamily="18" charset="0"/>
                </a:rPr>
                <a:t>ion beam</a:t>
              </a:r>
              <a:endParaRPr kumimoji="1" lang="ja-JP" altLang="en-US" dirty="0">
                <a:solidFill>
                  <a:schemeClr val="bg1"/>
                </a:solidFill>
                <a:latin typeface="Times New Roman" panose="02020603050405020304" pitchFamily="18" charset="0"/>
                <a:cs typeface="Times New Roman" panose="02020603050405020304" pitchFamily="18" charset="0"/>
              </a:endParaRPr>
            </a:p>
          </p:txBody>
        </p:sp>
        <p:sp>
          <p:nvSpPr>
            <p:cNvPr id="31" name="正方形/長方形 30"/>
            <p:cNvSpPr/>
            <p:nvPr/>
          </p:nvSpPr>
          <p:spPr>
            <a:xfrm>
              <a:off x="7209727" y="3981568"/>
              <a:ext cx="504056" cy="1084312"/>
            </a:xfrm>
            <a:prstGeom prst="rect">
              <a:avLst/>
            </a:prstGeom>
            <a:solidFill>
              <a:srgbClr val="0119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solidFill>
                  <a:schemeClr val="tx1"/>
                </a:solidFill>
              </a:endParaRPr>
            </a:p>
          </p:txBody>
        </p:sp>
        <p:sp>
          <p:nvSpPr>
            <p:cNvPr id="30" name="テキスト ボックス 29"/>
            <p:cNvSpPr txBox="1"/>
            <p:nvPr/>
          </p:nvSpPr>
          <p:spPr>
            <a:xfrm>
              <a:off x="5785147" y="4447707"/>
              <a:ext cx="2396586" cy="369332"/>
            </a:xfrm>
            <a:prstGeom prst="rect">
              <a:avLst/>
            </a:prstGeom>
            <a:noFill/>
            <a:ln>
              <a:noFill/>
            </a:ln>
          </p:spPr>
          <p:txBody>
            <a:bodyPr wrap="square" rtlCol="0">
              <a:spAutoFit/>
            </a:bodyPr>
            <a:lstStyle/>
            <a:p>
              <a:r>
                <a:rPr kumimoji="1" lang="en-US" altLang="ja-JP" dirty="0" err="1">
                  <a:solidFill>
                    <a:schemeClr val="accent2">
                      <a:lumMod val="60000"/>
                      <a:lumOff val="40000"/>
                    </a:schemeClr>
                  </a:solidFill>
                  <a:latin typeface="Times New Roman" panose="02020603050405020304" pitchFamily="18" charset="0"/>
                  <a:cs typeface="Times New Roman" panose="02020603050405020304" pitchFamily="18" charset="0"/>
                </a:rPr>
                <a:t>precompressed</a:t>
              </a:r>
              <a:r>
                <a:rPr lang="en-US" altLang="ja-JP" dirty="0">
                  <a:solidFill>
                    <a:schemeClr val="accent2">
                      <a:lumMod val="60000"/>
                      <a:lumOff val="40000"/>
                    </a:schemeClr>
                  </a:solidFill>
                  <a:latin typeface="Times New Roman" panose="02020603050405020304" pitchFamily="18" charset="0"/>
                  <a:cs typeface="Times New Roman" panose="02020603050405020304" pitchFamily="18" charset="0"/>
                </a:rPr>
                <a:t> </a:t>
              </a:r>
              <a:r>
                <a:rPr kumimoji="1" lang="en-US" altLang="ja-JP" dirty="0">
                  <a:solidFill>
                    <a:schemeClr val="accent2">
                      <a:lumMod val="60000"/>
                      <a:lumOff val="40000"/>
                    </a:schemeClr>
                  </a:solidFill>
                  <a:latin typeface="Times New Roman" panose="02020603050405020304" pitchFamily="18" charset="0"/>
                  <a:cs typeface="Times New Roman" panose="02020603050405020304" pitchFamily="18" charset="0"/>
                </a:rPr>
                <a:t>fuel</a:t>
              </a:r>
              <a:endParaRPr kumimoji="1" lang="ja-JP" altLang="en-US" dirty="0">
                <a:solidFill>
                  <a:schemeClr val="accent2">
                    <a:lumMod val="60000"/>
                    <a:lumOff val="40000"/>
                  </a:schemeClr>
                </a:solidFill>
                <a:latin typeface="Times New Roman" panose="02020603050405020304" pitchFamily="18" charset="0"/>
                <a:cs typeface="Times New Roman" panose="02020603050405020304" pitchFamily="18" charset="0"/>
              </a:endParaRPr>
            </a:p>
          </p:txBody>
        </p:sp>
        <p:grpSp>
          <p:nvGrpSpPr>
            <p:cNvPr id="40" name="グループ化 39"/>
            <p:cNvGrpSpPr/>
            <p:nvPr/>
          </p:nvGrpSpPr>
          <p:grpSpPr>
            <a:xfrm>
              <a:off x="7921912" y="5104426"/>
              <a:ext cx="111139" cy="467500"/>
              <a:chOff x="6241402" y="3136759"/>
              <a:chExt cx="220359" cy="467500"/>
            </a:xfrm>
          </p:grpSpPr>
          <p:sp>
            <p:nvSpPr>
              <p:cNvPr id="41" name="フリーフォーム 40"/>
              <p:cNvSpPr/>
              <p:nvPr/>
            </p:nvSpPr>
            <p:spPr>
              <a:xfrm flipH="1">
                <a:off x="6243321" y="3136759"/>
                <a:ext cx="218440" cy="467500"/>
              </a:xfrm>
              <a:custGeom>
                <a:avLst/>
                <a:gdLst>
                  <a:gd name="connsiteX0" fmla="*/ 205740 w 213361"/>
                  <a:gd name="connsiteY0" fmla="*/ 106680 h 464820"/>
                  <a:gd name="connsiteX1" fmla="*/ 198120 w 213361"/>
                  <a:gd name="connsiteY1" fmla="*/ 30480 h 464820"/>
                  <a:gd name="connsiteX2" fmla="*/ 152400 w 213361"/>
                  <a:gd name="connsiteY2" fmla="*/ 0 h 464820"/>
                  <a:gd name="connsiteX3" fmla="*/ 83820 w 213361"/>
                  <a:gd name="connsiteY3" fmla="*/ 7620 h 464820"/>
                  <a:gd name="connsiteX4" fmla="*/ 60960 w 213361"/>
                  <a:gd name="connsiteY4" fmla="*/ 15240 h 464820"/>
                  <a:gd name="connsiteX5" fmla="*/ 53340 w 213361"/>
                  <a:gd name="connsiteY5" fmla="*/ 38100 h 464820"/>
                  <a:gd name="connsiteX6" fmla="*/ 30480 w 213361"/>
                  <a:gd name="connsiteY6" fmla="*/ 60960 h 464820"/>
                  <a:gd name="connsiteX7" fmla="*/ 22860 w 213361"/>
                  <a:gd name="connsiteY7" fmla="*/ 83820 h 464820"/>
                  <a:gd name="connsiteX8" fmla="*/ 0 w 213361"/>
                  <a:gd name="connsiteY8" fmla="*/ 182880 h 464820"/>
                  <a:gd name="connsiteX9" fmla="*/ 7620 w 213361"/>
                  <a:gd name="connsiteY9" fmla="*/ 350520 h 464820"/>
                  <a:gd name="connsiteX10" fmla="*/ 15240 w 213361"/>
                  <a:gd name="connsiteY10" fmla="*/ 381000 h 464820"/>
                  <a:gd name="connsiteX11" fmla="*/ 53340 w 213361"/>
                  <a:gd name="connsiteY11" fmla="*/ 426720 h 464820"/>
                  <a:gd name="connsiteX12" fmla="*/ 121920 w 213361"/>
                  <a:gd name="connsiteY12" fmla="*/ 464820 h 464820"/>
                  <a:gd name="connsiteX13" fmla="*/ 160020 w 213361"/>
                  <a:gd name="connsiteY13" fmla="*/ 457200 h 464820"/>
                  <a:gd name="connsiteX14" fmla="*/ 198120 w 213361"/>
                  <a:gd name="connsiteY14" fmla="*/ 419100 h 464820"/>
                  <a:gd name="connsiteX15" fmla="*/ 205740 w 213361"/>
                  <a:gd name="connsiteY15" fmla="*/ 396240 h 464820"/>
                  <a:gd name="connsiteX16" fmla="*/ 213360 w 213361"/>
                  <a:gd name="connsiteY16" fmla="*/ 320040 h 464820"/>
                  <a:gd name="connsiteX0" fmla="*/ 218440 w 218440"/>
                  <a:gd name="connsiteY0" fmla="*/ 144780 h 464820"/>
                  <a:gd name="connsiteX1" fmla="*/ 198120 w 218440"/>
                  <a:gd name="connsiteY1" fmla="*/ 30480 h 464820"/>
                  <a:gd name="connsiteX2" fmla="*/ 152400 w 218440"/>
                  <a:gd name="connsiteY2" fmla="*/ 0 h 464820"/>
                  <a:gd name="connsiteX3" fmla="*/ 83820 w 218440"/>
                  <a:gd name="connsiteY3" fmla="*/ 7620 h 464820"/>
                  <a:gd name="connsiteX4" fmla="*/ 60960 w 218440"/>
                  <a:gd name="connsiteY4" fmla="*/ 15240 h 464820"/>
                  <a:gd name="connsiteX5" fmla="*/ 53340 w 218440"/>
                  <a:gd name="connsiteY5" fmla="*/ 38100 h 464820"/>
                  <a:gd name="connsiteX6" fmla="*/ 30480 w 218440"/>
                  <a:gd name="connsiteY6" fmla="*/ 60960 h 464820"/>
                  <a:gd name="connsiteX7" fmla="*/ 22860 w 218440"/>
                  <a:gd name="connsiteY7" fmla="*/ 83820 h 464820"/>
                  <a:gd name="connsiteX8" fmla="*/ 0 w 218440"/>
                  <a:gd name="connsiteY8" fmla="*/ 182880 h 464820"/>
                  <a:gd name="connsiteX9" fmla="*/ 7620 w 218440"/>
                  <a:gd name="connsiteY9" fmla="*/ 350520 h 464820"/>
                  <a:gd name="connsiteX10" fmla="*/ 15240 w 218440"/>
                  <a:gd name="connsiteY10" fmla="*/ 381000 h 464820"/>
                  <a:gd name="connsiteX11" fmla="*/ 53340 w 218440"/>
                  <a:gd name="connsiteY11" fmla="*/ 426720 h 464820"/>
                  <a:gd name="connsiteX12" fmla="*/ 121920 w 218440"/>
                  <a:gd name="connsiteY12" fmla="*/ 464820 h 464820"/>
                  <a:gd name="connsiteX13" fmla="*/ 160020 w 218440"/>
                  <a:gd name="connsiteY13" fmla="*/ 457200 h 464820"/>
                  <a:gd name="connsiteX14" fmla="*/ 198120 w 218440"/>
                  <a:gd name="connsiteY14" fmla="*/ 419100 h 464820"/>
                  <a:gd name="connsiteX15" fmla="*/ 205740 w 218440"/>
                  <a:gd name="connsiteY15" fmla="*/ 396240 h 464820"/>
                  <a:gd name="connsiteX16" fmla="*/ 213360 w 218440"/>
                  <a:gd name="connsiteY16" fmla="*/ 320040 h 464820"/>
                  <a:gd name="connsiteX0" fmla="*/ 218440 w 218440"/>
                  <a:gd name="connsiteY0" fmla="*/ 146431 h 466471"/>
                  <a:gd name="connsiteX1" fmla="*/ 194945 w 218440"/>
                  <a:gd name="connsiteY1" fmla="*/ 41656 h 466471"/>
                  <a:gd name="connsiteX2" fmla="*/ 152400 w 218440"/>
                  <a:gd name="connsiteY2" fmla="*/ 1651 h 466471"/>
                  <a:gd name="connsiteX3" fmla="*/ 83820 w 218440"/>
                  <a:gd name="connsiteY3" fmla="*/ 9271 h 466471"/>
                  <a:gd name="connsiteX4" fmla="*/ 60960 w 218440"/>
                  <a:gd name="connsiteY4" fmla="*/ 16891 h 466471"/>
                  <a:gd name="connsiteX5" fmla="*/ 53340 w 218440"/>
                  <a:gd name="connsiteY5" fmla="*/ 39751 h 466471"/>
                  <a:gd name="connsiteX6" fmla="*/ 30480 w 218440"/>
                  <a:gd name="connsiteY6" fmla="*/ 62611 h 466471"/>
                  <a:gd name="connsiteX7" fmla="*/ 22860 w 218440"/>
                  <a:gd name="connsiteY7" fmla="*/ 85471 h 466471"/>
                  <a:gd name="connsiteX8" fmla="*/ 0 w 218440"/>
                  <a:gd name="connsiteY8" fmla="*/ 184531 h 466471"/>
                  <a:gd name="connsiteX9" fmla="*/ 7620 w 218440"/>
                  <a:gd name="connsiteY9" fmla="*/ 352171 h 466471"/>
                  <a:gd name="connsiteX10" fmla="*/ 15240 w 218440"/>
                  <a:gd name="connsiteY10" fmla="*/ 382651 h 466471"/>
                  <a:gd name="connsiteX11" fmla="*/ 53340 w 218440"/>
                  <a:gd name="connsiteY11" fmla="*/ 428371 h 466471"/>
                  <a:gd name="connsiteX12" fmla="*/ 121920 w 218440"/>
                  <a:gd name="connsiteY12" fmla="*/ 466471 h 466471"/>
                  <a:gd name="connsiteX13" fmla="*/ 160020 w 218440"/>
                  <a:gd name="connsiteY13" fmla="*/ 458851 h 466471"/>
                  <a:gd name="connsiteX14" fmla="*/ 198120 w 218440"/>
                  <a:gd name="connsiteY14" fmla="*/ 420751 h 466471"/>
                  <a:gd name="connsiteX15" fmla="*/ 205740 w 218440"/>
                  <a:gd name="connsiteY15" fmla="*/ 397891 h 466471"/>
                  <a:gd name="connsiteX16" fmla="*/ 213360 w 218440"/>
                  <a:gd name="connsiteY16" fmla="*/ 321691 h 466471"/>
                  <a:gd name="connsiteX0" fmla="*/ 218440 w 218440"/>
                  <a:gd name="connsiteY0" fmla="*/ 146431 h 466471"/>
                  <a:gd name="connsiteX1" fmla="*/ 194945 w 218440"/>
                  <a:gd name="connsiteY1" fmla="*/ 41656 h 466471"/>
                  <a:gd name="connsiteX2" fmla="*/ 152400 w 218440"/>
                  <a:gd name="connsiteY2" fmla="*/ 1651 h 466471"/>
                  <a:gd name="connsiteX3" fmla="*/ 83820 w 218440"/>
                  <a:gd name="connsiteY3" fmla="*/ 9271 h 466471"/>
                  <a:gd name="connsiteX4" fmla="*/ 60960 w 218440"/>
                  <a:gd name="connsiteY4" fmla="*/ 16891 h 466471"/>
                  <a:gd name="connsiteX5" fmla="*/ 30480 w 218440"/>
                  <a:gd name="connsiteY5" fmla="*/ 62611 h 466471"/>
                  <a:gd name="connsiteX6" fmla="*/ 22860 w 218440"/>
                  <a:gd name="connsiteY6" fmla="*/ 85471 h 466471"/>
                  <a:gd name="connsiteX7" fmla="*/ 0 w 218440"/>
                  <a:gd name="connsiteY7" fmla="*/ 184531 h 466471"/>
                  <a:gd name="connsiteX8" fmla="*/ 7620 w 218440"/>
                  <a:gd name="connsiteY8" fmla="*/ 352171 h 466471"/>
                  <a:gd name="connsiteX9" fmla="*/ 15240 w 218440"/>
                  <a:gd name="connsiteY9" fmla="*/ 382651 h 466471"/>
                  <a:gd name="connsiteX10" fmla="*/ 53340 w 218440"/>
                  <a:gd name="connsiteY10" fmla="*/ 428371 h 466471"/>
                  <a:gd name="connsiteX11" fmla="*/ 121920 w 218440"/>
                  <a:gd name="connsiteY11" fmla="*/ 466471 h 466471"/>
                  <a:gd name="connsiteX12" fmla="*/ 160020 w 218440"/>
                  <a:gd name="connsiteY12" fmla="*/ 458851 h 466471"/>
                  <a:gd name="connsiteX13" fmla="*/ 198120 w 218440"/>
                  <a:gd name="connsiteY13" fmla="*/ 420751 h 466471"/>
                  <a:gd name="connsiteX14" fmla="*/ 205740 w 218440"/>
                  <a:gd name="connsiteY14" fmla="*/ 397891 h 466471"/>
                  <a:gd name="connsiteX15" fmla="*/ 213360 w 218440"/>
                  <a:gd name="connsiteY15" fmla="*/ 321691 h 466471"/>
                  <a:gd name="connsiteX0" fmla="*/ 218440 w 218440"/>
                  <a:gd name="connsiteY0" fmla="*/ 146431 h 466471"/>
                  <a:gd name="connsiteX1" fmla="*/ 194945 w 218440"/>
                  <a:gd name="connsiteY1" fmla="*/ 41656 h 466471"/>
                  <a:gd name="connsiteX2" fmla="*/ 152400 w 218440"/>
                  <a:gd name="connsiteY2" fmla="*/ 1651 h 466471"/>
                  <a:gd name="connsiteX3" fmla="*/ 83820 w 218440"/>
                  <a:gd name="connsiteY3" fmla="*/ 9271 h 466471"/>
                  <a:gd name="connsiteX4" fmla="*/ 60960 w 218440"/>
                  <a:gd name="connsiteY4" fmla="*/ 16891 h 466471"/>
                  <a:gd name="connsiteX5" fmla="*/ 30480 w 218440"/>
                  <a:gd name="connsiteY5" fmla="*/ 62611 h 466471"/>
                  <a:gd name="connsiteX6" fmla="*/ 22860 w 218440"/>
                  <a:gd name="connsiteY6" fmla="*/ 85471 h 466471"/>
                  <a:gd name="connsiteX7" fmla="*/ 0 w 218440"/>
                  <a:gd name="connsiteY7" fmla="*/ 184531 h 466471"/>
                  <a:gd name="connsiteX8" fmla="*/ 7620 w 218440"/>
                  <a:gd name="connsiteY8" fmla="*/ 352171 h 466471"/>
                  <a:gd name="connsiteX9" fmla="*/ 53340 w 218440"/>
                  <a:gd name="connsiteY9" fmla="*/ 428371 h 466471"/>
                  <a:gd name="connsiteX10" fmla="*/ 121920 w 218440"/>
                  <a:gd name="connsiteY10" fmla="*/ 466471 h 466471"/>
                  <a:gd name="connsiteX11" fmla="*/ 160020 w 218440"/>
                  <a:gd name="connsiteY11" fmla="*/ 458851 h 466471"/>
                  <a:gd name="connsiteX12" fmla="*/ 198120 w 218440"/>
                  <a:gd name="connsiteY12" fmla="*/ 420751 h 466471"/>
                  <a:gd name="connsiteX13" fmla="*/ 205740 w 218440"/>
                  <a:gd name="connsiteY13" fmla="*/ 397891 h 466471"/>
                  <a:gd name="connsiteX14" fmla="*/ 213360 w 218440"/>
                  <a:gd name="connsiteY14" fmla="*/ 321691 h 466471"/>
                  <a:gd name="connsiteX0" fmla="*/ 218440 w 218440"/>
                  <a:gd name="connsiteY0" fmla="*/ 147460 h 467500"/>
                  <a:gd name="connsiteX1" fmla="*/ 194945 w 218440"/>
                  <a:gd name="connsiteY1" fmla="*/ 42685 h 467500"/>
                  <a:gd name="connsiteX2" fmla="*/ 152400 w 218440"/>
                  <a:gd name="connsiteY2" fmla="*/ 2680 h 467500"/>
                  <a:gd name="connsiteX3" fmla="*/ 83820 w 218440"/>
                  <a:gd name="connsiteY3" fmla="*/ 10300 h 467500"/>
                  <a:gd name="connsiteX4" fmla="*/ 30480 w 218440"/>
                  <a:gd name="connsiteY4" fmla="*/ 63640 h 467500"/>
                  <a:gd name="connsiteX5" fmla="*/ 22860 w 218440"/>
                  <a:gd name="connsiteY5" fmla="*/ 86500 h 467500"/>
                  <a:gd name="connsiteX6" fmla="*/ 0 w 218440"/>
                  <a:gd name="connsiteY6" fmla="*/ 185560 h 467500"/>
                  <a:gd name="connsiteX7" fmla="*/ 7620 w 218440"/>
                  <a:gd name="connsiteY7" fmla="*/ 353200 h 467500"/>
                  <a:gd name="connsiteX8" fmla="*/ 53340 w 218440"/>
                  <a:gd name="connsiteY8" fmla="*/ 429400 h 467500"/>
                  <a:gd name="connsiteX9" fmla="*/ 121920 w 218440"/>
                  <a:gd name="connsiteY9" fmla="*/ 467500 h 467500"/>
                  <a:gd name="connsiteX10" fmla="*/ 160020 w 218440"/>
                  <a:gd name="connsiteY10" fmla="*/ 459880 h 467500"/>
                  <a:gd name="connsiteX11" fmla="*/ 198120 w 218440"/>
                  <a:gd name="connsiteY11" fmla="*/ 421780 h 467500"/>
                  <a:gd name="connsiteX12" fmla="*/ 205740 w 218440"/>
                  <a:gd name="connsiteY12" fmla="*/ 398920 h 467500"/>
                  <a:gd name="connsiteX13" fmla="*/ 213360 w 218440"/>
                  <a:gd name="connsiteY13" fmla="*/ 322720 h 46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8440" h="467500">
                    <a:moveTo>
                      <a:pt x="218440" y="147460"/>
                    </a:moveTo>
                    <a:cubicBezTo>
                      <a:pt x="215900" y="122060"/>
                      <a:pt x="205952" y="66815"/>
                      <a:pt x="194945" y="42685"/>
                    </a:cubicBezTo>
                    <a:cubicBezTo>
                      <a:pt x="183938" y="18555"/>
                      <a:pt x="170921" y="8077"/>
                      <a:pt x="152400" y="2680"/>
                    </a:cubicBezTo>
                    <a:cubicBezTo>
                      <a:pt x="133879" y="-2717"/>
                      <a:pt x="104140" y="140"/>
                      <a:pt x="83820" y="10300"/>
                    </a:cubicBezTo>
                    <a:cubicBezTo>
                      <a:pt x="63500" y="20460"/>
                      <a:pt x="40640" y="50940"/>
                      <a:pt x="30480" y="63640"/>
                    </a:cubicBezTo>
                    <a:cubicBezTo>
                      <a:pt x="27940" y="71260"/>
                      <a:pt x="24973" y="78751"/>
                      <a:pt x="22860" y="86500"/>
                    </a:cubicBezTo>
                    <a:cubicBezTo>
                      <a:pt x="9074" y="137048"/>
                      <a:pt x="8886" y="141129"/>
                      <a:pt x="0" y="185560"/>
                    </a:cubicBezTo>
                    <a:cubicBezTo>
                      <a:pt x="2540" y="241440"/>
                      <a:pt x="-1270" y="312560"/>
                      <a:pt x="7620" y="353200"/>
                    </a:cubicBezTo>
                    <a:cubicBezTo>
                      <a:pt x="16510" y="393840"/>
                      <a:pt x="34290" y="410350"/>
                      <a:pt x="53340" y="429400"/>
                    </a:cubicBezTo>
                    <a:cubicBezTo>
                      <a:pt x="72390" y="448450"/>
                      <a:pt x="87429" y="456003"/>
                      <a:pt x="121920" y="467500"/>
                    </a:cubicBezTo>
                    <a:cubicBezTo>
                      <a:pt x="134620" y="464960"/>
                      <a:pt x="147893" y="464428"/>
                      <a:pt x="160020" y="459880"/>
                    </a:cubicBezTo>
                    <a:cubicBezTo>
                      <a:pt x="178777" y="452846"/>
                      <a:pt x="189523" y="438974"/>
                      <a:pt x="198120" y="421780"/>
                    </a:cubicBezTo>
                    <a:cubicBezTo>
                      <a:pt x="201712" y="414596"/>
                      <a:pt x="203200" y="406540"/>
                      <a:pt x="205740" y="398920"/>
                    </a:cubicBezTo>
                    <a:cubicBezTo>
                      <a:pt x="213640" y="327816"/>
                      <a:pt x="213360" y="353341"/>
                      <a:pt x="213360" y="322720"/>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2" name="直線矢印コネクタ 41"/>
              <p:cNvCxnSpPr/>
              <p:nvPr/>
            </p:nvCxnSpPr>
            <p:spPr>
              <a:xfrm flipH="1" flipV="1">
                <a:off x="6241402" y="3429000"/>
                <a:ext cx="7991" cy="42675"/>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cxnSp>
          <p:nvCxnSpPr>
            <p:cNvPr id="33" name="直線矢印コネクタ 32"/>
            <p:cNvCxnSpPr/>
            <p:nvPr/>
          </p:nvCxnSpPr>
          <p:spPr>
            <a:xfrm>
              <a:off x="4945000" y="5319126"/>
              <a:ext cx="3342942" cy="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8" name="右矢印 27"/>
            <p:cNvSpPr/>
            <p:nvPr/>
          </p:nvSpPr>
          <p:spPr>
            <a:xfrm>
              <a:off x="5422227" y="5137888"/>
              <a:ext cx="725841" cy="351364"/>
            </a:xfrm>
            <a:prstGeom prst="rightArrow">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solidFill>
                  <a:schemeClr val="tx1"/>
                </a:solidFill>
              </a:endParaRPr>
            </a:p>
          </p:txBody>
        </p:sp>
        <p:cxnSp>
          <p:nvCxnSpPr>
            <p:cNvPr id="37" name="直線矢印コネクタ 36"/>
            <p:cNvCxnSpPr/>
            <p:nvPr/>
          </p:nvCxnSpPr>
          <p:spPr>
            <a:xfrm flipV="1">
              <a:off x="4970400" y="3605730"/>
              <a:ext cx="0" cy="172054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6" name="テキスト ボックス 5"/>
            <p:cNvSpPr txBox="1"/>
            <p:nvPr/>
          </p:nvSpPr>
          <p:spPr>
            <a:xfrm>
              <a:off x="8287942" y="5065880"/>
              <a:ext cx="504056" cy="400110"/>
            </a:xfrm>
            <a:prstGeom prst="rect">
              <a:avLst/>
            </a:prstGeom>
            <a:noFill/>
            <a:ln>
              <a:noFill/>
            </a:ln>
          </p:spPr>
          <p:txBody>
            <a:bodyPr wrap="square" rtlCol="0">
              <a:spAutoFit/>
            </a:bodyPr>
            <a:lstStyle/>
            <a:p>
              <a:r>
                <a:rPr lang="en-US" altLang="ja-JP" sz="2000" i="1" dirty="0">
                  <a:latin typeface="Times New Roman" panose="02020603050405020304" pitchFamily="18" charset="0"/>
                  <a:cs typeface="Times New Roman" panose="02020603050405020304" pitchFamily="18" charset="0"/>
                </a:rPr>
                <a:t>z</a:t>
              </a:r>
              <a:endParaRPr kumimoji="1" lang="ja-JP" altLang="en-US" sz="2000" i="1" dirty="0">
                <a:latin typeface="Times New Roman" panose="02020603050405020304" pitchFamily="18" charset="0"/>
                <a:cs typeface="Times New Roman" panose="02020603050405020304" pitchFamily="18" charset="0"/>
              </a:endParaRPr>
            </a:p>
          </p:txBody>
        </p:sp>
        <p:sp>
          <p:nvSpPr>
            <p:cNvPr id="43" name="テキスト ボックス 42"/>
            <p:cNvSpPr txBox="1"/>
            <p:nvPr/>
          </p:nvSpPr>
          <p:spPr>
            <a:xfrm>
              <a:off x="4689028" y="3356992"/>
              <a:ext cx="504056" cy="400110"/>
            </a:xfrm>
            <a:prstGeom prst="rect">
              <a:avLst/>
            </a:prstGeom>
            <a:noFill/>
            <a:ln>
              <a:noFill/>
            </a:ln>
          </p:spPr>
          <p:txBody>
            <a:bodyPr wrap="square" rtlCol="0">
              <a:spAutoFit/>
            </a:bodyPr>
            <a:lstStyle/>
            <a:p>
              <a:r>
                <a:rPr lang="en-US" altLang="ja-JP" sz="2000" i="1" dirty="0">
                  <a:latin typeface="Times New Roman" panose="02020603050405020304" pitchFamily="18" charset="0"/>
                  <a:cs typeface="Times New Roman" panose="02020603050405020304" pitchFamily="18" charset="0"/>
                </a:rPr>
                <a:t>r</a:t>
              </a:r>
              <a:endParaRPr kumimoji="1" lang="ja-JP" altLang="en-US" sz="2000" i="1" dirty="0">
                <a:latin typeface="Times New Roman" panose="02020603050405020304" pitchFamily="18" charset="0"/>
                <a:cs typeface="Times New Roman" panose="02020603050405020304" pitchFamily="18" charset="0"/>
              </a:endParaRPr>
            </a:p>
          </p:txBody>
        </p:sp>
        <p:sp>
          <p:nvSpPr>
            <p:cNvPr id="1038" name="テキスト ボックス 1037"/>
            <p:cNvSpPr txBox="1"/>
            <p:nvPr/>
          </p:nvSpPr>
          <p:spPr>
            <a:xfrm>
              <a:off x="273233" y="5805264"/>
              <a:ext cx="8518765" cy="369332"/>
            </a:xfrm>
            <a:prstGeom prst="rect">
              <a:avLst/>
            </a:prstGeom>
            <a:noFill/>
            <a:ln>
              <a:noFill/>
            </a:ln>
          </p:spPr>
          <p:txBody>
            <a:bodyPr wrap="square" rtlCol="0">
              <a:spAutoFit/>
            </a:bodyPr>
            <a:lstStyle/>
            <a:p>
              <a:r>
                <a:rPr lang="en-US" altLang="ja-JP" dirty="0">
                  <a:solidFill>
                    <a:srgbClr val="FF0000"/>
                  </a:solidFill>
                </a:rPr>
                <a:t>※</a:t>
              </a:r>
              <a:r>
                <a:rPr lang="ja-JP" altLang="en-US" dirty="0">
                  <a:solidFill>
                    <a:srgbClr val="FF0000"/>
                  </a:solidFill>
                </a:rPr>
                <a:t> これらを結合した計算は今後行う予定で、本発表では独立した計算結果を示す。</a:t>
              </a:r>
              <a:endParaRPr kumimoji="1" lang="ja-JP" altLang="en-US" dirty="0">
                <a:solidFill>
                  <a:srgbClr val="FF0000"/>
                </a:solidFill>
              </a:endParaRPr>
            </a:p>
          </p:txBody>
        </p:sp>
      </p:grpSp>
      <p:sp>
        <p:nvSpPr>
          <p:cNvPr id="61" name="円/楕円 60"/>
          <p:cNvSpPr/>
          <p:nvPr/>
        </p:nvSpPr>
        <p:spPr>
          <a:xfrm>
            <a:off x="6407644" y="-2763688"/>
            <a:ext cx="2556844" cy="2556838"/>
          </a:xfrm>
          <a:prstGeom prst="ellipse">
            <a:avLst/>
          </a:prstGeom>
          <a:gradFill flip="none" rotWithShape="1">
            <a:gsLst>
              <a:gs pos="15000">
                <a:schemeClr val="tx1"/>
              </a:gs>
              <a:gs pos="36000">
                <a:schemeClr val="bg1"/>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solidFill>
                <a:schemeClr val="tx1"/>
              </a:solidFill>
            </a:endParaRPr>
          </a:p>
        </p:txBody>
      </p:sp>
      <p:sp>
        <p:nvSpPr>
          <p:cNvPr id="60" name="テキスト ボックス 59"/>
          <p:cNvSpPr txBox="1"/>
          <p:nvPr/>
        </p:nvSpPr>
        <p:spPr>
          <a:xfrm>
            <a:off x="26556" y="6309320"/>
            <a:ext cx="5417130" cy="523220"/>
          </a:xfrm>
          <a:prstGeom prst="rect">
            <a:avLst/>
          </a:prstGeom>
          <a:noFill/>
        </p:spPr>
        <p:txBody>
          <a:bodyPr wrap="square" rtlCol="0">
            <a:spAutoFit/>
          </a:bodyPr>
          <a:lstStyle/>
          <a:p>
            <a:r>
              <a:rPr lang="en-US" altLang="ja-JP" sz="1400" dirty="0">
                <a:latin typeface="Times New Roman" panose="02020603050405020304" pitchFamily="18" charset="0"/>
                <a:cs typeface="Times New Roman" panose="02020603050405020304" pitchFamily="18" charset="0"/>
              </a:rPr>
              <a:t>[2] Y. </a:t>
            </a:r>
            <a:r>
              <a:rPr lang="en-US" altLang="ja-JP" sz="1400" dirty="0" err="1">
                <a:latin typeface="Times New Roman" panose="02020603050405020304" pitchFamily="18" charset="0"/>
                <a:cs typeface="Times New Roman" panose="02020603050405020304" pitchFamily="18" charset="0"/>
              </a:rPr>
              <a:t>Sentoku</a:t>
            </a:r>
            <a:r>
              <a:rPr lang="en-US" altLang="ja-JP" sz="1400" dirty="0">
                <a:latin typeface="Times New Roman" panose="02020603050405020304" pitchFamily="18" charset="0"/>
                <a:cs typeface="Times New Roman" panose="02020603050405020304" pitchFamily="18" charset="0"/>
              </a:rPr>
              <a:t> and A. Kemp,  J. 2008 J. </a:t>
            </a:r>
            <a:r>
              <a:rPr lang="en-US" altLang="ja-JP" sz="1400" dirty="0" err="1">
                <a:latin typeface="Times New Roman" panose="02020603050405020304" pitchFamily="18" charset="0"/>
                <a:cs typeface="Times New Roman" panose="02020603050405020304" pitchFamily="18" charset="0"/>
              </a:rPr>
              <a:t>Comput</a:t>
            </a:r>
            <a:r>
              <a:rPr lang="en-US" altLang="ja-JP" sz="1400" dirty="0">
                <a:latin typeface="Times New Roman" panose="02020603050405020304" pitchFamily="18" charset="0"/>
                <a:cs typeface="Times New Roman" panose="02020603050405020304" pitchFamily="18" charset="0"/>
              </a:rPr>
              <a:t>. Phys. </a:t>
            </a:r>
            <a:r>
              <a:rPr lang="en-US" altLang="ja-JP" sz="1400" b="1" dirty="0">
                <a:latin typeface="Times New Roman" panose="02020603050405020304" pitchFamily="18" charset="0"/>
                <a:cs typeface="Times New Roman" panose="02020603050405020304" pitchFamily="18" charset="0"/>
              </a:rPr>
              <a:t>227</a:t>
            </a:r>
            <a:r>
              <a:rPr lang="en-US" altLang="ja-JP" sz="1400" dirty="0">
                <a:latin typeface="Times New Roman" panose="02020603050405020304" pitchFamily="18" charset="0"/>
                <a:cs typeface="Times New Roman" panose="02020603050405020304" pitchFamily="18" charset="0"/>
              </a:rPr>
              <a:t>, 6846.</a:t>
            </a:r>
          </a:p>
          <a:p>
            <a:r>
              <a:rPr lang="fr-FR" altLang="ja-JP" sz="1400" dirty="0">
                <a:latin typeface="Times New Roman" panose="02020603050405020304" pitchFamily="18" charset="0"/>
                <a:cs typeface="Times New Roman" panose="02020603050405020304" pitchFamily="18" charset="0"/>
              </a:rPr>
              <a:t>[3] T. Johzaki </a:t>
            </a:r>
            <a:r>
              <a:rPr lang="fr-FR" altLang="ja-JP" sz="1400" i="1" dirty="0">
                <a:latin typeface="Times New Roman" panose="02020603050405020304" pitchFamily="18" charset="0"/>
                <a:cs typeface="Times New Roman" panose="02020603050405020304" pitchFamily="18" charset="0"/>
              </a:rPr>
              <a:t>et al</a:t>
            </a:r>
            <a:r>
              <a:rPr lang="fr-FR" altLang="ja-JP" sz="1400" dirty="0">
                <a:latin typeface="Times New Roman" panose="02020603050405020304" pitchFamily="18" charset="0"/>
                <a:cs typeface="Times New Roman" panose="02020603050405020304" pitchFamily="18" charset="0"/>
              </a:rPr>
              <a:t>., Phys. Plasmas </a:t>
            </a:r>
            <a:r>
              <a:rPr lang="fr-FR" altLang="ja-JP" sz="1400" b="1" dirty="0">
                <a:latin typeface="Times New Roman" panose="02020603050405020304" pitchFamily="18" charset="0"/>
                <a:cs typeface="Times New Roman" panose="02020603050405020304" pitchFamily="18" charset="0"/>
              </a:rPr>
              <a:t>16</a:t>
            </a:r>
            <a:r>
              <a:rPr lang="fr-FR" altLang="ja-JP" sz="1400" dirty="0">
                <a:latin typeface="Times New Roman" panose="02020603050405020304" pitchFamily="18" charset="0"/>
                <a:cs typeface="Times New Roman" panose="02020603050405020304" pitchFamily="18" charset="0"/>
              </a:rPr>
              <a:t> 062706 (2009).</a:t>
            </a:r>
          </a:p>
        </p:txBody>
      </p:sp>
      <p:sp>
        <p:nvSpPr>
          <p:cNvPr id="70" name="右矢印 69"/>
          <p:cNvSpPr/>
          <p:nvPr/>
        </p:nvSpPr>
        <p:spPr>
          <a:xfrm>
            <a:off x="3852578" y="1603520"/>
            <a:ext cx="664127" cy="576301"/>
          </a:xfrm>
          <a:prstGeom prst="rightArrow">
            <a:avLst/>
          </a:prstGeom>
          <a:solidFill>
            <a:schemeClr val="accent2">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solidFill>
                <a:schemeClr val="tx1"/>
              </a:solidFill>
            </a:endParaRPr>
          </a:p>
        </p:txBody>
      </p:sp>
      <p:sp>
        <p:nvSpPr>
          <p:cNvPr id="71" name="テキスト ボックス 70"/>
          <p:cNvSpPr txBox="1"/>
          <p:nvPr/>
        </p:nvSpPr>
        <p:spPr>
          <a:xfrm>
            <a:off x="3072389" y="1590100"/>
            <a:ext cx="1246055" cy="584775"/>
          </a:xfrm>
          <a:prstGeom prst="rect">
            <a:avLst/>
          </a:prstGeom>
          <a:noFill/>
          <a:ln>
            <a:noFill/>
          </a:ln>
        </p:spPr>
        <p:txBody>
          <a:bodyPr wrap="square" rtlCol="0">
            <a:spAutoFit/>
          </a:bodyPr>
          <a:lstStyle/>
          <a:p>
            <a:r>
              <a:rPr kumimoji="1" lang="en-US" altLang="ja-JP" sz="1600" b="1" dirty="0">
                <a:solidFill>
                  <a:srgbClr val="C00000"/>
                </a:solidFill>
              </a:rPr>
              <a:t>heating</a:t>
            </a:r>
          </a:p>
          <a:p>
            <a:r>
              <a:rPr lang="en-US" altLang="ja-JP" sz="1600" b="1" dirty="0">
                <a:solidFill>
                  <a:srgbClr val="C00000"/>
                </a:solidFill>
              </a:rPr>
              <a:t>laser</a:t>
            </a:r>
            <a:endParaRPr kumimoji="1" lang="ja-JP" altLang="en-US" sz="1600" b="1" dirty="0">
              <a:solidFill>
                <a:srgbClr val="C00000"/>
              </a:solidFill>
            </a:endParaRPr>
          </a:p>
        </p:txBody>
      </p:sp>
      <p:grpSp>
        <p:nvGrpSpPr>
          <p:cNvPr id="53" name="グループ化 52"/>
          <p:cNvGrpSpPr/>
          <p:nvPr/>
        </p:nvGrpSpPr>
        <p:grpSpPr>
          <a:xfrm>
            <a:off x="179512" y="2763421"/>
            <a:ext cx="3940753" cy="2911790"/>
            <a:chOff x="179512" y="2763421"/>
            <a:chExt cx="3940753" cy="2911790"/>
          </a:xfrm>
        </p:grpSpPr>
        <p:sp>
          <p:nvSpPr>
            <p:cNvPr id="1036" name="四角形吹き出し 1035"/>
            <p:cNvSpPr/>
            <p:nvPr/>
          </p:nvSpPr>
          <p:spPr>
            <a:xfrm>
              <a:off x="179512" y="2763421"/>
              <a:ext cx="3940753" cy="2911790"/>
            </a:xfrm>
            <a:prstGeom prst="wedgeRectCallout">
              <a:avLst>
                <a:gd name="adj1" fmla="val 56493"/>
                <a:gd name="adj2" fmla="val -76445"/>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solidFill>
                  <a:schemeClr val="tx1"/>
                </a:solidFill>
              </a:endParaRPr>
            </a:p>
          </p:txBody>
        </p:sp>
        <p:pic>
          <p:nvPicPr>
            <p:cNvPr id="1026" name="Picture 2" descr="Y:\OMP352picls2d\frames_kai\sht_I6e22_n360\dens\dens01_00000.gi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45107" y="3531735"/>
              <a:ext cx="2735927" cy="2051945"/>
            </a:xfrm>
            <a:prstGeom prst="rect">
              <a:avLst/>
            </a:prstGeom>
            <a:noFill/>
            <a:extLst>
              <a:ext uri="{909E8E84-426E-40DD-AFC4-6F175D3DCCD1}">
                <a14:hiddenFill xmlns:a14="http://schemas.microsoft.com/office/drawing/2010/main">
                  <a:solidFill>
                    <a:srgbClr val="FFFFFF"/>
                  </a:solidFill>
                </a14:hiddenFill>
              </a:ext>
            </a:extLst>
          </p:spPr>
        </p:pic>
        <p:sp>
          <p:nvSpPr>
            <p:cNvPr id="9" name="テキスト ボックス 8"/>
            <p:cNvSpPr txBox="1"/>
            <p:nvPr/>
          </p:nvSpPr>
          <p:spPr>
            <a:xfrm>
              <a:off x="2295393" y="4790357"/>
              <a:ext cx="959840" cy="338554"/>
            </a:xfrm>
            <a:prstGeom prst="rect">
              <a:avLst/>
            </a:prstGeom>
            <a:noFill/>
            <a:ln>
              <a:noFill/>
            </a:ln>
          </p:spPr>
          <p:txBody>
            <a:bodyPr wrap="square" rtlCol="0">
              <a:spAutoFit/>
            </a:bodyPr>
            <a:lstStyle/>
            <a:p>
              <a:r>
                <a:rPr kumimoji="1" lang="en-US" altLang="ja-JP" sz="1600" dirty="0">
                  <a:latin typeface="Times New Roman" panose="02020603050405020304" pitchFamily="18" charset="0"/>
                  <a:cs typeface="Times New Roman" panose="02020603050405020304" pitchFamily="18" charset="0"/>
                </a:rPr>
                <a:t>C</a:t>
              </a:r>
              <a:r>
                <a:rPr kumimoji="1" lang="en-US" altLang="ja-JP" sz="1600" baseline="30000" dirty="0">
                  <a:latin typeface="Times New Roman" panose="02020603050405020304" pitchFamily="18" charset="0"/>
                  <a:cs typeface="Times New Roman" panose="02020603050405020304" pitchFamily="18" charset="0"/>
                </a:rPr>
                <a:t>6+ </a:t>
              </a:r>
              <a:r>
                <a:rPr kumimoji="1" lang="en-US" altLang="ja-JP" sz="1600" dirty="0">
                  <a:latin typeface="Times New Roman" panose="02020603050405020304" pitchFamily="18" charset="0"/>
                  <a:cs typeface="Times New Roman" panose="02020603050405020304" pitchFamily="18" charset="0"/>
                </a:rPr>
                <a:t>plane</a:t>
              </a:r>
              <a:endParaRPr kumimoji="1" lang="ja-JP" altLang="en-US" sz="1600" dirty="0">
                <a:latin typeface="Times New Roman" panose="02020603050405020304" pitchFamily="18" charset="0"/>
                <a:cs typeface="Times New Roman" panose="02020603050405020304" pitchFamily="18" charset="0"/>
              </a:endParaRPr>
            </a:p>
          </p:txBody>
        </p:sp>
        <p:sp>
          <p:nvSpPr>
            <p:cNvPr id="18" name="テキスト ボックス 17"/>
            <p:cNvSpPr txBox="1"/>
            <p:nvPr/>
          </p:nvSpPr>
          <p:spPr>
            <a:xfrm>
              <a:off x="179512" y="2793522"/>
              <a:ext cx="2091553" cy="369332"/>
            </a:xfrm>
            <a:prstGeom prst="rect">
              <a:avLst/>
            </a:prstGeom>
            <a:noFill/>
            <a:ln>
              <a:noFill/>
            </a:ln>
          </p:spPr>
          <p:txBody>
            <a:bodyPr wrap="square" rtlCol="0">
              <a:spAutoFit/>
            </a:bodyPr>
            <a:lstStyle/>
            <a:p>
              <a:r>
                <a:rPr kumimoji="1" lang="ja-JP" altLang="en-US" b="1" u="sng" dirty="0">
                  <a:latin typeface="Times New Roman" panose="02020603050405020304" pitchFamily="18" charset="0"/>
                  <a:cs typeface="Times New Roman" panose="02020603050405020304" pitchFamily="18" charset="0"/>
                </a:rPr>
                <a:t>粒子加速計算</a:t>
              </a:r>
            </a:p>
          </p:txBody>
        </p:sp>
        <p:sp>
          <p:nvSpPr>
            <p:cNvPr id="23" name="テキスト ボックス 22"/>
            <p:cNvSpPr txBox="1"/>
            <p:nvPr/>
          </p:nvSpPr>
          <p:spPr>
            <a:xfrm>
              <a:off x="319843" y="3153844"/>
              <a:ext cx="3423525" cy="338554"/>
            </a:xfrm>
            <a:prstGeom prst="rect">
              <a:avLst/>
            </a:prstGeom>
            <a:noFill/>
            <a:ln>
              <a:noFill/>
            </a:ln>
          </p:spPr>
          <p:txBody>
            <a:bodyPr wrap="square" rtlCol="0">
              <a:spAutoFit/>
            </a:bodyPr>
            <a:lstStyle/>
            <a:p>
              <a:r>
                <a:rPr lang="ja-JP" altLang="en-US" sz="1600" dirty="0">
                  <a:latin typeface="Times New Roman" panose="02020603050405020304" pitchFamily="18" charset="0"/>
                  <a:cs typeface="Times New Roman" panose="02020603050405020304" pitchFamily="18" charset="0"/>
                </a:rPr>
                <a:t>相対論的電磁粒子コード「</a:t>
              </a:r>
              <a:r>
                <a:rPr lang="en-US" altLang="ja-JP" sz="1600" dirty="0">
                  <a:latin typeface="Times New Roman" panose="02020603050405020304" pitchFamily="18" charset="0"/>
                  <a:cs typeface="Times New Roman" panose="02020603050405020304" pitchFamily="18" charset="0"/>
                </a:rPr>
                <a:t>Picls2D</a:t>
              </a:r>
              <a:r>
                <a:rPr lang="en-US" altLang="ja-JP" sz="1600" baseline="30000" dirty="0">
                  <a:latin typeface="Times New Roman" panose="02020603050405020304" pitchFamily="18" charset="0"/>
                  <a:cs typeface="Times New Roman" panose="02020603050405020304" pitchFamily="18" charset="0"/>
                </a:rPr>
                <a:t>[2]</a:t>
              </a:r>
              <a:r>
                <a:rPr lang="ja-JP" altLang="en-US" sz="1600" dirty="0">
                  <a:latin typeface="Times New Roman" panose="02020603050405020304" pitchFamily="18" charset="0"/>
                  <a:cs typeface="Times New Roman" panose="02020603050405020304" pitchFamily="18" charset="0"/>
                </a:rPr>
                <a:t>」</a:t>
              </a:r>
              <a:endParaRPr kumimoji="1" lang="en-US" altLang="ja-JP" sz="1600" dirty="0">
                <a:latin typeface="Times New Roman" panose="02020603050405020304" pitchFamily="18" charset="0"/>
                <a:cs typeface="Times New Roman" panose="02020603050405020304" pitchFamily="18" charset="0"/>
              </a:endParaRPr>
            </a:p>
          </p:txBody>
        </p:sp>
        <p:sp>
          <p:nvSpPr>
            <p:cNvPr id="34" name="正方形/長方形 33"/>
            <p:cNvSpPr/>
            <p:nvPr/>
          </p:nvSpPr>
          <p:spPr>
            <a:xfrm>
              <a:off x="459193" y="4120290"/>
              <a:ext cx="835485" cy="584775"/>
            </a:xfrm>
            <a:prstGeom prst="rect">
              <a:avLst/>
            </a:prstGeom>
          </p:spPr>
          <p:txBody>
            <a:bodyPr wrap="none">
              <a:spAutoFit/>
            </a:bodyPr>
            <a:lstStyle/>
            <a:p>
              <a:pPr algn="ctr"/>
              <a:r>
                <a:rPr lang="en-US" altLang="ja-JP" sz="1600" b="1" dirty="0">
                  <a:solidFill>
                    <a:srgbClr val="C00000"/>
                  </a:solidFill>
                  <a:latin typeface="Times New Roman" panose="02020603050405020304" pitchFamily="18" charset="0"/>
                  <a:cs typeface="Times New Roman" panose="02020603050405020304" pitchFamily="18" charset="0"/>
                </a:rPr>
                <a:t>heating</a:t>
              </a:r>
            </a:p>
            <a:p>
              <a:pPr algn="ctr"/>
              <a:r>
                <a:rPr lang="en-US" altLang="ja-JP" sz="1600" b="1" dirty="0">
                  <a:solidFill>
                    <a:srgbClr val="C00000"/>
                  </a:solidFill>
                  <a:latin typeface="Times New Roman" panose="02020603050405020304" pitchFamily="18" charset="0"/>
                  <a:cs typeface="Times New Roman" panose="02020603050405020304" pitchFamily="18" charset="0"/>
                </a:rPr>
                <a:t>laser</a:t>
              </a:r>
              <a:endParaRPr lang="ja-JP" altLang="en-US" sz="1600" b="1" dirty="0">
                <a:solidFill>
                  <a:srgbClr val="C00000"/>
                </a:solidFill>
                <a:latin typeface="Times New Roman" panose="02020603050405020304" pitchFamily="18" charset="0"/>
                <a:cs typeface="Times New Roman" panose="02020603050405020304" pitchFamily="18" charset="0"/>
              </a:endParaRPr>
            </a:p>
          </p:txBody>
        </p:sp>
        <p:sp>
          <p:nvSpPr>
            <p:cNvPr id="35" name="右矢印 34"/>
            <p:cNvSpPr/>
            <p:nvPr/>
          </p:nvSpPr>
          <p:spPr>
            <a:xfrm>
              <a:off x="1959089" y="4295463"/>
              <a:ext cx="725841" cy="351364"/>
            </a:xfrm>
            <a:prstGeom prst="rightArrow">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solidFill>
                  <a:schemeClr val="tx1"/>
                </a:solidFill>
              </a:endParaRPr>
            </a:p>
          </p:txBody>
        </p:sp>
        <p:sp>
          <p:nvSpPr>
            <p:cNvPr id="36" name="テキスト ボックス 35"/>
            <p:cNvSpPr txBox="1"/>
            <p:nvPr/>
          </p:nvSpPr>
          <p:spPr>
            <a:xfrm>
              <a:off x="2017145" y="3995221"/>
              <a:ext cx="1087701" cy="369332"/>
            </a:xfrm>
            <a:prstGeom prst="rect">
              <a:avLst/>
            </a:prstGeom>
            <a:noFill/>
            <a:ln>
              <a:noFill/>
            </a:ln>
          </p:spPr>
          <p:txBody>
            <a:bodyPr wrap="square" rtlCol="0">
              <a:spAutoFit/>
            </a:bodyPr>
            <a:lstStyle/>
            <a:p>
              <a:r>
                <a:rPr kumimoji="1" lang="en-US" altLang="ja-JP" dirty="0">
                  <a:latin typeface="Times New Roman" panose="02020603050405020304" pitchFamily="18" charset="0"/>
                  <a:cs typeface="Times New Roman" panose="02020603050405020304" pitchFamily="18" charset="0"/>
                </a:rPr>
                <a:t>beam</a:t>
              </a:r>
              <a:endParaRPr kumimoji="1" lang="ja-JP" altLang="en-US" dirty="0">
                <a:latin typeface="Times New Roman" panose="02020603050405020304" pitchFamily="18" charset="0"/>
                <a:cs typeface="Times New Roman" panose="02020603050405020304" pitchFamily="18" charset="0"/>
              </a:endParaRPr>
            </a:p>
          </p:txBody>
        </p:sp>
        <p:cxnSp>
          <p:nvCxnSpPr>
            <p:cNvPr id="44" name="直線矢印コネクタ 43"/>
            <p:cNvCxnSpPr/>
            <p:nvPr/>
          </p:nvCxnSpPr>
          <p:spPr>
            <a:xfrm>
              <a:off x="438803" y="5496459"/>
              <a:ext cx="492364" cy="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5" name="直線矢印コネクタ 44"/>
            <p:cNvCxnSpPr/>
            <p:nvPr/>
          </p:nvCxnSpPr>
          <p:spPr>
            <a:xfrm flipV="1">
              <a:off x="438803" y="4979703"/>
              <a:ext cx="1" cy="507504"/>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6" name="テキスト ボックス 45"/>
            <p:cNvSpPr txBox="1"/>
            <p:nvPr/>
          </p:nvSpPr>
          <p:spPr>
            <a:xfrm>
              <a:off x="931167" y="5246228"/>
              <a:ext cx="569192" cy="369332"/>
            </a:xfrm>
            <a:prstGeom prst="rect">
              <a:avLst/>
            </a:prstGeom>
            <a:noFill/>
            <a:ln>
              <a:noFill/>
            </a:ln>
          </p:spPr>
          <p:txBody>
            <a:bodyPr wrap="square" rtlCol="0">
              <a:spAutoFit/>
            </a:bodyPr>
            <a:lstStyle/>
            <a:p>
              <a:r>
                <a:rPr kumimoji="1" lang="en-US" altLang="ja-JP" i="1" dirty="0">
                  <a:latin typeface="Times New Roman" panose="02020603050405020304" pitchFamily="18" charset="0"/>
                  <a:cs typeface="Times New Roman" panose="02020603050405020304" pitchFamily="18" charset="0"/>
                </a:rPr>
                <a:t>x</a:t>
              </a:r>
              <a:endParaRPr kumimoji="1" lang="ja-JP" altLang="en-US" i="1" dirty="0">
                <a:latin typeface="Times New Roman" panose="02020603050405020304" pitchFamily="18" charset="0"/>
                <a:cs typeface="Times New Roman" panose="02020603050405020304" pitchFamily="18" charset="0"/>
              </a:endParaRPr>
            </a:p>
          </p:txBody>
        </p:sp>
        <p:sp>
          <p:nvSpPr>
            <p:cNvPr id="47" name="テキスト ボックス 46"/>
            <p:cNvSpPr txBox="1"/>
            <p:nvPr/>
          </p:nvSpPr>
          <p:spPr>
            <a:xfrm>
              <a:off x="446674" y="4759579"/>
              <a:ext cx="569192" cy="369332"/>
            </a:xfrm>
            <a:prstGeom prst="rect">
              <a:avLst/>
            </a:prstGeom>
            <a:noFill/>
            <a:ln>
              <a:noFill/>
            </a:ln>
          </p:spPr>
          <p:txBody>
            <a:bodyPr wrap="square" rtlCol="0">
              <a:spAutoFit/>
            </a:bodyPr>
            <a:lstStyle/>
            <a:p>
              <a:r>
                <a:rPr lang="en-US" altLang="ja-JP" i="1" dirty="0">
                  <a:latin typeface="Times New Roman" panose="02020603050405020304" pitchFamily="18" charset="0"/>
                  <a:cs typeface="Times New Roman" panose="02020603050405020304" pitchFamily="18" charset="0"/>
                </a:rPr>
                <a:t>y</a:t>
              </a:r>
              <a:endParaRPr kumimoji="1" lang="ja-JP" altLang="en-US" i="1" dirty="0">
                <a:latin typeface="Times New Roman" panose="02020603050405020304" pitchFamily="18" charset="0"/>
                <a:cs typeface="Times New Roman" panose="02020603050405020304" pitchFamily="18" charset="0"/>
              </a:endParaRPr>
            </a:p>
          </p:txBody>
        </p:sp>
        <p:sp>
          <p:nvSpPr>
            <p:cNvPr id="15" name="右矢印 14"/>
            <p:cNvSpPr/>
            <p:nvPr/>
          </p:nvSpPr>
          <p:spPr>
            <a:xfrm>
              <a:off x="1317624" y="4208512"/>
              <a:ext cx="713982" cy="507078"/>
            </a:xfrm>
            <a:prstGeom prst="rightArrow">
              <a:avLst/>
            </a:prstGeom>
            <a:solidFill>
              <a:schemeClr val="accent2">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b="1" dirty="0">
                <a:solidFill>
                  <a:schemeClr val="tx1"/>
                </a:solidFill>
                <a:latin typeface="Times New Roman" panose="02020603050405020304" pitchFamily="18" charset="0"/>
                <a:cs typeface="Times New Roman" panose="02020603050405020304" pitchFamily="18" charset="0"/>
              </a:endParaRPr>
            </a:p>
          </p:txBody>
        </p:sp>
      </p:grpSp>
      <p:sp>
        <p:nvSpPr>
          <p:cNvPr id="62" name="フローチャート: 手作業 61"/>
          <p:cNvSpPr/>
          <p:nvPr/>
        </p:nvSpPr>
        <p:spPr>
          <a:xfrm rot="16200000">
            <a:off x="-2577414" y="-882005"/>
            <a:ext cx="904841" cy="364086"/>
          </a:xfrm>
          <a:prstGeom prst="flowChartManualOperation">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solidFill>
                <a:schemeClr val="tx1"/>
              </a:solidFill>
            </a:endParaRPr>
          </a:p>
        </p:txBody>
      </p:sp>
      <p:sp>
        <p:nvSpPr>
          <p:cNvPr id="63" name="正方形/長方形 62"/>
          <p:cNvSpPr/>
          <p:nvPr/>
        </p:nvSpPr>
        <p:spPr>
          <a:xfrm rot="900000">
            <a:off x="-3287203" y="-1234779"/>
            <a:ext cx="1377195" cy="9634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solidFill>
                <a:schemeClr val="tx1"/>
              </a:solidFill>
            </a:endParaRPr>
          </a:p>
        </p:txBody>
      </p:sp>
      <p:sp>
        <p:nvSpPr>
          <p:cNvPr id="64" name="正方形/長方形 63"/>
          <p:cNvSpPr/>
          <p:nvPr/>
        </p:nvSpPr>
        <p:spPr>
          <a:xfrm rot="20700000">
            <a:off x="-3287868" y="-255131"/>
            <a:ext cx="1377195" cy="9634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solidFill>
                <a:schemeClr val="tx1"/>
              </a:solidFill>
            </a:endParaRPr>
          </a:p>
        </p:txBody>
      </p:sp>
      <p:cxnSp>
        <p:nvCxnSpPr>
          <p:cNvPr id="7" name="直線矢印コネクタ 6"/>
          <p:cNvCxnSpPr/>
          <p:nvPr/>
        </p:nvCxnSpPr>
        <p:spPr>
          <a:xfrm flipH="1">
            <a:off x="-992071" y="-1755576"/>
            <a:ext cx="410233" cy="451330"/>
          </a:xfrm>
          <a:prstGeom prst="straightConnector1">
            <a:avLst/>
          </a:prstGeom>
          <a:ln w="57150">
            <a:solidFill>
              <a:srgbClr val="92D050"/>
            </a:solidFill>
            <a:tailEnd type="arrow"/>
          </a:ln>
        </p:spPr>
        <p:style>
          <a:lnRef idx="1">
            <a:schemeClr val="accent1"/>
          </a:lnRef>
          <a:fillRef idx="0">
            <a:schemeClr val="accent1"/>
          </a:fillRef>
          <a:effectRef idx="0">
            <a:schemeClr val="accent1"/>
          </a:effectRef>
          <a:fontRef idx="minor">
            <a:schemeClr val="tx1"/>
          </a:fontRef>
        </p:style>
      </p:cxnSp>
      <p:cxnSp>
        <p:nvCxnSpPr>
          <p:cNvPr id="74" name="直線矢印コネクタ 73"/>
          <p:cNvCxnSpPr/>
          <p:nvPr/>
        </p:nvCxnSpPr>
        <p:spPr>
          <a:xfrm>
            <a:off x="-1531201" y="-2187624"/>
            <a:ext cx="1" cy="620244"/>
          </a:xfrm>
          <a:prstGeom prst="straightConnector1">
            <a:avLst/>
          </a:prstGeom>
          <a:ln w="57150">
            <a:solidFill>
              <a:srgbClr val="92D050"/>
            </a:solidFill>
            <a:tailEnd type="arrow"/>
          </a:ln>
        </p:spPr>
        <p:style>
          <a:lnRef idx="1">
            <a:schemeClr val="accent1"/>
          </a:lnRef>
          <a:fillRef idx="0">
            <a:schemeClr val="accent1"/>
          </a:fillRef>
          <a:effectRef idx="0">
            <a:schemeClr val="accent1"/>
          </a:effectRef>
          <a:fontRef idx="minor">
            <a:schemeClr val="tx1"/>
          </a:fontRef>
        </p:style>
      </p:cxnSp>
      <p:cxnSp>
        <p:nvCxnSpPr>
          <p:cNvPr id="75" name="直線矢印コネクタ 74"/>
          <p:cNvCxnSpPr/>
          <p:nvPr/>
        </p:nvCxnSpPr>
        <p:spPr>
          <a:xfrm>
            <a:off x="-2499703" y="-1877502"/>
            <a:ext cx="365687" cy="466142"/>
          </a:xfrm>
          <a:prstGeom prst="straightConnector1">
            <a:avLst/>
          </a:prstGeom>
          <a:ln w="57150">
            <a:solidFill>
              <a:srgbClr val="92D050"/>
            </a:solidFill>
            <a:tailEnd type="arrow"/>
          </a:ln>
        </p:spPr>
        <p:style>
          <a:lnRef idx="1">
            <a:schemeClr val="accent1"/>
          </a:lnRef>
          <a:fillRef idx="0">
            <a:schemeClr val="accent1"/>
          </a:fillRef>
          <a:effectRef idx="0">
            <a:schemeClr val="accent1"/>
          </a:effectRef>
          <a:fontRef idx="minor">
            <a:schemeClr val="tx1"/>
          </a:fontRef>
        </p:style>
      </p:cxnSp>
      <p:cxnSp>
        <p:nvCxnSpPr>
          <p:cNvPr id="82" name="直線矢印コネクタ 81"/>
          <p:cNvCxnSpPr/>
          <p:nvPr/>
        </p:nvCxnSpPr>
        <p:spPr>
          <a:xfrm flipH="1">
            <a:off x="-715212" y="-705616"/>
            <a:ext cx="603890" cy="0"/>
          </a:xfrm>
          <a:prstGeom prst="straightConnector1">
            <a:avLst/>
          </a:prstGeom>
          <a:ln w="57150">
            <a:solidFill>
              <a:srgbClr val="92D050"/>
            </a:solidFill>
            <a:tailEnd type="arrow"/>
          </a:ln>
        </p:spPr>
        <p:style>
          <a:lnRef idx="1">
            <a:schemeClr val="accent1"/>
          </a:lnRef>
          <a:fillRef idx="0">
            <a:schemeClr val="accent1"/>
          </a:fillRef>
          <a:effectRef idx="0">
            <a:schemeClr val="accent1"/>
          </a:effectRef>
          <a:fontRef idx="minor">
            <a:schemeClr val="tx1"/>
          </a:fontRef>
        </p:style>
      </p:cxnSp>
      <p:cxnSp>
        <p:nvCxnSpPr>
          <p:cNvPr id="83" name="直線矢印コネクタ 82"/>
          <p:cNvCxnSpPr/>
          <p:nvPr/>
        </p:nvCxnSpPr>
        <p:spPr>
          <a:xfrm flipH="1" flipV="1">
            <a:off x="-967513" y="-137722"/>
            <a:ext cx="451490" cy="361586"/>
          </a:xfrm>
          <a:prstGeom prst="straightConnector1">
            <a:avLst/>
          </a:prstGeom>
          <a:ln w="57150">
            <a:solidFill>
              <a:srgbClr val="92D050"/>
            </a:solidFill>
            <a:tailEnd type="arrow"/>
          </a:ln>
        </p:spPr>
        <p:style>
          <a:lnRef idx="1">
            <a:schemeClr val="accent1"/>
          </a:lnRef>
          <a:fillRef idx="0">
            <a:schemeClr val="accent1"/>
          </a:fillRef>
          <a:effectRef idx="0">
            <a:schemeClr val="accent1"/>
          </a:effectRef>
          <a:fontRef idx="minor">
            <a:schemeClr val="tx1"/>
          </a:fontRef>
        </p:style>
      </p:cxnSp>
      <p:cxnSp>
        <p:nvCxnSpPr>
          <p:cNvPr id="84" name="直線矢印コネクタ 83"/>
          <p:cNvCxnSpPr/>
          <p:nvPr/>
        </p:nvCxnSpPr>
        <p:spPr>
          <a:xfrm flipV="1">
            <a:off x="-1531200" y="160854"/>
            <a:ext cx="0" cy="603850"/>
          </a:xfrm>
          <a:prstGeom prst="straightConnector1">
            <a:avLst/>
          </a:prstGeom>
          <a:ln w="57150">
            <a:solidFill>
              <a:srgbClr val="92D050"/>
            </a:solidFill>
            <a:tailEnd type="arrow"/>
          </a:ln>
        </p:spPr>
        <p:style>
          <a:lnRef idx="1">
            <a:schemeClr val="accent1"/>
          </a:lnRef>
          <a:fillRef idx="0">
            <a:schemeClr val="accent1"/>
          </a:fillRef>
          <a:effectRef idx="0">
            <a:schemeClr val="accent1"/>
          </a:effectRef>
          <a:fontRef idx="minor">
            <a:schemeClr val="tx1"/>
          </a:fontRef>
        </p:style>
      </p:cxnSp>
      <p:cxnSp>
        <p:nvCxnSpPr>
          <p:cNvPr id="85" name="直線矢印コネクタ 84"/>
          <p:cNvCxnSpPr/>
          <p:nvPr/>
        </p:nvCxnSpPr>
        <p:spPr>
          <a:xfrm flipV="1">
            <a:off x="-2450942" y="43071"/>
            <a:ext cx="364888" cy="424663"/>
          </a:xfrm>
          <a:prstGeom prst="straightConnector1">
            <a:avLst/>
          </a:prstGeom>
          <a:ln w="57150">
            <a:solidFill>
              <a:srgbClr val="92D050"/>
            </a:solidFill>
            <a:tailEnd type="arrow"/>
          </a:ln>
        </p:spPr>
        <p:style>
          <a:lnRef idx="1">
            <a:schemeClr val="accent1"/>
          </a:lnRef>
          <a:fillRef idx="0">
            <a:schemeClr val="accent1"/>
          </a:fillRef>
          <a:effectRef idx="0">
            <a:schemeClr val="accent1"/>
          </a:effectRef>
          <a:fontRef idx="minor">
            <a:schemeClr val="tx1"/>
          </a:fontRef>
        </p:style>
      </p:cxnSp>
      <p:pic>
        <p:nvPicPr>
          <p:cNvPr id="5124"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50890" y="1177702"/>
            <a:ext cx="1158502" cy="10786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9" name="テキスト ボックス 48"/>
          <p:cNvSpPr txBox="1"/>
          <p:nvPr/>
        </p:nvSpPr>
        <p:spPr>
          <a:xfrm>
            <a:off x="610830" y="2134597"/>
            <a:ext cx="1960487" cy="646331"/>
          </a:xfrm>
          <a:prstGeom prst="rect">
            <a:avLst/>
          </a:prstGeom>
          <a:noFill/>
          <a:ln>
            <a:noFill/>
          </a:ln>
        </p:spPr>
        <p:txBody>
          <a:bodyPr wrap="square" rtlCol="0">
            <a:spAutoFit/>
          </a:bodyPr>
          <a:lstStyle/>
          <a:p>
            <a:r>
              <a:rPr kumimoji="1" lang="en-US" altLang="ja-JP" dirty="0">
                <a:solidFill>
                  <a:srgbClr val="92D050"/>
                </a:solidFill>
                <a:latin typeface="Times New Roman" panose="02020603050405020304" pitchFamily="18" charset="0"/>
                <a:cs typeface="Times New Roman" panose="02020603050405020304" pitchFamily="18" charset="0"/>
              </a:rPr>
              <a:t>compression</a:t>
            </a:r>
          </a:p>
          <a:p>
            <a:r>
              <a:rPr lang="en-US" altLang="ja-JP" dirty="0">
                <a:solidFill>
                  <a:srgbClr val="92D050"/>
                </a:solidFill>
                <a:latin typeface="Times New Roman" panose="02020603050405020304" pitchFamily="18" charset="0"/>
                <a:cs typeface="Times New Roman" panose="02020603050405020304" pitchFamily="18" charset="0"/>
              </a:rPr>
              <a:t>laser</a:t>
            </a:r>
            <a:endParaRPr kumimoji="1" lang="ja-JP" altLang="en-US" dirty="0">
              <a:solidFill>
                <a:srgbClr val="92D050"/>
              </a:solidFill>
              <a:latin typeface="Times New Roman" panose="02020603050405020304" pitchFamily="18" charset="0"/>
              <a:cs typeface="Times New Roman" panose="02020603050405020304" pitchFamily="18" charset="0"/>
            </a:endParaRPr>
          </a:p>
        </p:txBody>
      </p:sp>
      <p:sp>
        <p:nvSpPr>
          <p:cNvPr id="51" name="右矢印 50"/>
          <p:cNvSpPr/>
          <p:nvPr/>
        </p:nvSpPr>
        <p:spPr>
          <a:xfrm>
            <a:off x="2071175" y="1641161"/>
            <a:ext cx="463181" cy="678245"/>
          </a:xfrm>
          <a:prstGeom prst="rightArrow">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solidFill>
                <a:schemeClr val="tx1"/>
              </a:solidFill>
            </a:endParaRPr>
          </a:p>
        </p:txBody>
      </p:sp>
      <p:sp>
        <p:nvSpPr>
          <p:cNvPr id="3" name="テキスト ボックス 2"/>
          <p:cNvSpPr txBox="1"/>
          <p:nvPr/>
        </p:nvSpPr>
        <p:spPr>
          <a:xfrm>
            <a:off x="701552" y="904289"/>
            <a:ext cx="2214264" cy="369332"/>
          </a:xfrm>
          <a:prstGeom prst="rect">
            <a:avLst/>
          </a:prstGeom>
          <a:noFill/>
          <a:ln>
            <a:noFill/>
          </a:ln>
        </p:spPr>
        <p:txBody>
          <a:bodyPr wrap="square" rtlCol="0">
            <a:spAutoFit/>
          </a:bodyPr>
          <a:lstStyle/>
          <a:p>
            <a:r>
              <a:rPr kumimoji="1" lang="ja-JP" altLang="en-US" dirty="0">
                <a:latin typeface="Times New Roman" panose="02020603050405020304" pitchFamily="18" charset="0"/>
                <a:cs typeface="Times New Roman" panose="02020603050405020304" pitchFamily="18" charset="0"/>
              </a:rPr>
              <a:t>コーン付</a:t>
            </a:r>
            <a:r>
              <a:rPr kumimoji="1" lang="en-US" altLang="ja-JP" dirty="0">
                <a:latin typeface="Times New Roman" panose="02020603050405020304" pitchFamily="18" charset="0"/>
                <a:cs typeface="Times New Roman" panose="02020603050405020304" pitchFamily="18" charset="0"/>
              </a:rPr>
              <a:t>DT</a:t>
            </a:r>
            <a:r>
              <a:rPr kumimoji="1" lang="ja-JP" altLang="en-US" dirty="0">
                <a:latin typeface="Times New Roman" panose="02020603050405020304" pitchFamily="18" charset="0"/>
                <a:cs typeface="Times New Roman" panose="02020603050405020304" pitchFamily="18" charset="0"/>
              </a:rPr>
              <a:t>中実球</a:t>
            </a:r>
          </a:p>
        </p:txBody>
      </p:sp>
    </p:spTree>
    <p:extLst>
      <p:ext uri="{BB962C8B-B14F-4D97-AF65-F5344CB8AC3E}">
        <p14:creationId xmlns:p14="http://schemas.microsoft.com/office/powerpoint/2010/main" val="3190584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wipe(up)">
                                      <p:cBhvr>
                                        <p:cTn id="7" dur="500"/>
                                        <p:tgtEl>
                                          <p:spTgt spid="5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54"/>
                                        </p:tgtEl>
                                        <p:attrNameLst>
                                          <p:attrName>style.visibility</p:attrName>
                                        </p:attrNameLst>
                                      </p:cBhvr>
                                      <p:to>
                                        <p:strVal val="visible"/>
                                      </p:to>
                                    </p:set>
                                    <p:animEffect transition="in" filter="wipe(up)">
                                      <p:cBhvr>
                                        <p:cTn id="12"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点火条件と点火エネルギー</a:t>
            </a:r>
          </a:p>
        </p:txBody>
      </p:sp>
      <p:pic>
        <p:nvPicPr>
          <p:cNvPr id="4"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9355" t="5371" r="8711" b="3333"/>
          <a:stretch/>
        </p:blipFill>
        <p:spPr bwMode="auto">
          <a:xfrm>
            <a:off x="4976142" y="849242"/>
            <a:ext cx="4060354" cy="39404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l="60775" t="5630" r="6967" b="80018"/>
          <a:stretch/>
        </p:blipFill>
        <p:spPr bwMode="auto">
          <a:xfrm>
            <a:off x="6968256" y="1268760"/>
            <a:ext cx="1347513" cy="522156"/>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6" name="テキスト ボックス 5"/>
          <p:cNvSpPr txBox="1"/>
          <p:nvPr/>
        </p:nvSpPr>
        <p:spPr>
          <a:xfrm>
            <a:off x="107505" y="865333"/>
            <a:ext cx="2088232" cy="307777"/>
          </a:xfrm>
          <a:prstGeom prst="rect">
            <a:avLst/>
          </a:prstGeom>
          <a:solidFill>
            <a:schemeClr val="accent1"/>
          </a:solidFill>
          <a:ln>
            <a:noFill/>
          </a:ln>
        </p:spPr>
        <p:txBody>
          <a:bodyPr wrap="square" rtlCol="0">
            <a:spAutoFit/>
          </a:bodyPr>
          <a:lstStyle/>
          <a:p>
            <a:r>
              <a:rPr kumimoji="1" lang="ja-JP" altLang="en-US" sz="1400" dirty="0">
                <a:solidFill>
                  <a:schemeClr val="bg1"/>
                </a:solidFill>
              </a:rPr>
              <a:t>高温点火部の点火条件</a:t>
            </a:r>
          </a:p>
        </p:txBody>
      </p:sp>
      <mc:AlternateContent xmlns:mc="http://schemas.openxmlformats.org/markup-compatibility/2006" xmlns:a14="http://schemas.microsoft.com/office/drawing/2010/main">
        <mc:Choice Requires="a14">
          <p:sp>
            <p:nvSpPr>
              <p:cNvPr id="7" name="テキスト ボックス 6"/>
              <p:cNvSpPr txBox="1"/>
              <p:nvPr/>
            </p:nvSpPr>
            <p:spPr>
              <a:xfrm>
                <a:off x="107504" y="1159448"/>
                <a:ext cx="5194986" cy="3359831"/>
              </a:xfrm>
              <a:prstGeom prst="rect">
                <a:avLst/>
              </a:prstGeom>
              <a:noFill/>
              <a:ln>
                <a:noFill/>
              </a:ln>
            </p:spPr>
            <p:txBody>
              <a:bodyPr wrap="square" rtlCol="0">
                <a:spAutoFit/>
              </a:bodyPr>
              <a:lstStyle/>
              <a:p>
                <a:pPr marL="285750" indent="-285750">
                  <a:buFont typeface="Arial" panose="020B0604020202020204" pitchFamily="34" charset="0"/>
                  <a:buChar char="•"/>
                </a:pPr>
                <a:r>
                  <a:rPr lang="ja-JP" altLang="en-US" sz="1400" dirty="0">
                    <a:solidFill>
                      <a:schemeClr val="tx1"/>
                    </a:solidFill>
                  </a:rPr>
                  <a:t>面密度</a:t>
                </a:r>
                <a14:m>
                  <m:oMath xmlns:m="http://schemas.openxmlformats.org/officeDocument/2006/math">
                    <m:r>
                      <a:rPr lang="ja-JP" altLang="en-US" sz="1400" i="1">
                        <a:solidFill>
                          <a:schemeClr val="tx1"/>
                        </a:solidFill>
                        <a:latin typeface="Cambria Math"/>
                      </a:rPr>
                      <m:t>𝜌</m:t>
                    </m:r>
                    <m:r>
                      <a:rPr lang="en-US" altLang="ja-JP" sz="1400" i="1">
                        <a:solidFill>
                          <a:schemeClr val="tx1"/>
                        </a:solidFill>
                        <a:latin typeface="Cambria Math"/>
                      </a:rPr>
                      <m:t>𝑅</m:t>
                    </m:r>
                  </m:oMath>
                </a14:m>
                <a:r>
                  <a:rPr kumimoji="1" lang="ja-JP" altLang="en-US" sz="1400" dirty="0" err="1">
                    <a:solidFill>
                      <a:schemeClr val="tx1"/>
                    </a:solidFill>
                  </a:rPr>
                  <a:t>、</a:t>
                </a:r>
                <a:r>
                  <a:rPr kumimoji="1" lang="ja-JP" altLang="en-US" sz="1400" dirty="0">
                    <a:solidFill>
                      <a:schemeClr val="tx1"/>
                    </a:solidFill>
                  </a:rPr>
                  <a:t>温度</a:t>
                </a:r>
                <a14:m>
                  <m:oMath xmlns:m="http://schemas.openxmlformats.org/officeDocument/2006/math">
                    <m:r>
                      <a:rPr lang="en-US" altLang="ja-JP" sz="1400" i="1" dirty="0">
                        <a:latin typeface="Cambria Math"/>
                      </a:rPr>
                      <m:t>𝑇</m:t>
                    </m:r>
                  </m:oMath>
                </a14:m>
                <a:r>
                  <a:rPr kumimoji="1" lang="ja-JP" altLang="en-US" sz="1400" dirty="0">
                    <a:solidFill>
                      <a:schemeClr val="tx1"/>
                    </a:solidFill>
                  </a:rPr>
                  <a:t>の</a:t>
                </a:r>
                <a:r>
                  <a:rPr kumimoji="1" lang="en-US" altLang="ja-JP" sz="1400" dirty="0">
                    <a:solidFill>
                      <a:schemeClr val="tx1"/>
                    </a:solidFill>
                  </a:rPr>
                  <a:t>DT</a:t>
                </a:r>
                <a:r>
                  <a:rPr kumimoji="1" lang="ja-JP" altLang="en-US" sz="1400" dirty="0">
                    <a:solidFill>
                      <a:schemeClr val="tx1"/>
                    </a:solidFill>
                  </a:rPr>
                  <a:t>燃料を考える。</a:t>
                </a:r>
                <a:endParaRPr kumimoji="1" lang="en-US" altLang="ja-JP" sz="1400" dirty="0">
                  <a:solidFill>
                    <a:schemeClr val="tx1"/>
                  </a:solidFill>
                </a:endParaRPr>
              </a:p>
              <a:p>
                <a:r>
                  <a:rPr lang="ja-JP" altLang="en-US" sz="1400" dirty="0"/>
                  <a:t>　　</a:t>
                </a:r>
                <a:r>
                  <a:rPr lang="en-US" altLang="ja-JP" sz="1400" dirty="0"/>
                  <a:t>DT</a:t>
                </a:r>
                <a:r>
                  <a:rPr lang="ja-JP" altLang="en-US" sz="1400" dirty="0"/>
                  <a:t>反応によって生成される</a:t>
                </a:r>
                <a:r>
                  <a:rPr lang="en-US" altLang="ja-JP" sz="1400" dirty="0"/>
                  <a:t>α</a:t>
                </a:r>
                <a:r>
                  <a:rPr lang="ja-JP" altLang="en-US" sz="1400" dirty="0"/>
                  <a:t>粒子による自己加熱</a:t>
                </a:r>
                <a:endParaRPr lang="en-US" altLang="ja-JP" sz="1400" dirty="0"/>
              </a:p>
              <a:p>
                <a:r>
                  <a:rPr lang="ja-JP" altLang="en-US" sz="1400" dirty="0"/>
                  <a:t>　　が、燃料のエネルギー損失を上回るとき、エネル</a:t>
                </a:r>
                <a:endParaRPr lang="en-US" altLang="ja-JP" sz="1400" dirty="0"/>
              </a:p>
              <a:p>
                <a:r>
                  <a:rPr lang="ja-JP" altLang="en-US" sz="1400" dirty="0"/>
                  <a:t>　　ギー収支が正となり、点火する。</a:t>
                </a:r>
                <a:endParaRPr lang="en-US" altLang="ja-JP" sz="1400" dirty="0"/>
              </a:p>
              <a:p>
                <a:r>
                  <a:rPr kumimoji="1" lang="ja-JP" altLang="en-US" sz="1400" dirty="0">
                    <a:solidFill>
                      <a:schemeClr val="tx1"/>
                    </a:solidFill>
                  </a:rPr>
                  <a:t>　　</a:t>
                </a:r>
                <a14:m>
                  <m:oMath xmlns:m="http://schemas.openxmlformats.org/officeDocument/2006/math">
                    <m:sSub>
                      <m:sSubPr>
                        <m:ctrlPr>
                          <a:rPr kumimoji="1" lang="en-US" altLang="ja-JP" sz="1400" i="1" smtClean="0">
                            <a:solidFill>
                              <a:schemeClr val="tx1"/>
                            </a:solidFill>
                            <a:latin typeface="Cambria Math" panose="02040503050406030204" pitchFamily="18" charset="0"/>
                          </a:rPr>
                        </m:ctrlPr>
                      </m:sSubPr>
                      <m:e>
                        <m:r>
                          <a:rPr kumimoji="1" lang="en-US" altLang="ja-JP" sz="1400" b="0" i="1" smtClean="0">
                            <a:solidFill>
                              <a:schemeClr val="tx1"/>
                            </a:solidFill>
                            <a:latin typeface="Cambria Math"/>
                          </a:rPr>
                          <m:t>𝑃</m:t>
                        </m:r>
                      </m:e>
                      <m:sub>
                        <m:r>
                          <m:rPr>
                            <m:sty m:val="p"/>
                          </m:rPr>
                          <a:rPr kumimoji="1" lang="ja-JP" altLang="en-US" sz="1400" i="0" smtClean="0">
                            <a:solidFill>
                              <a:schemeClr val="tx1"/>
                            </a:solidFill>
                            <a:latin typeface="Cambria Math"/>
                          </a:rPr>
                          <m:t>α</m:t>
                        </m:r>
                      </m:sub>
                    </m:sSub>
                    <m:r>
                      <a:rPr kumimoji="1" lang="ja-JP" altLang="en-US" sz="1400" b="0" i="1" smtClean="0">
                        <a:solidFill>
                          <a:schemeClr val="tx1"/>
                        </a:solidFill>
                        <a:latin typeface="Cambria Math"/>
                      </a:rPr>
                      <m:t>　</m:t>
                    </m:r>
                    <m:r>
                      <a:rPr kumimoji="1" lang="en-US" altLang="ja-JP" sz="1400" b="0" i="0" smtClean="0">
                        <a:solidFill>
                          <a:schemeClr val="tx1"/>
                        </a:solidFill>
                        <a:latin typeface="Cambria Math"/>
                      </a:rPr>
                      <m:t>&gt;</m:t>
                    </m:r>
                    <m:r>
                      <a:rPr kumimoji="1" lang="ja-JP" altLang="en-US" sz="1400" b="0" i="1" smtClean="0">
                        <a:solidFill>
                          <a:schemeClr val="tx1"/>
                        </a:solidFill>
                        <a:latin typeface="Cambria Math"/>
                      </a:rPr>
                      <m:t>　</m:t>
                    </m:r>
                    <m:sSub>
                      <m:sSubPr>
                        <m:ctrlPr>
                          <a:rPr lang="en-US" altLang="ja-JP" sz="1400" i="1">
                            <a:latin typeface="Cambria Math" panose="02040503050406030204" pitchFamily="18" charset="0"/>
                          </a:rPr>
                        </m:ctrlPr>
                      </m:sSubPr>
                      <m:e>
                        <m:r>
                          <a:rPr lang="en-US" altLang="ja-JP" sz="1400" i="1">
                            <a:latin typeface="Cambria Math"/>
                          </a:rPr>
                          <m:t>𝑃</m:t>
                        </m:r>
                      </m:e>
                      <m:sub>
                        <m:r>
                          <m:rPr>
                            <m:sty m:val="p"/>
                          </m:rPr>
                          <a:rPr lang="en-US" altLang="ja-JP" sz="1400" b="0" i="0" smtClean="0">
                            <a:latin typeface="Cambria Math"/>
                          </a:rPr>
                          <m:t>W</m:t>
                        </m:r>
                      </m:sub>
                    </m:sSub>
                    <m:r>
                      <a:rPr lang="ja-JP" altLang="en-US" sz="1400" b="0" i="1" smtClean="0">
                        <a:latin typeface="Cambria Math"/>
                      </a:rPr>
                      <m:t>　</m:t>
                    </m:r>
                    <m:r>
                      <a:rPr lang="en-US" altLang="ja-JP" sz="1400" b="0" i="1" smtClean="0">
                        <a:latin typeface="Cambria Math"/>
                      </a:rPr>
                      <m:t>+</m:t>
                    </m:r>
                    <m:r>
                      <a:rPr lang="ja-JP" altLang="en-US" sz="1400" b="0" i="1" smtClean="0">
                        <a:latin typeface="Cambria Math"/>
                      </a:rPr>
                      <m:t>　</m:t>
                    </m:r>
                    <m:sSub>
                      <m:sSubPr>
                        <m:ctrlPr>
                          <a:rPr lang="en-US" altLang="ja-JP" sz="1400" i="1">
                            <a:latin typeface="Cambria Math" panose="02040503050406030204" pitchFamily="18" charset="0"/>
                          </a:rPr>
                        </m:ctrlPr>
                      </m:sSubPr>
                      <m:e>
                        <m:r>
                          <a:rPr lang="en-US" altLang="ja-JP" sz="1400" i="1">
                            <a:latin typeface="Cambria Math"/>
                          </a:rPr>
                          <m:t>𝑃</m:t>
                        </m:r>
                      </m:e>
                      <m:sub>
                        <m:r>
                          <m:rPr>
                            <m:sty m:val="p"/>
                          </m:rPr>
                          <a:rPr lang="en-US" altLang="ja-JP" sz="1400" b="0" i="0" smtClean="0">
                            <a:latin typeface="Cambria Math"/>
                          </a:rPr>
                          <m:t>e</m:t>
                        </m:r>
                      </m:sub>
                    </m:sSub>
                    <m:r>
                      <a:rPr lang="ja-JP" altLang="en-US" sz="1400" b="0" i="1" smtClean="0">
                        <a:latin typeface="Cambria Math"/>
                      </a:rPr>
                      <m:t>　</m:t>
                    </m:r>
                    <m:r>
                      <a:rPr lang="en-US" altLang="ja-JP" sz="1400" b="0" i="1" smtClean="0">
                        <a:latin typeface="Cambria Math"/>
                      </a:rPr>
                      <m:t>+</m:t>
                    </m:r>
                    <m:r>
                      <a:rPr lang="ja-JP" altLang="en-US" sz="1400" b="0" i="1" smtClean="0">
                        <a:latin typeface="Cambria Math"/>
                      </a:rPr>
                      <m:t>　</m:t>
                    </m:r>
                    <m:sSub>
                      <m:sSubPr>
                        <m:ctrlPr>
                          <a:rPr lang="en-US" altLang="ja-JP" sz="1400" i="1">
                            <a:latin typeface="Cambria Math" panose="02040503050406030204" pitchFamily="18" charset="0"/>
                          </a:rPr>
                        </m:ctrlPr>
                      </m:sSubPr>
                      <m:e>
                        <m:r>
                          <a:rPr lang="en-US" altLang="ja-JP" sz="1400" i="1">
                            <a:latin typeface="Cambria Math"/>
                          </a:rPr>
                          <m:t>𝑃</m:t>
                        </m:r>
                      </m:e>
                      <m:sub>
                        <m:r>
                          <m:rPr>
                            <m:sty m:val="p"/>
                          </m:rPr>
                          <a:rPr lang="en-US" altLang="ja-JP" sz="1400" b="0" i="0" smtClean="0">
                            <a:latin typeface="Cambria Math"/>
                          </a:rPr>
                          <m:t>r</m:t>
                        </m:r>
                      </m:sub>
                    </m:sSub>
                  </m:oMath>
                </a14:m>
                <a:endParaRPr kumimoji="1" lang="en-US" altLang="ja-JP" sz="1400" dirty="0">
                  <a:solidFill>
                    <a:schemeClr val="tx1"/>
                  </a:solidFill>
                </a:endParaRPr>
              </a:p>
              <a:p>
                <a:pPr marL="285750" indent="-285750">
                  <a:buFont typeface="Arial" panose="020B0604020202020204" pitchFamily="34" charset="0"/>
                  <a:buChar char="•"/>
                </a:pPr>
                <a:endParaRPr kumimoji="1" lang="en-US" altLang="ja-JP" sz="1400" dirty="0">
                  <a:solidFill>
                    <a:schemeClr val="tx1"/>
                  </a:solidFill>
                </a:endParaRPr>
              </a:p>
              <a:p>
                <a:pPr marL="285750" indent="-285750">
                  <a:buFont typeface="Arial" panose="020B0604020202020204" pitchFamily="34" charset="0"/>
                  <a:buChar char="•"/>
                </a:pPr>
                <a:endParaRPr kumimoji="1" lang="en-US" altLang="ja-JP" sz="1400" dirty="0">
                  <a:solidFill>
                    <a:schemeClr val="tx1"/>
                  </a:solidFill>
                </a:endParaRPr>
              </a:p>
              <a:p>
                <a:pPr marL="285750" indent="-285750">
                  <a:buFont typeface="Arial" panose="020B0604020202020204" pitchFamily="34" charset="0"/>
                  <a:buChar char="•"/>
                </a:pPr>
                <a:endParaRPr lang="en-US" altLang="ja-JP" sz="1400" dirty="0"/>
              </a:p>
              <a:p>
                <a:pPr marL="285750" indent="-285750">
                  <a:buFont typeface="Arial" panose="020B0604020202020204" pitchFamily="34" charset="0"/>
                  <a:buChar char="•"/>
                </a:pPr>
                <a:endParaRPr lang="en-US" altLang="ja-JP" sz="1400" dirty="0"/>
              </a:p>
              <a:p>
                <a:pPr marL="285750" indent="-285750">
                  <a:buFont typeface="Arial" panose="020B0604020202020204" pitchFamily="34" charset="0"/>
                  <a:buChar char="•"/>
                </a:pPr>
                <a14:m>
                  <m:oMath xmlns:m="http://schemas.openxmlformats.org/officeDocument/2006/math">
                    <m:sSub>
                      <m:sSubPr>
                        <m:ctrlPr>
                          <a:rPr lang="en-US" altLang="ja-JP" sz="1400" i="1">
                            <a:latin typeface="Cambria Math" panose="02040503050406030204" pitchFamily="18" charset="0"/>
                          </a:rPr>
                        </m:ctrlPr>
                      </m:sSubPr>
                      <m:e>
                        <m:r>
                          <a:rPr lang="en-US" altLang="ja-JP" sz="1400" b="0" i="1" smtClean="0">
                            <a:latin typeface="Cambria Math"/>
                          </a:rPr>
                          <m:t>𝑃</m:t>
                        </m:r>
                      </m:e>
                      <m:sub>
                        <m:r>
                          <a:rPr lang="ja-JP" altLang="en-US" sz="1400" i="1">
                            <a:latin typeface="Cambria Math"/>
                          </a:rPr>
                          <m:t>𝛼</m:t>
                        </m:r>
                      </m:sub>
                    </m:sSub>
                    <m:r>
                      <a:rPr lang="en-US" altLang="ja-JP" sz="1400" b="0" i="1" smtClean="0">
                        <a:latin typeface="Cambria Math"/>
                      </a:rPr>
                      <m:t>=8.04</m:t>
                    </m:r>
                    <m:r>
                      <a:rPr lang="en-US" altLang="ja-JP" sz="1400" b="0" i="1" smtClean="0">
                        <a:latin typeface="Cambria Math"/>
                        <a:ea typeface="Cambria Math"/>
                      </a:rPr>
                      <m:t>×</m:t>
                    </m:r>
                    <m:sSup>
                      <m:sSupPr>
                        <m:ctrlPr>
                          <a:rPr lang="en-US" altLang="ja-JP" sz="1400" b="0" i="1" smtClean="0">
                            <a:latin typeface="Cambria Math" panose="02040503050406030204" pitchFamily="18" charset="0"/>
                            <a:ea typeface="Cambria Math"/>
                          </a:rPr>
                        </m:ctrlPr>
                      </m:sSupPr>
                      <m:e>
                        <m:r>
                          <a:rPr lang="en-US" altLang="ja-JP" sz="1400" b="0" i="1" smtClean="0">
                            <a:latin typeface="Cambria Math"/>
                            <a:ea typeface="Cambria Math"/>
                          </a:rPr>
                          <m:t>10</m:t>
                        </m:r>
                      </m:e>
                      <m:sup>
                        <m:r>
                          <a:rPr lang="en-US" altLang="ja-JP" sz="1400" b="0" i="1" smtClean="0">
                            <a:latin typeface="Cambria Math"/>
                            <a:ea typeface="Cambria Math"/>
                          </a:rPr>
                          <m:t>40</m:t>
                        </m:r>
                      </m:sup>
                    </m:sSup>
                    <m:r>
                      <a:rPr lang="en-US" altLang="ja-JP" sz="1400" b="0" i="1" smtClean="0">
                        <a:latin typeface="Cambria Math"/>
                        <a:ea typeface="Cambria Math"/>
                      </a:rPr>
                      <m:t>×</m:t>
                    </m:r>
                    <m:sSup>
                      <m:sSupPr>
                        <m:ctrlPr>
                          <a:rPr lang="en-US" altLang="ja-JP" sz="1400" b="0" i="1" smtClean="0">
                            <a:latin typeface="Cambria Math" panose="02040503050406030204" pitchFamily="18" charset="0"/>
                            <a:ea typeface="Cambria Math"/>
                          </a:rPr>
                        </m:ctrlPr>
                      </m:sSupPr>
                      <m:e>
                        <m:r>
                          <a:rPr lang="ja-JP" altLang="en-US" sz="1400" b="0" i="1" smtClean="0">
                            <a:latin typeface="Cambria Math"/>
                            <a:ea typeface="Cambria Math"/>
                          </a:rPr>
                          <m:t>𝜌</m:t>
                        </m:r>
                      </m:e>
                      <m:sup>
                        <m:r>
                          <a:rPr lang="en-US" altLang="ja-JP" sz="1400" b="0" i="1" smtClean="0">
                            <a:latin typeface="Cambria Math"/>
                            <a:ea typeface="Cambria Math"/>
                          </a:rPr>
                          <m:t>2</m:t>
                        </m:r>
                      </m:sup>
                    </m:sSup>
                    <m:d>
                      <m:dPr>
                        <m:begChr m:val="⟨"/>
                        <m:endChr m:val="⟩"/>
                        <m:ctrlPr>
                          <a:rPr lang="en-US" altLang="ja-JP" sz="1400" i="1">
                            <a:latin typeface="Cambria Math" panose="02040503050406030204" pitchFamily="18" charset="0"/>
                          </a:rPr>
                        </m:ctrlPr>
                      </m:dPr>
                      <m:e>
                        <m:r>
                          <a:rPr lang="ja-JP" altLang="en-US" sz="1400" i="1">
                            <a:latin typeface="Cambria Math"/>
                          </a:rPr>
                          <m:t>𝜎</m:t>
                        </m:r>
                        <m:r>
                          <a:rPr lang="en-US" altLang="ja-JP" sz="1400" i="1">
                            <a:latin typeface="Cambria Math"/>
                          </a:rPr>
                          <m:t>𝑣</m:t>
                        </m:r>
                      </m:e>
                    </m:d>
                    <m:r>
                      <a:rPr lang="en-US" altLang="ja-JP" sz="1400" i="1" smtClean="0">
                        <a:latin typeface="Cambria Math"/>
                        <a:ea typeface="Cambria Math"/>
                      </a:rPr>
                      <m:t>×</m:t>
                    </m:r>
                    <m:sSub>
                      <m:sSubPr>
                        <m:ctrlPr>
                          <a:rPr lang="en-US" altLang="ja-JP" sz="1400" i="1" smtClean="0">
                            <a:solidFill>
                              <a:srgbClr val="FF0000"/>
                            </a:solidFill>
                            <a:latin typeface="Cambria Math" panose="02040503050406030204" pitchFamily="18" charset="0"/>
                            <a:ea typeface="Cambria Math"/>
                          </a:rPr>
                        </m:ctrlPr>
                      </m:sSubPr>
                      <m:e>
                        <m:r>
                          <a:rPr lang="en-US" altLang="ja-JP" sz="1400" b="0" i="1" smtClean="0">
                            <a:solidFill>
                              <a:srgbClr val="FF0000"/>
                            </a:solidFill>
                            <a:latin typeface="Cambria Math"/>
                            <a:ea typeface="Cambria Math"/>
                          </a:rPr>
                          <m:t>𝑓</m:t>
                        </m:r>
                      </m:e>
                      <m:sub>
                        <m:r>
                          <a:rPr lang="ja-JP" altLang="en-US" sz="1400" i="1" smtClean="0">
                            <a:solidFill>
                              <a:srgbClr val="FF0000"/>
                            </a:solidFill>
                            <a:latin typeface="Cambria Math"/>
                            <a:ea typeface="Cambria Math"/>
                          </a:rPr>
                          <m:t>𝛼</m:t>
                        </m:r>
                      </m:sub>
                    </m:sSub>
                  </m:oMath>
                </a14:m>
                <a:endParaRPr lang="en-US" altLang="ja-JP" sz="1400" dirty="0">
                  <a:solidFill>
                    <a:srgbClr val="FF0000"/>
                  </a:solidFill>
                  <a:ea typeface="Cambria Math"/>
                </a:endParaRPr>
              </a:p>
              <a:p>
                <a:r>
                  <a:rPr lang="en-US" altLang="ja-JP" sz="1400" dirty="0"/>
                  <a:t>α</a:t>
                </a:r>
                <a:r>
                  <a:rPr lang="ja-JP" altLang="en-US" sz="1400" dirty="0"/>
                  <a:t>粒子による自己加熱効率</a:t>
                </a:r>
                <a14:m>
                  <m:oMath xmlns:m="http://schemas.openxmlformats.org/officeDocument/2006/math">
                    <m:sSub>
                      <m:sSubPr>
                        <m:ctrlPr>
                          <a:rPr lang="en-US" altLang="ja-JP" sz="1400" i="1" smtClean="0">
                            <a:solidFill>
                              <a:schemeClr val="tx1"/>
                            </a:solidFill>
                            <a:latin typeface="Cambria Math" panose="02040503050406030204" pitchFamily="18" charset="0"/>
                            <a:ea typeface="Cambria Math"/>
                          </a:rPr>
                        </m:ctrlPr>
                      </m:sSubPr>
                      <m:e>
                        <m:r>
                          <a:rPr lang="en-US" altLang="ja-JP" sz="1400" i="1">
                            <a:solidFill>
                              <a:schemeClr val="tx1"/>
                            </a:solidFill>
                            <a:latin typeface="Cambria Math"/>
                            <a:ea typeface="Cambria Math"/>
                          </a:rPr>
                          <m:t>𝑓</m:t>
                        </m:r>
                      </m:e>
                      <m:sub>
                        <m:r>
                          <a:rPr lang="ja-JP" altLang="en-US" sz="1400" i="1">
                            <a:solidFill>
                              <a:schemeClr val="tx1"/>
                            </a:solidFill>
                            <a:latin typeface="Cambria Math"/>
                            <a:ea typeface="Cambria Math"/>
                          </a:rPr>
                          <m:t>𝛼</m:t>
                        </m:r>
                      </m:sub>
                    </m:sSub>
                  </m:oMath>
                </a14:m>
                <a:r>
                  <a:rPr lang="ja-JP" altLang="en-US" sz="1400" dirty="0"/>
                  <a:t>を、多重クーロン衝突による連続減速モデル　  によって簡易に評価した。</a:t>
                </a:r>
                <a:endParaRPr lang="en-US" altLang="ja-JP" sz="1400" dirty="0"/>
              </a:p>
              <a:p>
                <a:pPr marL="285750" indent="-285750">
                  <a:buFont typeface="Arial" panose="020B0604020202020204" pitchFamily="34" charset="0"/>
                  <a:buChar char="•"/>
                </a:pPr>
                <a:endParaRPr kumimoji="1" lang="en-US" altLang="ja-JP" sz="1400" dirty="0">
                  <a:solidFill>
                    <a:schemeClr val="tx1"/>
                  </a:solidFill>
                </a:endParaRPr>
              </a:p>
              <a:p>
                <a:pPr marL="285750" indent="-285750">
                  <a:buFont typeface="Arial" panose="020B0604020202020204" pitchFamily="34" charset="0"/>
                  <a:buChar char="•"/>
                </a:pPr>
                <a:endParaRPr lang="en-US" altLang="ja-JP" sz="1400" dirty="0"/>
              </a:p>
              <a:p>
                <a:pPr marL="285750" indent="-285750">
                  <a:buFont typeface="Arial" panose="020B0604020202020204" pitchFamily="34" charset="0"/>
                  <a:buChar char="•"/>
                </a:pPr>
                <a:endParaRPr kumimoji="1" lang="en-US" altLang="ja-JP" sz="1400" dirty="0">
                  <a:solidFill>
                    <a:schemeClr val="tx1"/>
                  </a:solidFill>
                </a:endParaRPr>
              </a:p>
            </p:txBody>
          </p:sp>
        </mc:Choice>
        <mc:Fallback xmlns="">
          <p:sp>
            <p:nvSpPr>
              <p:cNvPr id="7" name="テキスト ボックス 6"/>
              <p:cNvSpPr txBox="1">
                <a:spLocks noRot="1" noChangeAspect="1" noMove="1" noResize="1" noEditPoints="1" noAdjustHandles="1" noChangeArrowheads="1" noChangeShapeType="1" noTextEdit="1"/>
              </p:cNvSpPr>
              <p:nvPr/>
            </p:nvSpPr>
            <p:spPr>
              <a:xfrm>
                <a:off x="107504" y="1159448"/>
                <a:ext cx="5194986" cy="3359831"/>
              </a:xfrm>
              <a:prstGeom prst="rect">
                <a:avLst/>
              </a:prstGeom>
              <a:blipFill rotWithShape="1">
                <a:blip r:embed="rId4"/>
                <a:stretch>
                  <a:fillRect l="-352" t="-544"/>
                </a:stretch>
              </a:blipFill>
              <a:ln>
                <a:noFill/>
              </a:ln>
            </p:spPr>
            <p:txBody>
              <a:bodyPr/>
              <a:lstStyle/>
              <a:p>
                <a:r>
                  <a:rPr lang="ja-JP" altLang="en-US">
                    <a:noFill/>
                  </a:rPr>
                  <a:t> </a:t>
                </a:r>
              </a:p>
            </p:txBody>
          </p:sp>
        </mc:Fallback>
      </mc:AlternateContent>
      <p:sp>
        <p:nvSpPr>
          <p:cNvPr id="8" name="テキスト ボックス 7"/>
          <p:cNvSpPr txBox="1"/>
          <p:nvPr/>
        </p:nvSpPr>
        <p:spPr>
          <a:xfrm>
            <a:off x="225842" y="2572995"/>
            <a:ext cx="1080120" cy="307777"/>
          </a:xfrm>
          <a:prstGeom prst="rect">
            <a:avLst/>
          </a:prstGeom>
          <a:noFill/>
          <a:ln>
            <a:noFill/>
          </a:ln>
        </p:spPr>
        <p:txBody>
          <a:bodyPr wrap="square" rtlCol="0">
            <a:spAutoFit/>
          </a:bodyPr>
          <a:lstStyle/>
          <a:p>
            <a:r>
              <a:rPr kumimoji="1" lang="el-GR" altLang="ja-JP" sz="1400" dirty="0"/>
              <a:t>α</a:t>
            </a:r>
            <a:r>
              <a:rPr kumimoji="1" lang="ja-JP" altLang="en-US" sz="1400" dirty="0"/>
              <a:t>自己加熱</a:t>
            </a:r>
          </a:p>
        </p:txBody>
      </p:sp>
      <p:sp>
        <p:nvSpPr>
          <p:cNvPr id="9" name="テキスト ボックス 8"/>
          <p:cNvSpPr txBox="1"/>
          <p:nvPr/>
        </p:nvSpPr>
        <p:spPr>
          <a:xfrm>
            <a:off x="1115616" y="2726883"/>
            <a:ext cx="1296144" cy="307777"/>
          </a:xfrm>
          <a:prstGeom prst="rect">
            <a:avLst/>
          </a:prstGeom>
          <a:noFill/>
          <a:ln>
            <a:noFill/>
          </a:ln>
        </p:spPr>
        <p:txBody>
          <a:bodyPr wrap="square" rtlCol="0">
            <a:spAutoFit/>
          </a:bodyPr>
          <a:lstStyle/>
          <a:p>
            <a:r>
              <a:rPr kumimoji="1" lang="ja-JP" altLang="en-US" sz="1400" dirty="0"/>
              <a:t>膨張仕事損失</a:t>
            </a:r>
          </a:p>
        </p:txBody>
      </p:sp>
      <p:sp>
        <p:nvSpPr>
          <p:cNvPr id="10" name="テキスト ボックス 9"/>
          <p:cNvSpPr txBox="1"/>
          <p:nvPr/>
        </p:nvSpPr>
        <p:spPr>
          <a:xfrm>
            <a:off x="2198526" y="2542758"/>
            <a:ext cx="1296144" cy="307777"/>
          </a:xfrm>
          <a:prstGeom prst="rect">
            <a:avLst/>
          </a:prstGeom>
          <a:noFill/>
          <a:ln>
            <a:noFill/>
          </a:ln>
        </p:spPr>
        <p:txBody>
          <a:bodyPr wrap="square" rtlCol="0">
            <a:spAutoFit/>
          </a:bodyPr>
          <a:lstStyle/>
          <a:p>
            <a:r>
              <a:rPr kumimoji="1" lang="ja-JP" altLang="en-US" sz="1400" dirty="0"/>
              <a:t>熱伝導損失</a:t>
            </a:r>
          </a:p>
        </p:txBody>
      </p:sp>
      <p:sp>
        <p:nvSpPr>
          <p:cNvPr id="11" name="テキスト ボックス 10"/>
          <p:cNvSpPr txBox="1"/>
          <p:nvPr/>
        </p:nvSpPr>
        <p:spPr>
          <a:xfrm>
            <a:off x="3275856" y="2415486"/>
            <a:ext cx="1296144" cy="307777"/>
          </a:xfrm>
          <a:prstGeom prst="rect">
            <a:avLst/>
          </a:prstGeom>
          <a:noFill/>
          <a:ln>
            <a:noFill/>
          </a:ln>
        </p:spPr>
        <p:txBody>
          <a:bodyPr wrap="square" rtlCol="0">
            <a:spAutoFit/>
          </a:bodyPr>
          <a:lstStyle/>
          <a:p>
            <a:r>
              <a:rPr kumimoji="1" lang="ja-JP" altLang="en-US" sz="1400" dirty="0"/>
              <a:t>輻射損失</a:t>
            </a:r>
          </a:p>
        </p:txBody>
      </p:sp>
      <p:cxnSp>
        <p:nvCxnSpPr>
          <p:cNvPr id="12" name="直線コネクタ 11"/>
          <p:cNvCxnSpPr/>
          <p:nvPr/>
        </p:nvCxnSpPr>
        <p:spPr>
          <a:xfrm>
            <a:off x="350680" y="2360122"/>
            <a:ext cx="37036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直線コネクタ 12"/>
          <p:cNvCxnSpPr/>
          <p:nvPr/>
        </p:nvCxnSpPr>
        <p:spPr>
          <a:xfrm>
            <a:off x="1043608" y="2360122"/>
            <a:ext cx="37036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直線コネクタ 13"/>
          <p:cNvCxnSpPr/>
          <p:nvPr/>
        </p:nvCxnSpPr>
        <p:spPr>
          <a:xfrm>
            <a:off x="1681354" y="2348880"/>
            <a:ext cx="37036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直線コネクタ 14"/>
          <p:cNvCxnSpPr/>
          <p:nvPr/>
        </p:nvCxnSpPr>
        <p:spPr>
          <a:xfrm>
            <a:off x="2339752" y="2348880"/>
            <a:ext cx="37036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直線矢印コネクタ 15"/>
          <p:cNvCxnSpPr/>
          <p:nvPr/>
        </p:nvCxnSpPr>
        <p:spPr>
          <a:xfrm>
            <a:off x="535863" y="2360122"/>
            <a:ext cx="75697" cy="21287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7" name="直線矢印コネクタ 16"/>
          <p:cNvCxnSpPr/>
          <p:nvPr/>
        </p:nvCxnSpPr>
        <p:spPr>
          <a:xfrm>
            <a:off x="1228792" y="2360122"/>
            <a:ext cx="185182" cy="36527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8" name="直線矢印コネクタ 17"/>
          <p:cNvCxnSpPr/>
          <p:nvPr/>
        </p:nvCxnSpPr>
        <p:spPr>
          <a:xfrm>
            <a:off x="1866538" y="2360122"/>
            <a:ext cx="329198" cy="21287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9" name="直線矢印コネクタ 18"/>
          <p:cNvCxnSpPr/>
          <p:nvPr/>
        </p:nvCxnSpPr>
        <p:spPr>
          <a:xfrm>
            <a:off x="2524936" y="2360122"/>
            <a:ext cx="750920" cy="21287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2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8832" y="3868234"/>
            <a:ext cx="1424432" cy="7144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a14="http://schemas.microsoft.com/office/drawing/2010/main">
        <mc:Choice Requires="a14">
          <p:sp>
            <p:nvSpPr>
              <p:cNvPr id="21" name="テキスト ボックス 20"/>
              <p:cNvSpPr txBox="1"/>
              <p:nvPr/>
            </p:nvSpPr>
            <p:spPr>
              <a:xfrm>
                <a:off x="1995159" y="3868234"/>
                <a:ext cx="3034746" cy="738664"/>
              </a:xfrm>
              <a:prstGeom prst="rect">
                <a:avLst/>
              </a:prstGeom>
              <a:noFill/>
              <a:ln>
                <a:noFill/>
              </a:ln>
            </p:spPr>
            <p:txBody>
              <a:bodyPr wrap="square" rtlCol="0">
                <a:spAutoFit/>
              </a:bodyPr>
              <a:lstStyle/>
              <a:p>
                <a:r>
                  <a:rPr kumimoji="1" lang="ja-JP" altLang="en-US" sz="1400" dirty="0"/>
                  <a:t>半径</a:t>
                </a:r>
                <a:r>
                  <a:rPr kumimoji="1" lang="en-US" altLang="ja-JP" sz="1400" dirty="0"/>
                  <a:t>R</a:t>
                </a:r>
                <a:r>
                  <a:rPr kumimoji="1" lang="ja-JP" altLang="en-US" sz="1400" dirty="0"/>
                  <a:t>の点火部の中心から放出された</a:t>
                </a:r>
                <a:r>
                  <a:rPr kumimoji="1" lang="en-US" altLang="ja-JP" sz="1400" dirty="0"/>
                  <a:t>α</a:t>
                </a:r>
                <a:r>
                  <a:rPr kumimoji="1" lang="ja-JP" altLang="en-US" sz="1400" dirty="0"/>
                  <a:t>粒子が点火部に付与するエネルギーの割合を</a:t>
                </a:r>
                <a14:m>
                  <m:oMath xmlns:m="http://schemas.openxmlformats.org/officeDocument/2006/math">
                    <m:sSub>
                      <m:sSubPr>
                        <m:ctrlPr>
                          <a:rPr lang="en-US" altLang="ja-JP" sz="1400" i="1">
                            <a:latin typeface="Cambria Math" panose="02040503050406030204" pitchFamily="18" charset="0"/>
                            <a:ea typeface="Cambria Math"/>
                          </a:rPr>
                        </m:ctrlPr>
                      </m:sSubPr>
                      <m:e>
                        <m:r>
                          <a:rPr lang="en-US" altLang="ja-JP" sz="1400" i="1">
                            <a:latin typeface="Cambria Math"/>
                            <a:ea typeface="Cambria Math"/>
                          </a:rPr>
                          <m:t>𝑓</m:t>
                        </m:r>
                      </m:e>
                      <m:sub>
                        <m:r>
                          <a:rPr lang="ja-JP" altLang="en-US" sz="1400" i="1">
                            <a:latin typeface="Cambria Math"/>
                            <a:ea typeface="Cambria Math"/>
                          </a:rPr>
                          <m:t>𝛼</m:t>
                        </m:r>
                      </m:sub>
                    </m:sSub>
                  </m:oMath>
                </a14:m>
                <a:r>
                  <a:rPr kumimoji="1" lang="ja-JP" altLang="en-US" sz="1400" dirty="0"/>
                  <a:t>とした。</a:t>
                </a:r>
              </a:p>
            </p:txBody>
          </p:sp>
        </mc:Choice>
        <mc:Fallback xmlns="">
          <p:sp>
            <p:nvSpPr>
              <p:cNvPr id="21" name="テキスト ボックス 20"/>
              <p:cNvSpPr txBox="1">
                <a:spLocks noRot="1" noChangeAspect="1" noMove="1" noResize="1" noEditPoints="1" noAdjustHandles="1" noChangeArrowheads="1" noChangeShapeType="1" noTextEdit="1"/>
              </p:cNvSpPr>
              <p:nvPr/>
            </p:nvSpPr>
            <p:spPr>
              <a:xfrm>
                <a:off x="1995159" y="3868234"/>
                <a:ext cx="3034746" cy="738664"/>
              </a:xfrm>
              <a:prstGeom prst="rect">
                <a:avLst/>
              </a:prstGeom>
              <a:blipFill rotWithShape="1">
                <a:blip r:embed="rId6"/>
                <a:stretch>
                  <a:fillRect l="-402" t="-2479" r="-201" b="-5785"/>
                </a:stretch>
              </a:blipFill>
              <a:ln>
                <a:noFill/>
              </a:ln>
            </p:spPr>
            <p:txBody>
              <a:bodyPr/>
              <a:lstStyle/>
              <a:p>
                <a:r>
                  <a:rPr lang="ja-JP" altLang="en-US">
                    <a:noFill/>
                  </a:rPr>
                  <a:t> </a:t>
                </a:r>
              </a:p>
            </p:txBody>
          </p:sp>
        </mc:Fallback>
      </mc:AlternateContent>
      <p:sp>
        <p:nvSpPr>
          <p:cNvPr id="22" name="テキスト ボックス 21"/>
          <p:cNvSpPr txBox="1"/>
          <p:nvPr/>
        </p:nvSpPr>
        <p:spPr>
          <a:xfrm>
            <a:off x="110323" y="4725144"/>
            <a:ext cx="2594673" cy="307777"/>
          </a:xfrm>
          <a:prstGeom prst="rect">
            <a:avLst/>
          </a:prstGeom>
          <a:solidFill>
            <a:schemeClr val="accent2"/>
          </a:solidFill>
          <a:ln>
            <a:noFill/>
          </a:ln>
        </p:spPr>
        <p:txBody>
          <a:bodyPr wrap="square" rtlCol="0">
            <a:spAutoFit/>
          </a:bodyPr>
          <a:lstStyle/>
          <a:p>
            <a:r>
              <a:rPr kumimoji="1" lang="ja-JP" altLang="en-US" sz="1400" dirty="0">
                <a:solidFill>
                  <a:schemeClr val="bg1"/>
                </a:solidFill>
              </a:rPr>
              <a:t>高温点火部の内部エネルギー</a:t>
            </a:r>
          </a:p>
        </p:txBody>
      </p:sp>
      <mc:AlternateContent xmlns:mc="http://schemas.openxmlformats.org/markup-compatibility/2006" xmlns:a14="http://schemas.microsoft.com/office/drawing/2010/main">
        <mc:Choice Requires="a14">
          <p:sp>
            <p:nvSpPr>
              <p:cNvPr id="23" name="テキスト ボックス 22"/>
              <p:cNvSpPr txBox="1"/>
              <p:nvPr/>
            </p:nvSpPr>
            <p:spPr>
              <a:xfrm>
                <a:off x="110323" y="5044534"/>
                <a:ext cx="3813605" cy="1658146"/>
              </a:xfrm>
              <a:prstGeom prst="rect">
                <a:avLst/>
              </a:prstGeom>
              <a:noFill/>
              <a:ln>
                <a:noFill/>
              </a:ln>
            </p:spPr>
            <p:txBody>
              <a:bodyPr wrap="square" rtlCol="0">
                <a:spAutoFit/>
              </a:bodyPr>
              <a:lstStyle/>
              <a:p>
                <a:pPr marL="285750" indent="-285750">
                  <a:buFont typeface="Arial" panose="020B0604020202020204" pitchFamily="34" charset="0"/>
                  <a:buChar char="•"/>
                </a:pPr>
                <a:r>
                  <a:rPr kumimoji="1" lang="ja-JP" altLang="en-US" sz="1400" dirty="0"/>
                  <a:t>ボルツマン分布を仮定すると、温度</a:t>
                </a:r>
                <a:r>
                  <a:rPr kumimoji="1" lang="en-US" altLang="ja-JP" sz="1400" dirty="0"/>
                  <a:t>T</a:t>
                </a:r>
                <a:r>
                  <a:rPr kumimoji="1" lang="ja-JP" altLang="en-US" sz="1400" dirty="0"/>
                  <a:t>のプラズマ粒子の</a:t>
                </a:r>
                <a:r>
                  <a:rPr lang="ja-JP" altLang="en-US" sz="1400" dirty="0"/>
                  <a:t>平均運動エネルギーは、</a:t>
                </a:r>
                <a:endParaRPr lang="en-US" altLang="ja-JP" sz="1400" dirty="0"/>
              </a:p>
              <a:p>
                <a:pPr/>
                <a14:m>
                  <m:oMathPara xmlns:m="http://schemas.openxmlformats.org/officeDocument/2006/math">
                    <m:oMathParaPr>
                      <m:jc m:val="centerGroup"/>
                    </m:oMathParaPr>
                    <m:oMath xmlns:m="http://schemas.openxmlformats.org/officeDocument/2006/math">
                      <m:acc>
                        <m:accPr>
                          <m:chr m:val="̅"/>
                          <m:ctrlPr>
                            <a:rPr lang="en-US" altLang="ja-JP" sz="1400" i="1" smtClean="0">
                              <a:latin typeface="Cambria Math" panose="02040503050406030204" pitchFamily="18" charset="0"/>
                            </a:rPr>
                          </m:ctrlPr>
                        </m:accPr>
                        <m:e>
                          <m:sSub>
                            <m:sSubPr>
                              <m:ctrlPr>
                                <a:rPr lang="en-US" altLang="ja-JP" sz="1400" i="1">
                                  <a:latin typeface="Cambria Math" panose="02040503050406030204" pitchFamily="18" charset="0"/>
                                </a:rPr>
                              </m:ctrlPr>
                            </m:sSubPr>
                            <m:e>
                              <m:r>
                                <a:rPr lang="en-US" altLang="ja-JP" sz="1400" b="0" i="1" smtClean="0">
                                  <a:latin typeface="Cambria Math"/>
                                </a:rPr>
                                <m:t>𝐸</m:t>
                              </m:r>
                            </m:e>
                            <m:sub>
                              <m:r>
                                <m:rPr>
                                  <m:sty m:val="p"/>
                                </m:rPr>
                                <a:rPr lang="en-US" altLang="ja-JP" sz="1400" b="0" i="0" smtClean="0">
                                  <a:latin typeface="Cambria Math"/>
                                </a:rPr>
                                <m:t>th</m:t>
                              </m:r>
                            </m:sub>
                          </m:sSub>
                        </m:e>
                      </m:acc>
                      <m:r>
                        <a:rPr lang="en-US" altLang="ja-JP" sz="1400" b="0" i="1" smtClean="0">
                          <a:latin typeface="Cambria Math"/>
                        </a:rPr>
                        <m:t>=</m:t>
                      </m:r>
                      <m:f>
                        <m:fPr>
                          <m:ctrlPr>
                            <a:rPr lang="en-US" altLang="ja-JP" sz="1400" b="0" i="1" smtClean="0">
                              <a:latin typeface="Cambria Math" panose="02040503050406030204" pitchFamily="18" charset="0"/>
                            </a:rPr>
                          </m:ctrlPr>
                        </m:fPr>
                        <m:num>
                          <m:r>
                            <a:rPr lang="en-US" altLang="ja-JP" sz="1400" b="0" i="1" smtClean="0">
                              <a:latin typeface="Cambria Math"/>
                            </a:rPr>
                            <m:t>3</m:t>
                          </m:r>
                        </m:num>
                        <m:den>
                          <m:r>
                            <a:rPr lang="en-US" altLang="ja-JP" sz="1400" b="0" i="1" smtClean="0">
                              <a:latin typeface="Cambria Math"/>
                            </a:rPr>
                            <m:t>2</m:t>
                          </m:r>
                        </m:den>
                      </m:f>
                      <m:sSub>
                        <m:sSubPr>
                          <m:ctrlPr>
                            <a:rPr lang="en-US" altLang="ja-JP" sz="1400" b="0" i="1" smtClean="0">
                              <a:latin typeface="Cambria Math" panose="02040503050406030204" pitchFamily="18" charset="0"/>
                            </a:rPr>
                          </m:ctrlPr>
                        </m:sSubPr>
                        <m:e>
                          <m:r>
                            <a:rPr lang="en-US" altLang="ja-JP" sz="1400" b="0" i="1" smtClean="0">
                              <a:latin typeface="Cambria Math"/>
                            </a:rPr>
                            <m:t>𝑘</m:t>
                          </m:r>
                        </m:e>
                        <m:sub>
                          <m:r>
                            <a:rPr lang="en-US" altLang="ja-JP" sz="1400" b="1" i="0" smtClean="0">
                              <a:latin typeface="Cambria Math"/>
                            </a:rPr>
                            <m:t>𝐁</m:t>
                          </m:r>
                        </m:sub>
                      </m:sSub>
                      <m:r>
                        <a:rPr lang="en-US" altLang="ja-JP" sz="1400" b="0" i="1" smtClean="0">
                          <a:latin typeface="Cambria Math"/>
                        </a:rPr>
                        <m:t>𝑇</m:t>
                      </m:r>
                      <m:r>
                        <a:rPr lang="ja-JP" altLang="en-US" sz="1400" b="0" i="1" smtClean="0">
                          <a:latin typeface="Cambria Math"/>
                        </a:rPr>
                        <m:t>　　</m:t>
                      </m:r>
                      <m:d>
                        <m:dPr>
                          <m:ctrlPr>
                            <a:rPr lang="en-US" altLang="ja-JP" sz="1400" b="0" i="1" smtClean="0">
                              <a:latin typeface="Cambria Math" panose="02040503050406030204" pitchFamily="18" charset="0"/>
                            </a:rPr>
                          </m:ctrlPr>
                        </m:dPr>
                        <m:e>
                          <m:sSub>
                            <m:sSubPr>
                              <m:ctrlPr>
                                <a:rPr lang="en-US" altLang="ja-JP" sz="1400" b="0" i="1" smtClean="0">
                                  <a:latin typeface="Cambria Math" panose="02040503050406030204" pitchFamily="18" charset="0"/>
                                </a:rPr>
                              </m:ctrlPr>
                            </m:sSubPr>
                            <m:e>
                              <m:r>
                                <a:rPr lang="en-US" altLang="ja-JP" sz="1400" b="0" i="1" smtClean="0">
                                  <a:latin typeface="Cambria Math"/>
                                </a:rPr>
                                <m:t>𝑇</m:t>
                              </m:r>
                            </m:e>
                            <m:sub>
                              <m:r>
                                <m:rPr>
                                  <m:sty m:val="p"/>
                                </m:rPr>
                                <a:rPr lang="en-US" altLang="ja-JP" sz="1400" b="0" i="0" smtClean="0">
                                  <a:latin typeface="Cambria Math"/>
                                </a:rPr>
                                <m:t>i</m:t>
                              </m:r>
                            </m:sub>
                          </m:sSub>
                          <m:r>
                            <a:rPr lang="en-US" altLang="ja-JP" sz="1400" b="0" i="1" smtClean="0">
                              <a:latin typeface="Cambria Math"/>
                            </a:rPr>
                            <m:t>=</m:t>
                          </m:r>
                          <m:sSub>
                            <m:sSubPr>
                              <m:ctrlPr>
                                <a:rPr lang="en-US" altLang="ja-JP" sz="1400" i="1">
                                  <a:latin typeface="Cambria Math" panose="02040503050406030204" pitchFamily="18" charset="0"/>
                                </a:rPr>
                              </m:ctrlPr>
                            </m:sSubPr>
                            <m:e>
                              <m:r>
                                <a:rPr lang="en-US" altLang="ja-JP" sz="1400" i="1">
                                  <a:latin typeface="Cambria Math"/>
                                </a:rPr>
                                <m:t>𝑇</m:t>
                              </m:r>
                            </m:e>
                            <m:sub>
                              <m:r>
                                <m:rPr>
                                  <m:sty m:val="p"/>
                                </m:rPr>
                                <a:rPr lang="en-US" altLang="ja-JP" sz="1400" b="0" i="0" smtClean="0">
                                  <a:latin typeface="Cambria Math"/>
                                </a:rPr>
                                <m:t>e</m:t>
                              </m:r>
                            </m:sub>
                          </m:sSub>
                          <m:r>
                            <a:rPr lang="en-US" altLang="ja-JP" sz="1400" b="0" i="1" smtClean="0">
                              <a:latin typeface="Cambria Math"/>
                            </a:rPr>
                            <m:t>=</m:t>
                          </m:r>
                          <m:r>
                            <a:rPr lang="en-US" altLang="ja-JP" sz="1400" b="0" i="1" smtClean="0">
                              <a:latin typeface="Cambria Math"/>
                            </a:rPr>
                            <m:t>𝑇</m:t>
                          </m:r>
                          <m:r>
                            <a:rPr lang="ja-JP" altLang="en-US" sz="1400" b="0" i="1" smtClean="0">
                              <a:latin typeface="Cambria Math"/>
                            </a:rPr>
                            <m:t>   </m:t>
                          </m:r>
                          <m:r>
                            <a:rPr lang="ja-JP" altLang="en-US" sz="1400" i="1">
                              <a:latin typeface="Cambria Math"/>
                            </a:rPr>
                            <m:t>を仮定</m:t>
                          </m:r>
                        </m:e>
                      </m:d>
                    </m:oMath>
                  </m:oMathPara>
                </a14:m>
                <a:endParaRPr lang="en-US" altLang="ja-JP" sz="1400" dirty="0"/>
              </a:p>
              <a:p>
                <a:pPr marL="285750" indent="-285750">
                  <a:buFont typeface="Arial" panose="020B0604020202020204" pitchFamily="34" charset="0"/>
                  <a:buChar char="•"/>
                </a:pPr>
                <a:r>
                  <a:rPr lang="ja-JP" altLang="en-US" sz="1400" dirty="0"/>
                  <a:t>質量密度</a:t>
                </a:r>
                <a:r>
                  <a:rPr lang="en-US" altLang="ja-JP" sz="1400" i="1" dirty="0"/>
                  <a:t>ρ</a:t>
                </a:r>
                <a:r>
                  <a:rPr lang="ja-JP" altLang="en-US" sz="1400" dirty="0" err="1"/>
                  <a:t>、</a:t>
                </a:r>
                <a:r>
                  <a:rPr lang="ja-JP" altLang="en-US" sz="1400" dirty="0"/>
                  <a:t>体積</a:t>
                </a:r>
                <a:r>
                  <a:rPr lang="en-US" altLang="ja-JP" sz="1400" i="1" dirty="0"/>
                  <a:t>V</a:t>
                </a:r>
                <a:r>
                  <a:rPr lang="ja-JP" altLang="en-US" sz="1400" dirty="0"/>
                  <a:t>の点火部が含む粒子数は、</a:t>
                </a:r>
                <a:endParaRPr lang="en-US" altLang="ja-JP" sz="1400" dirty="0"/>
              </a:p>
              <a:p>
                <a:pPr/>
                <a14:m>
                  <m:oMathPara xmlns:m="http://schemas.openxmlformats.org/officeDocument/2006/math">
                    <m:oMathParaPr>
                      <m:jc m:val="centerGroup"/>
                    </m:oMathParaPr>
                    <m:oMath xmlns:m="http://schemas.openxmlformats.org/officeDocument/2006/math">
                      <m:r>
                        <a:rPr lang="ja-JP" altLang="en-US" sz="1400" i="1" dirty="0" smtClean="0">
                          <a:latin typeface="Cambria Math"/>
                        </a:rPr>
                        <m:t>𝑁</m:t>
                      </m:r>
                      <m:r>
                        <a:rPr lang="en-US" altLang="ja-JP" sz="1400" b="0" i="1" dirty="0" smtClean="0">
                          <a:latin typeface="Cambria Math"/>
                        </a:rPr>
                        <m:t>=</m:t>
                      </m:r>
                      <m:sSub>
                        <m:sSubPr>
                          <m:ctrlPr>
                            <a:rPr lang="en-US" altLang="ja-JP" sz="1400" i="1" dirty="0" smtClean="0">
                              <a:latin typeface="Cambria Math" panose="02040503050406030204" pitchFamily="18" charset="0"/>
                            </a:rPr>
                          </m:ctrlPr>
                        </m:sSubPr>
                        <m:e>
                          <m:d>
                            <m:dPr>
                              <m:ctrlPr>
                                <a:rPr lang="en-US" altLang="ja-JP" sz="1400" i="1" dirty="0" smtClean="0">
                                  <a:latin typeface="Cambria Math" panose="02040503050406030204" pitchFamily="18" charset="0"/>
                                </a:rPr>
                              </m:ctrlPr>
                            </m:dPr>
                            <m:e>
                              <m:f>
                                <m:fPr>
                                  <m:ctrlPr>
                                    <a:rPr lang="en-US" altLang="ja-JP" sz="1400" i="1" dirty="0">
                                      <a:latin typeface="Cambria Math" panose="02040503050406030204" pitchFamily="18" charset="0"/>
                                    </a:rPr>
                                  </m:ctrlPr>
                                </m:fPr>
                                <m:num>
                                  <m:r>
                                    <a:rPr lang="ja-JP" altLang="en-US" sz="1400" i="1" dirty="0">
                                      <a:latin typeface="Cambria Math"/>
                                      <a:ea typeface="Cambria Math"/>
                                    </a:rPr>
                                    <m:t>𝜌</m:t>
                                  </m:r>
                                  <m:r>
                                    <a:rPr lang="en-US" altLang="ja-JP" sz="1400" i="1" dirty="0">
                                      <a:latin typeface="Cambria Math"/>
                                      <a:ea typeface="Cambria Math"/>
                                    </a:rPr>
                                    <m:t>𝑉</m:t>
                                  </m:r>
                                </m:num>
                                <m:den>
                                  <m:acc>
                                    <m:accPr>
                                      <m:chr m:val="̅"/>
                                      <m:ctrlPr>
                                        <a:rPr lang="en-US" altLang="ja-JP" sz="1400" i="1" dirty="0">
                                          <a:latin typeface="Cambria Math" panose="02040503050406030204" pitchFamily="18" charset="0"/>
                                        </a:rPr>
                                      </m:ctrlPr>
                                    </m:accPr>
                                    <m:e>
                                      <m:sSub>
                                        <m:sSubPr>
                                          <m:ctrlPr>
                                            <a:rPr lang="en-US" altLang="ja-JP" sz="1400" i="1" dirty="0">
                                              <a:latin typeface="Cambria Math" panose="02040503050406030204" pitchFamily="18" charset="0"/>
                                            </a:rPr>
                                          </m:ctrlPr>
                                        </m:sSubPr>
                                        <m:e>
                                          <m:r>
                                            <a:rPr lang="en-US" altLang="ja-JP" sz="1400" i="1" dirty="0">
                                              <a:latin typeface="Cambria Math"/>
                                            </a:rPr>
                                            <m:t>𝑚</m:t>
                                          </m:r>
                                        </m:e>
                                        <m:sub>
                                          <m:r>
                                            <m:rPr>
                                              <m:sty m:val="p"/>
                                            </m:rPr>
                                            <a:rPr lang="en-US" altLang="ja-JP" sz="1400" dirty="0">
                                              <a:latin typeface="Cambria Math"/>
                                            </a:rPr>
                                            <m:t>i</m:t>
                                          </m:r>
                                        </m:sub>
                                      </m:sSub>
                                    </m:e>
                                  </m:acc>
                                </m:den>
                              </m:f>
                            </m:e>
                          </m:d>
                        </m:e>
                        <m:sub>
                          <m:r>
                            <m:rPr>
                              <m:sty m:val="p"/>
                            </m:rPr>
                            <a:rPr lang="en-US" altLang="ja-JP" sz="1400" b="0" i="0" dirty="0" smtClean="0">
                              <a:latin typeface="Cambria Math"/>
                            </a:rPr>
                            <m:t>i</m:t>
                          </m:r>
                        </m:sub>
                      </m:sSub>
                      <m:r>
                        <a:rPr lang="en-US" altLang="ja-JP" sz="1400" i="1" dirty="0">
                          <a:latin typeface="Cambria Math"/>
                        </a:rPr>
                        <m:t>+</m:t>
                      </m:r>
                      <m:sSub>
                        <m:sSubPr>
                          <m:ctrlPr>
                            <a:rPr lang="en-US" altLang="ja-JP" sz="1400" i="1" dirty="0">
                              <a:latin typeface="Cambria Math" panose="02040503050406030204" pitchFamily="18" charset="0"/>
                            </a:rPr>
                          </m:ctrlPr>
                        </m:sSubPr>
                        <m:e>
                          <m:d>
                            <m:dPr>
                              <m:ctrlPr>
                                <a:rPr lang="en-US" altLang="ja-JP" sz="1400" i="1" dirty="0">
                                  <a:latin typeface="Cambria Math" panose="02040503050406030204" pitchFamily="18" charset="0"/>
                                </a:rPr>
                              </m:ctrlPr>
                            </m:dPr>
                            <m:e>
                              <m:acc>
                                <m:accPr>
                                  <m:chr m:val="̅"/>
                                  <m:ctrlPr>
                                    <a:rPr lang="en-US" altLang="ja-JP" sz="1400" i="1" dirty="0">
                                      <a:latin typeface="Cambria Math" panose="02040503050406030204" pitchFamily="18" charset="0"/>
                                    </a:rPr>
                                  </m:ctrlPr>
                                </m:accPr>
                                <m:e>
                                  <m:sSub>
                                    <m:sSubPr>
                                      <m:ctrlPr>
                                        <a:rPr lang="en-US" altLang="ja-JP" sz="1400" i="1" dirty="0">
                                          <a:latin typeface="Cambria Math" panose="02040503050406030204" pitchFamily="18" charset="0"/>
                                        </a:rPr>
                                      </m:ctrlPr>
                                    </m:sSubPr>
                                    <m:e>
                                      <m:r>
                                        <a:rPr lang="en-US" altLang="ja-JP" sz="1400" i="1" dirty="0">
                                          <a:latin typeface="Cambria Math"/>
                                        </a:rPr>
                                        <m:t>𝑍</m:t>
                                      </m:r>
                                    </m:e>
                                    <m:sub>
                                      <m:r>
                                        <m:rPr>
                                          <m:sty m:val="p"/>
                                        </m:rPr>
                                        <a:rPr lang="en-US" altLang="ja-JP" sz="1400" dirty="0">
                                          <a:latin typeface="Cambria Math"/>
                                        </a:rPr>
                                        <m:t>i</m:t>
                                      </m:r>
                                    </m:sub>
                                  </m:sSub>
                                </m:e>
                              </m:acc>
                              <m:f>
                                <m:fPr>
                                  <m:ctrlPr>
                                    <a:rPr lang="en-US" altLang="ja-JP" sz="1400" i="1" dirty="0">
                                      <a:latin typeface="Cambria Math" panose="02040503050406030204" pitchFamily="18" charset="0"/>
                                    </a:rPr>
                                  </m:ctrlPr>
                                </m:fPr>
                                <m:num>
                                  <m:r>
                                    <a:rPr lang="ja-JP" altLang="en-US" sz="1400" i="1" dirty="0">
                                      <a:latin typeface="Cambria Math"/>
                                      <a:ea typeface="Cambria Math"/>
                                    </a:rPr>
                                    <m:t>𝜌</m:t>
                                  </m:r>
                                  <m:r>
                                    <a:rPr lang="en-US" altLang="ja-JP" sz="1400" i="1" dirty="0">
                                      <a:latin typeface="Cambria Math"/>
                                      <a:ea typeface="Cambria Math"/>
                                    </a:rPr>
                                    <m:t>𝑉</m:t>
                                  </m:r>
                                </m:num>
                                <m:den>
                                  <m:acc>
                                    <m:accPr>
                                      <m:chr m:val="̅"/>
                                      <m:ctrlPr>
                                        <a:rPr lang="en-US" altLang="ja-JP" sz="1400" i="1" dirty="0">
                                          <a:latin typeface="Cambria Math" panose="02040503050406030204" pitchFamily="18" charset="0"/>
                                        </a:rPr>
                                      </m:ctrlPr>
                                    </m:accPr>
                                    <m:e>
                                      <m:sSub>
                                        <m:sSubPr>
                                          <m:ctrlPr>
                                            <a:rPr lang="en-US" altLang="ja-JP" sz="1400" i="1" dirty="0">
                                              <a:latin typeface="Cambria Math" panose="02040503050406030204" pitchFamily="18" charset="0"/>
                                            </a:rPr>
                                          </m:ctrlPr>
                                        </m:sSubPr>
                                        <m:e>
                                          <m:r>
                                            <a:rPr lang="en-US" altLang="ja-JP" sz="1400" i="1" dirty="0">
                                              <a:latin typeface="Cambria Math"/>
                                            </a:rPr>
                                            <m:t>𝑚</m:t>
                                          </m:r>
                                        </m:e>
                                        <m:sub>
                                          <m:r>
                                            <m:rPr>
                                              <m:sty m:val="p"/>
                                            </m:rPr>
                                            <a:rPr lang="en-US" altLang="ja-JP" sz="1400" dirty="0">
                                              <a:latin typeface="Cambria Math"/>
                                            </a:rPr>
                                            <m:t>i</m:t>
                                          </m:r>
                                        </m:sub>
                                      </m:sSub>
                                    </m:e>
                                  </m:acc>
                                </m:den>
                              </m:f>
                            </m:e>
                          </m:d>
                        </m:e>
                        <m:sub>
                          <m:r>
                            <m:rPr>
                              <m:sty m:val="p"/>
                            </m:rPr>
                            <a:rPr lang="en-US" altLang="ja-JP" sz="1400" b="0" i="0" dirty="0" smtClean="0">
                              <a:latin typeface="Cambria Math"/>
                            </a:rPr>
                            <m:t>e</m:t>
                          </m:r>
                        </m:sub>
                      </m:sSub>
                      <m:r>
                        <a:rPr lang="en-US" altLang="ja-JP" sz="1400" i="1" dirty="0">
                          <a:latin typeface="Cambria Math"/>
                        </a:rPr>
                        <m:t>=</m:t>
                      </m:r>
                      <m:f>
                        <m:fPr>
                          <m:ctrlPr>
                            <a:rPr lang="en-US" altLang="ja-JP" sz="1400" i="1" dirty="0">
                              <a:latin typeface="Cambria Math" panose="02040503050406030204" pitchFamily="18" charset="0"/>
                            </a:rPr>
                          </m:ctrlPr>
                        </m:fPr>
                        <m:num>
                          <m:r>
                            <a:rPr lang="en-US" altLang="ja-JP" sz="1400" i="1" dirty="0">
                              <a:latin typeface="Cambria Math"/>
                            </a:rPr>
                            <m:t>1+</m:t>
                          </m:r>
                          <m:acc>
                            <m:accPr>
                              <m:chr m:val="̅"/>
                              <m:ctrlPr>
                                <a:rPr lang="en-US" altLang="ja-JP" sz="1400" i="1" dirty="0">
                                  <a:latin typeface="Cambria Math" panose="02040503050406030204" pitchFamily="18" charset="0"/>
                                </a:rPr>
                              </m:ctrlPr>
                            </m:accPr>
                            <m:e>
                              <m:sSub>
                                <m:sSubPr>
                                  <m:ctrlPr>
                                    <a:rPr lang="en-US" altLang="ja-JP" sz="1400" i="1" dirty="0">
                                      <a:latin typeface="Cambria Math" panose="02040503050406030204" pitchFamily="18" charset="0"/>
                                    </a:rPr>
                                  </m:ctrlPr>
                                </m:sSubPr>
                                <m:e>
                                  <m:r>
                                    <a:rPr lang="en-US" altLang="ja-JP" sz="1400" i="1" dirty="0">
                                      <a:latin typeface="Cambria Math"/>
                                    </a:rPr>
                                    <m:t>𝑍</m:t>
                                  </m:r>
                                </m:e>
                                <m:sub>
                                  <m:r>
                                    <m:rPr>
                                      <m:sty m:val="p"/>
                                    </m:rPr>
                                    <a:rPr lang="en-US" altLang="ja-JP" sz="1400" dirty="0">
                                      <a:latin typeface="Cambria Math"/>
                                    </a:rPr>
                                    <m:t>i</m:t>
                                  </m:r>
                                </m:sub>
                              </m:sSub>
                            </m:e>
                          </m:acc>
                        </m:num>
                        <m:den>
                          <m:acc>
                            <m:accPr>
                              <m:chr m:val="̅"/>
                              <m:ctrlPr>
                                <a:rPr lang="en-US" altLang="ja-JP" sz="1400" i="1" dirty="0">
                                  <a:latin typeface="Cambria Math" panose="02040503050406030204" pitchFamily="18" charset="0"/>
                                </a:rPr>
                              </m:ctrlPr>
                            </m:accPr>
                            <m:e>
                              <m:sSub>
                                <m:sSubPr>
                                  <m:ctrlPr>
                                    <a:rPr lang="en-US" altLang="ja-JP" sz="1400" i="1" dirty="0">
                                      <a:latin typeface="Cambria Math" panose="02040503050406030204" pitchFamily="18" charset="0"/>
                                    </a:rPr>
                                  </m:ctrlPr>
                                </m:sSubPr>
                                <m:e>
                                  <m:r>
                                    <a:rPr lang="en-US" altLang="ja-JP" sz="1400" i="1" dirty="0">
                                      <a:latin typeface="Cambria Math"/>
                                    </a:rPr>
                                    <m:t>𝑚</m:t>
                                  </m:r>
                                </m:e>
                                <m:sub>
                                  <m:r>
                                    <m:rPr>
                                      <m:sty m:val="p"/>
                                    </m:rPr>
                                    <a:rPr lang="en-US" altLang="ja-JP" sz="1400" dirty="0">
                                      <a:latin typeface="Cambria Math"/>
                                    </a:rPr>
                                    <m:t>i</m:t>
                                  </m:r>
                                </m:sub>
                              </m:sSub>
                            </m:e>
                          </m:acc>
                        </m:den>
                      </m:f>
                      <m:r>
                        <a:rPr lang="ja-JP" altLang="en-US" sz="1400" i="1" dirty="0">
                          <a:latin typeface="Cambria Math"/>
                          <a:ea typeface="Cambria Math"/>
                        </a:rPr>
                        <m:t>𝜌</m:t>
                      </m:r>
                      <m:r>
                        <a:rPr lang="en-US" altLang="ja-JP" sz="1400" i="1" dirty="0">
                          <a:latin typeface="Cambria Math"/>
                          <a:ea typeface="Cambria Math"/>
                        </a:rPr>
                        <m:t>𝑉</m:t>
                      </m:r>
                    </m:oMath>
                  </m:oMathPara>
                </a14:m>
                <a:endParaRPr kumimoji="1" lang="ja-JP" altLang="en-US" sz="1400" dirty="0"/>
              </a:p>
            </p:txBody>
          </p:sp>
        </mc:Choice>
        <mc:Fallback xmlns="">
          <p:sp>
            <p:nvSpPr>
              <p:cNvPr id="23" name="テキスト ボックス 22"/>
              <p:cNvSpPr txBox="1">
                <a:spLocks noRot="1" noChangeAspect="1" noMove="1" noResize="1" noEditPoints="1" noAdjustHandles="1" noChangeArrowheads="1" noChangeShapeType="1" noTextEdit="1"/>
              </p:cNvSpPr>
              <p:nvPr/>
            </p:nvSpPr>
            <p:spPr>
              <a:xfrm>
                <a:off x="110323" y="5044534"/>
                <a:ext cx="3813605" cy="1658146"/>
              </a:xfrm>
              <a:prstGeom prst="rect">
                <a:avLst/>
              </a:prstGeom>
              <a:blipFill rotWithShape="1">
                <a:blip r:embed="rId7"/>
                <a:stretch>
                  <a:fillRect l="-160" t="-1103" r="-3195"/>
                </a:stretch>
              </a:blipFill>
              <a:ln>
                <a:noFill/>
              </a:ln>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4" name="テキスト ボックス 23"/>
              <p:cNvSpPr txBox="1"/>
              <p:nvPr/>
            </p:nvSpPr>
            <p:spPr>
              <a:xfrm>
                <a:off x="3932562" y="4864493"/>
                <a:ext cx="4752528" cy="1674561"/>
              </a:xfrm>
              <a:prstGeom prst="rect">
                <a:avLst/>
              </a:prstGeom>
              <a:noFill/>
              <a:ln>
                <a:noFill/>
              </a:ln>
            </p:spPr>
            <p:txBody>
              <a:bodyPr wrap="square" rtlCol="0">
                <a:spAutoFit/>
              </a:bodyPr>
              <a:lstStyle/>
              <a:p>
                <a:pPr marL="285750" indent="-285750">
                  <a:buFont typeface="Arial" panose="020B0604020202020204" pitchFamily="34" charset="0"/>
                  <a:buChar char="•"/>
                </a:pPr>
                <a:r>
                  <a:rPr lang="ja-JP" altLang="en-US" sz="1400" dirty="0"/>
                  <a:t>球形の点火部を仮定して、</a:t>
                </a:r>
                <a:endParaRPr lang="en-US" altLang="ja-JP" sz="1400" dirty="0"/>
              </a:p>
              <a:p>
                <a:pPr/>
                <a14:m>
                  <m:oMathPara xmlns:m="http://schemas.openxmlformats.org/officeDocument/2006/math">
                    <m:oMathParaPr>
                      <m:jc m:val="centerGroup"/>
                    </m:oMathParaPr>
                    <m:oMath xmlns:m="http://schemas.openxmlformats.org/officeDocument/2006/math">
                      <m:r>
                        <a:rPr lang="en-US" altLang="ja-JP" sz="1400" b="0" i="1" dirty="0" smtClean="0">
                          <a:latin typeface="Cambria Math"/>
                        </a:rPr>
                        <m:t>𝑁</m:t>
                      </m:r>
                      <m:r>
                        <a:rPr lang="en-US" altLang="ja-JP" sz="1400" i="1" dirty="0">
                          <a:latin typeface="Cambria Math"/>
                        </a:rPr>
                        <m:t>=</m:t>
                      </m:r>
                      <m:f>
                        <m:fPr>
                          <m:ctrlPr>
                            <a:rPr lang="en-US" altLang="ja-JP" sz="1400" i="1" dirty="0">
                              <a:latin typeface="Cambria Math" panose="02040503050406030204" pitchFamily="18" charset="0"/>
                            </a:rPr>
                          </m:ctrlPr>
                        </m:fPr>
                        <m:num>
                          <m:r>
                            <a:rPr lang="en-US" altLang="ja-JP" sz="1400" i="1" dirty="0">
                              <a:latin typeface="Cambria Math"/>
                            </a:rPr>
                            <m:t>1+</m:t>
                          </m:r>
                          <m:acc>
                            <m:accPr>
                              <m:chr m:val="̅"/>
                              <m:ctrlPr>
                                <a:rPr lang="en-US" altLang="ja-JP" sz="1400" i="1" dirty="0">
                                  <a:latin typeface="Cambria Math" panose="02040503050406030204" pitchFamily="18" charset="0"/>
                                </a:rPr>
                              </m:ctrlPr>
                            </m:accPr>
                            <m:e>
                              <m:sSub>
                                <m:sSubPr>
                                  <m:ctrlPr>
                                    <a:rPr lang="en-US" altLang="ja-JP" sz="1400" i="1" dirty="0">
                                      <a:latin typeface="Cambria Math" panose="02040503050406030204" pitchFamily="18" charset="0"/>
                                    </a:rPr>
                                  </m:ctrlPr>
                                </m:sSubPr>
                                <m:e>
                                  <m:r>
                                    <a:rPr lang="en-US" altLang="ja-JP" sz="1400" i="1" dirty="0">
                                      <a:latin typeface="Cambria Math"/>
                                    </a:rPr>
                                    <m:t>𝑍</m:t>
                                  </m:r>
                                </m:e>
                                <m:sub>
                                  <m:r>
                                    <m:rPr>
                                      <m:sty m:val="p"/>
                                    </m:rPr>
                                    <a:rPr lang="en-US" altLang="ja-JP" sz="1400" dirty="0">
                                      <a:latin typeface="Cambria Math"/>
                                    </a:rPr>
                                    <m:t>i</m:t>
                                  </m:r>
                                </m:sub>
                              </m:sSub>
                            </m:e>
                          </m:acc>
                        </m:num>
                        <m:den>
                          <m:acc>
                            <m:accPr>
                              <m:chr m:val="̅"/>
                              <m:ctrlPr>
                                <a:rPr lang="en-US" altLang="ja-JP" sz="1400" i="1" dirty="0">
                                  <a:latin typeface="Cambria Math" panose="02040503050406030204" pitchFamily="18" charset="0"/>
                                </a:rPr>
                              </m:ctrlPr>
                            </m:accPr>
                            <m:e>
                              <m:sSub>
                                <m:sSubPr>
                                  <m:ctrlPr>
                                    <a:rPr lang="en-US" altLang="ja-JP" sz="1400" i="1" dirty="0">
                                      <a:latin typeface="Cambria Math" panose="02040503050406030204" pitchFamily="18" charset="0"/>
                                    </a:rPr>
                                  </m:ctrlPr>
                                </m:sSubPr>
                                <m:e>
                                  <m:r>
                                    <a:rPr lang="en-US" altLang="ja-JP" sz="1400" i="1" dirty="0">
                                      <a:latin typeface="Cambria Math"/>
                                    </a:rPr>
                                    <m:t>𝑚</m:t>
                                  </m:r>
                                </m:e>
                                <m:sub>
                                  <m:r>
                                    <m:rPr>
                                      <m:sty m:val="p"/>
                                    </m:rPr>
                                    <a:rPr lang="en-US" altLang="ja-JP" sz="1400" dirty="0">
                                      <a:latin typeface="Cambria Math"/>
                                    </a:rPr>
                                    <m:t>i</m:t>
                                  </m:r>
                                </m:sub>
                              </m:sSub>
                            </m:e>
                          </m:acc>
                        </m:den>
                      </m:f>
                      <m:r>
                        <a:rPr lang="en-US" altLang="ja-JP" sz="1400" i="1" dirty="0">
                          <a:latin typeface="Cambria Math"/>
                          <a:ea typeface="Cambria Math"/>
                        </a:rPr>
                        <m:t>∙</m:t>
                      </m:r>
                      <m:r>
                        <a:rPr lang="ja-JP" altLang="en-US" sz="1400" i="1" dirty="0">
                          <a:latin typeface="Cambria Math"/>
                          <a:ea typeface="Cambria Math"/>
                        </a:rPr>
                        <m:t>𝜌</m:t>
                      </m:r>
                      <m:r>
                        <a:rPr lang="en-US" altLang="ja-JP" sz="1400" i="1" dirty="0">
                          <a:latin typeface="Cambria Math"/>
                          <a:ea typeface="Cambria Math"/>
                        </a:rPr>
                        <m:t>∙</m:t>
                      </m:r>
                      <m:f>
                        <m:fPr>
                          <m:ctrlPr>
                            <a:rPr lang="en-US" altLang="ja-JP" sz="1400" i="1" dirty="0">
                              <a:latin typeface="Cambria Math" panose="02040503050406030204" pitchFamily="18" charset="0"/>
                              <a:ea typeface="Cambria Math"/>
                            </a:rPr>
                          </m:ctrlPr>
                        </m:fPr>
                        <m:num>
                          <m:r>
                            <a:rPr lang="en-US" altLang="ja-JP" sz="1400" i="1" dirty="0">
                              <a:latin typeface="Cambria Math"/>
                              <a:ea typeface="Cambria Math"/>
                            </a:rPr>
                            <m:t>4</m:t>
                          </m:r>
                        </m:num>
                        <m:den>
                          <m:r>
                            <a:rPr lang="en-US" altLang="ja-JP" sz="1400" i="1" dirty="0">
                              <a:latin typeface="Cambria Math"/>
                              <a:ea typeface="Cambria Math"/>
                            </a:rPr>
                            <m:t>3</m:t>
                          </m:r>
                        </m:den>
                      </m:f>
                      <m:r>
                        <a:rPr lang="ja-JP" altLang="en-US" sz="1400" i="1" dirty="0">
                          <a:latin typeface="Cambria Math"/>
                          <a:ea typeface="Cambria Math"/>
                        </a:rPr>
                        <m:t>𝜋</m:t>
                      </m:r>
                      <m:sSup>
                        <m:sSupPr>
                          <m:ctrlPr>
                            <a:rPr lang="en-US" altLang="ja-JP" sz="1400" i="1" dirty="0">
                              <a:latin typeface="Cambria Math" panose="02040503050406030204" pitchFamily="18" charset="0"/>
                              <a:ea typeface="Cambria Math"/>
                            </a:rPr>
                          </m:ctrlPr>
                        </m:sSupPr>
                        <m:e>
                          <m:r>
                            <a:rPr lang="en-US" altLang="ja-JP" sz="1400" i="1" dirty="0">
                              <a:latin typeface="Cambria Math"/>
                              <a:ea typeface="Cambria Math"/>
                            </a:rPr>
                            <m:t>𝑅</m:t>
                          </m:r>
                        </m:e>
                        <m:sup>
                          <m:r>
                            <a:rPr lang="en-US" altLang="ja-JP" sz="1400" i="1" dirty="0">
                              <a:latin typeface="Cambria Math"/>
                              <a:ea typeface="Cambria Math"/>
                            </a:rPr>
                            <m:t>3</m:t>
                          </m:r>
                        </m:sup>
                      </m:sSup>
                    </m:oMath>
                  </m:oMathPara>
                </a14:m>
                <a:endParaRPr lang="en-US" altLang="ja-JP" sz="1400" i="1" dirty="0"/>
              </a:p>
              <a:p>
                <a:pPr marL="285750" indent="-285750">
                  <a:buFont typeface="Arial" panose="020B0604020202020204" pitchFamily="34" charset="0"/>
                  <a:buChar char="•"/>
                </a:pPr>
                <a:r>
                  <a:rPr lang="ja-JP" altLang="en-US" sz="1400" dirty="0">
                    <a:latin typeface="+mn-ea"/>
                  </a:rPr>
                  <a:t>点火部の内部エネルギーは、</a:t>
                </a:r>
                <a:endParaRPr lang="en-US" altLang="ja-JP" sz="1400" dirty="0">
                  <a:latin typeface="+mn-ea"/>
                </a:endParaRPr>
              </a:p>
              <a:p>
                <a:pPr/>
                <a14:m>
                  <m:oMathPara xmlns:m="http://schemas.openxmlformats.org/officeDocument/2006/math">
                    <m:oMathParaPr>
                      <m:jc m:val="centerGroup"/>
                    </m:oMathParaPr>
                    <m:oMath xmlns:m="http://schemas.openxmlformats.org/officeDocument/2006/math">
                      <m:sSub>
                        <m:sSubPr>
                          <m:ctrlPr>
                            <a:rPr kumimoji="1" lang="en-US" altLang="ja-JP" sz="1400" i="1" smtClean="0">
                              <a:latin typeface="Cambria Math" panose="02040503050406030204" pitchFamily="18" charset="0"/>
                            </a:rPr>
                          </m:ctrlPr>
                        </m:sSubPr>
                        <m:e>
                          <m:r>
                            <a:rPr kumimoji="1" lang="ja-JP" altLang="en-US" sz="1400" b="0" i="1" smtClean="0">
                              <a:latin typeface="Cambria Math"/>
                            </a:rPr>
                            <m:t>𝐸</m:t>
                          </m:r>
                        </m:e>
                        <m:sub>
                          <m:r>
                            <m:rPr>
                              <m:sty m:val="p"/>
                            </m:rPr>
                            <a:rPr kumimoji="1" lang="en-US" altLang="ja-JP" sz="1400" b="0" i="0" smtClean="0">
                              <a:latin typeface="Cambria Math"/>
                            </a:rPr>
                            <m:t>h</m:t>
                          </m:r>
                        </m:sub>
                      </m:sSub>
                      <m:r>
                        <a:rPr kumimoji="1" lang="en-US" altLang="ja-JP" sz="1400" b="0" i="1" smtClean="0">
                          <a:latin typeface="Cambria Math"/>
                        </a:rPr>
                        <m:t>=</m:t>
                      </m:r>
                      <m:acc>
                        <m:accPr>
                          <m:chr m:val="̅"/>
                          <m:ctrlPr>
                            <a:rPr lang="en-US" altLang="ja-JP" sz="1400" i="1">
                              <a:latin typeface="Cambria Math" panose="02040503050406030204" pitchFamily="18" charset="0"/>
                            </a:rPr>
                          </m:ctrlPr>
                        </m:accPr>
                        <m:e>
                          <m:sSub>
                            <m:sSubPr>
                              <m:ctrlPr>
                                <a:rPr lang="en-US" altLang="ja-JP" sz="1400" i="1">
                                  <a:latin typeface="Cambria Math" panose="02040503050406030204" pitchFamily="18" charset="0"/>
                                </a:rPr>
                              </m:ctrlPr>
                            </m:sSubPr>
                            <m:e>
                              <m:r>
                                <a:rPr lang="en-US" altLang="ja-JP" sz="1400" i="1">
                                  <a:latin typeface="Cambria Math"/>
                                </a:rPr>
                                <m:t>𝐸</m:t>
                              </m:r>
                            </m:e>
                            <m:sub>
                              <m:r>
                                <m:rPr>
                                  <m:sty m:val="p"/>
                                </m:rPr>
                                <a:rPr lang="en-US" altLang="ja-JP" sz="1400">
                                  <a:latin typeface="Cambria Math"/>
                                </a:rPr>
                                <m:t>th</m:t>
                              </m:r>
                            </m:sub>
                          </m:sSub>
                        </m:e>
                      </m:acc>
                      <m:r>
                        <a:rPr lang="en-US" altLang="ja-JP" sz="1400" i="1" smtClean="0">
                          <a:latin typeface="Cambria Math"/>
                          <a:ea typeface="Cambria Math"/>
                        </a:rPr>
                        <m:t>∙</m:t>
                      </m:r>
                      <m:r>
                        <a:rPr lang="en-US" altLang="ja-JP" sz="1400" b="0" i="1" smtClean="0">
                          <a:latin typeface="Cambria Math"/>
                          <a:ea typeface="Cambria Math"/>
                        </a:rPr>
                        <m:t>𝑁</m:t>
                      </m:r>
                    </m:oMath>
                  </m:oMathPara>
                </a14:m>
                <a:endParaRPr lang="en-US" altLang="ja-JP" sz="1400" b="0" i="1" dirty="0">
                  <a:latin typeface="Cambria Math"/>
                  <a:ea typeface="Cambria Math"/>
                </a:endParaRPr>
              </a:p>
              <a:p>
                <a:pPr/>
                <a14:m>
                  <m:oMathPara xmlns:m="http://schemas.openxmlformats.org/officeDocument/2006/math">
                    <m:oMathParaPr>
                      <m:jc m:val="centerGroup"/>
                    </m:oMathParaPr>
                    <m:oMath xmlns:m="http://schemas.openxmlformats.org/officeDocument/2006/math">
                      <m:r>
                        <a:rPr lang="en-US" altLang="ja-JP" sz="1400" i="1" smtClean="0">
                          <a:latin typeface="Cambria Math"/>
                          <a:ea typeface="Cambria Math"/>
                        </a:rPr>
                        <m:t>∴</m:t>
                      </m:r>
                      <m:r>
                        <a:rPr lang="en-US" altLang="ja-JP" sz="1400" b="0" i="1" smtClean="0">
                          <a:latin typeface="Cambria Math"/>
                          <a:ea typeface="Cambria Math"/>
                        </a:rPr>
                        <m:t>  </m:t>
                      </m:r>
                      <m:sSub>
                        <m:sSubPr>
                          <m:ctrlPr>
                            <a:rPr lang="en-US" altLang="ja-JP" sz="1400" i="1" smtClean="0">
                              <a:solidFill>
                                <a:srgbClr val="FF0000"/>
                              </a:solidFill>
                              <a:latin typeface="Cambria Math" panose="02040503050406030204" pitchFamily="18" charset="0"/>
                            </a:rPr>
                          </m:ctrlPr>
                        </m:sSubPr>
                        <m:e>
                          <m:r>
                            <a:rPr lang="ja-JP" altLang="en-US" sz="1400" i="1">
                              <a:solidFill>
                                <a:srgbClr val="FF0000"/>
                              </a:solidFill>
                              <a:latin typeface="Cambria Math"/>
                            </a:rPr>
                            <m:t>𝐸</m:t>
                          </m:r>
                        </m:e>
                        <m:sub>
                          <m:r>
                            <m:rPr>
                              <m:sty m:val="p"/>
                            </m:rPr>
                            <a:rPr lang="en-US" altLang="ja-JP" sz="1400">
                              <a:solidFill>
                                <a:srgbClr val="FF0000"/>
                              </a:solidFill>
                              <a:latin typeface="Cambria Math"/>
                            </a:rPr>
                            <m:t>h</m:t>
                          </m:r>
                        </m:sub>
                      </m:sSub>
                      <m:r>
                        <a:rPr lang="en-US" altLang="ja-JP" sz="1400" b="0" i="1" smtClean="0">
                          <a:solidFill>
                            <a:srgbClr val="FF0000"/>
                          </a:solidFill>
                          <a:latin typeface="Cambria Math"/>
                          <a:ea typeface="Cambria Math"/>
                        </a:rPr>
                        <m:t>=2</m:t>
                      </m:r>
                      <m:r>
                        <a:rPr lang="ja-JP" altLang="en-US" sz="1400" b="0" i="1" smtClean="0">
                          <a:solidFill>
                            <a:srgbClr val="FF0000"/>
                          </a:solidFill>
                          <a:latin typeface="Cambria Math"/>
                          <a:ea typeface="Cambria Math"/>
                        </a:rPr>
                        <m:t>𝜋</m:t>
                      </m:r>
                      <m:sSub>
                        <m:sSubPr>
                          <m:ctrlPr>
                            <a:rPr lang="en-US" altLang="ja-JP" sz="1400" b="0" i="1" smtClean="0">
                              <a:solidFill>
                                <a:srgbClr val="FF0000"/>
                              </a:solidFill>
                              <a:latin typeface="Cambria Math" panose="02040503050406030204" pitchFamily="18" charset="0"/>
                              <a:ea typeface="Cambria Math"/>
                            </a:rPr>
                          </m:ctrlPr>
                        </m:sSubPr>
                        <m:e>
                          <m:r>
                            <a:rPr lang="en-US" altLang="ja-JP" sz="1400" b="0" i="1" smtClean="0">
                              <a:solidFill>
                                <a:srgbClr val="FF0000"/>
                              </a:solidFill>
                              <a:latin typeface="Cambria Math"/>
                              <a:ea typeface="Cambria Math"/>
                            </a:rPr>
                            <m:t>𝑘</m:t>
                          </m:r>
                        </m:e>
                        <m:sub>
                          <m:r>
                            <m:rPr>
                              <m:sty m:val="p"/>
                            </m:rPr>
                            <a:rPr lang="en-US" altLang="ja-JP" sz="1400" b="0" i="0" smtClean="0">
                              <a:solidFill>
                                <a:srgbClr val="FF0000"/>
                              </a:solidFill>
                              <a:latin typeface="Cambria Math"/>
                              <a:ea typeface="Cambria Math"/>
                            </a:rPr>
                            <m:t>B</m:t>
                          </m:r>
                        </m:sub>
                      </m:sSub>
                      <m:r>
                        <a:rPr lang="en-US" altLang="ja-JP" sz="1400" b="0" i="1" smtClean="0">
                          <a:solidFill>
                            <a:srgbClr val="FF0000"/>
                          </a:solidFill>
                          <a:latin typeface="Cambria Math"/>
                          <a:ea typeface="Cambria Math"/>
                        </a:rPr>
                        <m:t>𝑇</m:t>
                      </m:r>
                      <m:r>
                        <a:rPr lang="en-US" altLang="ja-JP" sz="1400" b="0" i="1" smtClean="0">
                          <a:solidFill>
                            <a:srgbClr val="FF0000"/>
                          </a:solidFill>
                          <a:latin typeface="Cambria Math"/>
                          <a:ea typeface="Cambria Math"/>
                        </a:rPr>
                        <m:t>∙</m:t>
                      </m:r>
                      <m:f>
                        <m:fPr>
                          <m:ctrlPr>
                            <a:rPr lang="en-US" altLang="ja-JP" sz="1400" i="1" dirty="0">
                              <a:solidFill>
                                <a:srgbClr val="FF0000"/>
                              </a:solidFill>
                              <a:latin typeface="Cambria Math" panose="02040503050406030204" pitchFamily="18" charset="0"/>
                            </a:rPr>
                          </m:ctrlPr>
                        </m:fPr>
                        <m:num>
                          <m:r>
                            <a:rPr lang="en-US" altLang="ja-JP" sz="1400" i="1" dirty="0">
                              <a:solidFill>
                                <a:srgbClr val="FF0000"/>
                              </a:solidFill>
                              <a:latin typeface="Cambria Math"/>
                            </a:rPr>
                            <m:t>1+</m:t>
                          </m:r>
                          <m:acc>
                            <m:accPr>
                              <m:chr m:val="̅"/>
                              <m:ctrlPr>
                                <a:rPr lang="en-US" altLang="ja-JP" sz="1400" i="1" dirty="0">
                                  <a:solidFill>
                                    <a:srgbClr val="FF0000"/>
                                  </a:solidFill>
                                  <a:latin typeface="Cambria Math" panose="02040503050406030204" pitchFamily="18" charset="0"/>
                                </a:rPr>
                              </m:ctrlPr>
                            </m:accPr>
                            <m:e>
                              <m:sSub>
                                <m:sSubPr>
                                  <m:ctrlPr>
                                    <a:rPr lang="en-US" altLang="ja-JP" sz="1400" i="1" dirty="0">
                                      <a:solidFill>
                                        <a:srgbClr val="FF0000"/>
                                      </a:solidFill>
                                      <a:latin typeface="Cambria Math" panose="02040503050406030204" pitchFamily="18" charset="0"/>
                                    </a:rPr>
                                  </m:ctrlPr>
                                </m:sSubPr>
                                <m:e>
                                  <m:r>
                                    <a:rPr lang="en-US" altLang="ja-JP" sz="1400" i="1" dirty="0">
                                      <a:solidFill>
                                        <a:srgbClr val="FF0000"/>
                                      </a:solidFill>
                                      <a:latin typeface="Cambria Math"/>
                                    </a:rPr>
                                    <m:t>𝑍</m:t>
                                  </m:r>
                                </m:e>
                                <m:sub>
                                  <m:r>
                                    <m:rPr>
                                      <m:sty m:val="p"/>
                                    </m:rPr>
                                    <a:rPr lang="en-US" altLang="ja-JP" sz="1400" dirty="0">
                                      <a:solidFill>
                                        <a:srgbClr val="FF0000"/>
                                      </a:solidFill>
                                      <a:latin typeface="Cambria Math"/>
                                    </a:rPr>
                                    <m:t>i</m:t>
                                  </m:r>
                                </m:sub>
                              </m:sSub>
                            </m:e>
                          </m:acc>
                        </m:num>
                        <m:den>
                          <m:acc>
                            <m:accPr>
                              <m:chr m:val="̅"/>
                              <m:ctrlPr>
                                <a:rPr lang="en-US" altLang="ja-JP" sz="1400" i="1" dirty="0">
                                  <a:solidFill>
                                    <a:srgbClr val="FF0000"/>
                                  </a:solidFill>
                                  <a:latin typeface="Cambria Math" panose="02040503050406030204" pitchFamily="18" charset="0"/>
                                </a:rPr>
                              </m:ctrlPr>
                            </m:accPr>
                            <m:e>
                              <m:sSub>
                                <m:sSubPr>
                                  <m:ctrlPr>
                                    <a:rPr lang="en-US" altLang="ja-JP" sz="1400" i="1" dirty="0">
                                      <a:solidFill>
                                        <a:srgbClr val="FF0000"/>
                                      </a:solidFill>
                                      <a:latin typeface="Cambria Math" panose="02040503050406030204" pitchFamily="18" charset="0"/>
                                    </a:rPr>
                                  </m:ctrlPr>
                                </m:sSubPr>
                                <m:e>
                                  <m:r>
                                    <a:rPr lang="en-US" altLang="ja-JP" sz="1400" i="1" dirty="0">
                                      <a:solidFill>
                                        <a:srgbClr val="FF0000"/>
                                      </a:solidFill>
                                      <a:latin typeface="Cambria Math"/>
                                    </a:rPr>
                                    <m:t>𝑚</m:t>
                                  </m:r>
                                </m:e>
                                <m:sub>
                                  <m:r>
                                    <m:rPr>
                                      <m:sty m:val="p"/>
                                    </m:rPr>
                                    <a:rPr lang="en-US" altLang="ja-JP" sz="1400" dirty="0">
                                      <a:solidFill>
                                        <a:srgbClr val="FF0000"/>
                                      </a:solidFill>
                                      <a:latin typeface="Cambria Math"/>
                                    </a:rPr>
                                    <m:t>i</m:t>
                                  </m:r>
                                </m:sub>
                              </m:sSub>
                            </m:e>
                          </m:acc>
                        </m:den>
                      </m:f>
                      <m:r>
                        <a:rPr lang="en-US" altLang="ja-JP" sz="1400" i="1" dirty="0" smtClean="0">
                          <a:solidFill>
                            <a:srgbClr val="FF0000"/>
                          </a:solidFill>
                          <a:latin typeface="Cambria Math"/>
                          <a:ea typeface="Cambria Math"/>
                        </a:rPr>
                        <m:t>∙</m:t>
                      </m:r>
                      <m:f>
                        <m:fPr>
                          <m:ctrlPr>
                            <a:rPr lang="en-US" altLang="ja-JP" sz="1400" i="1" dirty="0" smtClean="0">
                              <a:solidFill>
                                <a:srgbClr val="FF0000"/>
                              </a:solidFill>
                              <a:latin typeface="Cambria Math" panose="02040503050406030204" pitchFamily="18" charset="0"/>
                            </a:rPr>
                          </m:ctrlPr>
                        </m:fPr>
                        <m:num>
                          <m:sSup>
                            <m:sSupPr>
                              <m:ctrlPr>
                                <a:rPr lang="en-US" altLang="ja-JP" sz="1400" i="1" dirty="0" smtClean="0">
                                  <a:solidFill>
                                    <a:srgbClr val="FF0000"/>
                                  </a:solidFill>
                                  <a:latin typeface="Cambria Math" panose="02040503050406030204" pitchFamily="18" charset="0"/>
                                </a:rPr>
                              </m:ctrlPr>
                            </m:sSupPr>
                            <m:e>
                              <m:d>
                                <m:dPr>
                                  <m:ctrlPr>
                                    <a:rPr lang="en-US" altLang="ja-JP" sz="1400" i="1" dirty="0" smtClean="0">
                                      <a:solidFill>
                                        <a:srgbClr val="FF0000"/>
                                      </a:solidFill>
                                      <a:latin typeface="Cambria Math" panose="02040503050406030204" pitchFamily="18" charset="0"/>
                                    </a:rPr>
                                  </m:ctrlPr>
                                </m:dPr>
                                <m:e>
                                  <m:r>
                                    <a:rPr lang="ja-JP" altLang="en-US" sz="1400" i="1" dirty="0" smtClean="0">
                                      <a:solidFill>
                                        <a:srgbClr val="FF0000"/>
                                      </a:solidFill>
                                      <a:latin typeface="Cambria Math"/>
                                    </a:rPr>
                                    <m:t>𝜌</m:t>
                                  </m:r>
                                  <m:r>
                                    <a:rPr lang="en-US" altLang="ja-JP" sz="1400" b="0" i="1" dirty="0" smtClean="0">
                                      <a:solidFill>
                                        <a:srgbClr val="FF0000"/>
                                      </a:solidFill>
                                      <a:latin typeface="Cambria Math"/>
                                    </a:rPr>
                                    <m:t>𝑅</m:t>
                                  </m:r>
                                </m:e>
                              </m:d>
                            </m:e>
                            <m:sup>
                              <m:r>
                                <a:rPr lang="en-US" altLang="ja-JP" sz="1400" b="0" i="1" dirty="0" smtClean="0">
                                  <a:solidFill>
                                    <a:srgbClr val="FF0000"/>
                                  </a:solidFill>
                                  <a:latin typeface="Cambria Math"/>
                                </a:rPr>
                                <m:t>3</m:t>
                              </m:r>
                            </m:sup>
                          </m:sSup>
                        </m:num>
                        <m:den>
                          <m:sSup>
                            <m:sSupPr>
                              <m:ctrlPr>
                                <a:rPr lang="en-US" altLang="ja-JP" sz="1400" i="1" dirty="0" smtClean="0">
                                  <a:solidFill>
                                    <a:srgbClr val="FF0000"/>
                                  </a:solidFill>
                                  <a:latin typeface="Cambria Math" panose="02040503050406030204" pitchFamily="18" charset="0"/>
                                </a:rPr>
                              </m:ctrlPr>
                            </m:sSupPr>
                            <m:e>
                              <m:r>
                                <a:rPr lang="ja-JP" altLang="en-US" sz="1400" i="1" dirty="0" smtClean="0">
                                  <a:solidFill>
                                    <a:srgbClr val="FF0000"/>
                                  </a:solidFill>
                                  <a:latin typeface="Cambria Math"/>
                                </a:rPr>
                                <m:t>𝜌</m:t>
                              </m:r>
                            </m:e>
                            <m:sup>
                              <m:r>
                                <a:rPr lang="en-US" altLang="ja-JP" sz="1400" b="0" i="1" dirty="0" smtClean="0">
                                  <a:solidFill>
                                    <a:srgbClr val="FF0000"/>
                                  </a:solidFill>
                                  <a:latin typeface="Cambria Math"/>
                                </a:rPr>
                                <m:t>2</m:t>
                              </m:r>
                            </m:sup>
                          </m:sSup>
                        </m:den>
                      </m:f>
                    </m:oMath>
                  </m:oMathPara>
                </a14:m>
                <a:endParaRPr kumimoji="1" lang="ja-JP" altLang="en-US" sz="1400" dirty="0"/>
              </a:p>
            </p:txBody>
          </p:sp>
        </mc:Choice>
        <mc:Fallback xmlns="">
          <p:sp>
            <p:nvSpPr>
              <p:cNvPr id="24" name="テキスト ボックス 23"/>
              <p:cNvSpPr txBox="1">
                <a:spLocks noRot="1" noChangeAspect="1" noMove="1" noResize="1" noEditPoints="1" noAdjustHandles="1" noChangeArrowheads="1" noChangeShapeType="1" noTextEdit="1"/>
              </p:cNvSpPr>
              <p:nvPr/>
            </p:nvSpPr>
            <p:spPr>
              <a:xfrm>
                <a:off x="3932562" y="4864493"/>
                <a:ext cx="4752528" cy="1674561"/>
              </a:xfrm>
              <a:prstGeom prst="rect">
                <a:avLst/>
              </a:prstGeom>
              <a:blipFill rotWithShape="1">
                <a:blip r:embed="rId8"/>
                <a:stretch>
                  <a:fillRect l="-128" t="-1091"/>
                </a:stretch>
              </a:blipFill>
              <a:ln>
                <a:noFill/>
              </a:ln>
            </p:spPr>
            <p:txBody>
              <a:bodyPr/>
              <a:lstStyle/>
              <a:p>
                <a:r>
                  <a:rPr lang="ja-JP" altLang="en-US">
                    <a:noFill/>
                  </a:rPr>
                  <a:t> </a:t>
                </a:r>
              </a:p>
            </p:txBody>
          </p:sp>
        </mc:Fallback>
      </mc:AlternateContent>
      <p:cxnSp>
        <p:nvCxnSpPr>
          <p:cNvPr id="25" name="直線矢印コネクタ 24"/>
          <p:cNvCxnSpPr/>
          <p:nvPr/>
        </p:nvCxnSpPr>
        <p:spPr>
          <a:xfrm flipH="1">
            <a:off x="6660232" y="3429000"/>
            <a:ext cx="346088" cy="160769"/>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6" name="テキスト ボックス 25"/>
              <p:cNvSpPr txBox="1"/>
              <p:nvPr/>
            </p:nvSpPr>
            <p:spPr>
              <a:xfrm>
                <a:off x="5729908" y="3589769"/>
                <a:ext cx="2035557" cy="477503"/>
              </a:xfrm>
              <a:prstGeom prst="rect">
                <a:avLst/>
              </a:prstGeom>
              <a:solidFill>
                <a:schemeClr val="bg1"/>
              </a:solidFill>
              <a:ln>
                <a:noFill/>
              </a:ln>
            </p:spPr>
            <p:txBody>
              <a:bodyPr wrap="none" rtlCol="0">
                <a:spAutoFit/>
              </a:bodyPr>
              <a:lstStyle/>
              <a:p>
                <a14:m>
                  <m:oMath xmlns:m="http://schemas.openxmlformats.org/officeDocument/2006/math">
                    <m:r>
                      <a:rPr kumimoji="1" lang="en-US" altLang="ja-JP" sz="1200" b="0" i="1" smtClean="0">
                        <a:latin typeface="Cambria Math"/>
                      </a:rPr>
                      <m:t>𝑇</m:t>
                    </m:r>
                    <m:r>
                      <a:rPr kumimoji="1" lang="en-US" altLang="ja-JP" sz="1200" b="0" i="1" smtClean="0">
                        <a:latin typeface="Cambria Math"/>
                      </a:rPr>
                      <m:t>=10</m:t>
                    </m:r>
                    <m:r>
                      <m:rPr>
                        <m:sty m:val="p"/>
                      </m:rPr>
                      <a:rPr kumimoji="1" lang="en-US" altLang="ja-JP" sz="1200" b="0" i="0" smtClean="0">
                        <a:latin typeface="Cambria Math"/>
                      </a:rPr>
                      <m:t>keV</m:t>
                    </m:r>
                    <m:r>
                      <a:rPr kumimoji="1" lang="en-US" altLang="ja-JP" sz="1200" b="0" i="0" smtClean="0">
                        <a:latin typeface="Cambria Math"/>
                      </a:rPr>
                      <m:t>, </m:t>
                    </m:r>
                    <m:r>
                      <m:rPr>
                        <m:sty m:val="p"/>
                      </m:rPr>
                      <a:rPr kumimoji="1" lang="el-GR" altLang="ja-JP" sz="1200" b="0" i="1" smtClean="0">
                        <a:latin typeface="Cambria Math"/>
                        <a:ea typeface="Cambria Math"/>
                      </a:rPr>
                      <m:t>ρ</m:t>
                    </m:r>
                    <m:r>
                      <a:rPr kumimoji="1" lang="en-US" altLang="ja-JP" sz="1200" b="0" i="1" smtClean="0">
                        <a:latin typeface="Cambria Math"/>
                        <a:ea typeface="Cambria Math"/>
                      </a:rPr>
                      <m:t>𝑅</m:t>
                    </m:r>
                    <m:r>
                      <a:rPr kumimoji="1" lang="en-US" altLang="ja-JP" sz="1200" b="0" i="1" smtClean="0">
                        <a:latin typeface="Cambria Math"/>
                        <a:ea typeface="Cambria Math"/>
                      </a:rPr>
                      <m:t>=0.3</m:t>
                    </m:r>
                    <m:r>
                      <m:rPr>
                        <m:sty m:val="p"/>
                      </m:rPr>
                      <a:rPr lang="en-US" altLang="ja-JP" sz="1200">
                        <a:latin typeface="Cambria Math"/>
                        <a:ea typeface="Cambria Math"/>
                      </a:rPr>
                      <m:t>g</m:t>
                    </m:r>
                    <m:r>
                      <a:rPr lang="en-US" altLang="ja-JP" sz="1200">
                        <a:latin typeface="Cambria Math"/>
                        <a:ea typeface="Cambria Math"/>
                      </a:rPr>
                      <m:t>/</m:t>
                    </m:r>
                    <m:sSup>
                      <m:sSupPr>
                        <m:ctrlPr>
                          <a:rPr lang="en-US" altLang="ja-JP" sz="1200" i="1">
                            <a:latin typeface="Cambria Math" panose="02040503050406030204" pitchFamily="18" charset="0"/>
                            <a:ea typeface="Cambria Math"/>
                          </a:rPr>
                        </m:ctrlPr>
                      </m:sSupPr>
                      <m:e>
                        <m:r>
                          <m:rPr>
                            <m:sty m:val="p"/>
                          </m:rPr>
                          <a:rPr lang="en-US" altLang="ja-JP" sz="1200">
                            <a:latin typeface="Cambria Math"/>
                            <a:ea typeface="Cambria Math"/>
                          </a:rPr>
                          <m:t>cm</m:t>
                        </m:r>
                      </m:e>
                      <m:sup>
                        <m:r>
                          <a:rPr lang="en-US" altLang="ja-JP" sz="1200">
                            <a:latin typeface="Cambria Math"/>
                            <a:ea typeface="Cambria Math"/>
                          </a:rPr>
                          <m:t>2</m:t>
                        </m:r>
                      </m:sup>
                    </m:sSup>
                  </m:oMath>
                </a14:m>
                <a:r>
                  <a:rPr kumimoji="1" lang="en-US" altLang="ja-JP" sz="1200" dirty="0"/>
                  <a:t>, </a:t>
                </a:r>
              </a:p>
              <a:p>
                <a:pPr/>
                <a14:m>
                  <m:oMathPara xmlns:m="http://schemas.openxmlformats.org/officeDocument/2006/math">
                    <m:oMathParaPr>
                      <m:jc m:val="centerGroup"/>
                    </m:oMathParaPr>
                    <m:oMath xmlns:m="http://schemas.openxmlformats.org/officeDocument/2006/math">
                      <m:r>
                        <a:rPr kumimoji="1" lang="ja-JP" altLang="en-US" sz="1200" i="1" dirty="0" smtClean="0">
                          <a:latin typeface="Cambria Math"/>
                        </a:rPr>
                        <m:t>𝜌</m:t>
                      </m:r>
                      <m:r>
                        <a:rPr kumimoji="1" lang="en-US" altLang="ja-JP" sz="1200" b="0" i="1" dirty="0" smtClean="0">
                          <a:latin typeface="Cambria Math"/>
                        </a:rPr>
                        <m:t>=300</m:t>
                      </m:r>
                      <m:r>
                        <m:rPr>
                          <m:sty m:val="p"/>
                        </m:rPr>
                        <a:rPr lang="en-US" altLang="ja-JP" sz="1200" dirty="0">
                          <a:latin typeface="Cambria Math"/>
                        </a:rPr>
                        <m:t>g</m:t>
                      </m:r>
                      <m:r>
                        <a:rPr lang="en-US" altLang="ja-JP" sz="1200" dirty="0">
                          <a:latin typeface="Cambria Math"/>
                        </a:rPr>
                        <m:t>/</m:t>
                      </m:r>
                      <m:sSup>
                        <m:sSupPr>
                          <m:ctrlPr>
                            <a:rPr lang="en-US" altLang="ja-JP" sz="1200" i="1" dirty="0">
                              <a:latin typeface="Cambria Math" panose="02040503050406030204" pitchFamily="18" charset="0"/>
                            </a:rPr>
                          </m:ctrlPr>
                        </m:sSupPr>
                        <m:e>
                          <m:r>
                            <m:rPr>
                              <m:sty m:val="p"/>
                            </m:rPr>
                            <a:rPr lang="en-US" altLang="ja-JP" sz="1200" dirty="0">
                              <a:latin typeface="Cambria Math"/>
                            </a:rPr>
                            <m:t>cm</m:t>
                          </m:r>
                        </m:e>
                        <m:sup>
                          <m:r>
                            <a:rPr lang="en-US" altLang="ja-JP" sz="1200" dirty="0">
                              <a:latin typeface="Cambria Math"/>
                            </a:rPr>
                            <m:t>3</m:t>
                          </m:r>
                        </m:sup>
                      </m:sSup>
                      <m:r>
                        <a:rPr kumimoji="1" lang="en-US" altLang="ja-JP" sz="1200" b="0" i="1" dirty="0" smtClean="0">
                          <a:latin typeface="Cambria Math"/>
                        </a:rPr>
                        <m:t>, </m:t>
                      </m:r>
                      <m:sSub>
                        <m:sSubPr>
                          <m:ctrlPr>
                            <a:rPr kumimoji="1" lang="en-US" altLang="ja-JP" sz="1200" i="1" dirty="0" smtClean="0">
                              <a:solidFill>
                                <a:srgbClr val="FF0000"/>
                              </a:solidFill>
                              <a:latin typeface="Cambria Math" panose="02040503050406030204" pitchFamily="18" charset="0"/>
                            </a:rPr>
                          </m:ctrlPr>
                        </m:sSubPr>
                        <m:e>
                          <m:r>
                            <a:rPr kumimoji="1" lang="en-US" altLang="ja-JP" sz="1200" b="0" i="1" dirty="0" smtClean="0">
                              <a:solidFill>
                                <a:srgbClr val="FF0000"/>
                              </a:solidFill>
                              <a:latin typeface="Cambria Math"/>
                            </a:rPr>
                            <m:t>𝐸</m:t>
                          </m:r>
                        </m:e>
                        <m:sub>
                          <m:r>
                            <m:rPr>
                              <m:sty m:val="p"/>
                            </m:rPr>
                            <a:rPr kumimoji="1" lang="en-US" altLang="ja-JP" sz="1200" b="0" i="0" dirty="0" smtClean="0">
                              <a:solidFill>
                                <a:srgbClr val="FF0000"/>
                              </a:solidFill>
                              <a:latin typeface="Cambria Math"/>
                            </a:rPr>
                            <m:t>h</m:t>
                          </m:r>
                        </m:sub>
                      </m:sSub>
                      <m:r>
                        <a:rPr kumimoji="1" lang="en-US" altLang="ja-JP" sz="1200" b="0" i="1" dirty="0" smtClean="0">
                          <a:solidFill>
                            <a:srgbClr val="FF0000"/>
                          </a:solidFill>
                          <a:latin typeface="Cambria Math"/>
                        </a:rPr>
                        <m:t>=1.3</m:t>
                      </m:r>
                      <m:r>
                        <m:rPr>
                          <m:sty m:val="p"/>
                        </m:rPr>
                        <a:rPr kumimoji="1" lang="en-US" altLang="ja-JP" sz="1200" b="0" i="0" dirty="0" smtClean="0">
                          <a:solidFill>
                            <a:srgbClr val="FF0000"/>
                          </a:solidFill>
                          <a:latin typeface="Cambria Math"/>
                        </a:rPr>
                        <m:t>kJ</m:t>
                      </m:r>
                    </m:oMath>
                  </m:oMathPara>
                </a14:m>
                <a:endParaRPr kumimoji="1" lang="ja-JP" altLang="en-US" sz="1200" dirty="0"/>
              </a:p>
            </p:txBody>
          </p:sp>
        </mc:Choice>
        <mc:Fallback xmlns="">
          <p:sp>
            <p:nvSpPr>
              <p:cNvPr id="26" name="テキスト ボックス 25"/>
              <p:cNvSpPr txBox="1">
                <a:spLocks noRot="1" noChangeAspect="1" noMove="1" noResize="1" noEditPoints="1" noAdjustHandles="1" noChangeArrowheads="1" noChangeShapeType="1" noTextEdit="1"/>
              </p:cNvSpPr>
              <p:nvPr/>
            </p:nvSpPr>
            <p:spPr>
              <a:xfrm>
                <a:off x="5729908" y="3589769"/>
                <a:ext cx="2035557" cy="477503"/>
              </a:xfrm>
              <a:prstGeom prst="rect">
                <a:avLst/>
              </a:prstGeom>
              <a:blipFill rotWithShape="1">
                <a:blip r:embed="rId9"/>
                <a:stretch>
                  <a:fillRect/>
                </a:stretch>
              </a:blipFill>
              <a:ln>
                <a:noFill/>
              </a:ln>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7" name="テキスト ボックス 26"/>
              <p:cNvSpPr txBox="1"/>
              <p:nvPr/>
            </p:nvSpPr>
            <p:spPr>
              <a:xfrm>
                <a:off x="5606455" y="2348880"/>
                <a:ext cx="2023054" cy="461665"/>
              </a:xfrm>
              <a:prstGeom prst="rect">
                <a:avLst/>
              </a:prstGeom>
              <a:solidFill>
                <a:schemeClr val="bg1"/>
              </a:solidFill>
              <a:ln>
                <a:noFill/>
              </a:ln>
            </p:spPr>
            <p:txBody>
              <a:bodyPr wrap="none" rtlCol="0">
                <a:spAutoFit/>
              </a:bodyPr>
              <a:lstStyle/>
              <a:p>
                <a14:m>
                  <m:oMath xmlns:m="http://schemas.openxmlformats.org/officeDocument/2006/math">
                    <m:r>
                      <a:rPr kumimoji="1" lang="en-US" altLang="ja-JP" sz="1200" b="0" i="1" smtClean="0">
                        <a:latin typeface="Cambria Math"/>
                      </a:rPr>
                      <m:t>𝑇</m:t>
                    </m:r>
                    <m:r>
                      <a:rPr kumimoji="1" lang="en-US" altLang="ja-JP" sz="1200" b="0" i="1" smtClean="0">
                        <a:latin typeface="Cambria Math"/>
                      </a:rPr>
                      <m:t>=</m:t>
                    </m:r>
                    <m:r>
                      <a:rPr kumimoji="1" lang="en-US" altLang="ja-JP" sz="1200" b="0" i="0" smtClean="0">
                        <a:latin typeface="Cambria Math"/>
                      </a:rPr>
                      <m:t>8</m:t>
                    </m:r>
                    <m:r>
                      <m:rPr>
                        <m:sty m:val="p"/>
                      </m:rPr>
                      <a:rPr kumimoji="1" lang="en-US" altLang="ja-JP" sz="1200" b="0" i="0" smtClean="0">
                        <a:latin typeface="Cambria Math"/>
                      </a:rPr>
                      <m:t>keV</m:t>
                    </m:r>
                    <m:r>
                      <a:rPr kumimoji="1" lang="en-US" altLang="ja-JP" sz="1200" b="0" i="0" smtClean="0">
                        <a:latin typeface="Cambria Math"/>
                      </a:rPr>
                      <m:t>, </m:t>
                    </m:r>
                    <m:r>
                      <m:rPr>
                        <m:sty m:val="p"/>
                      </m:rPr>
                      <a:rPr kumimoji="1" lang="el-GR" altLang="ja-JP" sz="1200" b="0" i="1" smtClean="0">
                        <a:latin typeface="Cambria Math"/>
                        <a:ea typeface="Cambria Math"/>
                      </a:rPr>
                      <m:t>ρ</m:t>
                    </m:r>
                    <m:r>
                      <a:rPr kumimoji="1" lang="en-US" altLang="ja-JP" sz="1200" b="0" i="1" smtClean="0">
                        <a:latin typeface="Cambria Math"/>
                        <a:ea typeface="Cambria Math"/>
                      </a:rPr>
                      <m:t>𝑅</m:t>
                    </m:r>
                    <m:r>
                      <a:rPr kumimoji="1" lang="en-US" altLang="ja-JP" sz="1200" b="0" i="1" smtClean="0">
                        <a:latin typeface="Cambria Math"/>
                        <a:ea typeface="Cambria Math"/>
                      </a:rPr>
                      <m:t>=0.</m:t>
                    </m:r>
                    <m:r>
                      <a:rPr kumimoji="1" lang="en-US" altLang="ja-JP" sz="1200" b="0" i="0" smtClean="0">
                        <a:latin typeface="Cambria Math"/>
                        <a:ea typeface="Cambria Math"/>
                      </a:rPr>
                      <m:t>4</m:t>
                    </m:r>
                    <m:r>
                      <m:rPr>
                        <m:sty m:val="p"/>
                      </m:rPr>
                      <a:rPr lang="en-US" altLang="ja-JP" sz="1200">
                        <a:latin typeface="Cambria Math"/>
                        <a:ea typeface="Cambria Math"/>
                      </a:rPr>
                      <m:t>g</m:t>
                    </m:r>
                    <m:r>
                      <a:rPr lang="en-US" altLang="ja-JP" sz="1200">
                        <a:latin typeface="Cambria Math"/>
                        <a:ea typeface="Cambria Math"/>
                      </a:rPr>
                      <m:t>/</m:t>
                    </m:r>
                    <m:sSup>
                      <m:sSupPr>
                        <m:ctrlPr>
                          <a:rPr lang="en-US" altLang="ja-JP" sz="1200" i="1">
                            <a:latin typeface="Cambria Math" panose="02040503050406030204" pitchFamily="18" charset="0"/>
                            <a:ea typeface="Cambria Math"/>
                          </a:rPr>
                        </m:ctrlPr>
                      </m:sSupPr>
                      <m:e>
                        <m:r>
                          <m:rPr>
                            <m:sty m:val="p"/>
                          </m:rPr>
                          <a:rPr lang="en-US" altLang="ja-JP" sz="1200">
                            <a:latin typeface="Cambria Math"/>
                            <a:ea typeface="Cambria Math"/>
                          </a:rPr>
                          <m:t>cm</m:t>
                        </m:r>
                      </m:e>
                      <m:sup>
                        <m:r>
                          <a:rPr lang="en-US" altLang="ja-JP" sz="1200">
                            <a:latin typeface="Cambria Math"/>
                            <a:ea typeface="Cambria Math"/>
                          </a:rPr>
                          <m:t>2</m:t>
                        </m:r>
                      </m:sup>
                    </m:sSup>
                  </m:oMath>
                </a14:m>
                <a:r>
                  <a:rPr kumimoji="1" lang="en-US" altLang="ja-JP" sz="1200" dirty="0"/>
                  <a:t>, </a:t>
                </a:r>
              </a:p>
              <a:p>
                <a:pPr/>
                <a14:m>
                  <m:oMathPara xmlns:m="http://schemas.openxmlformats.org/officeDocument/2006/math">
                    <m:oMathParaPr>
                      <m:jc m:val="centerGroup"/>
                    </m:oMathParaPr>
                    <m:oMath xmlns:m="http://schemas.openxmlformats.org/officeDocument/2006/math">
                      <m:r>
                        <a:rPr kumimoji="1" lang="ja-JP" altLang="en-US" sz="1200" i="1" dirty="0" smtClean="0">
                          <a:latin typeface="Cambria Math"/>
                        </a:rPr>
                        <m:t>𝜌</m:t>
                      </m:r>
                      <m:r>
                        <a:rPr kumimoji="1" lang="en-US" altLang="ja-JP" sz="1200" b="0" i="1" dirty="0" smtClean="0">
                          <a:latin typeface="Cambria Math"/>
                        </a:rPr>
                        <m:t>=300</m:t>
                      </m:r>
                      <m:r>
                        <m:rPr>
                          <m:sty m:val="p"/>
                        </m:rPr>
                        <a:rPr lang="en-US" altLang="ja-JP" sz="1200" dirty="0">
                          <a:latin typeface="Cambria Math"/>
                        </a:rPr>
                        <m:t>g</m:t>
                      </m:r>
                      <m:r>
                        <a:rPr lang="en-US" altLang="ja-JP" sz="1200" dirty="0">
                          <a:latin typeface="Cambria Math"/>
                        </a:rPr>
                        <m:t>/</m:t>
                      </m:r>
                      <m:sSup>
                        <m:sSupPr>
                          <m:ctrlPr>
                            <a:rPr lang="en-US" altLang="ja-JP" sz="1200" i="1" dirty="0">
                              <a:latin typeface="Cambria Math" panose="02040503050406030204" pitchFamily="18" charset="0"/>
                            </a:rPr>
                          </m:ctrlPr>
                        </m:sSupPr>
                        <m:e>
                          <m:r>
                            <m:rPr>
                              <m:sty m:val="p"/>
                            </m:rPr>
                            <a:rPr lang="en-US" altLang="ja-JP" sz="1200" dirty="0">
                              <a:latin typeface="Cambria Math"/>
                            </a:rPr>
                            <m:t>cm</m:t>
                          </m:r>
                        </m:e>
                        <m:sup>
                          <m:r>
                            <a:rPr lang="en-US" altLang="ja-JP" sz="1200" dirty="0">
                              <a:latin typeface="Cambria Math"/>
                            </a:rPr>
                            <m:t>3</m:t>
                          </m:r>
                        </m:sup>
                      </m:sSup>
                      <m:r>
                        <a:rPr kumimoji="1" lang="en-US" altLang="ja-JP" sz="1200" b="0" i="1" dirty="0" smtClean="0">
                          <a:latin typeface="Cambria Math"/>
                        </a:rPr>
                        <m:t>, </m:t>
                      </m:r>
                      <m:sSub>
                        <m:sSubPr>
                          <m:ctrlPr>
                            <a:rPr kumimoji="1" lang="en-US" altLang="ja-JP" sz="1200" i="1" dirty="0" smtClean="0">
                              <a:solidFill>
                                <a:srgbClr val="FF0000"/>
                              </a:solidFill>
                              <a:latin typeface="Cambria Math" panose="02040503050406030204" pitchFamily="18" charset="0"/>
                            </a:rPr>
                          </m:ctrlPr>
                        </m:sSubPr>
                        <m:e>
                          <m:r>
                            <a:rPr kumimoji="1" lang="en-US" altLang="ja-JP" sz="1200" b="0" i="1" dirty="0" smtClean="0">
                              <a:solidFill>
                                <a:srgbClr val="FF0000"/>
                              </a:solidFill>
                              <a:latin typeface="Cambria Math"/>
                            </a:rPr>
                            <m:t>𝐸</m:t>
                          </m:r>
                        </m:e>
                        <m:sub>
                          <m:r>
                            <m:rPr>
                              <m:sty m:val="p"/>
                            </m:rPr>
                            <a:rPr kumimoji="1" lang="en-US" altLang="ja-JP" sz="1200" b="0" i="0" dirty="0" smtClean="0">
                              <a:solidFill>
                                <a:srgbClr val="FF0000"/>
                              </a:solidFill>
                              <a:latin typeface="Cambria Math"/>
                            </a:rPr>
                            <m:t>h</m:t>
                          </m:r>
                        </m:sub>
                      </m:sSub>
                      <m:r>
                        <a:rPr kumimoji="1" lang="en-US" altLang="ja-JP" sz="1200" b="0" i="1" dirty="0" smtClean="0">
                          <a:solidFill>
                            <a:srgbClr val="FF0000"/>
                          </a:solidFill>
                          <a:latin typeface="Cambria Math"/>
                        </a:rPr>
                        <m:t>=</m:t>
                      </m:r>
                      <m:r>
                        <a:rPr kumimoji="1" lang="en-US" altLang="ja-JP" sz="1200" b="0" i="0" dirty="0" smtClean="0">
                          <a:solidFill>
                            <a:srgbClr val="FF0000"/>
                          </a:solidFill>
                          <a:latin typeface="Cambria Math"/>
                        </a:rPr>
                        <m:t>2.8</m:t>
                      </m:r>
                      <m:r>
                        <m:rPr>
                          <m:sty m:val="p"/>
                        </m:rPr>
                        <a:rPr kumimoji="1" lang="en-US" altLang="ja-JP" sz="1200" b="0" i="0" dirty="0" smtClean="0">
                          <a:solidFill>
                            <a:srgbClr val="FF0000"/>
                          </a:solidFill>
                          <a:latin typeface="Cambria Math"/>
                        </a:rPr>
                        <m:t>kJ</m:t>
                      </m:r>
                    </m:oMath>
                  </m:oMathPara>
                </a14:m>
                <a:endParaRPr kumimoji="1" lang="ja-JP" altLang="en-US" sz="1200" dirty="0"/>
              </a:p>
            </p:txBody>
          </p:sp>
        </mc:Choice>
        <mc:Fallback xmlns="">
          <p:sp>
            <p:nvSpPr>
              <p:cNvPr id="27" name="テキスト ボックス 26"/>
              <p:cNvSpPr txBox="1">
                <a:spLocks noRot="1" noChangeAspect="1" noMove="1" noResize="1" noEditPoints="1" noAdjustHandles="1" noChangeArrowheads="1" noChangeShapeType="1" noTextEdit="1"/>
              </p:cNvSpPr>
              <p:nvPr/>
            </p:nvSpPr>
            <p:spPr>
              <a:xfrm>
                <a:off x="5606455" y="2348880"/>
                <a:ext cx="2023054" cy="461665"/>
              </a:xfrm>
              <a:prstGeom prst="rect">
                <a:avLst/>
              </a:prstGeom>
              <a:blipFill rotWithShape="1">
                <a:blip r:embed="rId10"/>
                <a:stretch>
                  <a:fillRect b="-2632"/>
                </a:stretch>
              </a:blipFill>
              <a:ln>
                <a:noFill/>
              </a:ln>
            </p:spPr>
            <p:txBody>
              <a:bodyPr/>
              <a:lstStyle/>
              <a:p>
                <a:r>
                  <a:rPr lang="ja-JP" altLang="en-US">
                    <a:noFill/>
                  </a:rPr>
                  <a:t> </a:t>
                </a:r>
              </a:p>
            </p:txBody>
          </p:sp>
        </mc:Fallback>
      </mc:AlternateContent>
      <p:cxnSp>
        <p:nvCxnSpPr>
          <p:cNvPr id="28" name="直線矢印コネクタ 27"/>
          <p:cNvCxnSpPr/>
          <p:nvPr/>
        </p:nvCxnSpPr>
        <p:spPr>
          <a:xfrm flipH="1" flipV="1">
            <a:off x="6175030" y="2864092"/>
            <a:ext cx="648072" cy="377507"/>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9" name="テキスト ボックス 28"/>
          <p:cNvSpPr txBox="1"/>
          <p:nvPr/>
        </p:nvSpPr>
        <p:spPr>
          <a:xfrm>
            <a:off x="3654750" y="6385165"/>
            <a:ext cx="5688632" cy="307777"/>
          </a:xfrm>
          <a:prstGeom prst="rect">
            <a:avLst/>
          </a:prstGeom>
          <a:noFill/>
          <a:ln>
            <a:noFill/>
          </a:ln>
        </p:spPr>
        <p:txBody>
          <a:bodyPr wrap="square" rtlCol="0">
            <a:spAutoFit/>
          </a:bodyPr>
          <a:lstStyle/>
          <a:p>
            <a:r>
              <a:rPr lang="en-US" altLang="ja-JP" sz="1400" dirty="0"/>
              <a:t>[4] H. </a:t>
            </a:r>
            <a:r>
              <a:rPr lang="en-US" altLang="ja-JP" sz="1400" dirty="0" err="1"/>
              <a:t>Azechi</a:t>
            </a:r>
            <a:r>
              <a:rPr lang="en-US" altLang="ja-JP" sz="1400" dirty="0"/>
              <a:t>, Journal of Plasmas Fusion Research </a:t>
            </a:r>
            <a:r>
              <a:rPr lang="en-US" altLang="ja-JP" sz="1400" b="1" dirty="0"/>
              <a:t>81</a:t>
            </a:r>
            <a:r>
              <a:rPr lang="en-US" altLang="ja-JP" sz="1400" dirty="0"/>
              <a:t>, Suppl., 2-10 (2005).</a:t>
            </a:r>
            <a:endParaRPr kumimoji="1" lang="ja-JP" altLang="en-US" sz="1400" dirty="0"/>
          </a:p>
        </p:txBody>
      </p:sp>
      <p:sp>
        <p:nvSpPr>
          <p:cNvPr id="30" name="正方形/長方形 29"/>
          <p:cNvSpPr/>
          <p:nvPr/>
        </p:nvSpPr>
        <p:spPr>
          <a:xfrm>
            <a:off x="611560" y="3504680"/>
            <a:ext cx="425116" cy="307777"/>
          </a:xfrm>
          <a:prstGeom prst="rect">
            <a:avLst/>
          </a:prstGeom>
        </p:spPr>
        <p:txBody>
          <a:bodyPr wrap="none">
            <a:spAutoFit/>
          </a:bodyPr>
          <a:lstStyle/>
          <a:p>
            <a:r>
              <a:rPr lang="en-US" altLang="ja-JP" sz="1400" dirty="0"/>
              <a:t>[5] </a:t>
            </a:r>
            <a:endParaRPr lang="ja-JP" altLang="en-US" sz="1400" dirty="0"/>
          </a:p>
        </p:txBody>
      </p:sp>
    </p:spTree>
    <p:extLst>
      <p:ext uri="{BB962C8B-B14F-4D97-AF65-F5344CB8AC3E}">
        <p14:creationId xmlns:p14="http://schemas.microsoft.com/office/powerpoint/2010/main" val="795722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fade">
                                      <p:cBhvr>
                                        <p:cTn id="15" dur="500"/>
                                        <p:tgtEl>
                                          <p:spTgt spid="27"/>
                                        </p:tgtEl>
                                      </p:cBhvr>
                                    </p:animEffect>
                                  </p:childTnLst>
                                </p:cTn>
                              </p:par>
                              <p:par>
                                <p:cTn id="16" presetID="10" presetClass="entr" presetSubtype="0" fill="hold" nodeType="with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fade">
                                      <p:cBhvr>
                                        <p:cTn id="18"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正方形/長方形 34"/>
          <p:cNvSpPr/>
          <p:nvPr/>
        </p:nvSpPr>
        <p:spPr>
          <a:xfrm>
            <a:off x="3679952" y="5245186"/>
            <a:ext cx="3700360" cy="848110"/>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solidFill>
                <a:schemeClr val="tx1"/>
              </a:solidFill>
            </a:endParaRPr>
          </a:p>
        </p:txBody>
      </p:sp>
      <p:pic>
        <p:nvPicPr>
          <p:cNvPr id="614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20559" r="16008" b="8314"/>
          <a:stretch/>
        </p:blipFill>
        <p:spPr bwMode="auto">
          <a:xfrm>
            <a:off x="4696965" y="1740778"/>
            <a:ext cx="2892523" cy="27872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l="16346" t="3432" r="16360"/>
          <a:stretch/>
        </p:blipFill>
        <p:spPr bwMode="auto">
          <a:xfrm>
            <a:off x="765459" y="1853958"/>
            <a:ext cx="3012500" cy="28819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テキスト ボックス 5"/>
          <p:cNvSpPr txBox="1"/>
          <p:nvPr/>
        </p:nvSpPr>
        <p:spPr>
          <a:xfrm>
            <a:off x="846998" y="1443340"/>
            <a:ext cx="2294710" cy="369332"/>
          </a:xfrm>
          <a:prstGeom prst="rect">
            <a:avLst/>
          </a:prstGeom>
          <a:noFill/>
          <a:ln>
            <a:noFill/>
          </a:ln>
        </p:spPr>
        <p:txBody>
          <a:bodyPr wrap="square" rtlCol="0">
            <a:spAutoFit/>
          </a:bodyPr>
          <a:lstStyle/>
          <a:p>
            <a:r>
              <a:rPr kumimoji="1" lang="ja-JP" altLang="en-US" dirty="0"/>
              <a:t>◆ イオン</a:t>
            </a:r>
          </a:p>
        </p:txBody>
      </p:sp>
      <p:sp>
        <p:nvSpPr>
          <p:cNvPr id="7" name="正方形/長方形 6"/>
          <p:cNvSpPr/>
          <p:nvPr/>
        </p:nvSpPr>
        <p:spPr>
          <a:xfrm>
            <a:off x="5270096" y="849636"/>
            <a:ext cx="3950120" cy="584775"/>
          </a:xfrm>
          <a:prstGeom prst="rect">
            <a:avLst/>
          </a:prstGeom>
        </p:spPr>
        <p:txBody>
          <a:bodyPr wrap="none">
            <a:spAutoFit/>
          </a:bodyPr>
          <a:lstStyle/>
          <a:p>
            <a:r>
              <a:rPr lang="en-US" altLang="ja-JP" sz="1600" dirty="0">
                <a:latin typeface="Times New Roman" panose="02020603050405020304" pitchFamily="18" charset="0"/>
                <a:cs typeface="Times New Roman" panose="02020603050405020304" pitchFamily="18" charset="0"/>
              </a:rPr>
              <a:t>※</a:t>
            </a:r>
            <a:r>
              <a:rPr lang="ja-JP" altLang="en-US" sz="1600" dirty="0">
                <a:latin typeface="Times New Roman" panose="02020603050405020304" pitchFamily="18" charset="0"/>
                <a:cs typeface="Times New Roman" panose="02020603050405020304" pitchFamily="18" charset="0"/>
              </a:rPr>
              <a:t> 飛程は連続減速モデル</a:t>
            </a:r>
            <a:r>
              <a:rPr lang="en-US" altLang="ja-JP" sz="1600" baseline="30000" dirty="0">
                <a:latin typeface="Times New Roman" panose="02020603050405020304" pitchFamily="18" charset="0"/>
                <a:cs typeface="Times New Roman" panose="02020603050405020304" pitchFamily="18" charset="0"/>
              </a:rPr>
              <a:t>[4,5]</a:t>
            </a:r>
            <a:r>
              <a:rPr lang="ja-JP" altLang="en-US" sz="1600" dirty="0">
                <a:latin typeface="Times New Roman" panose="02020603050405020304" pitchFamily="18" charset="0"/>
                <a:cs typeface="Times New Roman" panose="02020603050405020304" pitchFamily="18" charset="0"/>
              </a:rPr>
              <a:t>より算出した。</a:t>
            </a:r>
            <a:endParaRPr lang="en-US" altLang="ja-JP" sz="1600" dirty="0">
              <a:latin typeface="Times New Roman" panose="02020603050405020304" pitchFamily="18" charset="0"/>
              <a:cs typeface="Times New Roman" panose="02020603050405020304" pitchFamily="18" charset="0"/>
            </a:endParaRPr>
          </a:p>
          <a:p>
            <a:r>
              <a:rPr lang="en-US" altLang="ja-JP" sz="1600" dirty="0">
                <a:latin typeface="Times New Roman" panose="02020603050405020304" pitchFamily="18" charset="0"/>
                <a:cs typeface="Times New Roman" panose="02020603050405020304" pitchFamily="18" charset="0"/>
              </a:rPr>
              <a:t>     (300g/cm</a:t>
            </a:r>
            <a:r>
              <a:rPr lang="en-US" altLang="ja-JP" sz="1600" baseline="30000" dirty="0">
                <a:latin typeface="Times New Roman" panose="02020603050405020304" pitchFamily="18" charset="0"/>
                <a:cs typeface="Times New Roman" panose="02020603050405020304" pitchFamily="18" charset="0"/>
              </a:rPr>
              <a:t>3</a:t>
            </a:r>
            <a:r>
              <a:rPr lang="ja-JP" altLang="en-US" sz="1600" dirty="0">
                <a:latin typeface="Times New Roman" panose="02020603050405020304" pitchFamily="18" charset="0"/>
                <a:cs typeface="Times New Roman" panose="02020603050405020304" pitchFamily="18" charset="0"/>
              </a:rPr>
              <a:t>の</a:t>
            </a:r>
            <a:r>
              <a:rPr lang="en-US" altLang="ja-JP" sz="1600" dirty="0">
                <a:latin typeface="Times New Roman" panose="02020603050405020304" pitchFamily="18" charset="0"/>
                <a:cs typeface="Times New Roman" panose="02020603050405020304" pitchFamily="18" charset="0"/>
              </a:rPr>
              <a:t>DT</a:t>
            </a:r>
            <a:r>
              <a:rPr lang="ja-JP" altLang="en-US" sz="1600" dirty="0">
                <a:latin typeface="Times New Roman" panose="02020603050405020304" pitchFamily="18" charset="0"/>
                <a:cs typeface="Times New Roman" panose="02020603050405020304" pitchFamily="18" charset="0"/>
              </a:rPr>
              <a:t>プラズマを想定</a:t>
            </a:r>
            <a:r>
              <a:rPr lang="en-US" altLang="ja-JP" sz="1600" dirty="0">
                <a:latin typeface="Times New Roman" panose="02020603050405020304" pitchFamily="18" charset="0"/>
                <a:cs typeface="Times New Roman" panose="02020603050405020304" pitchFamily="18" charset="0"/>
              </a:rPr>
              <a:t>)</a:t>
            </a:r>
            <a:endParaRPr lang="ja-JP" altLang="en-US" sz="1600" dirty="0">
              <a:latin typeface="Times New Roman" panose="02020603050405020304" pitchFamily="18" charset="0"/>
              <a:cs typeface="Times New Roman" panose="02020603050405020304" pitchFamily="18" charset="0"/>
            </a:endParaRPr>
          </a:p>
        </p:txBody>
      </p:sp>
      <p:sp>
        <p:nvSpPr>
          <p:cNvPr id="8" name="テキスト ボックス 7"/>
          <p:cNvSpPr txBox="1"/>
          <p:nvPr/>
        </p:nvSpPr>
        <p:spPr>
          <a:xfrm>
            <a:off x="1319567" y="2110419"/>
            <a:ext cx="1479036" cy="584775"/>
          </a:xfrm>
          <a:prstGeom prst="rect">
            <a:avLst/>
          </a:prstGeom>
          <a:noFill/>
          <a:ln>
            <a:noFill/>
          </a:ln>
        </p:spPr>
        <p:txBody>
          <a:bodyPr wrap="square" rtlCol="0">
            <a:spAutoFit/>
          </a:bodyPr>
          <a:lstStyle/>
          <a:p>
            <a:pPr algn="ctr"/>
            <a:r>
              <a:rPr kumimoji="1" lang="en-US" altLang="ja-JP" sz="1600" i="1" dirty="0" err="1">
                <a:solidFill>
                  <a:srgbClr val="FF0000"/>
                </a:solidFill>
                <a:latin typeface="Times New Roman" panose="02020603050405020304" pitchFamily="18" charset="0"/>
                <a:cs typeface="Times New Roman" panose="02020603050405020304" pitchFamily="18" charset="0"/>
              </a:rPr>
              <a:t>T</a:t>
            </a:r>
            <a:r>
              <a:rPr kumimoji="1" lang="en-US" altLang="ja-JP" sz="1600" baseline="-25000" dirty="0" err="1">
                <a:solidFill>
                  <a:srgbClr val="FF0000"/>
                </a:solidFill>
                <a:latin typeface="Times New Roman" panose="02020603050405020304" pitchFamily="18" charset="0"/>
                <a:cs typeface="Times New Roman" panose="02020603050405020304" pitchFamily="18" charset="0"/>
              </a:rPr>
              <a:t>p</a:t>
            </a:r>
            <a:r>
              <a:rPr kumimoji="1" lang="en-US" altLang="ja-JP" sz="1600" dirty="0">
                <a:solidFill>
                  <a:srgbClr val="FF0000"/>
                </a:solidFill>
                <a:latin typeface="Times New Roman" panose="02020603050405020304" pitchFamily="18" charset="0"/>
                <a:cs typeface="Times New Roman" panose="02020603050405020304" pitchFamily="18" charset="0"/>
              </a:rPr>
              <a:t>=10keV</a:t>
            </a:r>
          </a:p>
          <a:p>
            <a:pPr algn="ctr"/>
            <a:r>
              <a:rPr lang="en-US" altLang="ja-JP" sz="1600" dirty="0">
                <a:solidFill>
                  <a:srgbClr val="FF0000"/>
                </a:solidFill>
                <a:latin typeface="Times New Roman" panose="02020603050405020304" pitchFamily="18" charset="0"/>
                <a:cs typeface="Times New Roman" panose="02020603050405020304" pitchFamily="18" charset="0"/>
              </a:rPr>
              <a:t>(</a:t>
            </a:r>
            <a:r>
              <a:rPr lang="ja-JP" altLang="en-US" sz="1600" dirty="0">
                <a:solidFill>
                  <a:srgbClr val="FF0000"/>
                </a:solidFill>
                <a:latin typeface="Times New Roman" panose="02020603050405020304" pitchFamily="18" charset="0"/>
                <a:cs typeface="Times New Roman" panose="02020603050405020304" pitchFamily="18" charset="0"/>
              </a:rPr>
              <a:t>点火温度</a:t>
            </a:r>
            <a:r>
              <a:rPr lang="en-US" altLang="ja-JP" sz="1600" dirty="0">
                <a:solidFill>
                  <a:srgbClr val="FF0000"/>
                </a:solidFill>
                <a:latin typeface="Times New Roman" panose="02020603050405020304" pitchFamily="18" charset="0"/>
                <a:cs typeface="Times New Roman" panose="02020603050405020304" pitchFamily="18" charset="0"/>
              </a:rPr>
              <a:t>)</a:t>
            </a:r>
          </a:p>
        </p:txBody>
      </p:sp>
      <p:sp>
        <p:nvSpPr>
          <p:cNvPr id="9" name="正方形/長方形 8"/>
          <p:cNvSpPr/>
          <p:nvPr/>
        </p:nvSpPr>
        <p:spPr>
          <a:xfrm>
            <a:off x="2182059" y="2854097"/>
            <a:ext cx="628698" cy="338554"/>
          </a:xfrm>
          <a:prstGeom prst="rect">
            <a:avLst/>
          </a:prstGeom>
        </p:spPr>
        <p:txBody>
          <a:bodyPr wrap="none">
            <a:spAutoFit/>
          </a:bodyPr>
          <a:lstStyle/>
          <a:p>
            <a:r>
              <a:rPr lang="en-US" altLang="ja-JP" sz="1600" dirty="0">
                <a:solidFill>
                  <a:srgbClr val="00B050"/>
                </a:solidFill>
                <a:latin typeface="Times New Roman" panose="02020603050405020304" pitchFamily="18" charset="0"/>
                <a:cs typeface="Times New Roman" panose="02020603050405020304" pitchFamily="18" charset="0"/>
              </a:rPr>
              <a:t>5keV</a:t>
            </a:r>
            <a:endParaRPr lang="ja-JP" altLang="en-US" sz="1600" dirty="0">
              <a:solidFill>
                <a:srgbClr val="00B050"/>
              </a:solidFill>
            </a:endParaRPr>
          </a:p>
        </p:txBody>
      </p:sp>
      <p:sp>
        <p:nvSpPr>
          <p:cNvPr id="10" name="テキスト ボックス 9"/>
          <p:cNvSpPr txBox="1"/>
          <p:nvPr/>
        </p:nvSpPr>
        <p:spPr>
          <a:xfrm>
            <a:off x="4658681" y="1434411"/>
            <a:ext cx="2294710" cy="369332"/>
          </a:xfrm>
          <a:prstGeom prst="rect">
            <a:avLst/>
          </a:prstGeom>
          <a:noFill/>
          <a:ln>
            <a:noFill/>
          </a:ln>
        </p:spPr>
        <p:txBody>
          <a:bodyPr wrap="square" rtlCol="0">
            <a:spAutoFit/>
          </a:bodyPr>
          <a:lstStyle/>
          <a:p>
            <a:r>
              <a:rPr kumimoji="1" lang="ja-JP" altLang="en-US" dirty="0"/>
              <a:t>◆ 電子</a:t>
            </a:r>
          </a:p>
        </p:txBody>
      </p:sp>
      <p:sp>
        <p:nvSpPr>
          <p:cNvPr id="11" name="テキスト ボックス 10"/>
          <p:cNvSpPr txBox="1"/>
          <p:nvPr/>
        </p:nvSpPr>
        <p:spPr>
          <a:xfrm>
            <a:off x="1415618" y="5245186"/>
            <a:ext cx="2364294" cy="584775"/>
          </a:xfrm>
          <a:prstGeom prst="rect">
            <a:avLst/>
          </a:prstGeom>
          <a:noFill/>
          <a:ln>
            <a:noFill/>
          </a:ln>
        </p:spPr>
        <p:txBody>
          <a:bodyPr wrap="square" rtlCol="0">
            <a:spAutoFit/>
          </a:bodyPr>
          <a:lstStyle/>
          <a:p>
            <a:r>
              <a:rPr lang="ja-JP" altLang="en-US" sz="1600" dirty="0">
                <a:latin typeface="Times New Roman" panose="02020603050405020304" pitchFamily="18" charset="0"/>
                <a:cs typeface="Times New Roman" panose="02020603050405020304" pitchFamily="18" charset="0"/>
              </a:rPr>
              <a:t>理想的な加熱深さ　⇒</a:t>
            </a:r>
            <a:endParaRPr lang="en-US" altLang="ja-JP" sz="1600" dirty="0">
              <a:latin typeface="Times New Roman" panose="02020603050405020304" pitchFamily="18" charset="0"/>
              <a:cs typeface="Times New Roman" panose="02020603050405020304" pitchFamily="18" charset="0"/>
            </a:endParaRPr>
          </a:p>
          <a:p>
            <a:r>
              <a:rPr lang="ja-JP" altLang="en-US" sz="1600" dirty="0">
                <a:latin typeface="Times New Roman" panose="02020603050405020304" pitchFamily="18" charset="0"/>
                <a:cs typeface="Times New Roman" panose="02020603050405020304" pitchFamily="18" charset="0"/>
              </a:rPr>
              <a:t>（</a:t>
            </a:r>
            <a:r>
              <a:rPr kumimoji="1" lang="en-US" altLang="ja-JP" sz="1600" i="1" dirty="0" err="1">
                <a:latin typeface="Times New Roman" panose="02020603050405020304" pitchFamily="18" charset="0"/>
                <a:cs typeface="Times New Roman" panose="02020603050405020304" pitchFamily="18" charset="0"/>
              </a:rPr>
              <a:t>ρL</a:t>
            </a:r>
            <a:r>
              <a:rPr kumimoji="1" lang="en-US" altLang="ja-JP" sz="1600" dirty="0">
                <a:latin typeface="Times New Roman" panose="02020603050405020304" pitchFamily="18" charset="0"/>
                <a:cs typeface="Times New Roman" panose="02020603050405020304" pitchFamily="18" charset="0"/>
              </a:rPr>
              <a:t>=0.6g/cm</a:t>
            </a:r>
            <a:r>
              <a:rPr kumimoji="1" lang="en-US" altLang="ja-JP" sz="1600" baseline="30000" dirty="0">
                <a:latin typeface="Times New Roman" panose="02020603050405020304" pitchFamily="18" charset="0"/>
                <a:cs typeface="Times New Roman" panose="02020603050405020304" pitchFamily="18" charset="0"/>
              </a:rPr>
              <a:t>2</a:t>
            </a:r>
            <a:r>
              <a:rPr kumimoji="1" lang="ja-JP" altLang="en-US" sz="1600" dirty="0">
                <a:latin typeface="Times New Roman" panose="02020603050405020304" pitchFamily="18" charset="0"/>
                <a:cs typeface="Times New Roman" panose="02020603050405020304" pitchFamily="18" charset="0"/>
              </a:rPr>
              <a:t>）</a:t>
            </a:r>
          </a:p>
        </p:txBody>
      </p:sp>
      <p:sp>
        <p:nvSpPr>
          <p:cNvPr id="14" name="テキスト ボックス 13"/>
          <p:cNvSpPr txBox="1"/>
          <p:nvPr/>
        </p:nvSpPr>
        <p:spPr>
          <a:xfrm>
            <a:off x="1973321" y="4447569"/>
            <a:ext cx="986553" cy="338554"/>
          </a:xfrm>
          <a:prstGeom prst="rect">
            <a:avLst/>
          </a:prstGeom>
          <a:solidFill>
            <a:schemeClr val="bg1"/>
          </a:solidFill>
          <a:ln>
            <a:noFill/>
          </a:ln>
        </p:spPr>
        <p:txBody>
          <a:bodyPr wrap="square" rtlCol="0">
            <a:spAutoFit/>
          </a:bodyPr>
          <a:lstStyle/>
          <a:p>
            <a:r>
              <a:rPr lang="en-US" altLang="ja-JP" sz="1600" i="1" dirty="0" err="1">
                <a:latin typeface="Times New Roman" panose="02020603050405020304" pitchFamily="18" charset="0"/>
                <a:cs typeface="Times New Roman" panose="02020603050405020304" pitchFamily="18" charset="0"/>
              </a:rPr>
              <a:t>ε</a:t>
            </a:r>
            <a:r>
              <a:rPr lang="en-US" altLang="ja-JP" sz="1600" baseline="-25000" dirty="0" err="1">
                <a:latin typeface="Times New Roman" panose="02020603050405020304" pitchFamily="18" charset="0"/>
                <a:cs typeface="Times New Roman" panose="02020603050405020304" pitchFamily="18" charset="0"/>
              </a:rPr>
              <a:t>i</a:t>
            </a:r>
            <a:r>
              <a:rPr kumimoji="1" lang="en-US" altLang="ja-JP" sz="1600" dirty="0">
                <a:latin typeface="Times New Roman" panose="02020603050405020304" pitchFamily="18" charset="0"/>
                <a:cs typeface="Times New Roman" panose="02020603050405020304" pitchFamily="18" charset="0"/>
              </a:rPr>
              <a:t> [MeV]</a:t>
            </a:r>
            <a:endParaRPr kumimoji="1" lang="ja-JP" altLang="en-US" sz="1600" dirty="0">
              <a:latin typeface="Times New Roman" panose="02020603050405020304" pitchFamily="18" charset="0"/>
              <a:cs typeface="Times New Roman" panose="02020603050405020304" pitchFamily="18" charset="0"/>
            </a:endParaRPr>
          </a:p>
        </p:txBody>
      </p:sp>
      <p:sp>
        <p:nvSpPr>
          <p:cNvPr id="15" name="テキスト ボックス 14"/>
          <p:cNvSpPr txBox="1"/>
          <p:nvPr/>
        </p:nvSpPr>
        <p:spPr>
          <a:xfrm>
            <a:off x="5741507" y="4458598"/>
            <a:ext cx="986553" cy="338554"/>
          </a:xfrm>
          <a:prstGeom prst="rect">
            <a:avLst/>
          </a:prstGeom>
          <a:solidFill>
            <a:schemeClr val="bg1"/>
          </a:solidFill>
          <a:ln>
            <a:noFill/>
          </a:ln>
        </p:spPr>
        <p:txBody>
          <a:bodyPr wrap="square" rtlCol="0">
            <a:spAutoFit/>
          </a:bodyPr>
          <a:lstStyle/>
          <a:p>
            <a:r>
              <a:rPr lang="en-US" altLang="ja-JP" sz="1600" i="1" dirty="0" err="1">
                <a:latin typeface="Times New Roman" panose="02020603050405020304" pitchFamily="18" charset="0"/>
                <a:cs typeface="Times New Roman" panose="02020603050405020304" pitchFamily="18" charset="0"/>
              </a:rPr>
              <a:t>ε</a:t>
            </a:r>
            <a:r>
              <a:rPr lang="en-US" altLang="ja-JP" sz="1600" baseline="-25000" dirty="0" err="1">
                <a:latin typeface="Times New Roman" panose="02020603050405020304" pitchFamily="18" charset="0"/>
                <a:cs typeface="Times New Roman" panose="02020603050405020304" pitchFamily="18" charset="0"/>
              </a:rPr>
              <a:t>e</a:t>
            </a:r>
            <a:r>
              <a:rPr kumimoji="1" lang="en-US" altLang="ja-JP" sz="1600" dirty="0">
                <a:latin typeface="Times New Roman" panose="02020603050405020304" pitchFamily="18" charset="0"/>
                <a:cs typeface="Times New Roman" panose="02020603050405020304" pitchFamily="18" charset="0"/>
              </a:rPr>
              <a:t> [MeV]</a:t>
            </a:r>
            <a:endParaRPr kumimoji="1" lang="ja-JP" altLang="en-US" sz="1600" dirty="0">
              <a:latin typeface="Times New Roman" panose="02020603050405020304" pitchFamily="18" charset="0"/>
              <a:cs typeface="Times New Roman" panose="02020603050405020304" pitchFamily="18" charset="0"/>
            </a:endParaRPr>
          </a:p>
        </p:txBody>
      </p:sp>
      <p:sp>
        <p:nvSpPr>
          <p:cNvPr id="16" name="テキスト ボックス 15"/>
          <p:cNvSpPr txBox="1"/>
          <p:nvPr/>
        </p:nvSpPr>
        <p:spPr>
          <a:xfrm rot="16200000">
            <a:off x="247955" y="2812336"/>
            <a:ext cx="1166324" cy="338554"/>
          </a:xfrm>
          <a:prstGeom prst="rect">
            <a:avLst/>
          </a:prstGeom>
          <a:solidFill>
            <a:schemeClr val="bg1"/>
          </a:solidFill>
          <a:ln>
            <a:noFill/>
          </a:ln>
        </p:spPr>
        <p:txBody>
          <a:bodyPr wrap="square" rtlCol="0">
            <a:spAutoFit/>
          </a:bodyPr>
          <a:lstStyle/>
          <a:p>
            <a:pPr algn="ctr"/>
            <a:r>
              <a:rPr lang="en-US" altLang="ja-JP" sz="1600" i="1" dirty="0" err="1">
                <a:latin typeface="Times New Roman" panose="02020603050405020304" pitchFamily="18" charset="0"/>
                <a:cs typeface="Times New Roman" panose="02020603050405020304" pitchFamily="18" charset="0"/>
              </a:rPr>
              <a:t>ρL</a:t>
            </a:r>
            <a:r>
              <a:rPr kumimoji="1" lang="en-US" altLang="ja-JP" sz="1600" dirty="0">
                <a:latin typeface="Times New Roman" panose="02020603050405020304" pitchFamily="18" charset="0"/>
                <a:cs typeface="Times New Roman" panose="02020603050405020304" pitchFamily="18" charset="0"/>
              </a:rPr>
              <a:t> [g/cm</a:t>
            </a:r>
            <a:r>
              <a:rPr kumimoji="1" lang="en-US" altLang="ja-JP" sz="1600" baseline="30000" dirty="0">
                <a:latin typeface="Times New Roman" panose="02020603050405020304" pitchFamily="18" charset="0"/>
                <a:cs typeface="Times New Roman" panose="02020603050405020304" pitchFamily="18" charset="0"/>
              </a:rPr>
              <a:t>2</a:t>
            </a:r>
            <a:r>
              <a:rPr kumimoji="1" lang="en-US" altLang="ja-JP" sz="1600" dirty="0">
                <a:latin typeface="Times New Roman" panose="02020603050405020304" pitchFamily="18" charset="0"/>
                <a:cs typeface="Times New Roman" panose="02020603050405020304" pitchFamily="18" charset="0"/>
              </a:rPr>
              <a:t>]</a:t>
            </a:r>
            <a:endParaRPr kumimoji="1" lang="ja-JP" altLang="en-US" sz="1600" dirty="0">
              <a:latin typeface="Times New Roman" panose="02020603050405020304" pitchFamily="18" charset="0"/>
              <a:cs typeface="Times New Roman" panose="02020603050405020304" pitchFamily="18" charset="0"/>
            </a:endParaRPr>
          </a:p>
        </p:txBody>
      </p:sp>
      <p:sp>
        <p:nvSpPr>
          <p:cNvPr id="17" name="テキスト ボックス 16"/>
          <p:cNvSpPr txBox="1"/>
          <p:nvPr/>
        </p:nvSpPr>
        <p:spPr>
          <a:xfrm rot="16200000">
            <a:off x="4014099" y="2911247"/>
            <a:ext cx="1166324" cy="338554"/>
          </a:xfrm>
          <a:prstGeom prst="rect">
            <a:avLst/>
          </a:prstGeom>
          <a:solidFill>
            <a:schemeClr val="bg1"/>
          </a:solidFill>
          <a:ln>
            <a:noFill/>
          </a:ln>
        </p:spPr>
        <p:txBody>
          <a:bodyPr wrap="square" rtlCol="0">
            <a:spAutoFit/>
          </a:bodyPr>
          <a:lstStyle/>
          <a:p>
            <a:pPr algn="ctr"/>
            <a:r>
              <a:rPr lang="en-US" altLang="ja-JP" sz="1600" i="1" dirty="0" err="1">
                <a:latin typeface="Times New Roman" panose="02020603050405020304" pitchFamily="18" charset="0"/>
                <a:cs typeface="Times New Roman" panose="02020603050405020304" pitchFamily="18" charset="0"/>
              </a:rPr>
              <a:t>ρL</a:t>
            </a:r>
            <a:r>
              <a:rPr kumimoji="1" lang="en-US" altLang="ja-JP" sz="1600" dirty="0">
                <a:latin typeface="Times New Roman" panose="02020603050405020304" pitchFamily="18" charset="0"/>
                <a:cs typeface="Times New Roman" panose="02020603050405020304" pitchFamily="18" charset="0"/>
              </a:rPr>
              <a:t> [g/cm</a:t>
            </a:r>
            <a:r>
              <a:rPr kumimoji="1" lang="en-US" altLang="ja-JP" sz="1600" baseline="30000" dirty="0">
                <a:latin typeface="Times New Roman" panose="02020603050405020304" pitchFamily="18" charset="0"/>
                <a:cs typeface="Times New Roman" panose="02020603050405020304" pitchFamily="18" charset="0"/>
              </a:rPr>
              <a:t>2</a:t>
            </a:r>
            <a:r>
              <a:rPr kumimoji="1" lang="en-US" altLang="ja-JP" sz="1600" dirty="0">
                <a:latin typeface="Times New Roman" panose="02020603050405020304" pitchFamily="18" charset="0"/>
                <a:cs typeface="Times New Roman" panose="02020603050405020304" pitchFamily="18" charset="0"/>
              </a:rPr>
              <a:t>]</a:t>
            </a:r>
            <a:endParaRPr kumimoji="1" lang="ja-JP" altLang="en-US" sz="1600" dirty="0">
              <a:latin typeface="Times New Roman" panose="02020603050405020304" pitchFamily="18" charset="0"/>
              <a:cs typeface="Times New Roman" panose="02020603050405020304" pitchFamily="18" charset="0"/>
            </a:endParaRPr>
          </a:p>
        </p:txBody>
      </p:sp>
      <p:sp>
        <p:nvSpPr>
          <p:cNvPr id="18" name="正方形/長方形 17"/>
          <p:cNvSpPr/>
          <p:nvPr/>
        </p:nvSpPr>
        <p:spPr>
          <a:xfrm>
            <a:off x="2180653" y="3488096"/>
            <a:ext cx="1558439" cy="584775"/>
          </a:xfrm>
          <a:prstGeom prst="rect">
            <a:avLst/>
          </a:prstGeom>
        </p:spPr>
        <p:txBody>
          <a:bodyPr wrap="none">
            <a:spAutoFit/>
          </a:bodyPr>
          <a:lstStyle/>
          <a:p>
            <a:pPr algn="ctr"/>
            <a:r>
              <a:rPr lang="en-US" altLang="ja-JP" sz="1600" dirty="0">
                <a:solidFill>
                  <a:srgbClr val="0070C0"/>
                </a:solidFill>
                <a:latin typeface="Times New Roman" panose="02020603050405020304" pitchFamily="18" charset="0"/>
                <a:cs typeface="Times New Roman" panose="02020603050405020304" pitchFamily="18" charset="0"/>
              </a:rPr>
              <a:t>0.3keV</a:t>
            </a:r>
          </a:p>
          <a:p>
            <a:pPr algn="ctr"/>
            <a:r>
              <a:rPr lang="ja-JP" altLang="en-US" sz="1600" dirty="0">
                <a:solidFill>
                  <a:srgbClr val="0070C0"/>
                </a:solidFill>
                <a:latin typeface="Times New Roman" panose="02020603050405020304" pitchFamily="18" charset="0"/>
                <a:cs typeface="Times New Roman" panose="02020603050405020304" pitchFamily="18" charset="0"/>
              </a:rPr>
              <a:t>（コア初期温度）</a:t>
            </a:r>
          </a:p>
        </p:txBody>
      </p:sp>
      <p:sp>
        <p:nvSpPr>
          <p:cNvPr id="28" name="正方形/長方形 27"/>
          <p:cNvSpPr/>
          <p:nvPr/>
        </p:nvSpPr>
        <p:spPr>
          <a:xfrm>
            <a:off x="6387229" y="3720496"/>
            <a:ext cx="857927" cy="307777"/>
          </a:xfrm>
          <a:prstGeom prst="rect">
            <a:avLst/>
          </a:prstGeom>
        </p:spPr>
        <p:txBody>
          <a:bodyPr wrap="none">
            <a:spAutoFit/>
          </a:bodyPr>
          <a:lstStyle/>
          <a:p>
            <a:r>
              <a:rPr lang="en-US" altLang="ja-JP" sz="1400" dirty="0">
                <a:latin typeface="Times New Roman" panose="02020603050405020304" pitchFamily="18" charset="0"/>
                <a:cs typeface="Times New Roman" panose="02020603050405020304" pitchFamily="18" charset="0"/>
              </a:rPr>
              <a:t>0.6g/cm2</a:t>
            </a:r>
            <a:endParaRPr lang="ja-JP" altLang="en-US" sz="1400" dirty="0"/>
          </a:p>
        </p:txBody>
      </p:sp>
      <p:sp>
        <p:nvSpPr>
          <p:cNvPr id="31" name="正方形/長方形 30"/>
          <p:cNvSpPr/>
          <p:nvPr/>
        </p:nvSpPr>
        <p:spPr>
          <a:xfrm>
            <a:off x="2737116" y="3231638"/>
            <a:ext cx="857927" cy="307777"/>
          </a:xfrm>
          <a:prstGeom prst="rect">
            <a:avLst/>
          </a:prstGeom>
        </p:spPr>
        <p:txBody>
          <a:bodyPr wrap="none">
            <a:spAutoFit/>
          </a:bodyPr>
          <a:lstStyle/>
          <a:p>
            <a:r>
              <a:rPr lang="en-US" altLang="ja-JP" sz="1400" dirty="0">
                <a:latin typeface="Times New Roman" panose="02020603050405020304" pitchFamily="18" charset="0"/>
                <a:cs typeface="Times New Roman" panose="02020603050405020304" pitchFamily="18" charset="0"/>
              </a:rPr>
              <a:t>0.6g/cm2</a:t>
            </a:r>
            <a:endParaRPr lang="ja-JP" altLang="en-US" sz="1400" dirty="0"/>
          </a:p>
        </p:txBody>
      </p:sp>
      <p:sp>
        <p:nvSpPr>
          <p:cNvPr id="29" name="テキスト ボックス 28"/>
          <p:cNvSpPr txBox="1"/>
          <p:nvPr/>
        </p:nvSpPr>
        <p:spPr>
          <a:xfrm>
            <a:off x="323528" y="980728"/>
            <a:ext cx="5112568" cy="400110"/>
          </a:xfrm>
          <a:prstGeom prst="rect">
            <a:avLst/>
          </a:prstGeom>
          <a:noFill/>
          <a:ln>
            <a:noFill/>
          </a:ln>
        </p:spPr>
        <p:txBody>
          <a:bodyPr wrap="square" rtlCol="0">
            <a:spAutoFit/>
          </a:bodyPr>
          <a:lstStyle/>
          <a:p>
            <a:r>
              <a:rPr kumimoji="1" lang="ja-JP" altLang="en-US" sz="2000" b="1" u="sng" dirty="0">
                <a:latin typeface="Times New Roman" panose="02020603050405020304" pitchFamily="18" charset="0"/>
                <a:cs typeface="Times New Roman" panose="02020603050405020304" pitchFamily="18" charset="0"/>
              </a:rPr>
              <a:t>プラズマ中での単一粒子の飛程  </a:t>
            </a:r>
            <a:r>
              <a:rPr lang="en-US" altLang="ja-JP" sz="2000" i="1" u="sng" dirty="0" err="1">
                <a:latin typeface="Times New Roman" panose="02020603050405020304" pitchFamily="18" charset="0"/>
                <a:cs typeface="Times New Roman" panose="02020603050405020304" pitchFamily="18" charset="0"/>
              </a:rPr>
              <a:t>ρL</a:t>
            </a:r>
            <a:r>
              <a:rPr lang="en-US" altLang="ja-JP" sz="2000" u="sng" dirty="0">
                <a:latin typeface="Times New Roman" panose="02020603050405020304" pitchFamily="18" charset="0"/>
                <a:cs typeface="Times New Roman" panose="02020603050405020304" pitchFamily="18" charset="0"/>
              </a:rPr>
              <a:t>[g/cm</a:t>
            </a:r>
            <a:r>
              <a:rPr lang="en-US" altLang="ja-JP" sz="2000" u="sng" baseline="30000" dirty="0">
                <a:latin typeface="Times New Roman" panose="02020603050405020304" pitchFamily="18" charset="0"/>
                <a:cs typeface="Times New Roman" panose="02020603050405020304" pitchFamily="18" charset="0"/>
              </a:rPr>
              <a:t>2</a:t>
            </a:r>
            <a:r>
              <a:rPr lang="en-US" altLang="ja-JP" sz="2000" u="sng" dirty="0">
                <a:latin typeface="Times New Roman" panose="02020603050405020304" pitchFamily="18" charset="0"/>
                <a:cs typeface="Times New Roman" panose="02020603050405020304" pitchFamily="18" charset="0"/>
              </a:rPr>
              <a:t>]</a:t>
            </a:r>
            <a:endParaRPr kumimoji="1" lang="ja-JP" altLang="en-US" sz="2000" u="sng" dirty="0">
              <a:latin typeface="Times New Roman" panose="02020603050405020304" pitchFamily="18" charset="0"/>
              <a:cs typeface="Times New Roman" panose="02020603050405020304" pitchFamily="18" charset="0"/>
            </a:endParaRPr>
          </a:p>
        </p:txBody>
      </p:sp>
      <p:sp>
        <p:nvSpPr>
          <p:cNvPr id="33" name="正方形/長方形 32"/>
          <p:cNvSpPr/>
          <p:nvPr/>
        </p:nvSpPr>
        <p:spPr>
          <a:xfrm>
            <a:off x="14187" y="6309320"/>
            <a:ext cx="9115626" cy="523220"/>
          </a:xfrm>
          <a:prstGeom prst="rect">
            <a:avLst/>
          </a:prstGeom>
        </p:spPr>
        <p:txBody>
          <a:bodyPr wrap="square">
            <a:spAutoFit/>
          </a:bodyPr>
          <a:lstStyle/>
          <a:p>
            <a:pPr lvl="0"/>
            <a:r>
              <a:rPr lang="en-US" altLang="ja-JP" sz="1400" dirty="0">
                <a:latin typeface="Times New Roman" panose="02020603050405020304" pitchFamily="18" charset="0"/>
                <a:cs typeface="Times New Roman" panose="02020603050405020304" pitchFamily="18" charset="0"/>
              </a:rPr>
              <a:t>[4] A. A. </a:t>
            </a:r>
            <a:r>
              <a:rPr lang="en-US" altLang="ja-JP" sz="1400" dirty="0" err="1">
                <a:latin typeface="Times New Roman" panose="02020603050405020304" pitchFamily="18" charset="0"/>
                <a:cs typeface="Times New Roman" panose="02020603050405020304" pitchFamily="18" charset="0"/>
              </a:rPr>
              <a:t>Solodov</a:t>
            </a:r>
            <a:r>
              <a:rPr lang="en-US" altLang="ja-JP" sz="1400" dirty="0">
                <a:latin typeface="Times New Roman" panose="02020603050405020304" pitchFamily="18" charset="0"/>
                <a:cs typeface="Times New Roman" panose="02020603050405020304" pitchFamily="18" charset="0"/>
              </a:rPr>
              <a:t> and R. </a:t>
            </a:r>
            <a:r>
              <a:rPr lang="en-US" altLang="ja-JP" sz="1400" dirty="0" err="1">
                <a:latin typeface="Times New Roman" panose="02020603050405020304" pitchFamily="18" charset="0"/>
                <a:cs typeface="Times New Roman" panose="02020603050405020304" pitchFamily="18" charset="0"/>
              </a:rPr>
              <a:t>Betti</a:t>
            </a:r>
            <a:r>
              <a:rPr lang="en-US" altLang="ja-JP" sz="1400" dirty="0">
                <a:latin typeface="Times New Roman" panose="02020603050405020304" pitchFamily="18" charset="0"/>
                <a:cs typeface="Times New Roman" panose="02020603050405020304" pitchFamily="18" charset="0"/>
              </a:rPr>
              <a:t>, Physics of Plasmas </a:t>
            </a:r>
            <a:r>
              <a:rPr lang="en-US" altLang="ja-JP" sz="1400" b="1" dirty="0">
                <a:latin typeface="Times New Roman" panose="02020603050405020304" pitchFamily="18" charset="0"/>
                <a:cs typeface="Times New Roman" panose="02020603050405020304" pitchFamily="18" charset="0"/>
              </a:rPr>
              <a:t>15</a:t>
            </a:r>
            <a:r>
              <a:rPr lang="en-US" altLang="ja-JP" sz="1400" dirty="0">
                <a:latin typeface="Times New Roman" panose="02020603050405020304" pitchFamily="18" charset="0"/>
                <a:cs typeface="Times New Roman" panose="02020603050405020304" pitchFamily="18" charset="0"/>
              </a:rPr>
              <a:t>, 042707 (2008).</a:t>
            </a:r>
          </a:p>
          <a:p>
            <a:pPr lvl="0"/>
            <a:r>
              <a:rPr lang="en-US" altLang="ja-JP" sz="1400" dirty="0">
                <a:latin typeface="Times New Roman" panose="02020603050405020304" pitchFamily="18" charset="0"/>
                <a:cs typeface="Times New Roman" panose="02020603050405020304" pitchFamily="18" charset="0"/>
              </a:rPr>
              <a:t>[5] Y. Nakao </a:t>
            </a:r>
            <a:r>
              <a:rPr lang="en-US" altLang="ja-JP" sz="1400" i="1" dirty="0">
                <a:latin typeface="Times New Roman" panose="02020603050405020304" pitchFamily="18" charset="0"/>
                <a:cs typeface="Times New Roman" panose="02020603050405020304" pitchFamily="18" charset="0"/>
              </a:rPr>
              <a:t>et al</a:t>
            </a:r>
            <a:r>
              <a:rPr lang="en-US" altLang="ja-JP" sz="1400" dirty="0">
                <a:latin typeface="Times New Roman" panose="02020603050405020304" pitchFamily="18" charset="0"/>
                <a:cs typeface="Times New Roman" panose="02020603050405020304" pitchFamily="18" charset="0"/>
              </a:rPr>
              <a:t>, Journal of Nuclear Science and Technology </a:t>
            </a:r>
            <a:r>
              <a:rPr lang="en-US" altLang="ja-JP" sz="1400" b="1" dirty="0">
                <a:latin typeface="Times New Roman" panose="02020603050405020304" pitchFamily="18" charset="0"/>
                <a:cs typeface="Times New Roman" panose="02020603050405020304" pitchFamily="18" charset="0"/>
              </a:rPr>
              <a:t>30</a:t>
            </a:r>
            <a:r>
              <a:rPr lang="en-US" altLang="ja-JP" sz="1400" dirty="0">
                <a:latin typeface="Times New Roman" panose="02020603050405020304" pitchFamily="18" charset="0"/>
                <a:cs typeface="Times New Roman" panose="02020603050405020304" pitchFamily="18" charset="0"/>
              </a:rPr>
              <a:t>, 1209 (1993).</a:t>
            </a:r>
            <a:endParaRPr lang="ja-JP" altLang="ja-JP" sz="1400" dirty="0">
              <a:latin typeface="Times New Roman" panose="02020603050405020304" pitchFamily="18" charset="0"/>
              <a:cs typeface="Times New Roman" panose="02020603050405020304" pitchFamily="18" charset="0"/>
            </a:endParaRPr>
          </a:p>
        </p:txBody>
      </p:sp>
      <p:sp>
        <p:nvSpPr>
          <p:cNvPr id="30" name="テキスト ボックス 29"/>
          <p:cNvSpPr txBox="1"/>
          <p:nvPr/>
        </p:nvSpPr>
        <p:spPr>
          <a:xfrm>
            <a:off x="3786542" y="5075909"/>
            <a:ext cx="3127914" cy="338554"/>
          </a:xfrm>
          <a:prstGeom prst="rect">
            <a:avLst/>
          </a:prstGeom>
          <a:solidFill>
            <a:schemeClr val="bg1"/>
          </a:solidFill>
          <a:ln>
            <a:noFill/>
          </a:ln>
        </p:spPr>
        <p:txBody>
          <a:bodyPr wrap="square" rtlCol="0">
            <a:spAutoFit/>
          </a:bodyPr>
          <a:lstStyle/>
          <a:p>
            <a:r>
              <a:rPr kumimoji="1" lang="ja-JP" altLang="en-US" sz="1600" dirty="0"/>
              <a:t>加熱に適した粒子エネルギー成分</a:t>
            </a:r>
            <a:endParaRPr kumimoji="1" lang="en-US" altLang="ja-JP" sz="1600" dirty="0"/>
          </a:p>
        </p:txBody>
      </p:sp>
      <p:sp>
        <p:nvSpPr>
          <p:cNvPr id="34" name="テキスト ボックス 33"/>
          <p:cNvSpPr txBox="1"/>
          <p:nvPr/>
        </p:nvSpPr>
        <p:spPr>
          <a:xfrm>
            <a:off x="4163876" y="5427751"/>
            <a:ext cx="3081279" cy="584775"/>
          </a:xfrm>
          <a:prstGeom prst="rect">
            <a:avLst/>
          </a:prstGeom>
          <a:noFill/>
          <a:ln>
            <a:noFill/>
          </a:ln>
        </p:spPr>
        <p:txBody>
          <a:bodyPr wrap="square" rtlCol="0">
            <a:spAutoFit/>
          </a:bodyPr>
          <a:lstStyle/>
          <a:p>
            <a:r>
              <a:rPr lang="ja-JP" altLang="en-US" sz="1600" dirty="0">
                <a:latin typeface="Times New Roman" panose="02020603050405020304" pitchFamily="18" charset="0"/>
                <a:cs typeface="Times New Roman" panose="02020603050405020304" pitchFamily="18" charset="0"/>
              </a:rPr>
              <a:t>炭素</a:t>
            </a:r>
            <a:r>
              <a:rPr kumimoji="1" lang="ja-JP" altLang="en-US" sz="1600" dirty="0">
                <a:latin typeface="Times New Roman" panose="02020603050405020304" pitchFamily="18" charset="0"/>
                <a:cs typeface="Times New Roman" panose="02020603050405020304" pitchFamily="18" charset="0"/>
              </a:rPr>
              <a:t>イオン </a:t>
            </a:r>
            <a:r>
              <a:rPr kumimoji="1" lang="en-US" altLang="ja-JP" sz="1600" dirty="0">
                <a:latin typeface="Times New Roman" panose="02020603050405020304" pitchFamily="18" charset="0"/>
                <a:cs typeface="Times New Roman" panose="02020603050405020304" pitchFamily="18" charset="0"/>
              </a:rPr>
              <a:t>… </a:t>
            </a:r>
            <a:r>
              <a:rPr kumimoji="1" lang="en-US" altLang="ja-JP" sz="1600" i="1" dirty="0" err="1">
                <a:latin typeface="Times New Roman" panose="02020603050405020304" pitchFamily="18" charset="0"/>
                <a:cs typeface="Times New Roman" panose="02020603050405020304" pitchFamily="18" charset="0"/>
              </a:rPr>
              <a:t>ε</a:t>
            </a:r>
            <a:r>
              <a:rPr kumimoji="1" lang="en-US" altLang="ja-JP" sz="1600" baseline="-25000" dirty="0" err="1">
                <a:latin typeface="Times New Roman" panose="02020603050405020304" pitchFamily="18" charset="0"/>
                <a:cs typeface="Times New Roman" panose="02020603050405020304" pitchFamily="18" charset="0"/>
              </a:rPr>
              <a:t>i</a:t>
            </a:r>
            <a:r>
              <a:rPr kumimoji="1" lang="en-US" altLang="ja-JP" sz="1600" dirty="0">
                <a:latin typeface="Times New Roman" panose="02020603050405020304" pitchFamily="18" charset="0"/>
                <a:cs typeface="Times New Roman" panose="02020603050405020304" pitchFamily="18" charset="0"/>
              </a:rPr>
              <a:t>= </a:t>
            </a:r>
            <a:r>
              <a:rPr lang="en-US" altLang="ja-JP" sz="1600" dirty="0">
                <a:latin typeface="Times New Roman" panose="02020603050405020304" pitchFamily="18" charset="0"/>
                <a:cs typeface="Times New Roman" panose="02020603050405020304" pitchFamily="18" charset="0"/>
              </a:rPr>
              <a:t>50~300 MeV</a:t>
            </a:r>
          </a:p>
          <a:p>
            <a:r>
              <a:rPr kumimoji="1" lang="ja-JP" altLang="en-US" sz="1600" dirty="0">
                <a:latin typeface="Times New Roman" panose="02020603050405020304" pitchFamily="18" charset="0"/>
                <a:cs typeface="Times New Roman" panose="02020603050405020304" pitchFamily="18" charset="0"/>
              </a:rPr>
              <a:t>電子　</a:t>
            </a:r>
            <a:r>
              <a:rPr kumimoji="1" lang="en-US" altLang="ja-JP" sz="1600" dirty="0">
                <a:latin typeface="Times New Roman" panose="02020603050405020304" pitchFamily="18" charset="0"/>
                <a:cs typeface="Times New Roman" panose="02020603050405020304" pitchFamily="18" charset="0"/>
              </a:rPr>
              <a:t>… </a:t>
            </a:r>
            <a:r>
              <a:rPr kumimoji="1" lang="en-US" altLang="ja-JP" sz="1600" i="1" dirty="0" err="1">
                <a:latin typeface="Times New Roman" panose="02020603050405020304" pitchFamily="18" charset="0"/>
                <a:cs typeface="Times New Roman" panose="02020603050405020304" pitchFamily="18" charset="0"/>
              </a:rPr>
              <a:t>ε</a:t>
            </a:r>
            <a:r>
              <a:rPr kumimoji="1" lang="en-US" altLang="ja-JP" sz="1600" baseline="-25000" dirty="0" err="1">
                <a:latin typeface="Times New Roman" panose="02020603050405020304" pitchFamily="18" charset="0"/>
                <a:cs typeface="Times New Roman" panose="02020603050405020304" pitchFamily="18" charset="0"/>
              </a:rPr>
              <a:t>e</a:t>
            </a:r>
            <a:r>
              <a:rPr kumimoji="1" lang="en-US" altLang="ja-JP" sz="1600" dirty="0">
                <a:latin typeface="Times New Roman" panose="02020603050405020304" pitchFamily="18" charset="0"/>
                <a:cs typeface="Times New Roman" panose="02020603050405020304" pitchFamily="18" charset="0"/>
              </a:rPr>
              <a:t> &lt; 2 MeV</a:t>
            </a:r>
            <a:endParaRPr kumimoji="1" lang="ja-JP" altLang="en-US" sz="1600" dirty="0">
              <a:latin typeface="Times New Roman" panose="02020603050405020304" pitchFamily="18" charset="0"/>
              <a:cs typeface="Times New Roman" panose="02020603050405020304" pitchFamily="18" charset="0"/>
            </a:endParaRPr>
          </a:p>
        </p:txBody>
      </p:sp>
      <p:sp>
        <p:nvSpPr>
          <p:cNvPr id="24" name="タイトル 1"/>
          <p:cNvSpPr>
            <a:spLocks noGrp="1"/>
          </p:cNvSpPr>
          <p:nvPr>
            <p:ph type="title"/>
          </p:nvPr>
        </p:nvSpPr>
        <p:spPr>
          <a:xfrm>
            <a:off x="215516" y="116632"/>
            <a:ext cx="8676964" cy="562074"/>
          </a:xfrm>
        </p:spPr>
        <p:txBody>
          <a:bodyPr>
            <a:normAutofit fontScale="90000"/>
          </a:bodyPr>
          <a:lstStyle/>
          <a:p>
            <a:r>
              <a:rPr kumimoji="1" lang="ja-JP" altLang="en-US" dirty="0"/>
              <a:t>計算条件の見積もり </a:t>
            </a:r>
            <a:r>
              <a:rPr kumimoji="1" lang="en-US" altLang="ja-JP" dirty="0"/>
              <a:t>[2/2]</a:t>
            </a:r>
            <a:br>
              <a:rPr kumimoji="1" lang="en-US" altLang="ja-JP" dirty="0"/>
            </a:br>
            <a:r>
              <a:rPr lang="ja-JP" altLang="en-US" dirty="0"/>
              <a:t>・・・　</a:t>
            </a:r>
            <a:r>
              <a:rPr kumimoji="1" lang="ja-JP" altLang="en-US" dirty="0"/>
              <a:t>コア加熱に適する</a:t>
            </a:r>
            <a:r>
              <a:rPr lang="ja-JP" altLang="en-US" dirty="0"/>
              <a:t>ビーム粒子の</a:t>
            </a:r>
            <a:r>
              <a:rPr kumimoji="1" lang="ja-JP" altLang="en-US" dirty="0"/>
              <a:t>エネルギー成分を見積もった</a:t>
            </a:r>
          </a:p>
        </p:txBody>
      </p:sp>
      <p:sp>
        <p:nvSpPr>
          <p:cNvPr id="23" name="テキスト ボックス 22"/>
          <p:cNvSpPr txBox="1"/>
          <p:nvPr/>
        </p:nvSpPr>
        <p:spPr>
          <a:xfrm>
            <a:off x="6180845" y="6170819"/>
            <a:ext cx="2817285" cy="461665"/>
          </a:xfrm>
          <a:prstGeom prst="rect">
            <a:avLst/>
          </a:prstGeom>
          <a:noFill/>
          <a:ln>
            <a:noFill/>
          </a:ln>
        </p:spPr>
        <p:txBody>
          <a:bodyPr wrap="square" rtlCol="0">
            <a:spAutoFit/>
          </a:bodyPr>
          <a:lstStyle/>
          <a:p>
            <a:r>
              <a:rPr lang="en-US" altLang="ja-JP" sz="1200" dirty="0">
                <a:latin typeface="Times New Roman" panose="02020603050405020304" pitchFamily="18" charset="0"/>
                <a:cs typeface="Times New Roman" panose="02020603050405020304" pitchFamily="18" charset="0"/>
              </a:rPr>
              <a:t>※ </a:t>
            </a:r>
            <a:r>
              <a:rPr kumimoji="1" lang="en-US" altLang="ja-JP" sz="1200" dirty="0">
                <a:latin typeface="Times New Roman" panose="02020603050405020304" pitchFamily="18" charset="0"/>
                <a:cs typeface="Times New Roman" panose="02020603050405020304" pitchFamily="18" charset="0"/>
              </a:rPr>
              <a:t>1eV = 1.60×10</a:t>
            </a:r>
            <a:r>
              <a:rPr kumimoji="1" lang="en-US" altLang="ja-JP" sz="1200" baseline="30000" dirty="0">
                <a:latin typeface="Times New Roman" panose="02020603050405020304" pitchFamily="18" charset="0"/>
                <a:cs typeface="Times New Roman" panose="02020603050405020304" pitchFamily="18" charset="0"/>
              </a:rPr>
              <a:t>-19</a:t>
            </a:r>
            <a:r>
              <a:rPr kumimoji="1" lang="en-US" altLang="ja-JP" sz="1200" dirty="0">
                <a:latin typeface="Times New Roman" panose="02020603050405020304" pitchFamily="18" charset="0"/>
                <a:cs typeface="Times New Roman" panose="02020603050405020304" pitchFamily="18" charset="0"/>
              </a:rPr>
              <a:t>J </a:t>
            </a:r>
          </a:p>
          <a:p>
            <a:r>
              <a:rPr lang="ja-JP" altLang="en-US" sz="1200" dirty="0">
                <a:latin typeface="Times New Roman" panose="02020603050405020304" pitchFamily="18" charset="0"/>
                <a:cs typeface="Times New Roman" panose="02020603050405020304" pitchFamily="18" charset="0"/>
              </a:rPr>
              <a:t>　　　　  </a:t>
            </a:r>
            <a:r>
              <a:rPr lang="en-US" altLang="ja-JP" sz="1200" dirty="0">
                <a:latin typeface="Times New Roman" panose="02020603050405020304" pitchFamily="18" charset="0"/>
                <a:cs typeface="Times New Roman" panose="02020603050405020304" pitchFamily="18" charset="0"/>
              </a:rPr>
              <a:t>= 11600K</a:t>
            </a:r>
            <a:endParaRPr kumimoji="1" lang="en-US" altLang="ja-JP" sz="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3619212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9228" y="1178467"/>
            <a:ext cx="4131883" cy="27545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タイトル 1"/>
          <p:cNvSpPr>
            <a:spLocks noGrp="1"/>
          </p:cNvSpPr>
          <p:nvPr>
            <p:ph type="title"/>
          </p:nvPr>
        </p:nvSpPr>
        <p:spPr/>
        <p:txBody>
          <a:bodyPr>
            <a:normAutofit/>
          </a:bodyPr>
          <a:lstStyle/>
          <a:p>
            <a:r>
              <a:rPr lang="ja-JP" altLang="en-US" dirty="0">
                <a:latin typeface="Times New Roman" panose="02020603050405020304" pitchFamily="18" charset="0"/>
                <a:cs typeface="Times New Roman" panose="02020603050405020304" pitchFamily="18" charset="0"/>
              </a:rPr>
              <a:t>粒子ビームのコア加熱性能を特徴付けるパラメータ</a:t>
            </a:r>
            <a:endParaRPr kumimoji="1" lang="ja-JP" altLang="en-US" dirty="0">
              <a:latin typeface="Times New Roman" panose="02020603050405020304" pitchFamily="18" charset="0"/>
              <a:cs typeface="Times New Roman" panose="02020603050405020304" pitchFamily="18" charset="0"/>
            </a:endParaRPr>
          </a:p>
        </p:txBody>
      </p:sp>
      <p:sp>
        <p:nvSpPr>
          <p:cNvPr id="4" name="テキスト ボックス 3"/>
          <p:cNvSpPr txBox="1"/>
          <p:nvPr/>
        </p:nvSpPr>
        <p:spPr>
          <a:xfrm>
            <a:off x="179512" y="849140"/>
            <a:ext cx="8712968" cy="369332"/>
          </a:xfrm>
          <a:prstGeom prst="rect">
            <a:avLst/>
          </a:prstGeom>
          <a:noFill/>
          <a:ln>
            <a:noFill/>
          </a:ln>
        </p:spPr>
        <p:txBody>
          <a:bodyPr wrap="square" rtlCol="0">
            <a:spAutoFit/>
          </a:bodyPr>
          <a:lstStyle/>
          <a:p>
            <a:r>
              <a:rPr kumimoji="1" lang="en-US" altLang="ja-JP" dirty="0">
                <a:latin typeface="Times New Roman" panose="02020603050405020304" pitchFamily="18" charset="0"/>
                <a:cs typeface="Times New Roman" panose="02020603050405020304" pitchFamily="18" charset="0"/>
              </a:rPr>
              <a:t>(</a:t>
            </a:r>
            <a:r>
              <a:rPr kumimoji="1" lang="en-US" altLang="ja-JP" dirty="0" err="1">
                <a:latin typeface="Times New Roman" panose="02020603050405020304" pitchFamily="18" charset="0"/>
                <a:cs typeface="Times New Roman" panose="02020603050405020304" pitchFamily="18" charset="0"/>
              </a:rPr>
              <a:t>i</a:t>
            </a:r>
            <a:r>
              <a:rPr kumimoji="1" lang="en-US" altLang="ja-JP" dirty="0">
                <a:latin typeface="Times New Roman" panose="02020603050405020304" pitchFamily="18" charset="0"/>
                <a:cs typeface="Times New Roman" panose="02020603050405020304" pitchFamily="18" charset="0"/>
              </a:rPr>
              <a:t>)</a:t>
            </a:r>
            <a:r>
              <a:rPr kumimoji="1" lang="ja-JP" altLang="en-US" dirty="0">
                <a:latin typeface="Times New Roman" panose="02020603050405020304" pitchFamily="18" charset="0"/>
                <a:cs typeface="Times New Roman" panose="02020603050405020304" pitchFamily="18" charset="0"/>
              </a:rPr>
              <a:t> </a:t>
            </a:r>
            <a:r>
              <a:rPr kumimoji="1" lang="ja-JP" altLang="en-US" b="1" u="sng" dirty="0">
                <a:latin typeface="Times New Roman" panose="02020603050405020304" pitchFamily="18" charset="0"/>
                <a:cs typeface="Times New Roman" panose="02020603050405020304" pitchFamily="18" charset="0"/>
              </a:rPr>
              <a:t>ビームエネルギー</a:t>
            </a:r>
            <a:r>
              <a:rPr lang="ja-JP" altLang="en-US" b="1" u="sng" dirty="0">
                <a:latin typeface="Times New Roman" panose="02020603050405020304" pitchFamily="18" charset="0"/>
                <a:cs typeface="Times New Roman" panose="02020603050405020304" pitchFamily="18" charset="0"/>
              </a:rPr>
              <a:t>分布</a:t>
            </a:r>
            <a:r>
              <a:rPr lang="ja-JP" altLang="en-US" dirty="0">
                <a:latin typeface="Times New Roman" panose="02020603050405020304" pitchFamily="18" charset="0"/>
                <a:cs typeface="Times New Roman" panose="02020603050405020304" pitchFamily="18" charset="0"/>
              </a:rPr>
              <a:t>　・・・　個々のビーム粒子のエネルギー</a:t>
            </a:r>
            <a:r>
              <a:rPr lang="en-US" altLang="ja-JP" i="1" dirty="0" err="1">
                <a:latin typeface="Times New Roman" panose="02020603050405020304" pitchFamily="18" charset="0"/>
                <a:cs typeface="Times New Roman" panose="02020603050405020304" pitchFamily="18" charset="0"/>
              </a:rPr>
              <a:t>ε</a:t>
            </a:r>
            <a:r>
              <a:rPr lang="en-US" altLang="ja-JP" baseline="-25000" dirty="0" err="1">
                <a:latin typeface="Times New Roman" panose="02020603050405020304" pitchFamily="18" charset="0"/>
                <a:cs typeface="Times New Roman" panose="02020603050405020304" pitchFamily="18" charset="0"/>
              </a:rPr>
              <a:t>i</a:t>
            </a:r>
            <a:r>
              <a:rPr lang="ja-JP" altLang="en-US" dirty="0">
                <a:latin typeface="Times New Roman" panose="02020603050405020304" pitchFamily="18" charset="0"/>
                <a:cs typeface="Times New Roman" panose="02020603050405020304" pitchFamily="18" charset="0"/>
              </a:rPr>
              <a:t>が加熱深さを支配する。</a:t>
            </a:r>
            <a:endParaRPr kumimoji="1" lang="ja-JP" altLang="en-US" baseline="-25000" dirty="0">
              <a:latin typeface="Times New Roman" panose="02020603050405020304" pitchFamily="18" charset="0"/>
              <a:cs typeface="Times New Roman" panose="02020603050405020304" pitchFamily="18" charset="0"/>
            </a:endParaRPr>
          </a:p>
        </p:txBody>
      </p:sp>
      <p:sp>
        <p:nvSpPr>
          <p:cNvPr id="5" name="テキスト ボックス 4"/>
          <p:cNvSpPr txBox="1"/>
          <p:nvPr/>
        </p:nvSpPr>
        <p:spPr>
          <a:xfrm>
            <a:off x="179512" y="4149080"/>
            <a:ext cx="8784976" cy="369332"/>
          </a:xfrm>
          <a:prstGeom prst="rect">
            <a:avLst/>
          </a:prstGeom>
          <a:noFill/>
          <a:ln>
            <a:noFill/>
          </a:ln>
        </p:spPr>
        <p:txBody>
          <a:bodyPr wrap="square" rtlCol="0">
            <a:spAutoFit/>
          </a:bodyPr>
          <a:lstStyle/>
          <a:p>
            <a:r>
              <a:rPr lang="en-US" altLang="ja-JP" dirty="0">
                <a:latin typeface="Times New Roman" panose="02020603050405020304" pitchFamily="18" charset="0"/>
                <a:cs typeface="Times New Roman" panose="02020603050405020304" pitchFamily="18" charset="0"/>
              </a:rPr>
              <a:t>(ii)</a:t>
            </a:r>
            <a:r>
              <a:rPr kumimoji="1" lang="ja-JP" altLang="en-US" dirty="0">
                <a:latin typeface="Times New Roman" panose="02020603050405020304" pitchFamily="18" charset="0"/>
                <a:cs typeface="Times New Roman" panose="02020603050405020304" pitchFamily="18" charset="0"/>
              </a:rPr>
              <a:t> </a:t>
            </a:r>
            <a:r>
              <a:rPr kumimoji="1" lang="ja-JP" altLang="en-US" b="1" u="sng" dirty="0">
                <a:latin typeface="Times New Roman" panose="02020603050405020304" pitchFamily="18" charset="0"/>
                <a:cs typeface="Times New Roman" panose="02020603050405020304" pitchFamily="18" charset="0"/>
              </a:rPr>
              <a:t>ビーム発散角</a:t>
            </a:r>
            <a:r>
              <a:rPr kumimoji="1" lang="ja-JP" altLang="en-US" dirty="0">
                <a:latin typeface="Times New Roman" panose="02020603050405020304" pitchFamily="18" charset="0"/>
                <a:cs typeface="Times New Roman" panose="02020603050405020304" pitchFamily="18" charset="0"/>
              </a:rPr>
              <a:t>　・・・　発散角が大きいと、コアに当たらないビーム成分が増えてしまう。</a:t>
            </a:r>
          </a:p>
        </p:txBody>
      </p:sp>
      <p:sp>
        <p:nvSpPr>
          <p:cNvPr id="6" name="テキスト ボックス 5"/>
          <p:cNvSpPr txBox="1"/>
          <p:nvPr/>
        </p:nvSpPr>
        <p:spPr>
          <a:xfrm>
            <a:off x="179512" y="5879013"/>
            <a:ext cx="8784976" cy="646331"/>
          </a:xfrm>
          <a:prstGeom prst="rect">
            <a:avLst/>
          </a:prstGeom>
          <a:noFill/>
          <a:ln>
            <a:noFill/>
          </a:ln>
        </p:spPr>
        <p:txBody>
          <a:bodyPr wrap="square" rtlCol="0">
            <a:spAutoFit/>
          </a:bodyPr>
          <a:lstStyle/>
          <a:p>
            <a:r>
              <a:rPr lang="en-US" altLang="ja-JP" dirty="0">
                <a:latin typeface="Times New Roman" panose="02020603050405020304" pitchFamily="18" charset="0"/>
                <a:cs typeface="Times New Roman" panose="02020603050405020304" pitchFamily="18" charset="0"/>
              </a:rPr>
              <a:t>(iii)</a:t>
            </a:r>
            <a:r>
              <a:rPr kumimoji="1" lang="ja-JP" altLang="en-US" dirty="0">
                <a:latin typeface="Times New Roman" panose="02020603050405020304" pitchFamily="18" charset="0"/>
                <a:cs typeface="Times New Roman" panose="02020603050405020304" pitchFamily="18" charset="0"/>
              </a:rPr>
              <a:t> </a:t>
            </a:r>
            <a:r>
              <a:rPr kumimoji="1" lang="ja-JP" altLang="en-US" b="1" u="sng" dirty="0">
                <a:latin typeface="Times New Roman" panose="02020603050405020304" pitchFamily="18" charset="0"/>
                <a:cs typeface="Times New Roman" panose="02020603050405020304" pitchFamily="18" charset="0"/>
              </a:rPr>
              <a:t>ビーム生成効率</a:t>
            </a:r>
            <a:r>
              <a:rPr kumimoji="1" lang="ja-JP" altLang="en-US" dirty="0">
                <a:latin typeface="Times New Roman" panose="02020603050405020304" pitchFamily="18" charset="0"/>
                <a:cs typeface="Times New Roman" panose="02020603050405020304" pitchFamily="18" charset="0"/>
              </a:rPr>
              <a:t>　・・・　生成効率が高いほど、</a:t>
            </a:r>
            <a:r>
              <a:rPr lang="ja-JP" altLang="en-US" dirty="0">
                <a:latin typeface="Times New Roman" panose="02020603050405020304" pitchFamily="18" charset="0"/>
                <a:cs typeface="Times New Roman" panose="02020603050405020304" pitchFamily="18" charset="0"/>
              </a:rPr>
              <a:t>点火に要するレーザーエネルギーは</a:t>
            </a:r>
            <a:endParaRPr lang="en-US" altLang="ja-JP" dirty="0">
              <a:latin typeface="Times New Roman" panose="02020603050405020304" pitchFamily="18" charset="0"/>
              <a:cs typeface="Times New Roman" panose="02020603050405020304" pitchFamily="18" charset="0"/>
            </a:endParaRPr>
          </a:p>
          <a:p>
            <a:r>
              <a:rPr lang="en-US" altLang="ja-JP" dirty="0">
                <a:latin typeface="Times New Roman" panose="02020603050405020304" pitchFamily="18" charset="0"/>
                <a:cs typeface="Times New Roman" panose="02020603050405020304" pitchFamily="18" charset="0"/>
              </a:rPr>
              <a:t>                                              </a:t>
            </a:r>
            <a:r>
              <a:rPr lang="ja-JP" altLang="en-US" dirty="0">
                <a:latin typeface="Times New Roman" panose="02020603050405020304" pitchFamily="18" charset="0"/>
                <a:cs typeface="Times New Roman" panose="02020603050405020304" pitchFamily="18" charset="0"/>
              </a:rPr>
              <a:t>小さくなる。</a:t>
            </a:r>
            <a:endParaRPr kumimoji="1" lang="ja-JP" altLang="en-US" dirty="0">
              <a:latin typeface="Times New Roman" panose="02020603050405020304" pitchFamily="18" charset="0"/>
              <a:cs typeface="Times New Roman" panose="02020603050405020304" pitchFamily="18" charset="0"/>
            </a:endParaRPr>
          </a:p>
        </p:txBody>
      </p:sp>
      <p:cxnSp>
        <p:nvCxnSpPr>
          <p:cNvPr id="9" name="直線矢印コネクタ 8"/>
          <p:cNvCxnSpPr/>
          <p:nvPr/>
        </p:nvCxnSpPr>
        <p:spPr>
          <a:xfrm>
            <a:off x="2447579" y="1556792"/>
            <a:ext cx="405465"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0" name="テキスト ボックス 9"/>
          <p:cNvSpPr txBox="1"/>
          <p:nvPr/>
        </p:nvSpPr>
        <p:spPr>
          <a:xfrm>
            <a:off x="1303932" y="1325917"/>
            <a:ext cx="1435325" cy="646331"/>
          </a:xfrm>
          <a:prstGeom prst="rect">
            <a:avLst/>
          </a:prstGeom>
          <a:noFill/>
          <a:ln>
            <a:noFill/>
          </a:ln>
        </p:spPr>
        <p:txBody>
          <a:bodyPr wrap="square" rtlCol="0">
            <a:spAutoFit/>
          </a:bodyPr>
          <a:lstStyle/>
          <a:p>
            <a:r>
              <a:rPr kumimoji="1" lang="en-US" altLang="ja-JP" sz="1200" dirty="0">
                <a:latin typeface="Times New Roman" panose="02020603050405020304" pitchFamily="18" charset="0"/>
                <a:cs typeface="Times New Roman" panose="02020603050405020304" pitchFamily="18" charset="0"/>
              </a:rPr>
              <a:t>DT core </a:t>
            </a:r>
          </a:p>
          <a:p>
            <a:r>
              <a:rPr lang="en-US" altLang="ja-JP" sz="1200" dirty="0">
                <a:latin typeface="Times New Roman" panose="02020603050405020304" pitchFamily="18" charset="0"/>
                <a:cs typeface="Times New Roman" panose="02020603050405020304" pitchFamily="18" charset="0"/>
              </a:rPr>
              <a:t>density profile</a:t>
            </a:r>
          </a:p>
          <a:p>
            <a:r>
              <a:rPr kumimoji="1" lang="en-US" altLang="ja-JP" sz="1200" dirty="0">
                <a:latin typeface="Times New Roman" panose="02020603050405020304" pitchFamily="18" charset="0"/>
                <a:cs typeface="Times New Roman" panose="02020603050405020304" pitchFamily="18" charset="0"/>
              </a:rPr>
              <a:t>(for </a:t>
            </a:r>
            <a:r>
              <a:rPr kumimoji="1" lang="en-US" altLang="ja-JP" sz="1200" dirty="0" err="1">
                <a:latin typeface="Times New Roman" panose="02020603050405020304" pitchFamily="18" charset="0"/>
                <a:cs typeface="Times New Roman" panose="02020603050405020304" pitchFamily="18" charset="0"/>
              </a:rPr>
              <a:t>HiPER</a:t>
            </a:r>
            <a:r>
              <a:rPr kumimoji="1" lang="en-US" altLang="ja-JP" sz="1200" dirty="0">
                <a:latin typeface="Times New Roman" panose="02020603050405020304" pitchFamily="18" charset="0"/>
                <a:cs typeface="Times New Roman" panose="02020603050405020304" pitchFamily="18" charset="0"/>
              </a:rPr>
              <a:t> project)</a:t>
            </a:r>
            <a:endParaRPr kumimoji="1" lang="ja-JP" altLang="en-US" sz="1200" dirty="0">
              <a:latin typeface="Times New Roman" panose="02020603050405020304" pitchFamily="18" charset="0"/>
              <a:cs typeface="Times New Roman" panose="02020603050405020304" pitchFamily="18" charset="0"/>
            </a:endParaRPr>
          </a:p>
        </p:txBody>
      </p:sp>
      <p:sp>
        <p:nvSpPr>
          <p:cNvPr id="11" name="正方形/長方形 10"/>
          <p:cNvSpPr/>
          <p:nvPr/>
        </p:nvSpPr>
        <p:spPr>
          <a:xfrm>
            <a:off x="1221043" y="2431921"/>
            <a:ext cx="830677" cy="276999"/>
          </a:xfrm>
          <a:prstGeom prst="rect">
            <a:avLst/>
          </a:prstGeom>
        </p:spPr>
        <p:txBody>
          <a:bodyPr wrap="none">
            <a:spAutoFit/>
          </a:bodyPr>
          <a:lstStyle/>
          <a:p>
            <a:r>
              <a:rPr lang="en-US" altLang="ja-JP" sz="1200" i="1" dirty="0" err="1">
                <a:solidFill>
                  <a:srgbClr val="7030A0"/>
                </a:solidFill>
                <a:latin typeface="Times New Roman" panose="02020603050405020304" pitchFamily="18" charset="0"/>
                <a:cs typeface="Times New Roman" panose="02020603050405020304" pitchFamily="18" charset="0"/>
              </a:rPr>
              <a:t>ε</a:t>
            </a:r>
            <a:r>
              <a:rPr lang="en-US" altLang="ja-JP" sz="1200" baseline="-25000" dirty="0" err="1">
                <a:solidFill>
                  <a:srgbClr val="7030A0"/>
                </a:solidFill>
                <a:latin typeface="Times New Roman" panose="02020603050405020304" pitchFamily="18" charset="0"/>
                <a:cs typeface="Times New Roman" panose="02020603050405020304" pitchFamily="18" charset="0"/>
              </a:rPr>
              <a:t>i</a:t>
            </a:r>
            <a:r>
              <a:rPr lang="en-US" altLang="ja-JP" sz="1200" dirty="0">
                <a:solidFill>
                  <a:srgbClr val="7030A0"/>
                </a:solidFill>
                <a:latin typeface="Times New Roman" panose="02020603050405020304" pitchFamily="18" charset="0"/>
                <a:cs typeface="Times New Roman" panose="02020603050405020304" pitchFamily="18" charset="0"/>
              </a:rPr>
              <a:t>=50MeV</a:t>
            </a:r>
            <a:endParaRPr lang="ja-JP" altLang="en-US" sz="1200" dirty="0">
              <a:solidFill>
                <a:srgbClr val="7030A0"/>
              </a:solidFill>
              <a:latin typeface="Times New Roman" panose="02020603050405020304" pitchFamily="18" charset="0"/>
              <a:cs typeface="Times New Roman" panose="02020603050405020304" pitchFamily="18" charset="0"/>
            </a:endParaRPr>
          </a:p>
        </p:txBody>
      </p:sp>
      <p:sp>
        <p:nvSpPr>
          <p:cNvPr id="12" name="正方形/長方形 11"/>
          <p:cNvSpPr/>
          <p:nvPr/>
        </p:nvSpPr>
        <p:spPr>
          <a:xfrm>
            <a:off x="2129991" y="2110444"/>
            <a:ext cx="731290" cy="276999"/>
          </a:xfrm>
          <a:prstGeom prst="rect">
            <a:avLst/>
          </a:prstGeom>
        </p:spPr>
        <p:txBody>
          <a:bodyPr wrap="none">
            <a:spAutoFit/>
          </a:bodyPr>
          <a:lstStyle/>
          <a:p>
            <a:r>
              <a:rPr lang="en-US" altLang="ja-JP" sz="1200" dirty="0">
                <a:solidFill>
                  <a:srgbClr val="00B050"/>
                </a:solidFill>
                <a:latin typeface="Times New Roman" panose="02020603050405020304" pitchFamily="18" charset="0"/>
                <a:cs typeface="Times New Roman" panose="02020603050405020304" pitchFamily="18" charset="0"/>
              </a:rPr>
              <a:t>200MeV</a:t>
            </a:r>
            <a:endParaRPr lang="ja-JP" altLang="en-US" sz="1200" dirty="0">
              <a:solidFill>
                <a:srgbClr val="00B050"/>
              </a:solidFill>
              <a:latin typeface="Times New Roman" panose="02020603050405020304" pitchFamily="18" charset="0"/>
              <a:cs typeface="Times New Roman" panose="02020603050405020304" pitchFamily="18" charset="0"/>
            </a:endParaRPr>
          </a:p>
        </p:txBody>
      </p:sp>
      <p:sp>
        <p:nvSpPr>
          <p:cNvPr id="13" name="正方形/長方形 12"/>
          <p:cNvSpPr/>
          <p:nvPr/>
        </p:nvSpPr>
        <p:spPr>
          <a:xfrm>
            <a:off x="2437536" y="2343696"/>
            <a:ext cx="731290" cy="276999"/>
          </a:xfrm>
          <a:prstGeom prst="rect">
            <a:avLst/>
          </a:prstGeom>
        </p:spPr>
        <p:txBody>
          <a:bodyPr wrap="none">
            <a:spAutoFit/>
          </a:bodyPr>
          <a:lstStyle/>
          <a:p>
            <a:r>
              <a:rPr lang="en-US" altLang="ja-JP" sz="1200" dirty="0">
                <a:solidFill>
                  <a:schemeClr val="accent6">
                    <a:lumMod val="75000"/>
                  </a:schemeClr>
                </a:solidFill>
                <a:latin typeface="Times New Roman" panose="02020603050405020304" pitchFamily="18" charset="0"/>
                <a:cs typeface="Times New Roman" panose="02020603050405020304" pitchFamily="18" charset="0"/>
              </a:rPr>
              <a:t>300MeV</a:t>
            </a:r>
            <a:endParaRPr lang="ja-JP" altLang="en-US" sz="1200" dirty="0">
              <a:solidFill>
                <a:schemeClr val="accent6">
                  <a:lumMod val="75000"/>
                </a:schemeClr>
              </a:solidFill>
              <a:latin typeface="Times New Roman" panose="02020603050405020304" pitchFamily="18" charset="0"/>
              <a:cs typeface="Times New Roman" panose="02020603050405020304" pitchFamily="18" charset="0"/>
            </a:endParaRPr>
          </a:p>
        </p:txBody>
      </p:sp>
      <p:sp>
        <p:nvSpPr>
          <p:cNvPr id="14" name="正方形/長方形 13"/>
          <p:cNvSpPr/>
          <p:nvPr/>
        </p:nvSpPr>
        <p:spPr>
          <a:xfrm>
            <a:off x="2578912" y="2627394"/>
            <a:ext cx="731290" cy="276999"/>
          </a:xfrm>
          <a:prstGeom prst="rect">
            <a:avLst/>
          </a:prstGeom>
        </p:spPr>
        <p:txBody>
          <a:bodyPr wrap="none">
            <a:spAutoFit/>
          </a:bodyPr>
          <a:lstStyle/>
          <a:p>
            <a:r>
              <a:rPr lang="en-US" altLang="ja-JP" sz="1200" dirty="0">
                <a:solidFill>
                  <a:srgbClr val="FF0000"/>
                </a:solidFill>
                <a:latin typeface="Times New Roman" panose="02020603050405020304" pitchFamily="18" charset="0"/>
                <a:cs typeface="Times New Roman" panose="02020603050405020304" pitchFamily="18" charset="0"/>
              </a:rPr>
              <a:t>600MeV</a:t>
            </a:r>
            <a:endParaRPr lang="ja-JP" altLang="en-US" sz="1200" dirty="0">
              <a:solidFill>
                <a:srgbClr val="FF0000"/>
              </a:solidFill>
              <a:latin typeface="Times New Roman" panose="02020603050405020304" pitchFamily="18" charset="0"/>
              <a:cs typeface="Times New Roman" panose="02020603050405020304" pitchFamily="18" charset="0"/>
            </a:endParaRPr>
          </a:p>
        </p:txBody>
      </p:sp>
      <p:cxnSp>
        <p:nvCxnSpPr>
          <p:cNvPr id="17" name="直線矢印コネクタ 16"/>
          <p:cNvCxnSpPr/>
          <p:nvPr/>
        </p:nvCxnSpPr>
        <p:spPr>
          <a:xfrm flipH="1">
            <a:off x="1445646" y="2924944"/>
            <a:ext cx="432046" cy="0"/>
          </a:xfrm>
          <a:prstGeom prst="straightConnector1">
            <a:avLst/>
          </a:prstGeom>
          <a:ln>
            <a:solidFill>
              <a:srgbClr val="7030A0"/>
            </a:solidFill>
            <a:tailEnd type="arrow"/>
          </a:ln>
        </p:spPr>
        <p:style>
          <a:lnRef idx="1">
            <a:schemeClr val="accent1"/>
          </a:lnRef>
          <a:fillRef idx="0">
            <a:schemeClr val="accent1"/>
          </a:fillRef>
          <a:effectRef idx="0">
            <a:schemeClr val="accent1"/>
          </a:effectRef>
          <a:fontRef idx="minor">
            <a:schemeClr val="tx1"/>
          </a:fontRef>
        </p:style>
      </p:cxnSp>
      <p:sp>
        <p:nvSpPr>
          <p:cNvPr id="19" name="テキスト ボックス 18"/>
          <p:cNvSpPr txBox="1"/>
          <p:nvPr/>
        </p:nvSpPr>
        <p:spPr>
          <a:xfrm>
            <a:off x="4283968" y="1510280"/>
            <a:ext cx="4752528" cy="1754326"/>
          </a:xfrm>
          <a:prstGeom prst="rect">
            <a:avLst/>
          </a:prstGeom>
          <a:noFill/>
          <a:ln>
            <a:noFill/>
          </a:ln>
        </p:spPr>
        <p:txBody>
          <a:bodyPr wrap="square" rtlCol="0">
            <a:spAutoFit/>
          </a:bodyPr>
          <a:lstStyle/>
          <a:p>
            <a:r>
              <a:rPr kumimoji="1" lang="en-US" altLang="ja-JP" dirty="0" err="1">
                <a:latin typeface="Times New Roman" panose="02020603050405020304" pitchFamily="18" charset="0"/>
                <a:cs typeface="Times New Roman" panose="02020603050405020304" pitchFamily="18" charset="0"/>
              </a:rPr>
              <a:t>HiPER</a:t>
            </a:r>
            <a:r>
              <a:rPr kumimoji="1" lang="ja-JP" altLang="en-US" dirty="0">
                <a:latin typeface="Times New Roman" panose="02020603050405020304" pitchFamily="18" charset="0"/>
                <a:cs typeface="Times New Roman" panose="02020603050405020304" pitchFamily="18" charset="0"/>
              </a:rPr>
              <a:t>計画で想定される</a:t>
            </a:r>
            <a:r>
              <a:rPr kumimoji="1" lang="en-US" altLang="ja-JP" dirty="0">
                <a:latin typeface="Times New Roman" panose="02020603050405020304" pitchFamily="18" charset="0"/>
                <a:cs typeface="Times New Roman" panose="02020603050405020304" pitchFamily="18" charset="0"/>
              </a:rPr>
              <a:t>DT</a:t>
            </a:r>
            <a:r>
              <a:rPr kumimoji="1" lang="ja-JP" altLang="en-US" dirty="0">
                <a:latin typeface="Times New Roman" panose="02020603050405020304" pitchFamily="18" charset="0"/>
                <a:cs typeface="Times New Roman" panose="02020603050405020304" pitchFamily="18" charset="0"/>
              </a:rPr>
              <a:t>コア</a:t>
            </a:r>
            <a:r>
              <a:rPr lang="en-US" altLang="ja-JP" baseline="30000" dirty="0">
                <a:latin typeface="Times New Roman" panose="02020603050405020304" pitchFamily="18" charset="0"/>
                <a:cs typeface="Times New Roman" panose="02020603050405020304" pitchFamily="18" charset="0"/>
              </a:rPr>
              <a:t>[*]</a:t>
            </a:r>
            <a:r>
              <a:rPr kumimoji="1" lang="en-US" altLang="ja-JP" dirty="0">
                <a:latin typeface="Times New Roman" panose="02020603050405020304" pitchFamily="18" charset="0"/>
                <a:cs typeface="Times New Roman" panose="02020603050405020304" pitchFamily="18" charset="0"/>
              </a:rPr>
              <a:t>(</a:t>
            </a:r>
            <a:r>
              <a:rPr kumimoji="1" lang="en-US" altLang="ja-JP" i="1" dirty="0" err="1">
                <a:latin typeface="Times New Roman" panose="02020603050405020304" pitchFamily="18" charset="0"/>
                <a:cs typeface="Times New Roman" panose="02020603050405020304" pitchFamily="18" charset="0"/>
              </a:rPr>
              <a:t>T</a:t>
            </a:r>
            <a:r>
              <a:rPr kumimoji="1" lang="en-US" altLang="ja-JP" baseline="-25000" dirty="0" err="1">
                <a:latin typeface="Times New Roman" panose="02020603050405020304" pitchFamily="18" charset="0"/>
                <a:cs typeface="Times New Roman" panose="02020603050405020304" pitchFamily="18" charset="0"/>
              </a:rPr>
              <a:t>i</a:t>
            </a:r>
            <a:r>
              <a:rPr kumimoji="1" lang="en-US" altLang="ja-JP" dirty="0">
                <a:latin typeface="Times New Roman" panose="02020603050405020304" pitchFamily="18" charset="0"/>
                <a:cs typeface="Times New Roman" panose="02020603050405020304" pitchFamily="18" charset="0"/>
              </a:rPr>
              <a:t>=</a:t>
            </a:r>
            <a:r>
              <a:rPr kumimoji="1" lang="en-US" altLang="ja-JP" i="1" dirty="0" err="1">
                <a:latin typeface="Times New Roman" panose="02020603050405020304" pitchFamily="18" charset="0"/>
                <a:cs typeface="Times New Roman" panose="02020603050405020304" pitchFamily="18" charset="0"/>
              </a:rPr>
              <a:t>T</a:t>
            </a:r>
            <a:r>
              <a:rPr kumimoji="1" lang="en-US" altLang="ja-JP" baseline="-25000" dirty="0" err="1">
                <a:latin typeface="Times New Roman" panose="02020603050405020304" pitchFamily="18" charset="0"/>
                <a:cs typeface="Times New Roman" panose="02020603050405020304" pitchFamily="18" charset="0"/>
              </a:rPr>
              <a:t>e</a:t>
            </a:r>
            <a:r>
              <a:rPr kumimoji="1" lang="en-US" altLang="ja-JP" dirty="0">
                <a:latin typeface="Times New Roman" panose="02020603050405020304" pitchFamily="18" charset="0"/>
                <a:cs typeface="Times New Roman" panose="02020603050405020304" pitchFamily="18" charset="0"/>
              </a:rPr>
              <a:t>=1keV</a:t>
            </a:r>
            <a:r>
              <a:rPr lang="en-US" altLang="ja-JP" dirty="0">
                <a:latin typeface="Times New Roman" panose="02020603050405020304" pitchFamily="18" charset="0"/>
                <a:cs typeface="Times New Roman" panose="02020603050405020304" pitchFamily="18" charset="0"/>
              </a:rPr>
              <a:t>)</a:t>
            </a:r>
            <a:r>
              <a:rPr lang="ja-JP" altLang="en-US" dirty="0">
                <a:latin typeface="Times New Roman" panose="02020603050405020304" pitchFamily="18" charset="0"/>
                <a:cs typeface="Times New Roman" panose="02020603050405020304" pitchFamily="18" charset="0"/>
              </a:rPr>
              <a:t>において、単一粒子の付与エネルギー分布を連続減速モデルによって評価した。</a:t>
            </a:r>
            <a:endParaRPr lang="en-US" altLang="ja-JP" dirty="0">
              <a:latin typeface="Times New Roman" panose="02020603050405020304" pitchFamily="18" charset="0"/>
              <a:cs typeface="Times New Roman" panose="02020603050405020304" pitchFamily="18" charset="0"/>
            </a:endParaRPr>
          </a:p>
          <a:p>
            <a:endParaRPr lang="en-US" altLang="ja-JP" dirty="0">
              <a:latin typeface="Times New Roman" panose="02020603050405020304" pitchFamily="18" charset="0"/>
              <a:cs typeface="Times New Roman" panose="02020603050405020304" pitchFamily="18" charset="0"/>
            </a:endParaRPr>
          </a:p>
          <a:p>
            <a:r>
              <a:rPr lang="ja-JP" altLang="en-US" dirty="0">
                <a:latin typeface="Times New Roman" panose="02020603050405020304" pitchFamily="18" charset="0"/>
                <a:cs typeface="Times New Roman" panose="02020603050405020304" pitchFamily="18" charset="0"/>
              </a:rPr>
              <a:t>→　単一粒子のエネルギー</a:t>
            </a:r>
            <a:r>
              <a:rPr lang="en-US" altLang="ja-JP" i="1" dirty="0" err="1">
                <a:latin typeface="Times New Roman" panose="02020603050405020304" pitchFamily="18" charset="0"/>
                <a:cs typeface="Times New Roman" panose="02020603050405020304" pitchFamily="18" charset="0"/>
              </a:rPr>
              <a:t>ε</a:t>
            </a:r>
            <a:r>
              <a:rPr lang="en-US" altLang="ja-JP" baseline="-25000" dirty="0" err="1">
                <a:latin typeface="Times New Roman" panose="02020603050405020304" pitchFamily="18" charset="0"/>
                <a:cs typeface="Times New Roman" panose="02020603050405020304" pitchFamily="18" charset="0"/>
              </a:rPr>
              <a:t>i</a:t>
            </a:r>
            <a:r>
              <a:rPr lang="ja-JP" altLang="en-US" dirty="0">
                <a:latin typeface="Times New Roman" panose="02020603050405020304" pitchFamily="18" charset="0"/>
                <a:cs typeface="Times New Roman" panose="02020603050405020304" pitchFamily="18" charset="0"/>
              </a:rPr>
              <a:t>が大きいほど、</a:t>
            </a:r>
            <a:endParaRPr lang="en-US" altLang="ja-JP" dirty="0">
              <a:latin typeface="Times New Roman" panose="02020603050405020304" pitchFamily="18" charset="0"/>
              <a:cs typeface="Times New Roman" panose="02020603050405020304" pitchFamily="18" charset="0"/>
            </a:endParaRPr>
          </a:p>
          <a:p>
            <a:r>
              <a:rPr lang="ja-JP" altLang="en-US" dirty="0">
                <a:latin typeface="Times New Roman" panose="02020603050405020304" pitchFamily="18" charset="0"/>
                <a:cs typeface="Times New Roman" panose="02020603050405020304" pitchFamily="18" charset="0"/>
              </a:rPr>
              <a:t>　　 より深い位置まで加熱する。</a:t>
            </a:r>
            <a:endParaRPr lang="en-US" altLang="ja-JP" dirty="0">
              <a:latin typeface="Times New Roman" panose="02020603050405020304" pitchFamily="18" charset="0"/>
              <a:cs typeface="Times New Roman" panose="02020603050405020304" pitchFamily="18" charset="0"/>
            </a:endParaRPr>
          </a:p>
        </p:txBody>
      </p:sp>
      <p:sp>
        <p:nvSpPr>
          <p:cNvPr id="23" name="正方形/長方形 22"/>
          <p:cNvSpPr/>
          <p:nvPr/>
        </p:nvSpPr>
        <p:spPr>
          <a:xfrm>
            <a:off x="1519862" y="2162361"/>
            <a:ext cx="731290" cy="276999"/>
          </a:xfrm>
          <a:prstGeom prst="rect">
            <a:avLst/>
          </a:prstGeom>
        </p:spPr>
        <p:txBody>
          <a:bodyPr wrap="none">
            <a:spAutoFit/>
          </a:bodyPr>
          <a:lstStyle/>
          <a:p>
            <a:r>
              <a:rPr lang="en-US" altLang="ja-JP" sz="1200" dirty="0">
                <a:solidFill>
                  <a:schemeClr val="tx2"/>
                </a:solidFill>
                <a:latin typeface="Times New Roman" panose="02020603050405020304" pitchFamily="18" charset="0"/>
                <a:cs typeface="Times New Roman" panose="02020603050405020304" pitchFamily="18" charset="0"/>
              </a:rPr>
              <a:t>100MeV</a:t>
            </a:r>
            <a:endParaRPr lang="ja-JP" altLang="en-US" sz="1200" dirty="0">
              <a:solidFill>
                <a:schemeClr val="tx2"/>
              </a:solidFill>
              <a:latin typeface="Times New Roman" panose="02020603050405020304" pitchFamily="18" charset="0"/>
              <a:cs typeface="Times New Roman" panose="02020603050405020304" pitchFamily="18" charset="0"/>
            </a:endParaRPr>
          </a:p>
        </p:txBody>
      </p:sp>
      <p:sp>
        <p:nvSpPr>
          <p:cNvPr id="18" name="円/楕円 17"/>
          <p:cNvSpPr/>
          <p:nvPr/>
        </p:nvSpPr>
        <p:spPr>
          <a:xfrm>
            <a:off x="1516612" y="4551576"/>
            <a:ext cx="1416760" cy="1416760"/>
          </a:xfrm>
          <a:prstGeom prst="ellipse">
            <a:avLst/>
          </a:prstGeom>
          <a:gradFill flip="none" rotWithShape="1">
            <a:gsLst>
              <a:gs pos="15000">
                <a:schemeClr val="tx1"/>
              </a:gs>
              <a:gs pos="36000">
                <a:schemeClr val="bg1"/>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solidFill>
                <a:schemeClr val="tx1"/>
              </a:solidFill>
              <a:latin typeface="Times New Roman" panose="02020603050405020304" pitchFamily="18" charset="0"/>
              <a:cs typeface="Times New Roman" panose="02020603050405020304" pitchFamily="18" charset="0"/>
            </a:endParaRPr>
          </a:p>
        </p:txBody>
      </p:sp>
      <p:sp>
        <p:nvSpPr>
          <p:cNvPr id="20" name="テキスト ボックス 19"/>
          <p:cNvSpPr txBox="1"/>
          <p:nvPr/>
        </p:nvSpPr>
        <p:spPr>
          <a:xfrm>
            <a:off x="2563314" y="4921401"/>
            <a:ext cx="1214900" cy="338554"/>
          </a:xfrm>
          <a:prstGeom prst="rect">
            <a:avLst/>
          </a:prstGeom>
          <a:noFill/>
          <a:ln>
            <a:noFill/>
          </a:ln>
        </p:spPr>
        <p:txBody>
          <a:bodyPr wrap="square" rtlCol="0">
            <a:spAutoFit/>
          </a:bodyPr>
          <a:lstStyle/>
          <a:p>
            <a:r>
              <a:rPr kumimoji="1" lang="en-US" altLang="ja-JP" sz="1600" dirty="0">
                <a:latin typeface="Times New Roman" panose="02020603050405020304" pitchFamily="18" charset="0"/>
                <a:cs typeface="Times New Roman" panose="02020603050405020304" pitchFamily="18" charset="0"/>
              </a:rPr>
              <a:t>DT</a:t>
            </a:r>
            <a:r>
              <a:rPr kumimoji="1" lang="ja-JP" altLang="en-US" sz="1600" dirty="0">
                <a:latin typeface="Times New Roman" panose="02020603050405020304" pitchFamily="18" charset="0"/>
                <a:cs typeface="Times New Roman" panose="02020603050405020304" pitchFamily="18" charset="0"/>
              </a:rPr>
              <a:t> </a:t>
            </a:r>
            <a:r>
              <a:rPr lang="en-US" altLang="ja-JP" sz="1600" dirty="0">
                <a:latin typeface="Times New Roman" panose="02020603050405020304" pitchFamily="18" charset="0"/>
                <a:cs typeface="Times New Roman" panose="02020603050405020304" pitchFamily="18" charset="0"/>
              </a:rPr>
              <a:t>core</a:t>
            </a:r>
            <a:endParaRPr kumimoji="1" lang="ja-JP" altLang="en-US" sz="1600" dirty="0">
              <a:latin typeface="Times New Roman" panose="02020603050405020304" pitchFamily="18" charset="0"/>
              <a:cs typeface="Times New Roman" panose="02020603050405020304" pitchFamily="18" charset="0"/>
            </a:endParaRPr>
          </a:p>
        </p:txBody>
      </p:sp>
      <p:cxnSp>
        <p:nvCxnSpPr>
          <p:cNvPr id="8" name="直線矢印コネクタ 7"/>
          <p:cNvCxnSpPr/>
          <p:nvPr/>
        </p:nvCxnSpPr>
        <p:spPr>
          <a:xfrm>
            <a:off x="1243040" y="5259954"/>
            <a:ext cx="1724992" cy="0"/>
          </a:xfrm>
          <a:prstGeom prst="straightConnector1">
            <a:avLst/>
          </a:prstGeom>
          <a:ln w="12700">
            <a:tailEnd type="arrow"/>
          </a:ln>
        </p:spPr>
        <p:style>
          <a:lnRef idx="1">
            <a:schemeClr val="accent1"/>
          </a:lnRef>
          <a:fillRef idx="0">
            <a:schemeClr val="accent1"/>
          </a:fillRef>
          <a:effectRef idx="0">
            <a:schemeClr val="accent1"/>
          </a:effectRef>
          <a:fontRef idx="minor">
            <a:schemeClr val="tx1"/>
          </a:fontRef>
        </p:style>
      </p:cxnSp>
      <p:cxnSp>
        <p:nvCxnSpPr>
          <p:cNvPr id="24" name="直線矢印コネクタ 23"/>
          <p:cNvCxnSpPr/>
          <p:nvPr/>
        </p:nvCxnSpPr>
        <p:spPr>
          <a:xfrm flipV="1">
            <a:off x="1243040" y="4816148"/>
            <a:ext cx="1794456" cy="443808"/>
          </a:xfrm>
          <a:prstGeom prst="straightConnector1">
            <a:avLst/>
          </a:prstGeom>
          <a:ln w="12700">
            <a:tailEnd type="arrow"/>
          </a:ln>
        </p:spPr>
        <p:style>
          <a:lnRef idx="1">
            <a:schemeClr val="accent1"/>
          </a:lnRef>
          <a:fillRef idx="0">
            <a:schemeClr val="accent1"/>
          </a:fillRef>
          <a:effectRef idx="0">
            <a:schemeClr val="accent1"/>
          </a:effectRef>
          <a:fontRef idx="minor">
            <a:schemeClr val="tx1"/>
          </a:fontRef>
        </p:style>
      </p:cxnSp>
      <p:cxnSp>
        <p:nvCxnSpPr>
          <p:cNvPr id="28" name="直線矢印コネクタ 27"/>
          <p:cNvCxnSpPr/>
          <p:nvPr/>
        </p:nvCxnSpPr>
        <p:spPr>
          <a:xfrm flipV="1">
            <a:off x="1243040" y="4631482"/>
            <a:ext cx="1283319" cy="628473"/>
          </a:xfrm>
          <a:prstGeom prst="straightConnector1">
            <a:avLst/>
          </a:prstGeom>
          <a:ln w="12700">
            <a:tailEnd type="arrow"/>
          </a:ln>
        </p:spPr>
        <p:style>
          <a:lnRef idx="1">
            <a:schemeClr val="accent1"/>
          </a:lnRef>
          <a:fillRef idx="0">
            <a:schemeClr val="accent1"/>
          </a:fillRef>
          <a:effectRef idx="0">
            <a:schemeClr val="accent1"/>
          </a:effectRef>
          <a:fontRef idx="minor">
            <a:schemeClr val="tx1"/>
          </a:fontRef>
        </p:style>
      </p:cxnSp>
      <p:sp>
        <p:nvSpPr>
          <p:cNvPr id="30" name="テキスト ボックス 29"/>
          <p:cNvSpPr txBox="1"/>
          <p:nvPr/>
        </p:nvSpPr>
        <p:spPr>
          <a:xfrm>
            <a:off x="1358402" y="4631482"/>
            <a:ext cx="1052593" cy="369332"/>
          </a:xfrm>
          <a:prstGeom prst="rect">
            <a:avLst/>
          </a:prstGeom>
          <a:noFill/>
          <a:ln>
            <a:noFill/>
          </a:ln>
        </p:spPr>
        <p:txBody>
          <a:bodyPr wrap="square" rtlCol="0">
            <a:spAutoFit/>
          </a:bodyPr>
          <a:lstStyle/>
          <a:p>
            <a:r>
              <a:rPr kumimoji="1" lang="en-US" altLang="ja-JP" dirty="0">
                <a:solidFill>
                  <a:schemeClr val="accent1"/>
                </a:solidFill>
                <a:latin typeface="Times New Roman" panose="02020603050405020304" pitchFamily="18" charset="0"/>
                <a:cs typeface="Times New Roman" panose="02020603050405020304" pitchFamily="18" charset="0"/>
              </a:rPr>
              <a:t>beam</a:t>
            </a:r>
            <a:endParaRPr kumimoji="1" lang="ja-JP" altLang="en-US" dirty="0">
              <a:solidFill>
                <a:schemeClr val="accent1"/>
              </a:solidFill>
              <a:latin typeface="Times New Roman" panose="02020603050405020304" pitchFamily="18" charset="0"/>
              <a:cs typeface="Times New Roman" panose="02020603050405020304" pitchFamily="18" charset="0"/>
            </a:endParaRPr>
          </a:p>
        </p:txBody>
      </p:sp>
      <p:sp>
        <p:nvSpPr>
          <p:cNvPr id="31" name="円弧 30"/>
          <p:cNvSpPr/>
          <p:nvPr/>
        </p:nvSpPr>
        <p:spPr>
          <a:xfrm rot="1569433">
            <a:off x="1370802" y="5093063"/>
            <a:ext cx="229417" cy="264506"/>
          </a:xfrm>
          <a:prstGeom prst="arc">
            <a:avLst/>
          </a:prstGeom>
          <a:ln w="127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latin typeface="Times New Roman" panose="02020603050405020304" pitchFamily="18" charset="0"/>
              <a:cs typeface="Times New Roman" panose="02020603050405020304" pitchFamily="18" charset="0"/>
            </a:endParaRPr>
          </a:p>
        </p:txBody>
      </p:sp>
      <p:sp>
        <p:nvSpPr>
          <p:cNvPr id="32" name="テキスト ボックス 31"/>
          <p:cNvSpPr txBox="1"/>
          <p:nvPr/>
        </p:nvSpPr>
        <p:spPr>
          <a:xfrm>
            <a:off x="1430750" y="5227367"/>
            <a:ext cx="432048" cy="369332"/>
          </a:xfrm>
          <a:prstGeom prst="rect">
            <a:avLst/>
          </a:prstGeom>
          <a:noFill/>
          <a:ln>
            <a:noFill/>
          </a:ln>
        </p:spPr>
        <p:txBody>
          <a:bodyPr wrap="square" rtlCol="0">
            <a:spAutoFit/>
          </a:bodyPr>
          <a:lstStyle/>
          <a:p>
            <a:r>
              <a:rPr lang="en-US" altLang="ja-JP" i="1" dirty="0">
                <a:solidFill>
                  <a:srgbClr val="FF0000"/>
                </a:solidFill>
                <a:latin typeface="Times New Roman" panose="02020603050405020304" pitchFamily="18" charset="0"/>
                <a:cs typeface="Times New Roman" panose="02020603050405020304" pitchFamily="18" charset="0"/>
              </a:rPr>
              <a:t>θ</a:t>
            </a:r>
            <a:endParaRPr kumimoji="1" lang="ja-JP" altLang="en-US" i="1" dirty="0">
              <a:solidFill>
                <a:srgbClr val="FF0000"/>
              </a:solidFill>
              <a:latin typeface="Times New Roman" panose="02020603050405020304" pitchFamily="18" charset="0"/>
              <a:cs typeface="Times New Roman" panose="02020603050405020304" pitchFamily="18" charset="0"/>
            </a:endParaRPr>
          </a:p>
        </p:txBody>
      </p:sp>
      <p:sp>
        <p:nvSpPr>
          <p:cNvPr id="37" name="テキスト ボックス 36"/>
          <p:cNvSpPr txBox="1"/>
          <p:nvPr/>
        </p:nvSpPr>
        <p:spPr>
          <a:xfrm>
            <a:off x="2962848" y="5106067"/>
            <a:ext cx="432048" cy="307777"/>
          </a:xfrm>
          <a:prstGeom prst="rect">
            <a:avLst/>
          </a:prstGeom>
          <a:noFill/>
          <a:ln>
            <a:noFill/>
          </a:ln>
        </p:spPr>
        <p:txBody>
          <a:bodyPr wrap="square" rtlCol="0">
            <a:spAutoFit/>
          </a:bodyPr>
          <a:lstStyle/>
          <a:p>
            <a:r>
              <a:rPr lang="ja-JP" altLang="en-US" sz="1400" b="1" dirty="0">
                <a:solidFill>
                  <a:schemeClr val="accent1"/>
                </a:solidFill>
                <a:latin typeface="Times New Roman" panose="02020603050405020304" pitchFamily="18" charset="0"/>
                <a:cs typeface="Times New Roman" panose="02020603050405020304" pitchFamily="18" charset="0"/>
              </a:rPr>
              <a:t>○</a:t>
            </a:r>
            <a:endParaRPr kumimoji="1" lang="ja-JP" altLang="en-US" sz="1400" b="1" dirty="0">
              <a:solidFill>
                <a:schemeClr val="accent1"/>
              </a:solidFill>
              <a:latin typeface="Times New Roman" panose="02020603050405020304" pitchFamily="18" charset="0"/>
              <a:cs typeface="Times New Roman" panose="02020603050405020304" pitchFamily="18" charset="0"/>
            </a:endParaRPr>
          </a:p>
        </p:txBody>
      </p:sp>
      <p:sp>
        <p:nvSpPr>
          <p:cNvPr id="40" name="テキスト ボックス 39"/>
          <p:cNvSpPr txBox="1"/>
          <p:nvPr/>
        </p:nvSpPr>
        <p:spPr>
          <a:xfrm>
            <a:off x="3020956" y="4662259"/>
            <a:ext cx="432048" cy="307777"/>
          </a:xfrm>
          <a:prstGeom prst="rect">
            <a:avLst/>
          </a:prstGeom>
          <a:noFill/>
          <a:ln>
            <a:noFill/>
          </a:ln>
        </p:spPr>
        <p:txBody>
          <a:bodyPr wrap="square" rtlCol="0">
            <a:spAutoFit/>
          </a:bodyPr>
          <a:lstStyle/>
          <a:p>
            <a:r>
              <a:rPr lang="ja-JP" altLang="en-US" sz="1400" b="1" dirty="0">
                <a:solidFill>
                  <a:schemeClr val="accent1"/>
                </a:solidFill>
                <a:latin typeface="Times New Roman" panose="02020603050405020304" pitchFamily="18" charset="0"/>
                <a:cs typeface="Times New Roman" panose="02020603050405020304" pitchFamily="18" charset="0"/>
              </a:rPr>
              <a:t>△</a:t>
            </a:r>
            <a:endParaRPr kumimoji="1" lang="ja-JP" altLang="en-US" sz="1400" b="1" dirty="0">
              <a:solidFill>
                <a:schemeClr val="accent1"/>
              </a:solidFill>
              <a:latin typeface="Times New Roman" panose="02020603050405020304" pitchFamily="18" charset="0"/>
              <a:cs typeface="Times New Roman" panose="02020603050405020304" pitchFamily="18" charset="0"/>
            </a:endParaRPr>
          </a:p>
        </p:txBody>
      </p:sp>
      <p:sp>
        <p:nvSpPr>
          <p:cNvPr id="41" name="テキスト ボックス 40"/>
          <p:cNvSpPr txBox="1"/>
          <p:nvPr/>
        </p:nvSpPr>
        <p:spPr>
          <a:xfrm>
            <a:off x="2501324" y="4455584"/>
            <a:ext cx="432048" cy="338554"/>
          </a:xfrm>
          <a:prstGeom prst="rect">
            <a:avLst/>
          </a:prstGeom>
          <a:noFill/>
          <a:ln>
            <a:noFill/>
          </a:ln>
        </p:spPr>
        <p:txBody>
          <a:bodyPr wrap="square" rtlCol="0">
            <a:spAutoFit/>
          </a:bodyPr>
          <a:lstStyle/>
          <a:p>
            <a:r>
              <a:rPr lang="en-US" altLang="ja-JP" sz="1600" b="1" dirty="0">
                <a:solidFill>
                  <a:schemeClr val="accent1"/>
                </a:solidFill>
                <a:latin typeface="Times New Roman" panose="02020603050405020304" pitchFamily="18" charset="0"/>
                <a:cs typeface="Times New Roman" panose="02020603050405020304" pitchFamily="18" charset="0"/>
              </a:rPr>
              <a:t>×</a:t>
            </a:r>
            <a:endParaRPr kumimoji="1" lang="ja-JP" altLang="en-US" sz="1600" b="1" dirty="0">
              <a:solidFill>
                <a:schemeClr val="accent1"/>
              </a:solidFill>
              <a:latin typeface="Times New Roman" panose="02020603050405020304" pitchFamily="18" charset="0"/>
              <a:cs typeface="Times New Roman" panose="02020603050405020304" pitchFamily="18" charset="0"/>
            </a:endParaRPr>
          </a:p>
        </p:txBody>
      </p:sp>
      <p:cxnSp>
        <p:nvCxnSpPr>
          <p:cNvPr id="42" name="直線コネクタ 41"/>
          <p:cNvCxnSpPr/>
          <p:nvPr/>
        </p:nvCxnSpPr>
        <p:spPr>
          <a:xfrm>
            <a:off x="1243040" y="5056039"/>
            <a:ext cx="0" cy="338554"/>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46" name="正方形/長方形 45"/>
          <p:cNvSpPr/>
          <p:nvPr/>
        </p:nvSpPr>
        <p:spPr>
          <a:xfrm>
            <a:off x="7330144" y="0"/>
            <a:ext cx="1813856" cy="260648"/>
          </a:xfrm>
          <a:prstGeom prst="rect">
            <a:avLst/>
          </a:prstGeom>
          <a:solidFill>
            <a:schemeClr val="accent3">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dirty="0">
                <a:solidFill>
                  <a:schemeClr val="tx1"/>
                </a:solidFill>
              </a:rPr>
              <a:t>加速計算（結果）</a:t>
            </a:r>
          </a:p>
        </p:txBody>
      </p:sp>
      <p:sp>
        <p:nvSpPr>
          <p:cNvPr id="29" name="テキスト ボックス 28"/>
          <p:cNvSpPr txBox="1"/>
          <p:nvPr/>
        </p:nvSpPr>
        <p:spPr>
          <a:xfrm>
            <a:off x="1899742" y="3654260"/>
            <a:ext cx="792088" cy="369332"/>
          </a:xfrm>
          <a:prstGeom prst="rect">
            <a:avLst/>
          </a:prstGeom>
          <a:solidFill>
            <a:schemeClr val="bg1"/>
          </a:solidFill>
          <a:ln>
            <a:noFill/>
          </a:ln>
        </p:spPr>
        <p:txBody>
          <a:bodyPr wrap="square" rtlCol="0">
            <a:spAutoFit/>
          </a:bodyPr>
          <a:lstStyle/>
          <a:p>
            <a:pPr algn="ctr"/>
            <a:r>
              <a:rPr kumimoji="1" lang="en-US" altLang="ja-JP" i="1" dirty="0">
                <a:latin typeface="Times New Roman" panose="02020603050405020304" pitchFamily="18" charset="0"/>
                <a:cs typeface="Times New Roman" panose="02020603050405020304" pitchFamily="18" charset="0"/>
              </a:rPr>
              <a:t>z</a:t>
            </a:r>
            <a:r>
              <a:rPr kumimoji="1" lang="en-US" altLang="ja-JP" dirty="0">
                <a:latin typeface="Times New Roman" panose="02020603050405020304" pitchFamily="18" charset="0"/>
                <a:cs typeface="Times New Roman" panose="02020603050405020304" pitchFamily="18" charset="0"/>
              </a:rPr>
              <a:t> [</a:t>
            </a:r>
            <a:r>
              <a:rPr kumimoji="1" lang="en-US" altLang="ja-JP" dirty="0" err="1">
                <a:latin typeface="Times New Roman" panose="02020603050405020304" pitchFamily="18" charset="0"/>
                <a:cs typeface="Times New Roman" panose="02020603050405020304" pitchFamily="18" charset="0"/>
              </a:rPr>
              <a:t>μm</a:t>
            </a:r>
            <a:r>
              <a:rPr kumimoji="1" lang="en-US" altLang="ja-JP" dirty="0">
                <a:latin typeface="Times New Roman" panose="02020603050405020304" pitchFamily="18" charset="0"/>
                <a:cs typeface="Times New Roman" panose="02020603050405020304" pitchFamily="18" charset="0"/>
              </a:rPr>
              <a:t>]</a:t>
            </a:r>
            <a:endParaRPr kumimoji="1" lang="ja-JP" altLang="en-US" dirty="0">
              <a:latin typeface="Times New Roman" panose="02020603050405020304" pitchFamily="18" charset="0"/>
              <a:cs typeface="Times New Roman" panose="02020603050405020304" pitchFamily="18" charset="0"/>
            </a:endParaRPr>
          </a:p>
        </p:txBody>
      </p:sp>
      <p:sp>
        <p:nvSpPr>
          <p:cNvPr id="33" name="テキスト ボックス 32"/>
          <p:cNvSpPr txBox="1"/>
          <p:nvPr/>
        </p:nvSpPr>
        <p:spPr>
          <a:xfrm rot="16200000">
            <a:off x="-364453" y="2297529"/>
            <a:ext cx="1985113" cy="369332"/>
          </a:xfrm>
          <a:prstGeom prst="rect">
            <a:avLst/>
          </a:prstGeom>
          <a:solidFill>
            <a:schemeClr val="bg1"/>
          </a:solidFill>
          <a:ln>
            <a:noFill/>
          </a:ln>
        </p:spPr>
        <p:txBody>
          <a:bodyPr wrap="square" rtlCol="0">
            <a:spAutoFit/>
          </a:bodyPr>
          <a:lstStyle/>
          <a:p>
            <a:pPr algn="ctr"/>
            <a:r>
              <a:rPr lang="en-US" altLang="ja-JP" i="1" dirty="0" err="1">
                <a:latin typeface="Times New Roman" panose="02020603050405020304" pitchFamily="18" charset="0"/>
                <a:cs typeface="Times New Roman" panose="02020603050405020304" pitchFamily="18" charset="0"/>
              </a:rPr>
              <a:t>E</a:t>
            </a:r>
            <a:r>
              <a:rPr lang="en-US" altLang="ja-JP" baseline="-25000" dirty="0" err="1">
                <a:latin typeface="Times New Roman" panose="02020603050405020304" pitchFamily="18" charset="0"/>
                <a:cs typeface="Times New Roman" panose="02020603050405020304" pitchFamily="18" charset="0"/>
              </a:rPr>
              <a:t>deposit</a:t>
            </a:r>
            <a:r>
              <a:rPr kumimoji="1" lang="en-US" altLang="ja-JP" dirty="0">
                <a:latin typeface="Times New Roman" panose="02020603050405020304" pitchFamily="18" charset="0"/>
                <a:cs typeface="Times New Roman" panose="02020603050405020304" pitchFamily="18" charset="0"/>
              </a:rPr>
              <a:t> []</a:t>
            </a:r>
            <a:endParaRPr kumimoji="1" lang="ja-JP" alt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4271157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60616" y="1504178"/>
            <a:ext cx="3387581" cy="22583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4639" y="1812295"/>
            <a:ext cx="4064079" cy="27093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タイトル 1"/>
          <p:cNvSpPr>
            <a:spLocks noGrp="1"/>
          </p:cNvSpPr>
          <p:nvPr>
            <p:ph type="title"/>
          </p:nvPr>
        </p:nvSpPr>
        <p:spPr/>
        <p:txBody>
          <a:bodyPr>
            <a:normAutofit fontScale="90000"/>
          </a:bodyPr>
          <a:lstStyle/>
          <a:p>
            <a:r>
              <a:rPr lang="ja-JP" altLang="en-US" dirty="0"/>
              <a:t>イオンエネルギー分布は単色に近いピークがみられ、</a:t>
            </a:r>
            <a:br>
              <a:rPr lang="en-US" altLang="ja-JP" dirty="0"/>
            </a:br>
            <a:r>
              <a:rPr lang="ja-JP" altLang="en-US" dirty="0"/>
              <a:t>ピーク位置は光圧加速モデルとよく一致した。</a:t>
            </a:r>
            <a:endParaRPr kumimoji="1" lang="ja-JP" altLang="en-US" dirty="0"/>
          </a:p>
        </p:txBody>
      </p:sp>
      <p:sp>
        <p:nvSpPr>
          <p:cNvPr id="8" name="テキスト ボックス 7"/>
          <p:cNvSpPr txBox="1"/>
          <p:nvPr/>
        </p:nvSpPr>
        <p:spPr>
          <a:xfrm>
            <a:off x="2118277" y="4279866"/>
            <a:ext cx="1305458" cy="369332"/>
          </a:xfrm>
          <a:prstGeom prst="rect">
            <a:avLst/>
          </a:prstGeom>
          <a:solidFill>
            <a:schemeClr val="bg1"/>
          </a:solidFill>
          <a:ln>
            <a:noFill/>
          </a:ln>
        </p:spPr>
        <p:txBody>
          <a:bodyPr wrap="square" rtlCol="0">
            <a:spAutoFit/>
          </a:bodyPr>
          <a:lstStyle/>
          <a:p>
            <a:pPr algn="ctr"/>
            <a:r>
              <a:rPr lang="en-US" altLang="ja-JP" i="1" dirty="0" err="1">
                <a:latin typeface="Times New Roman" panose="02020603050405020304" pitchFamily="18" charset="0"/>
                <a:cs typeface="Times New Roman" panose="02020603050405020304" pitchFamily="18" charset="0"/>
              </a:rPr>
              <a:t>ε</a:t>
            </a:r>
            <a:r>
              <a:rPr lang="en-US" altLang="ja-JP" baseline="-25000" dirty="0" err="1">
                <a:latin typeface="Times New Roman" panose="02020603050405020304" pitchFamily="18" charset="0"/>
                <a:cs typeface="Times New Roman" panose="02020603050405020304" pitchFamily="18" charset="0"/>
              </a:rPr>
              <a:t>i</a:t>
            </a:r>
            <a:r>
              <a:rPr kumimoji="1" lang="en-US" altLang="ja-JP" dirty="0">
                <a:latin typeface="Times New Roman" panose="02020603050405020304" pitchFamily="18" charset="0"/>
                <a:cs typeface="Times New Roman" panose="02020603050405020304" pitchFamily="18" charset="0"/>
              </a:rPr>
              <a:t> [MeV]</a:t>
            </a:r>
            <a:endParaRPr kumimoji="1" lang="ja-JP" altLang="en-US" dirty="0">
              <a:latin typeface="Times New Roman" panose="02020603050405020304" pitchFamily="18" charset="0"/>
              <a:cs typeface="Times New Roman" panose="02020603050405020304" pitchFamily="18" charset="0"/>
            </a:endParaRPr>
          </a:p>
        </p:txBody>
      </p:sp>
      <p:sp>
        <p:nvSpPr>
          <p:cNvPr id="9" name="テキスト ボックス 8"/>
          <p:cNvSpPr txBox="1"/>
          <p:nvPr/>
        </p:nvSpPr>
        <p:spPr>
          <a:xfrm rot="16200000">
            <a:off x="-568007" y="2827923"/>
            <a:ext cx="2394627" cy="369332"/>
          </a:xfrm>
          <a:prstGeom prst="rect">
            <a:avLst/>
          </a:prstGeom>
          <a:solidFill>
            <a:schemeClr val="bg1"/>
          </a:solidFill>
          <a:ln>
            <a:noFill/>
          </a:ln>
        </p:spPr>
        <p:txBody>
          <a:bodyPr wrap="square" rtlCol="0">
            <a:spAutoFit/>
          </a:bodyPr>
          <a:lstStyle/>
          <a:p>
            <a:pPr algn="ctr"/>
            <a:r>
              <a:rPr lang="en-US" altLang="ja-JP" dirty="0" err="1">
                <a:latin typeface="Times New Roman" panose="02020603050405020304" pitchFamily="18" charset="0"/>
                <a:cs typeface="Times New Roman" panose="02020603050405020304" pitchFamily="18" charset="0"/>
              </a:rPr>
              <a:t>d</a:t>
            </a:r>
            <a:r>
              <a:rPr lang="en-US" altLang="ja-JP" i="1" dirty="0" err="1">
                <a:latin typeface="Times New Roman" panose="02020603050405020304" pitchFamily="18" charset="0"/>
                <a:cs typeface="Times New Roman" panose="02020603050405020304" pitchFamily="18" charset="0"/>
              </a:rPr>
              <a:t>E</a:t>
            </a:r>
            <a:r>
              <a:rPr lang="en-US" altLang="ja-JP" i="1" baseline="-25000" dirty="0" err="1">
                <a:latin typeface="Times New Roman" panose="02020603050405020304" pitchFamily="18" charset="0"/>
                <a:cs typeface="Times New Roman" panose="02020603050405020304" pitchFamily="18" charset="0"/>
              </a:rPr>
              <a:t>b</a:t>
            </a:r>
            <a:r>
              <a:rPr lang="en-US" altLang="ja-JP" dirty="0">
                <a:latin typeface="Times New Roman" panose="02020603050405020304" pitchFamily="18" charset="0"/>
                <a:cs typeface="Times New Roman" panose="02020603050405020304" pitchFamily="18" charset="0"/>
              </a:rPr>
              <a:t>/</a:t>
            </a:r>
            <a:r>
              <a:rPr lang="en-US" altLang="ja-JP" dirty="0" err="1">
                <a:latin typeface="Times New Roman" panose="02020603050405020304" pitchFamily="18" charset="0"/>
                <a:cs typeface="Times New Roman" panose="02020603050405020304" pitchFamily="18" charset="0"/>
              </a:rPr>
              <a:t>d</a:t>
            </a:r>
            <a:r>
              <a:rPr lang="en-US" altLang="ja-JP" i="1" dirty="0" err="1">
                <a:latin typeface="Times New Roman" panose="02020603050405020304" pitchFamily="18" charset="0"/>
                <a:cs typeface="Times New Roman" panose="02020603050405020304" pitchFamily="18" charset="0"/>
              </a:rPr>
              <a:t>ε</a:t>
            </a:r>
            <a:r>
              <a:rPr lang="en-US" altLang="ja-JP" baseline="-25000" dirty="0" err="1">
                <a:latin typeface="Times New Roman" panose="02020603050405020304" pitchFamily="18" charset="0"/>
                <a:cs typeface="Times New Roman" panose="02020603050405020304" pitchFamily="18" charset="0"/>
              </a:rPr>
              <a:t>i</a:t>
            </a:r>
            <a:r>
              <a:rPr kumimoji="1" lang="en-US" altLang="ja-JP" dirty="0">
                <a:latin typeface="Times New Roman" panose="02020603050405020304" pitchFamily="18" charset="0"/>
                <a:cs typeface="Times New Roman" panose="02020603050405020304" pitchFamily="18" charset="0"/>
              </a:rPr>
              <a:t> [kJ/MeV]</a:t>
            </a:r>
            <a:endParaRPr kumimoji="1" lang="ja-JP" altLang="en-US" dirty="0">
              <a:latin typeface="Times New Roman" panose="02020603050405020304" pitchFamily="18" charset="0"/>
              <a:cs typeface="Times New Roman" panose="02020603050405020304" pitchFamily="18" charset="0"/>
            </a:endParaRPr>
          </a:p>
        </p:txBody>
      </p:sp>
      <p:sp>
        <p:nvSpPr>
          <p:cNvPr id="12" name="テキスト ボックス 11"/>
          <p:cNvSpPr txBox="1"/>
          <p:nvPr/>
        </p:nvSpPr>
        <p:spPr>
          <a:xfrm>
            <a:off x="3655439" y="2218207"/>
            <a:ext cx="931325" cy="523220"/>
          </a:xfrm>
          <a:prstGeom prst="rect">
            <a:avLst/>
          </a:prstGeom>
          <a:solidFill>
            <a:schemeClr val="bg1">
              <a:lumMod val="95000"/>
            </a:schemeClr>
          </a:solidFill>
          <a:ln>
            <a:solidFill>
              <a:schemeClr val="tx1"/>
            </a:solidFill>
          </a:ln>
        </p:spPr>
        <p:txBody>
          <a:bodyPr wrap="square" rtlCol="0">
            <a:spAutoFit/>
          </a:bodyPr>
          <a:lstStyle/>
          <a:p>
            <a:r>
              <a:rPr lang="ja-JP" altLang="en-US" sz="1400" dirty="0">
                <a:latin typeface="Times New Roman" panose="02020603050405020304" pitchFamily="18" charset="0"/>
                <a:cs typeface="Times New Roman" panose="02020603050405020304" pitchFamily="18" charset="0"/>
              </a:rPr>
              <a:t> </a:t>
            </a:r>
            <a:r>
              <a:rPr lang="en-US" altLang="ja-JP" sz="1400" dirty="0">
                <a:latin typeface="Times New Roman" panose="02020603050405020304" pitchFamily="18" charset="0"/>
                <a:cs typeface="Times New Roman" panose="02020603050405020304" pitchFamily="18" charset="0"/>
              </a:rPr>
              <a:t>---</a:t>
            </a:r>
            <a:r>
              <a:rPr lang="ja-JP" altLang="en-US" sz="1400" dirty="0">
                <a:latin typeface="Times New Roman" panose="02020603050405020304" pitchFamily="18" charset="0"/>
                <a:cs typeface="Times New Roman" panose="02020603050405020304" pitchFamily="18" charset="0"/>
              </a:rPr>
              <a:t> </a:t>
            </a:r>
            <a:r>
              <a:rPr lang="en-US" altLang="ja-JP" sz="1400" dirty="0">
                <a:latin typeface="Times New Roman" panose="02020603050405020304" pitchFamily="18" charset="0"/>
                <a:cs typeface="Times New Roman" panose="02020603050405020304" pitchFamily="18" charset="0"/>
              </a:rPr>
              <a:t>case1</a:t>
            </a:r>
          </a:p>
          <a:p>
            <a:r>
              <a:rPr kumimoji="1" lang="en-US" altLang="ja-JP" sz="1400" dirty="0">
                <a:latin typeface="Times New Roman" panose="02020603050405020304" pitchFamily="18" charset="0"/>
                <a:cs typeface="Times New Roman" panose="02020603050405020304" pitchFamily="18" charset="0"/>
              </a:rPr>
              <a:t> ― case2</a:t>
            </a:r>
          </a:p>
        </p:txBody>
      </p:sp>
      <p:sp>
        <p:nvSpPr>
          <p:cNvPr id="14" name="テキスト ボックス 13"/>
          <p:cNvSpPr txBox="1"/>
          <p:nvPr/>
        </p:nvSpPr>
        <p:spPr>
          <a:xfrm>
            <a:off x="265856" y="1175832"/>
            <a:ext cx="4032448" cy="400110"/>
          </a:xfrm>
          <a:prstGeom prst="rect">
            <a:avLst/>
          </a:prstGeom>
          <a:noFill/>
          <a:ln>
            <a:noFill/>
          </a:ln>
        </p:spPr>
        <p:txBody>
          <a:bodyPr wrap="square" rtlCol="0">
            <a:spAutoFit/>
          </a:bodyPr>
          <a:lstStyle/>
          <a:p>
            <a:r>
              <a:rPr lang="ja-JP" altLang="en-US" sz="2000" b="1" u="sng" dirty="0"/>
              <a:t>加速イオンのエネルギー分布</a:t>
            </a:r>
            <a:endParaRPr kumimoji="1" lang="ja-JP" altLang="en-US" sz="2000" b="1" u="sng" dirty="0"/>
          </a:p>
        </p:txBody>
      </p:sp>
      <p:sp>
        <p:nvSpPr>
          <p:cNvPr id="15" name="テキスト ボックス 14"/>
          <p:cNvSpPr txBox="1"/>
          <p:nvPr/>
        </p:nvSpPr>
        <p:spPr>
          <a:xfrm>
            <a:off x="448460" y="5941628"/>
            <a:ext cx="8199737" cy="646331"/>
          </a:xfrm>
          <a:prstGeom prst="rect">
            <a:avLst/>
          </a:prstGeom>
          <a:noFill/>
          <a:ln>
            <a:noFill/>
          </a:ln>
        </p:spPr>
        <p:txBody>
          <a:bodyPr wrap="square" rtlCol="0">
            <a:spAutoFit/>
          </a:bodyPr>
          <a:lstStyle/>
          <a:p>
            <a:r>
              <a:rPr kumimoji="1" lang="ja-JP" altLang="en-US" dirty="0">
                <a:latin typeface="Times New Roman" panose="02020603050405020304" pitchFamily="18" charset="0"/>
                <a:cs typeface="Times New Roman" panose="02020603050405020304" pitchFamily="18" charset="0"/>
              </a:rPr>
              <a:t>イオンの分布は単色に近く、さらにピーク位置は光圧加速モデルとよく一致した。</a:t>
            </a:r>
            <a:endParaRPr lang="en-US" altLang="ja-JP" dirty="0">
              <a:latin typeface="Times New Roman" panose="02020603050405020304" pitchFamily="18" charset="0"/>
              <a:cs typeface="Times New Roman" panose="02020603050405020304" pitchFamily="18" charset="0"/>
            </a:endParaRPr>
          </a:p>
          <a:p>
            <a:r>
              <a:rPr lang="ja-JP" altLang="en-US" dirty="0">
                <a:latin typeface="Times New Roman" panose="02020603050405020304" pitchFamily="18" charset="0"/>
                <a:cs typeface="Times New Roman" panose="02020603050405020304" pitchFamily="18" charset="0"/>
              </a:rPr>
              <a:t>⇒　コア加熱に適したエネルギー成分を選択的に生成できると期待される。</a:t>
            </a:r>
            <a:endParaRPr lang="en-US" altLang="ja-JP" dirty="0">
              <a:latin typeface="Times New Roman" panose="02020603050405020304" pitchFamily="18" charset="0"/>
              <a:cs typeface="Times New Roman" panose="02020603050405020304" pitchFamily="18" charset="0"/>
            </a:endParaRPr>
          </a:p>
        </p:txBody>
      </p:sp>
      <p:sp>
        <p:nvSpPr>
          <p:cNvPr id="19" name="正方形/長方形 18"/>
          <p:cNvSpPr/>
          <p:nvPr/>
        </p:nvSpPr>
        <p:spPr>
          <a:xfrm>
            <a:off x="7884368" y="0"/>
            <a:ext cx="1259631" cy="260648"/>
          </a:xfrm>
          <a:prstGeom prst="rect">
            <a:avLst/>
          </a:prstGeom>
          <a:solidFill>
            <a:schemeClr val="accent3">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dirty="0">
                <a:solidFill>
                  <a:schemeClr val="tx1"/>
                </a:solidFill>
                <a:latin typeface="Times New Roman" panose="02020603050405020304" pitchFamily="18" charset="0"/>
                <a:cs typeface="Times New Roman" panose="02020603050405020304" pitchFamily="18" charset="0"/>
              </a:rPr>
              <a:t>計算結果</a:t>
            </a:r>
            <a:endParaRPr kumimoji="1" lang="ja-JP" altLang="en-US" dirty="0">
              <a:solidFill>
                <a:schemeClr val="tx1"/>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26" name="テキスト ボックス 25"/>
              <p:cNvSpPr txBox="1"/>
              <p:nvPr/>
            </p:nvSpPr>
            <p:spPr>
              <a:xfrm>
                <a:off x="1281402" y="3017499"/>
                <a:ext cx="1296144" cy="338554"/>
              </a:xfrm>
              <a:prstGeom prst="rect">
                <a:avLst/>
              </a:prstGeom>
              <a:noFill/>
              <a:ln>
                <a:noFill/>
              </a:ln>
            </p:spPr>
            <p:txBody>
              <a:bodyPr wrap="square" rtlCol="0">
                <a:spAutoFit/>
              </a:bodyPr>
              <a:lstStyle/>
              <a:p>
                <a14:m>
                  <m:oMath xmlns:m="http://schemas.openxmlformats.org/officeDocument/2006/math">
                    <m:acc>
                      <m:accPr>
                        <m:chr m:val="̃"/>
                        <m:ctrlPr>
                          <a:rPr kumimoji="1" lang="ja-JP" altLang="en-US" sz="1600" i="1" smtClean="0">
                            <a:solidFill>
                              <a:srgbClr val="0119FF"/>
                            </a:solidFill>
                            <a:latin typeface="Cambria Math" panose="02040503050406030204" pitchFamily="18" charset="0"/>
                          </a:rPr>
                        </m:ctrlPr>
                      </m:accPr>
                      <m:e>
                        <m:r>
                          <a:rPr kumimoji="1" lang="en-US" altLang="ja-JP" sz="1600" b="0" i="1" smtClean="0">
                            <a:solidFill>
                              <a:srgbClr val="0119FF"/>
                            </a:solidFill>
                            <a:latin typeface="Cambria Math"/>
                          </a:rPr>
                          <m:t>𝜀</m:t>
                        </m:r>
                        <m:r>
                          <m:rPr>
                            <m:sty m:val="p"/>
                          </m:rPr>
                          <a:rPr kumimoji="1" lang="en-US" altLang="ja-JP" sz="1600" b="0" i="0" baseline="-25000" smtClean="0">
                            <a:solidFill>
                              <a:srgbClr val="0119FF"/>
                            </a:solidFill>
                            <a:latin typeface="Cambria Math"/>
                          </a:rPr>
                          <m:t>i</m:t>
                        </m:r>
                      </m:e>
                    </m:acc>
                  </m:oMath>
                </a14:m>
                <a:r>
                  <a:rPr kumimoji="1" lang="en-US" altLang="ja-JP" sz="1600" dirty="0">
                    <a:solidFill>
                      <a:srgbClr val="0119FF"/>
                    </a:solidFill>
                    <a:latin typeface="Times New Roman" panose="02020603050405020304" pitchFamily="18" charset="0"/>
                    <a:cs typeface="Times New Roman" panose="02020603050405020304" pitchFamily="18" charset="0"/>
                  </a:rPr>
                  <a:t>=108MeV</a:t>
                </a:r>
                <a:endParaRPr kumimoji="1" lang="ja-JP" altLang="en-US" sz="1600" dirty="0">
                  <a:solidFill>
                    <a:srgbClr val="0119FF"/>
                  </a:solidFill>
                  <a:latin typeface="Times New Roman" panose="02020603050405020304" pitchFamily="18" charset="0"/>
                  <a:cs typeface="Times New Roman" panose="02020603050405020304" pitchFamily="18" charset="0"/>
                </a:endParaRPr>
              </a:p>
            </p:txBody>
          </p:sp>
        </mc:Choice>
        <mc:Fallback xmlns="">
          <p:sp>
            <p:nvSpPr>
              <p:cNvPr id="26" name="テキスト ボックス 25"/>
              <p:cNvSpPr txBox="1">
                <a:spLocks noRot="1" noChangeAspect="1" noMove="1" noResize="1" noEditPoints="1" noAdjustHandles="1" noChangeArrowheads="1" noChangeShapeType="1" noTextEdit="1"/>
              </p:cNvSpPr>
              <p:nvPr/>
            </p:nvSpPr>
            <p:spPr>
              <a:xfrm>
                <a:off x="1281402" y="3017499"/>
                <a:ext cx="1296144" cy="338554"/>
              </a:xfrm>
              <a:prstGeom prst="rect">
                <a:avLst/>
              </a:prstGeom>
              <a:blipFill rotWithShape="1">
                <a:blip r:embed="rId4"/>
                <a:stretch>
                  <a:fillRect t="-5357" b="-21429"/>
                </a:stretch>
              </a:blipFill>
              <a:ln>
                <a:noFill/>
              </a:ln>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8" name="テキスト ボックス 27"/>
              <p:cNvSpPr txBox="1"/>
              <p:nvPr/>
            </p:nvSpPr>
            <p:spPr>
              <a:xfrm>
                <a:off x="2476678" y="2764058"/>
                <a:ext cx="1296144" cy="338554"/>
              </a:xfrm>
              <a:prstGeom prst="rect">
                <a:avLst/>
              </a:prstGeom>
              <a:noFill/>
              <a:ln>
                <a:noFill/>
              </a:ln>
            </p:spPr>
            <p:txBody>
              <a:bodyPr wrap="square" rtlCol="0">
                <a:spAutoFit/>
              </a:bodyPr>
              <a:lstStyle/>
              <a:p>
                <a14:m>
                  <m:oMath xmlns:m="http://schemas.openxmlformats.org/officeDocument/2006/math">
                    <m:acc>
                      <m:accPr>
                        <m:chr m:val="̃"/>
                        <m:ctrlPr>
                          <a:rPr kumimoji="1" lang="ja-JP" altLang="en-US" sz="1600" i="1" smtClean="0">
                            <a:solidFill>
                              <a:srgbClr val="FF0000"/>
                            </a:solidFill>
                            <a:latin typeface="Cambria Math" panose="02040503050406030204" pitchFamily="18" charset="0"/>
                          </a:rPr>
                        </m:ctrlPr>
                      </m:accPr>
                      <m:e>
                        <m:r>
                          <a:rPr kumimoji="1" lang="en-US" altLang="ja-JP" sz="1600" b="0" i="1" smtClean="0">
                            <a:solidFill>
                              <a:srgbClr val="FF0000"/>
                            </a:solidFill>
                            <a:latin typeface="Cambria Math"/>
                          </a:rPr>
                          <m:t>𝜀</m:t>
                        </m:r>
                        <m:r>
                          <m:rPr>
                            <m:sty m:val="p"/>
                          </m:rPr>
                          <a:rPr kumimoji="1" lang="en-US" altLang="ja-JP" sz="1600" b="0" i="0" baseline="-25000" smtClean="0">
                            <a:solidFill>
                              <a:srgbClr val="FF0000"/>
                            </a:solidFill>
                            <a:latin typeface="Cambria Math"/>
                          </a:rPr>
                          <m:t>i</m:t>
                        </m:r>
                      </m:e>
                    </m:acc>
                  </m:oMath>
                </a14:m>
                <a:r>
                  <a:rPr kumimoji="1" lang="en-US" altLang="ja-JP" sz="1600" dirty="0">
                    <a:solidFill>
                      <a:srgbClr val="FF0000"/>
                    </a:solidFill>
                    <a:latin typeface="Times New Roman" panose="02020603050405020304" pitchFamily="18" charset="0"/>
                    <a:cs typeface="Times New Roman" panose="02020603050405020304" pitchFamily="18" charset="0"/>
                  </a:rPr>
                  <a:t>=205MeV</a:t>
                </a:r>
                <a:endParaRPr kumimoji="1" lang="ja-JP" altLang="en-US" sz="1600" dirty="0">
                  <a:solidFill>
                    <a:srgbClr val="FF0000"/>
                  </a:solidFill>
                  <a:latin typeface="Times New Roman" panose="02020603050405020304" pitchFamily="18" charset="0"/>
                  <a:cs typeface="Times New Roman" panose="02020603050405020304" pitchFamily="18" charset="0"/>
                </a:endParaRPr>
              </a:p>
            </p:txBody>
          </p:sp>
        </mc:Choice>
        <mc:Fallback xmlns="">
          <p:sp>
            <p:nvSpPr>
              <p:cNvPr id="28" name="テキスト ボックス 27"/>
              <p:cNvSpPr txBox="1">
                <a:spLocks noRot="1" noChangeAspect="1" noMove="1" noResize="1" noEditPoints="1" noAdjustHandles="1" noChangeArrowheads="1" noChangeShapeType="1" noTextEdit="1"/>
              </p:cNvSpPr>
              <p:nvPr/>
            </p:nvSpPr>
            <p:spPr>
              <a:xfrm>
                <a:off x="2476678" y="2764058"/>
                <a:ext cx="1296144" cy="338554"/>
              </a:xfrm>
              <a:prstGeom prst="rect">
                <a:avLst/>
              </a:prstGeom>
              <a:blipFill rotWithShape="1">
                <a:blip r:embed="rId5"/>
                <a:stretch>
                  <a:fillRect t="-5357" b="-21429"/>
                </a:stretch>
              </a:blipFill>
              <a:ln>
                <a:noFill/>
              </a:ln>
            </p:spPr>
            <p:txBody>
              <a:bodyPr/>
              <a:lstStyle/>
              <a:p>
                <a:r>
                  <a:rPr lang="ja-JP" altLang="en-US">
                    <a:noFill/>
                  </a:rPr>
                  <a:t> </a:t>
                </a:r>
              </a:p>
            </p:txBody>
          </p:sp>
        </mc:Fallback>
      </mc:AlternateContent>
      <p:sp>
        <p:nvSpPr>
          <p:cNvPr id="30" name="正方形/長方形 29"/>
          <p:cNvSpPr/>
          <p:nvPr/>
        </p:nvSpPr>
        <p:spPr>
          <a:xfrm>
            <a:off x="3270404" y="1643018"/>
            <a:ext cx="914033" cy="338554"/>
          </a:xfrm>
          <a:prstGeom prst="rect">
            <a:avLst/>
          </a:prstGeom>
        </p:spPr>
        <p:txBody>
          <a:bodyPr wrap="none">
            <a:spAutoFit/>
          </a:bodyPr>
          <a:lstStyle/>
          <a:p>
            <a:r>
              <a:rPr lang="en-US" altLang="ja-JP" sz="1600" dirty="0">
                <a:latin typeface="Times New Roman" panose="02020603050405020304" pitchFamily="18" charset="0"/>
                <a:cs typeface="Times New Roman" panose="02020603050405020304" pitchFamily="18" charset="0"/>
              </a:rPr>
              <a:t>205MeV</a:t>
            </a:r>
            <a:endParaRPr lang="ja-JP" altLang="en-US" sz="1600" dirty="0">
              <a:latin typeface="Times New Roman" panose="02020603050405020304" pitchFamily="18" charset="0"/>
              <a:cs typeface="Times New Roman" panose="02020603050405020304" pitchFamily="18" charset="0"/>
            </a:endParaRPr>
          </a:p>
        </p:txBody>
      </p:sp>
      <p:sp>
        <p:nvSpPr>
          <p:cNvPr id="31" name="正方形/長方形 30"/>
          <p:cNvSpPr/>
          <p:nvPr/>
        </p:nvSpPr>
        <p:spPr>
          <a:xfrm>
            <a:off x="2162855" y="1991529"/>
            <a:ext cx="914033" cy="338554"/>
          </a:xfrm>
          <a:prstGeom prst="rect">
            <a:avLst/>
          </a:prstGeom>
        </p:spPr>
        <p:txBody>
          <a:bodyPr wrap="none">
            <a:spAutoFit/>
          </a:bodyPr>
          <a:lstStyle/>
          <a:p>
            <a:r>
              <a:rPr lang="en-US" altLang="ja-JP" sz="1600" dirty="0">
                <a:latin typeface="Times New Roman" panose="02020603050405020304" pitchFamily="18" charset="0"/>
                <a:cs typeface="Times New Roman" panose="02020603050405020304" pitchFamily="18" charset="0"/>
              </a:rPr>
              <a:t>108MeV</a:t>
            </a:r>
            <a:endParaRPr lang="ja-JP" altLang="en-US" sz="1600" dirty="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graphicFrame>
            <p:nvGraphicFramePr>
              <p:cNvPr id="32" name="表 31"/>
              <p:cNvGraphicFramePr>
                <a:graphicFrameLocks noGrp="1"/>
              </p:cNvGraphicFramePr>
              <p:nvPr>
                <p:extLst>
                  <p:ext uri="{D42A27DB-BD31-4B8C-83A1-F6EECF244321}">
                    <p14:modId xmlns:p14="http://schemas.microsoft.com/office/powerpoint/2010/main" val="1806886023"/>
                  </p:ext>
                </p:extLst>
              </p:nvPr>
            </p:nvGraphicFramePr>
            <p:xfrm>
              <a:off x="9366960" y="5269881"/>
              <a:ext cx="3600400" cy="1091559"/>
            </p:xfrm>
            <a:graphic>
              <a:graphicData uri="http://schemas.openxmlformats.org/drawingml/2006/table">
                <a:tbl>
                  <a:tblPr firstRow="1" bandRow="1">
                    <a:tableStyleId>{5C22544A-7EE6-4342-B048-85BDC9FD1C3A}</a:tableStyleId>
                  </a:tblPr>
                  <a:tblGrid>
                    <a:gridCol w="1512168">
                      <a:extLst>
                        <a:ext uri="{9D8B030D-6E8A-4147-A177-3AD203B41FA5}">
                          <a16:colId xmlns:a16="http://schemas.microsoft.com/office/drawing/2014/main" val="20000"/>
                        </a:ext>
                      </a:extLst>
                    </a:gridCol>
                    <a:gridCol w="1044116">
                      <a:extLst>
                        <a:ext uri="{9D8B030D-6E8A-4147-A177-3AD203B41FA5}">
                          <a16:colId xmlns:a16="http://schemas.microsoft.com/office/drawing/2014/main" val="20001"/>
                        </a:ext>
                      </a:extLst>
                    </a:gridCol>
                    <a:gridCol w="1044116">
                      <a:extLst>
                        <a:ext uri="{9D8B030D-6E8A-4147-A177-3AD203B41FA5}">
                          <a16:colId xmlns:a16="http://schemas.microsoft.com/office/drawing/2014/main" val="20002"/>
                        </a:ext>
                      </a:extLst>
                    </a:gridCol>
                  </a:tblGrid>
                  <a:tr h="360039">
                    <a:tc>
                      <a:txBody>
                        <a:bodyPr/>
                        <a:lstStyle/>
                        <a:p>
                          <a:pPr algn="ctr"/>
                          <a:endParaRPr kumimoji="1" lang="ja-JP" altLang="en-US" sz="1600" b="0" dirty="0">
                            <a:solidFill>
                              <a:schemeClr val="tx1"/>
                            </a:solidFill>
                            <a:latin typeface="Times New Roman" panose="02020603050405020304" pitchFamily="18" charset="0"/>
                            <a:cs typeface="Times New Roman" panose="02020603050405020304" pitchFamily="18" charset="0"/>
                          </a:endParaRPr>
                        </a:p>
                      </a:txBody>
                      <a:tcP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600" b="0" dirty="0">
                              <a:solidFill>
                                <a:schemeClr val="tx1"/>
                              </a:solidFill>
                              <a:latin typeface="Times New Roman" panose="02020603050405020304" pitchFamily="18" charset="0"/>
                              <a:cs typeface="Times New Roman" panose="02020603050405020304" pitchFamily="18" charset="0"/>
                            </a:rPr>
                            <a:t>case1</a:t>
                          </a:r>
                        </a:p>
                      </a:txBody>
                      <a:tcP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600" b="0" dirty="0">
                              <a:solidFill>
                                <a:schemeClr val="tx1"/>
                              </a:solidFill>
                              <a:latin typeface="Times New Roman" panose="02020603050405020304" pitchFamily="18" charset="0"/>
                              <a:cs typeface="Times New Roman" panose="02020603050405020304" pitchFamily="18" charset="0"/>
                            </a:rPr>
                            <a:t>case2</a:t>
                          </a:r>
                          <a:endParaRPr kumimoji="1" lang="en-US" altLang="ja-JP" sz="1400" b="0" dirty="0">
                            <a:solidFill>
                              <a:schemeClr val="tx1"/>
                            </a:solidFill>
                            <a:latin typeface="Times New Roman" panose="02020603050405020304" pitchFamily="18" charset="0"/>
                            <a:cs typeface="Times New Roman" panose="02020603050405020304" pitchFamily="18" charset="0"/>
                          </a:endParaRPr>
                        </a:p>
                      </a:txBody>
                      <a:tcP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365760">
                    <a:tc>
                      <a:txBody>
                        <a:bodyPr/>
                        <a:lstStyle/>
                        <a:p>
                          <a:pPr algn="ctr"/>
                          <a14:m>
                            <m:oMath xmlns:m="http://schemas.openxmlformats.org/officeDocument/2006/math">
                              <m:acc>
                                <m:accPr>
                                  <m:chr m:val="̃"/>
                                  <m:ctrlPr>
                                    <a:rPr lang="en-US" altLang="ja-JP" sz="1600" b="0" i="1" dirty="0" smtClean="0">
                                      <a:solidFill>
                                        <a:srgbClr val="0119FF"/>
                                      </a:solidFill>
                                      <a:latin typeface="Cambria Math" panose="02040503050406030204" pitchFamily="18" charset="0"/>
                                    </a:rPr>
                                  </m:ctrlPr>
                                </m:accPr>
                                <m:e>
                                  <m:r>
                                    <a:rPr lang="en-US" altLang="ja-JP" sz="1600" b="0" i="1" dirty="0">
                                      <a:solidFill>
                                        <a:srgbClr val="0119FF"/>
                                      </a:solidFill>
                                      <a:latin typeface="Cambria Math"/>
                                    </a:rPr>
                                    <m:t>𝜀</m:t>
                                  </m:r>
                                  <m:r>
                                    <m:rPr>
                                      <m:sty m:val="p"/>
                                    </m:rPr>
                                    <a:rPr lang="en-US" altLang="ja-JP" sz="1600" b="0" i="0" baseline="-25000" dirty="0">
                                      <a:solidFill>
                                        <a:srgbClr val="0119FF"/>
                                      </a:solidFill>
                                      <a:latin typeface="Cambria Math"/>
                                    </a:rPr>
                                    <m:t>i</m:t>
                                  </m:r>
                                </m:e>
                              </m:acc>
                            </m:oMath>
                          </a14:m>
                          <a:r>
                            <a:rPr lang="en-US" altLang="ja-JP" sz="1600" b="0" dirty="0">
                              <a:solidFill>
                                <a:srgbClr val="0119FF"/>
                              </a:solidFill>
                              <a:latin typeface="Times New Roman" panose="02020603050405020304" pitchFamily="18" charset="0"/>
                              <a:cs typeface="Times New Roman" panose="02020603050405020304" pitchFamily="18" charset="0"/>
                            </a:rPr>
                            <a:t> =108 MeV</a:t>
                          </a:r>
                          <a:endParaRPr lang="en-US" altLang="ja-JP" sz="1400" b="0" dirty="0">
                            <a:solidFill>
                              <a:srgbClr val="0119FF"/>
                            </a:solidFill>
                            <a:latin typeface="Times New Roman" panose="02020603050405020304" pitchFamily="18" charset="0"/>
                            <a:cs typeface="Times New Roman" panose="02020603050405020304" pitchFamily="18" charset="0"/>
                          </a:endParaRPr>
                        </a:p>
                      </a:txBody>
                      <a:tcP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r>
                            <a:rPr kumimoji="1" lang="en-US" altLang="ja-JP" sz="1800" b="0" baseline="0" dirty="0">
                              <a:solidFill>
                                <a:srgbClr val="0119FF"/>
                              </a:solidFill>
                              <a:latin typeface="Times New Roman" panose="02020603050405020304" pitchFamily="18" charset="0"/>
                              <a:cs typeface="Times New Roman" panose="02020603050405020304" pitchFamily="18" charset="0"/>
                            </a:rPr>
                            <a:t>0.11</a:t>
                          </a:r>
                          <a:endParaRPr kumimoji="1" lang="ja-JP" altLang="en-US" sz="1800" b="0" baseline="0" dirty="0">
                            <a:solidFill>
                              <a:srgbClr val="0119FF"/>
                            </a:solidFill>
                            <a:latin typeface="Times New Roman" panose="02020603050405020304" pitchFamily="18" charset="0"/>
                            <a:cs typeface="Times New Roman" panose="02020603050405020304" pitchFamily="18" charset="0"/>
                          </a:endParaRPr>
                        </a:p>
                      </a:txBody>
                      <a:tcP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r>
                            <a:rPr kumimoji="1" lang="en-US" altLang="ja-JP" sz="1800" b="0" baseline="0" dirty="0">
                              <a:solidFill>
                                <a:srgbClr val="0119FF"/>
                              </a:solidFill>
                              <a:latin typeface="Times New Roman" panose="02020603050405020304" pitchFamily="18" charset="0"/>
                              <a:cs typeface="Times New Roman" panose="02020603050405020304" pitchFamily="18" charset="0"/>
                            </a:rPr>
                            <a:t>0.17</a:t>
                          </a:r>
                          <a:endParaRPr kumimoji="1" lang="ja-JP" altLang="en-US" sz="1800" b="0" baseline="0" dirty="0">
                            <a:solidFill>
                              <a:srgbClr val="0119FF"/>
                            </a:solidFill>
                            <a:latin typeface="Times New Roman" panose="02020603050405020304" pitchFamily="18" charset="0"/>
                            <a:cs typeface="Times New Roman" panose="02020603050405020304" pitchFamily="18" charset="0"/>
                          </a:endParaRPr>
                        </a:p>
                      </a:txBody>
                      <a:tcP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10001"/>
                      </a:ext>
                    </a:extLst>
                  </a:tr>
                  <a:tr h="36576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acc>
                                <m:accPr>
                                  <m:chr m:val="̃"/>
                                  <m:ctrlPr>
                                    <a:rPr lang="en-US" altLang="ja-JP" sz="1600" b="0" i="1" dirty="0" smtClean="0">
                                      <a:solidFill>
                                        <a:srgbClr val="FF0000"/>
                                      </a:solidFill>
                                      <a:latin typeface="Cambria Math" panose="02040503050406030204" pitchFamily="18" charset="0"/>
                                    </a:rPr>
                                  </m:ctrlPr>
                                </m:accPr>
                                <m:e>
                                  <m:r>
                                    <a:rPr lang="en-US" altLang="ja-JP" sz="1600" b="0" i="1" dirty="0">
                                      <a:solidFill>
                                        <a:srgbClr val="FF0000"/>
                                      </a:solidFill>
                                      <a:latin typeface="Cambria Math"/>
                                    </a:rPr>
                                    <m:t>𝜀</m:t>
                                  </m:r>
                                  <m:r>
                                    <m:rPr>
                                      <m:sty m:val="p"/>
                                    </m:rPr>
                                    <a:rPr lang="en-US" altLang="ja-JP" sz="1600" b="0" i="0" baseline="-25000" dirty="0">
                                      <a:solidFill>
                                        <a:srgbClr val="FF0000"/>
                                      </a:solidFill>
                                      <a:latin typeface="Cambria Math"/>
                                    </a:rPr>
                                    <m:t>i</m:t>
                                  </m:r>
                                </m:e>
                              </m:acc>
                            </m:oMath>
                          </a14:m>
                          <a:r>
                            <a:rPr lang="en-US" altLang="ja-JP" sz="1600" b="0" dirty="0">
                              <a:solidFill>
                                <a:srgbClr val="FF0000"/>
                              </a:solidFill>
                              <a:latin typeface="Times New Roman" panose="02020603050405020304" pitchFamily="18" charset="0"/>
                              <a:cs typeface="Times New Roman" panose="02020603050405020304" pitchFamily="18" charset="0"/>
                            </a:rPr>
                            <a:t> =205 MeV</a:t>
                          </a:r>
                          <a:endParaRPr lang="en-US" altLang="ja-JP" sz="1400" b="0" dirty="0">
                            <a:solidFill>
                              <a:srgbClr val="FF0000"/>
                            </a:solidFill>
                            <a:latin typeface="Times New Roman" panose="02020603050405020304" pitchFamily="18" charset="0"/>
                            <a:cs typeface="Times New Roman" panose="02020603050405020304" pitchFamily="18" charset="0"/>
                          </a:endParaRPr>
                        </a:p>
                      </a:txBody>
                      <a:tcPr>
                        <a:lnT w="12700" cap="flat" cmpd="sng" algn="ctr">
                          <a:no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a:r>
                            <a:rPr kumimoji="1" lang="en-US" altLang="ja-JP" sz="1800" b="0" baseline="0" dirty="0">
                              <a:solidFill>
                                <a:srgbClr val="FF0000"/>
                              </a:solidFill>
                              <a:latin typeface="Times New Roman" panose="02020603050405020304" pitchFamily="18" charset="0"/>
                              <a:cs typeface="Times New Roman" panose="02020603050405020304" pitchFamily="18" charset="0"/>
                            </a:rPr>
                            <a:t>0.08</a:t>
                          </a:r>
                          <a:endParaRPr kumimoji="1" lang="ja-JP" altLang="en-US" sz="1800" b="0" baseline="0" dirty="0">
                            <a:solidFill>
                              <a:srgbClr val="FF0000"/>
                            </a:solidFill>
                            <a:latin typeface="Times New Roman" panose="02020603050405020304" pitchFamily="18" charset="0"/>
                            <a:cs typeface="Times New Roman" panose="02020603050405020304" pitchFamily="18" charset="0"/>
                          </a:endParaRPr>
                        </a:p>
                      </a:txBody>
                      <a:tcPr>
                        <a:lnT w="12700" cap="flat" cmpd="sng" algn="ctr">
                          <a:no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a:r>
                            <a:rPr kumimoji="1" lang="en-US" altLang="ja-JP" sz="1800" b="0" baseline="0" dirty="0">
                              <a:solidFill>
                                <a:srgbClr val="FF0000"/>
                              </a:solidFill>
                              <a:latin typeface="Times New Roman" panose="02020603050405020304" pitchFamily="18" charset="0"/>
                              <a:cs typeface="Times New Roman" panose="02020603050405020304" pitchFamily="18" charset="0"/>
                            </a:rPr>
                            <a:t>0.18</a:t>
                          </a:r>
                          <a:endParaRPr kumimoji="1" lang="ja-JP" altLang="en-US" sz="1800" b="0" baseline="0" dirty="0">
                            <a:solidFill>
                              <a:srgbClr val="FF0000"/>
                            </a:solidFill>
                            <a:latin typeface="Times New Roman" panose="02020603050405020304" pitchFamily="18" charset="0"/>
                            <a:cs typeface="Times New Roman" panose="02020603050405020304" pitchFamily="18" charset="0"/>
                          </a:endParaRPr>
                        </a:p>
                      </a:txBody>
                      <a:tcPr>
                        <a:lnT w="12700" cap="flat" cmpd="sng" algn="ctr">
                          <a:no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bl>
              </a:graphicData>
            </a:graphic>
          </p:graphicFrame>
        </mc:Choice>
        <mc:Fallback xmlns="">
          <p:graphicFrame>
            <p:nvGraphicFramePr>
              <p:cNvPr id="32" name="表 31"/>
              <p:cNvGraphicFramePr>
                <a:graphicFrameLocks noGrp="1"/>
              </p:cNvGraphicFramePr>
              <p:nvPr>
                <p:extLst>
                  <p:ext uri="{D42A27DB-BD31-4B8C-83A1-F6EECF244321}">
                    <p14:modId xmlns:p14="http://schemas.microsoft.com/office/powerpoint/2010/main" val="1806886023"/>
                  </p:ext>
                </p:extLst>
              </p:nvPr>
            </p:nvGraphicFramePr>
            <p:xfrm>
              <a:off x="9366960" y="5269881"/>
              <a:ext cx="3600400" cy="1091559"/>
            </p:xfrm>
            <a:graphic>
              <a:graphicData uri="http://schemas.openxmlformats.org/drawingml/2006/table">
                <a:tbl>
                  <a:tblPr firstRow="1" bandRow="1">
                    <a:tableStyleId>{5C22544A-7EE6-4342-B048-85BDC9FD1C3A}</a:tableStyleId>
                  </a:tblPr>
                  <a:tblGrid>
                    <a:gridCol w="1512168"/>
                    <a:gridCol w="1044116"/>
                    <a:gridCol w="1044116"/>
                  </a:tblGrid>
                  <a:tr h="360039">
                    <a:tc>
                      <a:txBody>
                        <a:bodyPr/>
                        <a:lstStyle/>
                        <a:p>
                          <a:pPr algn="ctr"/>
                          <a:endParaRPr kumimoji="1" lang="ja-JP" altLang="en-US" sz="1600" b="0" dirty="0">
                            <a:solidFill>
                              <a:schemeClr val="tx1"/>
                            </a:solidFill>
                            <a:latin typeface="Times New Roman" panose="02020603050405020304" pitchFamily="18" charset="0"/>
                            <a:cs typeface="Times New Roman" panose="02020603050405020304" pitchFamily="18" charset="0"/>
                          </a:endParaRPr>
                        </a:p>
                      </a:txBody>
                      <a:tcP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600" b="0" dirty="0" smtClean="0">
                              <a:solidFill>
                                <a:schemeClr val="tx1"/>
                              </a:solidFill>
                              <a:latin typeface="Times New Roman" panose="02020603050405020304" pitchFamily="18" charset="0"/>
                              <a:cs typeface="Times New Roman" panose="02020603050405020304" pitchFamily="18" charset="0"/>
                            </a:rPr>
                            <a:t>case1</a:t>
                          </a:r>
                        </a:p>
                      </a:txBody>
                      <a:tcP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600" b="0" dirty="0" smtClean="0">
                              <a:solidFill>
                                <a:schemeClr val="tx1"/>
                              </a:solidFill>
                              <a:latin typeface="Times New Roman" panose="02020603050405020304" pitchFamily="18" charset="0"/>
                              <a:cs typeface="Times New Roman" panose="02020603050405020304" pitchFamily="18" charset="0"/>
                            </a:rPr>
                            <a:t>case2</a:t>
                          </a:r>
                          <a:endParaRPr kumimoji="1" lang="en-US" altLang="ja-JP" sz="1400" b="0" dirty="0" smtClean="0">
                            <a:solidFill>
                              <a:schemeClr val="tx1"/>
                            </a:solidFill>
                            <a:latin typeface="Times New Roman" panose="02020603050405020304" pitchFamily="18" charset="0"/>
                            <a:cs typeface="Times New Roman" panose="02020603050405020304" pitchFamily="18" charset="0"/>
                          </a:endParaRPr>
                        </a:p>
                      </a:txBody>
                      <a:tcP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65760">
                    <a:tc>
                      <a:txBody>
                        <a:bodyPr/>
                        <a:lstStyle/>
                        <a:p>
                          <a:endParaRPr lang="ja-JP"/>
                        </a:p>
                      </a:txBody>
                      <a:tcP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blipFill rotWithShape="1">
                          <a:blip r:embed="rId6"/>
                          <a:stretch>
                            <a:fillRect l="-403" t="-101639" r="-138306" b="-124590"/>
                          </a:stretch>
                        </a:blipFill>
                      </a:tcPr>
                    </a:tc>
                    <a:tc>
                      <a:txBody>
                        <a:bodyPr/>
                        <a:lstStyle/>
                        <a:p>
                          <a:pPr algn="ctr"/>
                          <a:r>
                            <a:rPr kumimoji="1" lang="en-US" altLang="ja-JP" sz="1800" b="0" baseline="0" dirty="0" smtClean="0">
                              <a:solidFill>
                                <a:srgbClr val="0119FF"/>
                              </a:solidFill>
                              <a:latin typeface="Times New Roman" panose="02020603050405020304" pitchFamily="18" charset="0"/>
                              <a:cs typeface="Times New Roman" panose="02020603050405020304" pitchFamily="18" charset="0"/>
                            </a:rPr>
                            <a:t>0.11</a:t>
                          </a:r>
                          <a:endParaRPr kumimoji="1" lang="ja-JP" altLang="en-US" sz="1800" b="0" baseline="0" dirty="0">
                            <a:solidFill>
                              <a:srgbClr val="0119FF"/>
                            </a:solidFill>
                            <a:latin typeface="Times New Roman" panose="02020603050405020304" pitchFamily="18" charset="0"/>
                            <a:cs typeface="Times New Roman" panose="02020603050405020304" pitchFamily="18" charset="0"/>
                          </a:endParaRPr>
                        </a:p>
                      </a:txBody>
                      <a:tcP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r>
                            <a:rPr kumimoji="1" lang="en-US" altLang="ja-JP" sz="1800" b="0" baseline="0" dirty="0" smtClean="0">
                              <a:solidFill>
                                <a:srgbClr val="0119FF"/>
                              </a:solidFill>
                              <a:latin typeface="Times New Roman" panose="02020603050405020304" pitchFamily="18" charset="0"/>
                              <a:cs typeface="Times New Roman" panose="02020603050405020304" pitchFamily="18" charset="0"/>
                            </a:rPr>
                            <a:t>0.17</a:t>
                          </a:r>
                          <a:endParaRPr kumimoji="1" lang="ja-JP" altLang="en-US" sz="1800" b="0" baseline="0" dirty="0" smtClean="0">
                            <a:solidFill>
                              <a:srgbClr val="0119FF"/>
                            </a:solidFill>
                            <a:latin typeface="Times New Roman" panose="02020603050405020304" pitchFamily="18" charset="0"/>
                            <a:cs typeface="Times New Roman" panose="02020603050405020304" pitchFamily="18" charset="0"/>
                          </a:endParaRPr>
                        </a:p>
                      </a:txBody>
                      <a:tcP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r>
                  <a:tr h="365760">
                    <a:tc>
                      <a:txBody>
                        <a:bodyPr/>
                        <a:lstStyle/>
                        <a:p>
                          <a:endParaRPr lang="ja-JP"/>
                        </a:p>
                      </a:txBody>
                      <a:tcPr>
                        <a:lnT w="12700" cap="flat" cmpd="sng" algn="ctr">
                          <a:noFill/>
                          <a:prstDash val="solid"/>
                          <a:round/>
                          <a:headEnd type="none" w="med" len="med"/>
                          <a:tailEnd type="none" w="med" len="med"/>
                        </a:lnT>
                        <a:lnB w="19050" cap="flat" cmpd="sng" algn="ctr">
                          <a:solidFill>
                            <a:schemeClr val="tx1"/>
                          </a:solidFill>
                          <a:prstDash val="solid"/>
                          <a:round/>
                          <a:headEnd type="none" w="med" len="med"/>
                          <a:tailEnd type="none" w="med" len="med"/>
                        </a:lnB>
                        <a:blipFill rotWithShape="1">
                          <a:blip r:embed="rId6"/>
                          <a:stretch>
                            <a:fillRect l="-403" t="-205000" r="-138306" b="-26667"/>
                          </a:stretch>
                        </a:blipFill>
                      </a:tcPr>
                    </a:tc>
                    <a:tc>
                      <a:txBody>
                        <a:bodyPr/>
                        <a:lstStyle/>
                        <a:p>
                          <a:pPr algn="ctr"/>
                          <a:r>
                            <a:rPr kumimoji="1" lang="en-US" altLang="ja-JP" sz="1800" b="0" baseline="0" dirty="0" smtClean="0">
                              <a:solidFill>
                                <a:srgbClr val="FF0000"/>
                              </a:solidFill>
                              <a:latin typeface="Times New Roman" panose="02020603050405020304" pitchFamily="18" charset="0"/>
                              <a:cs typeface="Times New Roman" panose="02020603050405020304" pitchFamily="18" charset="0"/>
                            </a:rPr>
                            <a:t>0.08</a:t>
                          </a:r>
                          <a:endParaRPr kumimoji="1" lang="ja-JP" altLang="en-US" sz="1800" b="0" baseline="0" dirty="0" smtClean="0">
                            <a:solidFill>
                              <a:srgbClr val="FF0000"/>
                            </a:solidFill>
                            <a:latin typeface="Times New Roman" panose="02020603050405020304" pitchFamily="18" charset="0"/>
                            <a:cs typeface="Times New Roman" panose="02020603050405020304" pitchFamily="18" charset="0"/>
                          </a:endParaRPr>
                        </a:p>
                      </a:txBody>
                      <a:tcPr>
                        <a:lnT w="12700" cap="flat" cmpd="sng" algn="ctr">
                          <a:no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a:r>
                            <a:rPr kumimoji="1" lang="en-US" altLang="ja-JP" sz="1800" b="0" baseline="0" dirty="0" smtClean="0">
                              <a:solidFill>
                                <a:srgbClr val="FF0000"/>
                              </a:solidFill>
                              <a:latin typeface="Times New Roman" panose="02020603050405020304" pitchFamily="18" charset="0"/>
                              <a:cs typeface="Times New Roman" panose="02020603050405020304" pitchFamily="18" charset="0"/>
                            </a:rPr>
                            <a:t>0.18</a:t>
                          </a:r>
                          <a:endParaRPr kumimoji="1" lang="ja-JP" altLang="en-US" sz="1800" b="0" baseline="0" dirty="0" smtClean="0">
                            <a:solidFill>
                              <a:srgbClr val="FF0000"/>
                            </a:solidFill>
                            <a:latin typeface="Times New Roman" panose="02020603050405020304" pitchFamily="18" charset="0"/>
                            <a:cs typeface="Times New Roman" panose="02020603050405020304" pitchFamily="18" charset="0"/>
                          </a:endParaRPr>
                        </a:p>
                      </a:txBody>
                      <a:tcPr>
                        <a:lnT w="12700" cap="flat" cmpd="sng" algn="ctr">
                          <a:no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r>
                </a:tbl>
              </a:graphicData>
            </a:graphic>
          </p:graphicFrame>
        </mc:Fallback>
      </mc:AlternateContent>
      <p:cxnSp>
        <p:nvCxnSpPr>
          <p:cNvPr id="34" name="直線矢印コネクタ 33"/>
          <p:cNvCxnSpPr/>
          <p:nvPr/>
        </p:nvCxnSpPr>
        <p:spPr>
          <a:xfrm>
            <a:off x="11737097" y="5889974"/>
            <a:ext cx="453280"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5" name="直線矢印コネクタ 34"/>
          <p:cNvCxnSpPr/>
          <p:nvPr/>
        </p:nvCxnSpPr>
        <p:spPr>
          <a:xfrm>
            <a:off x="11741489" y="6197056"/>
            <a:ext cx="453280"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6" name="テキスト ボックス 35"/>
          <p:cNvSpPr txBox="1"/>
          <p:nvPr/>
        </p:nvSpPr>
        <p:spPr>
          <a:xfrm>
            <a:off x="11662138" y="5594535"/>
            <a:ext cx="720080" cy="338554"/>
          </a:xfrm>
          <a:prstGeom prst="rect">
            <a:avLst/>
          </a:prstGeom>
          <a:noFill/>
          <a:ln>
            <a:noFill/>
          </a:ln>
        </p:spPr>
        <p:txBody>
          <a:bodyPr wrap="square" rtlCol="0">
            <a:spAutoFit/>
          </a:bodyPr>
          <a:lstStyle/>
          <a:p>
            <a:r>
              <a:rPr kumimoji="1" lang="en-US" altLang="ja-JP" sz="1600" dirty="0"/>
              <a:t>x1.5</a:t>
            </a:r>
            <a:endParaRPr kumimoji="1" lang="ja-JP" altLang="en-US" sz="1600" dirty="0"/>
          </a:p>
        </p:txBody>
      </p:sp>
      <p:sp>
        <p:nvSpPr>
          <p:cNvPr id="37" name="テキスト ボックス 36"/>
          <p:cNvSpPr txBox="1"/>
          <p:nvPr/>
        </p:nvSpPr>
        <p:spPr>
          <a:xfrm>
            <a:off x="11662138" y="5911460"/>
            <a:ext cx="720080" cy="338554"/>
          </a:xfrm>
          <a:prstGeom prst="rect">
            <a:avLst/>
          </a:prstGeom>
          <a:noFill/>
          <a:ln>
            <a:noFill/>
          </a:ln>
        </p:spPr>
        <p:txBody>
          <a:bodyPr wrap="square" rtlCol="0">
            <a:spAutoFit/>
          </a:bodyPr>
          <a:lstStyle/>
          <a:p>
            <a:r>
              <a:rPr kumimoji="1" lang="en-US" altLang="ja-JP" sz="1600" dirty="0"/>
              <a:t>x2.3</a:t>
            </a:r>
            <a:endParaRPr kumimoji="1" lang="ja-JP" altLang="en-US" sz="1600" dirty="0"/>
          </a:p>
        </p:txBody>
      </p:sp>
      <p:sp>
        <p:nvSpPr>
          <p:cNvPr id="38" name="テキスト ボックス 37"/>
          <p:cNvSpPr txBox="1"/>
          <p:nvPr/>
        </p:nvSpPr>
        <p:spPr>
          <a:xfrm>
            <a:off x="9350560" y="4660959"/>
            <a:ext cx="2895317" cy="584775"/>
          </a:xfrm>
          <a:prstGeom prst="rect">
            <a:avLst/>
          </a:prstGeom>
          <a:noFill/>
          <a:ln>
            <a:noFill/>
          </a:ln>
        </p:spPr>
        <p:txBody>
          <a:bodyPr wrap="square" rtlCol="0">
            <a:spAutoFit/>
          </a:bodyPr>
          <a:lstStyle/>
          <a:p>
            <a:r>
              <a:rPr lang="en-US" altLang="ja-JP" sz="1600" dirty="0"/>
              <a:t>{</a:t>
            </a:r>
            <a:r>
              <a:rPr lang="ja-JP" altLang="en-US" sz="1600" dirty="0"/>
              <a:t>エネルギー拡がり</a:t>
            </a:r>
            <a:r>
              <a:rPr lang="en-US" altLang="ja-JP" sz="1600" dirty="0"/>
              <a:t>}</a:t>
            </a:r>
          </a:p>
          <a:p>
            <a:r>
              <a:rPr lang="en-US" altLang="ja-JP" sz="1600" dirty="0"/>
              <a:t>= {</a:t>
            </a:r>
            <a:r>
              <a:rPr lang="ja-JP" altLang="en-US" sz="1600" dirty="0"/>
              <a:t>半値全幅</a:t>
            </a:r>
            <a:r>
              <a:rPr lang="en-US" altLang="ja-JP" sz="1600" dirty="0"/>
              <a:t>}÷{</a:t>
            </a:r>
            <a:r>
              <a:rPr lang="ja-JP" altLang="en-US" sz="1600" dirty="0"/>
              <a:t>ピーク位置</a:t>
            </a:r>
            <a:r>
              <a:rPr lang="en-US" altLang="ja-JP" sz="1600" dirty="0"/>
              <a:t>}</a:t>
            </a:r>
            <a:endParaRPr kumimoji="1" lang="ja-JP" altLang="en-US" sz="1600" dirty="0"/>
          </a:p>
        </p:txBody>
      </p:sp>
      <mc:AlternateContent xmlns:mc="http://schemas.openxmlformats.org/markup-compatibility/2006" xmlns:a14="http://schemas.microsoft.com/office/drawing/2010/main">
        <mc:Choice Requires="a14">
          <p:sp>
            <p:nvSpPr>
              <p:cNvPr id="39" name="テキスト ボックス 38"/>
              <p:cNvSpPr txBox="1"/>
              <p:nvPr/>
            </p:nvSpPr>
            <p:spPr>
              <a:xfrm>
                <a:off x="6564481" y="2325594"/>
                <a:ext cx="1296144" cy="307777"/>
              </a:xfrm>
              <a:prstGeom prst="rect">
                <a:avLst/>
              </a:prstGeom>
              <a:noFill/>
              <a:ln>
                <a:noFill/>
              </a:ln>
            </p:spPr>
            <p:txBody>
              <a:bodyPr wrap="square" rtlCol="0">
                <a:spAutoFit/>
              </a:bodyPr>
              <a:lstStyle/>
              <a:p>
                <a14:m>
                  <m:oMath xmlns:m="http://schemas.openxmlformats.org/officeDocument/2006/math">
                    <m:acc>
                      <m:accPr>
                        <m:chr m:val="̃"/>
                        <m:ctrlPr>
                          <a:rPr kumimoji="1" lang="ja-JP" altLang="en-US" sz="1400" i="1" smtClean="0">
                            <a:solidFill>
                              <a:srgbClr val="0119FF"/>
                            </a:solidFill>
                            <a:latin typeface="Cambria Math" panose="02040503050406030204" pitchFamily="18" charset="0"/>
                          </a:rPr>
                        </m:ctrlPr>
                      </m:accPr>
                      <m:e>
                        <m:r>
                          <a:rPr kumimoji="1" lang="en-US" altLang="ja-JP" sz="1400" b="0" i="1" smtClean="0">
                            <a:solidFill>
                              <a:srgbClr val="0119FF"/>
                            </a:solidFill>
                            <a:latin typeface="Cambria Math"/>
                          </a:rPr>
                          <m:t>𝜀</m:t>
                        </m:r>
                        <m:r>
                          <m:rPr>
                            <m:sty m:val="p"/>
                          </m:rPr>
                          <a:rPr kumimoji="1" lang="en-US" altLang="ja-JP" sz="1400" b="0" i="0" baseline="-25000" smtClean="0">
                            <a:solidFill>
                              <a:srgbClr val="0119FF"/>
                            </a:solidFill>
                            <a:latin typeface="Cambria Math"/>
                          </a:rPr>
                          <m:t>i</m:t>
                        </m:r>
                      </m:e>
                    </m:acc>
                  </m:oMath>
                </a14:m>
                <a:r>
                  <a:rPr kumimoji="1" lang="en-US" altLang="ja-JP" sz="1400" dirty="0">
                    <a:solidFill>
                      <a:srgbClr val="0119FF"/>
                    </a:solidFill>
                    <a:latin typeface="Times New Roman" panose="02020603050405020304" pitchFamily="18" charset="0"/>
                    <a:cs typeface="Times New Roman" panose="02020603050405020304" pitchFamily="18" charset="0"/>
                  </a:rPr>
                  <a:t>=108MeV</a:t>
                </a:r>
                <a:endParaRPr kumimoji="1" lang="ja-JP" altLang="en-US" sz="1400" dirty="0">
                  <a:solidFill>
                    <a:srgbClr val="0119FF"/>
                  </a:solidFill>
                  <a:latin typeface="Times New Roman" panose="02020603050405020304" pitchFamily="18" charset="0"/>
                  <a:cs typeface="Times New Roman" panose="02020603050405020304" pitchFamily="18" charset="0"/>
                </a:endParaRPr>
              </a:p>
            </p:txBody>
          </p:sp>
        </mc:Choice>
        <mc:Fallback xmlns="">
          <p:sp>
            <p:nvSpPr>
              <p:cNvPr id="39" name="テキスト ボックス 38"/>
              <p:cNvSpPr txBox="1">
                <a:spLocks noRot="1" noChangeAspect="1" noMove="1" noResize="1" noEditPoints="1" noAdjustHandles="1" noChangeArrowheads="1" noChangeShapeType="1" noTextEdit="1"/>
              </p:cNvSpPr>
              <p:nvPr/>
            </p:nvSpPr>
            <p:spPr>
              <a:xfrm>
                <a:off x="6564481" y="2325594"/>
                <a:ext cx="1296144" cy="307777"/>
              </a:xfrm>
              <a:prstGeom prst="rect">
                <a:avLst/>
              </a:prstGeom>
              <a:blipFill rotWithShape="1">
                <a:blip r:embed="rId7"/>
                <a:stretch>
                  <a:fillRect t="-1961" b="-17647"/>
                </a:stretch>
              </a:blipFill>
              <a:ln>
                <a:noFill/>
              </a:ln>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40" name="テキスト ボックス 39"/>
              <p:cNvSpPr txBox="1"/>
              <p:nvPr/>
            </p:nvSpPr>
            <p:spPr>
              <a:xfrm>
                <a:off x="7134455" y="2633371"/>
                <a:ext cx="1296144" cy="307777"/>
              </a:xfrm>
              <a:prstGeom prst="rect">
                <a:avLst/>
              </a:prstGeom>
              <a:noFill/>
              <a:ln>
                <a:noFill/>
              </a:ln>
            </p:spPr>
            <p:txBody>
              <a:bodyPr wrap="square" rtlCol="0">
                <a:spAutoFit/>
              </a:bodyPr>
              <a:lstStyle/>
              <a:p>
                <a14:m>
                  <m:oMath xmlns:m="http://schemas.openxmlformats.org/officeDocument/2006/math">
                    <m:acc>
                      <m:accPr>
                        <m:chr m:val="̃"/>
                        <m:ctrlPr>
                          <a:rPr kumimoji="1" lang="ja-JP" altLang="en-US" sz="1400" i="1" smtClean="0">
                            <a:solidFill>
                              <a:srgbClr val="FF0000"/>
                            </a:solidFill>
                            <a:latin typeface="Cambria Math" panose="02040503050406030204" pitchFamily="18" charset="0"/>
                          </a:rPr>
                        </m:ctrlPr>
                      </m:accPr>
                      <m:e>
                        <m:r>
                          <a:rPr kumimoji="1" lang="en-US" altLang="ja-JP" sz="1400" b="0" i="1" smtClean="0">
                            <a:solidFill>
                              <a:srgbClr val="FF0000"/>
                            </a:solidFill>
                            <a:latin typeface="Cambria Math"/>
                          </a:rPr>
                          <m:t>𝜀</m:t>
                        </m:r>
                        <m:r>
                          <m:rPr>
                            <m:sty m:val="p"/>
                          </m:rPr>
                          <a:rPr kumimoji="1" lang="en-US" altLang="ja-JP" sz="1400" b="0" i="0" baseline="-25000" smtClean="0">
                            <a:solidFill>
                              <a:srgbClr val="FF0000"/>
                            </a:solidFill>
                            <a:latin typeface="Cambria Math"/>
                          </a:rPr>
                          <m:t>i</m:t>
                        </m:r>
                      </m:e>
                    </m:acc>
                  </m:oMath>
                </a14:m>
                <a:r>
                  <a:rPr kumimoji="1" lang="en-US" altLang="ja-JP" sz="1400" dirty="0">
                    <a:solidFill>
                      <a:srgbClr val="FF0000"/>
                    </a:solidFill>
                    <a:latin typeface="Times New Roman" panose="02020603050405020304" pitchFamily="18" charset="0"/>
                    <a:cs typeface="Times New Roman" panose="02020603050405020304" pitchFamily="18" charset="0"/>
                  </a:rPr>
                  <a:t>=205MeV</a:t>
                </a:r>
                <a:endParaRPr kumimoji="1" lang="ja-JP" altLang="en-US" sz="1400" dirty="0">
                  <a:solidFill>
                    <a:srgbClr val="FF0000"/>
                  </a:solidFill>
                  <a:latin typeface="Times New Roman" panose="02020603050405020304" pitchFamily="18" charset="0"/>
                  <a:cs typeface="Times New Roman" panose="02020603050405020304" pitchFamily="18" charset="0"/>
                </a:endParaRPr>
              </a:p>
            </p:txBody>
          </p:sp>
        </mc:Choice>
        <mc:Fallback xmlns="">
          <p:sp>
            <p:nvSpPr>
              <p:cNvPr id="40" name="テキスト ボックス 39"/>
              <p:cNvSpPr txBox="1">
                <a:spLocks noRot="1" noChangeAspect="1" noMove="1" noResize="1" noEditPoints="1" noAdjustHandles="1" noChangeArrowheads="1" noChangeShapeType="1" noTextEdit="1"/>
              </p:cNvSpPr>
              <p:nvPr/>
            </p:nvSpPr>
            <p:spPr>
              <a:xfrm>
                <a:off x="7134455" y="2633371"/>
                <a:ext cx="1296144" cy="307777"/>
              </a:xfrm>
              <a:prstGeom prst="rect">
                <a:avLst/>
              </a:prstGeom>
              <a:blipFill rotWithShape="1">
                <a:blip r:embed="rId8"/>
                <a:stretch>
                  <a:fillRect t="-2000" b="-20000"/>
                </a:stretch>
              </a:blipFill>
              <a:ln>
                <a:noFill/>
              </a:ln>
            </p:spPr>
            <p:txBody>
              <a:bodyPr/>
              <a:lstStyle/>
              <a:p>
                <a:r>
                  <a:rPr lang="ja-JP" altLang="en-US">
                    <a:noFill/>
                  </a:rPr>
                  <a:t> </a:t>
                </a:r>
              </a:p>
            </p:txBody>
          </p:sp>
        </mc:Fallback>
      </mc:AlternateContent>
      <p:sp>
        <p:nvSpPr>
          <p:cNvPr id="5" name="テキスト ボックス 4"/>
          <p:cNvSpPr txBox="1"/>
          <p:nvPr/>
        </p:nvSpPr>
        <p:spPr>
          <a:xfrm>
            <a:off x="5364778" y="932858"/>
            <a:ext cx="3006079" cy="584775"/>
          </a:xfrm>
          <a:prstGeom prst="rect">
            <a:avLst/>
          </a:prstGeom>
          <a:noFill/>
          <a:ln>
            <a:noFill/>
          </a:ln>
        </p:spPr>
        <p:txBody>
          <a:bodyPr wrap="square" rtlCol="0">
            <a:spAutoFit/>
          </a:bodyPr>
          <a:lstStyle/>
          <a:p>
            <a:r>
              <a:rPr kumimoji="1" lang="ja-JP" altLang="en-US" sz="1600" dirty="0"/>
              <a:t>同時に生成した高速電子の</a:t>
            </a:r>
            <a:endParaRPr kumimoji="1" lang="en-US" altLang="ja-JP" sz="1600" dirty="0"/>
          </a:p>
          <a:p>
            <a:r>
              <a:rPr kumimoji="1" lang="ja-JP" altLang="en-US" sz="1600" dirty="0"/>
              <a:t>エネルギー分布</a:t>
            </a:r>
          </a:p>
        </p:txBody>
      </p:sp>
      <p:sp>
        <p:nvSpPr>
          <p:cNvPr id="41" name="テキスト ボックス 40"/>
          <p:cNvSpPr txBox="1"/>
          <p:nvPr/>
        </p:nvSpPr>
        <p:spPr>
          <a:xfrm>
            <a:off x="6502627" y="3475435"/>
            <a:ext cx="1305458" cy="338554"/>
          </a:xfrm>
          <a:prstGeom prst="rect">
            <a:avLst/>
          </a:prstGeom>
          <a:solidFill>
            <a:schemeClr val="bg1"/>
          </a:solidFill>
          <a:ln>
            <a:noFill/>
          </a:ln>
        </p:spPr>
        <p:txBody>
          <a:bodyPr wrap="square" rtlCol="0">
            <a:spAutoFit/>
          </a:bodyPr>
          <a:lstStyle/>
          <a:p>
            <a:pPr algn="ctr"/>
            <a:r>
              <a:rPr lang="en-US" altLang="ja-JP" sz="1600" i="1" dirty="0" err="1">
                <a:latin typeface="Times New Roman" panose="02020603050405020304" pitchFamily="18" charset="0"/>
                <a:cs typeface="Times New Roman" panose="02020603050405020304" pitchFamily="18" charset="0"/>
              </a:rPr>
              <a:t>ε</a:t>
            </a:r>
            <a:r>
              <a:rPr lang="en-US" altLang="ja-JP" sz="1600" baseline="-25000" dirty="0" err="1">
                <a:latin typeface="Times New Roman" panose="02020603050405020304" pitchFamily="18" charset="0"/>
                <a:cs typeface="Times New Roman" panose="02020603050405020304" pitchFamily="18" charset="0"/>
              </a:rPr>
              <a:t>e</a:t>
            </a:r>
            <a:r>
              <a:rPr kumimoji="1" lang="en-US" altLang="ja-JP" sz="1600" dirty="0">
                <a:latin typeface="Times New Roman" panose="02020603050405020304" pitchFamily="18" charset="0"/>
                <a:cs typeface="Times New Roman" panose="02020603050405020304" pitchFamily="18" charset="0"/>
              </a:rPr>
              <a:t> [MeV]</a:t>
            </a:r>
            <a:endParaRPr kumimoji="1" lang="ja-JP" altLang="en-US" sz="1600" dirty="0">
              <a:latin typeface="Times New Roman" panose="02020603050405020304" pitchFamily="18" charset="0"/>
              <a:cs typeface="Times New Roman" panose="02020603050405020304" pitchFamily="18" charset="0"/>
            </a:endParaRPr>
          </a:p>
        </p:txBody>
      </p:sp>
      <p:sp>
        <p:nvSpPr>
          <p:cNvPr id="42" name="テキスト ボックス 41"/>
          <p:cNvSpPr txBox="1"/>
          <p:nvPr/>
        </p:nvSpPr>
        <p:spPr>
          <a:xfrm rot="16200000">
            <a:off x="4536733" y="2310204"/>
            <a:ext cx="1786321" cy="338554"/>
          </a:xfrm>
          <a:prstGeom prst="rect">
            <a:avLst/>
          </a:prstGeom>
          <a:solidFill>
            <a:schemeClr val="bg1"/>
          </a:solidFill>
          <a:ln>
            <a:noFill/>
          </a:ln>
        </p:spPr>
        <p:txBody>
          <a:bodyPr wrap="square" rtlCol="0">
            <a:spAutoFit/>
          </a:bodyPr>
          <a:lstStyle/>
          <a:p>
            <a:pPr algn="ctr"/>
            <a:r>
              <a:rPr lang="en-US" altLang="ja-JP" sz="1600" dirty="0" err="1">
                <a:latin typeface="Times New Roman" panose="02020603050405020304" pitchFamily="18" charset="0"/>
                <a:cs typeface="Times New Roman" panose="02020603050405020304" pitchFamily="18" charset="0"/>
              </a:rPr>
              <a:t>d</a:t>
            </a:r>
            <a:r>
              <a:rPr lang="en-US" altLang="ja-JP" sz="1600" i="1" dirty="0" err="1">
                <a:latin typeface="Times New Roman" panose="02020603050405020304" pitchFamily="18" charset="0"/>
                <a:cs typeface="Times New Roman" panose="02020603050405020304" pitchFamily="18" charset="0"/>
              </a:rPr>
              <a:t>E</a:t>
            </a:r>
            <a:r>
              <a:rPr lang="en-US" altLang="ja-JP" sz="1600" i="1" baseline="-25000" dirty="0" err="1">
                <a:latin typeface="Times New Roman" panose="02020603050405020304" pitchFamily="18" charset="0"/>
                <a:cs typeface="Times New Roman" panose="02020603050405020304" pitchFamily="18" charset="0"/>
              </a:rPr>
              <a:t>b</a:t>
            </a:r>
            <a:r>
              <a:rPr lang="en-US" altLang="ja-JP" sz="1600" dirty="0">
                <a:latin typeface="Times New Roman" panose="02020603050405020304" pitchFamily="18" charset="0"/>
                <a:cs typeface="Times New Roman" panose="02020603050405020304" pitchFamily="18" charset="0"/>
              </a:rPr>
              <a:t>/</a:t>
            </a:r>
            <a:r>
              <a:rPr lang="en-US" altLang="ja-JP" sz="1600" dirty="0" err="1">
                <a:latin typeface="Times New Roman" panose="02020603050405020304" pitchFamily="18" charset="0"/>
                <a:cs typeface="Times New Roman" panose="02020603050405020304" pitchFamily="18" charset="0"/>
              </a:rPr>
              <a:t>d</a:t>
            </a:r>
            <a:r>
              <a:rPr lang="en-US" altLang="ja-JP" sz="1600" i="1" dirty="0" err="1">
                <a:latin typeface="Times New Roman" panose="02020603050405020304" pitchFamily="18" charset="0"/>
                <a:cs typeface="Times New Roman" panose="02020603050405020304" pitchFamily="18" charset="0"/>
              </a:rPr>
              <a:t>ε</a:t>
            </a:r>
            <a:r>
              <a:rPr lang="en-US" altLang="ja-JP" sz="1600" baseline="-25000" dirty="0" err="1">
                <a:latin typeface="Times New Roman" panose="02020603050405020304" pitchFamily="18" charset="0"/>
                <a:cs typeface="Times New Roman" panose="02020603050405020304" pitchFamily="18" charset="0"/>
              </a:rPr>
              <a:t>i</a:t>
            </a:r>
            <a:r>
              <a:rPr kumimoji="1" lang="en-US" altLang="ja-JP" sz="1600" dirty="0">
                <a:latin typeface="Times New Roman" panose="02020603050405020304" pitchFamily="18" charset="0"/>
                <a:cs typeface="Times New Roman" panose="02020603050405020304" pitchFamily="18" charset="0"/>
              </a:rPr>
              <a:t> [kJ/MeV]</a:t>
            </a:r>
            <a:endParaRPr kumimoji="1" lang="ja-JP" altLang="en-US" sz="1600" dirty="0">
              <a:latin typeface="Times New Roman" panose="02020603050405020304" pitchFamily="18" charset="0"/>
              <a:cs typeface="Times New Roman" panose="02020603050405020304" pitchFamily="18" charset="0"/>
            </a:endParaRPr>
          </a:p>
        </p:txBody>
      </p:sp>
      <p:sp>
        <p:nvSpPr>
          <p:cNvPr id="6" name="テキスト ボックス 5"/>
          <p:cNvSpPr txBox="1"/>
          <p:nvPr/>
        </p:nvSpPr>
        <p:spPr>
          <a:xfrm>
            <a:off x="5145160" y="3818201"/>
            <a:ext cx="3747319" cy="830997"/>
          </a:xfrm>
          <a:prstGeom prst="rect">
            <a:avLst/>
          </a:prstGeom>
          <a:noFill/>
          <a:ln>
            <a:noFill/>
          </a:ln>
        </p:spPr>
        <p:txBody>
          <a:bodyPr wrap="square" rtlCol="0">
            <a:spAutoFit/>
          </a:bodyPr>
          <a:lstStyle/>
          <a:p>
            <a:r>
              <a:rPr kumimoji="1" lang="ja-JP" altLang="en-US" sz="1600" dirty="0">
                <a:latin typeface="Times New Roman" panose="02020603050405020304" pitchFamily="18" charset="0"/>
                <a:cs typeface="Times New Roman" panose="02020603050405020304" pitchFamily="18" charset="0"/>
              </a:rPr>
              <a:t>加熱に寄与する成分は</a:t>
            </a:r>
            <a:r>
              <a:rPr lang="en-US" altLang="ja-JP" sz="1600" dirty="0">
                <a:latin typeface="Times New Roman" panose="02020603050405020304" pitchFamily="18" charset="0"/>
                <a:cs typeface="Times New Roman" panose="02020603050405020304" pitchFamily="18" charset="0"/>
              </a:rPr>
              <a:t>2MeV</a:t>
            </a:r>
            <a:r>
              <a:rPr lang="ja-JP" altLang="en-US" sz="1600" dirty="0">
                <a:latin typeface="Times New Roman" panose="02020603050405020304" pitchFamily="18" charset="0"/>
                <a:cs typeface="Times New Roman" panose="02020603050405020304" pitchFamily="18" charset="0"/>
              </a:rPr>
              <a:t>以下。</a:t>
            </a:r>
            <a:endParaRPr lang="en-US" altLang="ja-JP" sz="1600" dirty="0">
              <a:latin typeface="Times New Roman" panose="02020603050405020304" pitchFamily="18" charset="0"/>
              <a:cs typeface="Times New Roman" panose="02020603050405020304" pitchFamily="18" charset="0"/>
            </a:endParaRPr>
          </a:p>
          <a:p>
            <a:r>
              <a:rPr lang="ja-JP" altLang="en-US" sz="1600" dirty="0">
                <a:latin typeface="Times New Roman" panose="02020603050405020304" pitchFamily="18" charset="0"/>
                <a:cs typeface="Times New Roman" panose="02020603050405020304" pitchFamily="18" charset="0"/>
              </a:rPr>
              <a:t>→ エネルギーベースで</a:t>
            </a:r>
            <a:r>
              <a:rPr lang="en-US" altLang="ja-JP" sz="1600" dirty="0">
                <a:latin typeface="Times New Roman" panose="02020603050405020304" pitchFamily="18" charset="0"/>
                <a:cs typeface="Times New Roman" panose="02020603050405020304" pitchFamily="18" charset="0"/>
              </a:rPr>
              <a:t>76~82%</a:t>
            </a:r>
            <a:r>
              <a:rPr lang="ja-JP" altLang="en-US" sz="1600" dirty="0">
                <a:latin typeface="Times New Roman" panose="02020603050405020304" pitchFamily="18" charset="0"/>
                <a:cs typeface="Times New Roman" panose="02020603050405020304" pitchFamily="18" charset="0"/>
              </a:rPr>
              <a:t>は加熱に</a:t>
            </a:r>
            <a:endParaRPr lang="en-US" altLang="ja-JP" sz="1600" dirty="0">
              <a:latin typeface="Times New Roman" panose="02020603050405020304" pitchFamily="18" charset="0"/>
              <a:cs typeface="Times New Roman" panose="02020603050405020304" pitchFamily="18" charset="0"/>
            </a:endParaRPr>
          </a:p>
          <a:p>
            <a:r>
              <a:rPr lang="ja-JP" altLang="en-US" sz="1600" dirty="0">
                <a:latin typeface="Times New Roman" panose="02020603050405020304" pitchFamily="18" charset="0"/>
                <a:cs typeface="Times New Roman" panose="02020603050405020304" pitchFamily="18" charset="0"/>
              </a:rPr>
              <a:t>　　寄与しない。</a:t>
            </a:r>
            <a:endParaRPr kumimoji="1" lang="ja-JP" altLang="en-US" sz="1600" dirty="0">
              <a:latin typeface="Times New Roman" panose="02020603050405020304" pitchFamily="18" charset="0"/>
              <a:cs typeface="Times New Roman" panose="02020603050405020304" pitchFamily="18" charset="0"/>
            </a:endParaRPr>
          </a:p>
        </p:txBody>
      </p:sp>
      <p:sp>
        <p:nvSpPr>
          <p:cNvPr id="7" name="大かっこ 6"/>
          <p:cNvSpPr/>
          <p:nvPr/>
        </p:nvSpPr>
        <p:spPr>
          <a:xfrm>
            <a:off x="4869962" y="1060646"/>
            <a:ext cx="4022517" cy="3584340"/>
          </a:xfrm>
          <a:prstGeom prst="bracketPair">
            <a:avLst>
              <a:gd name="adj" fmla="val 4505"/>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0" name="テキスト ボックス 9"/>
          <p:cNvSpPr txBox="1"/>
          <p:nvPr/>
        </p:nvSpPr>
        <p:spPr>
          <a:xfrm>
            <a:off x="323528" y="4880517"/>
            <a:ext cx="4306303" cy="830997"/>
          </a:xfrm>
          <a:prstGeom prst="rect">
            <a:avLst/>
          </a:prstGeom>
          <a:noFill/>
          <a:ln>
            <a:solidFill>
              <a:schemeClr val="tx1"/>
            </a:solidFill>
          </a:ln>
        </p:spPr>
        <p:txBody>
          <a:bodyPr wrap="square" rtlCol="0">
            <a:spAutoFit/>
          </a:bodyPr>
          <a:lstStyle/>
          <a:p>
            <a:r>
              <a:rPr lang="en-US" altLang="ja-JP" sz="1600" dirty="0">
                <a:latin typeface="Times New Roman" panose="02020603050405020304" pitchFamily="18" charset="0"/>
                <a:cs typeface="Times New Roman" panose="02020603050405020304" pitchFamily="18" charset="0"/>
              </a:rPr>
              <a:t>{</a:t>
            </a:r>
            <a:r>
              <a:rPr lang="ja-JP" altLang="en-US" sz="1600" dirty="0">
                <a:latin typeface="Times New Roman" panose="02020603050405020304" pitchFamily="18" charset="0"/>
                <a:cs typeface="Times New Roman" panose="02020603050405020304" pitchFamily="18" charset="0"/>
              </a:rPr>
              <a:t>エネルギー拡がり</a:t>
            </a:r>
            <a:r>
              <a:rPr lang="en-US" altLang="ja-JP" sz="1600" dirty="0">
                <a:latin typeface="Times New Roman" panose="02020603050405020304" pitchFamily="18" charset="0"/>
                <a:cs typeface="Times New Roman" panose="02020603050405020304" pitchFamily="18" charset="0"/>
              </a:rPr>
              <a:t>}={</a:t>
            </a:r>
            <a:r>
              <a:rPr lang="ja-JP" altLang="en-US" sz="1600" dirty="0">
                <a:latin typeface="Times New Roman" panose="02020603050405020304" pitchFamily="18" charset="0"/>
                <a:cs typeface="Times New Roman" panose="02020603050405020304" pitchFamily="18" charset="0"/>
              </a:rPr>
              <a:t>半値全幅</a:t>
            </a:r>
            <a:r>
              <a:rPr lang="en-US" altLang="ja-JP" sz="1600" dirty="0">
                <a:latin typeface="Times New Roman" panose="02020603050405020304" pitchFamily="18" charset="0"/>
                <a:cs typeface="Times New Roman" panose="02020603050405020304" pitchFamily="18" charset="0"/>
              </a:rPr>
              <a:t>}/{</a:t>
            </a:r>
            <a:r>
              <a:rPr lang="ja-JP" altLang="en-US" sz="1600" dirty="0">
                <a:latin typeface="Times New Roman" panose="02020603050405020304" pitchFamily="18" charset="0"/>
                <a:cs typeface="Times New Roman" panose="02020603050405020304" pitchFamily="18" charset="0"/>
              </a:rPr>
              <a:t>ピーク位置</a:t>
            </a:r>
            <a:r>
              <a:rPr lang="en-US" altLang="ja-JP" sz="1600" dirty="0">
                <a:latin typeface="Times New Roman" panose="02020603050405020304" pitchFamily="18" charset="0"/>
                <a:cs typeface="Times New Roman" panose="02020603050405020304" pitchFamily="18" charset="0"/>
              </a:rPr>
              <a:t>}</a:t>
            </a:r>
          </a:p>
          <a:p>
            <a:r>
              <a:rPr lang="ja-JP" altLang="en-US" sz="1600" dirty="0">
                <a:latin typeface="Times New Roman" panose="02020603050405020304" pitchFamily="18" charset="0"/>
                <a:cs typeface="Times New Roman" panose="02020603050405020304" pitchFamily="18" charset="0"/>
              </a:rPr>
              <a:t>◆</a:t>
            </a:r>
            <a:r>
              <a:rPr lang="en-US" altLang="ja-JP" sz="1600" dirty="0">
                <a:latin typeface="Times New Roman" panose="02020603050405020304" pitchFamily="18" charset="0"/>
                <a:cs typeface="Times New Roman" panose="02020603050405020304" pitchFamily="18" charset="0"/>
              </a:rPr>
              <a:t> </a:t>
            </a:r>
            <a:r>
              <a:rPr lang="ja-JP" altLang="en-US" sz="1600" dirty="0">
                <a:latin typeface="Times New Roman" panose="02020603050405020304" pitchFamily="18" charset="0"/>
                <a:cs typeface="Times New Roman" panose="02020603050405020304" pitchFamily="18" charset="0"/>
              </a:rPr>
              <a:t>イオン：　</a:t>
            </a:r>
            <a:r>
              <a:rPr lang="en-US" altLang="ja-JP" sz="1600" dirty="0">
                <a:latin typeface="Times New Roman" panose="02020603050405020304" pitchFamily="18" charset="0"/>
                <a:cs typeface="Times New Roman" panose="02020603050405020304" pitchFamily="18" charset="0"/>
              </a:rPr>
              <a:t>0.08~0.18</a:t>
            </a:r>
            <a:r>
              <a:rPr lang="ja-JP" altLang="en-US" sz="1600" dirty="0">
                <a:latin typeface="Times New Roman" panose="02020603050405020304" pitchFamily="18" charset="0"/>
                <a:cs typeface="Times New Roman" panose="02020603050405020304" pitchFamily="18" charset="0"/>
              </a:rPr>
              <a:t>　・・・　単色性が高い</a:t>
            </a:r>
            <a:endParaRPr lang="en-US" altLang="ja-JP" sz="1600" dirty="0">
              <a:latin typeface="Times New Roman" panose="02020603050405020304" pitchFamily="18" charset="0"/>
              <a:cs typeface="Times New Roman" panose="02020603050405020304" pitchFamily="18" charset="0"/>
            </a:endParaRPr>
          </a:p>
          <a:p>
            <a:r>
              <a:rPr lang="ja-JP" altLang="en-US" sz="1600" dirty="0">
                <a:latin typeface="Times New Roman" panose="02020603050405020304" pitchFamily="18" charset="0"/>
                <a:cs typeface="Times New Roman" panose="02020603050405020304" pitchFamily="18" charset="0"/>
              </a:rPr>
              <a:t>◆ 電子：　　</a:t>
            </a:r>
            <a:r>
              <a:rPr lang="en-US" altLang="ja-JP" sz="1600" dirty="0">
                <a:latin typeface="Times New Roman" panose="02020603050405020304" pitchFamily="18" charset="0"/>
                <a:cs typeface="Times New Roman" panose="02020603050405020304" pitchFamily="18" charset="0"/>
              </a:rPr>
              <a:t>2.62~6.86</a:t>
            </a:r>
          </a:p>
        </p:txBody>
      </p:sp>
      <p:sp>
        <p:nvSpPr>
          <p:cNvPr id="44" name="テキスト ボックス 43"/>
          <p:cNvSpPr txBox="1"/>
          <p:nvPr/>
        </p:nvSpPr>
        <p:spPr>
          <a:xfrm>
            <a:off x="7235373" y="1757376"/>
            <a:ext cx="931325" cy="523220"/>
          </a:xfrm>
          <a:prstGeom prst="rect">
            <a:avLst/>
          </a:prstGeom>
          <a:solidFill>
            <a:schemeClr val="bg1">
              <a:lumMod val="95000"/>
            </a:schemeClr>
          </a:solidFill>
          <a:ln>
            <a:solidFill>
              <a:schemeClr val="tx1"/>
            </a:solidFill>
          </a:ln>
        </p:spPr>
        <p:txBody>
          <a:bodyPr wrap="square" rtlCol="0">
            <a:spAutoFit/>
          </a:bodyPr>
          <a:lstStyle/>
          <a:p>
            <a:r>
              <a:rPr lang="ja-JP" altLang="en-US" sz="1400" dirty="0">
                <a:latin typeface="Times New Roman" panose="02020603050405020304" pitchFamily="18" charset="0"/>
                <a:cs typeface="Times New Roman" panose="02020603050405020304" pitchFamily="18" charset="0"/>
              </a:rPr>
              <a:t> </a:t>
            </a:r>
            <a:r>
              <a:rPr lang="en-US" altLang="ja-JP" sz="1400" dirty="0">
                <a:latin typeface="Times New Roman" panose="02020603050405020304" pitchFamily="18" charset="0"/>
                <a:cs typeface="Times New Roman" panose="02020603050405020304" pitchFamily="18" charset="0"/>
              </a:rPr>
              <a:t>---</a:t>
            </a:r>
            <a:r>
              <a:rPr lang="ja-JP" altLang="en-US" sz="1400" dirty="0">
                <a:latin typeface="Times New Roman" panose="02020603050405020304" pitchFamily="18" charset="0"/>
                <a:cs typeface="Times New Roman" panose="02020603050405020304" pitchFamily="18" charset="0"/>
              </a:rPr>
              <a:t> </a:t>
            </a:r>
            <a:r>
              <a:rPr lang="en-US" altLang="ja-JP" sz="1400" dirty="0">
                <a:latin typeface="Times New Roman" panose="02020603050405020304" pitchFamily="18" charset="0"/>
                <a:cs typeface="Times New Roman" panose="02020603050405020304" pitchFamily="18" charset="0"/>
              </a:rPr>
              <a:t>case1</a:t>
            </a:r>
          </a:p>
          <a:p>
            <a:r>
              <a:rPr kumimoji="1" lang="en-US" altLang="ja-JP" sz="1400" dirty="0">
                <a:latin typeface="Times New Roman" panose="02020603050405020304" pitchFamily="18" charset="0"/>
                <a:cs typeface="Times New Roman" panose="02020603050405020304" pitchFamily="18" charset="0"/>
              </a:rPr>
              <a:t> ― case2</a:t>
            </a:r>
          </a:p>
        </p:txBody>
      </p:sp>
      <p:cxnSp>
        <p:nvCxnSpPr>
          <p:cNvPr id="16" name="直線矢印コネクタ 15"/>
          <p:cNvCxnSpPr/>
          <p:nvPr/>
        </p:nvCxnSpPr>
        <p:spPr>
          <a:xfrm>
            <a:off x="1758237" y="3787722"/>
            <a:ext cx="2426200" cy="0"/>
          </a:xfrm>
          <a:prstGeom prst="straightConnector1">
            <a:avLst/>
          </a:prstGeom>
          <a:ln w="12700">
            <a:solidFill>
              <a:srgbClr val="007413"/>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47" name="正方形/長方形 46"/>
          <p:cNvSpPr/>
          <p:nvPr/>
        </p:nvSpPr>
        <p:spPr>
          <a:xfrm>
            <a:off x="4832080" y="4885146"/>
            <a:ext cx="3700360" cy="848110"/>
          </a:xfrm>
          <a:prstGeom prst="rect">
            <a:avLst/>
          </a:prstGeom>
          <a:solidFill>
            <a:schemeClr val="bg1"/>
          </a:solidFill>
          <a:ln w="12700">
            <a:solidFill>
              <a:srgbClr val="00741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solidFill>
                <a:schemeClr val="tx1"/>
              </a:solidFill>
            </a:endParaRPr>
          </a:p>
        </p:txBody>
      </p:sp>
      <p:sp>
        <p:nvSpPr>
          <p:cNvPr id="48" name="テキスト ボックス 47"/>
          <p:cNvSpPr txBox="1"/>
          <p:nvPr/>
        </p:nvSpPr>
        <p:spPr>
          <a:xfrm>
            <a:off x="4938670" y="4715869"/>
            <a:ext cx="3127914" cy="338554"/>
          </a:xfrm>
          <a:prstGeom prst="rect">
            <a:avLst/>
          </a:prstGeom>
          <a:solidFill>
            <a:schemeClr val="bg1"/>
          </a:solidFill>
          <a:ln>
            <a:noFill/>
          </a:ln>
        </p:spPr>
        <p:txBody>
          <a:bodyPr wrap="square" rtlCol="0">
            <a:spAutoFit/>
          </a:bodyPr>
          <a:lstStyle/>
          <a:p>
            <a:r>
              <a:rPr kumimoji="1" lang="ja-JP" altLang="en-US" sz="1600" dirty="0">
                <a:solidFill>
                  <a:srgbClr val="007413"/>
                </a:solidFill>
              </a:rPr>
              <a:t>加熱に適した粒子エネルギー成分</a:t>
            </a:r>
            <a:endParaRPr kumimoji="1" lang="en-US" altLang="ja-JP" sz="1600" dirty="0">
              <a:solidFill>
                <a:srgbClr val="007413"/>
              </a:solidFill>
            </a:endParaRPr>
          </a:p>
        </p:txBody>
      </p:sp>
      <p:sp>
        <p:nvSpPr>
          <p:cNvPr id="49" name="テキスト ボックス 48"/>
          <p:cNvSpPr txBox="1"/>
          <p:nvPr/>
        </p:nvSpPr>
        <p:spPr>
          <a:xfrm>
            <a:off x="5316005" y="5067711"/>
            <a:ext cx="2772308" cy="584775"/>
          </a:xfrm>
          <a:prstGeom prst="rect">
            <a:avLst/>
          </a:prstGeom>
          <a:noFill/>
          <a:ln>
            <a:noFill/>
          </a:ln>
        </p:spPr>
        <p:txBody>
          <a:bodyPr wrap="square" rtlCol="0">
            <a:spAutoFit/>
          </a:bodyPr>
          <a:lstStyle/>
          <a:p>
            <a:r>
              <a:rPr kumimoji="1" lang="en-US" altLang="ja-JP" sz="1600" dirty="0">
                <a:solidFill>
                  <a:srgbClr val="007413"/>
                </a:solidFill>
                <a:latin typeface="Times New Roman" panose="02020603050405020304" pitchFamily="18" charset="0"/>
                <a:cs typeface="Times New Roman" panose="02020603050405020304" pitchFamily="18" charset="0"/>
              </a:rPr>
              <a:t>C</a:t>
            </a:r>
            <a:r>
              <a:rPr kumimoji="1" lang="en-US" altLang="ja-JP" sz="1600" baseline="30000" dirty="0">
                <a:solidFill>
                  <a:srgbClr val="007413"/>
                </a:solidFill>
                <a:latin typeface="Times New Roman" panose="02020603050405020304" pitchFamily="18" charset="0"/>
                <a:cs typeface="Times New Roman" panose="02020603050405020304" pitchFamily="18" charset="0"/>
              </a:rPr>
              <a:t>6+</a:t>
            </a:r>
            <a:r>
              <a:rPr kumimoji="1" lang="ja-JP" altLang="en-US" sz="1600" dirty="0">
                <a:solidFill>
                  <a:srgbClr val="007413"/>
                </a:solidFill>
                <a:latin typeface="Times New Roman" panose="02020603050405020304" pitchFamily="18" charset="0"/>
                <a:cs typeface="Times New Roman" panose="02020603050405020304" pitchFamily="18" charset="0"/>
              </a:rPr>
              <a:t>イオン </a:t>
            </a:r>
            <a:r>
              <a:rPr kumimoji="1" lang="en-US" altLang="ja-JP" sz="1600" dirty="0">
                <a:solidFill>
                  <a:srgbClr val="007413"/>
                </a:solidFill>
                <a:latin typeface="Times New Roman" panose="02020603050405020304" pitchFamily="18" charset="0"/>
                <a:cs typeface="Times New Roman" panose="02020603050405020304" pitchFamily="18" charset="0"/>
              </a:rPr>
              <a:t>… </a:t>
            </a:r>
            <a:r>
              <a:rPr kumimoji="1" lang="en-US" altLang="ja-JP" sz="1600" i="1" dirty="0" err="1">
                <a:solidFill>
                  <a:srgbClr val="007413"/>
                </a:solidFill>
                <a:latin typeface="Times New Roman" panose="02020603050405020304" pitchFamily="18" charset="0"/>
                <a:cs typeface="Times New Roman" panose="02020603050405020304" pitchFamily="18" charset="0"/>
              </a:rPr>
              <a:t>ε</a:t>
            </a:r>
            <a:r>
              <a:rPr kumimoji="1" lang="en-US" altLang="ja-JP" sz="1600" baseline="-25000" dirty="0" err="1">
                <a:solidFill>
                  <a:srgbClr val="007413"/>
                </a:solidFill>
                <a:latin typeface="Times New Roman" panose="02020603050405020304" pitchFamily="18" charset="0"/>
                <a:cs typeface="Times New Roman" panose="02020603050405020304" pitchFamily="18" charset="0"/>
              </a:rPr>
              <a:t>i</a:t>
            </a:r>
            <a:r>
              <a:rPr kumimoji="1" lang="en-US" altLang="ja-JP" sz="1600" dirty="0">
                <a:solidFill>
                  <a:srgbClr val="007413"/>
                </a:solidFill>
                <a:latin typeface="Times New Roman" panose="02020603050405020304" pitchFamily="18" charset="0"/>
                <a:cs typeface="Times New Roman" panose="02020603050405020304" pitchFamily="18" charset="0"/>
              </a:rPr>
              <a:t>= </a:t>
            </a:r>
            <a:r>
              <a:rPr lang="en-US" altLang="ja-JP" sz="1600" dirty="0">
                <a:solidFill>
                  <a:srgbClr val="007413"/>
                </a:solidFill>
                <a:latin typeface="Times New Roman" panose="02020603050405020304" pitchFamily="18" charset="0"/>
                <a:cs typeface="Times New Roman" panose="02020603050405020304" pitchFamily="18" charset="0"/>
              </a:rPr>
              <a:t>50~300 MeV</a:t>
            </a:r>
          </a:p>
          <a:p>
            <a:r>
              <a:rPr kumimoji="1" lang="ja-JP" altLang="en-US" sz="1600" dirty="0">
                <a:solidFill>
                  <a:srgbClr val="007413"/>
                </a:solidFill>
                <a:latin typeface="Times New Roman" panose="02020603050405020304" pitchFamily="18" charset="0"/>
                <a:cs typeface="Times New Roman" panose="02020603050405020304" pitchFamily="18" charset="0"/>
              </a:rPr>
              <a:t>電子　</a:t>
            </a:r>
            <a:r>
              <a:rPr kumimoji="1" lang="en-US" altLang="ja-JP" sz="1600" dirty="0">
                <a:solidFill>
                  <a:srgbClr val="007413"/>
                </a:solidFill>
                <a:latin typeface="Times New Roman" panose="02020603050405020304" pitchFamily="18" charset="0"/>
                <a:cs typeface="Times New Roman" panose="02020603050405020304" pitchFamily="18" charset="0"/>
              </a:rPr>
              <a:t>… </a:t>
            </a:r>
            <a:r>
              <a:rPr kumimoji="1" lang="en-US" altLang="ja-JP" sz="1600" i="1" dirty="0" err="1">
                <a:solidFill>
                  <a:srgbClr val="007413"/>
                </a:solidFill>
                <a:latin typeface="Times New Roman" panose="02020603050405020304" pitchFamily="18" charset="0"/>
                <a:cs typeface="Times New Roman" panose="02020603050405020304" pitchFamily="18" charset="0"/>
              </a:rPr>
              <a:t>ε</a:t>
            </a:r>
            <a:r>
              <a:rPr kumimoji="1" lang="en-US" altLang="ja-JP" sz="1600" baseline="-25000" dirty="0" err="1">
                <a:solidFill>
                  <a:srgbClr val="007413"/>
                </a:solidFill>
                <a:latin typeface="Times New Roman" panose="02020603050405020304" pitchFamily="18" charset="0"/>
                <a:cs typeface="Times New Roman" panose="02020603050405020304" pitchFamily="18" charset="0"/>
              </a:rPr>
              <a:t>e</a:t>
            </a:r>
            <a:r>
              <a:rPr kumimoji="1" lang="en-US" altLang="ja-JP" sz="1600" dirty="0">
                <a:solidFill>
                  <a:srgbClr val="007413"/>
                </a:solidFill>
                <a:latin typeface="Times New Roman" panose="02020603050405020304" pitchFamily="18" charset="0"/>
                <a:cs typeface="Times New Roman" panose="02020603050405020304" pitchFamily="18" charset="0"/>
              </a:rPr>
              <a:t> &lt; 2 MeV</a:t>
            </a:r>
            <a:endParaRPr kumimoji="1" lang="ja-JP" altLang="en-US" sz="1600" dirty="0">
              <a:solidFill>
                <a:srgbClr val="007413"/>
              </a:solidFill>
              <a:latin typeface="Times New Roman" panose="02020603050405020304" pitchFamily="18" charset="0"/>
              <a:cs typeface="Times New Roman" panose="02020603050405020304" pitchFamily="18" charset="0"/>
            </a:endParaRPr>
          </a:p>
        </p:txBody>
      </p:sp>
      <p:cxnSp>
        <p:nvCxnSpPr>
          <p:cNvPr id="57" name="直線矢印コネクタ 56"/>
          <p:cNvCxnSpPr/>
          <p:nvPr/>
        </p:nvCxnSpPr>
        <p:spPr>
          <a:xfrm>
            <a:off x="5963708" y="3214835"/>
            <a:ext cx="264476" cy="0"/>
          </a:xfrm>
          <a:prstGeom prst="straightConnector1">
            <a:avLst/>
          </a:prstGeom>
          <a:ln w="12700">
            <a:solidFill>
              <a:srgbClr val="007413"/>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55" name="テキスト ボックス 54"/>
          <p:cNvSpPr txBox="1"/>
          <p:nvPr/>
        </p:nvSpPr>
        <p:spPr>
          <a:xfrm>
            <a:off x="5938770" y="2962140"/>
            <a:ext cx="1296603" cy="276999"/>
          </a:xfrm>
          <a:prstGeom prst="rect">
            <a:avLst/>
          </a:prstGeom>
          <a:noFill/>
          <a:ln>
            <a:noFill/>
          </a:ln>
        </p:spPr>
        <p:txBody>
          <a:bodyPr wrap="square" rtlCol="0">
            <a:spAutoFit/>
          </a:bodyPr>
          <a:lstStyle/>
          <a:p>
            <a:r>
              <a:rPr lang="en-US" altLang="ja-JP" sz="1200" dirty="0">
                <a:solidFill>
                  <a:srgbClr val="007413"/>
                </a:solidFill>
                <a:latin typeface="Times New Roman" panose="02020603050405020304" pitchFamily="18" charset="0"/>
                <a:cs typeface="Times New Roman" panose="02020603050405020304" pitchFamily="18" charset="0"/>
              </a:rPr>
              <a:t>&lt; 2MeV</a:t>
            </a:r>
            <a:endParaRPr kumimoji="1" lang="ja-JP" altLang="en-US" sz="1200" dirty="0">
              <a:solidFill>
                <a:srgbClr val="007413"/>
              </a:solidFill>
              <a:latin typeface="Times New Roman" panose="02020603050405020304" pitchFamily="18" charset="0"/>
              <a:cs typeface="Times New Roman" panose="02020603050405020304" pitchFamily="18" charset="0"/>
            </a:endParaRPr>
          </a:p>
        </p:txBody>
      </p:sp>
      <p:sp>
        <p:nvSpPr>
          <p:cNvPr id="60" name="テキスト ボックス 59"/>
          <p:cNvSpPr txBox="1"/>
          <p:nvPr/>
        </p:nvSpPr>
        <p:spPr>
          <a:xfrm>
            <a:off x="1253722" y="3506108"/>
            <a:ext cx="1296603" cy="276999"/>
          </a:xfrm>
          <a:prstGeom prst="rect">
            <a:avLst/>
          </a:prstGeom>
          <a:noFill/>
          <a:ln>
            <a:noFill/>
          </a:ln>
        </p:spPr>
        <p:txBody>
          <a:bodyPr wrap="square" rtlCol="0">
            <a:spAutoFit/>
          </a:bodyPr>
          <a:lstStyle/>
          <a:p>
            <a:r>
              <a:rPr lang="en-US" altLang="ja-JP" sz="1200" dirty="0">
                <a:solidFill>
                  <a:srgbClr val="007413"/>
                </a:solidFill>
                <a:latin typeface="Times New Roman" panose="02020603050405020304" pitchFamily="18" charset="0"/>
                <a:cs typeface="Times New Roman" panose="02020603050405020304" pitchFamily="18" charset="0"/>
              </a:rPr>
              <a:t>50~300MeV</a:t>
            </a:r>
            <a:endParaRPr kumimoji="1" lang="ja-JP" altLang="en-US" sz="1200" dirty="0">
              <a:solidFill>
                <a:srgbClr val="007413"/>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7097364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a:latin typeface="Times New Roman" panose="02020603050405020304" pitchFamily="18" charset="0"/>
                <a:cs typeface="Times New Roman" panose="02020603050405020304" pitchFamily="18" charset="0"/>
              </a:rPr>
              <a:t>Particle-In-Cell</a:t>
            </a:r>
            <a:r>
              <a:rPr lang="ja-JP" altLang="en-US" dirty="0">
                <a:latin typeface="Times New Roman" panose="02020603050405020304" pitchFamily="18" charset="0"/>
                <a:cs typeface="Times New Roman" panose="02020603050405020304" pitchFamily="18" charset="0"/>
              </a:rPr>
              <a:t>（</a:t>
            </a:r>
            <a:r>
              <a:rPr lang="en-US" altLang="ja-JP" dirty="0">
                <a:latin typeface="Times New Roman" panose="02020603050405020304" pitchFamily="18" charset="0"/>
                <a:cs typeface="Times New Roman" panose="02020603050405020304" pitchFamily="18" charset="0"/>
              </a:rPr>
              <a:t>PIC</a:t>
            </a:r>
            <a:r>
              <a:rPr lang="ja-JP" altLang="en-US" dirty="0">
                <a:latin typeface="Times New Roman" panose="02020603050405020304" pitchFamily="18" charset="0"/>
                <a:cs typeface="Times New Roman" panose="02020603050405020304" pitchFamily="18" charset="0"/>
              </a:rPr>
              <a:t>）コードの説明</a:t>
            </a:r>
            <a:endParaRPr kumimoji="1" lang="ja-JP" altLang="en-US"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980728"/>
            <a:ext cx="7536357" cy="56612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4184532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a:latin typeface="Times New Roman" panose="02020603050405020304" pitchFamily="18" charset="0"/>
                <a:cs typeface="Times New Roman" panose="02020603050405020304" pitchFamily="18" charset="0"/>
              </a:rPr>
              <a:t>Particle-In-Cell</a:t>
            </a:r>
            <a:r>
              <a:rPr kumimoji="1" lang="ja-JP" altLang="en-US" dirty="0">
                <a:latin typeface="Times New Roman" panose="02020603050405020304" pitchFamily="18" charset="0"/>
                <a:cs typeface="Times New Roman" panose="02020603050405020304" pitchFamily="18" charset="0"/>
              </a:rPr>
              <a:t>（</a:t>
            </a:r>
            <a:r>
              <a:rPr kumimoji="1" lang="en-US" altLang="ja-JP" dirty="0">
                <a:latin typeface="Times New Roman" panose="02020603050405020304" pitchFamily="18" charset="0"/>
                <a:cs typeface="Times New Roman" panose="02020603050405020304" pitchFamily="18" charset="0"/>
              </a:rPr>
              <a:t>PIC</a:t>
            </a:r>
            <a:r>
              <a:rPr kumimoji="1" lang="ja-JP" altLang="en-US" dirty="0">
                <a:latin typeface="Times New Roman" panose="02020603050405020304" pitchFamily="18" charset="0"/>
                <a:cs typeface="Times New Roman" panose="02020603050405020304" pitchFamily="18" charset="0"/>
              </a:rPr>
              <a:t>）</a:t>
            </a:r>
            <a:r>
              <a:rPr lang="ja-JP" altLang="en-US" dirty="0">
                <a:latin typeface="Times New Roman" panose="02020603050405020304" pitchFamily="18" charset="0"/>
                <a:cs typeface="Times New Roman" panose="02020603050405020304" pitchFamily="18" charset="0"/>
              </a:rPr>
              <a:t>コードの説明</a:t>
            </a:r>
            <a:endParaRPr kumimoji="1" lang="ja-JP" altLang="en-US" dirty="0">
              <a:latin typeface="Times New Roman" panose="02020603050405020304" pitchFamily="18" charset="0"/>
              <a:cs typeface="Times New Roman" panose="02020603050405020304" pitchFamily="18" charset="0"/>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925038"/>
            <a:ext cx="7478746" cy="56161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6851405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炭素イオンを加熱源として</a:t>
            </a:r>
            <a:r>
              <a:rPr lang="ja-JP" altLang="en-US" dirty="0"/>
              <a:t>選ぶ</a:t>
            </a:r>
            <a:endParaRPr kumimoji="1" lang="ja-JP" altLang="en-US" dirty="0"/>
          </a:p>
        </p:txBody>
      </p:sp>
      <p:sp>
        <p:nvSpPr>
          <p:cNvPr id="4" name="テキスト ボックス 3"/>
          <p:cNvSpPr txBox="1"/>
          <p:nvPr/>
        </p:nvSpPr>
        <p:spPr>
          <a:xfrm>
            <a:off x="611560" y="1556792"/>
            <a:ext cx="6120680" cy="1754326"/>
          </a:xfrm>
          <a:prstGeom prst="rect">
            <a:avLst/>
          </a:prstGeom>
          <a:noFill/>
          <a:ln>
            <a:noFill/>
          </a:ln>
        </p:spPr>
        <p:txBody>
          <a:bodyPr wrap="square" rtlCol="0">
            <a:spAutoFit/>
          </a:bodyPr>
          <a:lstStyle/>
          <a:p>
            <a:r>
              <a:rPr kumimoji="1" lang="en-US" altLang="ja-JP" dirty="0" err="1">
                <a:latin typeface="Times New Roman" panose="02020603050405020304" pitchFamily="18" charset="0"/>
                <a:cs typeface="Times New Roman" panose="02020603050405020304" pitchFamily="18" charset="0"/>
              </a:rPr>
              <a:t>d</a:t>
            </a:r>
            <a:r>
              <a:rPr kumimoji="1" lang="en-US" altLang="ja-JP" b="1" dirty="0" err="1">
                <a:latin typeface="Times New Roman" panose="02020603050405020304" pitchFamily="18" charset="0"/>
                <a:cs typeface="Times New Roman" panose="02020603050405020304" pitchFamily="18" charset="0"/>
              </a:rPr>
              <a:t>P</a:t>
            </a:r>
            <a:r>
              <a:rPr kumimoji="1" lang="en-US" altLang="ja-JP" dirty="0">
                <a:latin typeface="Times New Roman" panose="02020603050405020304" pitchFamily="18" charset="0"/>
                <a:cs typeface="Times New Roman" panose="02020603050405020304" pitchFamily="18" charset="0"/>
              </a:rPr>
              <a:t>/</a:t>
            </a:r>
            <a:r>
              <a:rPr kumimoji="1" lang="en-US" altLang="ja-JP" dirty="0" err="1">
                <a:latin typeface="Times New Roman" panose="02020603050405020304" pitchFamily="18" charset="0"/>
                <a:cs typeface="Times New Roman" panose="02020603050405020304" pitchFamily="18" charset="0"/>
              </a:rPr>
              <a:t>dt</a:t>
            </a:r>
            <a:r>
              <a:rPr kumimoji="1" lang="en-US" altLang="ja-JP" dirty="0">
                <a:latin typeface="Times New Roman" panose="02020603050405020304" pitchFamily="18" charset="0"/>
                <a:cs typeface="Times New Roman" panose="02020603050405020304" pitchFamily="18" charset="0"/>
              </a:rPr>
              <a:t> = q(</a:t>
            </a:r>
            <a:r>
              <a:rPr kumimoji="1" lang="en-US" altLang="ja-JP" b="1" dirty="0" err="1">
                <a:latin typeface="Times New Roman" panose="02020603050405020304" pitchFamily="18" charset="0"/>
                <a:cs typeface="Times New Roman" panose="02020603050405020304" pitchFamily="18" charset="0"/>
              </a:rPr>
              <a:t>E</a:t>
            </a:r>
            <a:r>
              <a:rPr kumimoji="1" lang="en-US" altLang="ja-JP" dirty="0" err="1">
                <a:latin typeface="Times New Roman" panose="02020603050405020304" pitchFamily="18" charset="0"/>
                <a:cs typeface="Times New Roman" panose="02020603050405020304" pitchFamily="18" charset="0"/>
              </a:rPr>
              <a:t>+</a:t>
            </a:r>
            <a:r>
              <a:rPr kumimoji="1" lang="en-US" altLang="ja-JP" b="1" dirty="0" err="1">
                <a:latin typeface="Times New Roman" panose="02020603050405020304" pitchFamily="18" charset="0"/>
                <a:cs typeface="Times New Roman" panose="02020603050405020304" pitchFamily="18" charset="0"/>
              </a:rPr>
              <a:t>v</a:t>
            </a:r>
            <a:r>
              <a:rPr kumimoji="1" lang="en-US" altLang="ja-JP" dirty="0" err="1">
                <a:latin typeface="Times New Roman" panose="02020603050405020304" pitchFamily="18" charset="0"/>
                <a:cs typeface="Times New Roman" panose="02020603050405020304" pitchFamily="18" charset="0"/>
              </a:rPr>
              <a:t>×</a:t>
            </a:r>
            <a:r>
              <a:rPr kumimoji="1" lang="en-US" altLang="ja-JP" b="1" dirty="0" err="1">
                <a:latin typeface="Times New Roman" panose="02020603050405020304" pitchFamily="18" charset="0"/>
                <a:cs typeface="Times New Roman" panose="02020603050405020304" pitchFamily="18" charset="0"/>
              </a:rPr>
              <a:t>B</a:t>
            </a:r>
            <a:r>
              <a:rPr kumimoji="1" lang="en-US" altLang="ja-JP" dirty="0">
                <a:latin typeface="Times New Roman" panose="02020603050405020304" pitchFamily="18" charset="0"/>
                <a:cs typeface="Times New Roman" panose="02020603050405020304" pitchFamily="18" charset="0"/>
              </a:rPr>
              <a:t>)</a:t>
            </a:r>
          </a:p>
          <a:p>
            <a:endParaRPr lang="en-US" altLang="ja-JP" dirty="0">
              <a:latin typeface="Times New Roman" panose="02020603050405020304" pitchFamily="18" charset="0"/>
              <a:cs typeface="Times New Roman" panose="02020603050405020304" pitchFamily="18" charset="0"/>
            </a:endParaRPr>
          </a:p>
          <a:p>
            <a:r>
              <a:rPr lang="ja-JP" altLang="en-US" dirty="0">
                <a:latin typeface="Times New Roman" panose="02020603050405020304" pitchFamily="18" charset="0"/>
                <a:cs typeface="Times New Roman" panose="02020603050405020304" pitchFamily="18" charset="0"/>
              </a:rPr>
              <a:t>　加速度  　　　　　　</a:t>
            </a:r>
            <a:r>
              <a:rPr lang="en-US" altLang="ja-JP" dirty="0">
                <a:latin typeface="Times New Roman" panose="02020603050405020304" pitchFamily="18" charset="0"/>
                <a:cs typeface="Times New Roman" panose="02020603050405020304" pitchFamily="18" charset="0"/>
              </a:rPr>
              <a:t>d</a:t>
            </a:r>
            <a:r>
              <a:rPr lang="en-US" altLang="ja-JP" i="1" dirty="0">
                <a:latin typeface="Times New Roman" panose="02020603050405020304" pitchFamily="18" charset="0"/>
                <a:cs typeface="Times New Roman" panose="02020603050405020304" pitchFamily="18" charset="0"/>
              </a:rPr>
              <a:t>v</a:t>
            </a:r>
            <a:r>
              <a:rPr lang="en-US" altLang="ja-JP" dirty="0">
                <a:latin typeface="Times New Roman" panose="02020603050405020304" pitchFamily="18" charset="0"/>
                <a:cs typeface="Times New Roman" panose="02020603050405020304" pitchFamily="18" charset="0"/>
              </a:rPr>
              <a:t>/</a:t>
            </a:r>
            <a:r>
              <a:rPr lang="en-US" altLang="ja-JP" dirty="0" err="1">
                <a:latin typeface="Times New Roman" panose="02020603050405020304" pitchFamily="18" charset="0"/>
                <a:cs typeface="Times New Roman" panose="02020603050405020304" pitchFamily="18" charset="0"/>
              </a:rPr>
              <a:t>d</a:t>
            </a:r>
            <a:r>
              <a:rPr lang="en-US" altLang="ja-JP" i="1" dirty="0" err="1">
                <a:latin typeface="Times New Roman" panose="02020603050405020304" pitchFamily="18" charset="0"/>
                <a:cs typeface="Times New Roman" panose="02020603050405020304" pitchFamily="18" charset="0"/>
              </a:rPr>
              <a:t>t</a:t>
            </a:r>
            <a:r>
              <a:rPr lang="ja-JP" altLang="en-US" dirty="0">
                <a:latin typeface="Times New Roman" panose="02020603050405020304" pitchFamily="18" charset="0"/>
                <a:cs typeface="Times New Roman" panose="02020603050405020304" pitchFamily="18" charset="0"/>
              </a:rPr>
              <a:t>∝</a:t>
            </a:r>
            <a:r>
              <a:rPr lang="en-US" altLang="ja-JP" dirty="0">
                <a:latin typeface="Times New Roman" panose="02020603050405020304" pitchFamily="18" charset="0"/>
                <a:cs typeface="Times New Roman" panose="02020603050405020304" pitchFamily="18" charset="0"/>
              </a:rPr>
              <a:t>Z/A =  1.0 , 0.5 , </a:t>
            </a:r>
            <a:r>
              <a:rPr lang="en-US" altLang="ja-JP" dirty="0">
                <a:solidFill>
                  <a:srgbClr val="FF0000"/>
                </a:solidFill>
                <a:latin typeface="Times New Roman" panose="02020603050405020304" pitchFamily="18" charset="0"/>
                <a:cs typeface="Times New Roman" panose="02020603050405020304" pitchFamily="18" charset="0"/>
              </a:rPr>
              <a:t>0.5</a:t>
            </a:r>
            <a:r>
              <a:rPr lang="en-US" altLang="ja-JP" dirty="0">
                <a:latin typeface="Times New Roman" panose="02020603050405020304" pitchFamily="18" charset="0"/>
                <a:cs typeface="Times New Roman" panose="02020603050405020304" pitchFamily="18" charset="0"/>
              </a:rPr>
              <a:t> , 0.4</a:t>
            </a:r>
          </a:p>
          <a:p>
            <a:r>
              <a:rPr lang="ja-JP" altLang="en-US" dirty="0">
                <a:latin typeface="Times New Roman" panose="02020603050405020304" pitchFamily="18" charset="0"/>
                <a:cs typeface="Times New Roman" panose="02020603050405020304" pitchFamily="18" charset="0"/>
              </a:rPr>
              <a:t>　運ぶエネルギー　</a:t>
            </a:r>
            <a:r>
              <a:rPr lang="en-US" altLang="ja-JP" i="1" dirty="0">
                <a:latin typeface="Times New Roman" panose="02020603050405020304" pitchFamily="18" charset="0"/>
                <a:cs typeface="Times New Roman" panose="02020603050405020304" pitchFamily="18" charset="0"/>
              </a:rPr>
              <a:t>ε</a:t>
            </a:r>
            <a:r>
              <a:rPr lang="en-US" altLang="ja-JP" dirty="0">
                <a:latin typeface="Times New Roman" panose="02020603050405020304" pitchFamily="18" charset="0"/>
                <a:cs typeface="Times New Roman" panose="02020603050405020304" pitchFamily="18" charset="0"/>
              </a:rPr>
              <a:t>(</a:t>
            </a:r>
            <a:r>
              <a:rPr lang="en-US" altLang="ja-JP" i="1" dirty="0">
                <a:latin typeface="Times New Roman" panose="02020603050405020304" pitchFamily="18" charset="0"/>
                <a:cs typeface="Times New Roman" panose="02020603050405020304" pitchFamily="18" charset="0"/>
              </a:rPr>
              <a:t>v</a:t>
            </a:r>
            <a:r>
              <a:rPr lang="en-US" altLang="ja-JP" dirty="0">
                <a:latin typeface="Times New Roman" panose="02020603050405020304" pitchFamily="18" charset="0"/>
                <a:cs typeface="Times New Roman" panose="02020603050405020304" pitchFamily="18" charset="0"/>
              </a:rPr>
              <a:t>)</a:t>
            </a:r>
            <a:r>
              <a:rPr lang="ja-JP" altLang="en-US" dirty="0">
                <a:latin typeface="Times New Roman" panose="02020603050405020304" pitchFamily="18" charset="0"/>
                <a:cs typeface="Times New Roman" panose="02020603050405020304" pitchFamily="18" charset="0"/>
              </a:rPr>
              <a:t>∝</a:t>
            </a:r>
            <a:r>
              <a:rPr lang="en-US" altLang="ja-JP" dirty="0">
                <a:latin typeface="Times New Roman" panose="02020603050405020304" pitchFamily="18" charset="0"/>
                <a:cs typeface="Times New Roman" panose="02020603050405020304" pitchFamily="18" charset="0"/>
              </a:rPr>
              <a:t>Z</a:t>
            </a:r>
            <a:r>
              <a:rPr lang="en-US" altLang="ja-JP" baseline="30000" dirty="0">
                <a:latin typeface="Times New Roman" panose="02020603050405020304" pitchFamily="18" charset="0"/>
                <a:cs typeface="Times New Roman" panose="02020603050405020304" pitchFamily="18" charset="0"/>
              </a:rPr>
              <a:t>2</a:t>
            </a:r>
            <a:r>
              <a:rPr lang="en-US" altLang="ja-JP" dirty="0">
                <a:latin typeface="Times New Roman" panose="02020603050405020304" pitchFamily="18" charset="0"/>
                <a:cs typeface="Times New Roman" panose="02020603050405020304" pitchFamily="18" charset="0"/>
              </a:rPr>
              <a:t>/A  =  1.0 , 0.5 , </a:t>
            </a:r>
            <a:r>
              <a:rPr lang="en-US" altLang="ja-JP" dirty="0">
                <a:solidFill>
                  <a:srgbClr val="FF0000"/>
                </a:solidFill>
                <a:latin typeface="Times New Roman" panose="02020603050405020304" pitchFamily="18" charset="0"/>
                <a:cs typeface="Times New Roman" panose="02020603050405020304" pitchFamily="18" charset="0"/>
              </a:rPr>
              <a:t>3.0</a:t>
            </a:r>
            <a:r>
              <a:rPr lang="en-US" altLang="ja-JP" dirty="0">
                <a:latin typeface="Times New Roman" panose="02020603050405020304" pitchFamily="18" charset="0"/>
                <a:cs typeface="Times New Roman" panose="02020603050405020304" pitchFamily="18" charset="0"/>
              </a:rPr>
              <a:t> , 31.7</a:t>
            </a:r>
            <a:endParaRPr lang="ja-JP" altLang="en-US" dirty="0">
              <a:latin typeface="Times New Roman" panose="02020603050405020304" pitchFamily="18" charset="0"/>
              <a:cs typeface="Times New Roman" panose="02020603050405020304" pitchFamily="18" charset="0"/>
            </a:endParaRPr>
          </a:p>
          <a:p>
            <a:r>
              <a:rPr lang="ja-JP" altLang="en-US" dirty="0">
                <a:latin typeface="Times New Roman" panose="02020603050405020304" pitchFamily="18" charset="0"/>
                <a:cs typeface="Times New Roman" panose="02020603050405020304" pitchFamily="18" charset="0"/>
              </a:rPr>
              <a:t>　減速率　　　　　 　</a:t>
            </a:r>
            <a:r>
              <a:rPr lang="en-US" altLang="ja-JP" dirty="0">
                <a:latin typeface="Times New Roman" panose="02020603050405020304" pitchFamily="18" charset="0"/>
                <a:cs typeface="Times New Roman" panose="02020603050405020304" pitchFamily="18" charset="0"/>
              </a:rPr>
              <a:t>S(</a:t>
            </a:r>
            <a:r>
              <a:rPr lang="en-US" altLang="ja-JP" i="1" dirty="0">
                <a:latin typeface="Times New Roman" panose="02020603050405020304" pitchFamily="18" charset="0"/>
                <a:cs typeface="Times New Roman" panose="02020603050405020304" pitchFamily="18" charset="0"/>
              </a:rPr>
              <a:t>ε</a:t>
            </a:r>
            <a:r>
              <a:rPr lang="en-US" altLang="ja-JP" dirty="0">
                <a:latin typeface="Times New Roman" panose="02020603050405020304" pitchFamily="18" charset="0"/>
                <a:cs typeface="Times New Roman" panose="02020603050405020304" pitchFamily="18" charset="0"/>
              </a:rPr>
              <a:t>)</a:t>
            </a:r>
            <a:r>
              <a:rPr lang="ja-JP" altLang="en-US" dirty="0">
                <a:latin typeface="Times New Roman" panose="02020603050405020304" pitchFamily="18" charset="0"/>
                <a:cs typeface="Times New Roman" panose="02020603050405020304" pitchFamily="18" charset="0"/>
              </a:rPr>
              <a:t>∝</a:t>
            </a:r>
            <a:r>
              <a:rPr lang="en-US" altLang="ja-JP" dirty="0">
                <a:latin typeface="Times New Roman" panose="02020603050405020304" pitchFamily="18" charset="0"/>
                <a:cs typeface="Times New Roman" panose="02020603050405020304" pitchFamily="18" charset="0"/>
              </a:rPr>
              <a:t>Z</a:t>
            </a:r>
            <a:r>
              <a:rPr lang="en-US" altLang="ja-JP" baseline="30000" dirty="0">
                <a:latin typeface="Times New Roman" panose="02020603050405020304" pitchFamily="18" charset="0"/>
                <a:cs typeface="Times New Roman" panose="02020603050405020304" pitchFamily="18" charset="0"/>
              </a:rPr>
              <a:t>2</a:t>
            </a:r>
            <a:r>
              <a:rPr lang="en-US" altLang="ja-JP" dirty="0">
                <a:latin typeface="Times New Roman" panose="02020603050405020304" pitchFamily="18" charset="0"/>
                <a:cs typeface="Times New Roman" panose="02020603050405020304" pitchFamily="18" charset="0"/>
              </a:rPr>
              <a:t>A   =  1.0 ,</a:t>
            </a:r>
            <a:r>
              <a:rPr lang="ja-JP" altLang="en-US" dirty="0">
                <a:latin typeface="Times New Roman" panose="02020603050405020304" pitchFamily="18" charset="0"/>
                <a:cs typeface="Times New Roman" panose="02020603050405020304" pitchFamily="18" charset="0"/>
              </a:rPr>
              <a:t> </a:t>
            </a:r>
            <a:r>
              <a:rPr lang="en-US" altLang="ja-JP" dirty="0">
                <a:latin typeface="Times New Roman" panose="02020603050405020304" pitchFamily="18" charset="0"/>
                <a:cs typeface="Times New Roman" panose="02020603050405020304" pitchFamily="18" charset="0"/>
              </a:rPr>
              <a:t>2.0 ,</a:t>
            </a:r>
            <a:r>
              <a:rPr lang="en-US" altLang="ja-JP" dirty="0">
                <a:solidFill>
                  <a:srgbClr val="FF0000"/>
                </a:solidFill>
                <a:latin typeface="Times New Roman" panose="02020603050405020304" pitchFamily="18" charset="0"/>
                <a:cs typeface="Times New Roman" panose="02020603050405020304" pitchFamily="18" charset="0"/>
              </a:rPr>
              <a:t>432</a:t>
            </a:r>
            <a:r>
              <a:rPr lang="en-US" altLang="ja-JP" dirty="0">
                <a:latin typeface="Times New Roman" panose="02020603050405020304" pitchFamily="18" charset="0"/>
                <a:cs typeface="Times New Roman" panose="02020603050405020304" pitchFamily="18" charset="0"/>
              </a:rPr>
              <a:t> , 1.2e6</a:t>
            </a:r>
            <a:endParaRPr lang="ja-JP" altLang="en-US" dirty="0">
              <a:latin typeface="Times New Roman" panose="02020603050405020304" pitchFamily="18" charset="0"/>
              <a:cs typeface="Times New Roman" panose="02020603050405020304" pitchFamily="18" charset="0"/>
            </a:endParaRPr>
          </a:p>
          <a:p>
            <a:endParaRPr kumimoji="1" lang="ja-JP" altLang="en-US" dirty="0">
              <a:latin typeface="Times New Roman" panose="02020603050405020304" pitchFamily="18" charset="0"/>
              <a:cs typeface="Times New Roman" panose="02020603050405020304" pitchFamily="18" charset="0"/>
            </a:endParaRPr>
          </a:p>
        </p:txBody>
      </p:sp>
      <p:sp>
        <p:nvSpPr>
          <p:cNvPr id="5" name="テキスト ボックス 4"/>
          <p:cNvSpPr txBox="1"/>
          <p:nvPr/>
        </p:nvSpPr>
        <p:spPr>
          <a:xfrm>
            <a:off x="899592" y="4221088"/>
            <a:ext cx="3240360" cy="1200329"/>
          </a:xfrm>
          <a:prstGeom prst="rect">
            <a:avLst/>
          </a:prstGeom>
          <a:noFill/>
          <a:ln>
            <a:noFill/>
          </a:ln>
        </p:spPr>
        <p:txBody>
          <a:bodyPr wrap="square" rtlCol="0">
            <a:spAutoFit/>
          </a:bodyPr>
          <a:lstStyle/>
          <a:p>
            <a:r>
              <a:rPr lang="ja-JP" altLang="en-US" dirty="0"/>
              <a:t>固体炭素の密度範囲は広い</a:t>
            </a:r>
            <a:endParaRPr lang="en-US" altLang="ja-JP" dirty="0"/>
          </a:p>
          <a:p>
            <a:r>
              <a:rPr kumimoji="1" lang="ja-JP" altLang="en-US" dirty="0"/>
              <a:t>・ </a:t>
            </a:r>
            <a:r>
              <a:rPr lang="ja-JP" altLang="en-US" dirty="0"/>
              <a:t>グラファイト（</a:t>
            </a:r>
            <a:r>
              <a:rPr lang="en-US" altLang="ja-JP" dirty="0"/>
              <a:t>2.5g/cc</a:t>
            </a:r>
            <a:r>
              <a:rPr lang="ja-JP" altLang="en-US" dirty="0"/>
              <a:t>）</a:t>
            </a:r>
            <a:endParaRPr lang="en-US" altLang="ja-JP" dirty="0"/>
          </a:p>
          <a:p>
            <a:r>
              <a:rPr lang="ja-JP" altLang="en-US" dirty="0"/>
              <a:t>・ </a:t>
            </a:r>
            <a:r>
              <a:rPr lang="en-US" altLang="ja-JP" dirty="0"/>
              <a:t>DLC</a:t>
            </a:r>
            <a:r>
              <a:rPr lang="ja-JP" altLang="en-US" dirty="0"/>
              <a:t> （</a:t>
            </a:r>
            <a:r>
              <a:rPr lang="en-US" altLang="ja-JP" dirty="0"/>
              <a:t>1.5~3.0g/cc</a:t>
            </a:r>
            <a:r>
              <a:rPr lang="ja-JP" altLang="en-US" dirty="0"/>
              <a:t>）</a:t>
            </a:r>
            <a:endParaRPr lang="en-US" altLang="ja-JP" dirty="0"/>
          </a:p>
          <a:p>
            <a:r>
              <a:rPr lang="ja-JP" altLang="en-US" dirty="0"/>
              <a:t>・ </a:t>
            </a:r>
            <a:r>
              <a:rPr lang="en-US" altLang="ja-JP" dirty="0"/>
              <a:t>CNT</a:t>
            </a:r>
            <a:r>
              <a:rPr lang="ja-JP" altLang="en-US" dirty="0"/>
              <a:t> （</a:t>
            </a:r>
            <a:r>
              <a:rPr lang="en-US" altLang="ja-JP" dirty="0"/>
              <a:t>&lt; 1.0g/cc ??</a:t>
            </a:r>
            <a:r>
              <a:rPr lang="ja-JP" altLang="en-US" dirty="0"/>
              <a:t>）</a:t>
            </a:r>
            <a:endParaRPr lang="en-US" altLang="ja-JP" dirty="0"/>
          </a:p>
        </p:txBody>
      </p:sp>
      <p:sp>
        <p:nvSpPr>
          <p:cNvPr id="3" name="テキスト ボックス 2"/>
          <p:cNvSpPr txBox="1"/>
          <p:nvPr/>
        </p:nvSpPr>
        <p:spPr>
          <a:xfrm>
            <a:off x="3851920" y="1763524"/>
            <a:ext cx="720080" cy="369332"/>
          </a:xfrm>
          <a:prstGeom prst="rect">
            <a:avLst/>
          </a:prstGeom>
          <a:noFill/>
          <a:ln>
            <a:noFill/>
          </a:ln>
        </p:spPr>
        <p:txBody>
          <a:bodyPr wrap="square" rtlCol="0">
            <a:spAutoFit/>
          </a:bodyPr>
          <a:lstStyle/>
          <a:p>
            <a:r>
              <a:rPr kumimoji="1" lang="en-US" altLang="ja-JP" dirty="0"/>
              <a:t>p</a:t>
            </a:r>
            <a:r>
              <a:rPr kumimoji="1" lang="en-US" altLang="ja-JP" baseline="30000" dirty="0"/>
              <a:t>+</a:t>
            </a:r>
            <a:endParaRPr kumimoji="1" lang="ja-JP" altLang="en-US" baseline="30000" dirty="0"/>
          </a:p>
        </p:txBody>
      </p:sp>
      <p:sp>
        <p:nvSpPr>
          <p:cNvPr id="6" name="テキスト ボックス 5"/>
          <p:cNvSpPr txBox="1"/>
          <p:nvPr/>
        </p:nvSpPr>
        <p:spPr>
          <a:xfrm>
            <a:off x="4355976" y="1772816"/>
            <a:ext cx="720080" cy="369332"/>
          </a:xfrm>
          <a:prstGeom prst="rect">
            <a:avLst/>
          </a:prstGeom>
          <a:noFill/>
          <a:ln>
            <a:noFill/>
          </a:ln>
        </p:spPr>
        <p:txBody>
          <a:bodyPr wrap="square" rtlCol="0">
            <a:spAutoFit/>
          </a:bodyPr>
          <a:lstStyle/>
          <a:p>
            <a:r>
              <a:rPr lang="en-US" altLang="ja-JP" dirty="0"/>
              <a:t>D</a:t>
            </a:r>
            <a:r>
              <a:rPr kumimoji="1" lang="en-US" altLang="ja-JP" baseline="30000" dirty="0"/>
              <a:t>+</a:t>
            </a:r>
            <a:endParaRPr kumimoji="1" lang="ja-JP" altLang="en-US" baseline="30000" dirty="0"/>
          </a:p>
        </p:txBody>
      </p:sp>
      <p:sp>
        <p:nvSpPr>
          <p:cNvPr id="7" name="テキスト ボックス 6"/>
          <p:cNvSpPr txBox="1"/>
          <p:nvPr/>
        </p:nvSpPr>
        <p:spPr>
          <a:xfrm>
            <a:off x="4788024" y="1772816"/>
            <a:ext cx="720080" cy="369332"/>
          </a:xfrm>
          <a:prstGeom prst="rect">
            <a:avLst/>
          </a:prstGeom>
          <a:noFill/>
          <a:ln>
            <a:noFill/>
          </a:ln>
        </p:spPr>
        <p:txBody>
          <a:bodyPr wrap="square" rtlCol="0">
            <a:spAutoFit/>
          </a:bodyPr>
          <a:lstStyle/>
          <a:p>
            <a:r>
              <a:rPr lang="en-US" altLang="ja-JP" dirty="0">
                <a:solidFill>
                  <a:srgbClr val="FF0000"/>
                </a:solidFill>
              </a:rPr>
              <a:t>C</a:t>
            </a:r>
            <a:r>
              <a:rPr lang="en-US" altLang="ja-JP" baseline="30000" dirty="0">
                <a:solidFill>
                  <a:srgbClr val="FF0000"/>
                </a:solidFill>
              </a:rPr>
              <a:t>6</a:t>
            </a:r>
            <a:r>
              <a:rPr kumimoji="1" lang="en-US" altLang="ja-JP" baseline="30000" dirty="0">
                <a:solidFill>
                  <a:srgbClr val="FF0000"/>
                </a:solidFill>
              </a:rPr>
              <a:t>+</a:t>
            </a:r>
            <a:endParaRPr kumimoji="1" lang="ja-JP" altLang="en-US" baseline="30000" dirty="0">
              <a:solidFill>
                <a:srgbClr val="FF0000"/>
              </a:solidFill>
            </a:endParaRPr>
          </a:p>
        </p:txBody>
      </p:sp>
      <p:sp>
        <p:nvSpPr>
          <p:cNvPr id="8" name="テキスト ボックス 7"/>
          <p:cNvSpPr txBox="1"/>
          <p:nvPr/>
        </p:nvSpPr>
        <p:spPr>
          <a:xfrm>
            <a:off x="5220072" y="1772816"/>
            <a:ext cx="720080" cy="369332"/>
          </a:xfrm>
          <a:prstGeom prst="rect">
            <a:avLst/>
          </a:prstGeom>
          <a:noFill/>
          <a:ln>
            <a:noFill/>
          </a:ln>
        </p:spPr>
        <p:txBody>
          <a:bodyPr wrap="square" rtlCol="0">
            <a:spAutoFit/>
          </a:bodyPr>
          <a:lstStyle/>
          <a:p>
            <a:r>
              <a:rPr lang="en-US" altLang="ja-JP" dirty="0"/>
              <a:t>Au</a:t>
            </a:r>
            <a:r>
              <a:rPr lang="en-US" altLang="ja-JP" baseline="30000" dirty="0"/>
              <a:t>79</a:t>
            </a:r>
            <a:r>
              <a:rPr kumimoji="1" lang="en-US" altLang="ja-JP" baseline="30000" dirty="0"/>
              <a:t>+</a:t>
            </a:r>
            <a:endParaRPr kumimoji="1" lang="ja-JP" altLang="en-US" baseline="30000" dirty="0"/>
          </a:p>
        </p:txBody>
      </p:sp>
    </p:spTree>
    <p:extLst>
      <p:ext uri="{BB962C8B-B14F-4D97-AF65-F5344CB8AC3E}">
        <p14:creationId xmlns:p14="http://schemas.microsoft.com/office/powerpoint/2010/main" val="167814247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正方形/長方形 9"/>
          <p:cNvSpPr/>
          <p:nvPr/>
        </p:nvSpPr>
        <p:spPr>
          <a:xfrm>
            <a:off x="342292" y="1259235"/>
            <a:ext cx="8406171" cy="81176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solidFill>
                <a:schemeClr val="tx1"/>
              </a:solidFill>
            </a:endParaRPr>
          </a:p>
        </p:txBody>
      </p:sp>
      <p:sp>
        <p:nvSpPr>
          <p:cNvPr id="2" name="タイトル 1"/>
          <p:cNvSpPr>
            <a:spLocks noGrp="1"/>
          </p:cNvSpPr>
          <p:nvPr>
            <p:ph type="title"/>
          </p:nvPr>
        </p:nvSpPr>
        <p:spPr>
          <a:xfrm>
            <a:off x="179512" y="116632"/>
            <a:ext cx="8784976" cy="562074"/>
          </a:xfrm>
        </p:spPr>
        <p:txBody>
          <a:bodyPr>
            <a:normAutofit/>
          </a:bodyPr>
          <a:lstStyle/>
          <a:p>
            <a:r>
              <a:rPr lang="ja-JP" altLang="en-US" dirty="0"/>
              <a:t>阻止能（高速電子・高エネルギーイオン）</a:t>
            </a:r>
            <a:endParaRPr kumimoji="1" lang="ja-JP" altLang="en-US" dirty="0"/>
          </a:p>
        </p:txBody>
      </p:sp>
      <mc:AlternateContent xmlns:mc="http://schemas.openxmlformats.org/markup-compatibility/2006" xmlns:a14="http://schemas.microsoft.com/office/drawing/2010/main">
        <mc:Choice Requires="a14">
          <p:sp>
            <p:nvSpPr>
              <p:cNvPr id="4" name="テキスト ボックス 3"/>
              <p:cNvSpPr txBox="1"/>
              <p:nvPr/>
            </p:nvSpPr>
            <p:spPr>
              <a:xfrm>
                <a:off x="-68832" y="1268760"/>
                <a:ext cx="9289032" cy="731867"/>
              </a:xfrm>
              <a:prstGeom prst="rect">
                <a:avLst/>
              </a:prstGeom>
              <a:noFill/>
              <a:ln w="25400">
                <a:noFill/>
              </a:ln>
            </p:spPr>
            <p:txBody>
              <a:bodyPr wrap="square" rtlCol="0">
                <a:spAutoFit/>
              </a:bodyPr>
              <a:lstStyle/>
              <a:p>
                <a:pPr/>
                <a14:m>
                  <m:oMathPara xmlns:m="http://schemas.openxmlformats.org/officeDocument/2006/math">
                    <m:oMathParaPr>
                      <m:jc m:val="centerGroup"/>
                    </m:oMathParaPr>
                    <m:oMath xmlns:m="http://schemas.openxmlformats.org/officeDocument/2006/math">
                      <m:f>
                        <m:fPr>
                          <m:ctrlPr>
                            <a:rPr lang="en-US" altLang="ja-JP" sz="1600" i="1" smtClean="0">
                              <a:latin typeface="Cambria Math" panose="02040503050406030204" pitchFamily="18" charset="0"/>
                            </a:rPr>
                          </m:ctrlPr>
                        </m:fPr>
                        <m:num>
                          <m:r>
                            <m:rPr>
                              <m:sty m:val="p"/>
                            </m:rPr>
                            <a:rPr lang="en-US" altLang="ja-JP" sz="1600" i="0">
                              <a:latin typeface="Cambria Math"/>
                            </a:rPr>
                            <m:t>d</m:t>
                          </m:r>
                          <m:sSub>
                            <m:sSubPr>
                              <m:ctrlPr>
                                <a:rPr lang="en-US" altLang="ja-JP" sz="1600" i="1">
                                  <a:latin typeface="Cambria Math" panose="02040503050406030204" pitchFamily="18" charset="0"/>
                                </a:rPr>
                              </m:ctrlPr>
                            </m:sSubPr>
                            <m:e>
                              <m:r>
                                <a:rPr lang="en-US" altLang="ja-JP" sz="1600" i="1">
                                  <a:latin typeface="Cambria Math"/>
                                </a:rPr>
                                <m:t>𝐸</m:t>
                              </m:r>
                            </m:e>
                            <m:sub>
                              <m:r>
                                <m:rPr>
                                  <m:sty m:val="p"/>
                                </m:rPr>
                                <a:rPr lang="en-US" altLang="ja-JP" sz="1600" b="0" i="0" smtClean="0">
                                  <a:latin typeface="Cambria Math"/>
                                </a:rPr>
                                <m:t>e</m:t>
                              </m:r>
                            </m:sub>
                          </m:sSub>
                        </m:num>
                        <m:den>
                          <m:r>
                            <m:rPr>
                              <m:sty m:val="p"/>
                            </m:rPr>
                            <a:rPr lang="en-US" altLang="ja-JP" sz="1600" i="0">
                              <a:latin typeface="Cambria Math"/>
                            </a:rPr>
                            <m:t>d</m:t>
                          </m:r>
                          <m:r>
                            <a:rPr lang="en-US" altLang="ja-JP" sz="1600" i="1">
                              <a:latin typeface="Cambria Math"/>
                            </a:rPr>
                            <m:t>𝑥</m:t>
                          </m:r>
                        </m:den>
                      </m:f>
                      <m:r>
                        <a:rPr kumimoji="1" lang="en-US" altLang="ja-JP" sz="1600" b="0" i="1" smtClean="0">
                          <a:latin typeface="Cambria Math"/>
                        </a:rPr>
                        <m:t>=−</m:t>
                      </m:r>
                      <m:f>
                        <m:fPr>
                          <m:ctrlPr>
                            <a:rPr kumimoji="1" lang="en-US" altLang="ja-JP" sz="1600" b="0" i="1" smtClean="0">
                              <a:latin typeface="Cambria Math" panose="02040503050406030204" pitchFamily="18" charset="0"/>
                            </a:rPr>
                          </m:ctrlPr>
                        </m:fPr>
                        <m:num>
                          <m:r>
                            <a:rPr kumimoji="1" lang="en-US" altLang="ja-JP" sz="1600" b="0" i="1" smtClean="0">
                              <a:latin typeface="Cambria Math"/>
                            </a:rPr>
                            <m:t>2</m:t>
                          </m:r>
                          <m:r>
                            <a:rPr kumimoji="1" lang="ja-JP" altLang="en-US" sz="1600" b="0" i="1" smtClean="0">
                              <a:latin typeface="Cambria Math"/>
                            </a:rPr>
                            <m:t>𝜋</m:t>
                          </m:r>
                          <m:sSub>
                            <m:sSubPr>
                              <m:ctrlPr>
                                <a:rPr kumimoji="1" lang="en-US" altLang="ja-JP" sz="1600" b="0" i="1" smtClean="0">
                                  <a:latin typeface="Cambria Math" panose="02040503050406030204" pitchFamily="18" charset="0"/>
                                </a:rPr>
                              </m:ctrlPr>
                            </m:sSubPr>
                            <m:e>
                              <m:r>
                                <a:rPr kumimoji="1" lang="en-US" altLang="ja-JP" sz="1600" b="0" i="1" smtClean="0">
                                  <a:latin typeface="Cambria Math"/>
                                </a:rPr>
                                <m:t>𝑛</m:t>
                              </m:r>
                            </m:e>
                            <m:sub>
                              <m:r>
                                <m:rPr>
                                  <m:sty m:val="p"/>
                                </m:rPr>
                                <a:rPr kumimoji="1" lang="en-US" altLang="ja-JP" sz="1600" b="0" i="0" smtClean="0">
                                  <a:latin typeface="Cambria Math"/>
                                </a:rPr>
                                <m:t>e</m:t>
                              </m:r>
                            </m:sub>
                          </m:sSub>
                          <m:sSup>
                            <m:sSupPr>
                              <m:ctrlPr>
                                <a:rPr kumimoji="1" lang="en-US" altLang="ja-JP" sz="1600" b="0" i="1" smtClean="0">
                                  <a:latin typeface="Cambria Math" panose="02040503050406030204" pitchFamily="18" charset="0"/>
                                </a:rPr>
                              </m:ctrlPr>
                            </m:sSupPr>
                            <m:e>
                              <m:r>
                                <a:rPr kumimoji="1" lang="en-US" altLang="ja-JP" sz="1600" b="0" i="1" smtClean="0">
                                  <a:latin typeface="Cambria Math"/>
                                </a:rPr>
                                <m:t>𝑒</m:t>
                              </m:r>
                            </m:e>
                            <m:sup>
                              <m:r>
                                <a:rPr kumimoji="1" lang="en-US" altLang="ja-JP" sz="1600" b="0" i="1" smtClean="0">
                                  <a:latin typeface="Cambria Math"/>
                                </a:rPr>
                                <m:t>4</m:t>
                              </m:r>
                            </m:sup>
                          </m:sSup>
                        </m:num>
                        <m:den>
                          <m:sSub>
                            <m:sSubPr>
                              <m:ctrlPr>
                                <a:rPr kumimoji="1" lang="en-US" altLang="ja-JP" sz="1600" b="0" i="1" smtClean="0">
                                  <a:latin typeface="Cambria Math" panose="02040503050406030204" pitchFamily="18" charset="0"/>
                                </a:rPr>
                              </m:ctrlPr>
                            </m:sSubPr>
                            <m:e>
                              <m:r>
                                <a:rPr kumimoji="1" lang="en-US" altLang="ja-JP" sz="1600" b="0" i="1" smtClean="0">
                                  <a:latin typeface="Cambria Math"/>
                                </a:rPr>
                                <m:t>𝑚</m:t>
                              </m:r>
                            </m:e>
                            <m:sub>
                              <m:r>
                                <m:rPr>
                                  <m:sty m:val="p"/>
                                </m:rPr>
                                <a:rPr kumimoji="1" lang="en-US" altLang="ja-JP" sz="1600" b="0" i="0" smtClean="0">
                                  <a:latin typeface="Cambria Math"/>
                                </a:rPr>
                                <m:t>e</m:t>
                              </m:r>
                            </m:sub>
                          </m:sSub>
                          <m:sSup>
                            <m:sSupPr>
                              <m:ctrlPr>
                                <a:rPr kumimoji="1" lang="en-US" altLang="ja-JP" sz="1600" b="0" i="1" smtClean="0">
                                  <a:latin typeface="Cambria Math" panose="02040503050406030204" pitchFamily="18" charset="0"/>
                                </a:rPr>
                              </m:ctrlPr>
                            </m:sSupPr>
                            <m:e>
                              <m:r>
                                <a:rPr kumimoji="1" lang="ja-JP" altLang="en-US" sz="1600" b="0" i="1" smtClean="0">
                                  <a:latin typeface="Cambria Math"/>
                                </a:rPr>
                                <m:t>𝛽</m:t>
                              </m:r>
                            </m:e>
                            <m:sup>
                              <m:r>
                                <a:rPr kumimoji="1" lang="en-US" altLang="ja-JP" sz="1600" b="0" i="1" smtClean="0">
                                  <a:latin typeface="Cambria Math"/>
                                </a:rPr>
                                <m:t>2</m:t>
                              </m:r>
                            </m:sup>
                          </m:sSup>
                          <m:sSup>
                            <m:sSupPr>
                              <m:ctrlPr>
                                <a:rPr kumimoji="1" lang="en-US" altLang="ja-JP" sz="1600" b="0" i="1" smtClean="0">
                                  <a:latin typeface="Cambria Math" panose="02040503050406030204" pitchFamily="18" charset="0"/>
                                </a:rPr>
                              </m:ctrlPr>
                            </m:sSupPr>
                            <m:e>
                              <m:r>
                                <a:rPr kumimoji="1" lang="en-US" altLang="ja-JP" sz="1600" b="0" i="1" smtClean="0">
                                  <a:latin typeface="Cambria Math"/>
                                </a:rPr>
                                <m:t>𝑐</m:t>
                              </m:r>
                            </m:e>
                            <m:sup>
                              <m:r>
                                <a:rPr kumimoji="1" lang="en-US" altLang="ja-JP" sz="1600" b="0" i="1" smtClean="0">
                                  <a:latin typeface="Cambria Math"/>
                                </a:rPr>
                                <m:t>2</m:t>
                              </m:r>
                            </m:sup>
                          </m:sSup>
                        </m:den>
                      </m:f>
                      <m:d>
                        <m:dPr>
                          <m:begChr m:val="["/>
                          <m:endChr m:val="]"/>
                          <m:ctrlPr>
                            <a:rPr kumimoji="1" lang="en-US" altLang="ja-JP" sz="1600" b="0" i="1" smtClean="0">
                              <a:latin typeface="Cambria Math" panose="02040503050406030204" pitchFamily="18" charset="0"/>
                            </a:rPr>
                          </m:ctrlPr>
                        </m:dPr>
                        <m:e>
                          <m:func>
                            <m:funcPr>
                              <m:ctrlPr>
                                <a:rPr kumimoji="1" lang="en-US" altLang="ja-JP" sz="1600" b="0" i="1" smtClean="0">
                                  <a:latin typeface="Cambria Math" panose="02040503050406030204" pitchFamily="18" charset="0"/>
                                </a:rPr>
                              </m:ctrlPr>
                            </m:funcPr>
                            <m:fName>
                              <m:r>
                                <m:rPr>
                                  <m:sty m:val="p"/>
                                </m:rPr>
                                <a:rPr kumimoji="1" lang="en-US" altLang="ja-JP" sz="1600" b="0" i="0" smtClean="0">
                                  <a:latin typeface="Cambria Math"/>
                                </a:rPr>
                                <m:t>ln</m:t>
                              </m:r>
                            </m:fName>
                            <m:e>
                              <m:f>
                                <m:fPr>
                                  <m:ctrlPr>
                                    <a:rPr kumimoji="1" lang="en-US" altLang="ja-JP" sz="1600" b="0" i="1" smtClean="0">
                                      <a:latin typeface="Cambria Math" panose="02040503050406030204" pitchFamily="18" charset="0"/>
                                    </a:rPr>
                                  </m:ctrlPr>
                                </m:fPr>
                                <m:num>
                                  <m:r>
                                    <a:rPr kumimoji="1" lang="en-US" altLang="ja-JP" sz="1600" b="0" i="1" smtClean="0">
                                      <a:latin typeface="Cambria Math"/>
                                    </a:rPr>
                                    <m:t>1</m:t>
                                  </m:r>
                                </m:num>
                                <m:den>
                                  <m:r>
                                    <a:rPr kumimoji="1" lang="en-US" altLang="ja-JP" sz="1600" b="0" i="1" smtClean="0">
                                      <a:latin typeface="Cambria Math"/>
                                    </a:rPr>
                                    <m:t>2</m:t>
                                  </m:r>
                                  <m:sSub>
                                    <m:sSubPr>
                                      <m:ctrlPr>
                                        <a:rPr kumimoji="1" lang="en-US" altLang="ja-JP" sz="1600" b="0" i="1" smtClean="0">
                                          <a:latin typeface="Cambria Math" panose="02040503050406030204" pitchFamily="18" charset="0"/>
                                        </a:rPr>
                                      </m:ctrlPr>
                                    </m:sSubPr>
                                    <m:e>
                                      <m:r>
                                        <a:rPr kumimoji="1" lang="ja-JP" altLang="en-US" sz="1600" b="0" i="1" smtClean="0">
                                          <a:latin typeface="Cambria Math"/>
                                        </a:rPr>
                                        <m:t>𝜏</m:t>
                                      </m:r>
                                    </m:e>
                                    <m:sub>
                                      <m:r>
                                        <m:rPr>
                                          <m:sty m:val="p"/>
                                        </m:rPr>
                                        <a:rPr kumimoji="1" lang="en-US" altLang="ja-JP" sz="1600" b="0" i="0" smtClean="0">
                                          <a:latin typeface="Cambria Math"/>
                                        </a:rPr>
                                        <m:t>min</m:t>
                                      </m:r>
                                    </m:sub>
                                  </m:sSub>
                                </m:den>
                              </m:f>
                              <m:r>
                                <a:rPr kumimoji="1" lang="en-US" altLang="ja-JP" sz="1600" b="0" i="1" smtClean="0">
                                  <a:latin typeface="Cambria Math"/>
                                </a:rPr>
                                <m:t>+</m:t>
                              </m:r>
                              <m:f>
                                <m:fPr>
                                  <m:ctrlPr>
                                    <a:rPr kumimoji="1" lang="en-US" altLang="ja-JP" sz="1600" b="0" i="1" smtClean="0">
                                      <a:latin typeface="Cambria Math" panose="02040503050406030204" pitchFamily="18" charset="0"/>
                                    </a:rPr>
                                  </m:ctrlPr>
                                </m:fPr>
                                <m:num>
                                  <m:r>
                                    <a:rPr kumimoji="1" lang="en-US" altLang="ja-JP" sz="1600" b="0" i="1" smtClean="0">
                                      <a:latin typeface="Cambria Math"/>
                                    </a:rPr>
                                    <m:t>1</m:t>
                                  </m:r>
                                </m:num>
                                <m:den>
                                  <m:r>
                                    <a:rPr kumimoji="1" lang="en-US" altLang="ja-JP" sz="1600" b="0" i="1" smtClean="0">
                                      <a:latin typeface="Cambria Math"/>
                                    </a:rPr>
                                    <m:t>8</m:t>
                                  </m:r>
                                </m:den>
                              </m:f>
                              <m:d>
                                <m:dPr>
                                  <m:ctrlPr>
                                    <a:rPr kumimoji="1" lang="en-US" altLang="ja-JP" sz="1600" b="0" i="1" smtClean="0">
                                      <a:latin typeface="Cambria Math" panose="02040503050406030204" pitchFamily="18" charset="0"/>
                                    </a:rPr>
                                  </m:ctrlPr>
                                </m:dPr>
                                <m:e>
                                  <m:f>
                                    <m:fPr>
                                      <m:ctrlPr>
                                        <a:rPr lang="en-US" altLang="ja-JP" sz="1600" i="1">
                                          <a:latin typeface="Cambria Math" panose="02040503050406030204" pitchFamily="18" charset="0"/>
                                        </a:rPr>
                                      </m:ctrlPr>
                                    </m:fPr>
                                    <m:num>
                                      <m:r>
                                        <a:rPr lang="ja-JP" altLang="en-US" sz="1600" i="1">
                                          <a:latin typeface="Cambria Math"/>
                                        </a:rPr>
                                        <m:t>𝜏</m:t>
                                      </m:r>
                                    </m:num>
                                    <m:den>
                                      <m:r>
                                        <a:rPr lang="ja-JP" altLang="en-US" sz="1600" i="1">
                                          <a:latin typeface="Cambria Math"/>
                                        </a:rPr>
                                        <m:t>𝜏</m:t>
                                      </m:r>
                                      <m:r>
                                        <a:rPr lang="en-US" altLang="ja-JP" sz="1600" i="1">
                                          <a:latin typeface="Cambria Math"/>
                                        </a:rPr>
                                        <m:t>+1</m:t>
                                      </m:r>
                                    </m:den>
                                  </m:f>
                                </m:e>
                              </m:d>
                            </m:e>
                          </m:func>
                          <m:r>
                            <a:rPr kumimoji="1" lang="en-US" altLang="ja-JP" sz="1600" b="0" i="1" smtClean="0">
                              <a:latin typeface="Cambria Math"/>
                            </a:rPr>
                            <m:t>−</m:t>
                          </m:r>
                          <m:f>
                            <m:fPr>
                              <m:ctrlPr>
                                <a:rPr kumimoji="1" lang="en-US" altLang="ja-JP" sz="1600" b="0" i="1" smtClean="0">
                                  <a:latin typeface="Cambria Math" panose="02040503050406030204" pitchFamily="18" charset="0"/>
                                </a:rPr>
                              </m:ctrlPr>
                            </m:fPr>
                            <m:num>
                              <m:r>
                                <a:rPr kumimoji="1" lang="en-US" altLang="ja-JP" sz="1600" b="0" i="1" smtClean="0">
                                  <a:latin typeface="Cambria Math"/>
                                </a:rPr>
                                <m:t>2</m:t>
                              </m:r>
                              <m:r>
                                <a:rPr kumimoji="1" lang="ja-JP" altLang="en-US" sz="1600" b="0" i="1" smtClean="0">
                                  <a:latin typeface="Cambria Math"/>
                                </a:rPr>
                                <m:t>𝜏</m:t>
                              </m:r>
                              <m:r>
                                <a:rPr kumimoji="1" lang="en-US" altLang="ja-JP" sz="1600" b="0" i="1" smtClean="0">
                                  <a:latin typeface="Cambria Math"/>
                                </a:rPr>
                                <m:t>+1</m:t>
                              </m:r>
                            </m:num>
                            <m:den>
                              <m:sSup>
                                <m:sSupPr>
                                  <m:ctrlPr>
                                    <a:rPr kumimoji="1" lang="en-US" altLang="ja-JP" sz="1600" b="0" i="1" smtClean="0">
                                      <a:latin typeface="Cambria Math" panose="02040503050406030204" pitchFamily="18" charset="0"/>
                                    </a:rPr>
                                  </m:ctrlPr>
                                </m:sSupPr>
                                <m:e>
                                  <m:d>
                                    <m:dPr>
                                      <m:ctrlPr>
                                        <a:rPr kumimoji="1" lang="en-US" altLang="ja-JP" sz="1600" b="0" i="1" smtClean="0">
                                          <a:latin typeface="Cambria Math" panose="02040503050406030204" pitchFamily="18" charset="0"/>
                                        </a:rPr>
                                      </m:ctrlPr>
                                    </m:dPr>
                                    <m:e>
                                      <m:r>
                                        <a:rPr kumimoji="1" lang="ja-JP" altLang="en-US" sz="1600" b="0" i="1" smtClean="0">
                                          <a:latin typeface="Cambria Math"/>
                                        </a:rPr>
                                        <m:t>𝜏</m:t>
                                      </m:r>
                                      <m:r>
                                        <a:rPr kumimoji="1" lang="en-US" altLang="ja-JP" sz="1600" b="0" i="1" smtClean="0">
                                          <a:latin typeface="Cambria Math"/>
                                        </a:rPr>
                                        <m:t>+1</m:t>
                                      </m:r>
                                    </m:e>
                                  </m:d>
                                </m:e>
                                <m:sup>
                                  <m:r>
                                    <a:rPr kumimoji="1" lang="en-US" altLang="ja-JP" sz="1600" b="0" i="1" smtClean="0">
                                      <a:latin typeface="Cambria Math"/>
                                    </a:rPr>
                                    <m:t>2</m:t>
                                  </m:r>
                                </m:sup>
                              </m:sSup>
                            </m:den>
                          </m:f>
                          <m:func>
                            <m:funcPr>
                              <m:ctrlPr>
                                <a:rPr kumimoji="1" lang="en-US" altLang="ja-JP" sz="1600" b="0" i="1" smtClean="0">
                                  <a:latin typeface="Cambria Math" panose="02040503050406030204" pitchFamily="18" charset="0"/>
                                </a:rPr>
                              </m:ctrlPr>
                            </m:funcPr>
                            <m:fName>
                              <m:r>
                                <m:rPr>
                                  <m:sty m:val="p"/>
                                </m:rPr>
                                <a:rPr kumimoji="1" lang="en-US" altLang="ja-JP" sz="1600" b="0" i="0" smtClean="0">
                                  <a:latin typeface="Cambria Math"/>
                                </a:rPr>
                                <m:t>ln</m:t>
                              </m:r>
                            </m:fName>
                            <m:e>
                              <m:r>
                                <a:rPr kumimoji="1" lang="en-US" altLang="ja-JP" sz="1600" b="0" i="1" smtClean="0">
                                  <a:latin typeface="Cambria Math"/>
                                </a:rPr>
                                <m:t>2</m:t>
                              </m:r>
                            </m:e>
                          </m:func>
                          <m:r>
                            <a:rPr kumimoji="1" lang="en-US" altLang="ja-JP" sz="1600" b="0" i="1" smtClean="0">
                              <a:latin typeface="Cambria Math"/>
                            </a:rPr>
                            <m:t>+1−</m:t>
                          </m:r>
                          <m:func>
                            <m:funcPr>
                              <m:ctrlPr>
                                <a:rPr lang="en-US" altLang="ja-JP" sz="1600" i="1">
                                  <a:latin typeface="Cambria Math" panose="02040503050406030204" pitchFamily="18" charset="0"/>
                                </a:rPr>
                              </m:ctrlPr>
                            </m:funcPr>
                            <m:fName>
                              <m:r>
                                <m:rPr>
                                  <m:sty m:val="p"/>
                                </m:rPr>
                                <a:rPr lang="en-US" altLang="ja-JP" sz="1600">
                                  <a:latin typeface="Cambria Math"/>
                                </a:rPr>
                                <m:t>ln</m:t>
                              </m:r>
                            </m:fName>
                            <m:e>
                              <m:r>
                                <a:rPr lang="en-US" altLang="ja-JP" sz="1600" i="1">
                                  <a:latin typeface="Cambria Math"/>
                                </a:rPr>
                                <m:t>2</m:t>
                              </m:r>
                            </m:e>
                          </m:func>
                          <m:r>
                            <a:rPr lang="en-US" altLang="ja-JP" sz="1600" b="0" i="1" smtClean="0">
                              <a:latin typeface="Cambria Math"/>
                            </a:rPr>
                            <m:t>+2</m:t>
                          </m:r>
                          <m:d>
                            <m:dPr>
                              <m:begChr m:val="{"/>
                              <m:endChr m:val="}"/>
                              <m:ctrlPr>
                                <a:rPr lang="en-US" altLang="ja-JP" sz="1600" b="0" i="1" smtClean="0">
                                  <a:latin typeface="Cambria Math" panose="02040503050406030204" pitchFamily="18" charset="0"/>
                                </a:rPr>
                              </m:ctrlPr>
                            </m:dPr>
                            <m:e>
                              <m:f>
                                <m:fPr>
                                  <m:ctrlPr>
                                    <a:rPr lang="en-US" altLang="ja-JP" sz="1600" i="1">
                                      <a:latin typeface="Cambria Math" panose="02040503050406030204" pitchFamily="18" charset="0"/>
                                    </a:rPr>
                                  </m:ctrlPr>
                                </m:fPr>
                                <m:num>
                                  <m:r>
                                    <a:rPr lang="en-US" altLang="ja-JP" sz="1600" i="1">
                                      <a:latin typeface="Cambria Math"/>
                                    </a:rPr>
                                    <m:t>1</m:t>
                                  </m:r>
                                </m:num>
                                <m:den>
                                  <m:r>
                                    <a:rPr lang="en-US" altLang="ja-JP" sz="1600" b="0" i="1" smtClean="0">
                                      <a:latin typeface="Cambria Math"/>
                                    </a:rPr>
                                    <m:t>2</m:t>
                                  </m:r>
                                </m:den>
                              </m:f>
                              <m:func>
                                <m:funcPr>
                                  <m:ctrlPr>
                                    <a:rPr lang="en-US" altLang="ja-JP" sz="1600" i="1">
                                      <a:latin typeface="Cambria Math" panose="02040503050406030204" pitchFamily="18" charset="0"/>
                                    </a:rPr>
                                  </m:ctrlPr>
                                </m:funcPr>
                                <m:fName>
                                  <m:r>
                                    <m:rPr>
                                      <m:sty m:val="p"/>
                                    </m:rPr>
                                    <a:rPr lang="en-US" altLang="ja-JP" sz="1600">
                                      <a:latin typeface="Cambria Math"/>
                                    </a:rPr>
                                    <m:t>ln</m:t>
                                  </m:r>
                                </m:fName>
                                <m:e>
                                  <m:d>
                                    <m:dPr>
                                      <m:ctrlPr>
                                        <a:rPr lang="en-US" altLang="ja-JP" sz="1600" i="1" smtClean="0">
                                          <a:latin typeface="Cambria Math" panose="02040503050406030204" pitchFamily="18" charset="0"/>
                                        </a:rPr>
                                      </m:ctrlPr>
                                    </m:dPr>
                                    <m:e>
                                      <m:f>
                                        <m:fPr>
                                          <m:ctrlPr>
                                            <a:rPr lang="en-US" altLang="ja-JP" sz="1600" i="1">
                                              <a:latin typeface="Cambria Math" panose="02040503050406030204" pitchFamily="18" charset="0"/>
                                            </a:rPr>
                                          </m:ctrlPr>
                                        </m:fPr>
                                        <m:num>
                                          <m:r>
                                            <a:rPr lang="en-US" altLang="ja-JP" sz="1600" b="0" i="1" smtClean="0">
                                              <a:latin typeface="Cambria Math"/>
                                            </a:rPr>
                                            <m:t>2</m:t>
                                          </m:r>
                                        </m:num>
                                        <m:den>
                                          <m:r>
                                            <a:rPr lang="en-US" altLang="ja-JP" sz="1600" b="0" i="1" smtClean="0">
                                              <a:latin typeface="Cambria Math"/>
                                            </a:rPr>
                                            <m:t>3</m:t>
                                          </m:r>
                                        </m:den>
                                      </m:f>
                                      <m:f>
                                        <m:fPr>
                                          <m:ctrlPr>
                                            <a:rPr lang="en-US" altLang="ja-JP" sz="1600" i="1" smtClean="0">
                                              <a:latin typeface="Cambria Math" panose="02040503050406030204" pitchFamily="18" charset="0"/>
                                            </a:rPr>
                                          </m:ctrlPr>
                                        </m:fPr>
                                        <m:num>
                                          <m:sSup>
                                            <m:sSupPr>
                                              <m:ctrlPr>
                                                <a:rPr lang="en-US" altLang="ja-JP" sz="1600" i="1" smtClean="0">
                                                  <a:latin typeface="Cambria Math" panose="02040503050406030204" pitchFamily="18" charset="0"/>
                                                </a:rPr>
                                              </m:ctrlPr>
                                            </m:sSupPr>
                                            <m:e>
                                              <m:r>
                                                <a:rPr lang="en-US" altLang="ja-JP" sz="1600" b="0" i="1" smtClean="0">
                                                  <a:latin typeface="Cambria Math"/>
                                                </a:rPr>
                                                <m:t>𝑣</m:t>
                                              </m:r>
                                            </m:e>
                                            <m:sup>
                                              <m:r>
                                                <a:rPr lang="en-US" altLang="ja-JP" sz="1600" b="0" i="1" smtClean="0">
                                                  <a:latin typeface="Cambria Math"/>
                                                </a:rPr>
                                                <m:t>2</m:t>
                                              </m:r>
                                            </m:sup>
                                          </m:sSup>
                                        </m:num>
                                        <m:den>
                                          <m:sSup>
                                            <m:sSupPr>
                                              <m:ctrlPr>
                                                <a:rPr lang="en-US" altLang="ja-JP" sz="1600" i="1">
                                                  <a:latin typeface="Cambria Math" panose="02040503050406030204" pitchFamily="18" charset="0"/>
                                                </a:rPr>
                                              </m:ctrlPr>
                                            </m:sSupPr>
                                            <m:e>
                                              <m:sSub>
                                                <m:sSubPr>
                                                  <m:ctrlPr>
                                                    <a:rPr lang="en-US" altLang="ja-JP" sz="1600" i="1">
                                                      <a:latin typeface="Cambria Math" panose="02040503050406030204" pitchFamily="18" charset="0"/>
                                                    </a:rPr>
                                                  </m:ctrlPr>
                                                </m:sSubPr>
                                                <m:e>
                                                  <m:r>
                                                    <a:rPr lang="ja-JP" altLang="en-US" sz="1600" i="1" smtClean="0">
                                                      <a:latin typeface="Cambria Math"/>
                                                    </a:rPr>
                                                    <m:t>𝜔</m:t>
                                                  </m:r>
                                                </m:e>
                                                <m:sub>
                                                  <m:r>
                                                    <m:rPr>
                                                      <m:sty m:val="p"/>
                                                    </m:rPr>
                                                    <a:rPr lang="en-US" altLang="ja-JP" sz="1600" b="0" i="0" smtClean="0">
                                                      <a:latin typeface="Cambria Math"/>
                                                    </a:rPr>
                                                    <m:t>p</m:t>
                                                  </m:r>
                                                </m:sub>
                                              </m:sSub>
                                            </m:e>
                                            <m:sup>
                                              <m:r>
                                                <a:rPr lang="en-US" altLang="ja-JP" sz="1600" b="0" i="1" smtClean="0">
                                                  <a:latin typeface="Cambria Math"/>
                                                </a:rPr>
                                                <m:t>2</m:t>
                                              </m:r>
                                            </m:sup>
                                          </m:sSup>
                                          <m:sSup>
                                            <m:sSupPr>
                                              <m:ctrlPr>
                                                <a:rPr lang="en-US" altLang="ja-JP" sz="1600" i="1">
                                                  <a:latin typeface="Cambria Math" panose="02040503050406030204" pitchFamily="18" charset="0"/>
                                                </a:rPr>
                                              </m:ctrlPr>
                                            </m:sSupPr>
                                            <m:e>
                                              <m:sSub>
                                                <m:sSubPr>
                                                  <m:ctrlPr>
                                                    <a:rPr lang="en-US" altLang="ja-JP" sz="1600" i="1">
                                                      <a:latin typeface="Cambria Math" panose="02040503050406030204" pitchFamily="18" charset="0"/>
                                                    </a:rPr>
                                                  </m:ctrlPr>
                                                </m:sSubPr>
                                                <m:e>
                                                  <m:r>
                                                    <a:rPr lang="en-US" altLang="ja-JP" sz="1600" b="0" i="1" smtClean="0">
                                                      <a:latin typeface="Cambria Math"/>
                                                    </a:rPr>
                                                    <m:t>𝜆</m:t>
                                                  </m:r>
                                                </m:e>
                                                <m:sub>
                                                  <m:r>
                                                    <m:rPr>
                                                      <m:sty m:val="p"/>
                                                    </m:rPr>
                                                    <a:rPr lang="en-US" altLang="ja-JP" sz="1600" b="0" i="0" smtClean="0">
                                                      <a:latin typeface="Cambria Math"/>
                                                    </a:rPr>
                                                    <m:t>D</m:t>
                                                  </m:r>
                                                </m:sub>
                                              </m:sSub>
                                            </m:e>
                                            <m:sup>
                                              <m:r>
                                                <a:rPr lang="en-US" altLang="ja-JP" sz="1600" b="0" i="1" smtClean="0">
                                                  <a:latin typeface="Cambria Math"/>
                                                </a:rPr>
                                                <m:t>2</m:t>
                                              </m:r>
                                            </m:sup>
                                          </m:sSup>
                                        </m:den>
                                      </m:f>
                                    </m:e>
                                  </m:d>
                                  <m:r>
                                    <a:rPr lang="en-US" altLang="ja-JP" sz="1600" b="0" i="1" smtClean="0">
                                      <a:latin typeface="Cambria Math"/>
                                    </a:rPr>
                                    <m:t>−</m:t>
                                  </m:r>
                                  <m:f>
                                    <m:fPr>
                                      <m:ctrlPr>
                                        <a:rPr lang="en-US" altLang="ja-JP" sz="1600" i="1">
                                          <a:latin typeface="Cambria Math" panose="02040503050406030204" pitchFamily="18" charset="0"/>
                                        </a:rPr>
                                      </m:ctrlPr>
                                    </m:fPr>
                                    <m:num>
                                      <m:r>
                                        <a:rPr lang="en-US" altLang="ja-JP" sz="1600" i="1">
                                          <a:latin typeface="Cambria Math"/>
                                        </a:rPr>
                                        <m:t>1</m:t>
                                      </m:r>
                                    </m:num>
                                    <m:den>
                                      <m:r>
                                        <a:rPr lang="en-US" altLang="ja-JP" sz="1600" i="1">
                                          <a:latin typeface="Cambria Math"/>
                                        </a:rPr>
                                        <m:t>2</m:t>
                                      </m:r>
                                    </m:den>
                                  </m:f>
                                </m:e>
                              </m:func>
                            </m:e>
                          </m:d>
                        </m:e>
                      </m:d>
                    </m:oMath>
                  </m:oMathPara>
                </a14:m>
                <a:endParaRPr kumimoji="1" lang="ja-JP" altLang="en-US" sz="1600" dirty="0"/>
              </a:p>
            </p:txBody>
          </p:sp>
        </mc:Choice>
        <mc:Fallback xmlns="">
          <p:sp>
            <p:nvSpPr>
              <p:cNvPr id="4" name="テキスト ボックス 3"/>
              <p:cNvSpPr txBox="1">
                <a:spLocks noRot="1" noChangeAspect="1" noMove="1" noResize="1" noEditPoints="1" noAdjustHandles="1" noChangeArrowheads="1" noChangeShapeType="1" noTextEdit="1"/>
              </p:cNvSpPr>
              <p:nvPr/>
            </p:nvSpPr>
            <p:spPr>
              <a:xfrm>
                <a:off x="-68832" y="1268760"/>
                <a:ext cx="9289032" cy="731867"/>
              </a:xfrm>
              <a:prstGeom prst="rect">
                <a:avLst/>
              </a:prstGeom>
              <a:blipFill rotWithShape="1">
                <a:blip r:embed="rId2"/>
                <a:stretch>
                  <a:fillRect/>
                </a:stretch>
              </a:blipFill>
              <a:ln w="25400">
                <a:noFill/>
              </a:ln>
            </p:spPr>
            <p:txBody>
              <a:bodyPr/>
              <a:lstStyle/>
              <a:p>
                <a:r>
                  <a:rPr lang="ja-JP" altLang="en-US">
                    <a:noFill/>
                  </a:rPr>
                  <a:t> </a:t>
                </a:r>
              </a:p>
            </p:txBody>
          </p:sp>
        </mc:Fallback>
      </mc:AlternateContent>
      <p:sp>
        <p:nvSpPr>
          <p:cNvPr id="5" name="テキスト ボックス 4"/>
          <p:cNvSpPr txBox="1"/>
          <p:nvPr/>
        </p:nvSpPr>
        <p:spPr>
          <a:xfrm>
            <a:off x="107504" y="908720"/>
            <a:ext cx="3600400" cy="369332"/>
          </a:xfrm>
          <a:prstGeom prst="rect">
            <a:avLst/>
          </a:prstGeom>
          <a:noFill/>
          <a:ln>
            <a:noFill/>
          </a:ln>
        </p:spPr>
        <p:txBody>
          <a:bodyPr wrap="square" rtlCol="0">
            <a:spAutoFit/>
          </a:bodyPr>
          <a:lstStyle/>
          <a:p>
            <a:r>
              <a:rPr kumimoji="1" lang="ja-JP" altLang="en-US" b="1" u="sng" dirty="0"/>
              <a:t>相対論的高速電子に対する阻止能</a:t>
            </a:r>
          </a:p>
        </p:txBody>
      </p:sp>
      <mc:AlternateContent xmlns:mc="http://schemas.openxmlformats.org/markup-compatibility/2006" xmlns:a14="http://schemas.microsoft.com/office/drawing/2010/main">
        <mc:Choice Requires="a14">
          <p:sp>
            <p:nvSpPr>
              <p:cNvPr id="7" name="テキスト ボックス 6"/>
              <p:cNvSpPr txBox="1"/>
              <p:nvPr/>
            </p:nvSpPr>
            <p:spPr>
              <a:xfrm>
                <a:off x="4549763" y="2288235"/>
                <a:ext cx="1737720" cy="700448"/>
              </a:xfrm>
              <a:prstGeom prst="rect">
                <a:avLst/>
              </a:prstGeom>
              <a:noFill/>
              <a:ln>
                <a:noFill/>
              </a:ln>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kumimoji="1" lang="en-US" altLang="ja-JP" i="1" smtClean="0">
                              <a:latin typeface="Cambria Math" panose="02040503050406030204" pitchFamily="18" charset="0"/>
                            </a:rPr>
                          </m:ctrlPr>
                        </m:sSupPr>
                        <m:e>
                          <m:sSub>
                            <m:sSubPr>
                              <m:ctrlPr>
                                <a:rPr kumimoji="1" lang="en-US" altLang="ja-JP" i="1" smtClean="0">
                                  <a:latin typeface="Cambria Math" panose="02040503050406030204" pitchFamily="18" charset="0"/>
                                </a:rPr>
                              </m:ctrlPr>
                            </m:sSubPr>
                            <m:e>
                              <m:r>
                                <a:rPr kumimoji="1" lang="ja-JP" altLang="en-US" i="1" smtClean="0">
                                  <a:latin typeface="Cambria Math"/>
                                </a:rPr>
                                <m:t>𝜏</m:t>
                              </m:r>
                            </m:e>
                            <m:sub>
                              <m:r>
                                <m:rPr>
                                  <m:sty m:val="p"/>
                                </m:rPr>
                                <a:rPr kumimoji="1" lang="en-US" altLang="ja-JP" b="0" i="0" smtClean="0">
                                  <a:latin typeface="Cambria Math"/>
                                </a:rPr>
                                <m:t>min</m:t>
                              </m:r>
                            </m:sub>
                          </m:sSub>
                        </m:e>
                        <m:sup>
                          <m:f>
                            <m:fPr>
                              <m:ctrlPr>
                                <a:rPr kumimoji="1" lang="en-US" altLang="ja-JP" i="1" smtClean="0">
                                  <a:latin typeface="Cambria Math" panose="02040503050406030204" pitchFamily="18" charset="0"/>
                                </a:rPr>
                              </m:ctrlPr>
                            </m:fPr>
                            <m:num>
                              <m:r>
                                <a:rPr kumimoji="1" lang="en-US" altLang="ja-JP" b="0" i="1" smtClean="0">
                                  <a:latin typeface="Cambria Math"/>
                                </a:rPr>
                                <m:t>1</m:t>
                              </m:r>
                            </m:num>
                            <m:den>
                              <m:r>
                                <a:rPr kumimoji="1" lang="en-US" altLang="ja-JP" b="0" i="1" smtClean="0">
                                  <a:latin typeface="Cambria Math"/>
                                </a:rPr>
                                <m:t>2</m:t>
                              </m:r>
                            </m:den>
                          </m:f>
                        </m:sup>
                      </m:sSup>
                      <m:r>
                        <a:rPr kumimoji="1" lang="en-US" altLang="ja-JP" b="0" i="1" smtClean="0">
                          <a:latin typeface="Cambria Math"/>
                        </a:rPr>
                        <m:t>=</m:t>
                      </m:r>
                      <m:f>
                        <m:fPr>
                          <m:ctrlPr>
                            <a:rPr kumimoji="1" lang="en-US" altLang="ja-JP" b="0" i="1" smtClean="0">
                              <a:latin typeface="Cambria Math" panose="02040503050406030204" pitchFamily="18" charset="0"/>
                            </a:rPr>
                          </m:ctrlPr>
                        </m:fPr>
                        <m:num>
                          <m:r>
                            <a:rPr kumimoji="1" lang="en-US" altLang="ja-JP" b="0" i="1" smtClean="0">
                              <a:latin typeface="Cambria Math"/>
                            </a:rPr>
                            <m:t>1</m:t>
                          </m:r>
                        </m:num>
                        <m:den>
                          <m:sSub>
                            <m:sSubPr>
                              <m:ctrlPr>
                                <a:rPr lang="en-US" altLang="ja-JP" i="1">
                                  <a:latin typeface="Cambria Math" panose="02040503050406030204" pitchFamily="18" charset="0"/>
                                </a:rPr>
                              </m:ctrlPr>
                            </m:sSubPr>
                            <m:e>
                              <m:r>
                                <a:rPr lang="en-US" altLang="ja-JP" i="1">
                                  <a:latin typeface="Cambria Math"/>
                                </a:rPr>
                                <m:t>𝜆</m:t>
                              </m:r>
                            </m:e>
                            <m:sub>
                              <m:r>
                                <m:rPr>
                                  <m:sty m:val="p"/>
                                </m:rPr>
                                <a:rPr lang="en-US" altLang="ja-JP">
                                  <a:latin typeface="Cambria Math"/>
                                </a:rPr>
                                <m:t>D</m:t>
                              </m:r>
                            </m:sub>
                          </m:sSub>
                        </m:den>
                      </m:f>
                      <m:f>
                        <m:fPr>
                          <m:ctrlPr>
                            <a:rPr kumimoji="1" lang="en-US" altLang="ja-JP" b="0" i="1" smtClean="0">
                              <a:latin typeface="Cambria Math" panose="02040503050406030204" pitchFamily="18" charset="0"/>
                            </a:rPr>
                          </m:ctrlPr>
                        </m:fPr>
                        <m:num>
                          <m:sSub>
                            <m:sSubPr>
                              <m:ctrlPr>
                                <a:rPr lang="en-US" altLang="ja-JP" i="1">
                                  <a:latin typeface="Cambria Math" panose="02040503050406030204" pitchFamily="18" charset="0"/>
                                </a:rPr>
                              </m:ctrlPr>
                            </m:sSubPr>
                            <m:e>
                              <m:acc>
                                <m:accPr>
                                  <m:chr m:val="̅"/>
                                  <m:ctrlPr>
                                    <a:rPr lang="en-US" altLang="ja-JP" i="1">
                                      <a:latin typeface="Cambria Math" panose="02040503050406030204" pitchFamily="18" charset="0"/>
                                    </a:rPr>
                                  </m:ctrlPr>
                                </m:accPr>
                                <m:e>
                                  <m:r>
                                    <a:rPr lang="en-US" altLang="ja-JP" i="1">
                                      <a:latin typeface="Cambria Math"/>
                                    </a:rPr>
                                    <m:t>𝜆</m:t>
                                  </m:r>
                                </m:e>
                              </m:acc>
                            </m:e>
                            <m:sub>
                              <m:r>
                                <m:rPr>
                                  <m:sty m:val="p"/>
                                </m:rPr>
                                <a:rPr lang="en-US" altLang="ja-JP">
                                  <a:latin typeface="Cambria Math"/>
                                </a:rPr>
                                <m:t>DB</m:t>
                              </m:r>
                            </m:sub>
                          </m:sSub>
                        </m:num>
                        <m:den>
                          <m:r>
                            <a:rPr kumimoji="1" lang="en-US" altLang="ja-JP" b="0" i="1" smtClean="0">
                              <a:latin typeface="Cambria Math"/>
                            </a:rPr>
                            <m:t>2</m:t>
                          </m:r>
                        </m:den>
                      </m:f>
                    </m:oMath>
                  </m:oMathPara>
                </a14:m>
                <a:endParaRPr kumimoji="1" lang="ja-JP" altLang="en-US" dirty="0"/>
              </a:p>
            </p:txBody>
          </p:sp>
        </mc:Choice>
        <mc:Fallback xmlns="">
          <p:sp>
            <p:nvSpPr>
              <p:cNvPr id="7" name="テキスト ボックス 6"/>
              <p:cNvSpPr txBox="1">
                <a:spLocks noRot="1" noChangeAspect="1" noMove="1" noResize="1" noEditPoints="1" noAdjustHandles="1" noChangeArrowheads="1" noChangeShapeType="1" noTextEdit="1"/>
              </p:cNvSpPr>
              <p:nvPr/>
            </p:nvSpPr>
            <p:spPr>
              <a:xfrm>
                <a:off x="4549763" y="2288235"/>
                <a:ext cx="1737720" cy="700448"/>
              </a:xfrm>
              <a:prstGeom prst="rect">
                <a:avLst/>
              </a:prstGeom>
              <a:blipFill rotWithShape="1">
                <a:blip r:embed="rId3"/>
                <a:stretch>
                  <a:fillRect/>
                </a:stretch>
              </a:blipFill>
              <a:ln>
                <a:noFill/>
              </a:ln>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8" name="テキスト ボックス 7"/>
              <p:cNvSpPr txBox="1"/>
              <p:nvPr/>
            </p:nvSpPr>
            <p:spPr>
              <a:xfrm>
                <a:off x="7020272" y="2453793"/>
                <a:ext cx="1181670" cy="369332"/>
              </a:xfrm>
              <a:prstGeom prst="rect">
                <a:avLst/>
              </a:prstGeom>
              <a:noFill/>
              <a:ln>
                <a:noFill/>
              </a:ln>
            </p:spPr>
            <p:txBody>
              <a:bodyPr wrap="none" rtlCol="0">
                <a:spAutoFit/>
              </a:bodyPr>
              <a:lstStyle/>
              <a:p>
                <a:pPr/>
                <a14:m>
                  <m:oMathPara xmlns:m="http://schemas.openxmlformats.org/officeDocument/2006/math">
                    <m:oMathParaPr>
                      <m:jc m:val="centerGroup"/>
                    </m:oMathParaPr>
                    <m:oMath xmlns:m="http://schemas.openxmlformats.org/officeDocument/2006/math">
                      <m:r>
                        <a:rPr lang="ja-JP" altLang="en-US" i="1" smtClean="0">
                          <a:latin typeface="Cambria Math"/>
                        </a:rPr>
                        <m:t>𝜏</m:t>
                      </m:r>
                      <m:r>
                        <a:rPr kumimoji="1" lang="en-US" altLang="ja-JP" b="0" i="1" smtClean="0">
                          <a:latin typeface="Cambria Math"/>
                        </a:rPr>
                        <m:t>=</m:t>
                      </m:r>
                      <m:r>
                        <a:rPr kumimoji="1" lang="ja-JP" altLang="en-US" b="0" i="1" smtClean="0">
                          <a:latin typeface="Cambria Math"/>
                        </a:rPr>
                        <m:t>𝛾</m:t>
                      </m:r>
                      <m:r>
                        <a:rPr kumimoji="1" lang="en-US" altLang="ja-JP" b="0" i="1" smtClean="0">
                          <a:latin typeface="Cambria Math"/>
                        </a:rPr>
                        <m:t>−1</m:t>
                      </m:r>
                    </m:oMath>
                  </m:oMathPara>
                </a14:m>
                <a:endParaRPr kumimoji="1" lang="ja-JP" altLang="en-US" dirty="0"/>
              </a:p>
            </p:txBody>
          </p:sp>
        </mc:Choice>
        <mc:Fallback xmlns="">
          <p:sp>
            <p:nvSpPr>
              <p:cNvPr id="8" name="テキスト ボックス 7"/>
              <p:cNvSpPr txBox="1">
                <a:spLocks noRot="1" noChangeAspect="1" noMove="1" noResize="1" noEditPoints="1" noAdjustHandles="1" noChangeArrowheads="1" noChangeShapeType="1" noTextEdit="1"/>
              </p:cNvSpPr>
              <p:nvPr/>
            </p:nvSpPr>
            <p:spPr>
              <a:xfrm>
                <a:off x="7020272" y="2453793"/>
                <a:ext cx="1181670" cy="369332"/>
              </a:xfrm>
              <a:prstGeom prst="rect">
                <a:avLst/>
              </a:prstGeom>
              <a:blipFill rotWithShape="1">
                <a:blip r:embed="rId4"/>
                <a:stretch>
                  <a:fillRect b="-5000"/>
                </a:stretch>
              </a:blipFill>
              <a:ln>
                <a:noFill/>
              </a:ln>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9" name="テキスト ボックス 8"/>
              <p:cNvSpPr txBox="1"/>
              <p:nvPr/>
            </p:nvSpPr>
            <p:spPr>
              <a:xfrm>
                <a:off x="342293" y="2070996"/>
                <a:ext cx="3484544" cy="1134926"/>
              </a:xfrm>
              <a:prstGeom prst="rect">
                <a:avLst/>
              </a:prstGeom>
              <a:noFill/>
              <a:ln>
                <a:noFill/>
              </a:ln>
            </p:spPr>
            <p:txBody>
              <a:bodyPr wrap="none" rtlCol="0">
                <a:spAutoFit/>
              </a:bodyPr>
              <a:lstStyle/>
              <a:p>
                <a:pPr/>
                <a14:m>
                  <m:oMathPara xmlns:m="http://schemas.openxmlformats.org/officeDocument/2006/math">
                    <m:oMathParaPr>
                      <m:jc m:val="centerGroup"/>
                    </m:oMathParaPr>
                    <m:oMath xmlns:m="http://schemas.openxmlformats.org/officeDocument/2006/math">
                      <m:r>
                        <a:rPr lang="ja-JP" altLang="en-US" i="1" smtClean="0">
                          <a:latin typeface="Cambria Math"/>
                        </a:rPr>
                        <m:t>𝛾</m:t>
                      </m:r>
                      <m:r>
                        <a:rPr kumimoji="1" lang="en-US" altLang="ja-JP" b="0" i="1" smtClean="0">
                          <a:latin typeface="Cambria Math"/>
                        </a:rPr>
                        <m:t>=</m:t>
                      </m:r>
                      <m:rad>
                        <m:radPr>
                          <m:degHide m:val="on"/>
                          <m:ctrlPr>
                            <a:rPr kumimoji="1" lang="en-US" altLang="ja-JP" b="0" i="1" smtClean="0">
                              <a:latin typeface="Cambria Math" panose="02040503050406030204" pitchFamily="18" charset="0"/>
                            </a:rPr>
                          </m:ctrlPr>
                        </m:radPr>
                        <m:deg/>
                        <m:e>
                          <m:r>
                            <a:rPr kumimoji="1" lang="en-US" altLang="ja-JP" b="0" i="1" smtClean="0">
                              <a:latin typeface="Cambria Math"/>
                            </a:rPr>
                            <m:t>1+</m:t>
                          </m:r>
                          <m:sSup>
                            <m:sSupPr>
                              <m:ctrlPr>
                                <a:rPr kumimoji="1" lang="en-US" altLang="ja-JP" b="0" i="1" smtClean="0">
                                  <a:latin typeface="Cambria Math" panose="02040503050406030204" pitchFamily="18" charset="0"/>
                                </a:rPr>
                              </m:ctrlPr>
                            </m:sSupPr>
                            <m:e>
                              <m:d>
                                <m:dPr>
                                  <m:ctrlPr>
                                    <a:rPr kumimoji="1" lang="en-US" altLang="ja-JP" b="0" i="1" smtClean="0">
                                      <a:latin typeface="Cambria Math" panose="02040503050406030204" pitchFamily="18" charset="0"/>
                                    </a:rPr>
                                  </m:ctrlPr>
                                </m:dPr>
                                <m:e>
                                  <m:f>
                                    <m:fPr>
                                      <m:ctrlPr>
                                        <a:rPr kumimoji="1" lang="en-US" altLang="ja-JP" b="0" i="1" smtClean="0">
                                          <a:latin typeface="Cambria Math" panose="02040503050406030204" pitchFamily="18" charset="0"/>
                                        </a:rPr>
                                      </m:ctrlPr>
                                    </m:fPr>
                                    <m:num>
                                      <m:r>
                                        <a:rPr kumimoji="1" lang="en-US" altLang="ja-JP" b="0" i="1" smtClean="0">
                                          <a:latin typeface="Cambria Math"/>
                                        </a:rPr>
                                        <m:t>𝑝𝑐</m:t>
                                      </m:r>
                                    </m:num>
                                    <m:den>
                                      <m:sSub>
                                        <m:sSubPr>
                                          <m:ctrlPr>
                                            <a:rPr kumimoji="1" lang="en-US" altLang="ja-JP" b="0" i="1" smtClean="0">
                                              <a:latin typeface="Cambria Math" panose="02040503050406030204" pitchFamily="18" charset="0"/>
                                            </a:rPr>
                                          </m:ctrlPr>
                                        </m:sSubPr>
                                        <m:e>
                                          <m:r>
                                            <a:rPr kumimoji="1" lang="en-US" altLang="ja-JP" b="0" i="1" smtClean="0">
                                              <a:latin typeface="Cambria Math"/>
                                            </a:rPr>
                                            <m:t>𝑚</m:t>
                                          </m:r>
                                        </m:e>
                                        <m:sub>
                                          <m:r>
                                            <m:rPr>
                                              <m:sty m:val="p"/>
                                            </m:rPr>
                                            <a:rPr kumimoji="1" lang="en-US" altLang="ja-JP" b="0" i="0" smtClean="0">
                                              <a:latin typeface="Cambria Math"/>
                                            </a:rPr>
                                            <m:t>e</m:t>
                                          </m:r>
                                        </m:sub>
                                      </m:sSub>
                                      <m:sSup>
                                        <m:sSupPr>
                                          <m:ctrlPr>
                                            <a:rPr kumimoji="1" lang="en-US" altLang="ja-JP" b="0" i="1" smtClean="0">
                                              <a:latin typeface="Cambria Math" panose="02040503050406030204" pitchFamily="18" charset="0"/>
                                            </a:rPr>
                                          </m:ctrlPr>
                                        </m:sSupPr>
                                        <m:e>
                                          <m:r>
                                            <a:rPr kumimoji="1" lang="en-US" altLang="ja-JP" b="0" i="1" smtClean="0">
                                              <a:latin typeface="Cambria Math"/>
                                            </a:rPr>
                                            <m:t>𝑐</m:t>
                                          </m:r>
                                        </m:e>
                                        <m:sup>
                                          <m:r>
                                            <a:rPr kumimoji="1" lang="en-US" altLang="ja-JP" b="0" i="1" smtClean="0">
                                              <a:latin typeface="Cambria Math"/>
                                            </a:rPr>
                                            <m:t>2</m:t>
                                          </m:r>
                                        </m:sup>
                                      </m:sSup>
                                    </m:den>
                                  </m:f>
                                </m:e>
                              </m:d>
                            </m:e>
                            <m:sup>
                              <m:r>
                                <a:rPr kumimoji="1" lang="en-US" altLang="ja-JP" b="0" i="1" smtClean="0">
                                  <a:latin typeface="Cambria Math"/>
                                </a:rPr>
                                <m:t>2</m:t>
                              </m:r>
                            </m:sup>
                          </m:sSup>
                        </m:e>
                      </m:rad>
                      <m:r>
                        <a:rPr kumimoji="1" lang="en-US" altLang="ja-JP" b="0" i="1" smtClean="0">
                          <a:latin typeface="Cambria Math"/>
                        </a:rPr>
                        <m:t>=</m:t>
                      </m:r>
                      <m:f>
                        <m:fPr>
                          <m:ctrlPr>
                            <a:rPr kumimoji="1" lang="en-US" altLang="ja-JP" b="0" i="1" smtClean="0">
                              <a:latin typeface="Cambria Math" panose="02040503050406030204" pitchFamily="18" charset="0"/>
                            </a:rPr>
                          </m:ctrlPr>
                        </m:fPr>
                        <m:num>
                          <m:r>
                            <a:rPr kumimoji="1" lang="en-US" altLang="ja-JP" b="0" i="1" smtClean="0">
                              <a:latin typeface="Cambria Math"/>
                            </a:rPr>
                            <m:t>1</m:t>
                          </m:r>
                        </m:num>
                        <m:den>
                          <m:rad>
                            <m:radPr>
                              <m:degHide m:val="on"/>
                              <m:ctrlPr>
                                <a:rPr kumimoji="1" lang="en-US" altLang="ja-JP" b="0" i="1" smtClean="0">
                                  <a:latin typeface="Cambria Math" panose="02040503050406030204" pitchFamily="18" charset="0"/>
                                </a:rPr>
                              </m:ctrlPr>
                            </m:radPr>
                            <m:deg/>
                            <m:e>
                              <m:r>
                                <a:rPr kumimoji="1" lang="en-US" altLang="ja-JP" b="0" i="1" smtClean="0">
                                  <a:latin typeface="Cambria Math"/>
                                </a:rPr>
                                <m:t>1−</m:t>
                              </m:r>
                              <m:sSup>
                                <m:sSupPr>
                                  <m:ctrlPr>
                                    <a:rPr kumimoji="1" lang="en-US" altLang="ja-JP" b="0" i="1" smtClean="0">
                                      <a:latin typeface="Cambria Math" panose="02040503050406030204" pitchFamily="18" charset="0"/>
                                    </a:rPr>
                                  </m:ctrlPr>
                                </m:sSupPr>
                                <m:e>
                                  <m:d>
                                    <m:dPr>
                                      <m:ctrlPr>
                                        <a:rPr kumimoji="1" lang="en-US" altLang="ja-JP" b="0" i="1" smtClean="0">
                                          <a:latin typeface="Cambria Math" panose="02040503050406030204" pitchFamily="18" charset="0"/>
                                        </a:rPr>
                                      </m:ctrlPr>
                                    </m:dPr>
                                    <m:e>
                                      <m:f>
                                        <m:fPr>
                                          <m:ctrlPr>
                                            <a:rPr kumimoji="1" lang="en-US" altLang="ja-JP" b="0" i="1" smtClean="0">
                                              <a:latin typeface="Cambria Math" panose="02040503050406030204" pitchFamily="18" charset="0"/>
                                            </a:rPr>
                                          </m:ctrlPr>
                                        </m:fPr>
                                        <m:num>
                                          <m:r>
                                            <a:rPr kumimoji="1" lang="en-US" altLang="ja-JP" b="0" i="1" smtClean="0">
                                              <a:latin typeface="Cambria Math"/>
                                            </a:rPr>
                                            <m:t>𝑣</m:t>
                                          </m:r>
                                        </m:num>
                                        <m:den>
                                          <m:r>
                                            <a:rPr kumimoji="1" lang="en-US" altLang="ja-JP" b="0" i="1" smtClean="0">
                                              <a:latin typeface="Cambria Math"/>
                                            </a:rPr>
                                            <m:t>𝑐</m:t>
                                          </m:r>
                                        </m:den>
                                      </m:f>
                                    </m:e>
                                  </m:d>
                                </m:e>
                                <m:sup>
                                  <m:r>
                                    <a:rPr kumimoji="1" lang="en-US" altLang="ja-JP" b="0" i="1" smtClean="0">
                                      <a:latin typeface="Cambria Math"/>
                                    </a:rPr>
                                    <m:t>2</m:t>
                                  </m:r>
                                </m:sup>
                              </m:sSup>
                            </m:e>
                          </m:rad>
                        </m:den>
                      </m:f>
                    </m:oMath>
                  </m:oMathPara>
                </a14:m>
                <a:endParaRPr kumimoji="1" lang="ja-JP" altLang="en-US" dirty="0"/>
              </a:p>
            </p:txBody>
          </p:sp>
        </mc:Choice>
        <mc:Fallback xmlns="">
          <p:sp>
            <p:nvSpPr>
              <p:cNvPr id="9" name="テキスト ボックス 8"/>
              <p:cNvSpPr txBox="1">
                <a:spLocks noRot="1" noChangeAspect="1" noMove="1" noResize="1" noEditPoints="1" noAdjustHandles="1" noChangeArrowheads="1" noChangeShapeType="1" noTextEdit="1"/>
              </p:cNvSpPr>
              <p:nvPr/>
            </p:nvSpPr>
            <p:spPr>
              <a:xfrm>
                <a:off x="342293" y="2070996"/>
                <a:ext cx="3484544" cy="1134926"/>
              </a:xfrm>
              <a:prstGeom prst="rect">
                <a:avLst/>
              </a:prstGeom>
              <a:blipFill rotWithShape="1">
                <a:blip r:embed="rId5"/>
                <a:stretch>
                  <a:fillRect/>
                </a:stretch>
              </a:blipFill>
              <a:ln>
                <a:noFill/>
              </a:ln>
            </p:spPr>
            <p:txBody>
              <a:bodyPr/>
              <a:lstStyle/>
              <a:p>
                <a:r>
                  <a:rPr lang="ja-JP" altLang="en-US">
                    <a:noFill/>
                  </a:rPr>
                  <a:t> </a:t>
                </a:r>
              </a:p>
            </p:txBody>
          </p:sp>
        </mc:Fallback>
      </mc:AlternateContent>
      <p:sp>
        <p:nvSpPr>
          <p:cNvPr id="11" name="テキスト ボックス 10"/>
          <p:cNvSpPr txBox="1"/>
          <p:nvPr/>
        </p:nvSpPr>
        <p:spPr>
          <a:xfrm>
            <a:off x="107504" y="3437104"/>
            <a:ext cx="4176464" cy="369332"/>
          </a:xfrm>
          <a:prstGeom prst="rect">
            <a:avLst/>
          </a:prstGeom>
          <a:noFill/>
          <a:ln>
            <a:noFill/>
          </a:ln>
        </p:spPr>
        <p:txBody>
          <a:bodyPr wrap="square" rtlCol="0">
            <a:spAutoFit/>
          </a:bodyPr>
          <a:lstStyle/>
          <a:p>
            <a:r>
              <a:rPr kumimoji="1" lang="ja-JP" altLang="en-US" b="1" u="sng" dirty="0"/>
              <a:t>高エネルギーイオンに対する阻止能</a:t>
            </a:r>
          </a:p>
        </p:txBody>
      </p:sp>
      <mc:AlternateContent xmlns:mc="http://schemas.openxmlformats.org/markup-compatibility/2006" xmlns:a14="http://schemas.microsoft.com/office/drawing/2010/main">
        <mc:Choice Requires="a14">
          <p:sp>
            <p:nvSpPr>
              <p:cNvPr id="12" name="テキスト ボックス 11"/>
              <p:cNvSpPr txBox="1"/>
              <p:nvPr/>
            </p:nvSpPr>
            <p:spPr>
              <a:xfrm>
                <a:off x="342293" y="3806436"/>
                <a:ext cx="5077042" cy="865301"/>
              </a:xfrm>
              <a:prstGeom prst="rect">
                <a:avLst/>
              </a:prstGeom>
              <a:solidFill>
                <a:schemeClr val="bg1">
                  <a:lumMod val="95000"/>
                </a:schemeClr>
              </a:solidFill>
              <a:ln w="25400">
                <a:noFill/>
              </a:ln>
            </p:spPr>
            <p:txBody>
              <a:bodyPr wrap="square" rtlCol="0">
                <a:spAutoFit/>
              </a:bodyPr>
              <a:lstStyle/>
              <a:p>
                <a:pPr/>
                <a14:m>
                  <m:oMathPara xmlns:m="http://schemas.openxmlformats.org/officeDocument/2006/math">
                    <m:oMathParaPr>
                      <m:jc m:val="centerGroup"/>
                    </m:oMathParaPr>
                    <m:oMath xmlns:m="http://schemas.openxmlformats.org/officeDocument/2006/math">
                      <m:f>
                        <m:fPr>
                          <m:ctrlPr>
                            <a:rPr lang="en-US" altLang="ja-JP" i="1" smtClean="0">
                              <a:latin typeface="Cambria Math" panose="02040503050406030204" pitchFamily="18" charset="0"/>
                            </a:rPr>
                          </m:ctrlPr>
                        </m:fPr>
                        <m:num>
                          <m:r>
                            <m:rPr>
                              <m:sty m:val="p"/>
                            </m:rPr>
                            <a:rPr lang="en-US" altLang="ja-JP" i="0">
                              <a:latin typeface="Cambria Math"/>
                            </a:rPr>
                            <m:t>d</m:t>
                          </m:r>
                          <m:sSub>
                            <m:sSubPr>
                              <m:ctrlPr>
                                <a:rPr lang="en-US" altLang="ja-JP" i="1">
                                  <a:latin typeface="Cambria Math" panose="02040503050406030204" pitchFamily="18" charset="0"/>
                                </a:rPr>
                              </m:ctrlPr>
                            </m:sSubPr>
                            <m:e>
                              <m:r>
                                <a:rPr lang="en-US" altLang="ja-JP" i="1">
                                  <a:latin typeface="Cambria Math"/>
                                </a:rPr>
                                <m:t>𝐸</m:t>
                              </m:r>
                            </m:e>
                            <m:sub>
                              <m:r>
                                <m:rPr>
                                  <m:sty m:val="p"/>
                                </m:rPr>
                                <a:rPr lang="en-US" altLang="ja-JP" b="0" i="0" smtClean="0">
                                  <a:latin typeface="Cambria Math"/>
                                </a:rPr>
                                <m:t>k</m:t>
                              </m:r>
                            </m:sub>
                          </m:sSub>
                        </m:num>
                        <m:den>
                          <m:r>
                            <m:rPr>
                              <m:sty m:val="p"/>
                            </m:rPr>
                            <a:rPr lang="en-US" altLang="ja-JP" i="0">
                              <a:latin typeface="Cambria Math"/>
                            </a:rPr>
                            <m:t>d</m:t>
                          </m:r>
                          <m:r>
                            <a:rPr lang="en-US" altLang="ja-JP" i="1">
                              <a:latin typeface="Cambria Math"/>
                            </a:rPr>
                            <m:t>𝑥</m:t>
                          </m:r>
                        </m:den>
                      </m:f>
                      <m:r>
                        <a:rPr kumimoji="1" lang="en-US" altLang="ja-JP" b="0" i="1" smtClean="0">
                          <a:latin typeface="Cambria Math"/>
                        </a:rPr>
                        <m:t>=−</m:t>
                      </m:r>
                      <m:nary>
                        <m:naryPr>
                          <m:chr m:val="∑"/>
                          <m:supHide m:val="on"/>
                          <m:ctrlPr>
                            <a:rPr kumimoji="1" lang="en-US" altLang="ja-JP" b="0" i="1" smtClean="0">
                              <a:latin typeface="Cambria Math" panose="02040503050406030204" pitchFamily="18" charset="0"/>
                            </a:rPr>
                          </m:ctrlPr>
                        </m:naryPr>
                        <m:sub>
                          <m:r>
                            <m:rPr>
                              <m:sty m:val="p"/>
                              <m:brk m:alnAt="7"/>
                            </m:rPr>
                            <a:rPr kumimoji="1" lang="en-US" altLang="ja-JP" b="0" i="0" smtClean="0">
                              <a:latin typeface="Cambria Math"/>
                            </a:rPr>
                            <m:t>j</m:t>
                          </m:r>
                          <m:r>
                            <a:rPr kumimoji="1" lang="en-US" altLang="ja-JP" b="0" i="0" smtClean="0">
                              <a:latin typeface="Cambria Math"/>
                            </a:rPr>
                            <m:t>=</m:t>
                          </m:r>
                          <m:r>
                            <m:rPr>
                              <m:sty m:val="p"/>
                            </m:rPr>
                            <a:rPr kumimoji="1" lang="en-US" altLang="ja-JP" b="0" i="0" smtClean="0">
                              <a:latin typeface="Cambria Math"/>
                            </a:rPr>
                            <m:t>e</m:t>
                          </m:r>
                          <m:r>
                            <a:rPr kumimoji="1" lang="en-US" altLang="ja-JP" b="0" i="0" smtClean="0">
                              <a:latin typeface="Cambria Math"/>
                            </a:rPr>
                            <m:t>,</m:t>
                          </m:r>
                          <m:r>
                            <m:rPr>
                              <m:sty m:val="p"/>
                            </m:rPr>
                            <a:rPr kumimoji="1" lang="en-US" altLang="ja-JP" b="0" i="0" smtClean="0">
                              <a:latin typeface="Cambria Math"/>
                            </a:rPr>
                            <m:t>i</m:t>
                          </m:r>
                        </m:sub>
                        <m:sup/>
                        <m:e>
                          <m:d>
                            <m:dPr>
                              <m:begChr m:val="{"/>
                              <m:endChr m:val="}"/>
                              <m:ctrlPr>
                                <a:rPr lang="en-US" altLang="ja-JP" b="0" i="1" smtClean="0">
                                  <a:latin typeface="Cambria Math" panose="02040503050406030204" pitchFamily="18" charset="0"/>
                                </a:rPr>
                              </m:ctrlPr>
                            </m:dPr>
                            <m:e>
                              <m:f>
                                <m:fPr>
                                  <m:ctrlPr>
                                    <a:rPr lang="en-US" altLang="ja-JP" i="1">
                                      <a:latin typeface="Cambria Math" panose="02040503050406030204" pitchFamily="18" charset="0"/>
                                    </a:rPr>
                                  </m:ctrlPr>
                                </m:fPr>
                                <m:num>
                                  <m:r>
                                    <a:rPr lang="en-US" altLang="ja-JP" i="1">
                                      <a:latin typeface="Cambria Math"/>
                                    </a:rPr>
                                    <m:t>2</m:t>
                                  </m:r>
                                  <m:r>
                                    <a:rPr lang="ja-JP" altLang="en-US" i="1">
                                      <a:latin typeface="Cambria Math"/>
                                    </a:rPr>
                                    <m:t>𝜋</m:t>
                                  </m:r>
                                  <m:r>
                                    <a:rPr lang="ja-JP" altLang="en-US" i="1">
                                      <a:latin typeface="Cambria Math"/>
                                    </a:rPr>
                                    <m:t> </m:t>
                                  </m:r>
                                  <m:sSubSup>
                                    <m:sSubSupPr>
                                      <m:ctrlPr>
                                        <a:rPr lang="en-US" altLang="ja-JP" i="1">
                                          <a:latin typeface="Cambria Math" panose="02040503050406030204" pitchFamily="18" charset="0"/>
                                        </a:rPr>
                                      </m:ctrlPr>
                                    </m:sSubSupPr>
                                    <m:e>
                                      <m:r>
                                        <a:rPr lang="en-US" altLang="ja-JP" i="1">
                                          <a:latin typeface="Cambria Math"/>
                                        </a:rPr>
                                        <m:t>𝑍</m:t>
                                      </m:r>
                                    </m:e>
                                    <m:sub>
                                      <m:r>
                                        <m:rPr>
                                          <m:sty m:val="p"/>
                                        </m:rPr>
                                        <a:rPr lang="en-US" altLang="ja-JP" i="0">
                                          <a:latin typeface="Cambria Math"/>
                                        </a:rPr>
                                        <m:t>k</m:t>
                                      </m:r>
                                    </m:sub>
                                    <m:sup>
                                      <m:r>
                                        <a:rPr lang="en-US" altLang="ja-JP" i="1">
                                          <a:latin typeface="Cambria Math"/>
                                        </a:rPr>
                                        <m:t>2</m:t>
                                      </m:r>
                                    </m:sup>
                                  </m:sSubSup>
                                  <m:r>
                                    <a:rPr lang="ja-JP" altLang="en-US" i="1">
                                      <a:latin typeface="Cambria Math"/>
                                    </a:rPr>
                                    <m:t> </m:t>
                                  </m:r>
                                  <m:sSubSup>
                                    <m:sSubSupPr>
                                      <m:ctrlPr>
                                        <a:rPr lang="en-US" altLang="ja-JP" i="1">
                                          <a:latin typeface="Cambria Math" panose="02040503050406030204" pitchFamily="18" charset="0"/>
                                        </a:rPr>
                                      </m:ctrlPr>
                                    </m:sSubSupPr>
                                    <m:e>
                                      <m:r>
                                        <a:rPr lang="en-US" altLang="ja-JP" i="1">
                                          <a:latin typeface="Cambria Math"/>
                                        </a:rPr>
                                        <m:t>𝑍</m:t>
                                      </m:r>
                                    </m:e>
                                    <m:sub>
                                      <m:r>
                                        <m:rPr>
                                          <m:sty m:val="p"/>
                                        </m:rPr>
                                        <a:rPr lang="en-US" altLang="ja-JP" i="0">
                                          <a:latin typeface="Cambria Math"/>
                                        </a:rPr>
                                        <m:t>j</m:t>
                                      </m:r>
                                    </m:sub>
                                    <m:sup>
                                      <m:r>
                                        <a:rPr lang="en-US" altLang="ja-JP" i="1">
                                          <a:latin typeface="Cambria Math"/>
                                        </a:rPr>
                                        <m:t>2</m:t>
                                      </m:r>
                                    </m:sup>
                                  </m:sSubSup>
                                  <m:r>
                                    <a:rPr lang="ja-JP" altLang="en-US" i="1">
                                      <a:latin typeface="Cambria Math"/>
                                    </a:rPr>
                                    <m:t> </m:t>
                                  </m:r>
                                  <m:sSup>
                                    <m:sSupPr>
                                      <m:ctrlPr>
                                        <a:rPr lang="en-US" altLang="ja-JP" i="1">
                                          <a:latin typeface="Cambria Math" panose="02040503050406030204" pitchFamily="18" charset="0"/>
                                        </a:rPr>
                                      </m:ctrlPr>
                                    </m:sSupPr>
                                    <m:e>
                                      <m:r>
                                        <a:rPr lang="en-US" altLang="ja-JP" i="1">
                                          <a:latin typeface="Cambria Math"/>
                                        </a:rPr>
                                        <m:t>𝑒</m:t>
                                      </m:r>
                                    </m:e>
                                    <m:sup>
                                      <m:r>
                                        <a:rPr lang="en-US" altLang="ja-JP" i="1">
                                          <a:latin typeface="Cambria Math"/>
                                        </a:rPr>
                                        <m:t>4</m:t>
                                      </m:r>
                                    </m:sup>
                                  </m:sSup>
                                  <m:r>
                                    <a:rPr lang="ja-JP" altLang="en-US" i="1">
                                      <a:latin typeface="Cambria Math"/>
                                    </a:rPr>
                                    <m:t> </m:t>
                                  </m:r>
                                  <m:sSub>
                                    <m:sSubPr>
                                      <m:ctrlPr>
                                        <a:rPr lang="en-US" altLang="ja-JP" i="1">
                                          <a:latin typeface="Cambria Math" panose="02040503050406030204" pitchFamily="18" charset="0"/>
                                        </a:rPr>
                                      </m:ctrlPr>
                                    </m:sSubPr>
                                    <m:e>
                                      <m:r>
                                        <a:rPr lang="en-US" altLang="ja-JP" i="1">
                                          <a:latin typeface="Cambria Math"/>
                                        </a:rPr>
                                        <m:t>𝑚</m:t>
                                      </m:r>
                                    </m:e>
                                    <m:sub>
                                      <m:r>
                                        <m:rPr>
                                          <m:sty m:val="p"/>
                                        </m:rPr>
                                        <a:rPr lang="en-US" altLang="ja-JP" i="0">
                                          <a:latin typeface="Cambria Math"/>
                                        </a:rPr>
                                        <m:t>k</m:t>
                                      </m:r>
                                    </m:sub>
                                  </m:sSub>
                                  <m:r>
                                    <a:rPr lang="en-US" altLang="ja-JP" i="1">
                                      <a:latin typeface="Cambria Math"/>
                                    </a:rPr>
                                    <m:t> </m:t>
                                  </m:r>
                                  <m:sSub>
                                    <m:sSubPr>
                                      <m:ctrlPr>
                                        <a:rPr lang="en-US" altLang="ja-JP" i="1">
                                          <a:latin typeface="Cambria Math" panose="02040503050406030204" pitchFamily="18" charset="0"/>
                                        </a:rPr>
                                      </m:ctrlPr>
                                    </m:sSubPr>
                                    <m:e>
                                      <m:r>
                                        <a:rPr lang="en-US" altLang="ja-JP" i="1">
                                          <a:latin typeface="Cambria Math"/>
                                        </a:rPr>
                                        <m:t>𝑛</m:t>
                                      </m:r>
                                    </m:e>
                                    <m:sub>
                                      <m:r>
                                        <m:rPr>
                                          <m:sty m:val="p"/>
                                        </m:rPr>
                                        <a:rPr lang="en-US" altLang="ja-JP" i="0">
                                          <a:latin typeface="Cambria Math"/>
                                        </a:rPr>
                                        <m:t>j</m:t>
                                      </m:r>
                                    </m:sub>
                                  </m:sSub>
                                </m:num>
                                <m:den>
                                  <m:sSub>
                                    <m:sSubPr>
                                      <m:ctrlPr>
                                        <a:rPr lang="en-US" altLang="ja-JP" i="1">
                                          <a:latin typeface="Cambria Math" panose="02040503050406030204" pitchFamily="18" charset="0"/>
                                        </a:rPr>
                                      </m:ctrlPr>
                                    </m:sSubPr>
                                    <m:e>
                                      <m:r>
                                        <a:rPr lang="en-US" altLang="ja-JP" i="1">
                                          <a:latin typeface="Cambria Math"/>
                                        </a:rPr>
                                        <m:t>𝑚</m:t>
                                      </m:r>
                                    </m:e>
                                    <m:sub>
                                      <m:r>
                                        <m:rPr>
                                          <m:sty m:val="p"/>
                                        </m:rPr>
                                        <a:rPr lang="en-US" altLang="ja-JP" i="0">
                                          <a:latin typeface="Cambria Math"/>
                                        </a:rPr>
                                        <m:t>j</m:t>
                                      </m:r>
                                    </m:sub>
                                  </m:sSub>
                                  <m:r>
                                    <a:rPr lang="ja-JP" altLang="en-US" i="1">
                                      <a:latin typeface="Cambria Math"/>
                                    </a:rPr>
                                    <m:t> </m:t>
                                  </m:r>
                                  <m:sSub>
                                    <m:sSubPr>
                                      <m:ctrlPr>
                                        <a:rPr lang="en-US" altLang="ja-JP" i="1">
                                          <a:latin typeface="Cambria Math" panose="02040503050406030204" pitchFamily="18" charset="0"/>
                                        </a:rPr>
                                      </m:ctrlPr>
                                    </m:sSubPr>
                                    <m:e>
                                      <m:r>
                                        <a:rPr lang="en-US" altLang="ja-JP" i="1">
                                          <a:latin typeface="Cambria Math"/>
                                        </a:rPr>
                                        <m:t>𝐸</m:t>
                                      </m:r>
                                    </m:e>
                                    <m:sub>
                                      <m:r>
                                        <m:rPr>
                                          <m:sty m:val="p"/>
                                        </m:rPr>
                                        <a:rPr lang="en-US" altLang="ja-JP" i="0">
                                          <a:latin typeface="Cambria Math"/>
                                        </a:rPr>
                                        <m:t>k</m:t>
                                      </m:r>
                                    </m:sub>
                                  </m:sSub>
                                </m:den>
                              </m:f>
                              <m:r>
                                <a:rPr lang="en-US" altLang="ja-JP" i="1">
                                  <a:latin typeface="Cambria Math"/>
                                  <a:ea typeface="Cambria Math"/>
                                </a:rPr>
                                <m:t>∙</m:t>
                              </m:r>
                              <m:func>
                                <m:funcPr>
                                  <m:ctrlPr>
                                    <a:rPr lang="en-US" altLang="ja-JP" i="1">
                                      <a:latin typeface="Cambria Math" panose="02040503050406030204" pitchFamily="18" charset="0"/>
                                    </a:rPr>
                                  </m:ctrlPr>
                                </m:funcPr>
                                <m:fName>
                                  <m:r>
                                    <m:rPr>
                                      <m:sty m:val="p"/>
                                    </m:rPr>
                                    <a:rPr lang="en-US" altLang="ja-JP">
                                      <a:latin typeface="Cambria Math"/>
                                    </a:rPr>
                                    <m:t>ln</m:t>
                                  </m:r>
                                </m:fName>
                                <m:e>
                                  <m:sSub>
                                    <m:sSubPr>
                                      <m:ctrlPr>
                                        <a:rPr lang="el-GR" altLang="ja-JP" i="1">
                                          <a:latin typeface="Cambria Math" panose="02040503050406030204" pitchFamily="18" charset="0"/>
                                          <a:ea typeface="Cambria Math"/>
                                        </a:rPr>
                                      </m:ctrlPr>
                                    </m:sSubPr>
                                    <m:e>
                                      <m:r>
                                        <m:rPr>
                                          <m:sty m:val="p"/>
                                        </m:rPr>
                                        <a:rPr lang="el-GR" altLang="ja-JP" i="1">
                                          <a:latin typeface="Cambria Math"/>
                                          <a:ea typeface="Cambria Math"/>
                                        </a:rPr>
                                        <m:t>Λ</m:t>
                                      </m:r>
                                    </m:e>
                                    <m:sub>
                                      <m:r>
                                        <m:rPr>
                                          <m:sty m:val="p"/>
                                        </m:rPr>
                                        <a:rPr lang="en-US" altLang="ja-JP" i="0">
                                          <a:latin typeface="Cambria Math"/>
                                          <a:ea typeface="Cambria Math"/>
                                        </a:rPr>
                                        <m:t>kj</m:t>
                                      </m:r>
                                    </m:sub>
                                  </m:sSub>
                                </m:e>
                              </m:func>
                              <m:r>
                                <a:rPr lang="en-US" altLang="ja-JP" i="1">
                                  <a:latin typeface="Cambria Math"/>
                                  <a:ea typeface="Cambria Math"/>
                                </a:rPr>
                                <m:t>∙</m:t>
                              </m:r>
                              <m:r>
                                <a:rPr lang="en-US" altLang="ja-JP" i="1">
                                  <a:latin typeface="Cambria Math"/>
                                </a:rPr>
                                <m:t>𝐺</m:t>
                              </m:r>
                              <m:d>
                                <m:dPr>
                                  <m:ctrlPr>
                                    <a:rPr lang="en-US" altLang="ja-JP" i="1">
                                      <a:latin typeface="Cambria Math" panose="02040503050406030204" pitchFamily="18" charset="0"/>
                                    </a:rPr>
                                  </m:ctrlPr>
                                </m:dPr>
                                <m:e>
                                  <m:sSub>
                                    <m:sSubPr>
                                      <m:ctrlPr>
                                        <a:rPr lang="en-US" altLang="ja-JP" i="1">
                                          <a:latin typeface="Cambria Math" panose="02040503050406030204" pitchFamily="18" charset="0"/>
                                        </a:rPr>
                                      </m:ctrlPr>
                                    </m:sSubPr>
                                    <m:e>
                                      <m:r>
                                        <a:rPr lang="en-US" altLang="ja-JP" i="1">
                                          <a:latin typeface="Cambria Math"/>
                                        </a:rPr>
                                        <m:t>𝑥</m:t>
                                      </m:r>
                                    </m:e>
                                    <m:sub>
                                      <m:r>
                                        <m:rPr>
                                          <m:sty m:val="p"/>
                                        </m:rPr>
                                        <a:rPr lang="en-US" altLang="ja-JP" i="0">
                                          <a:latin typeface="Cambria Math"/>
                                        </a:rPr>
                                        <m:t>j</m:t>
                                      </m:r>
                                    </m:sub>
                                  </m:sSub>
                                </m:e>
                              </m:d>
                            </m:e>
                          </m:d>
                        </m:e>
                      </m:nary>
                    </m:oMath>
                  </m:oMathPara>
                </a14:m>
                <a:endParaRPr kumimoji="1" lang="ja-JP" altLang="en-US" dirty="0"/>
              </a:p>
            </p:txBody>
          </p:sp>
        </mc:Choice>
        <mc:Fallback xmlns="">
          <p:sp>
            <p:nvSpPr>
              <p:cNvPr id="12" name="テキスト ボックス 11"/>
              <p:cNvSpPr txBox="1">
                <a:spLocks noRot="1" noChangeAspect="1" noMove="1" noResize="1" noEditPoints="1" noAdjustHandles="1" noChangeArrowheads="1" noChangeShapeType="1" noTextEdit="1"/>
              </p:cNvSpPr>
              <p:nvPr/>
            </p:nvSpPr>
            <p:spPr>
              <a:xfrm>
                <a:off x="342293" y="3806436"/>
                <a:ext cx="5077042" cy="865301"/>
              </a:xfrm>
              <a:prstGeom prst="rect">
                <a:avLst/>
              </a:prstGeom>
              <a:blipFill rotWithShape="1">
                <a:blip r:embed="rId6"/>
                <a:stretch>
                  <a:fillRect/>
                </a:stretch>
              </a:blipFill>
              <a:ln w="25400">
                <a:noFill/>
              </a:ln>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3" name="テキスト ボックス 12"/>
              <p:cNvSpPr txBox="1"/>
              <p:nvPr/>
            </p:nvSpPr>
            <p:spPr>
              <a:xfrm>
                <a:off x="438561" y="5327251"/>
                <a:ext cx="4824536" cy="560603"/>
              </a:xfrm>
              <a:prstGeom prst="rect">
                <a:avLst/>
              </a:prstGeom>
              <a:noFill/>
            </p:spPr>
            <p:txBody>
              <a:bodyPr wrap="square" rtlCol="0">
                <a:spAutoFit/>
              </a:bodyPr>
              <a:lstStyle/>
              <a:p>
                <a:r>
                  <a:rPr kumimoji="1" lang="ja-JP" altLang="en-US" sz="2000" b="0" dirty="0"/>
                  <a:t>　</a:t>
                </a:r>
                <a14:m>
                  <m:oMath xmlns:m="http://schemas.openxmlformats.org/officeDocument/2006/math">
                    <m:r>
                      <a:rPr kumimoji="1" lang="en-US" altLang="ja-JP" sz="2000" b="0" i="1" smtClean="0">
                        <a:latin typeface="Cambria Math"/>
                      </a:rPr>
                      <m:t>𝐺</m:t>
                    </m:r>
                    <m:d>
                      <m:dPr>
                        <m:ctrlPr>
                          <a:rPr kumimoji="1" lang="en-US" altLang="ja-JP" sz="2000" b="0" i="1" smtClean="0">
                            <a:latin typeface="Cambria Math" panose="02040503050406030204" pitchFamily="18" charset="0"/>
                          </a:rPr>
                        </m:ctrlPr>
                      </m:dPr>
                      <m:e>
                        <m:sSub>
                          <m:sSubPr>
                            <m:ctrlPr>
                              <a:rPr kumimoji="1" lang="en-US" altLang="ja-JP" sz="2000" b="0" i="1" smtClean="0">
                                <a:latin typeface="Cambria Math" panose="02040503050406030204" pitchFamily="18" charset="0"/>
                              </a:rPr>
                            </m:ctrlPr>
                          </m:sSubPr>
                          <m:e>
                            <m:r>
                              <a:rPr kumimoji="1" lang="en-US" altLang="ja-JP" sz="2000" b="0" i="1" smtClean="0">
                                <a:latin typeface="Cambria Math"/>
                              </a:rPr>
                              <m:t>𝑥</m:t>
                            </m:r>
                          </m:e>
                          <m:sub>
                            <m:r>
                              <m:rPr>
                                <m:sty m:val="p"/>
                              </m:rPr>
                              <a:rPr kumimoji="1" lang="en-US" altLang="ja-JP" sz="2000" b="0" i="0" smtClean="0">
                                <a:latin typeface="Cambria Math"/>
                              </a:rPr>
                              <m:t>j</m:t>
                            </m:r>
                          </m:sub>
                        </m:sSub>
                      </m:e>
                    </m:d>
                    <m:r>
                      <a:rPr kumimoji="1" lang="en-US" altLang="ja-JP" sz="2000" b="0" i="1" smtClean="0">
                        <a:latin typeface="Cambria Math"/>
                      </a:rPr>
                      <m:t>=</m:t>
                    </m:r>
                    <m:func>
                      <m:funcPr>
                        <m:ctrlPr>
                          <a:rPr kumimoji="1" lang="en-US" altLang="ja-JP" sz="2000" b="0" i="1" smtClean="0">
                            <a:latin typeface="Cambria Math" panose="02040503050406030204" pitchFamily="18" charset="0"/>
                          </a:rPr>
                        </m:ctrlPr>
                      </m:funcPr>
                      <m:fName>
                        <m:r>
                          <m:rPr>
                            <m:sty m:val="p"/>
                          </m:rPr>
                          <a:rPr kumimoji="1" lang="en-US" altLang="ja-JP" sz="2000" b="0" i="0" smtClean="0">
                            <a:latin typeface="Cambria Math"/>
                          </a:rPr>
                          <m:t>erf</m:t>
                        </m:r>
                      </m:fName>
                      <m:e>
                        <m:d>
                          <m:dPr>
                            <m:ctrlPr>
                              <a:rPr kumimoji="1" lang="en-US" altLang="ja-JP" sz="2000" b="0" i="1" smtClean="0">
                                <a:latin typeface="Cambria Math" panose="02040503050406030204" pitchFamily="18" charset="0"/>
                              </a:rPr>
                            </m:ctrlPr>
                          </m:dPr>
                          <m:e>
                            <m:sSub>
                              <m:sSubPr>
                                <m:ctrlPr>
                                  <a:rPr kumimoji="1" lang="en-US" altLang="ja-JP" sz="2000" b="0" i="1" smtClean="0">
                                    <a:latin typeface="Cambria Math" panose="02040503050406030204" pitchFamily="18" charset="0"/>
                                  </a:rPr>
                                </m:ctrlPr>
                              </m:sSubPr>
                              <m:e>
                                <m:r>
                                  <a:rPr kumimoji="1" lang="en-US" altLang="ja-JP" sz="2000" b="0" i="1" smtClean="0">
                                    <a:latin typeface="Cambria Math"/>
                                  </a:rPr>
                                  <m:t>𝑥</m:t>
                                </m:r>
                              </m:e>
                              <m:sub>
                                <m:r>
                                  <m:rPr>
                                    <m:sty m:val="p"/>
                                  </m:rPr>
                                  <a:rPr kumimoji="1" lang="en-US" altLang="ja-JP" sz="2000" b="0" i="0" smtClean="0">
                                    <a:latin typeface="Cambria Math"/>
                                  </a:rPr>
                                  <m:t>j</m:t>
                                </m:r>
                              </m:sub>
                            </m:sSub>
                          </m:e>
                        </m:d>
                      </m:e>
                    </m:func>
                    <m:r>
                      <a:rPr kumimoji="1" lang="en-US" altLang="ja-JP" sz="2000" b="0" i="1" smtClean="0">
                        <a:latin typeface="Cambria Math"/>
                      </a:rPr>
                      <m:t>−</m:t>
                    </m:r>
                    <m:f>
                      <m:fPr>
                        <m:ctrlPr>
                          <a:rPr kumimoji="1" lang="en-US" altLang="ja-JP" sz="2000" b="0" i="1" smtClean="0">
                            <a:latin typeface="Cambria Math" panose="02040503050406030204" pitchFamily="18" charset="0"/>
                          </a:rPr>
                        </m:ctrlPr>
                      </m:fPr>
                      <m:num>
                        <m:r>
                          <a:rPr kumimoji="1" lang="en-US" altLang="ja-JP" sz="2000" b="0" i="1" smtClean="0">
                            <a:latin typeface="Cambria Math"/>
                          </a:rPr>
                          <m:t>2</m:t>
                        </m:r>
                      </m:num>
                      <m:den>
                        <m:rad>
                          <m:radPr>
                            <m:degHide m:val="on"/>
                            <m:ctrlPr>
                              <a:rPr kumimoji="1" lang="en-US" altLang="ja-JP" sz="2000" b="0" i="1" smtClean="0">
                                <a:latin typeface="Cambria Math" panose="02040503050406030204" pitchFamily="18" charset="0"/>
                              </a:rPr>
                            </m:ctrlPr>
                          </m:radPr>
                          <m:deg/>
                          <m:e>
                            <m:r>
                              <a:rPr kumimoji="1" lang="ja-JP" altLang="en-US" sz="2000" b="0" i="1" smtClean="0">
                                <a:latin typeface="Cambria Math"/>
                              </a:rPr>
                              <m:t>𝜋</m:t>
                            </m:r>
                          </m:e>
                        </m:rad>
                      </m:den>
                    </m:f>
                    <m:r>
                      <a:rPr kumimoji="1" lang="en-US" altLang="ja-JP" sz="2000" b="0" i="1" smtClean="0">
                        <a:latin typeface="Cambria Math"/>
                        <a:ea typeface="Cambria Math"/>
                      </a:rPr>
                      <m:t>∙</m:t>
                    </m:r>
                    <m:sSub>
                      <m:sSubPr>
                        <m:ctrlPr>
                          <a:rPr kumimoji="1" lang="en-US" altLang="ja-JP" sz="2000" b="0" i="1" smtClean="0">
                            <a:latin typeface="Cambria Math" panose="02040503050406030204" pitchFamily="18" charset="0"/>
                            <a:ea typeface="Cambria Math"/>
                          </a:rPr>
                        </m:ctrlPr>
                      </m:sSubPr>
                      <m:e>
                        <m:r>
                          <a:rPr kumimoji="1" lang="en-US" altLang="ja-JP" sz="2000" b="0" i="1" smtClean="0">
                            <a:latin typeface="Cambria Math"/>
                            <a:ea typeface="Cambria Math"/>
                          </a:rPr>
                          <m:t>𝑥</m:t>
                        </m:r>
                      </m:e>
                      <m:sub>
                        <m:r>
                          <m:rPr>
                            <m:sty m:val="p"/>
                          </m:rPr>
                          <a:rPr kumimoji="1" lang="en-US" altLang="ja-JP" sz="2000" b="0" i="0" smtClean="0">
                            <a:latin typeface="Cambria Math"/>
                            <a:ea typeface="Cambria Math"/>
                          </a:rPr>
                          <m:t>j</m:t>
                        </m:r>
                      </m:sub>
                    </m:sSub>
                    <m:r>
                      <a:rPr kumimoji="1" lang="en-US" altLang="ja-JP" sz="2000" b="0" i="1" smtClean="0">
                        <a:latin typeface="Cambria Math"/>
                        <a:ea typeface="Cambria Math"/>
                      </a:rPr>
                      <m:t>∙</m:t>
                    </m:r>
                    <m:r>
                      <m:rPr>
                        <m:sty m:val="p"/>
                      </m:rPr>
                      <a:rPr kumimoji="1" lang="en-US" altLang="ja-JP" sz="2000" b="0" i="0" smtClean="0">
                        <a:latin typeface="Cambria Math"/>
                        <a:ea typeface="Cambria Math"/>
                      </a:rPr>
                      <m:t>exp</m:t>
                    </m:r>
                    <m:r>
                      <a:rPr kumimoji="1" lang="en-US" altLang="ja-JP" sz="2000" b="0" i="1" smtClean="0">
                        <a:latin typeface="Cambria Math"/>
                        <a:ea typeface="Cambria Math"/>
                      </a:rPr>
                      <m:t>⁡(</m:t>
                    </m:r>
                    <m:sSup>
                      <m:sSupPr>
                        <m:ctrlPr>
                          <a:rPr kumimoji="1" lang="en-US" altLang="ja-JP" sz="2000" b="0" i="1" smtClean="0">
                            <a:latin typeface="Cambria Math" panose="02040503050406030204" pitchFamily="18" charset="0"/>
                            <a:ea typeface="Cambria Math"/>
                          </a:rPr>
                        </m:ctrlPr>
                      </m:sSupPr>
                      <m:e>
                        <m:r>
                          <a:rPr kumimoji="1" lang="en-US" altLang="ja-JP" sz="2000" b="0" i="1" smtClean="0">
                            <a:latin typeface="Cambria Math"/>
                            <a:ea typeface="Cambria Math"/>
                          </a:rPr>
                          <m:t>−</m:t>
                        </m:r>
                        <m:sSub>
                          <m:sSubPr>
                            <m:ctrlPr>
                              <a:rPr kumimoji="1" lang="en-US" altLang="ja-JP" sz="2000" b="0" i="1" smtClean="0">
                                <a:latin typeface="Cambria Math" panose="02040503050406030204" pitchFamily="18" charset="0"/>
                                <a:ea typeface="Cambria Math"/>
                              </a:rPr>
                            </m:ctrlPr>
                          </m:sSubPr>
                          <m:e>
                            <m:r>
                              <a:rPr kumimoji="1" lang="en-US" altLang="ja-JP" sz="2000" b="0" i="1" smtClean="0">
                                <a:latin typeface="Cambria Math"/>
                                <a:ea typeface="Cambria Math"/>
                              </a:rPr>
                              <m:t>𝑥</m:t>
                            </m:r>
                          </m:e>
                          <m:sub>
                            <m:r>
                              <m:rPr>
                                <m:sty m:val="p"/>
                              </m:rPr>
                              <a:rPr kumimoji="1" lang="en-US" altLang="ja-JP" sz="2000" b="0" i="0" smtClean="0">
                                <a:latin typeface="Cambria Math"/>
                                <a:ea typeface="Cambria Math"/>
                              </a:rPr>
                              <m:t>j</m:t>
                            </m:r>
                          </m:sub>
                        </m:sSub>
                      </m:e>
                      <m:sup>
                        <m:r>
                          <a:rPr kumimoji="1" lang="en-US" altLang="ja-JP" sz="2000" b="0" i="1" smtClean="0">
                            <a:latin typeface="Cambria Math"/>
                            <a:ea typeface="Cambria Math"/>
                          </a:rPr>
                          <m:t>2</m:t>
                        </m:r>
                      </m:sup>
                    </m:sSup>
                    <m:r>
                      <a:rPr kumimoji="1" lang="en-US" altLang="ja-JP" sz="2000" b="0" i="1" smtClean="0">
                        <a:latin typeface="Cambria Math"/>
                        <a:ea typeface="Cambria Math"/>
                      </a:rPr>
                      <m:t>)</m:t>
                    </m:r>
                  </m:oMath>
                </a14:m>
                <a:endParaRPr kumimoji="1" lang="en-US" altLang="ja-JP" sz="2000" dirty="0"/>
              </a:p>
            </p:txBody>
          </p:sp>
        </mc:Choice>
        <mc:Fallback xmlns="">
          <p:sp>
            <p:nvSpPr>
              <p:cNvPr id="13" name="テキスト ボックス 12"/>
              <p:cNvSpPr txBox="1">
                <a:spLocks noRot="1" noChangeAspect="1" noMove="1" noResize="1" noEditPoints="1" noAdjustHandles="1" noChangeArrowheads="1" noChangeShapeType="1" noTextEdit="1"/>
              </p:cNvSpPr>
              <p:nvPr/>
            </p:nvSpPr>
            <p:spPr>
              <a:xfrm>
                <a:off x="438561" y="5327251"/>
                <a:ext cx="4824536" cy="560603"/>
              </a:xfrm>
              <a:prstGeom prst="rect">
                <a:avLst/>
              </a:prstGeom>
              <a:blipFill rotWithShape="1">
                <a:blip r:embed="rId7"/>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5" name="正方形/長方形 14"/>
              <p:cNvSpPr/>
              <p:nvPr/>
            </p:nvSpPr>
            <p:spPr>
              <a:xfrm>
                <a:off x="342293" y="4805256"/>
                <a:ext cx="2255682" cy="395045"/>
              </a:xfrm>
              <a:prstGeom prst="rect">
                <a:avLst/>
              </a:prstGeom>
            </p:spPr>
            <p:txBody>
              <a:bodyPr wrap="none">
                <a:spAutoFit/>
              </a:bodyPr>
              <a:lstStyle/>
              <a:p>
                <a14:m>
                  <m:oMath xmlns:m="http://schemas.openxmlformats.org/officeDocument/2006/math">
                    <m:func>
                      <m:funcPr>
                        <m:ctrlPr>
                          <a:rPr lang="en-US" altLang="ja-JP" i="1">
                            <a:latin typeface="Cambria Math" panose="02040503050406030204" pitchFamily="18" charset="0"/>
                          </a:rPr>
                        </m:ctrlPr>
                      </m:funcPr>
                      <m:fName>
                        <m:r>
                          <m:rPr>
                            <m:sty m:val="p"/>
                          </m:rPr>
                          <a:rPr lang="en-US" altLang="ja-JP">
                            <a:latin typeface="Cambria Math"/>
                          </a:rPr>
                          <m:t>ln</m:t>
                        </m:r>
                      </m:fName>
                      <m:e>
                        <m:sSub>
                          <m:sSubPr>
                            <m:ctrlPr>
                              <a:rPr lang="en-US" altLang="ja-JP" i="1">
                                <a:latin typeface="Cambria Math" panose="02040503050406030204" pitchFamily="18" charset="0"/>
                              </a:rPr>
                            </m:ctrlPr>
                          </m:sSubPr>
                          <m:e>
                            <m:r>
                              <a:rPr lang="el-GR" altLang="ja-JP" i="1">
                                <a:latin typeface="Cambria Math"/>
                                <a:ea typeface="Cambria Math"/>
                              </a:rPr>
                              <m:t>𝛬</m:t>
                            </m:r>
                          </m:e>
                          <m:sub>
                            <m:r>
                              <m:rPr>
                                <m:sty m:val="p"/>
                              </m:rPr>
                              <a:rPr lang="en-US" altLang="ja-JP">
                                <a:latin typeface="Cambria Math"/>
                              </a:rPr>
                              <m:t>kj</m:t>
                            </m:r>
                          </m:sub>
                        </m:sSub>
                      </m:e>
                    </m:func>
                  </m:oMath>
                </a14:m>
                <a:r>
                  <a:rPr lang="ja-JP" altLang="en-US" dirty="0"/>
                  <a:t>　：クーロン対数</a:t>
                </a:r>
              </a:p>
            </p:txBody>
          </p:sp>
        </mc:Choice>
        <mc:Fallback xmlns="">
          <p:sp>
            <p:nvSpPr>
              <p:cNvPr id="15" name="正方形/長方形 14"/>
              <p:cNvSpPr>
                <a:spLocks noRot="1" noChangeAspect="1" noMove="1" noResize="1" noEditPoints="1" noAdjustHandles="1" noChangeArrowheads="1" noChangeShapeType="1" noTextEdit="1"/>
              </p:cNvSpPr>
              <p:nvPr/>
            </p:nvSpPr>
            <p:spPr>
              <a:xfrm>
                <a:off x="342293" y="4805256"/>
                <a:ext cx="2255682" cy="395045"/>
              </a:xfrm>
              <a:prstGeom prst="rect">
                <a:avLst/>
              </a:prstGeom>
              <a:blipFill rotWithShape="1">
                <a:blip r:embed="rId8"/>
                <a:stretch>
                  <a:fillRect t="-12308" r="-2162" b="-12308"/>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6" name="正方形/長方形 15"/>
              <p:cNvSpPr/>
              <p:nvPr/>
            </p:nvSpPr>
            <p:spPr>
              <a:xfrm>
                <a:off x="5477838" y="5265823"/>
                <a:ext cx="1619289" cy="68345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ja-JP" i="1">
                              <a:latin typeface="Cambria Math" panose="02040503050406030204" pitchFamily="18" charset="0"/>
                            </a:rPr>
                          </m:ctrlPr>
                        </m:sSubPr>
                        <m:e>
                          <m:r>
                            <a:rPr lang="en-US" altLang="ja-JP" i="1">
                              <a:latin typeface="Cambria Math"/>
                            </a:rPr>
                            <m:t>𝑥</m:t>
                          </m:r>
                        </m:e>
                        <m:sub>
                          <m:r>
                            <m:rPr>
                              <m:sty m:val="p"/>
                            </m:rPr>
                            <a:rPr lang="en-US" altLang="ja-JP">
                              <a:latin typeface="Cambria Math"/>
                            </a:rPr>
                            <m:t>j</m:t>
                          </m:r>
                        </m:sub>
                      </m:sSub>
                      <m:r>
                        <a:rPr lang="en-US" altLang="ja-JP" i="1">
                          <a:latin typeface="Cambria Math"/>
                          <a:ea typeface="Cambria Math"/>
                        </a:rPr>
                        <m:t>≡</m:t>
                      </m:r>
                      <m:f>
                        <m:fPr>
                          <m:ctrlPr>
                            <a:rPr lang="en-US" altLang="ja-JP" i="1">
                              <a:latin typeface="Cambria Math" panose="02040503050406030204" pitchFamily="18" charset="0"/>
                              <a:ea typeface="Cambria Math"/>
                            </a:rPr>
                          </m:ctrlPr>
                        </m:fPr>
                        <m:num>
                          <m:sSub>
                            <m:sSubPr>
                              <m:ctrlPr>
                                <a:rPr lang="en-US" altLang="ja-JP" i="1">
                                  <a:latin typeface="Cambria Math" panose="02040503050406030204" pitchFamily="18" charset="0"/>
                                  <a:ea typeface="Cambria Math"/>
                                </a:rPr>
                              </m:ctrlPr>
                            </m:sSubPr>
                            <m:e>
                              <m:r>
                                <a:rPr lang="en-US" altLang="ja-JP" i="1">
                                  <a:latin typeface="Cambria Math"/>
                                  <a:ea typeface="Cambria Math"/>
                                </a:rPr>
                                <m:t>𝑣</m:t>
                              </m:r>
                            </m:e>
                            <m:sub>
                              <m:r>
                                <m:rPr>
                                  <m:sty m:val="p"/>
                                </m:rPr>
                                <a:rPr lang="en-US" altLang="ja-JP">
                                  <a:latin typeface="Cambria Math"/>
                                  <a:ea typeface="Cambria Math"/>
                                </a:rPr>
                                <m:t>k</m:t>
                              </m:r>
                            </m:sub>
                          </m:sSub>
                        </m:num>
                        <m:den>
                          <m:rad>
                            <m:radPr>
                              <m:degHide m:val="on"/>
                              <m:ctrlPr>
                                <a:rPr lang="en-US" altLang="ja-JP" i="1">
                                  <a:latin typeface="Cambria Math" panose="02040503050406030204" pitchFamily="18" charset="0"/>
                                  <a:ea typeface="Cambria Math"/>
                                </a:rPr>
                              </m:ctrlPr>
                            </m:radPr>
                            <m:deg/>
                            <m:e>
                              <m:r>
                                <a:rPr lang="en-US" altLang="ja-JP" i="1">
                                  <a:latin typeface="Cambria Math"/>
                                  <a:ea typeface="Cambria Math"/>
                                </a:rPr>
                                <m:t>2 </m:t>
                              </m:r>
                              <m:sSub>
                                <m:sSubPr>
                                  <m:ctrlPr>
                                    <a:rPr lang="en-US" altLang="ja-JP" i="1">
                                      <a:latin typeface="Cambria Math" panose="02040503050406030204" pitchFamily="18" charset="0"/>
                                      <a:ea typeface="Cambria Math"/>
                                    </a:rPr>
                                  </m:ctrlPr>
                                </m:sSubPr>
                                <m:e>
                                  <m:r>
                                    <a:rPr lang="en-US" altLang="ja-JP" i="1">
                                      <a:latin typeface="Cambria Math"/>
                                      <a:ea typeface="Cambria Math"/>
                                    </a:rPr>
                                    <m:t>𝑇</m:t>
                                  </m:r>
                                </m:e>
                                <m:sub>
                                  <m:r>
                                    <m:rPr>
                                      <m:sty m:val="p"/>
                                    </m:rPr>
                                    <a:rPr lang="en-US" altLang="ja-JP">
                                      <a:latin typeface="Cambria Math"/>
                                      <a:ea typeface="Cambria Math"/>
                                    </a:rPr>
                                    <m:t>j</m:t>
                                  </m:r>
                                </m:sub>
                              </m:sSub>
                              <m:r>
                                <a:rPr lang="en-US" altLang="ja-JP" i="1">
                                  <a:latin typeface="Cambria Math"/>
                                  <a:ea typeface="Cambria Math"/>
                                </a:rPr>
                                <m:t>/</m:t>
                              </m:r>
                              <m:sSub>
                                <m:sSubPr>
                                  <m:ctrlPr>
                                    <a:rPr lang="en-US" altLang="ja-JP" i="1">
                                      <a:latin typeface="Cambria Math" panose="02040503050406030204" pitchFamily="18" charset="0"/>
                                      <a:ea typeface="Cambria Math"/>
                                    </a:rPr>
                                  </m:ctrlPr>
                                </m:sSubPr>
                                <m:e>
                                  <m:r>
                                    <a:rPr lang="en-US" altLang="ja-JP" i="1">
                                      <a:latin typeface="Cambria Math"/>
                                      <a:ea typeface="Cambria Math"/>
                                    </a:rPr>
                                    <m:t>𝑚</m:t>
                                  </m:r>
                                </m:e>
                                <m:sub>
                                  <m:r>
                                    <m:rPr>
                                      <m:sty m:val="p"/>
                                    </m:rPr>
                                    <a:rPr lang="en-US" altLang="ja-JP">
                                      <a:latin typeface="Cambria Math"/>
                                      <a:ea typeface="Cambria Math"/>
                                    </a:rPr>
                                    <m:t>j</m:t>
                                  </m:r>
                                </m:sub>
                              </m:sSub>
                            </m:e>
                          </m:rad>
                        </m:den>
                      </m:f>
                    </m:oMath>
                  </m:oMathPara>
                </a14:m>
                <a:endParaRPr lang="ja-JP" altLang="en-US" dirty="0"/>
              </a:p>
            </p:txBody>
          </p:sp>
        </mc:Choice>
        <mc:Fallback xmlns="">
          <p:sp>
            <p:nvSpPr>
              <p:cNvPr id="16" name="正方形/長方形 15"/>
              <p:cNvSpPr>
                <a:spLocks noRot="1" noChangeAspect="1" noMove="1" noResize="1" noEditPoints="1" noAdjustHandles="1" noChangeArrowheads="1" noChangeShapeType="1" noTextEdit="1"/>
              </p:cNvSpPr>
              <p:nvPr/>
            </p:nvSpPr>
            <p:spPr>
              <a:xfrm>
                <a:off x="5477838" y="5265823"/>
                <a:ext cx="1619289" cy="683457"/>
              </a:xfrm>
              <a:prstGeom prst="rect">
                <a:avLst/>
              </a:prstGeom>
              <a:blipFill rotWithShape="1">
                <a:blip r:embed="rId9"/>
                <a:stretch>
                  <a:fillRect/>
                </a:stretch>
              </a:blipFill>
            </p:spPr>
            <p:txBody>
              <a:bodyPr/>
              <a:lstStyle/>
              <a:p>
                <a:r>
                  <a:rPr lang="ja-JP" altLang="en-US">
                    <a:noFill/>
                  </a:rPr>
                  <a:t> </a:t>
                </a:r>
              </a:p>
            </p:txBody>
          </p:sp>
        </mc:Fallback>
      </mc:AlternateContent>
      <p:sp>
        <p:nvSpPr>
          <p:cNvPr id="17" name="正方形/長方形 16"/>
          <p:cNvSpPr/>
          <p:nvPr/>
        </p:nvSpPr>
        <p:spPr>
          <a:xfrm>
            <a:off x="7293" y="6342087"/>
            <a:ext cx="9116094" cy="461665"/>
          </a:xfrm>
          <a:prstGeom prst="rect">
            <a:avLst/>
          </a:prstGeom>
        </p:spPr>
        <p:txBody>
          <a:bodyPr wrap="square">
            <a:spAutoFit/>
          </a:bodyPr>
          <a:lstStyle/>
          <a:p>
            <a:pPr lvl="0"/>
            <a:r>
              <a:rPr lang="en-US" altLang="ja-JP" sz="1200" dirty="0"/>
              <a:t>[1] A. A. SOLODOV ;R. BETTI : PHYSICS OF PLASMAS, </a:t>
            </a:r>
            <a:r>
              <a:rPr lang="en-US" altLang="ja-JP" sz="1200" b="1" dirty="0"/>
              <a:t>15</a:t>
            </a:r>
            <a:r>
              <a:rPr lang="en-US" altLang="ja-JP" sz="1200" dirty="0"/>
              <a:t> (2008) 042707.</a:t>
            </a:r>
          </a:p>
          <a:p>
            <a:pPr lvl="0"/>
            <a:r>
              <a:rPr lang="en-US" altLang="ja-JP" sz="1200" dirty="0"/>
              <a:t>[2]NAKAO.Y ;HONDA.T ;FUJITA.M ;NAKASHIMA.H ;ODA.A ;KUDO.K ;OHTA.M : JOURNAL OF NUCLEAR SCIENCE AND TECHNOLOGY, </a:t>
            </a:r>
            <a:r>
              <a:rPr lang="en-US" altLang="ja-JP" sz="1200" b="1" dirty="0"/>
              <a:t>30</a:t>
            </a:r>
            <a:r>
              <a:rPr lang="en-US" altLang="ja-JP" sz="1200" dirty="0"/>
              <a:t> (1993) 1209.</a:t>
            </a:r>
            <a:endParaRPr lang="ja-JP" altLang="ja-JP" sz="1200" dirty="0"/>
          </a:p>
        </p:txBody>
      </p:sp>
      <p:sp>
        <p:nvSpPr>
          <p:cNvPr id="18" name="正方形/長方形 17"/>
          <p:cNvSpPr/>
          <p:nvPr/>
        </p:nvSpPr>
        <p:spPr>
          <a:xfrm>
            <a:off x="3700855" y="3339493"/>
            <a:ext cx="442750" cy="369332"/>
          </a:xfrm>
          <a:prstGeom prst="rect">
            <a:avLst/>
          </a:prstGeom>
        </p:spPr>
        <p:txBody>
          <a:bodyPr wrap="none">
            <a:spAutoFit/>
          </a:bodyPr>
          <a:lstStyle/>
          <a:p>
            <a:r>
              <a:rPr lang="en-US" altLang="ja-JP" dirty="0"/>
              <a:t>[2]</a:t>
            </a:r>
            <a:endParaRPr lang="ja-JP" altLang="en-US" dirty="0"/>
          </a:p>
        </p:txBody>
      </p:sp>
      <p:sp>
        <p:nvSpPr>
          <p:cNvPr id="19" name="正方形/長方形 18"/>
          <p:cNvSpPr/>
          <p:nvPr/>
        </p:nvSpPr>
        <p:spPr>
          <a:xfrm>
            <a:off x="3554399" y="836712"/>
            <a:ext cx="442750" cy="369332"/>
          </a:xfrm>
          <a:prstGeom prst="rect">
            <a:avLst/>
          </a:prstGeom>
        </p:spPr>
        <p:txBody>
          <a:bodyPr wrap="none">
            <a:spAutoFit/>
          </a:bodyPr>
          <a:lstStyle/>
          <a:p>
            <a:r>
              <a:rPr lang="en-US" altLang="ja-JP" dirty="0"/>
              <a:t>[1]</a:t>
            </a:r>
            <a:endParaRPr lang="ja-JP" altLang="en-US" dirty="0"/>
          </a:p>
        </p:txBody>
      </p:sp>
    </p:spTree>
    <p:extLst>
      <p:ext uri="{BB962C8B-B14F-4D97-AF65-F5344CB8AC3E}">
        <p14:creationId xmlns:p14="http://schemas.microsoft.com/office/powerpoint/2010/main" val="193873050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Y:\picls2d\frames_kai\cone_tipless\empi\laserfield_i_00076.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7381" y="1340768"/>
            <a:ext cx="4248472" cy="318635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Y:\picls2d\frames_kai\cone_tipless\emps\Bz_s_00100.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92906" y="1340768"/>
            <a:ext cx="4202675" cy="3152006"/>
          </a:xfrm>
          <a:prstGeom prst="rect">
            <a:avLst/>
          </a:prstGeom>
          <a:noFill/>
          <a:extLst>
            <a:ext uri="{909E8E84-426E-40DD-AFC4-6F175D3DCCD1}">
              <a14:hiddenFill xmlns:a14="http://schemas.microsoft.com/office/drawing/2010/main">
                <a:solidFill>
                  <a:srgbClr val="FFFFFF"/>
                </a:solidFill>
              </a14:hiddenFill>
            </a:ext>
          </a:extLst>
        </p:spPr>
      </p:pic>
      <p:sp>
        <p:nvSpPr>
          <p:cNvPr id="4" name="正方形/長方形 3"/>
          <p:cNvSpPr/>
          <p:nvPr/>
        </p:nvSpPr>
        <p:spPr>
          <a:xfrm>
            <a:off x="237381" y="828539"/>
            <a:ext cx="3151825" cy="369332"/>
          </a:xfrm>
          <a:prstGeom prst="rect">
            <a:avLst/>
          </a:prstGeom>
        </p:spPr>
        <p:txBody>
          <a:bodyPr wrap="none">
            <a:spAutoFit/>
          </a:bodyPr>
          <a:lstStyle/>
          <a:p>
            <a:r>
              <a:rPr lang="ja-JP" altLang="en-US" dirty="0"/>
              <a:t>レーザーのフィラメンテーション</a:t>
            </a:r>
          </a:p>
        </p:txBody>
      </p:sp>
      <p:sp>
        <p:nvSpPr>
          <p:cNvPr id="8" name="正方形/長方形 7"/>
          <p:cNvSpPr/>
          <p:nvPr/>
        </p:nvSpPr>
        <p:spPr>
          <a:xfrm>
            <a:off x="4834388" y="828539"/>
            <a:ext cx="2412840" cy="369332"/>
          </a:xfrm>
          <a:prstGeom prst="rect">
            <a:avLst/>
          </a:prstGeom>
        </p:spPr>
        <p:txBody>
          <a:bodyPr wrap="none">
            <a:spAutoFit/>
          </a:bodyPr>
          <a:lstStyle/>
          <a:p>
            <a:r>
              <a:rPr lang="ja-JP" altLang="en-US" dirty="0"/>
              <a:t>ワイベル不安定性（</a:t>
            </a:r>
            <a:r>
              <a:rPr lang="en-US" altLang="ja-JP" dirty="0" err="1"/>
              <a:t>Bz</a:t>
            </a:r>
            <a:r>
              <a:rPr lang="ja-JP" altLang="en-US" dirty="0"/>
              <a:t>）</a:t>
            </a:r>
          </a:p>
        </p:txBody>
      </p:sp>
      <p:pic>
        <p:nvPicPr>
          <p:cNvPr id="15" name="Picture 3" descr="C:\Users\Administrator\Desktop\新規作成_2.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7715"/>
          <a:stretch/>
        </p:blipFill>
        <p:spPr bwMode="auto">
          <a:xfrm>
            <a:off x="611560" y="4725144"/>
            <a:ext cx="2602690" cy="19645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548653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陽子の光圧加速</a:t>
            </a:r>
            <a:endParaRPr kumimoji="1" lang="ja-JP" altLang="en-US" dirty="0"/>
          </a:p>
        </p:txBody>
      </p:sp>
      <p:pic>
        <p:nvPicPr>
          <p:cNvPr id="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38259" y="908720"/>
            <a:ext cx="4461470" cy="52565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2732" y="908720"/>
            <a:ext cx="4304298" cy="43204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194580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計算手順</a:t>
            </a:r>
          </a:p>
        </p:txBody>
      </p:sp>
      <p:sp>
        <p:nvSpPr>
          <p:cNvPr id="5" name="正方形/長方形 4"/>
          <p:cNvSpPr/>
          <p:nvPr/>
        </p:nvSpPr>
        <p:spPr>
          <a:xfrm>
            <a:off x="140682" y="908720"/>
            <a:ext cx="7272808" cy="369332"/>
          </a:xfrm>
          <a:prstGeom prst="rect">
            <a:avLst/>
          </a:prstGeom>
        </p:spPr>
        <p:txBody>
          <a:bodyPr wrap="square">
            <a:spAutoFit/>
          </a:bodyPr>
          <a:lstStyle/>
          <a:p>
            <a:r>
              <a:rPr lang="ja-JP" altLang="en-US" b="1" dirty="0">
                <a:latin typeface="Times New Roman" panose="02020603050405020304" pitchFamily="18" charset="0"/>
                <a:cs typeface="Times New Roman" panose="02020603050405020304" pitchFamily="18" charset="0"/>
              </a:rPr>
              <a:t>◆ ① コア加熱・核燃焼計算　＜ビーム粒子・核融合流体ハイブリッド＞</a:t>
            </a:r>
          </a:p>
        </p:txBody>
      </p:sp>
      <p:sp>
        <p:nvSpPr>
          <p:cNvPr id="6" name="テキスト ボックス 5"/>
          <p:cNvSpPr txBox="1"/>
          <p:nvPr/>
        </p:nvSpPr>
        <p:spPr>
          <a:xfrm>
            <a:off x="3165018" y="1321604"/>
            <a:ext cx="1512168" cy="338554"/>
          </a:xfrm>
          <a:prstGeom prst="rect">
            <a:avLst/>
          </a:prstGeom>
          <a:noFill/>
          <a:ln>
            <a:noFill/>
          </a:ln>
        </p:spPr>
        <p:txBody>
          <a:bodyPr wrap="square" rtlCol="0">
            <a:spAutoFit/>
          </a:bodyPr>
          <a:lstStyle/>
          <a:p>
            <a:r>
              <a:rPr kumimoji="1" lang="en-US" altLang="ja-JP" sz="1600" u="sng" dirty="0">
                <a:latin typeface="Times New Roman" panose="02020603050405020304" pitchFamily="18" charset="0"/>
                <a:cs typeface="Times New Roman" panose="02020603050405020304" pitchFamily="18" charset="0"/>
              </a:rPr>
              <a:t>DT</a:t>
            </a:r>
            <a:r>
              <a:rPr kumimoji="1" lang="ja-JP" altLang="en-US" sz="1600" u="sng" dirty="0">
                <a:latin typeface="Times New Roman" panose="02020603050405020304" pitchFamily="18" charset="0"/>
                <a:cs typeface="Times New Roman" panose="02020603050405020304" pitchFamily="18" charset="0"/>
              </a:rPr>
              <a:t>燃料コア</a:t>
            </a:r>
          </a:p>
        </p:txBody>
      </p:sp>
      <p:sp>
        <p:nvSpPr>
          <p:cNvPr id="7" name="テキスト ボックス 6"/>
          <p:cNvSpPr txBox="1"/>
          <p:nvPr/>
        </p:nvSpPr>
        <p:spPr>
          <a:xfrm>
            <a:off x="5997213" y="1321937"/>
            <a:ext cx="1296144" cy="338554"/>
          </a:xfrm>
          <a:prstGeom prst="rect">
            <a:avLst/>
          </a:prstGeom>
          <a:noFill/>
          <a:ln>
            <a:noFill/>
          </a:ln>
        </p:spPr>
        <p:txBody>
          <a:bodyPr wrap="square" rtlCol="0">
            <a:spAutoFit/>
          </a:bodyPr>
          <a:lstStyle/>
          <a:p>
            <a:r>
              <a:rPr lang="en-US" altLang="ja-JP" sz="1600" u="sng" dirty="0">
                <a:latin typeface="Times New Roman" panose="02020603050405020304" pitchFamily="18" charset="0"/>
                <a:cs typeface="Times New Roman" panose="02020603050405020304" pitchFamily="18" charset="0"/>
              </a:rPr>
              <a:t>C</a:t>
            </a:r>
            <a:r>
              <a:rPr lang="en-US" altLang="ja-JP" sz="1600" u="sng" baseline="30000" dirty="0">
                <a:latin typeface="Times New Roman" panose="02020603050405020304" pitchFamily="18" charset="0"/>
                <a:cs typeface="Times New Roman" panose="02020603050405020304" pitchFamily="18" charset="0"/>
              </a:rPr>
              <a:t>6+</a:t>
            </a:r>
            <a:r>
              <a:rPr lang="ja-JP" altLang="en-US" sz="1600" u="sng" dirty="0">
                <a:latin typeface="Times New Roman" panose="02020603050405020304" pitchFamily="18" charset="0"/>
                <a:cs typeface="Times New Roman" panose="02020603050405020304" pitchFamily="18" charset="0"/>
              </a:rPr>
              <a:t>ビーム</a:t>
            </a:r>
            <a:endParaRPr kumimoji="1" lang="ja-JP" altLang="en-US" sz="1600" u="sng" dirty="0">
              <a:latin typeface="Times New Roman" panose="02020603050405020304" pitchFamily="18" charset="0"/>
              <a:cs typeface="Times New Roman" panose="02020603050405020304" pitchFamily="18" charset="0"/>
            </a:endParaRPr>
          </a:p>
        </p:txBody>
      </p:sp>
      <p:sp>
        <p:nvSpPr>
          <p:cNvPr id="8" name="テキスト ボックス 7"/>
          <p:cNvSpPr txBox="1"/>
          <p:nvPr/>
        </p:nvSpPr>
        <p:spPr>
          <a:xfrm>
            <a:off x="3260909" y="1652436"/>
            <a:ext cx="2664296" cy="738664"/>
          </a:xfrm>
          <a:prstGeom prst="rect">
            <a:avLst/>
          </a:prstGeom>
          <a:noFill/>
          <a:ln>
            <a:noFill/>
          </a:ln>
        </p:spPr>
        <p:txBody>
          <a:bodyPr wrap="square" rtlCol="0">
            <a:spAutoFit/>
          </a:bodyPr>
          <a:lstStyle/>
          <a:p>
            <a:r>
              <a:rPr lang="ja-JP" altLang="en-US" sz="1400" dirty="0">
                <a:latin typeface="Times New Roman" panose="02020603050405020304" pitchFamily="18" charset="0"/>
                <a:cs typeface="Times New Roman" panose="02020603050405020304" pitchFamily="18" charset="0"/>
              </a:rPr>
              <a:t>・ 簡易的な一様圧縮コア</a:t>
            </a:r>
            <a:endParaRPr lang="en-US" altLang="ja-JP" sz="1400" dirty="0">
              <a:latin typeface="Times New Roman" panose="02020603050405020304" pitchFamily="18" charset="0"/>
              <a:cs typeface="Times New Roman" panose="02020603050405020304" pitchFamily="18" charset="0"/>
            </a:endParaRPr>
          </a:p>
          <a:p>
            <a:r>
              <a:rPr lang="ja-JP" altLang="en-US" sz="1400" dirty="0">
                <a:latin typeface="Times New Roman" panose="02020603050405020304" pitchFamily="18" charset="0"/>
                <a:cs typeface="Times New Roman" panose="02020603050405020304" pitchFamily="18" charset="0"/>
              </a:rPr>
              <a:t>・ 最大密度：</a:t>
            </a:r>
            <a:r>
              <a:rPr lang="en-US" altLang="ja-JP" sz="1400" dirty="0">
                <a:latin typeface="Times New Roman" panose="02020603050405020304" pitchFamily="18" charset="0"/>
                <a:cs typeface="Times New Roman" panose="02020603050405020304" pitchFamily="18" charset="0"/>
              </a:rPr>
              <a:t>500g/cm</a:t>
            </a:r>
            <a:r>
              <a:rPr lang="en-US" altLang="ja-JP" sz="1400" baseline="30000" dirty="0">
                <a:latin typeface="Times New Roman" panose="02020603050405020304" pitchFamily="18" charset="0"/>
                <a:cs typeface="Times New Roman" panose="02020603050405020304" pitchFamily="18" charset="0"/>
              </a:rPr>
              <a:t>3</a:t>
            </a:r>
          </a:p>
          <a:p>
            <a:r>
              <a:rPr lang="ja-JP" altLang="en-US" sz="1400" dirty="0">
                <a:latin typeface="Times New Roman" panose="02020603050405020304" pitchFamily="18" charset="0"/>
                <a:cs typeface="Times New Roman" panose="02020603050405020304" pitchFamily="18" charset="0"/>
              </a:rPr>
              <a:t>・ コアサイズ： </a:t>
            </a:r>
            <a:r>
              <a:rPr kumimoji="1" lang="en-US" altLang="ja-JP" sz="1400" i="1" dirty="0" err="1">
                <a:latin typeface="Times New Roman" panose="02020603050405020304" pitchFamily="18" charset="0"/>
                <a:cs typeface="Times New Roman" panose="02020603050405020304" pitchFamily="18" charset="0"/>
              </a:rPr>
              <a:t>ρR</a:t>
            </a:r>
            <a:r>
              <a:rPr kumimoji="1" lang="en-US" altLang="ja-JP" sz="1400" dirty="0">
                <a:latin typeface="Times New Roman" panose="02020603050405020304" pitchFamily="18" charset="0"/>
                <a:cs typeface="Times New Roman" panose="02020603050405020304" pitchFamily="18" charset="0"/>
              </a:rPr>
              <a:t>=2g/cm</a:t>
            </a:r>
            <a:r>
              <a:rPr kumimoji="1" lang="en-US" altLang="ja-JP" sz="1400" baseline="30000" dirty="0">
                <a:latin typeface="Times New Roman" panose="02020603050405020304" pitchFamily="18" charset="0"/>
                <a:cs typeface="Times New Roman" panose="02020603050405020304" pitchFamily="18" charset="0"/>
              </a:rPr>
              <a:t>2</a:t>
            </a:r>
            <a:endParaRPr kumimoji="1" lang="ja-JP" altLang="en-US" sz="1400" baseline="30000" dirty="0">
              <a:latin typeface="Times New Roman" panose="02020603050405020304" pitchFamily="18" charset="0"/>
              <a:cs typeface="Times New Roman" panose="02020603050405020304" pitchFamily="18" charset="0"/>
            </a:endParaRPr>
          </a:p>
        </p:txBody>
      </p:sp>
      <p:sp>
        <p:nvSpPr>
          <p:cNvPr id="29" name="テキスト ボックス 28"/>
          <p:cNvSpPr txBox="1"/>
          <p:nvPr/>
        </p:nvSpPr>
        <p:spPr>
          <a:xfrm>
            <a:off x="6088771" y="1634448"/>
            <a:ext cx="2999953" cy="738664"/>
          </a:xfrm>
          <a:prstGeom prst="rect">
            <a:avLst/>
          </a:prstGeom>
          <a:noFill/>
          <a:ln>
            <a:noFill/>
          </a:ln>
        </p:spPr>
        <p:txBody>
          <a:bodyPr wrap="square" rtlCol="0">
            <a:spAutoFit/>
          </a:bodyPr>
          <a:lstStyle/>
          <a:p>
            <a:r>
              <a:rPr lang="ja-JP" altLang="en-US" sz="1400" dirty="0">
                <a:latin typeface="Times New Roman" panose="02020603050405020304" pitchFamily="18" charset="0"/>
                <a:cs typeface="Times New Roman" panose="02020603050405020304" pitchFamily="18" charset="0"/>
              </a:rPr>
              <a:t>・ 単色ビーム </a:t>
            </a:r>
            <a:endParaRPr lang="en-US" altLang="ja-JP" sz="1400" dirty="0">
              <a:latin typeface="Times New Roman" panose="02020603050405020304" pitchFamily="18" charset="0"/>
              <a:cs typeface="Times New Roman" panose="02020603050405020304" pitchFamily="18" charset="0"/>
            </a:endParaRPr>
          </a:p>
          <a:p>
            <a:r>
              <a:rPr lang="ja-JP" altLang="en-US" sz="1400" dirty="0">
                <a:latin typeface="Times New Roman" panose="02020603050405020304" pitchFamily="18" charset="0"/>
                <a:cs typeface="Times New Roman" panose="02020603050405020304" pitchFamily="18" charset="0"/>
              </a:rPr>
              <a:t>　（粒子エネルギー</a:t>
            </a:r>
            <a:r>
              <a:rPr lang="en-US" altLang="ja-JP" sz="1400" i="1" dirty="0" err="1">
                <a:latin typeface="Times New Roman" panose="02020603050405020304" pitchFamily="18" charset="0"/>
                <a:cs typeface="Times New Roman" panose="02020603050405020304" pitchFamily="18" charset="0"/>
              </a:rPr>
              <a:t>ε</a:t>
            </a:r>
            <a:r>
              <a:rPr lang="en-US" altLang="ja-JP" sz="1400" baseline="-25000" dirty="0" err="1">
                <a:latin typeface="Times New Roman" panose="02020603050405020304" pitchFamily="18" charset="0"/>
                <a:cs typeface="Times New Roman" panose="02020603050405020304" pitchFamily="18" charset="0"/>
              </a:rPr>
              <a:t>i</a:t>
            </a:r>
            <a:r>
              <a:rPr lang="en-US" altLang="ja-JP" sz="1400" dirty="0">
                <a:latin typeface="Times New Roman" panose="02020603050405020304" pitchFamily="18" charset="0"/>
                <a:cs typeface="Times New Roman" panose="02020603050405020304" pitchFamily="18" charset="0"/>
              </a:rPr>
              <a:t>=50~400MeV</a:t>
            </a:r>
            <a:r>
              <a:rPr lang="ja-JP" altLang="en-US" sz="1400" dirty="0">
                <a:latin typeface="Times New Roman" panose="02020603050405020304" pitchFamily="18" charset="0"/>
                <a:cs typeface="Times New Roman" panose="02020603050405020304" pitchFamily="18" charset="0"/>
              </a:rPr>
              <a:t>）</a:t>
            </a:r>
            <a:endParaRPr lang="en-US" altLang="ja-JP" sz="1400" dirty="0">
              <a:latin typeface="Times New Roman" panose="02020603050405020304" pitchFamily="18" charset="0"/>
              <a:cs typeface="Times New Roman" panose="02020603050405020304" pitchFamily="18" charset="0"/>
            </a:endParaRPr>
          </a:p>
          <a:p>
            <a:r>
              <a:rPr lang="ja-JP" altLang="en-US" sz="1400" dirty="0">
                <a:latin typeface="Times New Roman" panose="02020603050405020304" pitchFamily="18" charset="0"/>
                <a:cs typeface="Times New Roman" panose="02020603050405020304" pitchFamily="18" charset="0"/>
              </a:rPr>
              <a:t>・ ビーム発散角 </a:t>
            </a:r>
            <a:r>
              <a:rPr lang="en-US" altLang="ja-JP" sz="1400" i="1" dirty="0" err="1">
                <a:latin typeface="Times New Roman" panose="02020603050405020304" pitchFamily="18" charset="0"/>
                <a:cs typeface="Times New Roman" panose="02020603050405020304" pitchFamily="18" charset="0"/>
              </a:rPr>
              <a:t>θ</a:t>
            </a:r>
            <a:r>
              <a:rPr lang="en-US" altLang="ja-JP" sz="1400" baseline="-25000" dirty="0" err="1">
                <a:latin typeface="Times New Roman" panose="02020603050405020304" pitchFamily="18" charset="0"/>
                <a:cs typeface="Times New Roman" panose="02020603050405020304" pitchFamily="18" charset="0"/>
              </a:rPr>
              <a:t>b</a:t>
            </a:r>
            <a:r>
              <a:rPr lang="en-US" altLang="ja-JP" sz="1400" dirty="0">
                <a:latin typeface="Times New Roman" panose="02020603050405020304" pitchFamily="18" charset="0"/>
                <a:cs typeface="Times New Roman" panose="02020603050405020304" pitchFamily="18" charset="0"/>
              </a:rPr>
              <a:t>=</a:t>
            </a:r>
            <a:r>
              <a:rPr lang="ja-JP" altLang="en-US" sz="1400" dirty="0">
                <a:latin typeface="Times New Roman" panose="02020603050405020304" pitchFamily="18" charset="0"/>
                <a:cs typeface="Times New Roman" panose="02020603050405020304" pitchFamily="18" charset="0"/>
              </a:rPr>
              <a:t> </a:t>
            </a:r>
            <a:r>
              <a:rPr lang="en-US" altLang="ja-JP" sz="1400" dirty="0">
                <a:latin typeface="Times New Roman" panose="02020603050405020304" pitchFamily="18" charset="0"/>
                <a:cs typeface="Times New Roman" panose="02020603050405020304" pitchFamily="18" charset="0"/>
              </a:rPr>
              <a:t>0°</a:t>
            </a:r>
            <a:r>
              <a:rPr lang="ja-JP" altLang="en-US" sz="1400" dirty="0" err="1">
                <a:latin typeface="Times New Roman" panose="02020603050405020304" pitchFamily="18" charset="0"/>
                <a:cs typeface="Times New Roman" panose="02020603050405020304" pitchFamily="18" charset="0"/>
              </a:rPr>
              <a:t>，</a:t>
            </a:r>
            <a:r>
              <a:rPr lang="en-US" altLang="ja-JP" sz="1400" dirty="0">
                <a:latin typeface="Times New Roman" panose="02020603050405020304" pitchFamily="18" charset="0"/>
                <a:cs typeface="Times New Roman" panose="02020603050405020304" pitchFamily="18" charset="0"/>
              </a:rPr>
              <a:t>10°</a:t>
            </a:r>
            <a:r>
              <a:rPr lang="ja-JP" altLang="en-US" sz="1400" dirty="0" err="1">
                <a:latin typeface="Times New Roman" panose="02020603050405020304" pitchFamily="18" charset="0"/>
                <a:cs typeface="Times New Roman" panose="02020603050405020304" pitchFamily="18" charset="0"/>
              </a:rPr>
              <a:t>，</a:t>
            </a:r>
            <a:r>
              <a:rPr lang="en-US" altLang="ja-JP" sz="1400" dirty="0">
                <a:latin typeface="Times New Roman" panose="02020603050405020304" pitchFamily="18" charset="0"/>
                <a:cs typeface="Times New Roman" panose="02020603050405020304" pitchFamily="18" charset="0"/>
              </a:rPr>
              <a:t>20°</a:t>
            </a:r>
            <a:endParaRPr kumimoji="1" lang="ja-JP" altLang="en-US" sz="1400" baseline="30000" dirty="0">
              <a:latin typeface="Times New Roman" panose="02020603050405020304" pitchFamily="18" charset="0"/>
              <a:cs typeface="Times New Roman" panose="02020603050405020304" pitchFamily="18" charset="0"/>
            </a:endParaRPr>
          </a:p>
        </p:txBody>
      </p:sp>
      <p:sp>
        <p:nvSpPr>
          <p:cNvPr id="28" name="テキスト ボックス 27"/>
          <p:cNvSpPr txBox="1"/>
          <p:nvPr/>
        </p:nvSpPr>
        <p:spPr>
          <a:xfrm>
            <a:off x="3408887" y="2430413"/>
            <a:ext cx="5372755" cy="523220"/>
          </a:xfrm>
          <a:prstGeom prst="rect">
            <a:avLst/>
          </a:prstGeom>
          <a:noFill/>
          <a:ln w="12700">
            <a:solidFill>
              <a:schemeClr val="tx1"/>
            </a:solidFill>
          </a:ln>
        </p:spPr>
        <p:txBody>
          <a:bodyPr wrap="square" rtlCol="0">
            <a:spAutoFit/>
          </a:bodyPr>
          <a:lstStyle/>
          <a:p>
            <a:r>
              <a:rPr lang="ja-JP" altLang="en-US" sz="1400" dirty="0"/>
              <a:t>結果： </a:t>
            </a:r>
            <a:r>
              <a:rPr lang="ja-JP" altLang="en-US" sz="1400" i="1" dirty="0">
                <a:latin typeface="Times New Roman" panose="02020603050405020304" pitchFamily="18" charset="0"/>
                <a:cs typeface="Times New Roman" panose="02020603050405020304" pitchFamily="18" charset="0"/>
              </a:rPr>
              <a:t>　　</a:t>
            </a:r>
            <a:r>
              <a:rPr lang="en-US" altLang="ja-JP" sz="1400" i="1" dirty="0" err="1">
                <a:latin typeface="Times New Roman" panose="02020603050405020304" pitchFamily="18" charset="0"/>
                <a:cs typeface="Times New Roman" panose="02020603050405020304" pitchFamily="18" charset="0"/>
              </a:rPr>
              <a:t>ε</a:t>
            </a:r>
            <a:r>
              <a:rPr lang="en-US" altLang="ja-JP" sz="1400" baseline="-25000" dirty="0" err="1">
                <a:latin typeface="Times New Roman" panose="02020603050405020304" pitchFamily="18" charset="0"/>
                <a:cs typeface="Times New Roman" panose="02020603050405020304" pitchFamily="18" charset="0"/>
              </a:rPr>
              <a:t>i</a:t>
            </a:r>
            <a:r>
              <a:rPr lang="en-US" altLang="ja-JP" sz="1400" dirty="0">
                <a:latin typeface="Times New Roman" panose="02020603050405020304" pitchFamily="18" charset="0"/>
                <a:cs typeface="Times New Roman" panose="02020603050405020304" pitchFamily="18" charset="0"/>
              </a:rPr>
              <a:t>=100~300MeV</a:t>
            </a:r>
            <a:r>
              <a:rPr lang="ja-JP" altLang="en-US" sz="1400" dirty="0" err="1">
                <a:latin typeface="Times New Roman" panose="02020603050405020304" pitchFamily="18" charset="0"/>
                <a:cs typeface="Times New Roman" panose="02020603050405020304" pitchFamily="18" charset="0"/>
              </a:rPr>
              <a:t>，</a:t>
            </a:r>
            <a:r>
              <a:rPr lang="en-US" altLang="ja-JP" sz="1400" i="1" dirty="0" err="1">
                <a:latin typeface="Times New Roman" panose="02020603050405020304" pitchFamily="18" charset="0"/>
                <a:cs typeface="Times New Roman" panose="02020603050405020304" pitchFamily="18" charset="0"/>
              </a:rPr>
              <a:t>θ</a:t>
            </a:r>
            <a:r>
              <a:rPr lang="en-US" altLang="ja-JP" sz="1400" baseline="-25000" dirty="0" err="1">
                <a:latin typeface="Times New Roman" panose="02020603050405020304" pitchFamily="18" charset="0"/>
                <a:cs typeface="Times New Roman" panose="02020603050405020304" pitchFamily="18" charset="0"/>
              </a:rPr>
              <a:t>b</a:t>
            </a:r>
            <a:r>
              <a:rPr lang="en-US" altLang="ja-JP" sz="1400" dirty="0">
                <a:latin typeface="Times New Roman" panose="02020603050405020304" pitchFamily="18" charset="0"/>
                <a:cs typeface="Times New Roman" panose="02020603050405020304" pitchFamily="18" charset="0"/>
              </a:rPr>
              <a:t>=0~10°</a:t>
            </a:r>
            <a:r>
              <a:rPr lang="ja-JP" altLang="en-US" sz="1400" dirty="0">
                <a:latin typeface="Times New Roman" panose="02020603050405020304" pitchFamily="18" charset="0"/>
                <a:cs typeface="Times New Roman" panose="02020603050405020304" pitchFamily="18" charset="0"/>
              </a:rPr>
              <a:t>の時，</a:t>
            </a:r>
            <a:r>
              <a:rPr lang="ja-JP" altLang="en-US" sz="1400" dirty="0"/>
              <a:t>コアの点火に必要な</a:t>
            </a:r>
            <a:endParaRPr lang="en-US" altLang="ja-JP" sz="1400" dirty="0"/>
          </a:p>
          <a:p>
            <a:r>
              <a:rPr lang="ja-JP" altLang="en-US" sz="1400" dirty="0">
                <a:latin typeface="Times New Roman" panose="02020603050405020304" pitchFamily="18" charset="0"/>
                <a:cs typeface="Times New Roman" panose="02020603050405020304" pitchFamily="18" charset="0"/>
              </a:rPr>
              <a:t>　　　　　　イオンビームエネルギーは，</a:t>
            </a:r>
            <a:r>
              <a:rPr lang="en-US" altLang="ja-JP" sz="1400" i="1" u="sng" dirty="0" err="1">
                <a:latin typeface="Times New Roman" panose="02020603050405020304" pitchFamily="18" charset="0"/>
                <a:cs typeface="Times New Roman" panose="02020603050405020304" pitchFamily="18" charset="0"/>
              </a:rPr>
              <a:t>E</a:t>
            </a:r>
            <a:r>
              <a:rPr lang="en-US" altLang="ja-JP" sz="1400" baseline="-25000" dirty="0" err="1">
                <a:latin typeface="Times New Roman" panose="02020603050405020304" pitchFamily="18" charset="0"/>
                <a:cs typeface="Times New Roman" panose="02020603050405020304" pitchFamily="18" charset="0"/>
              </a:rPr>
              <a:t>b,ig</a:t>
            </a:r>
            <a:r>
              <a:rPr lang="en-US" altLang="ja-JP" sz="1400" u="sng" dirty="0">
                <a:latin typeface="Times New Roman" panose="02020603050405020304" pitchFamily="18" charset="0"/>
                <a:cs typeface="Times New Roman" panose="02020603050405020304" pitchFamily="18" charset="0"/>
              </a:rPr>
              <a:t>=9~12kJ</a:t>
            </a:r>
          </a:p>
        </p:txBody>
      </p:sp>
      <p:sp>
        <p:nvSpPr>
          <p:cNvPr id="32" name="正方形/長方形 31"/>
          <p:cNvSpPr/>
          <p:nvPr/>
        </p:nvSpPr>
        <p:spPr>
          <a:xfrm>
            <a:off x="140682" y="3212976"/>
            <a:ext cx="6966520" cy="369332"/>
          </a:xfrm>
          <a:prstGeom prst="rect">
            <a:avLst/>
          </a:prstGeom>
        </p:spPr>
        <p:txBody>
          <a:bodyPr wrap="square">
            <a:spAutoFit/>
          </a:bodyPr>
          <a:lstStyle/>
          <a:p>
            <a:r>
              <a:rPr lang="ja-JP" altLang="en-US" b="1" dirty="0">
                <a:latin typeface="Times New Roman" panose="02020603050405020304" pitchFamily="18" charset="0"/>
                <a:cs typeface="Times New Roman" panose="02020603050405020304" pitchFamily="18" charset="0"/>
              </a:rPr>
              <a:t>◆ イオン加速計算　＜相対論的電磁粒子（</a:t>
            </a:r>
            <a:r>
              <a:rPr lang="en-US" altLang="ja-JP" b="1" dirty="0">
                <a:latin typeface="Times New Roman" panose="02020603050405020304" pitchFamily="18" charset="0"/>
                <a:cs typeface="Times New Roman" panose="02020603050405020304" pitchFamily="18" charset="0"/>
              </a:rPr>
              <a:t>PIC</a:t>
            </a:r>
            <a:r>
              <a:rPr lang="ja-JP" altLang="en-US" b="1" dirty="0">
                <a:latin typeface="Times New Roman" panose="02020603050405020304" pitchFamily="18" charset="0"/>
                <a:cs typeface="Times New Roman" panose="02020603050405020304" pitchFamily="18" charset="0"/>
              </a:rPr>
              <a:t>）コード＞</a:t>
            </a:r>
          </a:p>
        </p:txBody>
      </p:sp>
      <p:sp>
        <p:nvSpPr>
          <p:cNvPr id="30" name="テキスト ボックス 29"/>
          <p:cNvSpPr txBox="1"/>
          <p:nvPr/>
        </p:nvSpPr>
        <p:spPr>
          <a:xfrm>
            <a:off x="356706" y="3567158"/>
            <a:ext cx="7776864" cy="338554"/>
          </a:xfrm>
          <a:prstGeom prst="rect">
            <a:avLst/>
          </a:prstGeom>
          <a:noFill/>
          <a:ln>
            <a:noFill/>
          </a:ln>
        </p:spPr>
        <p:txBody>
          <a:bodyPr wrap="square" rtlCol="0">
            <a:spAutoFit/>
          </a:bodyPr>
          <a:lstStyle/>
          <a:p>
            <a:r>
              <a:rPr lang="ja-JP" altLang="en-US" sz="1600" u="sng" dirty="0">
                <a:latin typeface="Times New Roman" panose="02020603050405020304" pitchFamily="18" charset="0"/>
                <a:cs typeface="Times New Roman" panose="02020603050405020304" pitchFamily="18" charset="0"/>
              </a:rPr>
              <a:t>②</a:t>
            </a:r>
            <a:r>
              <a:rPr kumimoji="1" lang="ja-JP" altLang="en-US" sz="1600" u="sng" dirty="0">
                <a:latin typeface="Times New Roman" panose="02020603050405020304" pitchFamily="18" charset="0"/>
                <a:cs typeface="Times New Roman" panose="02020603050405020304" pitchFamily="18" charset="0"/>
              </a:rPr>
              <a:t> 準一次元的な計算</a:t>
            </a:r>
            <a:r>
              <a:rPr kumimoji="1" lang="ja-JP" altLang="en-US" sz="1600" dirty="0">
                <a:latin typeface="Times New Roman" panose="02020603050405020304" pitchFamily="18" charset="0"/>
                <a:cs typeface="Times New Roman" panose="02020603050405020304" pitchFamily="18" charset="0"/>
              </a:rPr>
              <a:t>　・・・　</a:t>
            </a:r>
            <a:r>
              <a:rPr kumimoji="1" lang="en-US" altLang="ja-JP" sz="1600" i="1" dirty="0" err="1">
                <a:latin typeface="Times New Roman" panose="02020603050405020304" pitchFamily="18" charset="0"/>
                <a:cs typeface="Times New Roman" panose="02020603050405020304" pitchFamily="18" charset="0"/>
              </a:rPr>
              <a:t>I</a:t>
            </a:r>
            <a:r>
              <a:rPr kumimoji="1" lang="en-US" altLang="ja-JP" sz="1600" baseline="-25000" dirty="0" err="1">
                <a:latin typeface="Times New Roman" panose="02020603050405020304" pitchFamily="18" charset="0"/>
                <a:cs typeface="Times New Roman" panose="02020603050405020304" pitchFamily="18" charset="0"/>
              </a:rPr>
              <a:t>L</a:t>
            </a:r>
            <a:r>
              <a:rPr kumimoji="1" lang="en-US" altLang="ja-JP" sz="1600" dirty="0" err="1">
                <a:latin typeface="Times New Roman" panose="02020603050405020304" pitchFamily="18" charset="0"/>
                <a:cs typeface="Times New Roman" panose="02020603050405020304" pitchFamily="18" charset="0"/>
              </a:rPr>
              <a:t>,</a:t>
            </a:r>
            <a:r>
              <a:rPr kumimoji="1" lang="en-US" altLang="ja-JP" sz="1600" i="1" dirty="0" err="1">
                <a:latin typeface="Times New Roman" panose="02020603050405020304" pitchFamily="18" charset="0"/>
                <a:cs typeface="Times New Roman" panose="02020603050405020304" pitchFamily="18" charset="0"/>
              </a:rPr>
              <a:t>n</a:t>
            </a:r>
            <a:r>
              <a:rPr kumimoji="1" lang="en-US" altLang="ja-JP" sz="1600" baseline="-25000" dirty="0" err="1">
                <a:latin typeface="Times New Roman" panose="02020603050405020304" pitchFamily="18" charset="0"/>
                <a:cs typeface="Times New Roman" panose="02020603050405020304" pitchFamily="18" charset="0"/>
              </a:rPr>
              <a:t>e</a:t>
            </a:r>
            <a:r>
              <a:rPr kumimoji="1" lang="ja-JP" altLang="en-US" sz="1600" dirty="0">
                <a:latin typeface="Times New Roman" panose="02020603050405020304" pitchFamily="18" charset="0"/>
                <a:cs typeface="Times New Roman" panose="02020603050405020304" pitchFamily="18" charset="0"/>
              </a:rPr>
              <a:t>に対する光圧加速特性の依存性を評価</a:t>
            </a:r>
          </a:p>
        </p:txBody>
      </p:sp>
      <p:sp>
        <p:nvSpPr>
          <p:cNvPr id="34" name="テキスト ボックス 33"/>
          <p:cNvSpPr txBox="1"/>
          <p:nvPr/>
        </p:nvSpPr>
        <p:spPr>
          <a:xfrm>
            <a:off x="356706" y="4934778"/>
            <a:ext cx="8468664" cy="338554"/>
          </a:xfrm>
          <a:prstGeom prst="rect">
            <a:avLst/>
          </a:prstGeom>
          <a:noFill/>
          <a:ln>
            <a:noFill/>
          </a:ln>
        </p:spPr>
        <p:txBody>
          <a:bodyPr wrap="square" rtlCol="0">
            <a:spAutoFit/>
          </a:bodyPr>
          <a:lstStyle/>
          <a:p>
            <a:r>
              <a:rPr lang="ja-JP" altLang="en-US" sz="1600" u="sng" dirty="0">
                <a:latin typeface="Times New Roman" panose="02020603050405020304" pitchFamily="18" charset="0"/>
                <a:cs typeface="Times New Roman" panose="02020603050405020304" pitchFamily="18" charset="0"/>
              </a:rPr>
              <a:t>③ 有限スポット径での</a:t>
            </a:r>
            <a:r>
              <a:rPr kumimoji="1" lang="ja-JP" altLang="en-US" sz="1600" u="sng" dirty="0">
                <a:latin typeface="Times New Roman" panose="02020603050405020304" pitchFamily="18" charset="0"/>
                <a:cs typeface="Times New Roman" panose="02020603050405020304" pitchFamily="18" charset="0"/>
              </a:rPr>
              <a:t>計算</a:t>
            </a:r>
            <a:r>
              <a:rPr kumimoji="1" lang="ja-JP" altLang="en-US" sz="1600" dirty="0">
                <a:latin typeface="Times New Roman" panose="02020603050405020304" pitchFamily="18" charset="0"/>
                <a:cs typeface="Times New Roman" panose="02020603050405020304" pitchFamily="18" charset="0"/>
              </a:rPr>
              <a:t>　・・・　①，②より計算条件を決定</a:t>
            </a:r>
          </a:p>
        </p:txBody>
      </p:sp>
      <p:sp>
        <p:nvSpPr>
          <p:cNvPr id="33" name="テキスト ボックス 32"/>
          <p:cNvSpPr txBox="1"/>
          <p:nvPr/>
        </p:nvSpPr>
        <p:spPr>
          <a:xfrm>
            <a:off x="3347864" y="3915053"/>
            <a:ext cx="5256584" cy="954107"/>
          </a:xfrm>
          <a:prstGeom prst="rect">
            <a:avLst/>
          </a:prstGeom>
          <a:noFill/>
          <a:ln w="12700">
            <a:solidFill>
              <a:schemeClr val="tx1"/>
            </a:solidFill>
          </a:ln>
        </p:spPr>
        <p:txBody>
          <a:bodyPr wrap="square" rtlCol="0">
            <a:spAutoFit/>
          </a:bodyPr>
          <a:lstStyle/>
          <a:p>
            <a:r>
              <a:rPr lang="ja-JP" altLang="en-US" sz="1400" dirty="0">
                <a:latin typeface="Times New Roman" panose="02020603050405020304" pitchFamily="18" charset="0"/>
                <a:cs typeface="Times New Roman" panose="02020603050405020304" pitchFamily="18" charset="0"/>
              </a:rPr>
              <a:t>結果：</a:t>
            </a:r>
            <a:endParaRPr lang="en-US" altLang="ja-JP" sz="1400" dirty="0">
              <a:latin typeface="Times New Roman" panose="02020603050405020304" pitchFamily="18" charset="0"/>
              <a:cs typeface="Times New Roman" panose="02020603050405020304" pitchFamily="18" charset="0"/>
            </a:endParaRPr>
          </a:p>
          <a:p>
            <a:r>
              <a:rPr lang="ja-JP" altLang="en-US" sz="1400" dirty="0">
                <a:latin typeface="Times New Roman" panose="02020603050405020304" pitchFamily="18" charset="0"/>
                <a:cs typeface="Times New Roman" panose="02020603050405020304" pitchFamily="18" charset="0"/>
              </a:rPr>
              <a:t>　・単色性が高く，発散角の小さい</a:t>
            </a:r>
            <a:r>
              <a:rPr lang="en-US" altLang="ja-JP" sz="1400" dirty="0">
                <a:latin typeface="Times New Roman" panose="02020603050405020304" pitchFamily="18" charset="0"/>
                <a:cs typeface="Times New Roman" panose="02020603050405020304" pitchFamily="18" charset="0"/>
              </a:rPr>
              <a:t> </a:t>
            </a:r>
            <a:r>
              <a:rPr lang="ja-JP" altLang="en-US" sz="1400" dirty="0">
                <a:latin typeface="Times New Roman" panose="02020603050405020304" pitchFamily="18" charset="0"/>
                <a:cs typeface="Times New Roman" panose="02020603050405020304" pitchFamily="18" charset="0"/>
              </a:rPr>
              <a:t>イオンビームが得られた。</a:t>
            </a:r>
            <a:endParaRPr lang="en-US" altLang="ja-JP" sz="1400" dirty="0">
              <a:latin typeface="Times New Roman" panose="02020603050405020304" pitchFamily="18" charset="0"/>
              <a:cs typeface="Times New Roman" panose="02020603050405020304" pitchFamily="18" charset="0"/>
            </a:endParaRPr>
          </a:p>
          <a:p>
            <a:r>
              <a:rPr kumimoji="1" lang="ja-JP" altLang="en-US" sz="1400" dirty="0">
                <a:latin typeface="Times New Roman" panose="02020603050405020304" pitchFamily="18" charset="0"/>
                <a:cs typeface="Times New Roman" panose="02020603050405020304" pitchFamily="18" charset="0"/>
              </a:rPr>
              <a:t>　・ エネルギー分布のピーク位置は光圧加速モデルに良く一致した。</a:t>
            </a:r>
            <a:endParaRPr kumimoji="1" lang="en-US" altLang="ja-JP" sz="1400" dirty="0">
              <a:latin typeface="Times New Roman" panose="02020603050405020304" pitchFamily="18" charset="0"/>
              <a:cs typeface="Times New Roman" panose="02020603050405020304" pitchFamily="18" charset="0"/>
            </a:endParaRPr>
          </a:p>
          <a:p>
            <a:r>
              <a:rPr lang="ja-JP" altLang="en-US" sz="1400" dirty="0">
                <a:latin typeface="Times New Roman" panose="02020603050405020304" pitchFamily="18" charset="0"/>
                <a:cs typeface="Times New Roman" panose="02020603050405020304" pitchFamily="18" charset="0"/>
              </a:rPr>
              <a:t>　・ </a:t>
            </a:r>
            <a:r>
              <a:rPr lang="en-US" altLang="ja-JP" sz="1400" i="1" dirty="0">
                <a:latin typeface="Times New Roman" panose="02020603050405020304" pitchFamily="18" charset="0"/>
                <a:cs typeface="Times New Roman" panose="02020603050405020304" pitchFamily="18" charset="0"/>
              </a:rPr>
              <a:t>I</a:t>
            </a:r>
            <a:r>
              <a:rPr lang="en-US" altLang="ja-JP" sz="1400" baseline="-25000" dirty="0">
                <a:latin typeface="Times New Roman" panose="02020603050405020304" pitchFamily="18" charset="0"/>
                <a:cs typeface="Times New Roman" panose="02020603050405020304" pitchFamily="18" charset="0"/>
              </a:rPr>
              <a:t>L</a:t>
            </a:r>
            <a:r>
              <a:rPr lang="en-US" altLang="ja-JP" sz="1400" dirty="0">
                <a:latin typeface="Times New Roman" panose="02020603050405020304" pitchFamily="18" charset="0"/>
                <a:cs typeface="Times New Roman" panose="02020603050405020304" pitchFamily="18" charset="0"/>
              </a:rPr>
              <a:t>/</a:t>
            </a:r>
            <a:r>
              <a:rPr lang="en-US" altLang="ja-JP" sz="1400" i="1" dirty="0">
                <a:latin typeface="Times New Roman" panose="02020603050405020304" pitchFamily="18" charset="0"/>
                <a:cs typeface="Times New Roman" panose="02020603050405020304" pitchFamily="18" charset="0"/>
              </a:rPr>
              <a:t>n</a:t>
            </a:r>
            <a:r>
              <a:rPr lang="en-US" altLang="ja-JP" sz="1400" baseline="-25000" dirty="0">
                <a:latin typeface="Times New Roman" panose="02020603050405020304" pitchFamily="18" charset="0"/>
                <a:cs typeface="Times New Roman" panose="02020603050405020304" pitchFamily="18" charset="0"/>
              </a:rPr>
              <a:t>e</a:t>
            </a:r>
            <a:r>
              <a:rPr lang="ja-JP" altLang="en-US" sz="1400" dirty="0">
                <a:latin typeface="Times New Roman" panose="02020603050405020304" pitchFamily="18" charset="0"/>
                <a:cs typeface="Times New Roman" panose="02020603050405020304" pitchFamily="18" charset="0"/>
              </a:rPr>
              <a:t>が大きいほど、イオンビームの生成効率は高くなった。</a:t>
            </a:r>
            <a:endParaRPr lang="en-US" altLang="ja-JP" sz="1400" dirty="0">
              <a:latin typeface="Times New Roman" panose="02020603050405020304" pitchFamily="18" charset="0"/>
              <a:cs typeface="Times New Roman" panose="02020603050405020304" pitchFamily="18" charset="0"/>
            </a:endParaRPr>
          </a:p>
        </p:txBody>
      </p:sp>
      <p:sp>
        <p:nvSpPr>
          <p:cNvPr id="38" name="テキスト ボックス 37"/>
          <p:cNvSpPr txBox="1"/>
          <p:nvPr/>
        </p:nvSpPr>
        <p:spPr>
          <a:xfrm>
            <a:off x="2987824" y="5373635"/>
            <a:ext cx="5727462" cy="738664"/>
          </a:xfrm>
          <a:prstGeom prst="rect">
            <a:avLst/>
          </a:prstGeom>
          <a:noFill/>
          <a:ln>
            <a:noFill/>
          </a:ln>
        </p:spPr>
        <p:txBody>
          <a:bodyPr wrap="square" rtlCol="0">
            <a:spAutoFit/>
          </a:bodyPr>
          <a:lstStyle/>
          <a:p>
            <a:r>
              <a:rPr lang="ja-JP" altLang="en-US" sz="1400" dirty="0"/>
              <a:t>結果：</a:t>
            </a:r>
            <a:endParaRPr lang="en-US" altLang="ja-JP" sz="1400" dirty="0"/>
          </a:p>
          <a:p>
            <a:r>
              <a:rPr lang="ja-JP" altLang="en-US" sz="1400" dirty="0"/>
              <a:t> レーザー照射面の非一様性により，ビームの発散角・エネルギー拡がりが</a:t>
            </a:r>
            <a:endParaRPr lang="en-US" altLang="ja-JP" sz="1400" dirty="0"/>
          </a:p>
          <a:p>
            <a:r>
              <a:rPr lang="ja-JP" altLang="en-US" sz="1400" dirty="0"/>
              <a:t>大きくなった。空間的な発散角が</a:t>
            </a:r>
            <a:r>
              <a:rPr lang="en-US" altLang="ja-JP" sz="1400" dirty="0"/>
              <a:t>10°</a:t>
            </a:r>
            <a:r>
              <a:rPr lang="ja-JP" altLang="en-US" sz="1400" dirty="0"/>
              <a:t>以下の成分の生成効率は約</a:t>
            </a:r>
            <a:r>
              <a:rPr lang="en-US" altLang="ja-JP" sz="1400" dirty="0"/>
              <a:t>6.4%</a:t>
            </a:r>
            <a:r>
              <a:rPr lang="ja-JP" altLang="en-US" sz="1400" dirty="0" err="1"/>
              <a:t>。</a:t>
            </a:r>
            <a:endParaRPr lang="en-US" altLang="ja-JP" sz="1400" dirty="0"/>
          </a:p>
        </p:txBody>
      </p:sp>
      <p:sp>
        <p:nvSpPr>
          <p:cNvPr id="3" name="テキスト ボックス 2"/>
          <p:cNvSpPr txBox="1"/>
          <p:nvPr/>
        </p:nvSpPr>
        <p:spPr>
          <a:xfrm>
            <a:off x="3013181" y="6107846"/>
            <a:ext cx="5868294" cy="307777"/>
          </a:xfrm>
          <a:prstGeom prst="rect">
            <a:avLst/>
          </a:prstGeom>
          <a:noFill/>
          <a:ln>
            <a:noFill/>
          </a:ln>
        </p:spPr>
        <p:txBody>
          <a:bodyPr wrap="square" rtlCol="0">
            <a:spAutoFit/>
          </a:bodyPr>
          <a:lstStyle/>
          <a:p>
            <a:r>
              <a:rPr lang="ja-JP" altLang="en-US" sz="1400" dirty="0">
                <a:latin typeface="Times New Roman" panose="02020603050405020304" pitchFamily="18" charset="0"/>
                <a:cs typeface="Times New Roman" panose="02020603050405020304" pitchFamily="18" charset="0"/>
              </a:rPr>
              <a:t>∴</a:t>
            </a:r>
            <a:r>
              <a:rPr kumimoji="1" lang="ja-JP" altLang="en-US" sz="1400" dirty="0">
                <a:latin typeface="Times New Roman" panose="02020603050405020304" pitchFamily="18" charset="0"/>
                <a:cs typeface="Times New Roman" panose="02020603050405020304" pitchFamily="18" charset="0"/>
              </a:rPr>
              <a:t>  点火に必要な</a:t>
            </a:r>
            <a:r>
              <a:rPr lang="ja-JP" altLang="en-US" sz="1400" dirty="0">
                <a:latin typeface="Times New Roman" panose="02020603050405020304" pitchFamily="18" charset="0"/>
                <a:cs typeface="Times New Roman" panose="02020603050405020304" pitchFamily="18" charset="0"/>
              </a:rPr>
              <a:t>加熱</a:t>
            </a:r>
            <a:r>
              <a:rPr kumimoji="1" lang="ja-JP" altLang="en-US" sz="1400" dirty="0">
                <a:latin typeface="Times New Roman" panose="02020603050405020304" pitchFamily="18" charset="0"/>
                <a:cs typeface="Times New Roman" panose="02020603050405020304" pitchFamily="18" charset="0"/>
              </a:rPr>
              <a:t>レーザーエネルギーは</a:t>
            </a:r>
            <a:r>
              <a:rPr lang="ja-JP" altLang="en-US" sz="1400" dirty="0">
                <a:latin typeface="Times New Roman" panose="02020603050405020304" pitchFamily="18" charset="0"/>
                <a:cs typeface="Times New Roman" panose="02020603050405020304" pitchFamily="18" charset="0"/>
              </a:rPr>
              <a:t> </a:t>
            </a:r>
            <a:r>
              <a:rPr kumimoji="1" lang="en-US" altLang="ja-JP" sz="1400" u="sng" dirty="0">
                <a:latin typeface="Times New Roman" panose="02020603050405020304" pitchFamily="18" charset="0"/>
                <a:cs typeface="Times New Roman" panose="02020603050405020304" pitchFamily="18" charset="0"/>
              </a:rPr>
              <a:t>140</a:t>
            </a:r>
            <a:r>
              <a:rPr kumimoji="1" lang="ja-JP" altLang="en-US" sz="1400" u="sng" dirty="0">
                <a:latin typeface="Times New Roman" panose="02020603050405020304" pitchFamily="18" charset="0"/>
                <a:cs typeface="Times New Roman" panose="02020603050405020304" pitchFamily="18" charset="0"/>
              </a:rPr>
              <a:t>～</a:t>
            </a:r>
            <a:r>
              <a:rPr kumimoji="1" lang="en-US" altLang="ja-JP" sz="1400" u="sng" dirty="0">
                <a:latin typeface="Times New Roman" panose="02020603050405020304" pitchFamily="18" charset="0"/>
                <a:cs typeface="Times New Roman" panose="02020603050405020304" pitchFamily="18" charset="0"/>
              </a:rPr>
              <a:t>188</a:t>
            </a:r>
            <a:r>
              <a:rPr kumimoji="1" lang="ja-JP" altLang="en-US" sz="1400" u="sng" dirty="0">
                <a:latin typeface="Times New Roman" panose="02020603050405020304" pitchFamily="18" charset="0"/>
                <a:cs typeface="Times New Roman" panose="02020603050405020304" pitchFamily="18" charset="0"/>
              </a:rPr>
              <a:t> </a:t>
            </a:r>
            <a:r>
              <a:rPr kumimoji="1" lang="en-US" altLang="ja-JP" sz="1400" u="sng" dirty="0">
                <a:latin typeface="Times New Roman" panose="02020603050405020304" pitchFamily="18" charset="0"/>
                <a:cs typeface="Times New Roman" panose="02020603050405020304" pitchFamily="18" charset="0"/>
              </a:rPr>
              <a:t>kJ</a:t>
            </a:r>
            <a:r>
              <a:rPr kumimoji="1" lang="ja-JP" altLang="en-US" sz="1400" u="sng" dirty="0">
                <a:latin typeface="Times New Roman" panose="02020603050405020304" pitchFamily="18" charset="0"/>
                <a:cs typeface="Times New Roman" panose="02020603050405020304" pitchFamily="18" charset="0"/>
              </a:rPr>
              <a:t> </a:t>
            </a:r>
            <a:r>
              <a:rPr lang="ja-JP" altLang="en-US" sz="1400" dirty="0">
                <a:latin typeface="Times New Roman" panose="02020603050405020304" pitchFamily="18" charset="0"/>
                <a:cs typeface="Times New Roman" panose="02020603050405020304" pitchFamily="18" charset="0"/>
              </a:rPr>
              <a:t>と見積もられた。</a:t>
            </a:r>
            <a:endParaRPr kumimoji="1" lang="en-US" altLang="ja-JP" sz="1400" dirty="0">
              <a:latin typeface="Times New Roman" panose="02020603050405020304" pitchFamily="18" charset="0"/>
              <a:cs typeface="Times New Roman" panose="02020603050405020304" pitchFamily="18" charset="0"/>
            </a:endParaRPr>
          </a:p>
        </p:txBody>
      </p:sp>
      <p:sp>
        <p:nvSpPr>
          <p:cNvPr id="4" name="正方形/長方形 3"/>
          <p:cNvSpPr/>
          <p:nvPr/>
        </p:nvSpPr>
        <p:spPr>
          <a:xfrm>
            <a:off x="2987824" y="5373216"/>
            <a:ext cx="5727462" cy="1041989"/>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solidFill>
                <a:schemeClr val="tx1"/>
              </a:solidFill>
            </a:endParaRPr>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2730" y="1450348"/>
            <a:ext cx="2604666" cy="14110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正方形/長方形 8"/>
          <p:cNvSpPr/>
          <p:nvPr/>
        </p:nvSpPr>
        <p:spPr>
          <a:xfrm>
            <a:off x="1934765" y="4284094"/>
            <a:ext cx="558961" cy="216024"/>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solidFill>
                <a:schemeClr val="tx1"/>
              </a:solidFill>
            </a:endParaRPr>
          </a:p>
        </p:txBody>
      </p:sp>
      <p:cxnSp>
        <p:nvCxnSpPr>
          <p:cNvPr id="11" name="直線矢印コネクタ 10"/>
          <p:cNvCxnSpPr/>
          <p:nvPr/>
        </p:nvCxnSpPr>
        <p:spPr>
          <a:xfrm>
            <a:off x="1508834" y="4312669"/>
            <a:ext cx="360040" cy="0"/>
          </a:xfrm>
          <a:prstGeom prst="straightConnector1">
            <a:avLst/>
          </a:prstGeom>
          <a:ln w="19050">
            <a:solidFill>
              <a:schemeClr val="accent2"/>
            </a:solidFill>
            <a:tailEnd type="arrow"/>
          </a:ln>
        </p:spPr>
        <p:style>
          <a:lnRef idx="1">
            <a:schemeClr val="accent1"/>
          </a:lnRef>
          <a:fillRef idx="0">
            <a:schemeClr val="accent1"/>
          </a:fillRef>
          <a:effectRef idx="0">
            <a:schemeClr val="accent1"/>
          </a:effectRef>
          <a:fontRef idx="minor">
            <a:schemeClr val="tx1"/>
          </a:fontRef>
        </p:style>
      </p:cxnSp>
      <p:cxnSp>
        <p:nvCxnSpPr>
          <p:cNvPr id="22" name="直線矢印コネクタ 21"/>
          <p:cNvCxnSpPr/>
          <p:nvPr/>
        </p:nvCxnSpPr>
        <p:spPr>
          <a:xfrm>
            <a:off x="1508834" y="4465069"/>
            <a:ext cx="360040" cy="0"/>
          </a:xfrm>
          <a:prstGeom prst="straightConnector1">
            <a:avLst/>
          </a:prstGeom>
          <a:ln w="19050">
            <a:solidFill>
              <a:schemeClr val="accent2"/>
            </a:solidFill>
            <a:tailEnd type="arrow"/>
          </a:ln>
        </p:spPr>
        <p:style>
          <a:lnRef idx="1">
            <a:schemeClr val="accent1"/>
          </a:lnRef>
          <a:fillRef idx="0">
            <a:schemeClr val="accent1"/>
          </a:fillRef>
          <a:effectRef idx="0">
            <a:schemeClr val="accent1"/>
          </a:effectRef>
          <a:fontRef idx="minor">
            <a:schemeClr val="tx1"/>
          </a:fontRef>
        </p:style>
      </p:cxnSp>
      <p:sp>
        <p:nvSpPr>
          <p:cNvPr id="25" name="正方形/長方形 24"/>
          <p:cNvSpPr/>
          <p:nvPr/>
        </p:nvSpPr>
        <p:spPr>
          <a:xfrm>
            <a:off x="1957985" y="5601366"/>
            <a:ext cx="558961" cy="799154"/>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solidFill>
                <a:schemeClr val="tx1"/>
              </a:solidFill>
            </a:endParaRPr>
          </a:p>
        </p:txBody>
      </p:sp>
      <p:graphicFrame>
        <p:nvGraphicFramePr>
          <p:cNvPr id="26" name="グラフ 25"/>
          <p:cNvGraphicFramePr>
            <a:graphicFrameLocks/>
          </p:cNvGraphicFramePr>
          <p:nvPr>
            <p:extLst>
              <p:ext uri="{D42A27DB-BD31-4B8C-83A1-F6EECF244321}">
                <p14:modId xmlns:p14="http://schemas.microsoft.com/office/powerpoint/2010/main" val="2668071445"/>
              </p:ext>
            </p:extLst>
          </p:nvPr>
        </p:nvGraphicFramePr>
        <p:xfrm>
          <a:off x="1016606" y="5506153"/>
          <a:ext cx="648071" cy="1091199"/>
        </p:xfrm>
        <a:graphic>
          <a:graphicData uri="http://schemas.openxmlformats.org/drawingml/2006/chart">
            <c:chart xmlns:c="http://schemas.openxmlformats.org/drawingml/2006/chart" xmlns:r="http://schemas.openxmlformats.org/officeDocument/2006/relationships" r:id="rId3"/>
          </a:graphicData>
        </a:graphic>
      </p:graphicFrame>
      <p:sp>
        <p:nvSpPr>
          <p:cNvPr id="12" name="正方形/長方形 11"/>
          <p:cNvSpPr/>
          <p:nvPr/>
        </p:nvSpPr>
        <p:spPr>
          <a:xfrm>
            <a:off x="1112790" y="5527907"/>
            <a:ext cx="612068" cy="734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solidFill>
                <a:schemeClr val="tx1"/>
              </a:solidFill>
            </a:endParaRPr>
          </a:p>
        </p:txBody>
      </p:sp>
      <p:sp>
        <p:nvSpPr>
          <p:cNvPr id="13" name="右矢印 12"/>
          <p:cNvSpPr/>
          <p:nvPr/>
        </p:nvSpPr>
        <p:spPr>
          <a:xfrm>
            <a:off x="1667708" y="5872228"/>
            <a:ext cx="180020" cy="206313"/>
          </a:xfrm>
          <a:prstGeom prst="rightArrow">
            <a:avLst/>
          </a:prstGeom>
          <a:solidFill>
            <a:schemeClr val="accent2">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solidFill>
                <a:schemeClr val="tx1"/>
              </a:solidFill>
            </a:endParaRPr>
          </a:p>
        </p:txBody>
      </p:sp>
      <p:sp>
        <p:nvSpPr>
          <p:cNvPr id="15" name="正方形/長方形 14"/>
          <p:cNvSpPr/>
          <p:nvPr/>
        </p:nvSpPr>
        <p:spPr>
          <a:xfrm>
            <a:off x="693899" y="3976779"/>
            <a:ext cx="1755545" cy="307777"/>
          </a:xfrm>
          <a:prstGeom prst="rect">
            <a:avLst/>
          </a:prstGeom>
        </p:spPr>
        <p:txBody>
          <a:bodyPr wrap="none">
            <a:spAutoFit/>
          </a:bodyPr>
          <a:lstStyle/>
          <a:p>
            <a:r>
              <a:rPr lang="en-US" altLang="ja-JP" sz="1400" i="1" dirty="0">
                <a:solidFill>
                  <a:srgbClr val="C00000"/>
                </a:solidFill>
                <a:latin typeface="Times New Roman" panose="02020603050405020304" pitchFamily="18" charset="0"/>
                <a:cs typeface="Times New Roman" panose="02020603050405020304" pitchFamily="18" charset="0"/>
              </a:rPr>
              <a:t>I</a:t>
            </a:r>
            <a:r>
              <a:rPr lang="en-US" altLang="ja-JP" sz="1400" baseline="-25000" dirty="0">
                <a:solidFill>
                  <a:srgbClr val="C00000"/>
                </a:solidFill>
                <a:latin typeface="Times New Roman" panose="02020603050405020304" pitchFamily="18" charset="0"/>
                <a:cs typeface="Times New Roman" panose="02020603050405020304" pitchFamily="18" charset="0"/>
              </a:rPr>
              <a:t>L</a:t>
            </a:r>
            <a:r>
              <a:rPr lang="en-US" altLang="ja-JP" sz="1400" dirty="0">
                <a:solidFill>
                  <a:srgbClr val="C00000"/>
                </a:solidFill>
                <a:latin typeface="Times New Roman" panose="02020603050405020304" pitchFamily="18" charset="0"/>
                <a:cs typeface="Times New Roman" panose="02020603050405020304" pitchFamily="18" charset="0"/>
              </a:rPr>
              <a:t>=5e21~6e22W/cm</a:t>
            </a:r>
            <a:r>
              <a:rPr lang="en-US" altLang="ja-JP" sz="1400" baseline="30000" dirty="0">
                <a:solidFill>
                  <a:srgbClr val="C00000"/>
                </a:solidFill>
                <a:latin typeface="Times New Roman" panose="02020603050405020304" pitchFamily="18" charset="0"/>
                <a:cs typeface="Times New Roman" panose="02020603050405020304" pitchFamily="18" charset="0"/>
              </a:rPr>
              <a:t>2</a:t>
            </a:r>
          </a:p>
        </p:txBody>
      </p:sp>
      <p:sp>
        <p:nvSpPr>
          <p:cNvPr id="16" name="正方形/長方形 15"/>
          <p:cNvSpPr/>
          <p:nvPr/>
        </p:nvSpPr>
        <p:spPr>
          <a:xfrm>
            <a:off x="1934765" y="4470295"/>
            <a:ext cx="1297150" cy="307777"/>
          </a:xfrm>
          <a:prstGeom prst="rect">
            <a:avLst/>
          </a:prstGeom>
        </p:spPr>
        <p:txBody>
          <a:bodyPr wrap="none">
            <a:spAutoFit/>
          </a:bodyPr>
          <a:lstStyle/>
          <a:p>
            <a:r>
              <a:rPr lang="en-US" altLang="ja-JP" sz="1400" i="1" dirty="0">
                <a:latin typeface="Times New Roman" panose="02020603050405020304" pitchFamily="18" charset="0"/>
                <a:cs typeface="Times New Roman" panose="02020603050405020304" pitchFamily="18" charset="0"/>
              </a:rPr>
              <a:t>n</a:t>
            </a:r>
            <a:r>
              <a:rPr lang="en-US" altLang="ja-JP" sz="1400" baseline="-25000" dirty="0">
                <a:latin typeface="Times New Roman" panose="02020603050405020304" pitchFamily="18" charset="0"/>
                <a:cs typeface="Times New Roman" panose="02020603050405020304" pitchFamily="18" charset="0"/>
              </a:rPr>
              <a:t>e</a:t>
            </a:r>
            <a:r>
              <a:rPr lang="en-US" altLang="ja-JP" sz="1400" dirty="0">
                <a:latin typeface="Times New Roman" panose="02020603050405020304" pitchFamily="18" charset="0"/>
                <a:cs typeface="Times New Roman" panose="02020603050405020304" pitchFamily="18" charset="0"/>
              </a:rPr>
              <a:t>/</a:t>
            </a:r>
            <a:r>
              <a:rPr lang="en-US" altLang="ja-JP" sz="1400" i="1" dirty="0" err="1">
                <a:latin typeface="Times New Roman" panose="02020603050405020304" pitchFamily="18" charset="0"/>
                <a:cs typeface="Times New Roman" panose="02020603050405020304" pitchFamily="18" charset="0"/>
              </a:rPr>
              <a:t>n</a:t>
            </a:r>
            <a:r>
              <a:rPr lang="en-US" altLang="ja-JP" sz="1400" baseline="-25000" dirty="0" err="1">
                <a:latin typeface="Times New Roman" panose="02020603050405020304" pitchFamily="18" charset="0"/>
                <a:cs typeface="Times New Roman" panose="02020603050405020304" pitchFamily="18" charset="0"/>
              </a:rPr>
              <a:t>cr</a:t>
            </a:r>
            <a:r>
              <a:rPr lang="en-US" altLang="ja-JP" sz="1400" dirty="0">
                <a:latin typeface="Times New Roman" panose="02020603050405020304" pitchFamily="18" charset="0"/>
                <a:cs typeface="Times New Roman" panose="02020603050405020304" pitchFamily="18" charset="0"/>
              </a:rPr>
              <a:t>=100~360</a:t>
            </a:r>
            <a:endParaRPr lang="ja-JP" altLang="en-US" sz="1400" dirty="0">
              <a:latin typeface="Times New Roman" panose="02020603050405020304" pitchFamily="18" charset="0"/>
              <a:cs typeface="Times New Roman" panose="02020603050405020304" pitchFamily="18" charset="0"/>
            </a:endParaRPr>
          </a:p>
        </p:txBody>
      </p:sp>
      <p:sp>
        <p:nvSpPr>
          <p:cNvPr id="35" name="正方形/長方形 34"/>
          <p:cNvSpPr/>
          <p:nvPr/>
        </p:nvSpPr>
        <p:spPr>
          <a:xfrm>
            <a:off x="572730" y="5301627"/>
            <a:ext cx="1266693" cy="307777"/>
          </a:xfrm>
          <a:prstGeom prst="rect">
            <a:avLst/>
          </a:prstGeom>
        </p:spPr>
        <p:txBody>
          <a:bodyPr wrap="none">
            <a:spAutoFit/>
          </a:bodyPr>
          <a:lstStyle/>
          <a:p>
            <a:r>
              <a:rPr lang="en-US" altLang="ja-JP" sz="1400" i="1" dirty="0">
                <a:solidFill>
                  <a:srgbClr val="C00000"/>
                </a:solidFill>
                <a:latin typeface="Times New Roman" panose="02020603050405020304" pitchFamily="18" charset="0"/>
                <a:cs typeface="Times New Roman" panose="02020603050405020304" pitchFamily="18" charset="0"/>
              </a:rPr>
              <a:t>I</a:t>
            </a:r>
            <a:r>
              <a:rPr lang="en-US" altLang="ja-JP" sz="1400" baseline="-25000" dirty="0">
                <a:solidFill>
                  <a:srgbClr val="C00000"/>
                </a:solidFill>
                <a:latin typeface="Times New Roman" panose="02020603050405020304" pitchFamily="18" charset="0"/>
                <a:cs typeface="Times New Roman" panose="02020603050405020304" pitchFamily="18" charset="0"/>
              </a:rPr>
              <a:t>L</a:t>
            </a:r>
            <a:r>
              <a:rPr lang="en-US" altLang="ja-JP" sz="1400" dirty="0">
                <a:solidFill>
                  <a:srgbClr val="C00000"/>
                </a:solidFill>
                <a:latin typeface="Times New Roman" panose="02020603050405020304" pitchFamily="18" charset="0"/>
                <a:cs typeface="Times New Roman" panose="02020603050405020304" pitchFamily="18" charset="0"/>
              </a:rPr>
              <a:t>=6e22W/cm</a:t>
            </a:r>
            <a:r>
              <a:rPr lang="en-US" altLang="ja-JP" sz="1400" baseline="30000" dirty="0">
                <a:solidFill>
                  <a:srgbClr val="C00000"/>
                </a:solidFill>
                <a:latin typeface="Times New Roman" panose="02020603050405020304" pitchFamily="18" charset="0"/>
                <a:cs typeface="Times New Roman" panose="02020603050405020304" pitchFamily="18" charset="0"/>
              </a:rPr>
              <a:t>2</a:t>
            </a:r>
          </a:p>
        </p:txBody>
      </p:sp>
      <p:sp>
        <p:nvSpPr>
          <p:cNvPr id="36" name="正方形/長方形 35"/>
          <p:cNvSpPr/>
          <p:nvPr/>
        </p:nvSpPr>
        <p:spPr>
          <a:xfrm>
            <a:off x="1950114" y="5301627"/>
            <a:ext cx="930063" cy="307777"/>
          </a:xfrm>
          <a:prstGeom prst="rect">
            <a:avLst/>
          </a:prstGeom>
        </p:spPr>
        <p:txBody>
          <a:bodyPr wrap="none">
            <a:spAutoFit/>
          </a:bodyPr>
          <a:lstStyle/>
          <a:p>
            <a:r>
              <a:rPr lang="en-US" altLang="ja-JP" sz="1400" i="1" dirty="0">
                <a:latin typeface="Times New Roman" panose="02020603050405020304" pitchFamily="18" charset="0"/>
                <a:cs typeface="Times New Roman" panose="02020603050405020304" pitchFamily="18" charset="0"/>
              </a:rPr>
              <a:t>n</a:t>
            </a:r>
            <a:r>
              <a:rPr lang="en-US" altLang="ja-JP" sz="1400" baseline="-25000" dirty="0">
                <a:latin typeface="Times New Roman" panose="02020603050405020304" pitchFamily="18" charset="0"/>
                <a:cs typeface="Times New Roman" panose="02020603050405020304" pitchFamily="18" charset="0"/>
              </a:rPr>
              <a:t>e</a:t>
            </a:r>
            <a:r>
              <a:rPr lang="en-US" altLang="ja-JP" sz="1400" dirty="0">
                <a:latin typeface="Times New Roman" panose="02020603050405020304" pitchFamily="18" charset="0"/>
                <a:cs typeface="Times New Roman" panose="02020603050405020304" pitchFamily="18" charset="0"/>
              </a:rPr>
              <a:t>/</a:t>
            </a:r>
            <a:r>
              <a:rPr lang="en-US" altLang="ja-JP" sz="1400" i="1" dirty="0" err="1">
                <a:latin typeface="Times New Roman" panose="02020603050405020304" pitchFamily="18" charset="0"/>
                <a:cs typeface="Times New Roman" panose="02020603050405020304" pitchFamily="18" charset="0"/>
              </a:rPr>
              <a:t>n</a:t>
            </a:r>
            <a:r>
              <a:rPr lang="en-US" altLang="ja-JP" sz="1400" baseline="-25000" dirty="0" err="1">
                <a:latin typeface="Times New Roman" panose="02020603050405020304" pitchFamily="18" charset="0"/>
                <a:cs typeface="Times New Roman" panose="02020603050405020304" pitchFamily="18" charset="0"/>
              </a:rPr>
              <a:t>cr</a:t>
            </a:r>
            <a:r>
              <a:rPr lang="en-US" altLang="ja-JP" sz="1400" dirty="0">
                <a:latin typeface="Times New Roman" panose="02020603050405020304" pitchFamily="18" charset="0"/>
                <a:cs typeface="Times New Roman" panose="02020603050405020304" pitchFamily="18" charset="0"/>
              </a:rPr>
              <a:t>=360</a:t>
            </a:r>
            <a:endParaRPr lang="ja-JP" altLang="en-US" sz="1400" dirty="0">
              <a:latin typeface="Times New Roman" panose="02020603050405020304" pitchFamily="18" charset="0"/>
              <a:cs typeface="Times New Roman" panose="02020603050405020304" pitchFamily="18" charset="0"/>
            </a:endParaRPr>
          </a:p>
        </p:txBody>
      </p:sp>
      <p:sp>
        <p:nvSpPr>
          <p:cNvPr id="17" name="正方形/長方形 16"/>
          <p:cNvSpPr/>
          <p:nvPr/>
        </p:nvSpPr>
        <p:spPr>
          <a:xfrm>
            <a:off x="822662" y="5790212"/>
            <a:ext cx="599844" cy="307777"/>
          </a:xfrm>
          <a:prstGeom prst="rect">
            <a:avLst/>
          </a:prstGeom>
        </p:spPr>
        <p:txBody>
          <a:bodyPr wrap="none">
            <a:spAutoFit/>
          </a:bodyPr>
          <a:lstStyle/>
          <a:p>
            <a:r>
              <a:rPr lang="en-US" altLang="ja-JP" sz="1400" dirty="0">
                <a:latin typeface="Times New Roman" panose="02020603050405020304" pitchFamily="18" charset="0"/>
                <a:cs typeface="Times New Roman" panose="02020603050405020304" pitchFamily="18" charset="0"/>
              </a:rPr>
              <a:t>20μm</a:t>
            </a:r>
            <a:endParaRPr lang="ja-JP" altLang="en-US" sz="1400" dirty="0">
              <a:latin typeface="Times New Roman" panose="02020603050405020304" pitchFamily="18" charset="0"/>
              <a:cs typeface="Times New Roman" panose="02020603050405020304" pitchFamily="18" charset="0"/>
            </a:endParaRPr>
          </a:p>
        </p:txBody>
      </p:sp>
      <p:cxnSp>
        <p:nvCxnSpPr>
          <p:cNvPr id="19" name="直線矢印コネクタ 18"/>
          <p:cNvCxnSpPr/>
          <p:nvPr/>
        </p:nvCxnSpPr>
        <p:spPr>
          <a:xfrm>
            <a:off x="1364818" y="5771197"/>
            <a:ext cx="0" cy="370904"/>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8696508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正方形/長方形 23"/>
          <p:cNvSpPr/>
          <p:nvPr/>
        </p:nvSpPr>
        <p:spPr>
          <a:xfrm>
            <a:off x="6012160" y="1360375"/>
            <a:ext cx="2376264" cy="1445599"/>
          </a:xfrm>
          <a:prstGeom prst="rect">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p:cNvSpPr>
            <a:spLocks noGrp="1"/>
          </p:cNvSpPr>
          <p:nvPr>
            <p:ph type="title"/>
          </p:nvPr>
        </p:nvSpPr>
        <p:spPr>
          <a:xfrm>
            <a:off x="179511" y="188640"/>
            <a:ext cx="7560840" cy="543595"/>
          </a:xfrm>
        </p:spPr>
        <p:txBody>
          <a:bodyPr>
            <a:normAutofit/>
          </a:bodyPr>
          <a:lstStyle/>
          <a:p>
            <a:r>
              <a:rPr lang="ja-JP" altLang="en-US" dirty="0"/>
              <a:t>ローレンツ変換（ピストン系 → 静止系）</a:t>
            </a:r>
            <a:endParaRPr kumimoji="1" lang="ja-JP" altLang="en-US" dirty="0"/>
          </a:p>
        </p:txBody>
      </p:sp>
      <p:cxnSp>
        <p:nvCxnSpPr>
          <p:cNvPr id="5" name="直線矢印コネクタ 4"/>
          <p:cNvCxnSpPr/>
          <p:nvPr/>
        </p:nvCxnSpPr>
        <p:spPr>
          <a:xfrm flipV="1">
            <a:off x="6639331" y="1565943"/>
            <a:ext cx="0" cy="1008112"/>
          </a:xfrm>
          <a:prstGeom prst="straightConnector1">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6" name="直線矢印コネクタ 5"/>
          <p:cNvCxnSpPr/>
          <p:nvPr/>
        </p:nvCxnSpPr>
        <p:spPr>
          <a:xfrm>
            <a:off x="6639331" y="2574055"/>
            <a:ext cx="924282" cy="0"/>
          </a:xfrm>
          <a:prstGeom prst="straightConnector1">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5" name="テキスト ボックス 14"/>
              <p:cNvSpPr txBox="1"/>
              <p:nvPr/>
            </p:nvSpPr>
            <p:spPr>
              <a:xfrm>
                <a:off x="7507786" y="2389389"/>
                <a:ext cx="420307"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ja-JP" b="0" i="1" smtClean="0">
                          <a:latin typeface="Cambria Math"/>
                        </a:rPr>
                        <m:t>𝑥</m:t>
                      </m:r>
                      <m:r>
                        <a:rPr lang="en-US" altLang="ja-JP" b="0" i="1" smtClean="0">
                          <a:latin typeface="Cambria Math"/>
                        </a:rPr>
                        <m:t>′</m:t>
                      </m:r>
                    </m:oMath>
                  </m:oMathPara>
                </a14:m>
                <a:endParaRPr kumimoji="1" lang="ja-JP" altLang="en-US" dirty="0"/>
              </a:p>
            </p:txBody>
          </p:sp>
        </mc:Choice>
        <mc:Fallback xmlns="">
          <p:sp>
            <p:nvSpPr>
              <p:cNvPr id="15" name="テキスト ボックス 14"/>
              <p:cNvSpPr txBox="1">
                <a:spLocks noRot="1" noChangeAspect="1" noMove="1" noResize="1" noEditPoints="1" noAdjustHandles="1" noChangeArrowheads="1" noChangeShapeType="1" noTextEdit="1"/>
              </p:cNvSpPr>
              <p:nvPr/>
            </p:nvSpPr>
            <p:spPr>
              <a:xfrm>
                <a:off x="7507786" y="2389389"/>
                <a:ext cx="420307" cy="369332"/>
              </a:xfrm>
              <a:prstGeom prst="rect">
                <a:avLst/>
              </a:prstGeom>
              <a:blipFill rotWithShape="1">
                <a:blip r:embed="rId2"/>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6" name="テキスト ボックス 15"/>
              <p:cNvSpPr txBox="1"/>
              <p:nvPr/>
            </p:nvSpPr>
            <p:spPr>
              <a:xfrm>
                <a:off x="6639331" y="1493935"/>
                <a:ext cx="388247"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ja-JP" b="0" i="1" smtClean="0">
                          <a:latin typeface="Cambria Math"/>
                        </a:rPr>
                        <m:t>𝑡</m:t>
                      </m:r>
                      <m:r>
                        <a:rPr lang="en-US" altLang="ja-JP" b="0" i="1" smtClean="0">
                          <a:latin typeface="Cambria Math"/>
                        </a:rPr>
                        <m:t>′</m:t>
                      </m:r>
                    </m:oMath>
                  </m:oMathPara>
                </a14:m>
                <a:endParaRPr kumimoji="1" lang="ja-JP" altLang="en-US" dirty="0"/>
              </a:p>
            </p:txBody>
          </p:sp>
        </mc:Choice>
        <mc:Fallback xmlns="">
          <p:sp>
            <p:nvSpPr>
              <p:cNvPr id="16" name="テキスト ボックス 15"/>
              <p:cNvSpPr txBox="1">
                <a:spLocks noRot="1" noChangeAspect="1" noMove="1" noResize="1" noEditPoints="1" noAdjustHandles="1" noChangeArrowheads="1" noChangeShapeType="1" noTextEdit="1"/>
              </p:cNvSpPr>
              <p:nvPr/>
            </p:nvSpPr>
            <p:spPr>
              <a:xfrm>
                <a:off x="6639331" y="1493935"/>
                <a:ext cx="388247" cy="369332"/>
              </a:xfrm>
              <a:prstGeom prst="rect">
                <a:avLst/>
              </a:prstGeom>
              <a:blipFill rotWithShape="1">
                <a:blip r:embed="rId3"/>
                <a:stretch>
                  <a:fillRect/>
                </a:stretch>
              </a:blipFill>
            </p:spPr>
            <p:txBody>
              <a:bodyPr/>
              <a:lstStyle/>
              <a:p>
                <a:r>
                  <a:rPr lang="ja-JP" altLang="en-US">
                    <a:noFill/>
                  </a:rPr>
                  <a:t> </a:t>
                </a:r>
              </a:p>
            </p:txBody>
          </p:sp>
        </mc:Fallback>
      </mc:AlternateContent>
      <p:cxnSp>
        <p:nvCxnSpPr>
          <p:cNvPr id="17" name="直線矢印コネクタ 16"/>
          <p:cNvCxnSpPr/>
          <p:nvPr/>
        </p:nvCxnSpPr>
        <p:spPr>
          <a:xfrm flipV="1">
            <a:off x="4612580" y="1565943"/>
            <a:ext cx="0" cy="1008112"/>
          </a:xfrm>
          <a:prstGeom prst="straightConnector1">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8" name="直線矢印コネクタ 17"/>
          <p:cNvCxnSpPr/>
          <p:nvPr/>
        </p:nvCxnSpPr>
        <p:spPr>
          <a:xfrm>
            <a:off x="4612580" y="2574055"/>
            <a:ext cx="924282" cy="0"/>
          </a:xfrm>
          <a:prstGeom prst="straightConnector1">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9" name="テキスト ボックス 18"/>
              <p:cNvSpPr txBox="1"/>
              <p:nvPr/>
            </p:nvSpPr>
            <p:spPr>
              <a:xfrm>
                <a:off x="5481035" y="2389389"/>
                <a:ext cx="367985"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ja-JP" b="0" i="1" smtClean="0">
                          <a:latin typeface="Cambria Math"/>
                        </a:rPr>
                        <m:t>𝑥</m:t>
                      </m:r>
                    </m:oMath>
                  </m:oMathPara>
                </a14:m>
                <a:endParaRPr kumimoji="1" lang="ja-JP" altLang="en-US" dirty="0"/>
              </a:p>
            </p:txBody>
          </p:sp>
        </mc:Choice>
        <mc:Fallback xmlns="">
          <p:sp>
            <p:nvSpPr>
              <p:cNvPr id="19" name="テキスト ボックス 18"/>
              <p:cNvSpPr txBox="1">
                <a:spLocks noRot="1" noChangeAspect="1" noMove="1" noResize="1" noEditPoints="1" noAdjustHandles="1" noChangeArrowheads="1" noChangeShapeType="1" noTextEdit="1"/>
              </p:cNvSpPr>
              <p:nvPr/>
            </p:nvSpPr>
            <p:spPr>
              <a:xfrm>
                <a:off x="5481035" y="2389389"/>
                <a:ext cx="367985" cy="369332"/>
              </a:xfrm>
              <a:prstGeom prst="rect">
                <a:avLst/>
              </a:prstGeom>
              <a:blipFill rotWithShape="1">
                <a:blip r:embed="rId4"/>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0" name="テキスト ボックス 19"/>
              <p:cNvSpPr txBox="1"/>
              <p:nvPr/>
            </p:nvSpPr>
            <p:spPr>
              <a:xfrm>
                <a:off x="4612580" y="1493935"/>
                <a:ext cx="334579"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ja-JP" b="0" i="1" smtClean="0">
                          <a:latin typeface="Cambria Math"/>
                        </a:rPr>
                        <m:t>𝑡</m:t>
                      </m:r>
                    </m:oMath>
                  </m:oMathPara>
                </a14:m>
                <a:endParaRPr kumimoji="1" lang="ja-JP" altLang="en-US" dirty="0"/>
              </a:p>
            </p:txBody>
          </p:sp>
        </mc:Choice>
        <mc:Fallback xmlns="">
          <p:sp>
            <p:nvSpPr>
              <p:cNvPr id="20" name="テキスト ボックス 19"/>
              <p:cNvSpPr txBox="1">
                <a:spLocks noRot="1" noChangeAspect="1" noMove="1" noResize="1" noEditPoints="1" noAdjustHandles="1" noChangeArrowheads="1" noChangeShapeType="1" noTextEdit="1"/>
              </p:cNvSpPr>
              <p:nvPr/>
            </p:nvSpPr>
            <p:spPr>
              <a:xfrm>
                <a:off x="4612580" y="1493935"/>
                <a:ext cx="334579" cy="369332"/>
              </a:xfrm>
              <a:prstGeom prst="rect">
                <a:avLst/>
              </a:prstGeom>
              <a:blipFill rotWithShape="1">
                <a:blip r:embed="rId5"/>
                <a:stretch>
                  <a:fillRect/>
                </a:stretch>
              </a:blipFill>
            </p:spPr>
            <p:txBody>
              <a:bodyPr/>
              <a:lstStyle/>
              <a:p>
                <a:r>
                  <a:rPr lang="ja-JP" altLang="en-US">
                    <a:noFill/>
                  </a:rPr>
                  <a:t> </a:t>
                </a:r>
              </a:p>
            </p:txBody>
          </p:sp>
        </mc:Fallback>
      </mc:AlternateContent>
      <p:sp>
        <p:nvSpPr>
          <p:cNvPr id="23" name="正方形/長方形 22"/>
          <p:cNvSpPr/>
          <p:nvPr/>
        </p:nvSpPr>
        <p:spPr>
          <a:xfrm>
            <a:off x="4139952" y="1054089"/>
            <a:ext cx="4680520" cy="1914156"/>
          </a:xfrm>
          <a:prstGeom prst="rect">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正方形/長方形 20"/>
          <p:cNvSpPr/>
          <p:nvPr/>
        </p:nvSpPr>
        <p:spPr>
          <a:xfrm>
            <a:off x="4352408" y="908720"/>
            <a:ext cx="1470274" cy="369332"/>
          </a:xfrm>
          <a:prstGeom prst="rect">
            <a:avLst/>
          </a:prstGeom>
          <a:solidFill>
            <a:schemeClr val="bg1"/>
          </a:solidFill>
        </p:spPr>
        <p:txBody>
          <a:bodyPr wrap="none">
            <a:spAutoFit/>
          </a:bodyPr>
          <a:lstStyle/>
          <a:p>
            <a:r>
              <a:rPr lang="ja-JP" altLang="en-US" dirty="0">
                <a:solidFill>
                  <a:prstClr val="black"/>
                </a:solidFill>
                <a:cs typeface="+mj-cs"/>
              </a:rPr>
              <a:t>静止系（</a:t>
            </a:r>
            <a:r>
              <a:rPr lang="en-US" altLang="ja-JP" i="1" dirty="0">
                <a:solidFill>
                  <a:prstClr val="black"/>
                </a:solidFill>
                <a:latin typeface="Cambria" panose="02040503050406030204" pitchFamily="18" charset="0"/>
                <a:cs typeface="+mj-cs"/>
              </a:rPr>
              <a:t>v</a:t>
            </a:r>
            <a:r>
              <a:rPr lang="en-US" altLang="ja-JP" dirty="0">
                <a:solidFill>
                  <a:prstClr val="black"/>
                </a:solidFill>
                <a:latin typeface="Cambria" panose="02040503050406030204" pitchFamily="18" charset="0"/>
                <a:cs typeface="+mj-cs"/>
              </a:rPr>
              <a:t>=0</a:t>
            </a:r>
            <a:r>
              <a:rPr lang="ja-JP" altLang="en-US" dirty="0">
                <a:solidFill>
                  <a:prstClr val="black"/>
                </a:solidFill>
                <a:cs typeface="+mj-cs"/>
              </a:rPr>
              <a:t>）</a:t>
            </a:r>
            <a:endParaRPr lang="ja-JP" altLang="en-US" sz="1050" dirty="0"/>
          </a:p>
        </p:txBody>
      </p:sp>
      <p:sp>
        <p:nvSpPr>
          <p:cNvPr id="22" name="正方形/長方形 21"/>
          <p:cNvSpPr/>
          <p:nvPr/>
        </p:nvSpPr>
        <p:spPr>
          <a:xfrm>
            <a:off x="6156177" y="1175709"/>
            <a:ext cx="1795300" cy="369332"/>
          </a:xfrm>
          <a:prstGeom prst="rect">
            <a:avLst/>
          </a:prstGeom>
          <a:solidFill>
            <a:schemeClr val="bg1"/>
          </a:solidFill>
        </p:spPr>
        <p:txBody>
          <a:bodyPr wrap="none">
            <a:spAutoFit/>
          </a:bodyPr>
          <a:lstStyle/>
          <a:p>
            <a:r>
              <a:rPr lang="ja-JP" altLang="en-US" dirty="0"/>
              <a:t>ピストン系</a:t>
            </a:r>
            <a:r>
              <a:rPr lang="ja-JP" altLang="en-US" dirty="0">
                <a:solidFill>
                  <a:prstClr val="black"/>
                </a:solidFill>
              </a:rPr>
              <a:t>（</a:t>
            </a:r>
            <a:r>
              <a:rPr lang="en-US" altLang="ja-JP" i="1" dirty="0">
                <a:solidFill>
                  <a:prstClr val="black"/>
                </a:solidFill>
                <a:latin typeface="Cambria" panose="02040503050406030204" pitchFamily="18" charset="0"/>
              </a:rPr>
              <a:t>v</a:t>
            </a:r>
            <a:r>
              <a:rPr lang="en-US" altLang="ja-JP" dirty="0">
                <a:solidFill>
                  <a:prstClr val="black"/>
                </a:solidFill>
                <a:latin typeface="Cambria" panose="02040503050406030204" pitchFamily="18" charset="0"/>
              </a:rPr>
              <a:t>=</a:t>
            </a:r>
            <a:r>
              <a:rPr lang="en-US" altLang="ja-JP" i="1" dirty="0" err="1">
                <a:solidFill>
                  <a:prstClr val="black"/>
                </a:solidFill>
                <a:latin typeface="Cambria" panose="02040503050406030204" pitchFamily="18" charset="0"/>
              </a:rPr>
              <a:t>v</a:t>
            </a:r>
            <a:r>
              <a:rPr lang="en-US" altLang="ja-JP" baseline="-25000" dirty="0" err="1">
                <a:solidFill>
                  <a:prstClr val="black"/>
                </a:solidFill>
                <a:latin typeface="Cambria" panose="02040503050406030204" pitchFamily="18" charset="0"/>
              </a:rPr>
              <a:t>f</a:t>
            </a:r>
            <a:r>
              <a:rPr lang="ja-JP" altLang="en-US" dirty="0">
                <a:solidFill>
                  <a:prstClr val="black"/>
                </a:solidFill>
              </a:rPr>
              <a:t>）</a:t>
            </a:r>
            <a:endParaRPr lang="ja-JP" altLang="en-US" sz="1050" dirty="0"/>
          </a:p>
        </p:txBody>
      </p:sp>
      <mc:AlternateContent xmlns:mc="http://schemas.openxmlformats.org/markup-compatibility/2006" xmlns:a14="http://schemas.microsoft.com/office/drawing/2010/main">
        <mc:Choice Requires="a14">
          <p:sp>
            <p:nvSpPr>
              <p:cNvPr id="28" name="テキスト ボックス 27"/>
              <p:cNvSpPr txBox="1"/>
              <p:nvPr/>
            </p:nvSpPr>
            <p:spPr>
              <a:xfrm>
                <a:off x="152217" y="3066195"/>
                <a:ext cx="8873528" cy="3675173"/>
              </a:xfrm>
              <a:prstGeom prst="rect">
                <a:avLst/>
              </a:prstGeom>
              <a:noFill/>
            </p:spPr>
            <p:txBody>
              <a:bodyPr wrap="square" rtlCol="0">
                <a:spAutoFit/>
              </a:bodyPr>
              <a:lstStyle/>
              <a:p>
                <a:r>
                  <a:rPr lang="ja-JP" altLang="en-US" dirty="0"/>
                  <a:t>これらを満たすような</a:t>
                </a:r>
                <a14:m>
                  <m:oMath xmlns:m="http://schemas.openxmlformats.org/officeDocument/2006/math">
                    <m:sSup>
                      <m:sSupPr>
                        <m:ctrlPr>
                          <a:rPr lang="en-US" altLang="ja-JP" i="1">
                            <a:latin typeface="Cambria Math" panose="02040503050406030204" pitchFamily="18" charset="0"/>
                          </a:rPr>
                        </m:ctrlPr>
                      </m:sSupPr>
                      <m:e>
                        <m:r>
                          <a:rPr lang="ja-JP" altLang="en-US" b="0" i="1" smtClean="0">
                            <a:latin typeface="Cambria Math"/>
                          </a:rPr>
                          <m:t> </m:t>
                        </m:r>
                        <m:r>
                          <a:rPr lang="en-US" altLang="ja-JP" i="1">
                            <a:latin typeface="Cambria Math"/>
                          </a:rPr>
                          <m:t>𝑥</m:t>
                        </m:r>
                      </m:e>
                      <m:sup>
                        <m:r>
                          <a:rPr lang="en-US" altLang="ja-JP" i="1">
                            <a:latin typeface="Cambria Math"/>
                          </a:rPr>
                          <m:t>′</m:t>
                        </m:r>
                      </m:sup>
                    </m:sSup>
                    <m:r>
                      <a:rPr lang="ja-JP" altLang="en-US" b="0" i="1" smtClean="0">
                        <a:latin typeface="Cambria Math"/>
                      </a:rPr>
                      <m:t>、</m:t>
                    </m:r>
                    <m:sSup>
                      <m:sSupPr>
                        <m:ctrlPr>
                          <a:rPr lang="en-US" altLang="ja-JP" b="0" i="1" dirty="0" smtClean="0">
                            <a:latin typeface="Cambria Math" panose="02040503050406030204" pitchFamily="18" charset="0"/>
                          </a:rPr>
                        </m:ctrlPr>
                      </m:sSupPr>
                      <m:e>
                        <m:r>
                          <a:rPr lang="en-US" altLang="ja-JP" i="1" dirty="0">
                            <a:latin typeface="Cambria Math"/>
                          </a:rPr>
                          <m:t>𝑡</m:t>
                        </m:r>
                      </m:e>
                      <m:sup>
                        <m:r>
                          <a:rPr lang="en-US" altLang="ja-JP" i="1" dirty="0">
                            <a:latin typeface="Cambria Math"/>
                          </a:rPr>
                          <m:t>′</m:t>
                        </m:r>
                      </m:sup>
                    </m:sSup>
                  </m:oMath>
                </a14:m>
                <a:r>
                  <a:rPr kumimoji="1" lang="ja-JP" altLang="en-US" dirty="0"/>
                  <a:t> をそれぞれ</a:t>
                </a:r>
                <a:endParaRPr kumimoji="1" lang="en-US" altLang="ja-JP" dirty="0"/>
              </a:p>
              <a:p>
                <a:pPr/>
                <a14:m>
                  <m:oMathPara xmlns:m="http://schemas.openxmlformats.org/officeDocument/2006/math">
                    <m:oMathParaPr>
                      <m:jc m:val="centerGroup"/>
                    </m:oMathParaPr>
                    <m:oMath xmlns:m="http://schemas.openxmlformats.org/officeDocument/2006/math">
                      <m:r>
                        <a:rPr lang="en-US" altLang="ja-JP" i="1" dirty="0" smtClean="0">
                          <a:latin typeface="Cambria Math"/>
                        </a:rPr>
                        <m:t>𝑥</m:t>
                      </m:r>
                      <m:r>
                        <a:rPr lang="ja-JP" altLang="en-US" dirty="0">
                          <a:latin typeface="Cambria Math"/>
                        </a:rPr>
                        <m:t>’</m:t>
                      </m:r>
                      <m:r>
                        <a:rPr lang="en-US" altLang="ja-JP" b="0" i="0" dirty="0" smtClean="0">
                          <a:latin typeface="Cambria Math"/>
                        </a:rPr>
                        <m:t>=</m:t>
                      </m:r>
                      <m:r>
                        <a:rPr lang="en-US" altLang="ja-JP" b="0" i="1" dirty="0" smtClean="0">
                          <a:latin typeface="Cambria Math"/>
                        </a:rPr>
                        <m:t>𝐴𝑥</m:t>
                      </m:r>
                      <m:r>
                        <a:rPr lang="en-US" altLang="ja-JP" b="0" i="1" dirty="0" smtClean="0">
                          <a:latin typeface="Cambria Math"/>
                        </a:rPr>
                        <m:t>+</m:t>
                      </m:r>
                      <m:r>
                        <a:rPr lang="en-US" altLang="ja-JP" b="0" i="1" dirty="0" smtClean="0">
                          <a:latin typeface="Cambria Math"/>
                        </a:rPr>
                        <m:t>𝐵𝑡</m:t>
                      </m:r>
                      <m:r>
                        <a:rPr lang="en-US" altLang="ja-JP" b="0" i="1" dirty="0" smtClean="0">
                          <a:latin typeface="Cambria Math"/>
                        </a:rPr>
                        <m:t>    ,  </m:t>
                      </m:r>
                      <m:sSup>
                        <m:sSupPr>
                          <m:ctrlPr>
                            <a:rPr lang="en-US" altLang="ja-JP" b="0" i="1" dirty="0" smtClean="0">
                              <a:latin typeface="Cambria Math" panose="02040503050406030204" pitchFamily="18" charset="0"/>
                            </a:rPr>
                          </m:ctrlPr>
                        </m:sSupPr>
                        <m:e>
                          <m:r>
                            <a:rPr lang="en-US" altLang="ja-JP" b="0" i="1" dirty="0" smtClean="0">
                              <a:latin typeface="Cambria Math"/>
                            </a:rPr>
                            <m:t>𝑡</m:t>
                          </m:r>
                        </m:e>
                        <m:sup>
                          <m:r>
                            <a:rPr lang="en-US" altLang="ja-JP" b="0" i="1" dirty="0" smtClean="0">
                              <a:latin typeface="Cambria Math"/>
                            </a:rPr>
                            <m:t>′</m:t>
                          </m:r>
                        </m:sup>
                      </m:sSup>
                      <m:r>
                        <a:rPr lang="en-US" altLang="ja-JP" b="0" i="1" dirty="0" smtClean="0">
                          <a:latin typeface="Cambria Math"/>
                        </a:rPr>
                        <m:t>=</m:t>
                      </m:r>
                      <m:r>
                        <a:rPr lang="en-US" altLang="ja-JP" b="0" i="1" dirty="0" smtClean="0">
                          <a:latin typeface="Cambria Math"/>
                        </a:rPr>
                        <m:t>𝐷𝑥</m:t>
                      </m:r>
                      <m:r>
                        <a:rPr lang="en-US" altLang="ja-JP" b="0" i="1" dirty="0" smtClean="0">
                          <a:latin typeface="Cambria Math"/>
                        </a:rPr>
                        <m:t>+</m:t>
                      </m:r>
                      <m:r>
                        <a:rPr lang="en-US" altLang="ja-JP" b="0" i="1" dirty="0" smtClean="0">
                          <a:latin typeface="Cambria Math"/>
                        </a:rPr>
                        <m:t>𝐸𝑡</m:t>
                      </m:r>
                    </m:oMath>
                  </m:oMathPara>
                </a14:m>
                <a:endParaRPr kumimoji="1" lang="en-US" altLang="ja-JP" i="1" dirty="0"/>
              </a:p>
              <a:p>
                <a:r>
                  <a:rPr lang="ja-JP" altLang="en-US" dirty="0"/>
                  <a:t>とおける。ただし、ピストン系は静止系に対して速</a:t>
                </a:r>
                <a:r>
                  <a:rPr lang="ja-JP" altLang="en-US" dirty="0">
                    <a:solidFill>
                      <a:schemeClr val="tx1"/>
                    </a:solidFill>
                  </a:rPr>
                  <a:t>度</a:t>
                </a:r>
                <a14:m>
                  <m:oMath xmlns:m="http://schemas.openxmlformats.org/officeDocument/2006/math">
                    <m:sSub>
                      <m:sSubPr>
                        <m:ctrlPr>
                          <a:rPr lang="en-US" altLang="ja-JP" i="1">
                            <a:solidFill>
                              <a:schemeClr val="tx1"/>
                            </a:solidFill>
                            <a:latin typeface="Cambria Math" panose="02040503050406030204" pitchFamily="18" charset="0"/>
                          </a:rPr>
                        </m:ctrlPr>
                      </m:sSubPr>
                      <m:e>
                        <m:r>
                          <a:rPr lang="ja-JP" altLang="en-US" b="0" i="1" smtClean="0">
                            <a:solidFill>
                              <a:schemeClr val="tx1"/>
                            </a:solidFill>
                            <a:latin typeface="Cambria Math"/>
                          </a:rPr>
                          <m:t> </m:t>
                        </m:r>
                        <m:r>
                          <a:rPr lang="en-US" altLang="ja-JP" i="1">
                            <a:solidFill>
                              <a:schemeClr val="tx1"/>
                            </a:solidFill>
                            <a:latin typeface="Cambria Math"/>
                          </a:rPr>
                          <m:t>𝑣</m:t>
                        </m:r>
                      </m:e>
                      <m:sub>
                        <m:r>
                          <m:rPr>
                            <m:sty m:val="p"/>
                          </m:rPr>
                          <a:rPr lang="en-US" altLang="ja-JP">
                            <a:solidFill>
                              <a:schemeClr val="tx1"/>
                            </a:solidFill>
                            <a:latin typeface="Cambria Math"/>
                          </a:rPr>
                          <m:t>f</m:t>
                        </m:r>
                      </m:sub>
                    </m:sSub>
                    <m:r>
                      <a:rPr lang="ja-JP" altLang="en-US" b="0" i="1" smtClean="0">
                        <a:solidFill>
                          <a:schemeClr val="tx1"/>
                        </a:solidFill>
                        <a:latin typeface="Cambria Math"/>
                      </a:rPr>
                      <m:t> </m:t>
                    </m:r>
                  </m:oMath>
                </a14:m>
                <a:r>
                  <a:rPr kumimoji="1" lang="ja-JP" altLang="en-US" dirty="0"/>
                  <a:t>で動くことを考慮すると、</a:t>
                </a:r>
                <a:endParaRPr kumimoji="1" lang="en-US" altLang="ja-JP" dirty="0"/>
              </a:p>
              <a:p>
                <a:pPr/>
                <a14:m>
                  <m:oMathPara xmlns:m="http://schemas.openxmlformats.org/officeDocument/2006/math">
                    <m:oMathParaPr>
                      <m:jc m:val="centerGroup"/>
                    </m:oMathParaPr>
                    <m:oMath xmlns:m="http://schemas.openxmlformats.org/officeDocument/2006/math">
                      <m:r>
                        <a:rPr lang="en-US" altLang="ja-JP" i="1" dirty="0">
                          <a:latin typeface="Cambria Math"/>
                        </a:rPr>
                        <m:t>𝑥</m:t>
                      </m:r>
                      <m:r>
                        <a:rPr lang="ja-JP" altLang="en-US" dirty="0">
                          <a:latin typeface="Cambria Math"/>
                        </a:rPr>
                        <m:t>’</m:t>
                      </m:r>
                      <m:r>
                        <a:rPr lang="en-US" altLang="ja-JP" dirty="0">
                          <a:latin typeface="Cambria Math"/>
                        </a:rPr>
                        <m:t>=</m:t>
                      </m:r>
                      <m:r>
                        <a:rPr lang="en-US" altLang="ja-JP" i="1" dirty="0">
                          <a:latin typeface="Cambria Math"/>
                        </a:rPr>
                        <m:t>𝐴</m:t>
                      </m:r>
                      <m:r>
                        <a:rPr lang="ja-JP" altLang="en-US" b="0" i="1" dirty="0" smtClean="0">
                          <a:latin typeface="Cambria Math"/>
                        </a:rPr>
                        <m:t>（</m:t>
                      </m:r>
                      <m:r>
                        <a:rPr lang="en-US" altLang="ja-JP" i="1" dirty="0">
                          <a:latin typeface="Cambria Math"/>
                        </a:rPr>
                        <m:t>𝑥</m:t>
                      </m:r>
                      <m:r>
                        <a:rPr lang="en-US" altLang="ja-JP" b="0" i="1" dirty="0" smtClean="0">
                          <a:latin typeface="Cambria Math"/>
                        </a:rPr>
                        <m:t>−</m:t>
                      </m:r>
                      <m:sSub>
                        <m:sSubPr>
                          <m:ctrlPr>
                            <a:rPr lang="en-US" altLang="ja-JP" i="1">
                              <a:latin typeface="Cambria Math" panose="02040503050406030204" pitchFamily="18" charset="0"/>
                            </a:rPr>
                          </m:ctrlPr>
                        </m:sSubPr>
                        <m:e>
                          <m:r>
                            <a:rPr lang="en-US" altLang="ja-JP" i="1">
                              <a:latin typeface="Cambria Math"/>
                            </a:rPr>
                            <m:t>𝑣</m:t>
                          </m:r>
                        </m:e>
                        <m:sub>
                          <m:r>
                            <m:rPr>
                              <m:sty m:val="p"/>
                            </m:rPr>
                            <a:rPr lang="en-US" altLang="ja-JP">
                              <a:latin typeface="Cambria Math"/>
                            </a:rPr>
                            <m:t>f</m:t>
                          </m:r>
                        </m:sub>
                      </m:sSub>
                      <m:r>
                        <a:rPr lang="en-US" altLang="ja-JP" i="1" dirty="0">
                          <a:latin typeface="Cambria Math"/>
                        </a:rPr>
                        <m:t>𝑡</m:t>
                      </m:r>
                      <m:r>
                        <a:rPr lang="ja-JP" altLang="en-US" b="0" i="1" dirty="0" smtClean="0">
                          <a:latin typeface="Cambria Math"/>
                        </a:rPr>
                        <m:t>）</m:t>
                      </m:r>
                      <m:r>
                        <a:rPr lang="en-US" altLang="ja-JP" i="1" dirty="0">
                          <a:latin typeface="Cambria Math"/>
                        </a:rPr>
                        <m:t>    ,  </m:t>
                      </m:r>
                      <m:sSup>
                        <m:sSupPr>
                          <m:ctrlPr>
                            <a:rPr lang="en-US" altLang="ja-JP" i="1" dirty="0">
                              <a:latin typeface="Cambria Math" panose="02040503050406030204" pitchFamily="18" charset="0"/>
                            </a:rPr>
                          </m:ctrlPr>
                        </m:sSupPr>
                        <m:e>
                          <m:r>
                            <a:rPr lang="en-US" altLang="ja-JP" i="1" dirty="0">
                              <a:latin typeface="Cambria Math"/>
                            </a:rPr>
                            <m:t>𝑡</m:t>
                          </m:r>
                        </m:e>
                        <m:sup>
                          <m:r>
                            <a:rPr lang="en-US" altLang="ja-JP" i="1" dirty="0">
                              <a:latin typeface="Cambria Math"/>
                            </a:rPr>
                            <m:t>′</m:t>
                          </m:r>
                        </m:sup>
                      </m:sSup>
                      <m:r>
                        <a:rPr lang="en-US" altLang="ja-JP" i="1" dirty="0">
                          <a:latin typeface="Cambria Math"/>
                        </a:rPr>
                        <m:t>=</m:t>
                      </m:r>
                      <m:r>
                        <a:rPr lang="en-US" altLang="ja-JP" i="1" dirty="0">
                          <a:latin typeface="Cambria Math"/>
                        </a:rPr>
                        <m:t>𝐷𝑥</m:t>
                      </m:r>
                      <m:r>
                        <a:rPr lang="en-US" altLang="ja-JP" i="1" dirty="0">
                          <a:latin typeface="Cambria Math"/>
                        </a:rPr>
                        <m:t>+</m:t>
                      </m:r>
                      <m:r>
                        <a:rPr lang="en-US" altLang="ja-JP" i="1" dirty="0">
                          <a:latin typeface="Cambria Math"/>
                        </a:rPr>
                        <m:t>𝐸𝑡</m:t>
                      </m:r>
                    </m:oMath>
                  </m:oMathPara>
                </a14:m>
                <a:endParaRPr lang="en-US" altLang="ja-JP" i="1" dirty="0"/>
              </a:p>
              <a:p>
                <a:r>
                  <a:rPr lang="ja-JP" altLang="en-US" dirty="0"/>
                  <a:t>これを式②に代入したものが式①と等しくならなければならないので、係数比較より</a:t>
                </a:r>
                <a:endParaRPr lang="en-US" altLang="ja-JP" dirty="0"/>
              </a:p>
              <a:p>
                <a:pPr/>
                <a14:m>
                  <m:oMathPara xmlns:m="http://schemas.openxmlformats.org/officeDocument/2006/math">
                    <m:oMathParaPr>
                      <m:jc m:val="centerGroup"/>
                    </m:oMathParaPr>
                    <m:oMath xmlns:m="http://schemas.openxmlformats.org/officeDocument/2006/math">
                      <m:r>
                        <a:rPr lang="en-US" altLang="ja-JP" b="0" i="1" smtClean="0">
                          <a:latin typeface="Cambria Math"/>
                        </a:rPr>
                        <m:t>𝐴</m:t>
                      </m:r>
                      <m:r>
                        <a:rPr lang="en-US" altLang="ja-JP" b="0" i="1" smtClean="0">
                          <a:latin typeface="Cambria Math"/>
                        </a:rPr>
                        <m:t>=</m:t>
                      </m:r>
                      <m:r>
                        <a:rPr lang="en-US" altLang="ja-JP" b="0" i="1" smtClean="0">
                          <a:latin typeface="Cambria Math"/>
                        </a:rPr>
                        <m:t>𝐸</m:t>
                      </m:r>
                      <m:r>
                        <a:rPr lang="en-US" altLang="ja-JP" b="0" i="1" smtClean="0">
                          <a:latin typeface="Cambria Math"/>
                        </a:rPr>
                        <m:t>=</m:t>
                      </m:r>
                      <m:f>
                        <m:fPr>
                          <m:ctrlPr>
                            <a:rPr lang="en-US" altLang="ja-JP" b="0" i="1" smtClean="0">
                              <a:latin typeface="Cambria Math" panose="02040503050406030204" pitchFamily="18" charset="0"/>
                            </a:rPr>
                          </m:ctrlPr>
                        </m:fPr>
                        <m:num>
                          <m:r>
                            <a:rPr lang="en-US" altLang="ja-JP" b="0" i="1" smtClean="0">
                              <a:latin typeface="Cambria Math"/>
                            </a:rPr>
                            <m:t>1</m:t>
                          </m:r>
                        </m:num>
                        <m:den>
                          <m:rad>
                            <m:radPr>
                              <m:degHide m:val="on"/>
                              <m:ctrlPr>
                                <a:rPr lang="en-US" altLang="ja-JP" b="0" i="1" smtClean="0">
                                  <a:latin typeface="Cambria Math" panose="02040503050406030204" pitchFamily="18" charset="0"/>
                                </a:rPr>
                              </m:ctrlPr>
                            </m:radPr>
                            <m:deg/>
                            <m:e>
                              <m:r>
                                <a:rPr lang="en-US" altLang="ja-JP" b="0" i="1" smtClean="0">
                                  <a:latin typeface="Cambria Math"/>
                                </a:rPr>
                                <m:t>1−</m:t>
                              </m:r>
                              <m:sSup>
                                <m:sSupPr>
                                  <m:ctrlPr>
                                    <a:rPr lang="en-US" altLang="ja-JP" b="0" i="1" smtClean="0">
                                      <a:latin typeface="Cambria Math" panose="02040503050406030204" pitchFamily="18" charset="0"/>
                                    </a:rPr>
                                  </m:ctrlPr>
                                </m:sSupPr>
                                <m:e>
                                  <m:sSub>
                                    <m:sSubPr>
                                      <m:ctrlPr>
                                        <a:rPr lang="en-US" altLang="ja-JP" b="0" i="1" smtClean="0">
                                          <a:latin typeface="Cambria Math" panose="02040503050406030204" pitchFamily="18" charset="0"/>
                                        </a:rPr>
                                      </m:ctrlPr>
                                    </m:sSubPr>
                                    <m:e>
                                      <m:r>
                                        <a:rPr lang="ja-JP" altLang="en-US" b="0" i="1" smtClean="0">
                                          <a:latin typeface="Cambria Math"/>
                                        </a:rPr>
                                        <m:t>𝛽</m:t>
                                      </m:r>
                                    </m:e>
                                    <m:sub>
                                      <m:r>
                                        <m:rPr>
                                          <m:sty m:val="p"/>
                                        </m:rPr>
                                        <a:rPr lang="en-US" altLang="ja-JP" b="0" i="0" smtClean="0">
                                          <a:latin typeface="Cambria Math"/>
                                        </a:rPr>
                                        <m:t>f</m:t>
                                      </m:r>
                                    </m:sub>
                                  </m:sSub>
                                </m:e>
                                <m:sup>
                                  <m:r>
                                    <a:rPr lang="en-US" altLang="ja-JP" b="0" i="1" smtClean="0">
                                      <a:latin typeface="Cambria Math"/>
                                    </a:rPr>
                                    <m:t>2</m:t>
                                  </m:r>
                                </m:sup>
                              </m:sSup>
                            </m:e>
                          </m:rad>
                        </m:den>
                      </m:f>
                      <m:r>
                        <a:rPr lang="en-US" altLang="ja-JP" b="0" i="1" smtClean="0">
                          <a:latin typeface="Cambria Math"/>
                        </a:rPr>
                        <m:t>  ,  </m:t>
                      </m:r>
                      <m:r>
                        <a:rPr lang="en-US" altLang="ja-JP" b="0" i="1" smtClean="0">
                          <a:latin typeface="Cambria Math"/>
                        </a:rPr>
                        <m:t>𝐷</m:t>
                      </m:r>
                      <m:r>
                        <a:rPr lang="en-US" altLang="ja-JP" b="0" i="1" smtClean="0">
                          <a:latin typeface="Cambria Math"/>
                        </a:rPr>
                        <m:t>=−</m:t>
                      </m:r>
                      <m:f>
                        <m:fPr>
                          <m:ctrlPr>
                            <a:rPr lang="en-US" altLang="ja-JP" i="1">
                              <a:latin typeface="Cambria Math" panose="02040503050406030204" pitchFamily="18" charset="0"/>
                            </a:rPr>
                          </m:ctrlPr>
                        </m:fPr>
                        <m:num>
                          <m:sSub>
                            <m:sSubPr>
                              <m:ctrlPr>
                                <a:rPr lang="en-US" altLang="ja-JP" i="1" smtClean="0">
                                  <a:latin typeface="Cambria Math" panose="02040503050406030204" pitchFamily="18" charset="0"/>
                                </a:rPr>
                              </m:ctrlPr>
                            </m:sSubPr>
                            <m:e>
                              <m:r>
                                <a:rPr lang="en-US" altLang="ja-JP" b="0" i="1" smtClean="0">
                                  <a:latin typeface="Cambria Math"/>
                                </a:rPr>
                                <m:t>𝑣</m:t>
                              </m:r>
                            </m:e>
                            <m:sub>
                              <m:r>
                                <m:rPr>
                                  <m:sty m:val="p"/>
                                </m:rPr>
                                <a:rPr lang="en-US" altLang="ja-JP" b="0" i="0" smtClean="0">
                                  <a:latin typeface="Cambria Math"/>
                                </a:rPr>
                                <m:t>f</m:t>
                              </m:r>
                            </m:sub>
                          </m:sSub>
                          <m:r>
                            <a:rPr lang="en-US" altLang="ja-JP" b="0" i="1" smtClean="0">
                              <a:latin typeface="Cambria Math"/>
                            </a:rPr>
                            <m:t>/</m:t>
                          </m:r>
                          <m:sSup>
                            <m:sSupPr>
                              <m:ctrlPr>
                                <a:rPr lang="en-US" altLang="ja-JP" b="0" i="1" smtClean="0">
                                  <a:latin typeface="Cambria Math" panose="02040503050406030204" pitchFamily="18" charset="0"/>
                                </a:rPr>
                              </m:ctrlPr>
                            </m:sSupPr>
                            <m:e>
                              <m:r>
                                <a:rPr lang="en-US" altLang="ja-JP" b="0" i="1" smtClean="0">
                                  <a:latin typeface="Cambria Math"/>
                                </a:rPr>
                                <m:t>𝑐</m:t>
                              </m:r>
                            </m:e>
                            <m:sup>
                              <m:r>
                                <a:rPr lang="en-US" altLang="ja-JP" b="0" i="1" smtClean="0">
                                  <a:latin typeface="Cambria Math"/>
                                </a:rPr>
                                <m:t>2</m:t>
                              </m:r>
                            </m:sup>
                          </m:sSup>
                        </m:num>
                        <m:den>
                          <m:rad>
                            <m:radPr>
                              <m:degHide m:val="on"/>
                              <m:ctrlPr>
                                <a:rPr lang="en-US" altLang="ja-JP" i="1">
                                  <a:latin typeface="Cambria Math" panose="02040503050406030204" pitchFamily="18" charset="0"/>
                                </a:rPr>
                              </m:ctrlPr>
                            </m:radPr>
                            <m:deg/>
                            <m:e>
                              <m:r>
                                <a:rPr lang="en-US" altLang="ja-JP" i="1">
                                  <a:latin typeface="Cambria Math"/>
                                </a:rPr>
                                <m:t>1−</m:t>
                              </m:r>
                              <m:sSup>
                                <m:sSupPr>
                                  <m:ctrlPr>
                                    <a:rPr lang="en-US" altLang="ja-JP" i="1">
                                      <a:latin typeface="Cambria Math" panose="02040503050406030204" pitchFamily="18" charset="0"/>
                                    </a:rPr>
                                  </m:ctrlPr>
                                </m:sSupPr>
                                <m:e>
                                  <m:sSub>
                                    <m:sSubPr>
                                      <m:ctrlPr>
                                        <a:rPr lang="en-US" altLang="ja-JP" i="1">
                                          <a:latin typeface="Cambria Math" panose="02040503050406030204" pitchFamily="18" charset="0"/>
                                        </a:rPr>
                                      </m:ctrlPr>
                                    </m:sSubPr>
                                    <m:e>
                                      <m:r>
                                        <a:rPr lang="ja-JP" altLang="en-US" i="1">
                                          <a:latin typeface="Cambria Math"/>
                                        </a:rPr>
                                        <m:t>𝛽</m:t>
                                      </m:r>
                                    </m:e>
                                    <m:sub>
                                      <m:r>
                                        <m:rPr>
                                          <m:sty m:val="p"/>
                                        </m:rPr>
                                        <a:rPr lang="en-US" altLang="ja-JP">
                                          <a:latin typeface="Cambria Math"/>
                                        </a:rPr>
                                        <m:t>f</m:t>
                                      </m:r>
                                    </m:sub>
                                  </m:sSub>
                                </m:e>
                                <m:sup>
                                  <m:r>
                                    <a:rPr lang="en-US" altLang="ja-JP" i="1">
                                      <a:latin typeface="Cambria Math"/>
                                    </a:rPr>
                                    <m:t>2</m:t>
                                  </m:r>
                                </m:sup>
                              </m:sSup>
                            </m:e>
                          </m:rad>
                        </m:den>
                      </m:f>
                      <m:r>
                        <a:rPr lang="en-US" altLang="ja-JP" i="1">
                          <a:latin typeface="Cambria Math"/>
                        </a:rPr>
                        <m:t> </m:t>
                      </m:r>
                    </m:oMath>
                  </m:oMathPara>
                </a14:m>
                <a:endParaRPr lang="en-US" altLang="ja-JP" i="1" dirty="0"/>
              </a:p>
              <a:p>
                <a:r>
                  <a:rPr lang="ja-JP" altLang="en-US" dirty="0"/>
                  <a:t>よってピストン系と静止系における時間・空間軸の関係は、</a:t>
                </a:r>
                <a:endParaRPr lang="en-US" altLang="ja-JP" dirty="0"/>
              </a:p>
              <a:p>
                <a:pPr/>
                <a14:m>
                  <m:oMathPara xmlns:m="http://schemas.openxmlformats.org/officeDocument/2006/math">
                    <m:oMathParaPr>
                      <m:jc m:val="centerGroup"/>
                    </m:oMathParaPr>
                    <m:oMath xmlns:m="http://schemas.openxmlformats.org/officeDocument/2006/math">
                      <m:sSup>
                        <m:sSupPr>
                          <m:ctrlPr>
                            <a:rPr lang="en-US" altLang="ja-JP" i="1" smtClean="0">
                              <a:solidFill>
                                <a:srgbClr val="FF0000"/>
                              </a:solidFill>
                              <a:latin typeface="Cambria Math" panose="02040503050406030204" pitchFamily="18" charset="0"/>
                            </a:rPr>
                          </m:ctrlPr>
                        </m:sSupPr>
                        <m:e>
                          <m:r>
                            <a:rPr lang="en-US" altLang="ja-JP" b="0" i="1" smtClean="0">
                              <a:solidFill>
                                <a:srgbClr val="FF0000"/>
                              </a:solidFill>
                              <a:latin typeface="Cambria Math"/>
                            </a:rPr>
                            <m:t>𝑥</m:t>
                          </m:r>
                        </m:e>
                        <m:sup>
                          <m:r>
                            <a:rPr lang="en-US" altLang="ja-JP" b="0" i="1" smtClean="0">
                              <a:solidFill>
                                <a:srgbClr val="FF0000"/>
                              </a:solidFill>
                              <a:latin typeface="Cambria Math"/>
                            </a:rPr>
                            <m:t>′</m:t>
                          </m:r>
                        </m:sup>
                      </m:sSup>
                      <m:r>
                        <a:rPr lang="en-US" altLang="ja-JP" b="0" i="1" smtClean="0">
                          <a:solidFill>
                            <a:srgbClr val="FF0000"/>
                          </a:solidFill>
                          <a:latin typeface="Cambria Math"/>
                        </a:rPr>
                        <m:t>=</m:t>
                      </m:r>
                      <m:f>
                        <m:fPr>
                          <m:ctrlPr>
                            <a:rPr lang="en-US" altLang="ja-JP" i="1" smtClean="0">
                              <a:solidFill>
                                <a:srgbClr val="FF0000"/>
                              </a:solidFill>
                              <a:latin typeface="Cambria Math" panose="02040503050406030204" pitchFamily="18" charset="0"/>
                            </a:rPr>
                          </m:ctrlPr>
                        </m:fPr>
                        <m:num>
                          <m:r>
                            <a:rPr lang="en-US" altLang="ja-JP" b="0" i="1" smtClean="0">
                              <a:solidFill>
                                <a:srgbClr val="FF0000"/>
                              </a:solidFill>
                              <a:latin typeface="Cambria Math"/>
                            </a:rPr>
                            <m:t>−</m:t>
                          </m:r>
                          <m:sSub>
                            <m:sSubPr>
                              <m:ctrlPr>
                                <a:rPr lang="en-US" altLang="ja-JP" i="1">
                                  <a:solidFill>
                                    <a:srgbClr val="FF0000"/>
                                  </a:solidFill>
                                  <a:latin typeface="Cambria Math" panose="02040503050406030204" pitchFamily="18" charset="0"/>
                                </a:rPr>
                              </m:ctrlPr>
                            </m:sSubPr>
                            <m:e>
                              <m:r>
                                <a:rPr lang="en-US" altLang="ja-JP" b="0" i="1">
                                  <a:solidFill>
                                    <a:srgbClr val="FF0000"/>
                                  </a:solidFill>
                                  <a:latin typeface="Cambria Math"/>
                                </a:rPr>
                                <m:t>𝑣</m:t>
                              </m:r>
                            </m:e>
                            <m:sub>
                              <m:r>
                                <m:rPr>
                                  <m:sty m:val="p"/>
                                </m:rPr>
                                <a:rPr lang="en-US" altLang="ja-JP" b="0" i="0">
                                  <a:solidFill>
                                    <a:srgbClr val="FF0000"/>
                                  </a:solidFill>
                                  <a:latin typeface="Cambria Math"/>
                                </a:rPr>
                                <m:t>f</m:t>
                              </m:r>
                            </m:sub>
                          </m:sSub>
                          <m:r>
                            <a:rPr lang="en-US" altLang="ja-JP" b="0" i="1" smtClean="0">
                              <a:solidFill>
                                <a:srgbClr val="FF0000"/>
                              </a:solidFill>
                              <a:latin typeface="Cambria Math"/>
                            </a:rPr>
                            <m:t>𝑡</m:t>
                          </m:r>
                          <m:r>
                            <a:rPr lang="en-US" altLang="ja-JP" b="0" i="1" smtClean="0">
                              <a:solidFill>
                                <a:srgbClr val="FF0000"/>
                              </a:solidFill>
                              <a:latin typeface="Cambria Math"/>
                            </a:rPr>
                            <m:t>+</m:t>
                          </m:r>
                          <m:r>
                            <a:rPr lang="en-US" altLang="ja-JP" b="0" i="1" smtClean="0">
                              <a:solidFill>
                                <a:srgbClr val="FF0000"/>
                              </a:solidFill>
                              <a:latin typeface="Cambria Math"/>
                            </a:rPr>
                            <m:t>𝑥</m:t>
                          </m:r>
                        </m:num>
                        <m:den>
                          <m:rad>
                            <m:radPr>
                              <m:degHide m:val="on"/>
                              <m:ctrlPr>
                                <a:rPr lang="en-US" altLang="ja-JP" i="1" smtClean="0">
                                  <a:solidFill>
                                    <a:srgbClr val="FF0000"/>
                                  </a:solidFill>
                                  <a:latin typeface="Cambria Math" panose="02040503050406030204" pitchFamily="18" charset="0"/>
                                </a:rPr>
                              </m:ctrlPr>
                            </m:radPr>
                            <m:deg/>
                            <m:e>
                              <m:r>
                                <a:rPr lang="en-US" altLang="ja-JP" b="0" i="1" smtClean="0">
                                  <a:solidFill>
                                    <a:srgbClr val="FF0000"/>
                                  </a:solidFill>
                                  <a:latin typeface="Cambria Math"/>
                                </a:rPr>
                                <m:t>1−</m:t>
                              </m:r>
                              <m:sSup>
                                <m:sSupPr>
                                  <m:ctrlPr>
                                    <a:rPr lang="en-US" altLang="ja-JP" i="1">
                                      <a:solidFill>
                                        <a:srgbClr val="FF0000"/>
                                      </a:solidFill>
                                      <a:latin typeface="Cambria Math" panose="02040503050406030204" pitchFamily="18" charset="0"/>
                                    </a:rPr>
                                  </m:ctrlPr>
                                </m:sSupPr>
                                <m:e>
                                  <m:sSub>
                                    <m:sSubPr>
                                      <m:ctrlPr>
                                        <a:rPr lang="en-US" altLang="ja-JP" i="1">
                                          <a:solidFill>
                                            <a:srgbClr val="FF0000"/>
                                          </a:solidFill>
                                          <a:latin typeface="Cambria Math" panose="02040503050406030204" pitchFamily="18" charset="0"/>
                                        </a:rPr>
                                      </m:ctrlPr>
                                    </m:sSubPr>
                                    <m:e>
                                      <m:r>
                                        <a:rPr lang="ja-JP" altLang="en-US" b="0" i="1">
                                          <a:solidFill>
                                            <a:srgbClr val="FF0000"/>
                                          </a:solidFill>
                                          <a:latin typeface="Cambria Math"/>
                                        </a:rPr>
                                        <m:t>𝛽</m:t>
                                      </m:r>
                                    </m:e>
                                    <m:sub>
                                      <m:r>
                                        <m:rPr>
                                          <m:sty m:val="p"/>
                                        </m:rPr>
                                        <a:rPr lang="en-US" altLang="ja-JP" b="0" i="0">
                                          <a:solidFill>
                                            <a:srgbClr val="FF0000"/>
                                          </a:solidFill>
                                          <a:latin typeface="Cambria Math"/>
                                        </a:rPr>
                                        <m:t>f</m:t>
                                      </m:r>
                                    </m:sub>
                                  </m:sSub>
                                </m:e>
                                <m:sup>
                                  <m:r>
                                    <a:rPr lang="en-US" altLang="ja-JP" b="0" i="1">
                                      <a:solidFill>
                                        <a:srgbClr val="FF0000"/>
                                      </a:solidFill>
                                      <a:latin typeface="Cambria Math"/>
                                    </a:rPr>
                                    <m:t>2</m:t>
                                  </m:r>
                                </m:sup>
                              </m:sSup>
                            </m:e>
                          </m:rad>
                        </m:den>
                      </m:f>
                      <m:r>
                        <a:rPr lang="en-US" altLang="ja-JP" b="0" i="1" smtClean="0">
                          <a:solidFill>
                            <a:srgbClr val="FF0000"/>
                          </a:solidFill>
                          <a:latin typeface="Cambria Math"/>
                        </a:rPr>
                        <m:t>    ,  </m:t>
                      </m:r>
                      <m:sSup>
                        <m:sSupPr>
                          <m:ctrlPr>
                            <a:rPr lang="en-US" altLang="ja-JP" i="1" smtClean="0">
                              <a:solidFill>
                                <a:srgbClr val="FF0000"/>
                              </a:solidFill>
                              <a:latin typeface="Cambria Math" panose="02040503050406030204" pitchFamily="18" charset="0"/>
                            </a:rPr>
                          </m:ctrlPr>
                        </m:sSupPr>
                        <m:e>
                          <m:r>
                            <a:rPr lang="en-US" altLang="ja-JP" b="0" i="1" smtClean="0">
                              <a:solidFill>
                                <a:srgbClr val="FF0000"/>
                              </a:solidFill>
                              <a:latin typeface="Cambria Math"/>
                            </a:rPr>
                            <m:t>𝑡</m:t>
                          </m:r>
                        </m:e>
                        <m:sup>
                          <m:r>
                            <a:rPr lang="en-US" altLang="ja-JP" b="0" i="1" smtClean="0">
                              <a:solidFill>
                                <a:srgbClr val="FF0000"/>
                              </a:solidFill>
                              <a:latin typeface="Cambria Math"/>
                            </a:rPr>
                            <m:t>′</m:t>
                          </m:r>
                        </m:sup>
                      </m:sSup>
                      <m:r>
                        <a:rPr lang="en-US" altLang="ja-JP" b="0" i="1" smtClean="0">
                          <a:solidFill>
                            <a:srgbClr val="FF0000"/>
                          </a:solidFill>
                          <a:latin typeface="Cambria Math"/>
                        </a:rPr>
                        <m:t>=</m:t>
                      </m:r>
                      <m:f>
                        <m:fPr>
                          <m:ctrlPr>
                            <a:rPr lang="en-US" altLang="ja-JP" i="1">
                              <a:solidFill>
                                <a:srgbClr val="FF0000"/>
                              </a:solidFill>
                              <a:latin typeface="Cambria Math" panose="02040503050406030204" pitchFamily="18" charset="0"/>
                            </a:rPr>
                          </m:ctrlPr>
                        </m:fPr>
                        <m:num>
                          <m:r>
                            <a:rPr lang="en-US" altLang="ja-JP" b="0" i="1">
                              <a:solidFill>
                                <a:srgbClr val="FF0000"/>
                              </a:solidFill>
                              <a:latin typeface="Cambria Math"/>
                            </a:rPr>
                            <m:t>𝑡</m:t>
                          </m:r>
                          <m:r>
                            <a:rPr lang="en-US" altLang="ja-JP" b="0" i="1" smtClean="0">
                              <a:solidFill>
                                <a:srgbClr val="FF0000"/>
                              </a:solidFill>
                              <a:latin typeface="Cambria Math"/>
                            </a:rPr>
                            <m:t>−</m:t>
                          </m:r>
                          <m:d>
                            <m:dPr>
                              <m:ctrlPr>
                                <a:rPr lang="en-US" altLang="ja-JP" i="1" smtClean="0">
                                  <a:solidFill>
                                    <a:srgbClr val="FF0000"/>
                                  </a:solidFill>
                                  <a:latin typeface="Cambria Math" panose="02040503050406030204" pitchFamily="18" charset="0"/>
                                </a:rPr>
                              </m:ctrlPr>
                            </m:dPr>
                            <m:e>
                              <m:sSub>
                                <m:sSubPr>
                                  <m:ctrlPr>
                                    <a:rPr lang="en-US" altLang="ja-JP" i="1">
                                      <a:solidFill>
                                        <a:srgbClr val="FF0000"/>
                                      </a:solidFill>
                                      <a:latin typeface="Cambria Math" panose="02040503050406030204" pitchFamily="18" charset="0"/>
                                    </a:rPr>
                                  </m:ctrlPr>
                                </m:sSubPr>
                                <m:e>
                                  <m:r>
                                    <a:rPr lang="en-US" altLang="ja-JP" b="0" i="1">
                                      <a:solidFill>
                                        <a:srgbClr val="FF0000"/>
                                      </a:solidFill>
                                      <a:latin typeface="Cambria Math"/>
                                    </a:rPr>
                                    <m:t>𝑣</m:t>
                                  </m:r>
                                </m:e>
                                <m:sub>
                                  <m:r>
                                    <m:rPr>
                                      <m:sty m:val="p"/>
                                    </m:rPr>
                                    <a:rPr lang="en-US" altLang="ja-JP" b="0" i="0">
                                      <a:solidFill>
                                        <a:srgbClr val="FF0000"/>
                                      </a:solidFill>
                                      <a:latin typeface="Cambria Math"/>
                                    </a:rPr>
                                    <m:t>f</m:t>
                                  </m:r>
                                </m:sub>
                              </m:sSub>
                              <m:r>
                                <a:rPr lang="en-US" altLang="ja-JP" b="0" i="1" smtClean="0">
                                  <a:solidFill>
                                    <a:srgbClr val="FF0000"/>
                                  </a:solidFill>
                                  <a:latin typeface="Cambria Math"/>
                                </a:rPr>
                                <m:t>/</m:t>
                              </m:r>
                              <m:sSup>
                                <m:sSupPr>
                                  <m:ctrlPr>
                                    <a:rPr lang="en-US" altLang="ja-JP" i="1" smtClean="0">
                                      <a:solidFill>
                                        <a:srgbClr val="FF0000"/>
                                      </a:solidFill>
                                      <a:latin typeface="Cambria Math" panose="02040503050406030204" pitchFamily="18" charset="0"/>
                                    </a:rPr>
                                  </m:ctrlPr>
                                </m:sSupPr>
                                <m:e>
                                  <m:r>
                                    <a:rPr lang="en-US" altLang="ja-JP" b="0" i="1" smtClean="0">
                                      <a:solidFill>
                                        <a:srgbClr val="FF0000"/>
                                      </a:solidFill>
                                      <a:latin typeface="Cambria Math"/>
                                    </a:rPr>
                                    <m:t>𝑐</m:t>
                                  </m:r>
                                </m:e>
                                <m:sup>
                                  <m:r>
                                    <a:rPr lang="en-US" altLang="ja-JP" b="0" i="1" smtClean="0">
                                      <a:solidFill>
                                        <a:srgbClr val="FF0000"/>
                                      </a:solidFill>
                                      <a:latin typeface="Cambria Math"/>
                                    </a:rPr>
                                    <m:t>2</m:t>
                                  </m:r>
                                </m:sup>
                              </m:sSup>
                            </m:e>
                          </m:d>
                          <m:r>
                            <a:rPr lang="en-US" altLang="ja-JP" b="0" i="1">
                              <a:solidFill>
                                <a:srgbClr val="FF0000"/>
                              </a:solidFill>
                              <a:latin typeface="Cambria Math"/>
                            </a:rPr>
                            <m:t>𝑥</m:t>
                          </m:r>
                        </m:num>
                        <m:den>
                          <m:rad>
                            <m:radPr>
                              <m:degHide m:val="on"/>
                              <m:ctrlPr>
                                <a:rPr lang="en-US" altLang="ja-JP" i="1">
                                  <a:solidFill>
                                    <a:srgbClr val="FF0000"/>
                                  </a:solidFill>
                                  <a:latin typeface="Cambria Math" panose="02040503050406030204" pitchFamily="18" charset="0"/>
                                </a:rPr>
                              </m:ctrlPr>
                            </m:radPr>
                            <m:deg/>
                            <m:e>
                              <m:r>
                                <a:rPr lang="en-US" altLang="ja-JP" b="0" i="1">
                                  <a:solidFill>
                                    <a:srgbClr val="FF0000"/>
                                  </a:solidFill>
                                  <a:latin typeface="Cambria Math"/>
                                </a:rPr>
                                <m:t>1−</m:t>
                              </m:r>
                              <m:sSup>
                                <m:sSupPr>
                                  <m:ctrlPr>
                                    <a:rPr lang="en-US" altLang="ja-JP" i="1">
                                      <a:solidFill>
                                        <a:srgbClr val="FF0000"/>
                                      </a:solidFill>
                                      <a:latin typeface="Cambria Math" panose="02040503050406030204" pitchFamily="18" charset="0"/>
                                    </a:rPr>
                                  </m:ctrlPr>
                                </m:sSupPr>
                                <m:e>
                                  <m:sSub>
                                    <m:sSubPr>
                                      <m:ctrlPr>
                                        <a:rPr lang="en-US" altLang="ja-JP" i="1">
                                          <a:solidFill>
                                            <a:srgbClr val="FF0000"/>
                                          </a:solidFill>
                                          <a:latin typeface="Cambria Math" panose="02040503050406030204" pitchFamily="18" charset="0"/>
                                        </a:rPr>
                                      </m:ctrlPr>
                                    </m:sSubPr>
                                    <m:e>
                                      <m:r>
                                        <a:rPr lang="ja-JP" altLang="en-US" b="0" i="1">
                                          <a:solidFill>
                                            <a:srgbClr val="FF0000"/>
                                          </a:solidFill>
                                          <a:latin typeface="Cambria Math"/>
                                        </a:rPr>
                                        <m:t>𝛽</m:t>
                                      </m:r>
                                    </m:e>
                                    <m:sub>
                                      <m:r>
                                        <m:rPr>
                                          <m:sty m:val="p"/>
                                        </m:rPr>
                                        <a:rPr lang="en-US" altLang="ja-JP" b="0" i="0">
                                          <a:solidFill>
                                            <a:srgbClr val="FF0000"/>
                                          </a:solidFill>
                                          <a:latin typeface="Cambria Math"/>
                                        </a:rPr>
                                        <m:t>f</m:t>
                                      </m:r>
                                    </m:sub>
                                  </m:sSub>
                                </m:e>
                                <m:sup>
                                  <m:r>
                                    <a:rPr lang="en-US" altLang="ja-JP" b="0" i="1">
                                      <a:solidFill>
                                        <a:srgbClr val="FF0000"/>
                                      </a:solidFill>
                                      <a:latin typeface="Cambria Math"/>
                                    </a:rPr>
                                    <m:t>2</m:t>
                                  </m:r>
                                </m:sup>
                              </m:sSup>
                            </m:e>
                          </m:rad>
                        </m:den>
                      </m:f>
                    </m:oMath>
                  </m:oMathPara>
                </a14:m>
                <a:endParaRPr lang="en-US" altLang="ja-JP" dirty="0">
                  <a:solidFill>
                    <a:srgbClr val="FF0000"/>
                  </a:solidFill>
                </a:endParaRPr>
              </a:p>
            </p:txBody>
          </p:sp>
        </mc:Choice>
        <mc:Fallback xmlns="">
          <p:sp>
            <p:nvSpPr>
              <p:cNvPr id="28" name="テキスト ボックス 27"/>
              <p:cNvSpPr txBox="1">
                <a:spLocks noRot="1" noChangeAspect="1" noMove="1" noResize="1" noEditPoints="1" noAdjustHandles="1" noChangeArrowheads="1" noChangeShapeType="1" noTextEdit="1"/>
              </p:cNvSpPr>
              <p:nvPr/>
            </p:nvSpPr>
            <p:spPr>
              <a:xfrm>
                <a:off x="152217" y="3066195"/>
                <a:ext cx="8873528" cy="3675173"/>
              </a:xfrm>
              <a:prstGeom prst="rect">
                <a:avLst/>
              </a:prstGeom>
              <a:blipFill rotWithShape="1">
                <a:blip r:embed="rId6"/>
                <a:stretch>
                  <a:fillRect l="-618" t="-1327"/>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9" name="正方形/長方形 28"/>
              <p:cNvSpPr/>
              <p:nvPr/>
            </p:nvSpPr>
            <p:spPr>
              <a:xfrm>
                <a:off x="161406" y="2049000"/>
                <a:ext cx="2793100" cy="947952"/>
              </a:xfrm>
              <a:prstGeom prst="rect">
                <a:avLst/>
              </a:prstGeom>
            </p:spPr>
            <p:txBody>
              <a:bodyPr wrap="square">
                <a:spAutoFit/>
              </a:bodyPr>
              <a:lstStyle/>
              <a:p>
                <a:r>
                  <a:rPr lang="ja-JP" altLang="en-US" dirty="0"/>
                  <a:t>光速度不変性の原理より、</a:t>
                </a:r>
                <a:endParaRPr lang="en-US" altLang="ja-JP" dirty="0"/>
              </a:p>
              <a:p>
                <a:pPr/>
                <a14:m>
                  <m:oMathPara xmlns:m="http://schemas.openxmlformats.org/officeDocument/2006/math">
                    <m:oMathParaPr>
                      <m:jc m:val="centerGroup"/>
                    </m:oMathParaPr>
                    <m:oMath xmlns:m="http://schemas.openxmlformats.org/officeDocument/2006/math">
                      <m:sSup>
                        <m:sSupPr>
                          <m:ctrlPr>
                            <a:rPr lang="en-US" altLang="ja-JP" i="1" dirty="0">
                              <a:latin typeface="Cambria Math" panose="02040503050406030204" pitchFamily="18" charset="0"/>
                            </a:rPr>
                          </m:ctrlPr>
                        </m:sSupPr>
                        <m:e>
                          <m:r>
                            <a:rPr lang="en-US" altLang="ja-JP" i="1" dirty="0">
                              <a:latin typeface="Cambria Math"/>
                            </a:rPr>
                            <m:t>𝑥</m:t>
                          </m:r>
                        </m:e>
                        <m:sup>
                          <m:r>
                            <a:rPr lang="en-US" altLang="ja-JP" i="1" dirty="0">
                              <a:latin typeface="Cambria Math"/>
                            </a:rPr>
                            <m:t>2</m:t>
                          </m:r>
                        </m:sup>
                      </m:sSup>
                      <m:r>
                        <a:rPr lang="en-US" altLang="ja-JP" i="1" dirty="0">
                          <a:latin typeface="Cambria Math"/>
                        </a:rPr>
                        <m:t>=</m:t>
                      </m:r>
                      <m:sSup>
                        <m:sSupPr>
                          <m:ctrlPr>
                            <a:rPr lang="en-US" altLang="ja-JP" i="1" dirty="0">
                              <a:latin typeface="Cambria Math" panose="02040503050406030204" pitchFamily="18" charset="0"/>
                            </a:rPr>
                          </m:ctrlPr>
                        </m:sSupPr>
                        <m:e>
                          <m:d>
                            <m:dPr>
                              <m:ctrlPr>
                                <a:rPr lang="en-US" altLang="ja-JP" i="1" dirty="0">
                                  <a:latin typeface="Cambria Math" panose="02040503050406030204" pitchFamily="18" charset="0"/>
                                </a:rPr>
                              </m:ctrlPr>
                            </m:dPr>
                            <m:e>
                              <m:r>
                                <a:rPr lang="en-US" altLang="ja-JP" i="1" dirty="0">
                                  <a:latin typeface="Cambria Math"/>
                                </a:rPr>
                                <m:t>𝑐𝑡</m:t>
                              </m:r>
                            </m:e>
                          </m:d>
                        </m:e>
                        <m:sup>
                          <m:r>
                            <a:rPr lang="en-US" altLang="ja-JP" i="1" dirty="0">
                              <a:latin typeface="Cambria Math"/>
                            </a:rPr>
                            <m:t>2</m:t>
                          </m:r>
                        </m:sup>
                      </m:sSup>
                      <m:r>
                        <a:rPr lang="en-US" altLang="ja-JP" i="1" dirty="0">
                          <a:latin typeface="Cambria Math"/>
                        </a:rPr>
                        <m:t>        </m:t>
                      </m:r>
                      <m:r>
                        <a:rPr lang="en-US" altLang="ja-JP" i="1" dirty="0">
                          <a:latin typeface="Cambria Math"/>
                          <a:ea typeface="Cambria Math"/>
                        </a:rPr>
                        <m:t>⋯</m:t>
                      </m:r>
                      <m:r>
                        <a:rPr lang="ja-JP" altLang="en-US" b="0" i="1" dirty="0" smtClean="0">
                          <a:latin typeface="Cambria Math"/>
                          <a:ea typeface="Cambria Math"/>
                        </a:rPr>
                        <m:t>①</m:t>
                      </m:r>
                    </m:oMath>
                  </m:oMathPara>
                </a14:m>
                <a:endParaRPr lang="en-US" altLang="ja-JP" i="1" dirty="0"/>
              </a:p>
              <a:p>
                <a:pPr/>
                <a14:m>
                  <m:oMathPara xmlns:m="http://schemas.openxmlformats.org/officeDocument/2006/math">
                    <m:oMathParaPr>
                      <m:jc m:val="centerGroup"/>
                    </m:oMathParaPr>
                    <m:oMath xmlns:m="http://schemas.openxmlformats.org/officeDocument/2006/math">
                      <m:sSup>
                        <m:sSupPr>
                          <m:ctrlPr>
                            <a:rPr lang="en-US" altLang="ja-JP" i="1">
                              <a:latin typeface="Cambria Math" panose="02040503050406030204" pitchFamily="18" charset="0"/>
                            </a:rPr>
                          </m:ctrlPr>
                        </m:sSupPr>
                        <m:e>
                          <m:r>
                            <a:rPr lang="en-US" altLang="ja-JP" i="1">
                              <a:latin typeface="Cambria Math"/>
                            </a:rPr>
                            <m:t>𝑥</m:t>
                          </m:r>
                          <m:r>
                            <a:rPr lang="en-US" altLang="ja-JP" i="1">
                              <a:latin typeface="Cambria Math"/>
                            </a:rPr>
                            <m:t>′</m:t>
                          </m:r>
                        </m:e>
                        <m:sup>
                          <m:r>
                            <a:rPr lang="en-US" altLang="ja-JP" i="1">
                              <a:latin typeface="Cambria Math"/>
                            </a:rPr>
                            <m:t>2</m:t>
                          </m:r>
                        </m:sup>
                      </m:sSup>
                      <m:r>
                        <a:rPr lang="en-US" altLang="ja-JP" i="1">
                          <a:latin typeface="Cambria Math"/>
                        </a:rPr>
                        <m:t>=</m:t>
                      </m:r>
                      <m:sSup>
                        <m:sSupPr>
                          <m:ctrlPr>
                            <a:rPr lang="en-US" altLang="ja-JP" i="1" dirty="0">
                              <a:latin typeface="Cambria Math" panose="02040503050406030204" pitchFamily="18" charset="0"/>
                            </a:rPr>
                          </m:ctrlPr>
                        </m:sSupPr>
                        <m:e>
                          <m:d>
                            <m:dPr>
                              <m:ctrlPr>
                                <a:rPr lang="en-US" altLang="ja-JP" i="1" dirty="0">
                                  <a:latin typeface="Cambria Math" panose="02040503050406030204" pitchFamily="18" charset="0"/>
                                </a:rPr>
                              </m:ctrlPr>
                            </m:dPr>
                            <m:e>
                              <m:r>
                                <a:rPr lang="en-US" altLang="ja-JP" i="1" dirty="0">
                                  <a:latin typeface="Cambria Math"/>
                                </a:rPr>
                                <m:t>𝑐𝑡</m:t>
                              </m:r>
                              <m:r>
                                <a:rPr lang="en-US" altLang="ja-JP" i="1" dirty="0">
                                  <a:latin typeface="Cambria Math"/>
                                </a:rPr>
                                <m:t>′</m:t>
                              </m:r>
                            </m:e>
                          </m:d>
                        </m:e>
                        <m:sup>
                          <m:r>
                            <a:rPr lang="en-US" altLang="ja-JP" i="1" dirty="0">
                              <a:latin typeface="Cambria Math"/>
                            </a:rPr>
                            <m:t>2</m:t>
                          </m:r>
                        </m:sup>
                      </m:sSup>
                      <m:r>
                        <a:rPr lang="en-US" altLang="ja-JP" i="1" dirty="0">
                          <a:latin typeface="Cambria Math"/>
                        </a:rPr>
                        <m:t>      </m:t>
                      </m:r>
                      <m:r>
                        <a:rPr lang="en-US" altLang="ja-JP" i="1" dirty="0">
                          <a:latin typeface="Cambria Math"/>
                          <a:ea typeface="Cambria Math"/>
                        </a:rPr>
                        <m:t>⋯</m:t>
                      </m:r>
                      <m:r>
                        <a:rPr lang="ja-JP" altLang="en-US" b="0" i="1" dirty="0" smtClean="0">
                          <a:latin typeface="Cambria Math"/>
                          <a:ea typeface="Cambria Math"/>
                        </a:rPr>
                        <m:t>②</m:t>
                      </m:r>
                    </m:oMath>
                  </m:oMathPara>
                </a14:m>
                <a:endParaRPr lang="en-US" altLang="ja-JP" i="1" dirty="0"/>
              </a:p>
            </p:txBody>
          </p:sp>
        </mc:Choice>
        <mc:Fallback xmlns="">
          <p:sp>
            <p:nvSpPr>
              <p:cNvPr id="29" name="正方形/長方形 28"/>
              <p:cNvSpPr>
                <a:spLocks noRot="1" noChangeAspect="1" noMove="1" noResize="1" noEditPoints="1" noAdjustHandles="1" noChangeArrowheads="1" noChangeShapeType="1" noTextEdit="1"/>
              </p:cNvSpPr>
              <p:nvPr/>
            </p:nvSpPr>
            <p:spPr>
              <a:xfrm>
                <a:off x="161406" y="2049000"/>
                <a:ext cx="2793100" cy="947952"/>
              </a:xfrm>
              <a:prstGeom prst="rect">
                <a:avLst/>
              </a:prstGeom>
              <a:blipFill rotWithShape="1">
                <a:blip r:embed="rId7"/>
                <a:stretch>
                  <a:fillRect l="-1743" t="-5128" r="-1307" b="-6410"/>
                </a:stretch>
              </a:blipFill>
            </p:spPr>
            <p:txBody>
              <a:bodyPr/>
              <a:lstStyle/>
              <a:p>
                <a:r>
                  <a:rPr lang="ja-JP" altLang="en-US">
                    <a:noFill/>
                  </a:rPr>
                  <a:t> </a:t>
                </a:r>
              </a:p>
            </p:txBody>
          </p:sp>
        </mc:Fallback>
      </mc:AlternateContent>
    </p:spTree>
    <p:extLst>
      <p:ext uri="{BB962C8B-B14F-4D97-AF65-F5344CB8AC3E}">
        <p14:creationId xmlns:p14="http://schemas.microsoft.com/office/powerpoint/2010/main" val="290644407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タイトル 1"/>
              <p:cNvSpPr>
                <a:spLocks noGrp="1"/>
              </p:cNvSpPr>
              <p:nvPr>
                <p:ph type="title"/>
              </p:nvPr>
            </p:nvSpPr>
            <p:spPr>
              <a:xfrm>
                <a:off x="179512" y="116632"/>
                <a:ext cx="8640960" cy="543595"/>
              </a:xfrm>
            </p:spPr>
            <p:txBody>
              <a:bodyPr>
                <a:normAutofit/>
              </a:bodyPr>
              <a:lstStyle/>
              <a:p>
                <a:r>
                  <a:rPr kumimoji="1" lang="ja-JP" altLang="en-US" dirty="0"/>
                  <a:t>運動量流</a:t>
                </a:r>
                <a:r>
                  <a:rPr lang="ja-JP" altLang="en-US" dirty="0"/>
                  <a:t>束</a:t>
                </a:r>
                <a:r>
                  <a:rPr kumimoji="1" lang="ja-JP" altLang="en-US" dirty="0"/>
                  <a:t>の等式</a:t>
                </a:r>
                <a:r>
                  <a:rPr lang="ja-JP" altLang="en-US" dirty="0"/>
                  <a:t>より</a:t>
                </a:r>
                <a:r>
                  <a:rPr kumimoji="1" lang="ja-JP" altLang="en-US" dirty="0"/>
                  <a:t>ピストン速度</a:t>
                </a:r>
                <a14:m>
                  <m:oMath xmlns:m="http://schemas.openxmlformats.org/officeDocument/2006/math">
                    <m:r>
                      <a:rPr lang="en-US" altLang="ja-JP">
                        <a:latin typeface="Cambria Math"/>
                      </a:rPr>
                      <m:t> </m:t>
                    </m:r>
                    <m:sSub>
                      <m:sSubPr>
                        <m:ctrlPr>
                          <a:rPr lang="en-US" altLang="ja-JP" i="1">
                            <a:latin typeface="Cambria Math" panose="02040503050406030204" pitchFamily="18" charset="0"/>
                          </a:rPr>
                        </m:ctrlPr>
                      </m:sSubPr>
                      <m:e>
                        <m:r>
                          <a:rPr lang="en-US" altLang="ja-JP" i="1">
                            <a:latin typeface="Cambria Math"/>
                          </a:rPr>
                          <m:t>𝑣</m:t>
                        </m:r>
                      </m:e>
                      <m:sub>
                        <m:r>
                          <m:rPr>
                            <m:sty m:val="p"/>
                          </m:rPr>
                          <a:rPr lang="en-US" altLang="ja-JP">
                            <a:latin typeface="Cambria Math"/>
                          </a:rPr>
                          <m:t>f</m:t>
                        </m:r>
                      </m:sub>
                    </m:sSub>
                    <m:r>
                      <a:rPr lang="en-US" altLang="ja-JP" i="1">
                        <a:latin typeface="Cambria Math"/>
                      </a:rPr>
                      <m:t> </m:t>
                    </m:r>
                  </m:oMath>
                </a14:m>
                <a:r>
                  <a:rPr kumimoji="1" lang="ja-JP" altLang="en-US" dirty="0"/>
                  <a:t>を求める</a:t>
                </a:r>
              </a:p>
            </p:txBody>
          </p:sp>
        </mc:Choice>
        <mc:Fallback xmlns="">
          <p:sp>
            <p:nvSpPr>
              <p:cNvPr id="2" name="タイトル 1"/>
              <p:cNvSpPr>
                <a:spLocks noGrp="1" noRot="1" noChangeAspect="1" noMove="1" noResize="1" noEditPoints="1" noAdjustHandles="1" noChangeArrowheads="1" noChangeShapeType="1" noTextEdit="1"/>
              </p:cNvSpPr>
              <p:nvPr>
                <p:ph type="title"/>
              </p:nvPr>
            </p:nvSpPr>
            <p:spPr>
              <a:xfrm>
                <a:off x="179512" y="116632"/>
                <a:ext cx="8640960" cy="543595"/>
              </a:xfrm>
              <a:blipFill rotWithShape="1">
                <a:blip r:embed="rId2"/>
                <a:stretch>
                  <a:fillRect l="-1058" t="-5618" b="-13483"/>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4" name="テキスト ボックス 3"/>
              <p:cNvSpPr txBox="1"/>
              <p:nvPr/>
            </p:nvSpPr>
            <p:spPr>
              <a:xfrm>
                <a:off x="252281" y="2829111"/>
                <a:ext cx="8887866" cy="4017382"/>
              </a:xfrm>
              <a:prstGeom prst="rect">
                <a:avLst/>
              </a:prstGeom>
              <a:noFill/>
            </p:spPr>
            <p:txBody>
              <a:bodyPr wrap="square" rtlCol="0">
                <a:spAutoFit/>
              </a:bodyPr>
              <a:lstStyle/>
              <a:p>
                <a:pPr marL="285750" indent="-285750">
                  <a:buFont typeface="Arial" panose="020B0604020202020204" pitchFamily="34" charset="0"/>
                  <a:buChar char="•"/>
                </a:pPr>
                <a:r>
                  <a:rPr kumimoji="1" lang="ja-JP" altLang="en-US" dirty="0"/>
                  <a:t>レーザー</a:t>
                </a:r>
                <a:r>
                  <a:rPr lang="ja-JP" altLang="en-US" dirty="0"/>
                  <a:t>光子</a:t>
                </a:r>
                <a:r>
                  <a:rPr kumimoji="1" lang="ja-JP" altLang="en-US" dirty="0"/>
                  <a:t>がプラズマに与える運動量流束：   </a:t>
                </a:r>
                <a14:m>
                  <m:oMath xmlns:m="http://schemas.openxmlformats.org/officeDocument/2006/math">
                    <m:r>
                      <a:rPr lang="en-US" altLang="ja-JP" dirty="0">
                        <a:latin typeface="Cambria Math"/>
                      </a:rPr>
                      <m:t>2</m:t>
                    </m:r>
                    <m:sSub>
                      <m:sSubPr>
                        <m:ctrlPr>
                          <a:rPr lang="en-US" altLang="ja-JP" i="1" dirty="0" smtClean="0">
                            <a:latin typeface="Cambria Math" panose="02040503050406030204" pitchFamily="18" charset="0"/>
                          </a:rPr>
                        </m:ctrlPr>
                      </m:sSubPr>
                      <m:e>
                        <m:r>
                          <a:rPr lang="en-US" altLang="ja-JP" b="0" i="1" dirty="0" smtClean="0">
                            <a:latin typeface="Cambria Math"/>
                          </a:rPr>
                          <m:t>𝐼</m:t>
                        </m:r>
                        <m:r>
                          <a:rPr lang="ja-JP" altLang="en-US" b="0" i="1" dirty="0" smtClean="0">
                            <a:latin typeface="Cambria Math"/>
                          </a:rPr>
                          <m:t>’</m:t>
                        </m:r>
                      </m:e>
                      <m:sub>
                        <m:r>
                          <m:rPr>
                            <m:sty m:val="p"/>
                          </m:rPr>
                          <a:rPr lang="en-US" altLang="ja-JP" b="0" i="0" dirty="0" smtClean="0">
                            <a:latin typeface="Cambria Math"/>
                          </a:rPr>
                          <m:t>L</m:t>
                        </m:r>
                      </m:sub>
                    </m:sSub>
                    <m:r>
                      <a:rPr lang="en-US" altLang="ja-JP" b="0" i="1" dirty="0" smtClean="0">
                        <a:latin typeface="Cambria Math"/>
                      </a:rPr>
                      <m:t>/</m:t>
                    </m:r>
                    <m:r>
                      <a:rPr lang="en-US" altLang="ja-JP" b="0" i="1" dirty="0" smtClean="0">
                        <a:latin typeface="Cambria Math"/>
                      </a:rPr>
                      <m:t>𝑐</m:t>
                    </m:r>
                  </m:oMath>
                </a14:m>
                <a:endParaRPr lang="en-US" altLang="ja-JP" dirty="0"/>
              </a:p>
              <a:p>
                <a:pPr marL="285750" indent="-285750">
                  <a:buFont typeface="Arial" panose="020B0604020202020204" pitchFamily="34" charset="0"/>
                  <a:buChar char="•"/>
                </a:pPr>
                <a:r>
                  <a:rPr lang="ja-JP" altLang="en-US" dirty="0"/>
                  <a:t>イオンが受け取る運動量流束：　</a:t>
                </a:r>
                <a14:m>
                  <m:oMath xmlns:m="http://schemas.openxmlformats.org/officeDocument/2006/math">
                    <m:sSub>
                      <m:sSubPr>
                        <m:ctrlPr>
                          <a:rPr lang="en-US" altLang="ja-JP" b="0" i="1" smtClean="0">
                            <a:latin typeface="Cambria Math" panose="02040503050406030204" pitchFamily="18" charset="0"/>
                            <a:ea typeface="Cambria Math"/>
                          </a:rPr>
                        </m:ctrlPr>
                      </m:sSubPr>
                      <m:e>
                        <m:r>
                          <a:rPr lang="ja-JP" altLang="en-US" b="0" i="1" smtClean="0">
                            <a:latin typeface="Cambria Math"/>
                            <a:ea typeface="Cambria Math"/>
                          </a:rPr>
                          <m:t>𝛾</m:t>
                        </m:r>
                      </m:e>
                      <m:sub>
                        <m:r>
                          <m:rPr>
                            <m:sty m:val="p"/>
                          </m:rPr>
                          <a:rPr lang="en-US" altLang="ja-JP" b="0" i="0" smtClean="0">
                            <a:latin typeface="Cambria Math"/>
                            <a:ea typeface="Cambria Math"/>
                          </a:rPr>
                          <m:t>i</m:t>
                        </m:r>
                      </m:sub>
                    </m:sSub>
                    <m:sSub>
                      <m:sSubPr>
                        <m:ctrlPr>
                          <a:rPr lang="en-US" altLang="ja-JP" b="0" i="1" smtClean="0">
                            <a:latin typeface="Cambria Math" panose="02040503050406030204" pitchFamily="18" charset="0"/>
                            <a:ea typeface="Cambria Math"/>
                          </a:rPr>
                        </m:ctrlPr>
                      </m:sSubPr>
                      <m:e>
                        <m:r>
                          <a:rPr lang="en-US" altLang="ja-JP" b="0" i="1" smtClean="0">
                            <a:latin typeface="Cambria Math"/>
                            <a:ea typeface="Cambria Math"/>
                          </a:rPr>
                          <m:t>𝑛</m:t>
                        </m:r>
                      </m:e>
                      <m:sub>
                        <m:r>
                          <m:rPr>
                            <m:sty m:val="p"/>
                          </m:rPr>
                          <a:rPr lang="en-US" altLang="ja-JP" b="0" i="0" smtClean="0">
                            <a:latin typeface="Cambria Math"/>
                            <a:ea typeface="Cambria Math"/>
                          </a:rPr>
                          <m:t>i</m:t>
                        </m:r>
                      </m:sub>
                    </m:sSub>
                    <m:sSub>
                      <m:sSubPr>
                        <m:ctrlPr>
                          <a:rPr lang="en-US" altLang="ja-JP" b="0" i="1" smtClean="0">
                            <a:latin typeface="Cambria Math" panose="02040503050406030204" pitchFamily="18" charset="0"/>
                            <a:ea typeface="Cambria Math"/>
                          </a:rPr>
                        </m:ctrlPr>
                      </m:sSubPr>
                      <m:e>
                        <m:r>
                          <a:rPr lang="en-US" altLang="ja-JP" b="0" i="1" smtClean="0">
                            <a:latin typeface="Cambria Math"/>
                            <a:ea typeface="Cambria Math"/>
                          </a:rPr>
                          <m:t>𝑣</m:t>
                        </m:r>
                      </m:e>
                      <m:sub>
                        <m:r>
                          <m:rPr>
                            <m:sty m:val="p"/>
                          </m:rPr>
                          <a:rPr lang="en-US" altLang="ja-JP" b="0" i="0" smtClean="0">
                            <a:latin typeface="Cambria Math"/>
                            <a:ea typeface="Cambria Math"/>
                          </a:rPr>
                          <m:t>f</m:t>
                        </m:r>
                      </m:sub>
                    </m:sSub>
                    <m:r>
                      <a:rPr lang="en-US" altLang="ja-JP" b="0" i="1" smtClean="0">
                        <a:latin typeface="Cambria Math"/>
                        <a:ea typeface="Cambria Math"/>
                      </a:rPr>
                      <m:t>∙</m:t>
                    </m:r>
                    <m:sSub>
                      <m:sSubPr>
                        <m:ctrlPr>
                          <a:rPr lang="en-US" altLang="ja-JP" i="1">
                            <a:latin typeface="Cambria Math" panose="02040503050406030204" pitchFamily="18" charset="0"/>
                          </a:rPr>
                        </m:ctrlPr>
                      </m:sSubPr>
                      <m:e>
                        <m:sSub>
                          <m:sSubPr>
                            <m:ctrlPr>
                              <a:rPr lang="en-US" altLang="ja-JP" i="1">
                                <a:latin typeface="Cambria Math" panose="02040503050406030204" pitchFamily="18" charset="0"/>
                                <a:ea typeface="Cambria Math"/>
                              </a:rPr>
                            </m:ctrlPr>
                          </m:sSubPr>
                          <m:e>
                            <m:r>
                              <a:rPr lang="en-US" altLang="ja-JP" b="0" i="1" smtClean="0">
                                <a:latin typeface="Cambria Math"/>
                                <a:ea typeface="Cambria Math"/>
                              </a:rPr>
                              <m:t>2</m:t>
                            </m:r>
                            <m:r>
                              <a:rPr lang="ja-JP" altLang="en-US" i="1">
                                <a:latin typeface="Cambria Math"/>
                                <a:ea typeface="Cambria Math"/>
                              </a:rPr>
                              <m:t>𝛾</m:t>
                            </m:r>
                          </m:e>
                          <m:sub>
                            <m:r>
                              <m:rPr>
                                <m:sty m:val="p"/>
                              </m:rPr>
                              <a:rPr lang="en-US" altLang="ja-JP">
                                <a:latin typeface="Cambria Math"/>
                                <a:ea typeface="Cambria Math"/>
                              </a:rPr>
                              <m:t>i</m:t>
                            </m:r>
                          </m:sub>
                        </m:sSub>
                        <m:r>
                          <a:rPr lang="en-US" altLang="ja-JP" i="1">
                            <a:latin typeface="Cambria Math"/>
                          </a:rPr>
                          <m:t>𝑚</m:t>
                        </m:r>
                      </m:e>
                      <m:sub>
                        <m:r>
                          <m:rPr>
                            <m:sty m:val="p"/>
                          </m:rPr>
                          <a:rPr lang="en-US" altLang="ja-JP">
                            <a:latin typeface="Cambria Math"/>
                          </a:rPr>
                          <m:t>i</m:t>
                        </m:r>
                      </m:sub>
                    </m:sSub>
                    <m:sSub>
                      <m:sSubPr>
                        <m:ctrlPr>
                          <a:rPr lang="en-US" altLang="ja-JP" i="1">
                            <a:latin typeface="Cambria Math" panose="02040503050406030204" pitchFamily="18" charset="0"/>
                            <a:ea typeface="Cambria Math"/>
                          </a:rPr>
                        </m:ctrlPr>
                      </m:sSubPr>
                      <m:e>
                        <m:r>
                          <a:rPr lang="en-US" altLang="ja-JP" i="1">
                            <a:latin typeface="Cambria Math"/>
                            <a:ea typeface="Cambria Math"/>
                          </a:rPr>
                          <m:t>𝑣</m:t>
                        </m:r>
                      </m:e>
                      <m:sub>
                        <m:r>
                          <m:rPr>
                            <m:sty m:val="p"/>
                          </m:rPr>
                          <a:rPr lang="en-US" altLang="ja-JP">
                            <a:latin typeface="Cambria Math"/>
                            <a:ea typeface="Cambria Math"/>
                          </a:rPr>
                          <m:t>f</m:t>
                        </m:r>
                      </m:sub>
                    </m:sSub>
                    <m:r>
                      <a:rPr lang="en-US" altLang="ja-JP" b="0" i="1" smtClean="0">
                        <a:latin typeface="Cambria Math"/>
                        <a:ea typeface="Cambria Math"/>
                      </a:rPr>
                      <m:t>=</m:t>
                    </m:r>
                    <m:r>
                      <a:rPr lang="en-US" altLang="ja-JP" b="0" i="0" smtClean="0">
                        <a:latin typeface="Cambria Math"/>
                      </a:rPr>
                      <m:t>2</m:t>
                    </m:r>
                    <m:sSub>
                      <m:sSubPr>
                        <m:ctrlPr>
                          <a:rPr lang="en-US" altLang="ja-JP" i="1" smtClean="0">
                            <a:latin typeface="Cambria Math" panose="02040503050406030204" pitchFamily="18" charset="0"/>
                          </a:rPr>
                        </m:ctrlPr>
                      </m:sSubPr>
                      <m:e>
                        <m:r>
                          <a:rPr lang="en-US" altLang="ja-JP" b="0" i="1" smtClean="0">
                            <a:latin typeface="Cambria Math"/>
                          </a:rPr>
                          <m:t>𝑛</m:t>
                        </m:r>
                      </m:e>
                      <m:sub>
                        <m:r>
                          <m:rPr>
                            <m:sty m:val="p"/>
                          </m:rPr>
                          <a:rPr lang="en-US" altLang="ja-JP" b="0" i="0" smtClean="0">
                            <a:latin typeface="Cambria Math"/>
                          </a:rPr>
                          <m:t>i</m:t>
                        </m:r>
                      </m:sub>
                    </m:sSub>
                    <m:sSub>
                      <m:sSubPr>
                        <m:ctrlPr>
                          <a:rPr lang="en-US" altLang="ja-JP" i="1" smtClean="0">
                            <a:latin typeface="Cambria Math" panose="02040503050406030204" pitchFamily="18" charset="0"/>
                          </a:rPr>
                        </m:ctrlPr>
                      </m:sSubPr>
                      <m:e>
                        <m:r>
                          <a:rPr lang="en-US" altLang="ja-JP" b="0" i="1" smtClean="0">
                            <a:latin typeface="Cambria Math"/>
                          </a:rPr>
                          <m:t>𝑚</m:t>
                        </m:r>
                      </m:e>
                      <m:sub>
                        <m:r>
                          <m:rPr>
                            <m:sty m:val="p"/>
                          </m:rPr>
                          <a:rPr lang="en-US" altLang="ja-JP" b="0" i="0" smtClean="0">
                            <a:latin typeface="Cambria Math"/>
                          </a:rPr>
                          <m:t>i</m:t>
                        </m:r>
                      </m:sub>
                    </m:sSub>
                    <m:sSup>
                      <m:sSupPr>
                        <m:ctrlPr>
                          <a:rPr lang="en-US" altLang="ja-JP" i="1" smtClean="0">
                            <a:latin typeface="Cambria Math" panose="02040503050406030204" pitchFamily="18" charset="0"/>
                          </a:rPr>
                        </m:ctrlPr>
                      </m:sSupPr>
                      <m:e>
                        <m:r>
                          <a:rPr lang="en-US" altLang="ja-JP" b="0" i="1" smtClean="0">
                            <a:latin typeface="Cambria Math"/>
                          </a:rPr>
                          <m:t>𝑐</m:t>
                        </m:r>
                      </m:e>
                      <m:sup>
                        <m:r>
                          <a:rPr lang="en-US" altLang="ja-JP" b="0" i="1" smtClean="0">
                            <a:latin typeface="Cambria Math"/>
                          </a:rPr>
                          <m:t>2</m:t>
                        </m:r>
                      </m:sup>
                    </m:sSup>
                    <m:sSup>
                      <m:sSupPr>
                        <m:ctrlPr>
                          <a:rPr lang="en-US" altLang="ja-JP" i="1" smtClean="0">
                            <a:latin typeface="Cambria Math" panose="02040503050406030204" pitchFamily="18" charset="0"/>
                          </a:rPr>
                        </m:ctrlPr>
                      </m:sSupPr>
                      <m:e>
                        <m:sSub>
                          <m:sSubPr>
                            <m:ctrlPr>
                              <a:rPr lang="en-US" altLang="ja-JP" i="1" smtClean="0">
                                <a:latin typeface="Cambria Math" panose="02040503050406030204" pitchFamily="18" charset="0"/>
                              </a:rPr>
                            </m:ctrlPr>
                          </m:sSubPr>
                          <m:e>
                            <m:r>
                              <a:rPr lang="ja-JP" altLang="en-US" i="1">
                                <a:latin typeface="Cambria Math"/>
                              </a:rPr>
                              <m:t>𝛾</m:t>
                            </m:r>
                          </m:e>
                          <m:sub>
                            <m:r>
                              <m:rPr>
                                <m:sty m:val="p"/>
                              </m:rPr>
                              <a:rPr lang="en-US" altLang="ja-JP">
                                <a:latin typeface="Cambria Math"/>
                              </a:rPr>
                              <m:t>f</m:t>
                            </m:r>
                          </m:sub>
                        </m:sSub>
                      </m:e>
                      <m:sup>
                        <m:r>
                          <a:rPr lang="en-US" altLang="ja-JP" i="1">
                            <a:latin typeface="Cambria Math"/>
                          </a:rPr>
                          <m:t>2</m:t>
                        </m:r>
                      </m:sup>
                    </m:sSup>
                    <m:sSup>
                      <m:sSupPr>
                        <m:ctrlPr>
                          <a:rPr lang="en-US" altLang="ja-JP" i="1">
                            <a:latin typeface="Cambria Math" panose="02040503050406030204" pitchFamily="18" charset="0"/>
                          </a:rPr>
                        </m:ctrlPr>
                      </m:sSupPr>
                      <m:e>
                        <m:sSub>
                          <m:sSubPr>
                            <m:ctrlPr>
                              <a:rPr lang="en-US" altLang="ja-JP" i="1" smtClean="0">
                                <a:latin typeface="Cambria Math" panose="02040503050406030204" pitchFamily="18" charset="0"/>
                              </a:rPr>
                            </m:ctrlPr>
                          </m:sSubPr>
                          <m:e>
                            <m:r>
                              <a:rPr lang="ja-JP" altLang="en-US" i="1" smtClean="0">
                                <a:latin typeface="Cambria Math"/>
                              </a:rPr>
                              <m:t>𝛽</m:t>
                            </m:r>
                          </m:e>
                          <m:sub>
                            <m:r>
                              <m:rPr>
                                <m:sty m:val="p"/>
                              </m:rPr>
                              <a:rPr lang="en-US" altLang="ja-JP">
                                <a:latin typeface="Cambria Math"/>
                              </a:rPr>
                              <m:t>f</m:t>
                            </m:r>
                          </m:sub>
                        </m:sSub>
                      </m:e>
                      <m:sup>
                        <m:r>
                          <a:rPr lang="en-US" altLang="ja-JP" i="1">
                            <a:latin typeface="Cambria Math"/>
                          </a:rPr>
                          <m:t>2</m:t>
                        </m:r>
                      </m:sup>
                    </m:sSup>
                  </m:oMath>
                </a14:m>
                <a:endParaRPr lang="en-US" altLang="ja-JP" dirty="0"/>
              </a:p>
              <a:p>
                <a:pPr marL="285750" indent="-285750">
                  <a:buFont typeface="Arial" panose="020B0604020202020204" pitchFamily="34" charset="0"/>
                  <a:buChar char="•"/>
                </a:pPr>
                <a:r>
                  <a:rPr lang="ja-JP" altLang="en-US" dirty="0"/>
                  <a:t>電子が受け取る運動量流束：　イオンに比べて十分に小さいので無視</a:t>
                </a:r>
                <a:endParaRPr kumimoji="1" lang="en-US" altLang="ja-JP" dirty="0"/>
              </a:p>
              <a:p>
                <a:r>
                  <a:rPr kumimoji="1" lang="ja-JP" altLang="en-US" dirty="0"/>
                  <a:t>     </a:t>
                </a:r>
                <a:r>
                  <a:rPr kumimoji="1" lang="en-US" altLang="ja-JP" dirty="0"/>
                  <a:t>(  </a:t>
                </a:r>
                <a14:m>
                  <m:oMath xmlns:m="http://schemas.openxmlformats.org/officeDocument/2006/math">
                    <m:sSub>
                      <m:sSubPr>
                        <m:ctrlPr>
                          <a:rPr lang="en-US" altLang="ja-JP" i="1" smtClean="0">
                            <a:latin typeface="Cambria Math" panose="02040503050406030204" pitchFamily="18" charset="0"/>
                          </a:rPr>
                        </m:ctrlPr>
                      </m:sSubPr>
                      <m:e>
                        <m:r>
                          <a:rPr lang="ja-JP" altLang="en-US" i="1">
                            <a:latin typeface="Cambria Math"/>
                          </a:rPr>
                          <m:t>𝛾</m:t>
                        </m:r>
                      </m:e>
                      <m:sub>
                        <m:r>
                          <m:rPr>
                            <m:sty m:val="p"/>
                          </m:rPr>
                          <a:rPr lang="en-US" altLang="ja-JP">
                            <a:latin typeface="Cambria Math"/>
                          </a:rPr>
                          <m:t>f</m:t>
                        </m:r>
                      </m:sub>
                    </m:sSub>
                    <m:r>
                      <a:rPr lang="en-US" altLang="ja-JP" b="0" i="1" smtClean="0">
                        <a:latin typeface="Cambria Math"/>
                        <a:ea typeface="Cambria Math"/>
                      </a:rPr>
                      <m:t>≡</m:t>
                    </m:r>
                    <m:f>
                      <m:fPr>
                        <m:ctrlPr>
                          <a:rPr lang="en-US" altLang="ja-JP" b="0" i="1" smtClean="0">
                            <a:latin typeface="Cambria Math" panose="02040503050406030204" pitchFamily="18" charset="0"/>
                          </a:rPr>
                        </m:ctrlPr>
                      </m:fPr>
                      <m:num>
                        <m:r>
                          <a:rPr lang="en-US" altLang="ja-JP" b="0" i="1" smtClean="0">
                            <a:latin typeface="Cambria Math"/>
                          </a:rPr>
                          <m:t>1</m:t>
                        </m:r>
                      </m:num>
                      <m:den>
                        <m:rad>
                          <m:radPr>
                            <m:degHide m:val="on"/>
                            <m:ctrlPr>
                              <a:rPr lang="en-US" altLang="ja-JP" b="0" i="1" smtClean="0">
                                <a:latin typeface="Cambria Math" panose="02040503050406030204" pitchFamily="18" charset="0"/>
                              </a:rPr>
                            </m:ctrlPr>
                          </m:radPr>
                          <m:deg/>
                          <m:e>
                            <m:r>
                              <a:rPr lang="en-US" altLang="ja-JP" i="1">
                                <a:latin typeface="Cambria Math"/>
                              </a:rPr>
                              <m:t>1−</m:t>
                            </m:r>
                            <m:sSup>
                              <m:sSupPr>
                                <m:ctrlPr>
                                  <a:rPr lang="en-US" altLang="ja-JP" i="1">
                                    <a:latin typeface="Cambria Math" panose="02040503050406030204" pitchFamily="18" charset="0"/>
                                  </a:rPr>
                                </m:ctrlPr>
                              </m:sSupPr>
                              <m:e>
                                <m:sSub>
                                  <m:sSubPr>
                                    <m:ctrlPr>
                                      <a:rPr lang="en-US" altLang="ja-JP" i="1">
                                        <a:latin typeface="Cambria Math" panose="02040503050406030204" pitchFamily="18" charset="0"/>
                                      </a:rPr>
                                    </m:ctrlPr>
                                  </m:sSubPr>
                                  <m:e>
                                    <m:r>
                                      <a:rPr lang="ja-JP" altLang="en-US" i="1">
                                        <a:latin typeface="Cambria Math"/>
                                      </a:rPr>
                                      <m:t>𝛽</m:t>
                                    </m:r>
                                  </m:e>
                                  <m:sub>
                                    <m:r>
                                      <m:rPr>
                                        <m:sty m:val="p"/>
                                      </m:rPr>
                                      <a:rPr lang="en-US" altLang="ja-JP">
                                        <a:latin typeface="Cambria Math"/>
                                      </a:rPr>
                                      <m:t>f</m:t>
                                    </m:r>
                                  </m:sub>
                                </m:sSub>
                              </m:e>
                              <m:sup>
                                <m:r>
                                  <a:rPr lang="en-US" altLang="ja-JP" i="1">
                                    <a:latin typeface="Cambria Math"/>
                                  </a:rPr>
                                  <m:t>2</m:t>
                                </m:r>
                              </m:sup>
                            </m:sSup>
                          </m:e>
                        </m:rad>
                      </m:den>
                    </m:f>
                  </m:oMath>
                </a14:m>
                <a:r>
                  <a:rPr kumimoji="1" lang="en-US" altLang="ja-JP" dirty="0"/>
                  <a:t>  , </a:t>
                </a:r>
                <a14:m>
                  <m:oMath xmlns:m="http://schemas.openxmlformats.org/officeDocument/2006/math">
                    <m:sSub>
                      <m:sSubPr>
                        <m:ctrlPr>
                          <a:rPr lang="en-US" altLang="ja-JP" i="1">
                            <a:latin typeface="Cambria Math" panose="02040503050406030204" pitchFamily="18" charset="0"/>
                          </a:rPr>
                        </m:ctrlPr>
                      </m:sSubPr>
                      <m:e>
                        <m:r>
                          <a:rPr lang="ja-JP" altLang="en-US" i="1">
                            <a:latin typeface="Cambria Math"/>
                          </a:rPr>
                          <m:t>𝛽</m:t>
                        </m:r>
                      </m:e>
                      <m:sub>
                        <m:r>
                          <m:rPr>
                            <m:sty m:val="p"/>
                          </m:rPr>
                          <a:rPr lang="en-US" altLang="ja-JP">
                            <a:latin typeface="Cambria Math"/>
                          </a:rPr>
                          <m:t>f</m:t>
                        </m:r>
                      </m:sub>
                    </m:sSub>
                    <m:r>
                      <a:rPr lang="en-US" altLang="ja-JP" b="0" i="1" smtClean="0">
                        <a:latin typeface="Cambria Math"/>
                        <a:ea typeface="Cambria Math"/>
                      </a:rPr>
                      <m:t>≡</m:t>
                    </m:r>
                    <m:f>
                      <m:fPr>
                        <m:ctrlPr>
                          <a:rPr lang="en-US" altLang="ja-JP" b="0" i="1" smtClean="0">
                            <a:latin typeface="Cambria Math" panose="02040503050406030204" pitchFamily="18" charset="0"/>
                          </a:rPr>
                        </m:ctrlPr>
                      </m:fPr>
                      <m:num>
                        <m:sSub>
                          <m:sSubPr>
                            <m:ctrlPr>
                              <a:rPr lang="en-US" altLang="ja-JP" b="0" i="1" smtClean="0">
                                <a:latin typeface="Cambria Math" panose="02040503050406030204" pitchFamily="18" charset="0"/>
                              </a:rPr>
                            </m:ctrlPr>
                          </m:sSubPr>
                          <m:e>
                            <m:r>
                              <a:rPr lang="en-US" altLang="ja-JP" b="0" i="1" smtClean="0">
                                <a:latin typeface="Cambria Math"/>
                              </a:rPr>
                              <m:t>𝑣</m:t>
                            </m:r>
                          </m:e>
                          <m:sub>
                            <m:r>
                              <m:rPr>
                                <m:sty m:val="p"/>
                              </m:rPr>
                              <a:rPr lang="en-US" altLang="ja-JP" b="0" i="0" smtClean="0">
                                <a:latin typeface="Cambria Math"/>
                              </a:rPr>
                              <m:t>f</m:t>
                            </m:r>
                          </m:sub>
                        </m:sSub>
                      </m:num>
                      <m:den>
                        <m:r>
                          <a:rPr lang="en-US" altLang="ja-JP" b="0" i="1" smtClean="0">
                            <a:latin typeface="Cambria Math"/>
                          </a:rPr>
                          <m:t>𝑐</m:t>
                        </m:r>
                      </m:den>
                    </m:f>
                  </m:oMath>
                </a14:m>
                <a:r>
                  <a:rPr kumimoji="1" lang="en-US" altLang="ja-JP" dirty="0"/>
                  <a:t>  )</a:t>
                </a:r>
              </a:p>
              <a:p>
                <a:r>
                  <a:rPr lang="ja-JP" altLang="en-US" dirty="0"/>
                  <a:t>これらは弾性反射なので、　</a:t>
                </a:r>
                <a14:m>
                  <m:oMath xmlns:m="http://schemas.openxmlformats.org/officeDocument/2006/math">
                    <m:f>
                      <m:fPr>
                        <m:ctrlPr>
                          <a:rPr lang="en-US" altLang="ja-JP" i="1" dirty="0">
                            <a:latin typeface="Cambria Math" panose="02040503050406030204" pitchFamily="18" charset="0"/>
                          </a:rPr>
                        </m:ctrlPr>
                      </m:fPr>
                      <m:num>
                        <m:r>
                          <a:rPr lang="en-US" altLang="ja-JP" dirty="0">
                            <a:latin typeface="Cambria Math"/>
                          </a:rPr>
                          <m:t>2</m:t>
                        </m:r>
                        <m:sSub>
                          <m:sSubPr>
                            <m:ctrlPr>
                              <a:rPr lang="en-US" altLang="ja-JP" i="1" dirty="0">
                                <a:latin typeface="Cambria Math" panose="02040503050406030204" pitchFamily="18" charset="0"/>
                              </a:rPr>
                            </m:ctrlPr>
                          </m:sSubPr>
                          <m:e>
                            <m:r>
                              <a:rPr lang="en-US" altLang="ja-JP" i="1" dirty="0">
                                <a:latin typeface="Cambria Math"/>
                              </a:rPr>
                              <m:t>𝐼</m:t>
                            </m:r>
                            <m:r>
                              <a:rPr lang="ja-JP" altLang="en-US" i="1" dirty="0">
                                <a:latin typeface="Cambria Math"/>
                              </a:rPr>
                              <m:t>’</m:t>
                            </m:r>
                          </m:e>
                          <m:sub>
                            <m:r>
                              <m:rPr>
                                <m:sty m:val="p"/>
                              </m:rPr>
                              <a:rPr lang="en-US" altLang="ja-JP" dirty="0">
                                <a:latin typeface="Cambria Math"/>
                              </a:rPr>
                              <m:t>L</m:t>
                            </m:r>
                          </m:sub>
                        </m:sSub>
                      </m:num>
                      <m:den>
                        <m:r>
                          <a:rPr lang="en-US" altLang="ja-JP" i="1" dirty="0">
                            <a:latin typeface="Cambria Math"/>
                          </a:rPr>
                          <m:t>𝑐</m:t>
                        </m:r>
                      </m:den>
                    </m:f>
                    <m:r>
                      <a:rPr lang="en-US" altLang="ja-JP" b="0" i="1" dirty="0" smtClean="0">
                        <a:latin typeface="Cambria Math"/>
                      </a:rPr>
                      <m:t>=</m:t>
                    </m:r>
                    <m:r>
                      <a:rPr lang="en-US" altLang="ja-JP">
                        <a:latin typeface="Cambria Math"/>
                      </a:rPr>
                      <m:t>2</m:t>
                    </m:r>
                    <m:sSub>
                      <m:sSubPr>
                        <m:ctrlPr>
                          <a:rPr lang="en-US" altLang="ja-JP" i="1">
                            <a:latin typeface="Cambria Math" panose="02040503050406030204" pitchFamily="18" charset="0"/>
                          </a:rPr>
                        </m:ctrlPr>
                      </m:sSubPr>
                      <m:e>
                        <m:r>
                          <a:rPr lang="en-US" altLang="ja-JP" i="1">
                            <a:latin typeface="Cambria Math"/>
                          </a:rPr>
                          <m:t>𝑛</m:t>
                        </m:r>
                      </m:e>
                      <m:sub>
                        <m:r>
                          <m:rPr>
                            <m:sty m:val="p"/>
                          </m:rPr>
                          <a:rPr lang="en-US" altLang="ja-JP">
                            <a:latin typeface="Cambria Math"/>
                          </a:rPr>
                          <m:t>i</m:t>
                        </m:r>
                      </m:sub>
                    </m:sSub>
                    <m:sSub>
                      <m:sSubPr>
                        <m:ctrlPr>
                          <a:rPr lang="en-US" altLang="ja-JP" i="1">
                            <a:latin typeface="Cambria Math" panose="02040503050406030204" pitchFamily="18" charset="0"/>
                          </a:rPr>
                        </m:ctrlPr>
                      </m:sSubPr>
                      <m:e>
                        <m:r>
                          <a:rPr lang="en-US" altLang="ja-JP" i="1">
                            <a:latin typeface="Cambria Math"/>
                          </a:rPr>
                          <m:t>𝑚</m:t>
                        </m:r>
                      </m:e>
                      <m:sub>
                        <m:r>
                          <m:rPr>
                            <m:sty m:val="p"/>
                          </m:rPr>
                          <a:rPr lang="en-US" altLang="ja-JP">
                            <a:latin typeface="Cambria Math"/>
                          </a:rPr>
                          <m:t>i</m:t>
                        </m:r>
                      </m:sub>
                    </m:sSub>
                    <m:sSup>
                      <m:sSupPr>
                        <m:ctrlPr>
                          <a:rPr lang="en-US" altLang="ja-JP" i="1">
                            <a:latin typeface="Cambria Math" panose="02040503050406030204" pitchFamily="18" charset="0"/>
                          </a:rPr>
                        </m:ctrlPr>
                      </m:sSupPr>
                      <m:e>
                        <m:r>
                          <a:rPr lang="en-US" altLang="ja-JP" i="1">
                            <a:latin typeface="Cambria Math"/>
                          </a:rPr>
                          <m:t>𝑐</m:t>
                        </m:r>
                      </m:e>
                      <m:sup>
                        <m:r>
                          <a:rPr lang="en-US" altLang="ja-JP" i="1">
                            <a:latin typeface="Cambria Math"/>
                          </a:rPr>
                          <m:t>2</m:t>
                        </m:r>
                      </m:sup>
                    </m:sSup>
                    <m:sSup>
                      <m:sSupPr>
                        <m:ctrlPr>
                          <a:rPr lang="en-US" altLang="ja-JP" i="1">
                            <a:latin typeface="Cambria Math" panose="02040503050406030204" pitchFamily="18" charset="0"/>
                          </a:rPr>
                        </m:ctrlPr>
                      </m:sSupPr>
                      <m:e>
                        <m:sSub>
                          <m:sSubPr>
                            <m:ctrlPr>
                              <a:rPr lang="en-US" altLang="ja-JP" i="1">
                                <a:latin typeface="Cambria Math" panose="02040503050406030204" pitchFamily="18" charset="0"/>
                              </a:rPr>
                            </m:ctrlPr>
                          </m:sSubPr>
                          <m:e>
                            <m:r>
                              <a:rPr lang="ja-JP" altLang="en-US" i="1">
                                <a:latin typeface="Cambria Math"/>
                              </a:rPr>
                              <m:t>𝛾</m:t>
                            </m:r>
                          </m:e>
                          <m:sub>
                            <m:r>
                              <m:rPr>
                                <m:sty m:val="p"/>
                              </m:rPr>
                              <a:rPr lang="en-US" altLang="ja-JP">
                                <a:latin typeface="Cambria Math"/>
                              </a:rPr>
                              <m:t>f</m:t>
                            </m:r>
                          </m:sub>
                        </m:sSub>
                      </m:e>
                      <m:sup>
                        <m:r>
                          <a:rPr lang="en-US" altLang="ja-JP" i="1">
                            <a:latin typeface="Cambria Math"/>
                          </a:rPr>
                          <m:t>2</m:t>
                        </m:r>
                      </m:sup>
                    </m:sSup>
                    <m:sSup>
                      <m:sSupPr>
                        <m:ctrlPr>
                          <a:rPr lang="en-US" altLang="ja-JP" i="1">
                            <a:latin typeface="Cambria Math" panose="02040503050406030204" pitchFamily="18" charset="0"/>
                          </a:rPr>
                        </m:ctrlPr>
                      </m:sSupPr>
                      <m:e>
                        <m:sSub>
                          <m:sSubPr>
                            <m:ctrlPr>
                              <a:rPr lang="en-US" altLang="ja-JP" i="1">
                                <a:latin typeface="Cambria Math" panose="02040503050406030204" pitchFamily="18" charset="0"/>
                              </a:rPr>
                            </m:ctrlPr>
                          </m:sSubPr>
                          <m:e>
                            <m:r>
                              <a:rPr lang="ja-JP" altLang="en-US" i="1">
                                <a:latin typeface="Cambria Math"/>
                              </a:rPr>
                              <m:t>𝛽</m:t>
                            </m:r>
                          </m:e>
                          <m:sub>
                            <m:r>
                              <m:rPr>
                                <m:sty m:val="p"/>
                              </m:rPr>
                              <a:rPr lang="en-US" altLang="ja-JP">
                                <a:latin typeface="Cambria Math"/>
                              </a:rPr>
                              <m:t>f</m:t>
                            </m:r>
                          </m:sub>
                        </m:sSub>
                      </m:e>
                      <m:sup>
                        <m:r>
                          <a:rPr lang="en-US" altLang="ja-JP" i="1">
                            <a:latin typeface="Cambria Math"/>
                          </a:rPr>
                          <m:t>2</m:t>
                        </m:r>
                      </m:sup>
                    </m:sSup>
                    <m:r>
                      <a:rPr lang="en-US" altLang="ja-JP" b="0" i="1" smtClean="0">
                        <a:latin typeface="Cambria Math"/>
                      </a:rPr>
                      <m:t>      </m:t>
                    </m:r>
                    <m:d>
                      <m:dPr>
                        <m:ctrlPr>
                          <a:rPr lang="en-US" altLang="ja-JP" b="0" i="1" smtClean="0">
                            <a:latin typeface="Cambria Math" panose="02040503050406030204" pitchFamily="18" charset="0"/>
                          </a:rPr>
                        </m:ctrlPr>
                      </m:dPr>
                      <m:e>
                        <m:sSub>
                          <m:sSubPr>
                            <m:ctrlPr>
                              <a:rPr lang="en-US" altLang="ja-JP" i="1" dirty="0">
                                <a:latin typeface="Cambria Math" panose="02040503050406030204" pitchFamily="18" charset="0"/>
                              </a:rPr>
                            </m:ctrlPr>
                          </m:sSubPr>
                          <m:e>
                            <m:r>
                              <a:rPr lang="en-US" altLang="ja-JP" i="1" dirty="0">
                                <a:latin typeface="Cambria Math"/>
                              </a:rPr>
                              <m:t>𝐼</m:t>
                            </m:r>
                            <m:r>
                              <a:rPr lang="ja-JP" altLang="en-US" i="1" dirty="0">
                                <a:latin typeface="Cambria Math"/>
                              </a:rPr>
                              <m:t>’</m:t>
                            </m:r>
                          </m:e>
                          <m:sub>
                            <m:r>
                              <m:rPr>
                                <m:sty m:val="p"/>
                              </m:rPr>
                              <a:rPr lang="en-US" altLang="ja-JP" dirty="0">
                                <a:latin typeface="Cambria Math"/>
                              </a:rPr>
                              <m:t>L</m:t>
                            </m:r>
                          </m:sub>
                        </m:sSub>
                        <m:r>
                          <a:rPr lang="en-US" altLang="ja-JP" b="0" i="1" dirty="0" smtClean="0">
                            <a:latin typeface="Cambria Math"/>
                          </a:rPr>
                          <m:t>=</m:t>
                        </m:r>
                        <m:f>
                          <m:fPr>
                            <m:ctrlPr>
                              <a:rPr lang="en-US" altLang="ja-JP" b="0" i="1" dirty="0" smtClean="0">
                                <a:latin typeface="Cambria Math" panose="02040503050406030204" pitchFamily="18" charset="0"/>
                              </a:rPr>
                            </m:ctrlPr>
                          </m:fPr>
                          <m:num>
                            <m:r>
                              <a:rPr lang="en-US" altLang="ja-JP" b="0" i="1" dirty="0" smtClean="0">
                                <a:latin typeface="Cambria Math"/>
                              </a:rPr>
                              <m:t>1−</m:t>
                            </m:r>
                            <m:sSub>
                              <m:sSubPr>
                                <m:ctrlPr>
                                  <a:rPr lang="en-US" altLang="ja-JP" b="0" i="1" dirty="0" smtClean="0">
                                    <a:latin typeface="Cambria Math" panose="02040503050406030204" pitchFamily="18" charset="0"/>
                                  </a:rPr>
                                </m:ctrlPr>
                              </m:sSubPr>
                              <m:e>
                                <m:r>
                                  <a:rPr lang="ja-JP" altLang="en-US" b="0" i="1" dirty="0" smtClean="0">
                                    <a:latin typeface="Cambria Math"/>
                                  </a:rPr>
                                  <m:t>𝛽</m:t>
                                </m:r>
                              </m:e>
                              <m:sub>
                                <m:r>
                                  <m:rPr>
                                    <m:sty m:val="p"/>
                                  </m:rPr>
                                  <a:rPr lang="en-US" altLang="ja-JP" b="0" i="0" dirty="0" smtClean="0">
                                    <a:latin typeface="Cambria Math"/>
                                  </a:rPr>
                                  <m:t>f</m:t>
                                </m:r>
                              </m:sub>
                            </m:sSub>
                          </m:num>
                          <m:den>
                            <m:r>
                              <a:rPr lang="en-US" altLang="ja-JP" b="0" i="1" dirty="0" smtClean="0">
                                <a:latin typeface="Cambria Math"/>
                              </a:rPr>
                              <m:t>1+</m:t>
                            </m:r>
                            <m:sSub>
                              <m:sSubPr>
                                <m:ctrlPr>
                                  <a:rPr lang="en-US" altLang="ja-JP" b="0" i="1" dirty="0" smtClean="0">
                                    <a:latin typeface="Cambria Math" panose="02040503050406030204" pitchFamily="18" charset="0"/>
                                  </a:rPr>
                                </m:ctrlPr>
                              </m:sSubPr>
                              <m:e>
                                <m:r>
                                  <a:rPr lang="ja-JP" altLang="en-US" b="0" i="1" dirty="0" smtClean="0">
                                    <a:latin typeface="Cambria Math"/>
                                  </a:rPr>
                                  <m:t>𝛽</m:t>
                                </m:r>
                              </m:e>
                              <m:sub>
                                <m:r>
                                  <m:rPr>
                                    <m:sty m:val="p"/>
                                  </m:rPr>
                                  <a:rPr lang="en-US" altLang="ja-JP" b="0" i="0" dirty="0" smtClean="0">
                                    <a:latin typeface="Cambria Math"/>
                                  </a:rPr>
                                  <m:t>f</m:t>
                                </m:r>
                              </m:sub>
                            </m:sSub>
                          </m:den>
                        </m:f>
                        <m:sSub>
                          <m:sSubPr>
                            <m:ctrlPr>
                              <a:rPr lang="en-US" altLang="ja-JP" i="1" dirty="0">
                                <a:latin typeface="Cambria Math" panose="02040503050406030204" pitchFamily="18" charset="0"/>
                              </a:rPr>
                            </m:ctrlPr>
                          </m:sSubPr>
                          <m:e>
                            <m:r>
                              <a:rPr lang="en-US" altLang="ja-JP" i="1" dirty="0">
                                <a:latin typeface="Cambria Math"/>
                              </a:rPr>
                              <m:t>𝐼</m:t>
                            </m:r>
                          </m:e>
                          <m:sub>
                            <m:r>
                              <m:rPr>
                                <m:sty m:val="p"/>
                              </m:rPr>
                              <a:rPr lang="en-US" altLang="ja-JP" dirty="0">
                                <a:latin typeface="Cambria Math"/>
                              </a:rPr>
                              <m:t>L</m:t>
                            </m:r>
                          </m:sub>
                        </m:sSub>
                        <m:r>
                          <a:rPr lang="ja-JP" altLang="en-US" b="0" i="1" dirty="0" smtClean="0">
                            <a:latin typeface="Cambria Math"/>
                          </a:rPr>
                          <m:t>　</m:t>
                        </m:r>
                        <m:r>
                          <a:rPr lang="ja-JP" altLang="en-US" b="0" i="1" dirty="0" smtClean="0">
                            <a:latin typeface="Cambria Math"/>
                          </a:rPr>
                          <m:t>∵</m:t>
                        </m:r>
                        <m:r>
                          <a:rPr lang="ja-JP" altLang="en-US" i="1" dirty="0">
                            <a:latin typeface="Cambria Math"/>
                          </a:rPr>
                          <m:t>ローレンツ変換</m:t>
                        </m:r>
                      </m:e>
                    </m:d>
                  </m:oMath>
                </a14:m>
                <a:endParaRPr lang="en-US" altLang="ja-JP" dirty="0"/>
              </a:p>
              <a:p>
                <a:pPr/>
                <a14:m>
                  <m:oMathPara xmlns:m="http://schemas.openxmlformats.org/officeDocument/2006/math">
                    <m:oMathParaPr>
                      <m:jc m:val="centerGroup"/>
                    </m:oMathParaPr>
                    <m:oMath xmlns:m="http://schemas.openxmlformats.org/officeDocument/2006/math">
                      <m:r>
                        <a:rPr lang="en-US" altLang="ja-JP" i="1" smtClean="0">
                          <a:latin typeface="Cambria Math"/>
                          <a:ea typeface="Cambria Math"/>
                        </a:rPr>
                        <m:t>∴</m:t>
                      </m:r>
                      <m:r>
                        <a:rPr lang="en-US" altLang="ja-JP" b="0" i="1" smtClean="0">
                          <a:latin typeface="Cambria Math"/>
                          <a:ea typeface="Cambria Math"/>
                        </a:rPr>
                        <m:t>  </m:t>
                      </m:r>
                      <m:sSub>
                        <m:sSubPr>
                          <m:ctrlPr>
                            <a:rPr lang="en-US" altLang="ja-JP" i="1">
                              <a:latin typeface="Cambria Math" panose="02040503050406030204" pitchFamily="18" charset="0"/>
                            </a:rPr>
                          </m:ctrlPr>
                        </m:sSubPr>
                        <m:e>
                          <m:r>
                            <a:rPr lang="ja-JP" altLang="en-US" i="1">
                              <a:latin typeface="Cambria Math"/>
                            </a:rPr>
                            <m:t>𝛽</m:t>
                          </m:r>
                        </m:e>
                        <m:sub>
                          <m:r>
                            <m:rPr>
                              <m:sty m:val="p"/>
                            </m:rPr>
                            <a:rPr lang="en-US" altLang="ja-JP">
                              <a:latin typeface="Cambria Math"/>
                            </a:rPr>
                            <m:t>f</m:t>
                          </m:r>
                        </m:sub>
                      </m:sSub>
                      <m:r>
                        <a:rPr lang="en-US" altLang="ja-JP" i="1">
                          <a:latin typeface="Cambria Math"/>
                        </a:rPr>
                        <m:t>=</m:t>
                      </m:r>
                      <m:f>
                        <m:fPr>
                          <m:ctrlPr>
                            <a:rPr lang="en-US" altLang="ja-JP" i="1">
                              <a:latin typeface="Cambria Math" panose="02040503050406030204" pitchFamily="18" charset="0"/>
                            </a:rPr>
                          </m:ctrlPr>
                        </m:fPr>
                        <m:num>
                          <m:r>
                            <a:rPr lang="en-US" altLang="ja-JP" i="1" smtClean="0">
                              <a:latin typeface="Cambria Math"/>
                            </a:rPr>
                            <m:t>𝐵</m:t>
                          </m:r>
                        </m:num>
                        <m:den>
                          <m:r>
                            <a:rPr lang="en-US" altLang="ja-JP" b="0" i="1" smtClean="0">
                              <a:latin typeface="Cambria Math"/>
                            </a:rPr>
                            <m:t>1+</m:t>
                          </m:r>
                          <m:r>
                            <a:rPr lang="en-US" altLang="ja-JP" b="0" i="1" smtClean="0">
                              <a:latin typeface="Cambria Math"/>
                            </a:rPr>
                            <m:t>𝐵</m:t>
                          </m:r>
                        </m:den>
                      </m:f>
                      <m:r>
                        <a:rPr lang="en-US" altLang="ja-JP" b="0" i="1" smtClean="0">
                          <a:latin typeface="Cambria Math"/>
                        </a:rPr>
                        <m:t>      (  </m:t>
                      </m:r>
                      <m:r>
                        <a:rPr lang="en-US" altLang="ja-JP" b="0" i="1" smtClean="0">
                          <a:latin typeface="Cambria Math"/>
                        </a:rPr>
                        <m:t>𝐵</m:t>
                      </m:r>
                      <m:r>
                        <a:rPr lang="en-US" altLang="ja-JP" b="0" i="1" smtClean="0">
                          <a:latin typeface="Cambria Math"/>
                          <a:ea typeface="Cambria Math"/>
                        </a:rPr>
                        <m:t>≡</m:t>
                      </m:r>
                      <m:rad>
                        <m:radPr>
                          <m:degHide m:val="on"/>
                          <m:ctrlPr>
                            <a:rPr lang="en-US" altLang="ja-JP" b="0" i="1" smtClean="0">
                              <a:latin typeface="Cambria Math" panose="02040503050406030204" pitchFamily="18" charset="0"/>
                            </a:rPr>
                          </m:ctrlPr>
                        </m:radPr>
                        <m:deg/>
                        <m:e>
                          <m:f>
                            <m:fPr>
                              <m:ctrlPr>
                                <a:rPr lang="en-US" altLang="ja-JP" b="0" i="1" smtClean="0">
                                  <a:latin typeface="Cambria Math" panose="02040503050406030204" pitchFamily="18" charset="0"/>
                                </a:rPr>
                              </m:ctrlPr>
                            </m:fPr>
                            <m:num>
                              <m:sSub>
                                <m:sSubPr>
                                  <m:ctrlPr>
                                    <a:rPr lang="en-US" altLang="ja-JP" i="1">
                                      <a:latin typeface="Cambria Math" panose="02040503050406030204" pitchFamily="18" charset="0"/>
                                    </a:rPr>
                                  </m:ctrlPr>
                                </m:sSubPr>
                                <m:e>
                                  <m:r>
                                    <a:rPr lang="en-US" altLang="ja-JP" b="0" i="1" smtClean="0">
                                      <a:latin typeface="Cambria Math"/>
                                    </a:rPr>
                                    <m:t>𝐼</m:t>
                                  </m:r>
                                </m:e>
                                <m:sub>
                                  <m:r>
                                    <m:rPr>
                                      <m:sty m:val="p"/>
                                    </m:rPr>
                                    <a:rPr lang="en-US" altLang="ja-JP" b="0" i="0" smtClean="0">
                                      <a:latin typeface="Cambria Math"/>
                                    </a:rPr>
                                    <m:t>L</m:t>
                                  </m:r>
                                </m:sub>
                              </m:sSub>
                            </m:num>
                            <m:den>
                              <m:sSub>
                                <m:sSubPr>
                                  <m:ctrlPr>
                                    <a:rPr lang="en-US" altLang="ja-JP" i="1">
                                      <a:latin typeface="Cambria Math" panose="02040503050406030204" pitchFamily="18" charset="0"/>
                                    </a:rPr>
                                  </m:ctrlPr>
                                </m:sSubPr>
                                <m:e>
                                  <m:r>
                                    <a:rPr lang="en-US" altLang="ja-JP" i="1">
                                      <a:latin typeface="Cambria Math"/>
                                    </a:rPr>
                                    <m:t>𝑛</m:t>
                                  </m:r>
                                </m:e>
                                <m:sub>
                                  <m:r>
                                    <m:rPr>
                                      <m:sty m:val="p"/>
                                    </m:rPr>
                                    <a:rPr lang="en-US" altLang="ja-JP">
                                      <a:latin typeface="Cambria Math"/>
                                    </a:rPr>
                                    <m:t>i</m:t>
                                  </m:r>
                                </m:sub>
                              </m:sSub>
                              <m:sSub>
                                <m:sSubPr>
                                  <m:ctrlPr>
                                    <a:rPr lang="en-US" altLang="ja-JP" i="1">
                                      <a:latin typeface="Cambria Math" panose="02040503050406030204" pitchFamily="18" charset="0"/>
                                    </a:rPr>
                                  </m:ctrlPr>
                                </m:sSubPr>
                                <m:e>
                                  <m:r>
                                    <a:rPr lang="en-US" altLang="ja-JP" i="1">
                                      <a:latin typeface="Cambria Math"/>
                                    </a:rPr>
                                    <m:t>𝑚</m:t>
                                  </m:r>
                                </m:e>
                                <m:sub>
                                  <m:r>
                                    <m:rPr>
                                      <m:sty m:val="p"/>
                                    </m:rPr>
                                    <a:rPr lang="en-US" altLang="ja-JP">
                                      <a:latin typeface="Cambria Math"/>
                                    </a:rPr>
                                    <m:t>i</m:t>
                                  </m:r>
                                </m:sub>
                              </m:sSub>
                              <m:sSup>
                                <m:sSupPr>
                                  <m:ctrlPr>
                                    <a:rPr lang="en-US" altLang="ja-JP" i="1">
                                      <a:latin typeface="Cambria Math" panose="02040503050406030204" pitchFamily="18" charset="0"/>
                                    </a:rPr>
                                  </m:ctrlPr>
                                </m:sSupPr>
                                <m:e>
                                  <m:r>
                                    <a:rPr lang="en-US" altLang="ja-JP" i="1">
                                      <a:latin typeface="Cambria Math"/>
                                    </a:rPr>
                                    <m:t>𝑐</m:t>
                                  </m:r>
                                </m:e>
                                <m:sup>
                                  <m:r>
                                    <a:rPr lang="en-US" altLang="ja-JP" b="0" i="1" smtClean="0">
                                      <a:latin typeface="Cambria Math"/>
                                    </a:rPr>
                                    <m:t>3</m:t>
                                  </m:r>
                                </m:sup>
                              </m:sSup>
                            </m:den>
                          </m:f>
                        </m:e>
                      </m:rad>
                      <m:r>
                        <a:rPr lang="en-US" altLang="ja-JP" b="0" i="1" smtClean="0">
                          <a:latin typeface="Cambria Math"/>
                        </a:rPr>
                        <m:t>  )</m:t>
                      </m:r>
                    </m:oMath>
                  </m:oMathPara>
                </a14:m>
                <a:endParaRPr lang="en-US" altLang="ja-JP" dirty="0"/>
              </a:p>
              <a:p>
                <a:r>
                  <a:rPr lang="ja-JP" altLang="en-US" dirty="0"/>
                  <a:t>ここで、</a:t>
                </a:r>
                <a14:m>
                  <m:oMath xmlns:m="http://schemas.openxmlformats.org/officeDocument/2006/math">
                    <m:r>
                      <a:rPr lang="en-US" altLang="ja-JP" i="1">
                        <a:latin typeface="Cambria Math"/>
                      </a:rPr>
                      <m:t>𝐵</m:t>
                    </m:r>
                    <m:r>
                      <a:rPr lang="en-US" altLang="ja-JP" i="1" smtClean="0">
                        <a:latin typeface="Cambria Math"/>
                        <a:ea typeface="Cambria Math"/>
                      </a:rPr>
                      <m:t>≪</m:t>
                    </m:r>
                    <m:r>
                      <a:rPr lang="en-US" altLang="ja-JP" b="0" i="1" smtClean="0">
                        <a:latin typeface="Cambria Math"/>
                        <a:ea typeface="Cambria Math"/>
                      </a:rPr>
                      <m:t>1</m:t>
                    </m:r>
                    <m:r>
                      <a:rPr lang="ja-JP" altLang="en-US" b="0" i="1" smtClean="0">
                        <a:latin typeface="Cambria Math"/>
                        <a:ea typeface="Cambria Math"/>
                      </a:rPr>
                      <m:t> </m:t>
                    </m:r>
                  </m:oMath>
                </a14:m>
                <a:r>
                  <a:rPr kumimoji="1" lang="ja-JP" altLang="en-US" dirty="0"/>
                  <a:t>の時</a:t>
                </a:r>
                <a:r>
                  <a:rPr lang="en-US" altLang="ja-JP" dirty="0"/>
                  <a:t> </a:t>
                </a:r>
                <a14:m>
                  <m:oMath xmlns:m="http://schemas.openxmlformats.org/officeDocument/2006/math">
                    <m:sSub>
                      <m:sSubPr>
                        <m:ctrlPr>
                          <a:rPr lang="en-US" altLang="ja-JP" i="1">
                            <a:latin typeface="Cambria Math" panose="02040503050406030204" pitchFamily="18" charset="0"/>
                          </a:rPr>
                        </m:ctrlPr>
                      </m:sSubPr>
                      <m:e>
                        <m:r>
                          <a:rPr lang="ja-JP" altLang="en-US" i="1">
                            <a:latin typeface="Cambria Math"/>
                          </a:rPr>
                          <m:t>𝛽</m:t>
                        </m:r>
                      </m:e>
                      <m:sub>
                        <m:r>
                          <m:rPr>
                            <m:sty m:val="p"/>
                          </m:rPr>
                          <a:rPr lang="en-US" altLang="ja-JP">
                            <a:latin typeface="Cambria Math"/>
                          </a:rPr>
                          <m:t>f</m:t>
                        </m:r>
                      </m:sub>
                    </m:sSub>
                    <m:r>
                      <a:rPr lang="en-US" altLang="ja-JP" i="1" smtClean="0">
                        <a:latin typeface="Cambria Math"/>
                        <a:ea typeface="Cambria Math"/>
                      </a:rPr>
                      <m:t>≡</m:t>
                    </m:r>
                    <m:f>
                      <m:fPr>
                        <m:ctrlPr>
                          <a:rPr lang="en-US" altLang="ja-JP" i="1">
                            <a:latin typeface="Cambria Math" panose="02040503050406030204" pitchFamily="18" charset="0"/>
                          </a:rPr>
                        </m:ctrlPr>
                      </m:fPr>
                      <m:num>
                        <m:sSub>
                          <m:sSubPr>
                            <m:ctrlPr>
                              <a:rPr lang="en-US" altLang="ja-JP" i="1">
                                <a:latin typeface="Cambria Math" panose="02040503050406030204" pitchFamily="18" charset="0"/>
                              </a:rPr>
                            </m:ctrlPr>
                          </m:sSubPr>
                          <m:e>
                            <m:r>
                              <a:rPr lang="en-US" altLang="ja-JP" i="1">
                                <a:latin typeface="Cambria Math"/>
                              </a:rPr>
                              <m:t>𝑣</m:t>
                            </m:r>
                          </m:e>
                          <m:sub>
                            <m:r>
                              <m:rPr>
                                <m:sty m:val="p"/>
                              </m:rPr>
                              <a:rPr lang="en-US" altLang="ja-JP">
                                <a:latin typeface="Cambria Math"/>
                              </a:rPr>
                              <m:t>f</m:t>
                            </m:r>
                          </m:sub>
                        </m:sSub>
                      </m:num>
                      <m:den>
                        <m:r>
                          <a:rPr lang="en-US" altLang="ja-JP" i="1">
                            <a:latin typeface="Cambria Math"/>
                          </a:rPr>
                          <m:t>𝑐</m:t>
                        </m:r>
                      </m:den>
                    </m:f>
                    <m:r>
                      <a:rPr lang="en-US" altLang="ja-JP" i="1" smtClean="0">
                        <a:latin typeface="Cambria Math"/>
                        <a:ea typeface="Cambria Math"/>
                      </a:rPr>
                      <m:t>≅</m:t>
                    </m:r>
                    <m:r>
                      <a:rPr lang="en-US" altLang="ja-JP" b="0" i="1" smtClean="0">
                        <a:latin typeface="Cambria Math"/>
                      </a:rPr>
                      <m:t>𝐵</m:t>
                    </m:r>
                  </m:oMath>
                </a14:m>
                <a:r>
                  <a:rPr kumimoji="1" lang="ja-JP" altLang="en-US" dirty="0"/>
                  <a:t>より、</a:t>
                </a:r>
                <a:endParaRPr kumimoji="1" lang="en-US" altLang="ja-JP" dirty="0"/>
              </a:p>
              <a:p>
                <a:pPr/>
                <a14:m>
                  <m:oMathPara xmlns:m="http://schemas.openxmlformats.org/officeDocument/2006/math">
                    <m:oMathParaPr>
                      <m:jc m:val="centerGroup"/>
                    </m:oMathParaPr>
                    <m:oMath xmlns:m="http://schemas.openxmlformats.org/officeDocument/2006/math">
                      <m:sSub>
                        <m:sSubPr>
                          <m:ctrlPr>
                            <a:rPr kumimoji="1" lang="en-US" altLang="ja-JP" b="1" i="1" smtClean="0">
                              <a:effectLst/>
                              <a:latin typeface="Cambria Math" panose="02040503050406030204" pitchFamily="18" charset="0"/>
                            </a:rPr>
                          </m:ctrlPr>
                        </m:sSubPr>
                        <m:e>
                          <m:r>
                            <a:rPr kumimoji="1" lang="en-US" altLang="ja-JP" b="1" i="1" smtClean="0">
                              <a:effectLst/>
                              <a:latin typeface="Cambria Math"/>
                            </a:rPr>
                            <m:t>𝒗</m:t>
                          </m:r>
                        </m:e>
                        <m:sub>
                          <m:r>
                            <a:rPr kumimoji="1" lang="en-US" altLang="ja-JP" b="1" i="0" smtClean="0">
                              <a:effectLst/>
                              <a:latin typeface="Cambria Math"/>
                            </a:rPr>
                            <m:t>𝐟</m:t>
                          </m:r>
                        </m:sub>
                      </m:sSub>
                      <m:r>
                        <a:rPr lang="en-US" altLang="ja-JP" b="1" i="1">
                          <a:effectLst/>
                          <a:latin typeface="Cambria Math"/>
                        </a:rPr>
                        <m:t>=</m:t>
                      </m:r>
                      <m:rad>
                        <m:radPr>
                          <m:degHide m:val="on"/>
                          <m:ctrlPr>
                            <a:rPr lang="en-US" altLang="ja-JP" b="1" i="1">
                              <a:effectLst/>
                              <a:latin typeface="Cambria Math" panose="02040503050406030204" pitchFamily="18" charset="0"/>
                            </a:rPr>
                          </m:ctrlPr>
                        </m:radPr>
                        <m:deg/>
                        <m:e>
                          <m:f>
                            <m:fPr>
                              <m:ctrlPr>
                                <a:rPr lang="en-US" altLang="ja-JP" b="1" i="1">
                                  <a:effectLst/>
                                  <a:latin typeface="Cambria Math" panose="02040503050406030204" pitchFamily="18" charset="0"/>
                                </a:rPr>
                              </m:ctrlPr>
                            </m:fPr>
                            <m:num>
                              <m:sSub>
                                <m:sSubPr>
                                  <m:ctrlPr>
                                    <a:rPr lang="en-US" altLang="ja-JP" b="1" i="1">
                                      <a:effectLst/>
                                      <a:latin typeface="Cambria Math" panose="02040503050406030204" pitchFamily="18" charset="0"/>
                                    </a:rPr>
                                  </m:ctrlPr>
                                </m:sSubPr>
                                <m:e>
                                  <m:r>
                                    <a:rPr lang="en-US" altLang="ja-JP" b="1" i="1">
                                      <a:effectLst/>
                                      <a:latin typeface="Cambria Math"/>
                                    </a:rPr>
                                    <m:t>𝑰</m:t>
                                  </m:r>
                                </m:e>
                                <m:sub>
                                  <m:r>
                                    <a:rPr lang="en-US" altLang="ja-JP" b="1" i="0">
                                      <a:effectLst/>
                                      <a:latin typeface="Cambria Math"/>
                                    </a:rPr>
                                    <m:t>𝐋</m:t>
                                  </m:r>
                                </m:sub>
                              </m:sSub>
                            </m:num>
                            <m:den>
                              <m:sSub>
                                <m:sSubPr>
                                  <m:ctrlPr>
                                    <a:rPr lang="en-US" altLang="ja-JP" b="1" i="1">
                                      <a:effectLst/>
                                      <a:latin typeface="Cambria Math" panose="02040503050406030204" pitchFamily="18" charset="0"/>
                                    </a:rPr>
                                  </m:ctrlPr>
                                </m:sSubPr>
                                <m:e>
                                  <m:r>
                                    <a:rPr lang="en-US" altLang="ja-JP" b="1" i="1">
                                      <a:effectLst/>
                                      <a:latin typeface="Cambria Math"/>
                                    </a:rPr>
                                    <m:t>𝒏</m:t>
                                  </m:r>
                                </m:e>
                                <m:sub>
                                  <m:r>
                                    <a:rPr lang="en-US" altLang="ja-JP" b="1" i="0">
                                      <a:effectLst/>
                                      <a:latin typeface="Cambria Math"/>
                                    </a:rPr>
                                    <m:t>𝐢</m:t>
                                  </m:r>
                                </m:sub>
                              </m:sSub>
                              <m:sSub>
                                <m:sSubPr>
                                  <m:ctrlPr>
                                    <a:rPr lang="en-US" altLang="ja-JP" b="1" i="1">
                                      <a:effectLst/>
                                      <a:latin typeface="Cambria Math" panose="02040503050406030204" pitchFamily="18" charset="0"/>
                                    </a:rPr>
                                  </m:ctrlPr>
                                </m:sSubPr>
                                <m:e>
                                  <m:r>
                                    <a:rPr lang="en-US" altLang="ja-JP" b="1" i="1">
                                      <a:effectLst/>
                                      <a:latin typeface="Cambria Math"/>
                                    </a:rPr>
                                    <m:t>𝒎</m:t>
                                  </m:r>
                                </m:e>
                                <m:sub>
                                  <m:r>
                                    <a:rPr lang="en-US" altLang="ja-JP" b="1" i="0">
                                      <a:effectLst/>
                                      <a:latin typeface="Cambria Math"/>
                                    </a:rPr>
                                    <m:t>𝐢</m:t>
                                  </m:r>
                                </m:sub>
                              </m:sSub>
                              <m:r>
                                <a:rPr lang="en-US" altLang="ja-JP" b="1" i="1" smtClean="0">
                                  <a:effectLst/>
                                  <a:latin typeface="Cambria Math"/>
                                </a:rPr>
                                <m:t>𝒄</m:t>
                              </m:r>
                            </m:den>
                          </m:f>
                        </m:e>
                      </m:rad>
                    </m:oMath>
                  </m:oMathPara>
                </a14:m>
                <a:endParaRPr kumimoji="1" lang="ja-JP" altLang="en-US" b="1" dirty="0"/>
              </a:p>
            </p:txBody>
          </p:sp>
        </mc:Choice>
        <mc:Fallback xmlns="">
          <p:sp>
            <p:nvSpPr>
              <p:cNvPr id="4" name="テキスト ボックス 3"/>
              <p:cNvSpPr txBox="1">
                <a:spLocks noRot="1" noChangeAspect="1" noMove="1" noResize="1" noEditPoints="1" noAdjustHandles="1" noChangeArrowheads="1" noChangeShapeType="1" noTextEdit="1"/>
              </p:cNvSpPr>
              <p:nvPr/>
            </p:nvSpPr>
            <p:spPr>
              <a:xfrm>
                <a:off x="252281" y="2829111"/>
                <a:ext cx="8887866" cy="4017382"/>
              </a:xfrm>
              <a:prstGeom prst="rect">
                <a:avLst/>
              </a:prstGeom>
              <a:blipFill rotWithShape="1">
                <a:blip r:embed="rId3"/>
                <a:stretch>
                  <a:fillRect l="-549" t="-1214"/>
                </a:stretch>
              </a:blipFill>
            </p:spPr>
            <p:txBody>
              <a:bodyPr/>
              <a:lstStyle/>
              <a:p>
                <a:r>
                  <a:rPr lang="ja-JP" altLang="en-US">
                    <a:noFill/>
                  </a:rPr>
                  <a:t> </a:t>
                </a:r>
              </a:p>
            </p:txBody>
          </p:sp>
        </mc:Fallback>
      </mc:AlternateContent>
      <p:cxnSp>
        <p:nvCxnSpPr>
          <p:cNvPr id="6" name="直線コネクタ 5"/>
          <p:cNvCxnSpPr/>
          <p:nvPr/>
        </p:nvCxnSpPr>
        <p:spPr>
          <a:xfrm>
            <a:off x="4422862" y="1121284"/>
            <a:ext cx="0" cy="1554409"/>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1" name="右カーブ矢印 10"/>
          <p:cNvSpPr/>
          <p:nvPr/>
        </p:nvSpPr>
        <p:spPr>
          <a:xfrm>
            <a:off x="4410489" y="1163525"/>
            <a:ext cx="2736304" cy="720080"/>
          </a:xfrm>
          <a:prstGeom prst="curvedRightArrow">
            <a:avLst/>
          </a:prstGeom>
          <a:solidFill>
            <a:schemeClr val="accent3">
              <a:lumMod val="40000"/>
              <a:lumOff val="6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2" name="正方形/長方形 11"/>
          <p:cNvSpPr/>
          <p:nvPr/>
        </p:nvSpPr>
        <p:spPr>
          <a:xfrm>
            <a:off x="7807238" y="1404701"/>
            <a:ext cx="1224136" cy="288032"/>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a:solidFill>
                  <a:schemeClr val="bg1"/>
                </a:solidFill>
              </a:rPr>
              <a:t>e</a:t>
            </a:r>
            <a:r>
              <a:rPr kumimoji="1" lang="en-US" altLang="ja-JP" dirty="0">
                <a:solidFill>
                  <a:schemeClr val="bg1"/>
                </a:solidFill>
              </a:rPr>
              <a:t>lectron</a:t>
            </a:r>
            <a:endParaRPr kumimoji="1" lang="ja-JP" altLang="en-US" dirty="0">
              <a:solidFill>
                <a:schemeClr val="bg1"/>
              </a:solidFill>
            </a:endParaRPr>
          </a:p>
        </p:txBody>
      </p:sp>
      <mc:AlternateContent xmlns:mc="http://schemas.openxmlformats.org/markup-compatibility/2006" xmlns:a14="http://schemas.microsoft.com/office/drawing/2010/main">
        <mc:Choice Requires="a14">
          <p:sp>
            <p:nvSpPr>
              <p:cNvPr id="13" name="テキスト ボックス 12"/>
              <p:cNvSpPr txBox="1"/>
              <p:nvPr/>
            </p:nvSpPr>
            <p:spPr>
              <a:xfrm>
                <a:off x="7087158" y="1036980"/>
                <a:ext cx="792088"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ja-JP" i="1" smtClean="0">
                              <a:solidFill>
                                <a:srgbClr val="00AC2D"/>
                              </a:solidFill>
                              <a:latin typeface="Cambria Math" panose="02040503050406030204" pitchFamily="18" charset="0"/>
                            </a:rPr>
                          </m:ctrlPr>
                        </m:sSubPr>
                        <m:e>
                          <m:r>
                            <a:rPr lang="en-US" altLang="ja-JP" b="0" i="1" smtClean="0">
                              <a:solidFill>
                                <a:srgbClr val="00AC2D"/>
                              </a:solidFill>
                              <a:latin typeface="Cambria Math"/>
                            </a:rPr>
                            <m:t>−</m:t>
                          </m:r>
                          <m:r>
                            <a:rPr lang="en-US" altLang="ja-JP" i="1">
                              <a:solidFill>
                                <a:srgbClr val="00AC2D"/>
                              </a:solidFill>
                              <a:latin typeface="Cambria Math"/>
                            </a:rPr>
                            <m:t>𝑣</m:t>
                          </m:r>
                        </m:e>
                        <m:sub>
                          <m:r>
                            <m:rPr>
                              <m:sty m:val="p"/>
                            </m:rPr>
                            <a:rPr lang="en-US" altLang="ja-JP">
                              <a:solidFill>
                                <a:srgbClr val="00AC2D"/>
                              </a:solidFill>
                              <a:latin typeface="Cambria Math"/>
                            </a:rPr>
                            <m:t>f</m:t>
                          </m:r>
                        </m:sub>
                      </m:sSub>
                    </m:oMath>
                  </m:oMathPara>
                </a14:m>
                <a:endParaRPr kumimoji="1" lang="ja-JP" altLang="en-US" dirty="0"/>
              </a:p>
            </p:txBody>
          </p:sp>
        </mc:Choice>
        <mc:Fallback xmlns="">
          <p:sp>
            <p:nvSpPr>
              <p:cNvPr id="13" name="テキスト ボックス 12"/>
              <p:cNvSpPr txBox="1">
                <a:spLocks noRot="1" noChangeAspect="1" noMove="1" noResize="1" noEditPoints="1" noAdjustHandles="1" noChangeArrowheads="1" noChangeShapeType="1" noTextEdit="1"/>
              </p:cNvSpPr>
              <p:nvPr/>
            </p:nvSpPr>
            <p:spPr>
              <a:xfrm>
                <a:off x="7087158" y="1036980"/>
                <a:ext cx="792088" cy="369332"/>
              </a:xfrm>
              <a:prstGeom prst="rect">
                <a:avLst/>
              </a:prstGeom>
              <a:blipFill rotWithShape="1">
                <a:blip r:embed="rId4"/>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4" name="テキスト ボックス 13"/>
              <p:cNvSpPr txBox="1"/>
              <p:nvPr/>
            </p:nvSpPr>
            <p:spPr>
              <a:xfrm>
                <a:off x="7087158" y="1523565"/>
                <a:ext cx="792088"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ja-JP" i="1" smtClean="0">
                              <a:solidFill>
                                <a:srgbClr val="00AC2D"/>
                              </a:solidFill>
                              <a:latin typeface="Cambria Math" panose="02040503050406030204" pitchFamily="18" charset="0"/>
                            </a:rPr>
                          </m:ctrlPr>
                        </m:sSubPr>
                        <m:e>
                          <m:r>
                            <a:rPr lang="en-US" altLang="ja-JP" i="1">
                              <a:solidFill>
                                <a:srgbClr val="00AC2D"/>
                              </a:solidFill>
                              <a:latin typeface="Cambria Math"/>
                            </a:rPr>
                            <m:t>𝑣</m:t>
                          </m:r>
                        </m:e>
                        <m:sub>
                          <m:r>
                            <m:rPr>
                              <m:sty m:val="p"/>
                            </m:rPr>
                            <a:rPr lang="en-US" altLang="ja-JP">
                              <a:solidFill>
                                <a:srgbClr val="00AC2D"/>
                              </a:solidFill>
                              <a:latin typeface="Cambria Math"/>
                            </a:rPr>
                            <m:t>f</m:t>
                          </m:r>
                        </m:sub>
                      </m:sSub>
                    </m:oMath>
                  </m:oMathPara>
                </a14:m>
                <a:endParaRPr kumimoji="1" lang="ja-JP" altLang="en-US" dirty="0"/>
              </a:p>
            </p:txBody>
          </p:sp>
        </mc:Choice>
        <mc:Fallback xmlns="">
          <p:sp>
            <p:nvSpPr>
              <p:cNvPr id="14" name="テキスト ボックス 13"/>
              <p:cNvSpPr txBox="1">
                <a:spLocks noRot="1" noChangeAspect="1" noMove="1" noResize="1" noEditPoints="1" noAdjustHandles="1" noChangeArrowheads="1" noChangeShapeType="1" noTextEdit="1"/>
              </p:cNvSpPr>
              <p:nvPr/>
            </p:nvSpPr>
            <p:spPr>
              <a:xfrm>
                <a:off x="7087158" y="1523565"/>
                <a:ext cx="792088" cy="369332"/>
              </a:xfrm>
              <a:prstGeom prst="rect">
                <a:avLst/>
              </a:prstGeom>
              <a:blipFill rotWithShape="1">
                <a:blip r:embed="rId5"/>
                <a:stretch>
                  <a:fillRect/>
                </a:stretch>
              </a:blipFill>
            </p:spPr>
            <p:txBody>
              <a:bodyPr/>
              <a:lstStyle/>
              <a:p>
                <a:r>
                  <a:rPr lang="ja-JP" altLang="en-US">
                    <a:noFill/>
                  </a:rPr>
                  <a:t> </a:t>
                </a:r>
              </a:p>
            </p:txBody>
          </p:sp>
        </mc:Fallback>
      </mc:AlternateContent>
      <p:sp>
        <p:nvSpPr>
          <p:cNvPr id="15" name="右カーブ矢印 14"/>
          <p:cNvSpPr/>
          <p:nvPr/>
        </p:nvSpPr>
        <p:spPr>
          <a:xfrm>
            <a:off x="4422862" y="1955613"/>
            <a:ext cx="2736304" cy="720080"/>
          </a:xfrm>
          <a:prstGeom prst="curvedRightArrow">
            <a:avLst/>
          </a:prstGeom>
          <a:solidFill>
            <a:schemeClr val="accent2">
              <a:lumMod val="60000"/>
              <a:lumOff val="4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6" name="正方形/長方形 15"/>
          <p:cNvSpPr/>
          <p:nvPr/>
        </p:nvSpPr>
        <p:spPr>
          <a:xfrm>
            <a:off x="7807238" y="2171637"/>
            <a:ext cx="1224136" cy="28803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solidFill>
                  <a:schemeClr val="bg1"/>
                </a:solidFill>
              </a:rPr>
              <a:t>ion</a:t>
            </a:r>
            <a:endParaRPr kumimoji="1" lang="ja-JP" altLang="en-US" dirty="0">
              <a:solidFill>
                <a:schemeClr val="bg1"/>
              </a:solidFill>
            </a:endParaRPr>
          </a:p>
        </p:txBody>
      </p:sp>
      <mc:AlternateContent xmlns:mc="http://schemas.openxmlformats.org/markup-compatibility/2006" xmlns:a14="http://schemas.microsoft.com/office/drawing/2010/main">
        <mc:Choice Requires="a14">
          <p:sp>
            <p:nvSpPr>
              <p:cNvPr id="17" name="テキスト ボックス 16"/>
              <p:cNvSpPr txBox="1"/>
              <p:nvPr/>
            </p:nvSpPr>
            <p:spPr>
              <a:xfrm>
                <a:off x="7087158" y="1879547"/>
                <a:ext cx="792088"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ja-JP" i="1" smtClean="0">
                              <a:solidFill>
                                <a:srgbClr val="FF0000"/>
                              </a:solidFill>
                              <a:latin typeface="Cambria Math" panose="02040503050406030204" pitchFamily="18" charset="0"/>
                            </a:rPr>
                          </m:ctrlPr>
                        </m:sSubPr>
                        <m:e>
                          <m:r>
                            <a:rPr lang="en-US" altLang="ja-JP" b="0" i="1" smtClean="0">
                              <a:solidFill>
                                <a:srgbClr val="FF0000"/>
                              </a:solidFill>
                              <a:latin typeface="Cambria Math"/>
                            </a:rPr>
                            <m:t>−</m:t>
                          </m:r>
                          <m:r>
                            <a:rPr lang="en-US" altLang="ja-JP" i="1">
                              <a:solidFill>
                                <a:srgbClr val="FF0000"/>
                              </a:solidFill>
                              <a:latin typeface="Cambria Math"/>
                            </a:rPr>
                            <m:t>𝑣</m:t>
                          </m:r>
                        </m:e>
                        <m:sub>
                          <m:r>
                            <m:rPr>
                              <m:sty m:val="p"/>
                            </m:rPr>
                            <a:rPr lang="en-US" altLang="ja-JP">
                              <a:solidFill>
                                <a:srgbClr val="FF0000"/>
                              </a:solidFill>
                              <a:latin typeface="Cambria Math"/>
                            </a:rPr>
                            <m:t>f</m:t>
                          </m:r>
                        </m:sub>
                      </m:sSub>
                    </m:oMath>
                  </m:oMathPara>
                </a14:m>
                <a:endParaRPr kumimoji="1" lang="ja-JP" altLang="en-US" dirty="0">
                  <a:solidFill>
                    <a:srgbClr val="FF0000"/>
                  </a:solidFill>
                </a:endParaRPr>
              </a:p>
            </p:txBody>
          </p:sp>
        </mc:Choice>
        <mc:Fallback xmlns="">
          <p:sp>
            <p:nvSpPr>
              <p:cNvPr id="17" name="テキスト ボックス 16"/>
              <p:cNvSpPr txBox="1">
                <a:spLocks noRot="1" noChangeAspect="1" noMove="1" noResize="1" noEditPoints="1" noAdjustHandles="1" noChangeArrowheads="1" noChangeShapeType="1" noTextEdit="1"/>
              </p:cNvSpPr>
              <p:nvPr/>
            </p:nvSpPr>
            <p:spPr>
              <a:xfrm>
                <a:off x="7087158" y="1879547"/>
                <a:ext cx="792088" cy="369332"/>
              </a:xfrm>
              <a:prstGeom prst="rect">
                <a:avLst/>
              </a:prstGeom>
              <a:blipFill rotWithShape="1">
                <a:blip r:embed="rId6"/>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8" name="テキスト ボックス 17"/>
              <p:cNvSpPr txBox="1"/>
              <p:nvPr/>
            </p:nvSpPr>
            <p:spPr>
              <a:xfrm>
                <a:off x="7087158" y="2339588"/>
                <a:ext cx="792088"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ja-JP" i="1" smtClean="0">
                              <a:solidFill>
                                <a:srgbClr val="FF0000"/>
                              </a:solidFill>
                              <a:latin typeface="Cambria Math" panose="02040503050406030204" pitchFamily="18" charset="0"/>
                            </a:rPr>
                          </m:ctrlPr>
                        </m:sSubPr>
                        <m:e>
                          <m:r>
                            <a:rPr lang="en-US" altLang="ja-JP" i="1">
                              <a:solidFill>
                                <a:srgbClr val="FF0000"/>
                              </a:solidFill>
                              <a:latin typeface="Cambria Math"/>
                            </a:rPr>
                            <m:t>𝑣</m:t>
                          </m:r>
                        </m:e>
                        <m:sub>
                          <m:r>
                            <m:rPr>
                              <m:sty m:val="p"/>
                            </m:rPr>
                            <a:rPr lang="en-US" altLang="ja-JP">
                              <a:solidFill>
                                <a:srgbClr val="FF0000"/>
                              </a:solidFill>
                              <a:latin typeface="Cambria Math"/>
                            </a:rPr>
                            <m:t>f</m:t>
                          </m:r>
                        </m:sub>
                      </m:sSub>
                    </m:oMath>
                  </m:oMathPara>
                </a14:m>
                <a:endParaRPr kumimoji="1" lang="ja-JP" altLang="en-US" dirty="0">
                  <a:solidFill>
                    <a:srgbClr val="FF0000"/>
                  </a:solidFill>
                </a:endParaRPr>
              </a:p>
            </p:txBody>
          </p:sp>
        </mc:Choice>
        <mc:Fallback xmlns="">
          <p:sp>
            <p:nvSpPr>
              <p:cNvPr id="18" name="テキスト ボックス 17"/>
              <p:cNvSpPr txBox="1">
                <a:spLocks noRot="1" noChangeAspect="1" noMove="1" noResize="1" noEditPoints="1" noAdjustHandles="1" noChangeArrowheads="1" noChangeShapeType="1" noTextEdit="1"/>
              </p:cNvSpPr>
              <p:nvPr/>
            </p:nvSpPr>
            <p:spPr>
              <a:xfrm>
                <a:off x="7087158" y="2339588"/>
                <a:ext cx="792088" cy="369332"/>
              </a:xfrm>
              <a:prstGeom prst="rect">
                <a:avLst/>
              </a:prstGeom>
              <a:blipFill rotWithShape="1">
                <a:blip r:embed="rId7"/>
                <a:stretch>
                  <a:fillRect b="-1667"/>
                </a:stretch>
              </a:blipFill>
            </p:spPr>
            <p:txBody>
              <a:bodyPr/>
              <a:lstStyle/>
              <a:p>
                <a:r>
                  <a:rPr lang="ja-JP" altLang="en-US">
                    <a:noFill/>
                  </a:rPr>
                  <a:t> </a:t>
                </a:r>
              </a:p>
            </p:txBody>
          </p:sp>
        </mc:Fallback>
      </mc:AlternateContent>
      <p:sp>
        <p:nvSpPr>
          <p:cNvPr id="21" name="左カーブ矢印 20"/>
          <p:cNvSpPr/>
          <p:nvPr/>
        </p:nvSpPr>
        <p:spPr>
          <a:xfrm>
            <a:off x="1398526" y="1582665"/>
            <a:ext cx="3011963" cy="681021"/>
          </a:xfrm>
          <a:prstGeom prst="curvedLeftArrow">
            <a:avLst/>
          </a:prstGeom>
          <a:solidFill>
            <a:schemeClr val="accent5">
              <a:lumMod val="60000"/>
              <a:lumOff val="4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22" name="正方形/長方形 21"/>
          <p:cNvSpPr/>
          <p:nvPr/>
        </p:nvSpPr>
        <p:spPr>
          <a:xfrm>
            <a:off x="55780" y="1779159"/>
            <a:ext cx="1224136" cy="288032"/>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a:solidFill>
                  <a:schemeClr val="bg1"/>
                </a:solidFill>
              </a:rPr>
              <a:t>LASER</a:t>
            </a:r>
            <a:endParaRPr kumimoji="1" lang="ja-JP" altLang="en-US" dirty="0">
              <a:solidFill>
                <a:schemeClr val="bg1"/>
              </a:solidFill>
            </a:endParaRPr>
          </a:p>
        </p:txBody>
      </p:sp>
      <mc:AlternateContent xmlns:mc="http://schemas.openxmlformats.org/markup-compatibility/2006" xmlns:a14="http://schemas.microsoft.com/office/drawing/2010/main">
        <mc:Choice Requires="a14">
          <p:sp>
            <p:nvSpPr>
              <p:cNvPr id="23" name="テキスト ボックス 22"/>
              <p:cNvSpPr txBox="1"/>
              <p:nvPr/>
            </p:nvSpPr>
            <p:spPr>
              <a:xfrm>
                <a:off x="827584" y="1338899"/>
                <a:ext cx="792088"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ja-JP" i="1" smtClean="0">
                          <a:solidFill>
                            <a:srgbClr val="00B0F0"/>
                          </a:solidFill>
                          <a:latin typeface="Cambria Math"/>
                        </a:rPr>
                        <m:t>𝑐</m:t>
                      </m:r>
                    </m:oMath>
                  </m:oMathPara>
                </a14:m>
                <a:endParaRPr kumimoji="1" lang="ja-JP" altLang="en-US" dirty="0">
                  <a:solidFill>
                    <a:srgbClr val="00B0F0"/>
                  </a:solidFill>
                </a:endParaRPr>
              </a:p>
            </p:txBody>
          </p:sp>
        </mc:Choice>
        <mc:Fallback xmlns="">
          <p:sp>
            <p:nvSpPr>
              <p:cNvPr id="23" name="テキスト ボックス 22"/>
              <p:cNvSpPr txBox="1">
                <a:spLocks noRot="1" noChangeAspect="1" noMove="1" noResize="1" noEditPoints="1" noAdjustHandles="1" noChangeArrowheads="1" noChangeShapeType="1" noTextEdit="1"/>
              </p:cNvSpPr>
              <p:nvPr/>
            </p:nvSpPr>
            <p:spPr>
              <a:xfrm>
                <a:off x="827584" y="1338899"/>
                <a:ext cx="792088" cy="369332"/>
              </a:xfrm>
              <a:prstGeom prst="rect">
                <a:avLst/>
              </a:prstGeom>
              <a:blipFill rotWithShape="1">
                <a:blip r:embed="rId8"/>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4" name="テキスト ボックス 23"/>
              <p:cNvSpPr txBox="1"/>
              <p:nvPr/>
            </p:nvSpPr>
            <p:spPr>
              <a:xfrm>
                <a:off x="827584" y="2053283"/>
                <a:ext cx="792088"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ja-JP" b="0" i="1" smtClean="0">
                          <a:solidFill>
                            <a:srgbClr val="00B0F0"/>
                          </a:solidFill>
                          <a:latin typeface="Cambria Math"/>
                        </a:rPr>
                        <m:t>−</m:t>
                      </m:r>
                      <m:r>
                        <a:rPr lang="en-US" altLang="ja-JP" i="1" smtClean="0">
                          <a:solidFill>
                            <a:srgbClr val="00B0F0"/>
                          </a:solidFill>
                          <a:latin typeface="Cambria Math"/>
                        </a:rPr>
                        <m:t>𝑐</m:t>
                      </m:r>
                    </m:oMath>
                  </m:oMathPara>
                </a14:m>
                <a:endParaRPr kumimoji="1" lang="ja-JP" altLang="en-US" dirty="0">
                  <a:solidFill>
                    <a:srgbClr val="00B0F0"/>
                  </a:solidFill>
                </a:endParaRPr>
              </a:p>
            </p:txBody>
          </p:sp>
        </mc:Choice>
        <mc:Fallback xmlns="">
          <p:sp>
            <p:nvSpPr>
              <p:cNvPr id="24" name="テキスト ボックス 23"/>
              <p:cNvSpPr txBox="1">
                <a:spLocks noRot="1" noChangeAspect="1" noMove="1" noResize="1" noEditPoints="1" noAdjustHandles="1" noChangeArrowheads="1" noChangeShapeType="1" noTextEdit="1"/>
              </p:cNvSpPr>
              <p:nvPr/>
            </p:nvSpPr>
            <p:spPr>
              <a:xfrm>
                <a:off x="827584" y="2053283"/>
                <a:ext cx="792088" cy="369332"/>
              </a:xfrm>
              <a:prstGeom prst="rect">
                <a:avLst/>
              </a:prstGeom>
              <a:blipFill rotWithShape="1">
                <a:blip r:embed="rId9"/>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5" name="正方形/長方形 24"/>
              <p:cNvSpPr/>
              <p:nvPr/>
            </p:nvSpPr>
            <p:spPr>
              <a:xfrm>
                <a:off x="2267744" y="1220035"/>
                <a:ext cx="1911164" cy="369332"/>
              </a:xfrm>
              <a:prstGeom prst="rect">
                <a:avLst/>
              </a:prstGeom>
            </p:spPr>
            <p:txBody>
              <a:bodyPr wrap="none">
                <a:spAutoFit/>
              </a:bodyPr>
              <a:lstStyle/>
              <a:p>
                <a:r>
                  <a:rPr lang="ja-JP" altLang="en-US" dirty="0"/>
                  <a:t>強度</a:t>
                </a:r>
                <a14:m>
                  <m:oMath xmlns:m="http://schemas.openxmlformats.org/officeDocument/2006/math">
                    <m:r>
                      <a:rPr lang="ja-JP" altLang="en-US" b="0" i="1" dirty="0" smtClean="0">
                        <a:latin typeface="Cambria Math"/>
                      </a:rPr>
                      <m:t> </m:t>
                    </m:r>
                    <m:sSub>
                      <m:sSubPr>
                        <m:ctrlPr>
                          <a:rPr lang="en-US" altLang="ja-JP" i="1" dirty="0">
                            <a:latin typeface="Cambria Math" panose="02040503050406030204" pitchFamily="18" charset="0"/>
                          </a:rPr>
                        </m:ctrlPr>
                      </m:sSubPr>
                      <m:e>
                        <m:r>
                          <a:rPr lang="en-US" altLang="ja-JP" i="1" dirty="0">
                            <a:latin typeface="Cambria Math"/>
                          </a:rPr>
                          <m:t>𝐼</m:t>
                        </m:r>
                        <m:r>
                          <a:rPr lang="ja-JP" altLang="en-US" i="1" dirty="0">
                            <a:latin typeface="Cambria Math"/>
                          </a:rPr>
                          <m:t>’</m:t>
                        </m:r>
                      </m:e>
                      <m:sub>
                        <m:r>
                          <m:rPr>
                            <m:sty m:val="p"/>
                          </m:rPr>
                          <a:rPr lang="en-US" altLang="ja-JP" dirty="0">
                            <a:latin typeface="Cambria Math"/>
                          </a:rPr>
                          <m:t>L</m:t>
                        </m:r>
                      </m:sub>
                    </m:sSub>
                    <m:r>
                      <a:rPr lang="ja-JP" altLang="en-US" b="0" i="1" dirty="0" smtClean="0">
                        <a:latin typeface="Cambria Math"/>
                      </a:rPr>
                      <m:t> </m:t>
                    </m:r>
                    <m:r>
                      <a:rPr lang="en-US" altLang="ja-JP" b="0" i="1" dirty="0" smtClean="0">
                        <a:latin typeface="Cambria Math"/>
                      </a:rPr>
                      <m:t>[</m:t>
                    </m:r>
                    <m:r>
                      <m:rPr>
                        <m:sty m:val="p"/>
                      </m:rPr>
                      <a:rPr lang="en-US" altLang="ja-JP" b="0" i="0" dirty="0" smtClean="0">
                        <a:latin typeface="Cambria Math"/>
                      </a:rPr>
                      <m:t>W</m:t>
                    </m:r>
                    <m:r>
                      <a:rPr lang="en-US" altLang="ja-JP" b="0" i="0" dirty="0" smtClean="0">
                        <a:latin typeface="Cambria Math"/>
                      </a:rPr>
                      <m:t>/</m:t>
                    </m:r>
                    <m:sSup>
                      <m:sSupPr>
                        <m:ctrlPr>
                          <a:rPr lang="en-US" altLang="ja-JP" b="0" i="1" dirty="0" smtClean="0">
                            <a:latin typeface="Cambria Math" panose="02040503050406030204" pitchFamily="18" charset="0"/>
                          </a:rPr>
                        </m:ctrlPr>
                      </m:sSupPr>
                      <m:e>
                        <m:r>
                          <m:rPr>
                            <m:sty m:val="p"/>
                          </m:rPr>
                          <a:rPr lang="en-US" altLang="ja-JP" b="0" i="0" dirty="0" smtClean="0">
                            <a:latin typeface="Cambria Math"/>
                          </a:rPr>
                          <m:t>cm</m:t>
                        </m:r>
                      </m:e>
                      <m:sup>
                        <m:r>
                          <a:rPr lang="en-US" altLang="ja-JP" b="0" i="0" dirty="0" smtClean="0">
                            <a:latin typeface="Cambria Math"/>
                          </a:rPr>
                          <m:t>2</m:t>
                        </m:r>
                      </m:sup>
                    </m:sSup>
                    <m:r>
                      <a:rPr lang="en-US" altLang="ja-JP" b="0" i="1" dirty="0" smtClean="0">
                        <a:latin typeface="Cambria Math"/>
                      </a:rPr>
                      <m:t>]</m:t>
                    </m:r>
                  </m:oMath>
                </a14:m>
                <a:endParaRPr lang="ja-JP" altLang="en-US" dirty="0"/>
              </a:p>
            </p:txBody>
          </p:sp>
        </mc:Choice>
        <mc:Fallback xmlns="">
          <p:sp>
            <p:nvSpPr>
              <p:cNvPr id="25" name="正方形/長方形 24"/>
              <p:cNvSpPr>
                <a:spLocks noRot="1" noChangeAspect="1" noMove="1" noResize="1" noEditPoints="1" noAdjustHandles="1" noChangeArrowheads="1" noChangeShapeType="1" noTextEdit="1"/>
              </p:cNvSpPr>
              <p:nvPr/>
            </p:nvSpPr>
            <p:spPr>
              <a:xfrm>
                <a:off x="2267744" y="1220035"/>
                <a:ext cx="1911164" cy="369332"/>
              </a:xfrm>
              <a:prstGeom prst="rect">
                <a:avLst/>
              </a:prstGeom>
              <a:blipFill rotWithShape="1">
                <a:blip r:embed="rId10"/>
                <a:stretch>
                  <a:fillRect l="-2548" t="-13115" b="-19672"/>
                </a:stretch>
              </a:blipFill>
            </p:spPr>
            <p:txBody>
              <a:bodyPr/>
              <a:lstStyle/>
              <a:p>
                <a:r>
                  <a:rPr lang="ja-JP" altLang="en-US">
                    <a:noFill/>
                  </a:rPr>
                  <a:t> </a:t>
                </a:r>
              </a:p>
            </p:txBody>
          </p:sp>
        </mc:Fallback>
      </mc:AlternateContent>
    </p:spTree>
    <p:extLst>
      <p:ext uri="{BB962C8B-B14F-4D97-AF65-F5344CB8AC3E}">
        <p14:creationId xmlns:p14="http://schemas.microsoft.com/office/powerpoint/2010/main" val="80669419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タイトル 1"/>
              <p:cNvSpPr>
                <a:spLocks noGrp="1"/>
              </p:cNvSpPr>
              <p:nvPr>
                <p:ph type="title"/>
              </p:nvPr>
            </p:nvSpPr>
            <p:spPr>
              <a:xfrm>
                <a:off x="179512" y="332656"/>
                <a:ext cx="8280920" cy="543595"/>
              </a:xfrm>
            </p:spPr>
            <p:txBody>
              <a:bodyPr>
                <a:normAutofit/>
              </a:bodyPr>
              <a:lstStyle/>
              <a:p>
                <a:r>
                  <a:rPr lang="ja-JP" altLang="en-US" dirty="0"/>
                  <a:t>静止系での加速イオンのエネルギー</a:t>
                </a:r>
                <a14:m>
                  <m:oMath xmlns:m="http://schemas.openxmlformats.org/officeDocument/2006/math">
                    <m:sSub>
                      <m:sSubPr>
                        <m:ctrlPr>
                          <a:rPr lang="en-US" altLang="ja-JP" i="1">
                            <a:latin typeface="Cambria Math" panose="02040503050406030204" pitchFamily="18" charset="0"/>
                          </a:rPr>
                        </m:ctrlPr>
                      </m:sSubPr>
                      <m:e>
                        <m:r>
                          <a:rPr lang="ja-JP" altLang="en-US" b="0" i="1" smtClean="0">
                            <a:latin typeface="Cambria Math"/>
                          </a:rPr>
                          <m:t> </m:t>
                        </m:r>
                        <m:r>
                          <a:rPr lang="en-US" altLang="ja-JP" b="0" i="1" smtClean="0">
                            <a:latin typeface="Cambria Math"/>
                          </a:rPr>
                          <m:t>𝐸</m:t>
                        </m:r>
                      </m:e>
                      <m:sub>
                        <m:r>
                          <m:rPr>
                            <m:sty m:val="p"/>
                          </m:rPr>
                          <a:rPr lang="en-US" altLang="ja-JP">
                            <a:latin typeface="Cambria Math"/>
                          </a:rPr>
                          <m:t>i</m:t>
                        </m:r>
                      </m:sub>
                    </m:sSub>
                    <m:r>
                      <a:rPr lang="ja-JP" altLang="en-US" b="0" i="1" smtClean="0">
                        <a:latin typeface="Cambria Math"/>
                      </a:rPr>
                      <m:t> </m:t>
                    </m:r>
                  </m:oMath>
                </a14:m>
                <a:endParaRPr kumimoji="1" lang="ja-JP" altLang="en-US" dirty="0"/>
              </a:p>
            </p:txBody>
          </p:sp>
        </mc:Choice>
        <mc:Fallback xmlns="">
          <p:sp>
            <p:nvSpPr>
              <p:cNvPr id="2" name="タイトル 1"/>
              <p:cNvSpPr>
                <a:spLocks noGrp="1" noRot="1" noChangeAspect="1" noMove="1" noResize="1" noEditPoints="1" noAdjustHandles="1" noChangeArrowheads="1" noChangeShapeType="1" noTextEdit="1"/>
              </p:cNvSpPr>
              <p:nvPr>
                <p:ph type="title"/>
              </p:nvPr>
            </p:nvSpPr>
            <p:spPr>
              <a:xfrm>
                <a:off x="179512" y="332656"/>
                <a:ext cx="8280920" cy="543595"/>
              </a:xfrm>
              <a:blipFill rotWithShape="1">
                <a:blip r:embed="rId2"/>
                <a:stretch>
                  <a:fillRect l="-1840" t="-23596" b="-34831"/>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4" name="テキスト ボックス 3"/>
              <p:cNvSpPr txBox="1"/>
              <p:nvPr/>
            </p:nvSpPr>
            <p:spPr>
              <a:xfrm>
                <a:off x="179512" y="1124744"/>
                <a:ext cx="8424936" cy="5264967"/>
              </a:xfrm>
              <a:prstGeom prst="rect">
                <a:avLst/>
              </a:prstGeom>
              <a:noFill/>
            </p:spPr>
            <p:txBody>
              <a:bodyPr wrap="square" rtlCol="0">
                <a:spAutoFit/>
              </a:bodyPr>
              <a:lstStyle/>
              <a:p>
                <a:r>
                  <a:rPr lang="ja-JP" altLang="en-US" dirty="0"/>
                  <a:t>ピストン系でのイオン速度は</a:t>
                </a:r>
                <a:endParaRPr lang="en-US" altLang="ja-JP" b="0" i="1" dirty="0">
                  <a:latin typeface="Cambria Math"/>
                </a:endParaRPr>
              </a:p>
              <a:p>
                <a:pPr/>
                <a14:m>
                  <m:oMathPara xmlns:m="http://schemas.openxmlformats.org/officeDocument/2006/math">
                    <m:oMathParaPr>
                      <m:jc m:val="centerGroup"/>
                    </m:oMathParaPr>
                    <m:oMath xmlns:m="http://schemas.openxmlformats.org/officeDocument/2006/math">
                      <m:sSubSup>
                        <m:sSubSupPr>
                          <m:ctrlPr>
                            <a:rPr lang="en-US" altLang="ja-JP" b="0" i="1" smtClean="0">
                              <a:latin typeface="Cambria Math" panose="02040503050406030204" pitchFamily="18" charset="0"/>
                            </a:rPr>
                          </m:ctrlPr>
                        </m:sSubSupPr>
                        <m:e>
                          <m:r>
                            <a:rPr lang="en-US" altLang="ja-JP" i="1">
                              <a:latin typeface="Cambria Math"/>
                            </a:rPr>
                            <m:t>𝑣</m:t>
                          </m:r>
                        </m:e>
                        <m:sub>
                          <m:r>
                            <m:rPr>
                              <m:sty m:val="p"/>
                            </m:rPr>
                            <a:rPr lang="en-US" altLang="ja-JP">
                              <a:latin typeface="Cambria Math"/>
                            </a:rPr>
                            <m:t>i</m:t>
                          </m:r>
                        </m:sub>
                        <m:sup>
                          <m:r>
                            <a:rPr lang="en-US" altLang="ja-JP" b="0" i="1" smtClean="0">
                              <a:latin typeface="Cambria Math"/>
                            </a:rPr>
                            <m:t>′</m:t>
                          </m:r>
                        </m:sup>
                      </m:sSubSup>
                      <m:r>
                        <a:rPr lang="en-US" altLang="ja-JP" b="0" i="1" smtClean="0">
                          <a:latin typeface="Cambria Math"/>
                        </a:rPr>
                        <m:t>=</m:t>
                      </m:r>
                      <m:sSub>
                        <m:sSubPr>
                          <m:ctrlPr>
                            <a:rPr lang="en-US" altLang="ja-JP" i="1">
                              <a:latin typeface="Cambria Math" panose="02040503050406030204" pitchFamily="18" charset="0"/>
                            </a:rPr>
                          </m:ctrlPr>
                        </m:sSubPr>
                        <m:e>
                          <m:r>
                            <a:rPr lang="en-US" altLang="ja-JP" i="1">
                              <a:latin typeface="Cambria Math"/>
                            </a:rPr>
                            <m:t>𝑣</m:t>
                          </m:r>
                        </m:e>
                        <m:sub>
                          <m:r>
                            <m:rPr>
                              <m:sty m:val="p"/>
                            </m:rPr>
                            <a:rPr lang="en-US" altLang="ja-JP">
                              <a:latin typeface="Cambria Math"/>
                            </a:rPr>
                            <m:t>f</m:t>
                          </m:r>
                        </m:sub>
                      </m:sSub>
                      <m:r>
                        <a:rPr lang="en-US" altLang="ja-JP" b="0" i="1" smtClean="0">
                          <a:latin typeface="Cambria Math"/>
                        </a:rPr>
                        <m:t>=</m:t>
                      </m:r>
                      <m:f>
                        <m:fPr>
                          <m:ctrlPr>
                            <a:rPr lang="en-US" altLang="ja-JP" b="0" i="1" smtClean="0">
                              <a:latin typeface="Cambria Math" panose="02040503050406030204" pitchFamily="18" charset="0"/>
                            </a:rPr>
                          </m:ctrlPr>
                        </m:fPr>
                        <m:num>
                          <m:r>
                            <m:rPr>
                              <m:sty m:val="p"/>
                            </m:rPr>
                            <a:rPr lang="en-US" altLang="ja-JP" b="0" i="0" smtClean="0">
                              <a:latin typeface="Cambria Math"/>
                            </a:rPr>
                            <m:t>d</m:t>
                          </m:r>
                          <m:r>
                            <a:rPr lang="en-US" altLang="ja-JP" b="0" i="1" smtClean="0">
                              <a:latin typeface="Cambria Math"/>
                            </a:rPr>
                            <m:t>𝑥</m:t>
                          </m:r>
                          <m:r>
                            <a:rPr lang="en-US" altLang="ja-JP" b="0" i="1" smtClean="0">
                              <a:latin typeface="Cambria Math"/>
                            </a:rPr>
                            <m:t>′</m:t>
                          </m:r>
                        </m:num>
                        <m:den>
                          <m:r>
                            <m:rPr>
                              <m:sty m:val="p"/>
                            </m:rPr>
                            <a:rPr lang="en-US" altLang="ja-JP" b="0" i="0" smtClean="0">
                              <a:latin typeface="Cambria Math"/>
                            </a:rPr>
                            <m:t>d</m:t>
                          </m:r>
                          <m:r>
                            <a:rPr lang="en-US" altLang="ja-JP" b="0" i="1" smtClean="0">
                              <a:latin typeface="Cambria Math"/>
                            </a:rPr>
                            <m:t>𝑡</m:t>
                          </m:r>
                          <m:r>
                            <a:rPr lang="en-US" altLang="ja-JP" b="0" i="1" smtClean="0">
                              <a:latin typeface="Cambria Math"/>
                            </a:rPr>
                            <m:t>′</m:t>
                          </m:r>
                        </m:den>
                      </m:f>
                    </m:oMath>
                  </m:oMathPara>
                </a14:m>
                <a:endParaRPr lang="en-US" altLang="ja-JP" dirty="0"/>
              </a:p>
              <a:p>
                <a:r>
                  <a:rPr lang="ja-JP" altLang="en-US" dirty="0"/>
                  <a:t>ここで、ローレンツ変換式の全微分形：</a:t>
                </a:r>
                <a:endParaRPr lang="en-US" altLang="ja-JP" dirty="0"/>
              </a:p>
              <a:p>
                <a:pPr/>
                <a14:m>
                  <m:oMathPara xmlns:m="http://schemas.openxmlformats.org/officeDocument/2006/math">
                    <m:oMathParaPr>
                      <m:jc m:val="centerGroup"/>
                    </m:oMathParaPr>
                    <m:oMath xmlns:m="http://schemas.openxmlformats.org/officeDocument/2006/math">
                      <m:sSup>
                        <m:sSupPr>
                          <m:ctrlPr>
                            <a:rPr lang="en-US" altLang="ja-JP" i="1">
                              <a:latin typeface="Cambria Math" panose="02040503050406030204" pitchFamily="18" charset="0"/>
                            </a:rPr>
                          </m:ctrlPr>
                        </m:sSupPr>
                        <m:e>
                          <m:r>
                            <m:rPr>
                              <m:sty m:val="p"/>
                            </m:rPr>
                            <a:rPr lang="en-US" altLang="ja-JP" b="0" i="0" smtClean="0">
                              <a:latin typeface="Cambria Math"/>
                            </a:rPr>
                            <m:t>d</m:t>
                          </m:r>
                          <m:r>
                            <a:rPr lang="en-US" altLang="ja-JP" b="0" i="1">
                              <a:latin typeface="Cambria Math"/>
                            </a:rPr>
                            <m:t>𝑥</m:t>
                          </m:r>
                        </m:e>
                        <m:sup>
                          <m:r>
                            <a:rPr lang="en-US" altLang="ja-JP" b="0" i="1">
                              <a:latin typeface="Cambria Math"/>
                            </a:rPr>
                            <m:t>′</m:t>
                          </m:r>
                        </m:sup>
                      </m:sSup>
                      <m:r>
                        <a:rPr lang="en-US" altLang="ja-JP" b="0" i="1">
                          <a:latin typeface="Cambria Math"/>
                        </a:rPr>
                        <m:t>=</m:t>
                      </m:r>
                      <m:f>
                        <m:fPr>
                          <m:ctrlPr>
                            <a:rPr lang="en-US" altLang="ja-JP" i="1">
                              <a:latin typeface="Cambria Math" panose="02040503050406030204" pitchFamily="18" charset="0"/>
                            </a:rPr>
                          </m:ctrlPr>
                        </m:fPr>
                        <m:num>
                          <m:r>
                            <a:rPr lang="en-US" altLang="ja-JP" b="0" i="1">
                              <a:latin typeface="Cambria Math"/>
                            </a:rPr>
                            <m:t>−</m:t>
                          </m:r>
                          <m:sSub>
                            <m:sSubPr>
                              <m:ctrlPr>
                                <a:rPr lang="en-US" altLang="ja-JP" i="1">
                                  <a:latin typeface="Cambria Math" panose="02040503050406030204" pitchFamily="18" charset="0"/>
                                </a:rPr>
                              </m:ctrlPr>
                            </m:sSubPr>
                            <m:e>
                              <m:r>
                                <a:rPr lang="en-US" altLang="ja-JP" b="0" i="1">
                                  <a:latin typeface="Cambria Math"/>
                                </a:rPr>
                                <m:t>𝑣</m:t>
                              </m:r>
                            </m:e>
                            <m:sub>
                              <m:r>
                                <m:rPr>
                                  <m:sty m:val="p"/>
                                </m:rPr>
                                <a:rPr lang="en-US" altLang="ja-JP" b="0" i="0">
                                  <a:latin typeface="Cambria Math"/>
                                </a:rPr>
                                <m:t>f</m:t>
                              </m:r>
                            </m:sub>
                          </m:sSub>
                          <m:r>
                            <m:rPr>
                              <m:sty m:val="p"/>
                            </m:rPr>
                            <a:rPr lang="en-US" altLang="ja-JP" b="0" i="0" smtClean="0">
                              <a:latin typeface="Cambria Math"/>
                            </a:rPr>
                            <m:t>d</m:t>
                          </m:r>
                          <m:r>
                            <a:rPr lang="en-US" altLang="ja-JP" b="0" i="1">
                              <a:latin typeface="Cambria Math"/>
                            </a:rPr>
                            <m:t>𝑡</m:t>
                          </m:r>
                          <m:r>
                            <a:rPr lang="en-US" altLang="ja-JP" b="0" i="1">
                              <a:latin typeface="Cambria Math"/>
                            </a:rPr>
                            <m:t>+</m:t>
                          </m:r>
                          <m:r>
                            <m:rPr>
                              <m:sty m:val="p"/>
                            </m:rPr>
                            <a:rPr lang="en-US" altLang="ja-JP" b="0" i="0" smtClean="0">
                              <a:latin typeface="Cambria Math"/>
                            </a:rPr>
                            <m:t>d</m:t>
                          </m:r>
                          <m:r>
                            <a:rPr lang="en-US" altLang="ja-JP" b="0" i="1">
                              <a:latin typeface="Cambria Math"/>
                            </a:rPr>
                            <m:t>𝑥</m:t>
                          </m:r>
                        </m:num>
                        <m:den>
                          <m:rad>
                            <m:radPr>
                              <m:degHide m:val="on"/>
                              <m:ctrlPr>
                                <a:rPr lang="en-US" altLang="ja-JP" i="1">
                                  <a:latin typeface="Cambria Math" panose="02040503050406030204" pitchFamily="18" charset="0"/>
                                </a:rPr>
                              </m:ctrlPr>
                            </m:radPr>
                            <m:deg/>
                            <m:e>
                              <m:r>
                                <a:rPr lang="en-US" altLang="ja-JP" b="0" i="1">
                                  <a:latin typeface="Cambria Math"/>
                                </a:rPr>
                                <m:t>1−</m:t>
                              </m:r>
                              <m:sSup>
                                <m:sSupPr>
                                  <m:ctrlPr>
                                    <a:rPr lang="en-US" altLang="ja-JP" i="1">
                                      <a:latin typeface="Cambria Math" panose="02040503050406030204" pitchFamily="18" charset="0"/>
                                    </a:rPr>
                                  </m:ctrlPr>
                                </m:sSupPr>
                                <m:e>
                                  <m:sSub>
                                    <m:sSubPr>
                                      <m:ctrlPr>
                                        <a:rPr lang="en-US" altLang="ja-JP" i="1">
                                          <a:latin typeface="Cambria Math" panose="02040503050406030204" pitchFamily="18" charset="0"/>
                                        </a:rPr>
                                      </m:ctrlPr>
                                    </m:sSubPr>
                                    <m:e>
                                      <m:r>
                                        <a:rPr lang="ja-JP" altLang="en-US" b="0" i="1">
                                          <a:latin typeface="Cambria Math"/>
                                        </a:rPr>
                                        <m:t>𝛽</m:t>
                                      </m:r>
                                    </m:e>
                                    <m:sub>
                                      <m:r>
                                        <m:rPr>
                                          <m:sty m:val="p"/>
                                        </m:rPr>
                                        <a:rPr lang="en-US" altLang="ja-JP" b="0" i="0">
                                          <a:latin typeface="Cambria Math"/>
                                        </a:rPr>
                                        <m:t>f</m:t>
                                      </m:r>
                                    </m:sub>
                                  </m:sSub>
                                </m:e>
                                <m:sup>
                                  <m:r>
                                    <a:rPr lang="en-US" altLang="ja-JP" b="0" i="1">
                                      <a:latin typeface="Cambria Math"/>
                                    </a:rPr>
                                    <m:t>2</m:t>
                                  </m:r>
                                </m:sup>
                              </m:sSup>
                            </m:e>
                          </m:rad>
                        </m:den>
                      </m:f>
                      <m:r>
                        <a:rPr lang="en-US" altLang="ja-JP" b="0" i="1">
                          <a:latin typeface="Cambria Math"/>
                        </a:rPr>
                        <m:t>    ,  </m:t>
                      </m:r>
                      <m:sSup>
                        <m:sSupPr>
                          <m:ctrlPr>
                            <a:rPr lang="en-US" altLang="ja-JP" i="1">
                              <a:latin typeface="Cambria Math" panose="02040503050406030204" pitchFamily="18" charset="0"/>
                            </a:rPr>
                          </m:ctrlPr>
                        </m:sSupPr>
                        <m:e>
                          <m:r>
                            <m:rPr>
                              <m:sty m:val="p"/>
                            </m:rPr>
                            <a:rPr lang="en-US" altLang="ja-JP" b="0" i="0" smtClean="0">
                              <a:latin typeface="Cambria Math"/>
                            </a:rPr>
                            <m:t>d</m:t>
                          </m:r>
                          <m:r>
                            <a:rPr lang="en-US" altLang="ja-JP" b="0" i="1">
                              <a:latin typeface="Cambria Math"/>
                            </a:rPr>
                            <m:t>𝑡</m:t>
                          </m:r>
                        </m:e>
                        <m:sup>
                          <m:r>
                            <a:rPr lang="en-US" altLang="ja-JP" b="0" i="1">
                              <a:latin typeface="Cambria Math"/>
                            </a:rPr>
                            <m:t>′</m:t>
                          </m:r>
                        </m:sup>
                      </m:sSup>
                      <m:r>
                        <a:rPr lang="en-US" altLang="ja-JP" b="0" i="1">
                          <a:latin typeface="Cambria Math"/>
                        </a:rPr>
                        <m:t>=</m:t>
                      </m:r>
                      <m:f>
                        <m:fPr>
                          <m:ctrlPr>
                            <a:rPr lang="en-US" altLang="ja-JP" i="1">
                              <a:latin typeface="Cambria Math" panose="02040503050406030204" pitchFamily="18" charset="0"/>
                            </a:rPr>
                          </m:ctrlPr>
                        </m:fPr>
                        <m:num>
                          <m:r>
                            <m:rPr>
                              <m:sty m:val="p"/>
                            </m:rPr>
                            <a:rPr lang="en-US" altLang="ja-JP" b="0" i="0" smtClean="0">
                              <a:latin typeface="Cambria Math"/>
                            </a:rPr>
                            <m:t>d</m:t>
                          </m:r>
                          <m:r>
                            <a:rPr lang="en-US" altLang="ja-JP" b="0" i="1">
                              <a:latin typeface="Cambria Math"/>
                            </a:rPr>
                            <m:t>𝑡</m:t>
                          </m:r>
                          <m:r>
                            <a:rPr lang="en-US" altLang="ja-JP" b="0" i="1">
                              <a:latin typeface="Cambria Math"/>
                            </a:rPr>
                            <m:t>−</m:t>
                          </m:r>
                          <m:d>
                            <m:dPr>
                              <m:ctrlPr>
                                <a:rPr lang="en-US" altLang="ja-JP" i="1">
                                  <a:latin typeface="Cambria Math" panose="02040503050406030204" pitchFamily="18" charset="0"/>
                                </a:rPr>
                              </m:ctrlPr>
                            </m:dPr>
                            <m:e>
                              <m:sSub>
                                <m:sSubPr>
                                  <m:ctrlPr>
                                    <a:rPr lang="en-US" altLang="ja-JP" i="1">
                                      <a:latin typeface="Cambria Math" panose="02040503050406030204" pitchFamily="18" charset="0"/>
                                    </a:rPr>
                                  </m:ctrlPr>
                                </m:sSubPr>
                                <m:e>
                                  <m:r>
                                    <a:rPr lang="en-US" altLang="ja-JP" b="0" i="1">
                                      <a:latin typeface="Cambria Math"/>
                                    </a:rPr>
                                    <m:t>𝑣</m:t>
                                  </m:r>
                                </m:e>
                                <m:sub>
                                  <m:r>
                                    <m:rPr>
                                      <m:sty m:val="p"/>
                                    </m:rPr>
                                    <a:rPr lang="en-US" altLang="ja-JP" b="0" i="0">
                                      <a:latin typeface="Cambria Math"/>
                                    </a:rPr>
                                    <m:t>f</m:t>
                                  </m:r>
                                </m:sub>
                              </m:sSub>
                              <m:r>
                                <a:rPr lang="en-US" altLang="ja-JP" b="0" i="1">
                                  <a:latin typeface="Cambria Math"/>
                                </a:rPr>
                                <m:t>/</m:t>
                              </m:r>
                              <m:sSup>
                                <m:sSupPr>
                                  <m:ctrlPr>
                                    <a:rPr lang="en-US" altLang="ja-JP" i="1">
                                      <a:latin typeface="Cambria Math" panose="02040503050406030204" pitchFamily="18" charset="0"/>
                                    </a:rPr>
                                  </m:ctrlPr>
                                </m:sSupPr>
                                <m:e>
                                  <m:r>
                                    <a:rPr lang="en-US" altLang="ja-JP" b="0" i="1">
                                      <a:latin typeface="Cambria Math"/>
                                    </a:rPr>
                                    <m:t>𝑐</m:t>
                                  </m:r>
                                </m:e>
                                <m:sup>
                                  <m:r>
                                    <a:rPr lang="en-US" altLang="ja-JP" b="0" i="1">
                                      <a:latin typeface="Cambria Math"/>
                                    </a:rPr>
                                    <m:t>2</m:t>
                                  </m:r>
                                </m:sup>
                              </m:sSup>
                            </m:e>
                          </m:d>
                          <m:r>
                            <m:rPr>
                              <m:sty m:val="p"/>
                            </m:rPr>
                            <a:rPr lang="en-US" altLang="ja-JP" b="0" i="0" smtClean="0">
                              <a:latin typeface="Cambria Math"/>
                            </a:rPr>
                            <m:t>d</m:t>
                          </m:r>
                          <m:r>
                            <a:rPr lang="en-US" altLang="ja-JP" b="0" i="1">
                              <a:latin typeface="Cambria Math"/>
                            </a:rPr>
                            <m:t>𝑥</m:t>
                          </m:r>
                        </m:num>
                        <m:den>
                          <m:rad>
                            <m:radPr>
                              <m:degHide m:val="on"/>
                              <m:ctrlPr>
                                <a:rPr lang="en-US" altLang="ja-JP" i="1">
                                  <a:latin typeface="Cambria Math" panose="02040503050406030204" pitchFamily="18" charset="0"/>
                                </a:rPr>
                              </m:ctrlPr>
                            </m:radPr>
                            <m:deg/>
                            <m:e>
                              <m:r>
                                <a:rPr lang="en-US" altLang="ja-JP" b="0" i="1">
                                  <a:latin typeface="Cambria Math"/>
                                </a:rPr>
                                <m:t>1−</m:t>
                              </m:r>
                              <m:sSup>
                                <m:sSupPr>
                                  <m:ctrlPr>
                                    <a:rPr lang="en-US" altLang="ja-JP" i="1">
                                      <a:latin typeface="Cambria Math" panose="02040503050406030204" pitchFamily="18" charset="0"/>
                                    </a:rPr>
                                  </m:ctrlPr>
                                </m:sSupPr>
                                <m:e>
                                  <m:sSub>
                                    <m:sSubPr>
                                      <m:ctrlPr>
                                        <a:rPr lang="en-US" altLang="ja-JP" i="1">
                                          <a:latin typeface="Cambria Math" panose="02040503050406030204" pitchFamily="18" charset="0"/>
                                        </a:rPr>
                                      </m:ctrlPr>
                                    </m:sSubPr>
                                    <m:e>
                                      <m:r>
                                        <a:rPr lang="ja-JP" altLang="en-US" b="0" i="1">
                                          <a:latin typeface="Cambria Math"/>
                                        </a:rPr>
                                        <m:t>𝛽</m:t>
                                      </m:r>
                                    </m:e>
                                    <m:sub>
                                      <m:r>
                                        <m:rPr>
                                          <m:sty m:val="p"/>
                                        </m:rPr>
                                        <a:rPr lang="en-US" altLang="ja-JP" b="0" i="0">
                                          <a:latin typeface="Cambria Math"/>
                                        </a:rPr>
                                        <m:t>f</m:t>
                                      </m:r>
                                    </m:sub>
                                  </m:sSub>
                                </m:e>
                                <m:sup>
                                  <m:r>
                                    <a:rPr lang="en-US" altLang="ja-JP" b="0" i="1">
                                      <a:latin typeface="Cambria Math"/>
                                    </a:rPr>
                                    <m:t>2</m:t>
                                  </m:r>
                                </m:sup>
                              </m:sSup>
                            </m:e>
                          </m:rad>
                        </m:den>
                      </m:f>
                      <m:r>
                        <a:rPr lang="ja-JP" altLang="en-US" b="0" i="1" smtClean="0">
                          <a:latin typeface="Cambria Math"/>
                        </a:rPr>
                        <m:t>　</m:t>
                      </m:r>
                    </m:oMath>
                  </m:oMathPara>
                </a14:m>
                <a:endParaRPr lang="en-US" altLang="ja-JP" dirty="0"/>
              </a:p>
              <a:p>
                <a:r>
                  <a:rPr lang="ja-JP" altLang="en-US" dirty="0"/>
                  <a:t>より、</a:t>
                </a:r>
                <a:endParaRPr lang="en-US" altLang="ja-JP" dirty="0"/>
              </a:p>
              <a:p>
                <a:pPr/>
                <a14:m>
                  <m:oMathPara xmlns:m="http://schemas.openxmlformats.org/officeDocument/2006/math">
                    <m:oMathParaPr>
                      <m:jc m:val="centerGroup"/>
                    </m:oMathParaPr>
                    <m:oMath xmlns:m="http://schemas.openxmlformats.org/officeDocument/2006/math">
                      <m:sSub>
                        <m:sSubPr>
                          <m:ctrlPr>
                            <a:rPr lang="en-US" altLang="ja-JP" i="1">
                              <a:latin typeface="Cambria Math" panose="02040503050406030204" pitchFamily="18" charset="0"/>
                            </a:rPr>
                          </m:ctrlPr>
                        </m:sSubPr>
                        <m:e>
                          <m:r>
                            <a:rPr lang="en-US" altLang="ja-JP" i="1">
                              <a:latin typeface="Cambria Math"/>
                            </a:rPr>
                            <m:t>𝑣</m:t>
                          </m:r>
                        </m:e>
                        <m:sub>
                          <m:r>
                            <m:rPr>
                              <m:sty m:val="p"/>
                            </m:rPr>
                            <a:rPr lang="en-US" altLang="ja-JP">
                              <a:latin typeface="Cambria Math"/>
                            </a:rPr>
                            <m:t>f</m:t>
                          </m:r>
                        </m:sub>
                      </m:sSub>
                      <m:r>
                        <a:rPr lang="en-US" altLang="ja-JP" i="1">
                          <a:latin typeface="Cambria Math"/>
                        </a:rPr>
                        <m:t>=</m:t>
                      </m:r>
                      <m:f>
                        <m:fPr>
                          <m:ctrlPr>
                            <a:rPr lang="en-US" altLang="ja-JP" i="1">
                              <a:latin typeface="Cambria Math" panose="02040503050406030204" pitchFamily="18" charset="0"/>
                            </a:rPr>
                          </m:ctrlPr>
                        </m:fPr>
                        <m:num>
                          <m:r>
                            <a:rPr lang="en-US" altLang="ja-JP" i="1">
                              <a:latin typeface="Cambria Math"/>
                            </a:rPr>
                            <m:t>−</m:t>
                          </m:r>
                          <m:sSub>
                            <m:sSubPr>
                              <m:ctrlPr>
                                <a:rPr lang="en-US" altLang="ja-JP" i="1">
                                  <a:latin typeface="Cambria Math" panose="02040503050406030204" pitchFamily="18" charset="0"/>
                                </a:rPr>
                              </m:ctrlPr>
                            </m:sSubPr>
                            <m:e>
                              <m:r>
                                <a:rPr lang="en-US" altLang="ja-JP" i="1">
                                  <a:latin typeface="Cambria Math"/>
                                </a:rPr>
                                <m:t>𝑣</m:t>
                              </m:r>
                            </m:e>
                            <m:sub>
                              <m:r>
                                <a:rPr lang="en-US" altLang="ja-JP" i="1">
                                  <a:latin typeface="Cambria Math"/>
                                </a:rPr>
                                <m:t>𝑓</m:t>
                              </m:r>
                            </m:sub>
                          </m:sSub>
                          <m:r>
                            <m:rPr>
                              <m:sty m:val="p"/>
                            </m:rPr>
                            <a:rPr lang="en-US" altLang="ja-JP">
                              <a:latin typeface="Cambria Math"/>
                            </a:rPr>
                            <m:t>d</m:t>
                          </m:r>
                          <m:r>
                            <a:rPr lang="en-US" altLang="ja-JP" i="1">
                              <a:latin typeface="Cambria Math"/>
                            </a:rPr>
                            <m:t>𝑡</m:t>
                          </m:r>
                          <m:r>
                            <a:rPr lang="en-US" altLang="ja-JP" i="1">
                              <a:latin typeface="Cambria Math"/>
                            </a:rPr>
                            <m:t>+</m:t>
                          </m:r>
                          <m:r>
                            <m:rPr>
                              <m:sty m:val="p"/>
                            </m:rPr>
                            <a:rPr lang="en-US" altLang="ja-JP">
                              <a:latin typeface="Cambria Math"/>
                            </a:rPr>
                            <m:t>d</m:t>
                          </m:r>
                          <m:r>
                            <a:rPr lang="en-US" altLang="ja-JP" i="1">
                              <a:latin typeface="Cambria Math"/>
                            </a:rPr>
                            <m:t>𝑥</m:t>
                          </m:r>
                        </m:num>
                        <m:den>
                          <m:r>
                            <m:rPr>
                              <m:sty m:val="p"/>
                            </m:rPr>
                            <a:rPr lang="en-US" altLang="ja-JP">
                              <a:latin typeface="Cambria Math"/>
                            </a:rPr>
                            <m:t>d</m:t>
                          </m:r>
                          <m:r>
                            <a:rPr lang="en-US" altLang="ja-JP" i="1">
                              <a:latin typeface="Cambria Math"/>
                            </a:rPr>
                            <m:t>𝑡</m:t>
                          </m:r>
                          <m:r>
                            <a:rPr lang="en-US" altLang="ja-JP" i="1">
                              <a:latin typeface="Cambria Math"/>
                            </a:rPr>
                            <m:t>−</m:t>
                          </m:r>
                          <m:d>
                            <m:dPr>
                              <m:ctrlPr>
                                <a:rPr lang="en-US" altLang="ja-JP" i="1">
                                  <a:latin typeface="Cambria Math" panose="02040503050406030204" pitchFamily="18" charset="0"/>
                                </a:rPr>
                              </m:ctrlPr>
                            </m:dPr>
                            <m:e>
                              <m:sSub>
                                <m:sSubPr>
                                  <m:ctrlPr>
                                    <a:rPr lang="en-US" altLang="ja-JP" i="1">
                                      <a:latin typeface="Cambria Math" panose="02040503050406030204" pitchFamily="18" charset="0"/>
                                    </a:rPr>
                                  </m:ctrlPr>
                                </m:sSubPr>
                                <m:e>
                                  <m:r>
                                    <a:rPr lang="en-US" altLang="ja-JP" i="1">
                                      <a:latin typeface="Cambria Math"/>
                                    </a:rPr>
                                    <m:t>𝑣</m:t>
                                  </m:r>
                                </m:e>
                                <m:sub>
                                  <m:r>
                                    <m:rPr>
                                      <m:sty m:val="p"/>
                                    </m:rPr>
                                    <a:rPr lang="en-US" altLang="ja-JP" i="0">
                                      <a:latin typeface="Cambria Math"/>
                                    </a:rPr>
                                    <m:t>f</m:t>
                                  </m:r>
                                </m:sub>
                              </m:sSub>
                              <m:r>
                                <a:rPr lang="en-US" altLang="ja-JP" i="1">
                                  <a:latin typeface="Cambria Math"/>
                                </a:rPr>
                                <m:t>/</m:t>
                              </m:r>
                              <m:sSup>
                                <m:sSupPr>
                                  <m:ctrlPr>
                                    <a:rPr lang="en-US" altLang="ja-JP" i="1">
                                      <a:latin typeface="Cambria Math" panose="02040503050406030204" pitchFamily="18" charset="0"/>
                                    </a:rPr>
                                  </m:ctrlPr>
                                </m:sSupPr>
                                <m:e>
                                  <m:r>
                                    <a:rPr lang="en-US" altLang="ja-JP" i="1">
                                      <a:latin typeface="Cambria Math"/>
                                    </a:rPr>
                                    <m:t>𝑐</m:t>
                                  </m:r>
                                </m:e>
                                <m:sup>
                                  <m:r>
                                    <a:rPr lang="en-US" altLang="ja-JP" i="1">
                                      <a:latin typeface="Cambria Math"/>
                                    </a:rPr>
                                    <m:t>2</m:t>
                                  </m:r>
                                </m:sup>
                              </m:sSup>
                            </m:e>
                          </m:d>
                          <m:r>
                            <m:rPr>
                              <m:sty m:val="p"/>
                            </m:rPr>
                            <a:rPr lang="en-US" altLang="ja-JP">
                              <a:latin typeface="Cambria Math"/>
                            </a:rPr>
                            <m:t>d</m:t>
                          </m:r>
                          <m:r>
                            <a:rPr lang="en-US" altLang="ja-JP" i="1">
                              <a:latin typeface="Cambria Math"/>
                            </a:rPr>
                            <m:t>𝑥</m:t>
                          </m:r>
                        </m:den>
                      </m:f>
                      <m:r>
                        <a:rPr lang="en-US" altLang="ja-JP" b="0" i="1" smtClean="0">
                          <a:latin typeface="Cambria Math"/>
                        </a:rPr>
                        <m:t>=</m:t>
                      </m:r>
                      <m:r>
                        <a:rPr lang="en-US" altLang="ja-JP" i="1">
                          <a:latin typeface="Cambria Math"/>
                        </a:rPr>
                        <m:t>−</m:t>
                      </m:r>
                      <m:sSub>
                        <m:sSubPr>
                          <m:ctrlPr>
                            <a:rPr lang="en-US" altLang="ja-JP" i="1">
                              <a:latin typeface="Cambria Math" panose="02040503050406030204" pitchFamily="18" charset="0"/>
                            </a:rPr>
                          </m:ctrlPr>
                        </m:sSubPr>
                        <m:e>
                          <m:r>
                            <a:rPr lang="en-US" altLang="ja-JP" i="1">
                              <a:latin typeface="Cambria Math"/>
                            </a:rPr>
                            <m:t>𝑣</m:t>
                          </m:r>
                        </m:e>
                        <m:sub>
                          <m:r>
                            <m:rPr>
                              <m:sty m:val="p"/>
                            </m:rPr>
                            <a:rPr lang="en-US" altLang="ja-JP" i="0">
                              <a:latin typeface="Cambria Math"/>
                            </a:rPr>
                            <m:t>f</m:t>
                          </m:r>
                        </m:sub>
                      </m:sSub>
                      <m:sSup>
                        <m:sSupPr>
                          <m:ctrlPr>
                            <a:rPr lang="en-US" altLang="ja-JP" i="1" smtClean="0">
                              <a:latin typeface="Cambria Math" panose="02040503050406030204" pitchFamily="18" charset="0"/>
                            </a:rPr>
                          </m:ctrlPr>
                        </m:sSupPr>
                        <m:e>
                          <m:d>
                            <m:dPr>
                              <m:ctrlPr>
                                <a:rPr lang="en-US" altLang="ja-JP" i="1" smtClean="0">
                                  <a:latin typeface="Cambria Math" panose="02040503050406030204" pitchFamily="18" charset="0"/>
                                </a:rPr>
                              </m:ctrlPr>
                            </m:dPr>
                            <m:e>
                              <m:r>
                                <a:rPr lang="en-US" altLang="ja-JP" b="0" i="1" smtClean="0">
                                  <a:latin typeface="Cambria Math"/>
                                </a:rPr>
                                <m:t>1−</m:t>
                              </m:r>
                              <m:f>
                                <m:fPr>
                                  <m:ctrlPr>
                                    <a:rPr lang="en-US" altLang="ja-JP" b="0" i="1" smtClean="0">
                                      <a:latin typeface="Cambria Math" panose="02040503050406030204" pitchFamily="18" charset="0"/>
                                    </a:rPr>
                                  </m:ctrlPr>
                                </m:fPr>
                                <m:num>
                                  <m:sSub>
                                    <m:sSubPr>
                                      <m:ctrlPr>
                                        <a:rPr lang="en-US" altLang="ja-JP" b="0" i="1" smtClean="0">
                                          <a:latin typeface="Cambria Math" panose="02040503050406030204" pitchFamily="18" charset="0"/>
                                        </a:rPr>
                                      </m:ctrlPr>
                                    </m:sSubPr>
                                    <m:e>
                                      <m:r>
                                        <a:rPr lang="en-US" altLang="ja-JP" b="0" i="1" smtClean="0">
                                          <a:latin typeface="Cambria Math"/>
                                        </a:rPr>
                                        <m:t>𝑣</m:t>
                                      </m:r>
                                    </m:e>
                                    <m:sub>
                                      <m:r>
                                        <m:rPr>
                                          <m:sty m:val="p"/>
                                        </m:rPr>
                                        <a:rPr lang="en-US" altLang="ja-JP" b="0" i="0" smtClean="0">
                                          <a:latin typeface="Cambria Math"/>
                                        </a:rPr>
                                        <m:t>f</m:t>
                                      </m:r>
                                    </m:sub>
                                  </m:sSub>
                                </m:num>
                                <m:den>
                                  <m:sSup>
                                    <m:sSupPr>
                                      <m:ctrlPr>
                                        <a:rPr lang="en-US" altLang="ja-JP" b="0" i="1" smtClean="0">
                                          <a:latin typeface="Cambria Math" panose="02040503050406030204" pitchFamily="18" charset="0"/>
                                        </a:rPr>
                                      </m:ctrlPr>
                                    </m:sSupPr>
                                    <m:e>
                                      <m:r>
                                        <a:rPr lang="en-US" altLang="ja-JP" b="0" i="1" smtClean="0">
                                          <a:latin typeface="Cambria Math"/>
                                        </a:rPr>
                                        <m:t>𝑐</m:t>
                                      </m:r>
                                    </m:e>
                                    <m:sup>
                                      <m:r>
                                        <a:rPr lang="en-US" altLang="ja-JP" b="0" i="1" smtClean="0">
                                          <a:latin typeface="Cambria Math"/>
                                        </a:rPr>
                                        <m:t>2</m:t>
                                      </m:r>
                                    </m:sup>
                                  </m:sSup>
                                </m:den>
                              </m:f>
                              <m:f>
                                <m:fPr>
                                  <m:ctrlPr>
                                    <a:rPr lang="en-US" altLang="ja-JP" b="0" i="1" smtClean="0">
                                      <a:latin typeface="Cambria Math" panose="02040503050406030204" pitchFamily="18" charset="0"/>
                                    </a:rPr>
                                  </m:ctrlPr>
                                </m:fPr>
                                <m:num>
                                  <m:r>
                                    <m:rPr>
                                      <m:sty m:val="p"/>
                                    </m:rPr>
                                    <a:rPr lang="en-US" altLang="ja-JP" b="0" i="0" smtClean="0">
                                      <a:latin typeface="Cambria Math"/>
                                    </a:rPr>
                                    <m:t>d</m:t>
                                  </m:r>
                                  <m:r>
                                    <a:rPr lang="en-US" altLang="ja-JP" b="0" i="1" smtClean="0">
                                      <a:latin typeface="Cambria Math"/>
                                    </a:rPr>
                                    <m:t>𝑥</m:t>
                                  </m:r>
                                </m:num>
                                <m:den>
                                  <m:r>
                                    <m:rPr>
                                      <m:sty m:val="p"/>
                                    </m:rPr>
                                    <a:rPr lang="en-US" altLang="ja-JP" b="0" i="0" smtClean="0">
                                      <a:latin typeface="Cambria Math"/>
                                    </a:rPr>
                                    <m:t>d</m:t>
                                  </m:r>
                                  <m:r>
                                    <a:rPr lang="en-US" altLang="ja-JP" b="0" i="1" smtClean="0">
                                      <a:latin typeface="Cambria Math"/>
                                    </a:rPr>
                                    <m:t>𝑡</m:t>
                                  </m:r>
                                </m:den>
                              </m:f>
                            </m:e>
                          </m:d>
                        </m:e>
                        <m:sup>
                          <m:r>
                            <a:rPr lang="en-US" altLang="ja-JP" b="0" i="1" smtClean="0">
                              <a:latin typeface="Cambria Math"/>
                            </a:rPr>
                            <m:t>−1</m:t>
                          </m:r>
                        </m:sup>
                      </m:sSup>
                      <m:r>
                        <a:rPr lang="en-US" altLang="ja-JP" b="0" i="1" smtClean="0">
                          <a:latin typeface="Cambria Math"/>
                        </a:rPr>
                        <m:t>+</m:t>
                      </m:r>
                      <m:sSup>
                        <m:sSupPr>
                          <m:ctrlPr>
                            <a:rPr lang="en-US" altLang="ja-JP" i="1">
                              <a:latin typeface="Cambria Math" panose="02040503050406030204" pitchFamily="18" charset="0"/>
                            </a:rPr>
                          </m:ctrlPr>
                        </m:sSupPr>
                        <m:e>
                          <m:d>
                            <m:dPr>
                              <m:ctrlPr>
                                <a:rPr lang="en-US" altLang="ja-JP" i="1">
                                  <a:latin typeface="Cambria Math" panose="02040503050406030204" pitchFamily="18" charset="0"/>
                                </a:rPr>
                              </m:ctrlPr>
                            </m:dPr>
                            <m:e>
                              <m:f>
                                <m:fPr>
                                  <m:ctrlPr>
                                    <a:rPr lang="en-US" altLang="ja-JP" i="1">
                                      <a:latin typeface="Cambria Math" panose="02040503050406030204" pitchFamily="18" charset="0"/>
                                    </a:rPr>
                                  </m:ctrlPr>
                                </m:fPr>
                                <m:num>
                                  <m:r>
                                    <m:rPr>
                                      <m:sty m:val="p"/>
                                    </m:rPr>
                                    <a:rPr lang="en-US" altLang="ja-JP">
                                      <a:latin typeface="Cambria Math"/>
                                    </a:rPr>
                                    <m:t>d</m:t>
                                  </m:r>
                                  <m:r>
                                    <a:rPr lang="en-US" altLang="ja-JP" b="0" i="1" smtClean="0">
                                      <a:latin typeface="Cambria Math"/>
                                    </a:rPr>
                                    <m:t>𝑡</m:t>
                                  </m:r>
                                </m:num>
                                <m:den>
                                  <m:r>
                                    <m:rPr>
                                      <m:sty m:val="p"/>
                                    </m:rPr>
                                    <a:rPr lang="en-US" altLang="ja-JP">
                                      <a:latin typeface="Cambria Math"/>
                                    </a:rPr>
                                    <m:t>d</m:t>
                                  </m:r>
                                  <m:r>
                                    <a:rPr lang="en-US" altLang="ja-JP" b="0" i="1" smtClean="0">
                                      <a:latin typeface="Cambria Math"/>
                                    </a:rPr>
                                    <m:t>𝑥</m:t>
                                  </m:r>
                                </m:den>
                              </m:f>
                              <m:r>
                                <a:rPr lang="en-US" altLang="ja-JP" i="1">
                                  <a:latin typeface="Cambria Math"/>
                                </a:rPr>
                                <m:t>−</m:t>
                              </m:r>
                              <m:f>
                                <m:fPr>
                                  <m:ctrlPr>
                                    <a:rPr lang="en-US" altLang="ja-JP" i="1">
                                      <a:latin typeface="Cambria Math" panose="02040503050406030204" pitchFamily="18" charset="0"/>
                                    </a:rPr>
                                  </m:ctrlPr>
                                </m:fPr>
                                <m:num>
                                  <m:sSub>
                                    <m:sSubPr>
                                      <m:ctrlPr>
                                        <a:rPr lang="en-US" altLang="ja-JP" i="1">
                                          <a:latin typeface="Cambria Math" panose="02040503050406030204" pitchFamily="18" charset="0"/>
                                        </a:rPr>
                                      </m:ctrlPr>
                                    </m:sSubPr>
                                    <m:e>
                                      <m:r>
                                        <a:rPr lang="en-US" altLang="ja-JP" i="1">
                                          <a:latin typeface="Cambria Math"/>
                                        </a:rPr>
                                        <m:t>𝑣</m:t>
                                      </m:r>
                                    </m:e>
                                    <m:sub>
                                      <m:r>
                                        <m:rPr>
                                          <m:sty m:val="p"/>
                                        </m:rPr>
                                        <a:rPr lang="en-US" altLang="ja-JP">
                                          <a:latin typeface="Cambria Math"/>
                                        </a:rPr>
                                        <m:t>f</m:t>
                                      </m:r>
                                    </m:sub>
                                  </m:sSub>
                                </m:num>
                                <m:den>
                                  <m:sSup>
                                    <m:sSupPr>
                                      <m:ctrlPr>
                                        <a:rPr lang="en-US" altLang="ja-JP" i="1">
                                          <a:latin typeface="Cambria Math" panose="02040503050406030204" pitchFamily="18" charset="0"/>
                                        </a:rPr>
                                      </m:ctrlPr>
                                    </m:sSupPr>
                                    <m:e>
                                      <m:r>
                                        <a:rPr lang="en-US" altLang="ja-JP" i="1">
                                          <a:latin typeface="Cambria Math"/>
                                        </a:rPr>
                                        <m:t>𝑐</m:t>
                                      </m:r>
                                    </m:e>
                                    <m:sup>
                                      <m:r>
                                        <a:rPr lang="en-US" altLang="ja-JP" i="1">
                                          <a:latin typeface="Cambria Math"/>
                                        </a:rPr>
                                        <m:t>2</m:t>
                                      </m:r>
                                    </m:sup>
                                  </m:sSup>
                                </m:den>
                              </m:f>
                            </m:e>
                          </m:d>
                        </m:e>
                        <m:sup>
                          <m:r>
                            <a:rPr lang="en-US" altLang="ja-JP" i="1">
                              <a:latin typeface="Cambria Math"/>
                            </a:rPr>
                            <m:t>−1</m:t>
                          </m:r>
                        </m:sup>
                      </m:sSup>
                    </m:oMath>
                  </m:oMathPara>
                </a14:m>
                <a:endParaRPr lang="en-US" altLang="ja-JP" i="1" dirty="0">
                  <a:latin typeface="Cambria Math"/>
                </a:endParaRPr>
              </a:p>
              <a:p>
                <a:pPr/>
                <a14:m>
                  <m:oMathPara xmlns:m="http://schemas.openxmlformats.org/officeDocument/2006/math">
                    <m:oMathParaPr>
                      <m:jc m:val="centerGroup"/>
                    </m:oMathParaPr>
                    <m:oMath xmlns:m="http://schemas.openxmlformats.org/officeDocument/2006/math">
                      <m:r>
                        <a:rPr lang="en-US" altLang="ja-JP" b="0" i="1" smtClean="0">
                          <a:latin typeface="Cambria Math"/>
                        </a:rPr>
                        <m:t>                                     =</m:t>
                      </m:r>
                      <m:r>
                        <a:rPr lang="en-US" altLang="ja-JP" i="1">
                          <a:latin typeface="Cambria Math"/>
                        </a:rPr>
                        <m:t>−</m:t>
                      </m:r>
                      <m:sSub>
                        <m:sSubPr>
                          <m:ctrlPr>
                            <a:rPr lang="en-US" altLang="ja-JP" i="1">
                              <a:latin typeface="Cambria Math" panose="02040503050406030204" pitchFamily="18" charset="0"/>
                            </a:rPr>
                          </m:ctrlPr>
                        </m:sSubPr>
                        <m:e>
                          <m:r>
                            <a:rPr lang="en-US" altLang="ja-JP" i="1">
                              <a:latin typeface="Cambria Math"/>
                            </a:rPr>
                            <m:t>𝑣</m:t>
                          </m:r>
                        </m:e>
                        <m:sub>
                          <m:r>
                            <m:rPr>
                              <m:sty m:val="p"/>
                            </m:rPr>
                            <a:rPr lang="en-US" altLang="ja-JP" i="0">
                              <a:latin typeface="Cambria Math"/>
                            </a:rPr>
                            <m:t>f</m:t>
                          </m:r>
                        </m:sub>
                      </m:sSub>
                      <m:sSup>
                        <m:sSupPr>
                          <m:ctrlPr>
                            <a:rPr lang="en-US" altLang="ja-JP" i="1">
                              <a:latin typeface="Cambria Math" panose="02040503050406030204" pitchFamily="18" charset="0"/>
                            </a:rPr>
                          </m:ctrlPr>
                        </m:sSupPr>
                        <m:e>
                          <m:d>
                            <m:dPr>
                              <m:ctrlPr>
                                <a:rPr lang="en-US" altLang="ja-JP" i="1">
                                  <a:latin typeface="Cambria Math" panose="02040503050406030204" pitchFamily="18" charset="0"/>
                                </a:rPr>
                              </m:ctrlPr>
                            </m:dPr>
                            <m:e>
                              <m:r>
                                <a:rPr lang="en-US" altLang="ja-JP" i="1">
                                  <a:latin typeface="Cambria Math"/>
                                </a:rPr>
                                <m:t>1−</m:t>
                              </m:r>
                              <m:f>
                                <m:fPr>
                                  <m:ctrlPr>
                                    <a:rPr lang="en-US" altLang="ja-JP" i="1">
                                      <a:latin typeface="Cambria Math" panose="02040503050406030204" pitchFamily="18" charset="0"/>
                                    </a:rPr>
                                  </m:ctrlPr>
                                </m:fPr>
                                <m:num>
                                  <m:sSub>
                                    <m:sSubPr>
                                      <m:ctrlPr>
                                        <a:rPr lang="en-US" altLang="ja-JP" i="1">
                                          <a:latin typeface="Cambria Math" panose="02040503050406030204" pitchFamily="18" charset="0"/>
                                        </a:rPr>
                                      </m:ctrlPr>
                                    </m:sSubPr>
                                    <m:e>
                                      <m:r>
                                        <a:rPr lang="en-US" altLang="ja-JP" i="1">
                                          <a:latin typeface="Cambria Math"/>
                                        </a:rPr>
                                        <m:t>𝑣</m:t>
                                      </m:r>
                                    </m:e>
                                    <m:sub>
                                      <m:r>
                                        <m:rPr>
                                          <m:sty m:val="p"/>
                                        </m:rPr>
                                        <a:rPr lang="en-US" altLang="ja-JP">
                                          <a:latin typeface="Cambria Math"/>
                                        </a:rPr>
                                        <m:t>f</m:t>
                                      </m:r>
                                    </m:sub>
                                  </m:sSub>
                                </m:num>
                                <m:den>
                                  <m:sSup>
                                    <m:sSupPr>
                                      <m:ctrlPr>
                                        <a:rPr lang="en-US" altLang="ja-JP" i="1">
                                          <a:latin typeface="Cambria Math" panose="02040503050406030204" pitchFamily="18" charset="0"/>
                                        </a:rPr>
                                      </m:ctrlPr>
                                    </m:sSupPr>
                                    <m:e>
                                      <m:r>
                                        <a:rPr lang="en-US" altLang="ja-JP" i="1">
                                          <a:latin typeface="Cambria Math"/>
                                        </a:rPr>
                                        <m:t>𝑐</m:t>
                                      </m:r>
                                    </m:e>
                                    <m:sup>
                                      <m:r>
                                        <a:rPr lang="en-US" altLang="ja-JP" i="1">
                                          <a:latin typeface="Cambria Math"/>
                                        </a:rPr>
                                        <m:t>2</m:t>
                                      </m:r>
                                    </m:sup>
                                  </m:sSup>
                                </m:den>
                              </m:f>
                              <m:sSub>
                                <m:sSubPr>
                                  <m:ctrlPr>
                                    <a:rPr lang="en-US" altLang="ja-JP" i="1">
                                      <a:latin typeface="Cambria Math" panose="02040503050406030204" pitchFamily="18" charset="0"/>
                                    </a:rPr>
                                  </m:ctrlPr>
                                </m:sSubPr>
                                <m:e>
                                  <m:r>
                                    <a:rPr lang="en-US" altLang="ja-JP" i="1">
                                      <a:latin typeface="Cambria Math"/>
                                    </a:rPr>
                                    <m:t>𝑣</m:t>
                                  </m:r>
                                </m:e>
                                <m:sub>
                                  <m:r>
                                    <m:rPr>
                                      <m:sty m:val="p"/>
                                    </m:rPr>
                                    <a:rPr lang="en-US" altLang="ja-JP" b="0" i="0" smtClean="0">
                                      <a:latin typeface="Cambria Math"/>
                                    </a:rPr>
                                    <m:t>i</m:t>
                                  </m:r>
                                </m:sub>
                              </m:sSub>
                            </m:e>
                          </m:d>
                        </m:e>
                        <m:sup>
                          <m:r>
                            <a:rPr lang="en-US" altLang="ja-JP" i="1">
                              <a:latin typeface="Cambria Math"/>
                            </a:rPr>
                            <m:t>−1</m:t>
                          </m:r>
                        </m:sup>
                      </m:sSup>
                      <m:r>
                        <a:rPr lang="en-US" altLang="ja-JP" i="1">
                          <a:latin typeface="Cambria Math"/>
                        </a:rPr>
                        <m:t>+</m:t>
                      </m:r>
                      <m:sSup>
                        <m:sSupPr>
                          <m:ctrlPr>
                            <a:rPr lang="en-US" altLang="ja-JP" i="1">
                              <a:latin typeface="Cambria Math" panose="02040503050406030204" pitchFamily="18" charset="0"/>
                            </a:rPr>
                          </m:ctrlPr>
                        </m:sSupPr>
                        <m:e>
                          <m:d>
                            <m:dPr>
                              <m:ctrlPr>
                                <a:rPr lang="en-US" altLang="ja-JP" i="1">
                                  <a:latin typeface="Cambria Math" panose="02040503050406030204" pitchFamily="18" charset="0"/>
                                </a:rPr>
                              </m:ctrlPr>
                            </m:dPr>
                            <m:e>
                              <m:f>
                                <m:fPr>
                                  <m:ctrlPr>
                                    <a:rPr lang="en-US" altLang="ja-JP" i="1">
                                      <a:latin typeface="Cambria Math" panose="02040503050406030204" pitchFamily="18" charset="0"/>
                                    </a:rPr>
                                  </m:ctrlPr>
                                </m:fPr>
                                <m:num>
                                  <m:r>
                                    <a:rPr lang="en-US" altLang="ja-JP" i="1">
                                      <a:latin typeface="Cambria Math"/>
                                    </a:rPr>
                                    <m:t>1</m:t>
                                  </m:r>
                                </m:num>
                                <m:den>
                                  <m:sSub>
                                    <m:sSubPr>
                                      <m:ctrlPr>
                                        <a:rPr lang="en-US" altLang="ja-JP" i="1">
                                          <a:latin typeface="Cambria Math" panose="02040503050406030204" pitchFamily="18" charset="0"/>
                                        </a:rPr>
                                      </m:ctrlPr>
                                    </m:sSubPr>
                                    <m:e>
                                      <m:r>
                                        <a:rPr lang="en-US" altLang="ja-JP" i="1">
                                          <a:latin typeface="Cambria Math"/>
                                        </a:rPr>
                                        <m:t>𝑣</m:t>
                                      </m:r>
                                    </m:e>
                                    <m:sub>
                                      <m:r>
                                        <m:rPr>
                                          <m:sty m:val="p"/>
                                        </m:rPr>
                                        <a:rPr lang="en-US" altLang="ja-JP" b="0" i="0" smtClean="0">
                                          <a:latin typeface="Cambria Math"/>
                                        </a:rPr>
                                        <m:t>i</m:t>
                                      </m:r>
                                    </m:sub>
                                  </m:sSub>
                                </m:den>
                              </m:f>
                              <m:r>
                                <a:rPr lang="en-US" altLang="ja-JP" i="1">
                                  <a:latin typeface="Cambria Math"/>
                                </a:rPr>
                                <m:t>−</m:t>
                              </m:r>
                              <m:f>
                                <m:fPr>
                                  <m:ctrlPr>
                                    <a:rPr lang="en-US" altLang="ja-JP" i="1">
                                      <a:latin typeface="Cambria Math" panose="02040503050406030204" pitchFamily="18" charset="0"/>
                                    </a:rPr>
                                  </m:ctrlPr>
                                </m:fPr>
                                <m:num>
                                  <m:sSub>
                                    <m:sSubPr>
                                      <m:ctrlPr>
                                        <a:rPr lang="en-US" altLang="ja-JP" i="1">
                                          <a:latin typeface="Cambria Math" panose="02040503050406030204" pitchFamily="18" charset="0"/>
                                        </a:rPr>
                                      </m:ctrlPr>
                                    </m:sSubPr>
                                    <m:e>
                                      <m:r>
                                        <a:rPr lang="en-US" altLang="ja-JP" i="1">
                                          <a:latin typeface="Cambria Math"/>
                                        </a:rPr>
                                        <m:t>𝑣</m:t>
                                      </m:r>
                                    </m:e>
                                    <m:sub>
                                      <m:r>
                                        <m:rPr>
                                          <m:sty m:val="p"/>
                                        </m:rPr>
                                        <a:rPr lang="en-US" altLang="ja-JP">
                                          <a:latin typeface="Cambria Math"/>
                                        </a:rPr>
                                        <m:t>f</m:t>
                                      </m:r>
                                    </m:sub>
                                  </m:sSub>
                                </m:num>
                                <m:den>
                                  <m:sSup>
                                    <m:sSupPr>
                                      <m:ctrlPr>
                                        <a:rPr lang="en-US" altLang="ja-JP" i="1">
                                          <a:latin typeface="Cambria Math" panose="02040503050406030204" pitchFamily="18" charset="0"/>
                                        </a:rPr>
                                      </m:ctrlPr>
                                    </m:sSupPr>
                                    <m:e>
                                      <m:r>
                                        <a:rPr lang="en-US" altLang="ja-JP" i="1">
                                          <a:latin typeface="Cambria Math"/>
                                        </a:rPr>
                                        <m:t>𝑐</m:t>
                                      </m:r>
                                    </m:e>
                                    <m:sup>
                                      <m:r>
                                        <a:rPr lang="en-US" altLang="ja-JP" i="1">
                                          <a:latin typeface="Cambria Math"/>
                                        </a:rPr>
                                        <m:t>2</m:t>
                                      </m:r>
                                    </m:sup>
                                  </m:sSup>
                                </m:den>
                              </m:f>
                            </m:e>
                          </m:d>
                        </m:e>
                        <m:sup>
                          <m:r>
                            <a:rPr lang="en-US" altLang="ja-JP" i="1">
                              <a:latin typeface="Cambria Math"/>
                            </a:rPr>
                            <m:t>−1</m:t>
                          </m:r>
                        </m:sup>
                      </m:sSup>
                    </m:oMath>
                  </m:oMathPara>
                </a14:m>
                <a:endParaRPr lang="en-US" altLang="ja-JP" dirty="0"/>
              </a:p>
              <a:p>
                <a:pPr/>
                <a14:m>
                  <m:oMathPara xmlns:m="http://schemas.openxmlformats.org/officeDocument/2006/math">
                    <m:oMathParaPr>
                      <m:jc m:val="centerGroup"/>
                    </m:oMathParaPr>
                    <m:oMath xmlns:m="http://schemas.openxmlformats.org/officeDocument/2006/math">
                      <m:sSub>
                        <m:sSubPr>
                          <m:ctrlPr>
                            <a:rPr lang="en-US" altLang="ja-JP" i="1">
                              <a:latin typeface="Cambria Math" panose="02040503050406030204" pitchFamily="18" charset="0"/>
                            </a:rPr>
                          </m:ctrlPr>
                        </m:sSubPr>
                        <m:e>
                          <m:r>
                            <a:rPr lang="en-US" altLang="ja-JP" i="1" smtClean="0">
                              <a:latin typeface="Cambria Math"/>
                              <a:ea typeface="Cambria Math"/>
                            </a:rPr>
                            <m:t>∴</m:t>
                          </m:r>
                          <m:r>
                            <a:rPr lang="en-US" altLang="ja-JP" b="0" i="1" smtClean="0">
                              <a:latin typeface="Cambria Math"/>
                              <a:ea typeface="Cambria Math"/>
                            </a:rPr>
                            <m:t>  </m:t>
                          </m:r>
                          <m:r>
                            <a:rPr lang="en-US" altLang="ja-JP" i="1">
                              <a:latin typeface="Cambria Math"/>
                            </a:rPr>
                            <m:t>𝑣</m:t>
                          </m:r>
                        </m:e>
                        <m:sub>
                          <m:r>
                            <m:rPr>
                              <m:sty m:val="p"/>
                            </m:rPr>
                            <a:rPr lang="en-US" altLang="ja-JP">
                              <a:latin typeface="Cambria Math"/>
                            </a:rPr>
                            <m:t>i</m:t>
                          </m:r>
                        </m:sub>
                      </m:sSub>
                      <m:r>
                        <a:rPr lang="en-US" altLang="ja-JP" b="0" i="1" smtClean="0">
                          <a:latin typeface="Cambria Math"/>
                        </a:rPr>
                        <m:t>=</m:t>
                      </m:r>
                      <m:f>
                        <m:fPr>
                          <m:ctrlPr>
                            <a:rPr lang="en-US" altLang="ja-JP" b="0" i="1" smtClean="0">
                              <a:latin typeface="Cambria Math" panose="02040503050406030204" pitchFamily="18" charset="0"/>
                            </a:rPr>
                          </m:ctrlPr>
                        </m:fPr>
                        <m:num>
                          <m:r>
                            <a:rPr lang="en-US" altLang="ja-JP" b="0" i="1" smtClean="0">
                              <a:latin typeface="Cambria Math"/>
                            </a:rPr>
                            <m:t>2</m:t>
                          </m:r>
                          <m:sSub>
                            <m:sSubPr>
                              <m:ctrlPr>
                                <a:rPr lang="en-US" altLang="ja-JP" i="1">
                                  <a:latin typeface="Cambria Math" panose="02040503050406030204" pitchFamily="18" charset="0"/>
                                </a:rPr>
                              </m:ctrlPr>
                            </m:sSubPr>
                            <m:e>
                              <m:r>
                                <a:rPr lang="en-US" altLang="ja-JP" i="1">
                                  <a:latin typeface="Cambria Math"/>
                                </a:rPr>
                                <m:t>𝑣</m:t>
                              </m:r>
                            </m:e>
                            <m:sub>
                              <m:r>
                                <m:rPr>
                                  <m:sty m:val="p"/>
                                </m:rPr>
                                <a:rPr lang="en-US" altLang="ja-JP">
                                  <a:latin typeface="Cambria Math"/>
                                </a:rPr>
                                <m:t>f</m:t>
                              </m:r>
                            </m:sub>
                          </m:sSub>
                          <m:sSup>
                            <m:sSupPr>
                              <m:ctrlPr>
                                <a:rPr lang="en-US" altLang="ja-JP" i="1">
                                  <a:latin typeface="Cambria Math" panose="02040503050406030204" pitchFamily="18" charset="0"/>
                                </a:rPr>
                              </m:ctrlPr>
                            </m:sSupPr>
                            <m:e>
                              <m:r>
                                <a:rPr lang="en-US" altLang="ja-JP" b="0" i="1" smtClean="0">
                                  <a:latin typeface="Cambria Math"/>
                                </a:rPr>
                                <m:t> </m:t>
                              </m:r>
                              <m:r>
                                <a:rPr lang="en-US" altLang="ja-JP" i="1">
                                  <a:latin typeface="Cambria Math"/>
                                </a:rPr>
                                <m:t>𝑐</m:t>
                              </m:r>
                            </m:e>
                            <m:sup>
                              <m:r>
                                <a:rPr lang="en-US" altLang="ja-JP" i="1">
                                  <a:latin typeface="Cambria Math"/>
                                </a:rPr>
                                <m:t>2</m:t>
                              </m:r>
                            </m:sup>
                          </m:sSup>
                        </m:num>
                        <m:den>
                          <m:sSup>
                            <m:sSupPr>
                              <m:ctrlPr>
                                <a:rPr lang="en-US" altLang="ja-JP" i="1">
                                  <a:latin typeface="Cambria Math" panose="02040503050406030204" pitchFamily="18" charset="0"/>
                                </a:rPr>
                              </m:ctrlPr>
                            </m:sSupPr>
                            <m:e>
                              <m:r>
                                <a:rPr lang="en-US" altLang="ja-JP" i="1">
                                  <a:latin typeface="Cambria Math"/>
                                </a:rPr>
                                <m:t>𝑐</m:t>
                              </m:r>
                            </m:e>
                            <m:sup>
                              <m:r>
                                <a:rPr lang="en-US" altLang="ja-JP" i="1">
                                  <a:latin typeface="Cambria Math"/>
                                </a:rPr>
                                <m:t>2</m:t>
                              </m:r>
                            </m:sup>
                          </m:sSup>
                          <m:r>
                            <a:rPr lang="en-US" altLang="ja-JP" b="0" i="1" smtClean="0">
                              <a:latin typeface="Cambria Math"/>
                            </a:rPr>
                            <m:t>+</m:t>
                          </m:r>
                          <m:sSup>
                            <m:sSupPr>
                              <m:ctrlPr>
                                <a:rPr lang="en-US" altLang="ja-JP" i="1">
                                  <a:latin typeface="Cambria Math" panose="02040503050406030204" pitchFamily="18" charset="0"/>
                                </a:rPr>
                              </m:ctrlPr>
                            </m:sSupPr>
                            <m:e>
                              <m:sSub>
                                <m:sSubPr>
                                  <m:ctrlPr>
                                    <a:rPr lang="en-US" altLang="ja-JP" i="1">
                                      <a:latin typeface="Cambria Math" panose="02040503050406030204" pitchFamily="18" charset="0"/>
                                    </a:rPr>
                                  </m:ctrlPr>
                                </m:sSubPr>
                                <m:e>
                                  <m:r>
                                    <a:rPr lang="en-US" altLang="ja-JP" b="0" i="1" smtClean="0">
                                      <a:latin typeface="Cambria Math"/>
                                    </a:rPr>
                                    <m:t>𝑣</m:t>
                                  </m:r>
                                </m:e>
                                <m:sub>
                                  <m:r>
                                    <m:rPr>
                                      <m:sty m:val="p"/>
                                    </m:rPr>
                                    <a:rPr lang="en-US" altLang="ja-JP">
                                      <a:latin typeface="Cambria Math"/>
                                    </a:rPr>
                                    <m:t>f</m:t>
                                  </m:r>
                                </m:sub>
                              </m:sSub>
                            </m:e>
                            <m:sup>
                              <m:r>
                                <a:rPr lang="en-US" altLang="ja-JP" i="1">
                                  <a:latin typeface="Cambria Math"/>
                                </a:rPr>
                                <m:t>2</m:t>
                              </m:r>
                            </m:sup>
                          </m:sSup>
                        </m:den>
                      </m:f>
                      <m:r>
                        <a:rPr lang="en-US" altLang="ja-JP" b="0" i="1" smtClean="0">
                          <a:latin typeface="Cambria Math"/>
                        </a:rPr>
                        <m:t>=</m:t>
                      </m:r>
                      <m:f>
                        <m:fPr>
                          <m:ctrlPr>
                            <a:rPr lang="en-US" altLang="ja-JP" i="1">
                              <a:latin typeface="Cambria Math" panose="02040503050406030204" pitchFamily="18" charset="0"/>
                            </a:rPr>
                          </m:ctrlPr>
                        </m:fPr>
                        <m:num>
                          <m:r>
                            <a:rPr lang="en-US" altLang="ja-JP" i="1">
                              <a:latin typeface="Cambria Math"/>
                            </a:rPr>
                            <m:t>2</m:t>
                          </m:r>
                          <m:sSub>
                            <m:sSubPr>
                              <m:ctrlPr>
                                <a:rPr lang="en-US" altLang="ja-JP" i="1">
                                  <a:latin typeface="Cambria Math" panose="02040503050406030204" pitchFamily="18" charset="0"/>
                                </a:rPr>
                              </m:ctrlPr>
                            </m:sSubPr>
                            <m:e>
                              <m:r>
                                <a:rPr lang="ja-JP" altLang="en-US" i="1">
                                  <a:latin typeface="Cambria Math"/>
                                </a:rPr>
                                <m:t>𝛽</m:t>
                              </m:r>
                            </m:e>
                            <m:sub>
                              <m:r>
                                <m:rPr>
                                  <m:sty m:val="p"/>
                                </m:rPr>
                                <a:rPr lang="en-US" altLang="ja-JP">
                                  <a:latin typeface="Cambria Math"/>
                                </a:rPr>
                                <m:t>f</m:t>
                              </m:r>
                            </m:sub>
                          </m:sSub>
                          <m:r>
                            <a:rPr lang="en-US" altLang="ja-JP" i="1">
                              <a:latin typeface="Cambria Math"/>
                            </a:rPr>
                            <m:t>𝑐</m:t>
                          </m:r>
                        </m:num>
                        <m:den>
                          <m:r>
                            <a:rPr lang="en-US" altLang="ja-JP" i="1">
                              <a:latin typeface="Cambria Math"/>
                            </a:rPr>
                            <m:t>1+</m:t>
                          </m:r>
                          <m:sSup>
                            <m:sSupPr>
                              <m:ctrlPr>
                                <a:rPr lang="en-US" altLang="ja-JP" i="1">
                                  <a:latin typeface="Cambria Math" panose="02040503050406030204" pitchFamily="18" charset="0"/>
                                </a:rPr>
                              </m:ctrlPr>
                            </m:sSupPr>
                            <m:e>
                              <m:sSub>
                                <m:sSubPr>
                                  <m:ctrlPr>
                                    <a:rPr lang="en-US" altLang="ja-JP" i="1">
                                      <a:latin typeface="Cambria Math" panose="02040503050406030204" pitchFamily="18" charset="0"/>
                                    </a:rPr>
                                  </m:ctrlPr>
                                </m:sSubPr>
                                <m:e>
                                  <m:r>
                                    <a:rPr lang="ja-JP" altLang="en-US" i="1">
                                      <a:latin typeface="Cambria Math"/>
                                    </a:rPr>
                                    <m:t>𝛽</m:t>
                                  </m:r>
                                </m:e>
                                <m:sub>
                                  <m:r>
                                    <m:rPr>
                                      <m:sty m:val="p"/>
                                    </m:rPr>
                                    <a:rPr lang="en-US" altLang="ja-JP">
                                      <a:latin typeface="Cambria Math"/>
                                    </a:rPr>
                                    <m:t>f</m:t>
                                  </m:r>
                                </m:sub>
                              </m:sSub>
                            </m:e>
                            <m:sup>
                              <m:r>
                                <a:rPr lang="en-US" altLang="ja-JP" i="1">
                                  <a:latin typeface="Cambria Math"/>
                                </a:rPr>
                                <m:t>2</m:t>
                              </m:r>
                            </m:sup>
                          </m:sSup>
                        </m:den>
                      </m:f>
                    </m:oMath>
                  </m:oMathPara>
                </a14:m>
                <a:endParaRPr lang="en-US" altLang="ja-JP" dirty="0"/>
              </a:p>
              <a:p>
                <a:r>
                  <a:rPr lang="ja-JP" altLang="en-US" dirty="0"/>
                  <a:t>したがって、イオンのエネルギーは</a:t>
                </a:r>
                <a:endParaRPr lang="en-US" altLang="ja-JP" dirty="0"/>
              </a:p>
              <a:p>
                <a:pPr/>
                <a14:m>
                  <m:oMathPara xmlns:m="http://schemas.openxmlformats.org/officeDocument/2006/math">
                    <m:oMathParaPr>
                      <m:jc m:val="centerGroup"/>
                    </m:oMathParaPr>
                    <m:oMath xmlns:m="http://schemas.openxmlformats.org/officeDocument/2006/math">
                      <m:sSub>
                        <m:sSubPr>
                          <m:ctrlPr>
                            <a:rPr lang="en-US" altLang="ja-JP" i="1" smtClean="0">
                              <a:latin typeface="Cambria Math" panose="02040503050406030204" pitchFamily="18" charset="0"/>
                            </a:rPr>
                          </m:ctrlPr>
                        </m:sSubPr>
                        <m:e>
                          <m:r>
                            <a:rPr lang="en-US" altLang="ja-JP" b="0" i="1" smtClean="0">
                              <a:latin typeface="Cambria Math"/>
                            </a:rPr>
                            <m:t>𝐸</m:t>
                          </m:r>
                        </m:e>
                        <m:sub>
                          <m:r>
                            <m:rPr>
                              <m:sty m:val="p"/>
                            </m:rPr>
                            <a:rPr lang="en-US" altLang="ja-JP" b="0" i="0" smtClean="0">
                              <a:latin typeface="Cambria Math"/>
                            </a:rPr>
                            <m:t>i</m:t>
                          </m:r>
                        </m:sub>
                      </m:sSub>
                      <m:r>
                        <a:rPr lang="en-US" altLang="ja-JP" b="0" i="1" smtClean="0">
                          <a:latin typeface="Cambria Math"/>
                        </a:rPr>
                        <m:t>=</m:t>
                      </m:r>
                      <m:f>
                        <m:fPr>
                          <m:ctrlPr>
                            <a:rPr lang="en-US" altLang="ja-JP" b="0" i="1" smtClean="0">
                              <a:latin typeface="Cambria Math" panose="02040503050406030204" pitchFamily="18" charset="0"/>
                            </a:rPr>
                          </m:ctrlPr>
                        </m:fPr>
                        <m:num>
                          <m:r>
                            <a:rPr lang="en-US" altLang="ja-JP" b="0" i="1" smtClean="0">
                              <a:latin typeface="Cambria Math"/>
                            </a:rPr>
                            <m:t>1</m:t>
                          </m:r>
                        </m:num>
                        <m:den>
                          <m:r>
                            <a:rPr lang="en-US" altLang="ja-JP" b="0" i="1" smtClean="0">
                              <a:latin typeface="Cambria Math"/>
                            </a:rPr>
                            <m:t>2</m:t>
                          </m:r>
                        </m:den>
                      </m:f>
                      <m:sSub>
                        <m:sSubPr>
                          <m:ctrlPr>
                            <a:rPr lang="en-US" altLang="ja-JP" b="0" i="1" smtClean="0">
                              <a:latin typeface="Cambria Math" panose="02040503050406030204" pitchFamily="18" charset="0"/>
                            </a:rPr>
                          </m:ctrlPr>
                        </m:sSubPr>
                        <m:e>
                          <m:r>
                            <a:rPr lang="en-US" altLang="ja-JP" b="0" i="1" smtClean="0">
                              <a:latin typeface="Cambria Math"/>
                            </a:rPr>
                            <m:t>𝑚</m:t>
                          </m:r>
                        </m:e>
                        <m:sub>
                          <m:r>
                            <m:rPr>
                              <m:sty m:val="p"/>
                            </m:rPr>
                            <a:rPr lang="en-US" altLang="ja-JP" b="0" i="0" smtClean="0">
                              <a:latin typeface="Cambria Math"/>
                            </a:rPr>
                            <m:t>i</m:t>
                          </m:r>
                        </m:sub>
                      </m:sSub>
                      <m:sSup>
                        <m:sSupPr>
                          <m:ctrlPr>
                            <a:rPr lang="en-US" altLang="ja-JP" b="0" i="1" smtClean="0">
                              <a:latin typeface="Cambria Math" panose="02040503050406030204" pitchFamily="18" charset="0"/>
                            </a:rPr>
                          </m:ctrlPr>
                        </m:sSupPr>
                        <m:e>
                          <m:sSub>
                            <m:sSubPr>
                              <m:ctrlPr>
                                <a:rPr lang="en-US" altLang="ja-JP" b="0" i="1" smtClean="0">
                                  <a:latin typeface="Cambria Math" panose="02040503050406030204" pitchFamily="18" charset="0"/>
                                </a:rPr>
                              </m:ctrlPr>
                            </m:sSubPr>
                            <m:e>
                              <m:r>
                                <a:rPr lang="en-US" altLang="ja-JP" b="0" i="1" smtClean="0">
                                  <a:latin typeface="Cambria Math"/>
                                </a:rPr>
                                <m:t>𝑣</m:t>
                              </m:r>
                            </m:e>
                            <m:sub>
                              <m:r>
                                <m:rPr>
                                  <m:sty m:val="p"/>
                                </m:rPr>
                                <a:rPr lang="en-US" altLang="ja-JP" b="0" i="0" smtClean="0">
                                  <a:latin typeface="Cambria Math"/>
                                </a:rPr>
                                <m:t>i</m:t>
                              </m:r>
                            </m:sub>
                          </m:sSub>
                        </m:e>
                        <m:sup>
                          <m:r>
                            <a:rPr lang="en-US" altLang="ja-JP" b="0" i="1" smtClean="0">
                              <a:latin typeface="Cambria Math"/>
                            </a:rPr>
                            <m:t>2</m:t>
                          </m:r>
                        </m:sup>
                      </m:sSup>
                      <m:r>
                        <a:rPr lang="en-US" altLang="ja-JP" i="1">
                          <a:latin typeface="Cambria Math"/>
                        </a:rPr>
                        <m:t>=</m:t>
                      </m:r>
                      <m:f>
                        <m:fPr>
                          <m:ctrlPr>
                            <a:rPr lang="en-US" altLang="ja-JP" i="1">
                              <a:latin typeface="Cambria Math" panose="02040503050406030204" pitchFamily="18" charset="0"/>
                            </a:rPr>
                          </m:ctrlPr>
                        </m:fPr>
                        <m:num>
                          <m:r>
                            <a:rPr lang="en-US" altLang="ja-JP" i="1">
                              <a:latin typeface="Cambria Math"/>
                            </a:rPr>
                            <m:t>1</m:t>
                          </m:r>
                        </m:num>
                        <m:den>
                          <m:r>
                            <a:rPr lang="en-US" altLang="ja-JP" i="1">
                              <a:latin typeface="Cambria Math"/>
                            </a:rPr>
                            <m:t>2</m:t>
                          </m:r>
                        </m:den>
                      </m:f>
                      <m:sSub>
                        <m:sSubPr>
                          <m:ctrlPr>
                            <a:rPr lang="en-US" altLang="ja-JP" i="1">
                              <a:latin typeface="Cambria Math" panose="02040503050406030204" pitchFamily="18" charset="0"/>
                            </a:rPr>
                          </m:ctrlPr>
                        </m:sSubPr>
                        <m:e>
                          <m:r>
                            <a:rPr lang="en-US" altLang="ja-JP" i="1">
                              <a:latin typeface="Cambria Math"/>
                            </a:rPr>
                            <m:t>𝑚</m:t>
                          </m:r>
                        </m:e>
                        <m:sub>
                          <m:r>
                            <m:rPr>
                              <m:sty m:val="p"/>
                            </m:rPr>
                            <a:rPr lang="en-US" altLang="ja-JP">
                              <a:latin typeface="Cambria Math"/>
                            </a:rPr>
                            <m:t>i</m:t>
                          </m:r>
                        </m:sub>
                      </m:sSub>
                      <m:sSup>
                        <m:sSupPr>
                          <m:ctrlPr>
                            <a:rPr lang="en-US" altLang="ja-JP" i="1">
                              <a:latin typeface="Cambria Math" panose="02040503050406030204" pitchFamily="18" charset="0"/>
                            </a:rPr>
                          </m:ctrlPr>
                        </m:sSupPr>
                        <m:e>
                          <m:r>
                            <a:rPr lang="en-US" altLang="ja-JP" b="0" i="1" smtClean="0">
                              <a:latin typeface="Cambria Math"/>
                            </a:rPr>
                            <m:t>(</m:t>
                          </m:r>
                          <m:f>
                            <m:fPr>
                              <m:ctrlPr>
                                <a:rPr lang="en-US" altLang="ja-JP" i="1">
                                  <a:latin typeface="Cambria Math" panose="02040503050406030204" pitchFamily="18" charset="0"/>
                                </a:rPr>
                              </m:ctrlPr>
                            </m:fPr>
                            <m:num>
                              <m:r>
                                <a:rPr lang="en-US" altLang="ja-JP" i="1">
                                  <a:latin typeface="Cambria Math"/>
                                </a:rPr>
                                <m:t>2</m:t>
                              </m:r>
                              <m:sSub>
                                <m:sSubPr>
                                  <m:ctrlPr>
                                    <a:rPr lang="en-US" altLang="ja-JP" i="1">
                                      <a:latin typeface="Cambria Math" panose="02040503050406030204" pitchFamily="18" charset="0"/>
                                    </a:rPr>
                                  </m:ctrlPr>
                                </m:sSubPr>
                                <m:e>
                                  <m:r>
                                    <a:rPr lang="ja-JP" altLang="en-US" i="1">
                                      <a:latin typeface="Cambria Math"/>
                                    </a:rPr>
                                    <m:t>𝛽</m:t>
                                  </m:r>
                                </m:e>
                                <m:sub>
                                  <m:r>
                                    <m:rPr>
                                      <m:sty m:val="p"/>
                                    </m:rPr>
                                    <a:rPr lang="en-US" altLang="ja-JP">
                                      <a:latin typeface="Cambria Math"/>
                                    </a:rPr>
                                    <m:t>f</m:t>
                                  </m:r>
                                </m:sub>
                              </m:sSub>
                              <m:r>
                                <a:rPr lang="en-US" altLang="ja-JP" i="1">
                                  <a:latin typeface="Cambria Math"/>
                                </a:rPr>
                                <m:t>𝑐</m:t>
                              </m:r>
                            </m:num>
                            <m:den>
                              <m:r>
                                <a:rPr lang="en-US" altLang="ja-JP" i="1">
                                  <a:latin typeface="Cambria Math"/>
                                </a:rPr>
                                <m:t>1+</m:t>
                              </m:r>
                              <m:sSup>
                                <m:sSupPr>
                                  <m:ctrlPr>
                                    <a:rPr lang="en-US" altLang="ja-JP" i="1">
                                      <a:latin typeface="Cambria Math" panose="02040503050406030204" pitchFamily="18" charset="0"/>
                                    </a:rPr>
                                  </m:ctrlPr>
                                </m:sSupPr>
                                <m:e>
                                  <m:sSub>
                                    <m:sSubPr>
                                      <m:ctrlPr>
                                        <a:rPr lang="en-US" altLang="ja-JP" i="1">
                                          <a:latin typeface="Cambria Math" panose="02040503050406030204" pitchFamily="18" charset="0"/>
                                        </a:rPr>
                                      </m:ctrlPr>
                                    </m:sSubPr>
                                    <m:e>
                                      <m:r>
                                        <a:rPr lang="ja-JP" altLang="en-US" i="1">
                                          <a:latin typeface="Cambria Math"/>
                                        </a:rPr>
                                        <m:t>𝛽</m:t>
                                      </m:r>
                                    </m:e>
                                    <m:sub>
                                      <m:r>
                                        <m:rPr>
                                          <m:sty m:val="p"/>
                                        </m:rPr>
                                        <a:rPr lang="en-US" altLang="ja-JP">
                                          <a:latin typeface="Cambria Math"/>
                                        </a:rPr>
                                        <m:t>f</m:t>
                                      </m:r>
                                    </m:sub>
                                  </m:sSub>
                                </m:e>
                                <m:sup>
                                  <m:r>
                                    <a:rPr lang="en-US" altLang="ja-JP" i="1">
                                      <a:latin typeface="Cambria Math"/>
                                    </a:rPr>
                                    <m:t>2</m:t>
                                  </m:r>
                                </m:sup>
                              </m:sSup>
                            </m:den>
                          </m:f>
                          <m:r>
                            <a:rPr lang="en-US" altLang="ja-JP" b="0" i="1" smtClean="0">
                              <a:latin typeface="Cambria Math"/>
                            </a:rPr>
                            <m:t>)</m:t>
                          </m:r>
                        </m:e>
                        <m:sup>
                          <m:r>
                            <a:rPr lang="en-US" altLang="ja-JP" i="1">
                              <a:latin typeface="Cambria Math"/>
                            </a:rPr>
                            <m:t>2</m:t>
                          </m:r>
                        </m:sup>
                      </m:sSup>
                      <m:r>
                        <a:rPr lang="en-US" altLang="ja-JP" b="0" i="1" smtClean="0">
                          <a:latin typeface="Cambria Math"/>
                        </a:rPr>
                        <m:t>=</m:t>
                      </m:r>
                      <m:r>
                        <m:rPr>
                          <m:nor/>
                        </m:rPr>
                        <a:rPr lang="en-US" altLang="ja-JP" b="1" i="0" smtClean="0">
                          <a:latin typeface="Cambria Math"/>
                        </a:rPr>
                        <m:t>2</m:t>
                      </m:r>
                      <m:sSub>
                        <m:sSubPr>
                          <m:ctrlPr>
                            <a:rPr lang="en-US" altLang="ja-JP" b="1" i="1">
                              <a:latin typeface="Cambria Math" panose="02040503050406030204" pitchFamily="18" charset="0"/>
                            </a:rPr>
                          </m:ctrlPr>
                        </m:sSubPr>
                        <m:e>
                          <m:r>
                            <a:rPr lang="en-US" altLang="ja-JP" b="1" i="1">
                              <a:latin typeface="Cambria Math"/>
                            </a:rPr>
                            <m:t>𝒎</m:t>
                          </m:r>
                        </m:e>
                        <m:sub>
                          <m:r>
                            <a:rPr lang="en-US" altLang="ja-JP" b="1" i="0">
                              <a:latin typeface="Cambria Math"/>
                            </a:rPr>
                            <m:t>𝐢</m:t>
                          </m:r>
                        </m:sub>
                      </m:sSub>
                      <m:sSup>
                        <m:sSupPr>
                          <m:ctrlPr>
                            <a:rPr lang="en-US" altLang="ja-JP" b="1" i="1">
                              <a:latin typeface="Cambria Math" panose="02040503050406030204" pitchFamily="18" charset="0"/>
                            </a:rPr>
                          </m:ctrlPr>
                        </m:sSupPr>
                        <m:e>
                          <m:r>
                            <a:rPr lang="en-US" altLang="ja-JP" b="1" i="1">
                              <a:latin typeface="Cambria Math"/>
                            </a:rPr>
                            <m:t>𝒄</m:t>
                          </m:r>
                        </m:e>
                        <m:sup>
                          <m:r>
                            <a:rPr lang="en-US" altLang="ja-JP" b="1" i="1">
                              <a:latin typeface="Cambria Math"/>
                            </a:rPr>
                            <m:t>𝟐</m:t>
                          </m:r>
                        </m:sup>
                      </m:sSup>
                      <m:sSup>
                        <m:sSupPr>
                          <m:ctrlPr>
                            <a:rPr lang="en-US" altLang="ja-JP" b="1" i="1">
                              <a:latin typeface="Cambria Math" panose="02040503050406030204" pitchFamily="18" charset="0"/>
                            </a:rPr>
                          </m:ctrlPr>
                        </m:sSupPr>
                        <m:e>
                          <m:sSub>
                            <m:sSubPr>
                              <m:ctrlPr>
                                <a:rPr lang="en-US" altLang="ja-JP" b="1" i="1">
                                  <a:latin typeface="Cambria Math" panose="02040503050406030204" pitchFamily="18" charset="0"/>
                                </a:rPr>
                              </m:ctrlPr>
                            </m:sSubPr>
                            <m:e>
                              <m:r>
                                <a:rPr lang="ja-JP" altLang="en-US" b="1" i="1">
                                  <a:latin typeface="Cambria Math"/>
                                </a:rPr>
                                <m:t>𝜸</m:t>
                              </m:r>
                            </m:e>
                            <m:sub>
                              <m:r>
                                <a:rPr lang="en-US" altLang="ja-JP" b="1" i="0">
                                  <a:latin typeface="Cambria Math"/>
                                </a:rPr>
                                <m:t>𝐟</m:t>
                              </m:r>
                            </m:sub>
                          </m:sSub>
                        </m:e>
                        <m:sup>
                          <m:r>
                            <a:rPr lang="en-US" altLang="ja-JP" b="1" i="1">
                              <a:latin typeface="Cambria Math"/>
                            </a:rPr>
                            <m:t>𝟐</m:t>
                          </m:r>
                        </m:sup>
                      </m:sSup>
                      <m:sSup>
                        <m:sSupPr>
                          <m:ctrlPr>
                            <a:rPr lang="en-US" altLang="ja-JP" b="1" i="1">
                              <a:latin typeface="Cambria Math" panose="02040503050406030204" pitchFamily="18" charset="0"/>
                            </a:rPr>
                          </m:ctrlPr>
                        </m:sSupPr>
                        <m:e>
                          <m:sSub>
                            <m:sSubPr>
                              <m:ctrlPr>
                                <a:rPr lang="en-US" altLang="ja-JP" b="1" i="1">
                                  <a:latin typeface="Cambria Math" panose="02040503050406030204" pitchFamily="18" charset="0"/>
                                </a:rPr>
                              </m:ctrlPr>
                            </m:sSubPr>
                            <m:e>
                              <m:r>
                                <a:rPr lang="ja-JP" altLang="en-US" b="1" i="1">
                                  <a:latin typeface="Cambria Math"/>
                                </a:rPr>
                                <m:t>𝜷</m:t>
                              </m:r>
                            </m:e>
                            <m:sub>
                              <m:r>
                                <a:rPr lang="en-US" altLang="ja-JP" b="1" i="0">
                                  <a:latin typeface="Cambria Math"/>
                                </a:rPr>
                                <m:t>𝐟</m:t>
                              </m:r>
                            </m:sub>
                          </m:sSub>
                        </m:e>
                        <m:sup>
                          <m:r>
                            <a:rPr lang="en-US" altLang="ja-JP" b="1" i="1">
                              <a:latin typeface="Cambria Math"/>
                            </a:rPr>
                            <m:t>𝟐</m:t>
                          </m:r>
                        </m:sup>
                      </m:sSup>
                      <m:r>
                        <a:rPr lang="en-US" altLang="ja-JP" b="0" i="1" smtClean="0">
                          <a:latin typeface="Cambria Math"/>
                        </a:rPr>
                        <m:t>    </m:t>
                      </m:r>
                      <m:d>
                        <m:dPr>
                          <m:ctrlPr>
                            <a:rPr lang="en-US" altLang="ja-JP" i="1" smtClean="0">
                              <a:latin typeface="Cambria Math" panose="02040503050406030204" pitchFamily="18" charset="0"/>
                            </a:rPr>
                          </m:ctrlPr>
                        </m:dPr>
                        <m:e>
                          <m:r>
                            <a:rPr lang="en-US" altLang="ja-JP" b="0" i="1" smtClean="0">
                              <a:latin typeface="Cambria Math"/>
                            </a:rPr>
                            <m:t>=</m:t>
                          </m:r>
                          <m:f>
                            <m:fPr>
                              <m:ctrlPr>
                                <a:rPr lang="en-US" altLang="ja-JP" i="1" smtClean="0">
                                  <a:latin typeface="Cambria Math" panose="02040503050406030204" pitchFamily="18" charset="0"/>
                                </a:rPr>
                              </m:ctrlPr>
                            </m:fPr>
                            <m:num>
                              <m:r>
                                <a:rPr lang="en-US" altLang="ja-JP" b="0" i="1" smtClean="0">
                                  <a:latin typeface="Cambria Math"/>
                                </a:rPr>
                                <m:t>2</m:t>
                              </m:r>
                              <m:sSub>
                                <m:sSubPr>
                                  <m:ctrlPr>
                                    <a:rPr lang="en-US" altLang="ja-JP" i="1">
                                      <a:latin typeface="Cambria Math" panose="02040503050406030204" pitchFamily="18" charset="0"/>
                                    </a:rPr>
                                  </m:ctrlPr>
                                </m:sSubPr>
                                <m:e>
                                  <m:r>
                                    <a:rPr lang="en-US" altLang="ja-JP" b="0" i="1">
                                      <a:latin typeface="Cambria Math"/>
                                    </a:rPr>
                                    <m:t>𝑚</m:t>
                                  </m:r>
                                </m:e>
                                <m:sub>
                                  <m:r>
                                    <m:rPr>
                                      <m:sty m:val="p"/>
                                    </m:rPr>
                                    <a:rPr lang="en-US" altLang="ja-JP" b="0" i="1">
                                      <a:latin typeface="Cambria Math"/>
                                    </a:rPr>
                                    <m:t>i</m:t>
                                  </m:r>
                                </m:sub>
                              </m:sSub>
                              <m:sSup>
                                <m:sSupPr>
                                  <m:ctrlPr>
                                    <a:rPr lang="en-US" altLang="ja-JP" i="1">
                                      <a:latin typeface="Cambria Math" panose="02040503050406030204" pitchFamily="18" charset="0"/>
                                    </a:rPr>
                                  </m:ctrlPr>
                                </m:sSupPr>
                                <m:e>
                                  <m:r>
                                    <a:rPr lang="en-US" altLang="ja-JP" b="0" i="1">
                                      <a:latin typeface="Cambria Math"/>
                                    </a:rPr>
                                    <m:t>𝑐</m:t>
                                  </m:r>
                                </m:e>
                                <m:sup>
                                  <m:r>
                                    <a:rPr lang="en-US" altLang="ja-JP" b="0" i="1">
                                      <a:latin typeface="Cambria Math"/>
                                    </a:rPr>
                                    <m:t>2</m:t>
                                  </m:r>
                                </m:sup>
                              </m:sSup>
                              <m:sSub>
                                <m:sSubPr>
                                  <m:ctrlPr>
                                    <a:rPr lang="en-US" altLang="ja-JP" i="1" smtClean="0">
                                      <a:latin typeface="Cambria Math" panose="02040503050406030204" pitchFamily="18" charset="0"/>
                                    </a:rPr>
                                  </m:ctrlPr>
                                </m:sSubPr>
                                <m:e>
                                  <m:r>
                                    <a:rPr lang="en-US" altLang="ja-JP" b="0" i="1" smtClean="0">
                                      <a:latin typeface="Cambria Math"/>
                                    </a:rPr>
                                    <m:t>𝐼</m:t>
                                  </m:r>
                                </m:e>
                                <m:sub>
                                  <m:r>
                                    <m:rPr>
                                      <m:sty m:val="p"/>
                                    </m:rPr>
                                    <a:rPr lang="en-US" altLang="ja-JP" b="0" i="0" smtClean="0">
                                      <a:latin typeface="Cambria Math"/>
                                    </a:rPr>
                                    <m:t>L</m:t>
                                  </m:r>
                                </m:sub>
                              </m:sSub>
                            </m:num>
                            <m:den>
                              <m:sSub>
                                <m:sSubPr>
                                  <m:ctrlPr>
                                    <a:rPr lang="en-US" altLang="ja-JP" i="1">
                                      <a:latin typeface="Cambria Math" panose="02040503050406030204" pitchFamily="18" charset="0"/>
                                    </a:rPr>
                                  </m:ctrlPr>
                                </m:sSubPr>
                                <m:e>
                                  <m:sSub>
                                    <m:sSubPr>
                                      <m:ctrlPr>
                                        <a:rPr lang="en-US" altLang="ja-JP" i="1">
                                          <a:latin typeface="Cambria Math" panose="02040503050406030204" pitchFamily="18" charset="0"/>
                                        </a:rPr>
                                      </m:ctrlPr>
                                    </m:sSubPr>
                                    <m:e>
                                      <m:r>
                                        <a:rPr lang="en-US" altLang="ja-JP" b="0" i="1" smtClean="0">
                                          <a:latin typeface="Cambria Math"/>
                                        </a:rPr>
                                        <m:t>𝑛</m:t>
                                      </m:r>
                                    </m:e>
                                    <m:sub>
                                      <m:r>
                                        <m:rPr>
                                          <m:sty m:val="p"/>
                                        </m:rPr>
                                        <a:rPr lang="en-US" altLang="ja-JP" i="1">
                                          <a:latin typeface="Cambria Math"/>
                                        </a:rPr>
                                        <m:t>i</m:t>
                                      </m:r>
                                    </m:sub>
                                  </m:sSub>
                                  <m:r>
                                    <a:rPr lang="en-US" altLang="ja-JP" i="1">
                                      <a:latin typeface="Cambria Math"/>
                                    </a:rPr>
                                    <m:t>𝑚</m:t>
                                  </m:r>
                                </m:e>
                                <m:sub>
                                  <m:r>
                                    <m:rPr>
                                      <m:sty m:val="p"/>
                                    </m:rPr>
                                    <a:rPr lang="en-US" altLang="ja-JP" i="1">
                                      <a:latin typeface="Cambria Math"/>
                                    </a:rPr>
                                    <m:t>i</m:t>
                                  </m:r>
                                </m:sub>
                              </m:sSub>
                              <m:sSup>
                                <m:sSupPr>
                                  <m:ctrlPr>
                                    <a:rPr lang="en-US" altLang="ja-JP" i="1">
                                      <a:latin typeface="Cambria Math" panose="02040503050406030204" pitchFamily="18" charset="0"/>
                                    </a:rPr>
                                  </m:ctrlPr>
                                </m:sSupPr>
                                <m:e>
                                  <m:r>
                                    <a:rPr lang="en-US" altLang="ja-JP" i="1">
                                      <a:latin typeface="Cambria Math"/>
                                    </a:rPr>
                                    <m:t>𝑐</m:t>
                                  </m:r>
                                </m:e>
                                <m:sup>
                                  <m:r>
                                    <a:rPr lang="en-US" altLang="ja-JP" b="0" i="1" smtClean="0">
                                      <a:latin typeface="Cambria Math"/>
                                    </a:rPr>
                                    <m:t>3</m:t>
                                  </m:r>
                                </m:sup>
                              </m:sSup>
                              <m:r>
                                <a:rPr lang="en-US" altLang="ja-JP" b="0" i="1" smtClean="0">
                                  <a:latin typeface="Cambria Math"/>
                                </a:rPr>
                                <m:t>−</m:t>
                              </m:r>
                              <m:sSub>
                                <m:sSubPr>
                                  <m:ctrlPr>
                                    <a:rPr lang="en-US" altLang="ja-JP" i="1">
                                      <a:latin typeface="Cambria Math" panose="02040503050406030204" pitchFamily="18" charset="0"/>
                                    </a:rPr>
                                  </m:ctrlPr>
                                </m:sSubPr>
                                <m:e>
                                  <m:r>
                                    <a:rPr lang="en-US" altLang="ja-JP" i="1">
                                      <a:latin typeface="Cambria Math"/>
                                    </a:rPr>
                                    <m:t>𝐼</m:t>
                                  </m:r>
                                </m:e>
                                <m:sub>
                                  <m:r>
                                    <m:rPr>
                                      <m:sty m:val="p"/>
                                    </m:rPr>
                                    <a:rPr lang="en-US" altLang="ja-JP">
                                      <a:latin typeface="Cambria Math"/>
                                    </a:rPr>
                                    <m:t>L</m:t>
                                  </m:r>
                                </m:sub>
                              </m:sSub>
                            </m:den>
                          </m:f>
                        </m:e>
                      </m:d>
                    </m:oMath>
                  </m:oMathPara>
                </a14:m>
                <a:endParaRPr lang="en-US" altLang="ja-JP" dirty="0"/>
              </a:p>
            </p:txBody>
          </p:sp>
        </mc:Choice>
        <mc:Fallback xmlns="">
          <p:sp>
            <p:nvSpPr>
              <p:cNvPr id="4" name="テキスト ボックス 3"/>
              <p:cNvSpPr txBox="1">
                <a:spLocks noRot="1" noChangeAspect="1" noMove="1" noResize="1" noEditPoints="1" noAdjustHandles="1" noChangeArrowheads="1" noChangeShapeType="1" noTextEdit="1"/>
              </p:cNvSpPr>
              <p:nvPr/>
            </p:nvSpPr>
            <p:spPr>
              <a:xfrm>
                <a:off x="179512" y="1124744"/>
                <a:ext cx="8424936" cy="5264967"/>
              </a:xfrm>
              <a:prstGeom prst="rect">
                <a:avLst/>
              </a:prstGeom>
              <a:blipFill rotWithShape="1">
                <a:blip r:embed="rId3"/>
                <a:stretch>
                  <a:fillRect l="-579" t="-811"/>
                </a:stretch>
              </a:blipFill>
            </p:spPr>
            <p:txBody>
              <a:bodyPr/>
              <a:lstStyle/>
              <a:p>
                <a:r>
                  <a:rPr lang="ja-JP" altLang="en-US">
                    <a:noFill/>
                  </a:rPr>
                  <a:t> </a:t>
                </a:r>
              </a:p>
            </p:txBody>
          </p:sp>
        </mc:Fallback>
      </mc:AlternateContent>
    </p:spTree>
    <p:extLst>
      <p:ext uri="{BB962C8B-B14F-4D97-AF65-F5344CB8AC3E}">
        <p14:creationId xmlns:p14="http://schemas.microsoft.com/office/powerpoint/2010/main" val="335776644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シース場イオン加速（</a:t>
            </a:r>
            <a:r>
              <a:rPr kumimoji="1" lang="en-US" altLang="ja-JP" dirty="0"/>
              <a:t>TNSA</a:t>
            </a:r>
            <a:r>
              <a:rPr kumimoji="1" lang="ja-JP" altLang="en-US" dirty="0"/>
              <a:t>）</a:t>
            </a: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6" y="1484784"/>
            <a:ext cx="4599706" cy="30866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テキスト ボックス 4"/>
          <p:cNvSpPr txBox="1"/>
          <p:nvPr/>
        </p:nvSpPr>
        <p:spPr>
          <a:xfrm>
            <a:off x="1547664" y="5229200"/>
            <a:ext cx="6984776" cy="923330"/>
          </a:xfrm>
          <a:prstGeom prst="rect">
            <a:avLst/>
          </a:prstGeom>
          <a:noFill/>
          <a:ln>
            <a:noFill/>
          </a:ln>
        </p:spPr>
        <p:txBody>
          <a:bodyPr wrap="square" rtlCol="0">
            <a:spAutoFit/>
          </a:bodyPr>
          <a:lstStyle/>
          <a:p>
            <a:r>
              <a:rPr kumimoji="1" lang="ja-JP" altLang="en-US" dirty="0"/>
              <a:t>ビームエネルギーを増やすためには薄膜の面積を増やす必要がある</a:t>
            </a:r>
            <a:endParaRPr kumimoji="1" lang="en-US" altLang="ja-JP" dirty="0"/>
          </a:p>
          <a:p>
            <a:r>
              <a:rPr lang="ja-JP" altLang="en-US" dirty="0"/>
              <a:t>・　ターゲットの大型化</a:t>
            </a:r>
            <a:endParaRPr lang="en-US" altLang="ja-JP" dirty="0"/>
          </a:p>
          <a:p>
            <a:r>
              <a:rPr kumimoji="1" lang="ja-JP" altLang="en-US" dirty="0"/>
              <a:t>・　ビーム生成位置がコアから遠くなる</a:t>
            </a:r>
          </a:p>
        </p:txBody>
      </p:sp>
    </p:spTree>
    <p:extLst>
      <p:ext uri="{BB962C8B-B14F-4D97-AF65-F5344CB8AC3E}">
        <p14:creationId xmlns:p14="http://schemas.microsoft.com/office/powerpoint/2010/main" val="249256671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高速点火レーザー核融合研究のロードマップ</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686" y="908720"/>
            <a:ext cx="6488546" cy="40596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48672" y="4533523"/>
            <a:ext cx="2092709" cy="16982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a14="http://schemas.microsoft.com/office/drawing/2010/main">
        <mc:Choice Requires="a14">
          <p:sp>
            <p:nvSpPr>
              <p:cNvPr id="6" name="テキスト ボックス 5"/>
              <p:cNvSpPr txBox="1"/>
              <p:nvPr/>
            </p:nvSpPr>
            <p:spPr>
              <a:xfrm>
                <a:off x="5558068" y="6187370"/>
                <a:ext cx="3491880" cy="553998"/>
              </a:xfrm>
              <a:prstGeom prst="rect">
                <a:avLst/>
              </a:prstGeom>
              <a:noFill/>
            </p:spPr>
            <p:txBody>
              <a:bodyPr wrap="square" rtlCol="0">
                <a:spAutoFit/>
              </a:bodyPr>
              <a:lstStyle/>
              <a:p>
                <a:r>
                  <a:rPr kumimoji="1" lang="ja-JP" altLang="en-US" dirty="0"/>
                  <a:t>金コーン付</a:t>
                </a:r>
                <a:r>
                  <a:rPr kumimoji="1" lang="en-US" altLang="ja-JP" dirty="0"/>
                  <a:t>CD</a:t>
                </a:r>
                <a:r>
                  <a:rPr kumimoji="1" lang="ja-JP" altLang="en-US" dirty="0"/>
                  <a:t>中実球ターゲット</a:t>
                </a:r>
                <a:endParaRPr kumimoji="1" lang="en-US" altLang="ja-JP" dirty="0"/>
              </a:p>
              <a:p>
                <a:r>
                  <a:rPr lang="ja-JP" altLang="en-US" sz="1200" dirty="0"/>
                  <a:t>（最小目盛： </a:t>
                </a:r>
                <a14:m>
                  <m:oMath xmlns:m="http://schemas.openxmlformats.org/officeDocument/2006/math">
                    <m:r>
                      <a:rPr lang="en-US" altLang="ja-JP" sz="1200" b="0" i="1" smtClean="0">
                        <a:latin typeface="Cambria Math"/>
                      </a:rPr>
                      <m:t>10</m:t>
                    </m:r>
                    <m:r>
                      <m:rPr>
                        <m:sty m:val="p"/>
                      </m:rPr>
                      <a:rPr lang="ja-JP" altLang="en-US" sz="1200" b="0" i="0" smtClean="0">
                        <a:latin typeface="Cambria Math"/>
                      </a:rPr>
                      <m:t>μ</m:t>
                    </m:r>
                    <m:r>
                      <m:rPr>
                        <m:sty m:val="p"/>
                      </m:rPr>
                      <a:rPr lang="en-US" altLang="ja-JP" sz="1200" b="0" i="0" smtClean="0">
                        <a:latin typeface="Cambria Math"/>
                      </a:rPr>
                      <m:t>m</m:t>
                    </m:r>
                  </m:oMath>
                </a14:m>
                <a:r>
                  <a:rPr lang="ja-JP" altLang="en-US" sz="1200" dirty="0"/>
                  <a:t>）</a:t>
                </a:r>
                <a:endParaRPr kumimoji="1" lang="ja-JP" altLang="en-US" sz="1200" dirty="0"/>
              </a:p>
            </p:txBody>
          </p:sp>
        </mc:Choice>
        <mc:Fallback xmlns="">
          <p:sp>
            <p:nvSpPr>
              <p:cNvPr id="6" name="テキスト ボックス 5"/>
              <p:cNvSpPr txBox="1">
                <a:spLocks noRot="1" noChangeAspect="1" noMove="1" noResize="1" noEditPoints="1" noAdjustHandles="1" noChangeArrowheads="1" noChangeShapeType="1" noTextEdit="1"/>
              </p:cNvSpPr>
              <p:nvPr/>
            </p:nvSpPr>
            <p:spPr>
              <a:xfrm>
                <a:off x="5558068" y="6187370"/>
                <a:ext cx="3491880" cy="553998"/>
              </a:xfrm>
              <a:prstGeom prst="rect">
                <a:avLst/>
              </a:prstGeom>
              <a:blipFill rotWithShape="1">
                <a:blip r:embed="rId4"/>
                <a:stretch>
                  <a:fillRect l="-1571" t="-8791" b="-6593"/>
                </a:stretch>
              </a:blipFill>
            </p:spPr>
            <p:txBody>
              <a:bodyPr/>
              <a:lstStyle/>
              <a:p>
                <a:r>
                  <a:rPr lang="ja-JP" altLang="en-US">
                    <a:noFill/>
                  </a:rPr>
                  <a:t> </a:t>
                </a:r>
              </a:p>
            </p:txBody>
          </p:sp>
        </mc:Fallback>
      </mc:AlternateContent>
      <p:sp>
        <p:nvSpPr>
          <p:cNvPr id="7" name="テキスト ボックス 6"/>
          <p:cNvSpPr txBox="1"/>
          <p:nvPr/>
        </p:nvSpPr>
        <p:spPr>
          <a:xfrm>
            <a:off x="6597196" y="4409854"/>
            <a:ext cx="2583316" cy="584775"/>
          </a:xfrm>
          <a:prstGeom prst="rect">
            <a:avLst/>
          </a:prstGeom>
          <a:noFill/>
        </p:spPr>
        <p:txBody>
          <a:bodyPr wrap="square" rtlCol="0">
            <a:spAutoFit/>
          </a:bodyPr>
          <a:lstStyle/>
          <a:p>
            <a:r>
              <a:rPr lang="ja-JP" altLang="en-US" sz="1600" b="1" dirty="0">
                <a:ln w="12700">
                  <a:solidFill>
                    <a:srgbClr val="00B050"/>
                  </a:solidFill>
                  <a:prstDash val="solid"/>
                </a:ln>
                <a:solidFill>
                  <a:schemeClr val="bg1"/>
                </a:solidFill>
                <a:effectLst>
                  <a:outerShdw blurRad="41275" dist="20320" dir="1800000" algn="tl" rotWithShape="0">
                    <a:srgbClr val="000000">
                      <a:alpha val="40000"/>
                    </a:srgbClr>
                  </a:outerShdw>
                </a:effectLst>
              </a:rPr>
              <a:t>爆縮レーザー：</a:t>
            </a:r>
            <a:endParaRPr lang="en-US" altLang="ja-JP" sz="1600" b="1" dirty="0">
              <a:ln w="12700">
                <a:solidFill>
                  <a:srgbClr val="00B050"/>
                </a:solidFill>
                <a:prstDash val="solid"/>
              </a:ln>
              <a:solidFill>
                <a:schemeClr val="bg1"/>
              </a:solidFill>
              <a:effectLst>
                <a:outerShdw blurRad="41275" dist="20320" dir="1800000" algn="tl" rotWithShape="0">
                  <a:srgbClr val="000000">
                    <a:alpha val="40000"/>
                  </a:srgbClr>
                </a:outerShdw>
              </a:effectLst>
            </a:endParaRPr>
          </a:p>
          <a:p>
            <a:r>
              <a:rPr kumimoji="1" lang="en-US" altLang="ja-JP" sz="1600" b="1" dirty="0">
                <a:ln w="12700">
                  <a:solidFill>
                    <a:srgbClr val="00B050"/>
                  </a:solidFill>
                  <a:prstDash val="solid"/>
                </a:ln>
                <a:solidFill>
                  <a:schemeClr val="bg1"/>
                </a:solidFill>
                <a:effectLst>
                  <a:outerShdw blurRad="41275" dist="20320" dir="1800000" algn="tl" rotWithShape="0">
                    <a:srgbClr val="000000">
                      <a:alpha val="40000"/>
                    </a:srgbClr>
                  </a:outerShdw>
                </a:effectLst>
                <a:latin typeface="Arial Unicode MS" panose="020B0604020202020204" pitchFamily="50" charset="-128"/>
                <a:ea typeface="Arial Unicode MS" panose="020B0604020202020204" pitchFamily="50" charset="-128"/>
                <a:cs typeface="Arial Unicode MS" panose="020B0604020202020204" pitchFamily="50" charset="-128"/>
              </a:rPr>
              <a:t>GEKKO-</a:t>
            </a:r>
            <a:r>
              <a:rPr kumimoji="1" lang="en-US" altLang="ja-JP" sz="1600" b="1" dirty="0" err="1">
                <a:ln w="12700">
                  <a:solidFill>
                    <a:srgbClr val="00B050"/>
                  </a:solidFill>
                  <a:prstDash val="solid"/>
                </a:ln>
                <a:solidFill>
                  <a:schemeClr val="bg1"/>
                </a:solidFill>
                <a:effectLst>
                  <a:outerShdw blurRad="41275" dist="20320" dir="1800000" algn="tl" rotWithShape="0">
                    <a:srgbClr val="000000">
                      <a:alpha val="40000"/>
                    </a:srgbClr>
                  </a:outerShdw>
                </a:effectLst>
                <a:latin typeface="Arial Unicode MS" panose="020B0604020202020204" pitchFamily="50" charset="-128"/>
                <a:ea typeface="Arial Unicode MS" panose="020B0604020202020204" pitchFamily="50" charset="-128"/>
                <a:cs typeface="Arial Unicode MS" panose="020B0604020202020204" pitchFamily="50" charset="-128"/>
              </a:rPr>
              <a:t>ⅩⅡ</a:t>
            </a:r>
            <a:r>
              <a:rPr lang="ja-JP" altLang="en-US" sz="1600" b="1" dirty="0">
                <a:ln w="12700">
                  <a:solidFill>
                    <a:srgbClr val="00B050"/>
                  </a:solidFill>
                  <a:prstDash val="solid"/>
                </a:ln>
                <a:solidFill>
                  <a:schemeClr val="bg1"/>
                </a:solidFill>
                <a:effectLst>
                  <a:outerShdw blurRad="41275" dist="20320" dir="1800000" algn="tl" rotWithShape="0">
                    <a:srgbClr val="000000">
                      <a:alpha val="40000"/>
                    </a:srgbClr>
                  </a:outerShdw>
                </a:effectLst>
                <a:latin typeface="+mj-ea"/>
                <a:ea typeface="+mj-ea"/>
                <a:cs typeface="Arial Unicode MS" panose="020B0604020202020204" pitchFamily="50" charset="-128"/>
              </a:rPr>
              <a:t>  ＠大阪大学</a:t>
            </a:r>
            <a:endParaRPr kumimoji="1" lang="ja-JP" altLang="en-US" sz="1600" b="1" dirty="0">
              <a:ln w="12700">
                <a:solidFill>
                  <a:srgbClr val="00B050"/>
                </a:solidFill>
                <a:prstDash val="solid"/>
              </a:ln>
              <a:solidFill>
                <a:schemeClr val="bg1"/>
              </a:solidFill>
              <a:effectLst>
                <a:outerShdw blurRad="41275" dist="20320" dir="1800000" algn="tl" rotWithShape="0">
                  <a:srgbClr val="000000">
                    <a:alpha val="40000"/>
                  </a:srgbClr>
                </a:outerShdw>
              </a:effectLst>
              <a:latin typeface="+mj-ea"/>
              <a:ea typeface="+mj-ea"/>
              <a:cs typeface="Arial Unicode MS" panose="020B0604020202020204" pitchFamily="50" charset="-128"/>
            </a:endParaRPr>
          </a:p>
        </p:txBody>
      </p:sp>
      <p:sp>
        <p:nvSpPr>
          <p:cNvPr id="8" name="テキスト ボックス 7"/>
          <p:cNvSpPr txBox="1"/>
          <p:nvPr/>
        </p:nvSpPr>
        <p:spPr>
          <a:xfrm>
            <a:off x="5085124" y="4807239"/>
            <a:ext cx="2125796" cy="584775"/>
          </a:xfrm>
          <a:prstGeom prst="rect">
            <a:avLst/>
          </a:prstGeom>
          <a:noFill/>
        </p:spPr>
        <p:txBody>
          <a:bodyPr wrap="square" rtlCol="0">
            <a:spAutoFit/>
          </a:bodyPr>
          <a:lstStyle/>
          <a:p>
            <a:r>
              <a:rPr lang="ja-JP" altLang="en-US" sz="1600" b="1" dirty="0">
                <a:ln w="12700">
                  <a:solidFill>
                    <a:srgbClr val="FF0000"/>
                  </a:solidFill>
                  <a:prstDash val="solid"/>
                </a:ln>
                <a:solidFill>
                  <a:schemeClr val="bg1"/>
                </a:solidFill>
                <a:effectLst>
                  <a:outerShdw blurRad="41275" dist="20320" dir="1800000" algn="tl" rotWithShape="0">
                    <a:srgbClr val="000000">
                      <a:alpha val="40000"/>
                    </a:srgbClr>
                  </a:outerShdw>
                </a:effectLst>
              </a:rPr>
              <a:t>加熱レーザー：</a:t>
            </a:r>
            <a:endParaRPr lang="en-US" altLang="ja-JP" sz="1600" b="1" dirty="0">
              <a:ln w="12700">
                <a:solidFill>
                  <a:srgbClr val="FF0000"/>
                </a:solidFill>
                <a:prstDash val="solid"/>
              </a:ln>
              <a:solidFill>
                <a:schemeClr val="bg1"/>
              </a:solidFill>
              <a:effectLst>
                <a:outerShdw blurRad="41275" dist="20320" dir="1800000" algn="tl" rotWithShape="0">
                  <a:srgbClr val="000000">
                    <a:alpha val="40000"/>
                  </a:srgbClr>
                </a:outerShdw>
              </a:effectLst>
            </a:endParaRPr>
          </a:p>
          <a:p>
            <a:r>
              <a:rPr lang="en-US" altLang="ja-JP" sz="1600" b="1" dirty="0">
                <a:ln w="12700">
                  <a:solidFill>
                    <a:srgbClr val="FF0000"/>
                  </a:solidFill>
                  <a:prstDash val="solid"/>
                </a:ln>
                <a:solidFill>
                  <a:schemeClr val="bg1"/>
                </a:solidFill>
                <a:effectLst>
                  <a:outerShdw blurRad="41275" dist="20320" dir="1800000" algn="tl" rotWithShape="0">
                    <a:srgbClr val="000000">
                      <a:alpha val="40000"/>
                    </a:srgbClr>
                  </a:outerShdw>
                </a:effectLst>
                <a:latin typeface="Arial Unicode MS" panose="020B0604020202020204" pitchFamily="50" charset="-128"/>
                <a:ea typeface="Arial Unicode MS" panose="020B0604020202020204" pitchFamily="50" charset="-128"/>
                <a:cs typeface="Arial Unicode MS" panose="020B0604020202020204" pitchFamily="50" charset="-128"/>
              </a:rPr>
              <a:t>LFEX</a:t>
            </a:r>
            <a:r>
              <a:rPr lang="ja-JP" altLang="en-US" sz="1600" b="1" dirty="0">
                <a:ln w="12700">
                  <a:solidFill>
                    <a:srgbClr val="FF0000"/>
                  </a:solidFill>
                  <a:prstDash val="solid"/>
                </a:ln>
                <a:solidFill>
                  <a:schemeClr val="bg1"/>
                </a:solidFill>
                <a:effectLst>
                  <a:outerShdw blurRad="41275" dist="20320" dir="1800000" algn="tl" rotWithShape="0">
                    <a:srgbClr val="000000">
                      <a:alpha val="40000"/>
                    </a:srgbClr>
                  </a:outerShdw>
                </a:effectLst>
                <a:latin typeface="+mj-ea"/>
                <a:ea typeface="+mj-ea"/>
                <a:cs typeface="Arial Unicode MS" panose="020B0604020202020204" pitchFamily="50" charset="-128"/>
              </a:rPr>
              <a:t>  ＠大阪大学</a:t>
            </a:r>
            <a:endParaRPr kumimoji="1" lang="ja-JP" altLang="en-US" sz="1600" b="1" dirty="0">
              <a:ln w="12700">
                <a:solidFill>
                  <a:srgbClr val="FF0000"/>
                </a:solidFill>
                <a:prstDash val="solid"/>
              </a:ln>
              <a:solidFill>
                <a:schemeClr val="bg1"/>
              </a:solidFill>
              <a:effectLst>
                <a:outerShdw blurRad="41275" dist="20320" dir="1800000" algn="tl" rotWithShape="0">
                  <a:srgbClr val="000000">
                    <a:alpha val="40000"/>
                  </a:srgbClr>
                </a:outerShdw>
              </a:effectLst>
              <a:latin typeface="+mj-ea"/>
              <a:ea typeface="+mj-ea"/>
              <a:cs typeface="Arial Unicode MS" panose="020B0604020202020204" pitchFamily="50" charset="-128"/>
            </a:endParaRPr>
          </a:p>
        </p:txBody>
      </p:sp>
    </p:spTree>
    <p:extLst>
      <p:ext uri="{BB962C8B-B14F-4D97-AF65-F5344CB8AC3E}">
        <p14:creationId xmlns:p14="http://schemas.microsoft.com/office/powerpoint/2010/main" val="37010912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140926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評価の動機</a:t>
            </a:r>
          </a:p>
        </p:txBody>
      </p:sp>
      <p:sp>
        <p:nvSpPr>
          <p:cNvPr id="4" name="テキスト ボックス 3"/>
          <p:cNvSpPr txBox="1"/>
          <p:nvPr/>
        </p:nvSpPr>
        <p:spPr>
          <a:xfrm>
            <a:off x="320485" y="981742"/>
            <a:ext cx="8568952" cy="3854901"/>
          </a:xfrm>
          <a:prstGeom prst="rect">
            <a:avLst/>
          </a:prstGeom>
          <a:noFill/>
          <a:ln>
            <a:noFill/>
          </a:ln>
        </p:spPr>
        <p:txBody>
          <a:bodyPr wrap="square" rtlCol="0">
            <a:spAutoFit/>
          </a:bodyPr>
          <a:lstStyle/>
          <a:p>
            <a:r>
              <a:rPr kumimoji="1" lang="ja-JP" altLang="en-US" dirty="0">
                <a:latin typeface="Times New Roman" panose="02020603050405020304" pitchFamily="18" charset="0"/>
                <a:cs typeface="Times New Roman" panose="02020603050405020304" pitchFamily="18" charset="0"/>
              </a:rPr>
              <a:t>コアの点火を想定して、コア加熱・核燃焼のシミュレーションを行いたい。</a:t>
            </a:r>
            <a:endParaRPr kumimoji="1" lang="en-US" altLang="ja-JP" dirty="0">
              <a:latin typeface="Times New Roman" panose="02020603050405020304" pitchFamily="18" charset="0"/>
              <a:cs typeface="Times New Roman" panose="02020603050405020304" pitchFamily="18" charset="0"/>
            </a:endParaRPr>
          </a:p>
          <a:p>
            <a:r>
              <a:rPr kumimoji="1" lang="ja-JP" altLang="en-US" dirty="0">
                <a:latin typeface="Times New Roman" panose="02020603050405020304" pitchFamily="18" charset="0"/>
                <a:cs typeface="Times New Roman" panose="02020603050405020304" pitchFamily="18" charset="0"/>
              </a:rPr>
              <a:t>点火源としてレーザー光圧加速イオンを想定する。</a:t>
            </a:r>
            <a:endParaRPr kumimoji="1" lang="en-US" altLang="ja-JP" dirty="0">
              <a:latin typeface="Times New Roman" panose="02020603050405020304" pitchFamily="18" charset="0"/>
              <a:cs typeface="Times New Roman" panose="02020603050405020304" pitchFamily="18" charset="0"/>
            </a:endParaRPr>
          </a:p>
          <a:p>
            <a:endParaRPr lang="en-US" altLang="ja-JP" sz="1050" dirty="0">
              <a:latin typeface="Times New Roman" panose="02020603050405020304" pitchFamily="18" charset="0"/>
              <a:cs typeface="Times New Roman" panose="02020603050405020304" pitchFamily="18" charset="0"/>
            </a:endParaRPr>
          </a:p>
          <a:p>
            <a:r>
              <a:rPr lang="ja-JP" altLang="en-US" dirty="0">
                <a:latin typeface="Times New Roman" panose="02020603050405020304" pitchFamily="18" charset="0"/>
                <a:cs typeface="Times New Roman" panose="02020603050405020304" pitchFamily="18" charset="0"/>
              </a:rPr>
              <a:t>光圧加速イオンの利点：　</a:t>
            </a:r>
            <a:endParaRPr lang="en-US" altLang="ja-JP" dirty="0">
              <a:latin typeface="Times New Roman" panose="02020603050405020304" pitchFamily="18" charset="0"/>
              <a:cs typeface="Times New Roman" panose="02020603050405020304" pitchFamily="18" charset="0"/>
            </a:endParaRPr>
          </a:p>
          <a:p>
            <a:r>
              <a:rPr lang="ja-JP" altLang="en-US" dirty="0">
                <a:latin typeface="Times New Roman" panose="02020603050405020304" pitchFamily="18" charset="0"/>
                <a:cs typeface="Times New Roman" panose="02020603050405020304" pitchFamily="18" charset="0"/>
              </a:rPr>
              <a:t>①コンパクトなターゲットで、 ②発散角が小さく ③高強度のイオンビームが生成できる。</a:t>
            </a:r>
            <a:endParaRPr kumimoji="1" lang="en-US" altLang="ja-JP" dirty="0">
              <a:latin typeface="Times New Roman" panose="02020603050405020304" pitchFamily="18" charset="0"/>
              <a:cs typeface="Times New Roman" panose="02020603050405020304" pitchFamily="18" charset="0"/>
            </a:endParaRPr>
          </a:p>
          <a:p>
            <a:endParaRPr lang="en-US" altLang="ja-JP" dirty="0">
              <a:latin typeface="Times New Roman" panose="02020603050405020304" pitchFamily="18" charset="0"/>
              <a:cs typeface="Times New Roman" panose="02020603050405020304" pitchFamily="18" charset="0"/>
            </a:endParaRPr>
          </a:p>
          <a:p>
            <a:r>
              <a:rPr lang="ja-JP" altLang="en-US" dirty="0">
                <a:latin typeface="Times New Roman" panose="02020603050405020304" pitchFamily="18" charset="0"/>
                <a:cs typeface="Times New Roman" panose="02020603050405020304" pitchFamily="18" charset="0"/>
              </a:rPr>
              <a:t>→　相対論的臨界密度以上のプラズマターゲットを置く必要がある。</a:t>
            </a:r>
            <a:endParaRPr lang="en-US" altLang="ja-JP" dirty="0">
              <a:latin typeface="Times New Roman" panose="02020603050405020304" pitchFamily="18" charset="0"/>
              <a:cs typeface="Times New Roman" panose="02020603050405020304" pitchFamily="18" charset="0"/>
            </a:endParaRPr>
          </a:p>
          <a:p>
            <a:endParaRPr lang="en-US" altLang="ja-JP" dirty="0">
              <a:latin typeface="Times New Roman" panose="02020603050405020304" pitchFamily="18" charset="0"/>
              <a:cs typeface="Times New Roman" panose="02020603050405020304" pitchFamily="18" charset="0"/>
            </a:endParaRPr>
          </a:p>
          <a:p>
            <a:r>
              <a:rPr lang="ja-JP" altLang="en-US" dirty="0">
                <a:latin typeface="Times New Roman" panose="02020603050405020304" pitchFamily="18" charset="0"/>
                <a:cs typeface="Times New Roman" panose="02020603050405020304" pitchFamily="18" charset="0"/>
              </a:rPr>
              <a:t>→　・ バルク中で</a:t>
            </a:r>
            <a:r>
              <a:rPr lang="en-US" altLang="ja-JP" i="1" dirty="0" err="1">
                <a:latin typeface="Times New Roman" panose="02020603050405020304" pitchFamily="18" charset="0"/>
                <a:cs typeface="Times New Roman" panose="02020603050405020304" pitchFamily="18" charset="0"/>
              </a:rPr>
              <a:t>ω</a:t>
            </a:r>
            <a:r>
              <a:rPr lang="en-US" altLang="ja-JP" baseline="-25000" dirty="0" err="1">
                <a:latin typeface="Times New Roman" panose="02020603050405020304" pitchFamily="18" charset="0"/>
                <a:cs typeface="Times New Roman" panose="02020603050405020304" pitchFamily="18" charset="0"/>
              </a:rPr>
              <a:t>pe</a:t>
            </a:r>
            <a:r>
              <a:rPr lang="en-US" altLang="ja-JP" dirty="0">
                <a:latin typeface="Times New Roman" panose="02020603050405020304" pitchFamily="18" charset="0"/>
                <a:cs typeface="Times New Roman" panose="02020603050405020304" pitchFamily="18" charset="0"/>
              </a:rPr>
              <a:t>&gt;</a:t>
            </a:r>
            <a:r>
              <a:rPr lang="en-US" altLang="ja-JP" i="1" dirty="0" err="1">
                <a:latin typeface="Times New Roman" panose="02020603050405020304" pitchFamily="18" charset="0"/>
                <a:cs typeface="Times New Roman" panose="02020603050405020304" pitchFamily="18" charset="0"/>
              </a:rPr>
              <a:t>ω</a:t>
            </a:r>
            <a:r>
              <a:rPr lang="en-US" altLang="ja-JP" baseline="-25000" dirty="0" err="1">
                <a:latin typeface="Times New Roman" panose="02020603050405020304" pitchFamily="18" charset="0"/>
                <a:cs typeface="Times New Roman" panose="02020603050405020304" pitchFamily="18" charset="0"/>
              </a:rPr>
              <a:t>L</a:t>
            </a:r>
            <a:r>
              <a:rPr lang="ja-JP" altLang="en-US" dirty="0">
                <a:latin typeface="Times New Roman" panose="02020603050405020304" pitchFamily="18" charset="0"/>
                <a:cs typeface="Times New Roman" panose="02020603050405020304" pitchFamily="18" charset="0"/>
              </a:rPr>
              <a:t>より、レーザー場より高周波数の現象を解く時間分解能が必要。</a:t>
            </a:r>
            <a:endParaRPr lang="en-US" altLang="ja-JP" dirty="0">
              <a:latin typeface="Times New Roman" panose="02020603050405020304" pitchFamily="18" charset="0"/>
              <a:cs typeface="Times New Roman" panose="02020603050405020304" pitchFamily="18" charset="0"/>
            </a:endParaRPr>
          </a:p>
          <a:p>
            <a:r>
              <a:rPr lang="ja-JP" altLang="en-US" dirty="0">
                <a:latin typeface="Times New Roman" panose="02020603050405020304" pitchFamily="18" charset="0"/>
                <a:cs typeface="Times New Roman" panose="02020603050405020304" pitchFamily="18" charset="0"/>
              </a:rPr>
              <a:t>　　 ・ 超高強度（</a:t>
            </a:r>
            <a:r>
              <a:rPr lang="en-US" altLang="ja-JP" i="1" dirty="0">
                <a:latin typeface="Times New Roman" panose="02020603050405020304" pitchFamily="18" charset="0"/>
                <a:cs typeface="Times New Roman" panose="02020603050405020304" pitchFamily="18" charset="0"/>
              </a:rPr>
              <a:t>I</a:t>
            </a:r>
            <a:r>
              <a:rPr lang="en-US" altLang="ja-JP" baseline="-25000" dirty="0">
                <a:latin typeface="Times New Roman" panose="02020603050405020304" pitchFamily="18" charset="0"/>
                <a:cs typeface="Times New Roman" panose="02020603050405020304" pitchFamily="18" charset="0"/>
              </a:rPr>
              <a:t>L</a:t>
            </a:r>
            <a:r>
              <a:rPr lang="en-US" altLang="ja-JP" dirty="0">
                <a:latin typeface="Times New Roman" panose="02020603050405020304" pitchFamily="18" charset="0"/>
                <a:cs typeface="Times New Roman" panose="02020603050405020304" pitchFamily="18" charset="0"/>
              </a:rPr>
              <a:t>=10</a:t>
            </a:r>
            <a:r>
              <a:rPr lang="en-US" altLang="ja-JP" baseline="30000" dirty="0">
                <a:latin typeface="Times New Roman" panose="02020603050405020304" pitchFamily="18" charset="0"/>
                <a:cs typeface="Times New Roman" panose="02020603050405020304" pitchFamily="18" charset="0"/>
              </a:rPr>
              <a:t>22~23</a:t>
            </a:r>
            <a:r>
              <a:rPr lang="en-US" altLang="ja-JP" dirty="0">
                <a:latin typeface="Times New Roman" panose="02020603050405020304" pitchFamily="18" charset="0"/>
                <a:cs typeface="Times New Roman" panose="02020603050405020304" pitchFamily="18" charset="0"/>
              </a:rPr>
              <a:t>W/cm</a:t>
            </a:r>
            <a:r>
              <a:rPr lang="en-US" altLang="ja-JP" baseline="30000" dirty="0">
                <a:latin typeface="Times New Roman" panose="02020603050405020304" pitchFamily="18" charset="0"/>
                <a:cs typeface="Times New Roman" panose="02020603050405020304" pitchFamily="18" charset="0"/>
              </a:rPr>
              <a:t>2</a:t>
            </a:r>
            <a:r>
              <a:rPr lang="ja-JP" altLang="en-US" dirty="0">
                <a:latin typeface="Times New Roman" panose="02020603050405020304" pitchFamily="18" charset="0"/>
                <a:cs typeface="Times New Roman" panose="02020603050405020304" pitchFamily="18" charset="0"/>
              </a:rPr>
              <a:t>）のレーザーパルスを用いる場合、ターゲット密度が大</a:t>
            </a:r>
            <a:endParaRPr lang="en-US" altLang="ja-JP" dirty="0">
              <a:latin typeface="Times New Roman" panose="02020603050405020304" pitchFamily="18" charset="0"/>
              <a:cs typeface="Times New Roman" panose="02020603050405020304" pitchFamily="18" charset="0"/>
            </a:endParaRPr>
          </a:p>
          <a:p>
            <a:r>
              <a:rPr lang="ja-JP" altLang="en-US" dirty="0">
                <a:latin typeface="Times New Roman" panose="02020603050405020304" pitchFamily="18" charset="0"/>
                <a:cs typeface="Times New Roman" panose="02020603050405020304" pitchFamily="18" charset="0"/>
              </a:rPr>
              <a:t>　　　 きくなり、多くの超粒子を置く必要がある。</a:t>
            </a:r>
            <a:endParaRPr lang="en-US" altLang="ja-JP" dirty="0">
              <a:latin typeface="Times New Roman" panose="02020603050405020304" pitchFamily="18" charset="0"/>
              <a:cs typeface="Times New Roman" panose="02020603050405020304" pitchFamily="18" charset="0"/>
            </a:endParaRPr>
          </a:p>
          <a:p>
            <a:endParaRPr lang="en-US" altLang="ja-JP" dirty="0">
              <a:latin typeface="Times New Roman" panose="02020603050405020304" pitchFamily="18" charset="0"/>
              <a:cs typeface="Times New Roman" panose="02020603050405020304" pitchFamily="18" charset="0"/>
            </a:endParaRPr>
          </a:p>
          <a:p>
            <a:r>
              <a:rPr lang="ja-JP" altLang="en-US" dirty="0">
                <a:latin typeface="Times New Roman" panose="02020603050405020304" pitchFamily="18" charset="0"/>
                <a:cs typeface="Times New Roman" panose="02020603050405020304" pitchFamily="18" charset="0"/>
              </a:rPr>
              <a:t>→　</a:t>
            </a:r>
            <a:r>
              <a:rPr lang="en-US" altLang="ja-JP" dirty="0">
                <a:latin typeface="Times New Roman" panose="02020603050405020304" pitchFamily="18" charset="0"/>
                <a:cs typeface="Times New Roman" panose="02020603050405020304" pitchFamily="18" charset="0"/>
              </a:rPr>
              <a:t>PIC</a:t>
            </a:r>
            <a:r>
              <a:rPr lang="ja-JP" altLang="en-US" dirty="0">
                <a:latin typeface="Times New Roman" panose="02020603050405020304" pitchFamily="18" charset="0"/>
                <a:cs typeface="Times New Roman" panose="02020603050405020304" pitchFamily="18" charset="0"/>
              </a:rPr>
              <a:t>で光圧イオン加速を計算し、現象を解くのに必要な</a:t>
            </a:r>
            <a:r>
              <a:rPr lang="ja-JP" altLang="en-US" u="sng" dirty="0">
                <a:latin typeface="Times New Roman" panose="02020603050405020304" pitchFamily="18" charset="0"/>
                <a:cs typeface="Times New Roman" panose="02020603050405020304" pitchFamily="18" charset="0"/>
              </a:rPr>
              <a:t>時間分解能</a:t>
            </a:r>
            <a:r>
              <a:rPr lang="ja-JP" altLang="en-US" dirty="0">
                <a:latin typeface="Times New Roman" panose="02020603050405020304" pitchFamily="18" charset="0"/>
                <a:cs typeface="Times New Roman" panose="02020603050405020304" pitchFamily="18" charset="0"/>
              </a:rPr>
              <a:t>・</a:t>
            </a:r>
            <a:r>
              <a:rPr lang="ja-JP" altLang="en-US" u="sng" dirty="0">
                <a:latin typeface="Times New Roman" panose="02020603050405020304" pitchFamily="18" charset="0"/>
                <a:cs typeface="Times New Roman" panose="02020603050405020304" pitchFamily="18" charset="0"/>
              </a:rPr>
              <a:t>超粒子数</a:t>
            </a:r>
            <a:r>
              <a:rPr lang="ja-JP" altLang="en-US" dirty="0">
                <a:latin typeface="Times New Roman" panose="02020603050405020304" pitchFamily="18" charset="0"/>
                <a:cs typeface="Times New Roman" panose="02020603050405020304" pitchFamily="18" charset="0"/>
              </a:rPr>
              <a:t>を</a:t>
            </a:r>
            <a:endParaRPr lang="en-US" altLang="ja-JP" dirty="0">
              <a:latin typeface="Times New Roman" panose="02020603050405020304" pitchFamily="18" charset="0"/>
              <a:cs typeface="Times New Roman" panose="02020603050405020304" pitchFamily="18" charset="0"/>
            </a:endParaRPr>
          </a:p>
          <a:p>
            <a:r>
              <a:rPr lang="ja-JP" altLang="en-US" dirty="0">
                <a:latin typeface="Times New Roman" panose="02020603050405020304" pitchFamily="18" charset="0"/>
                <a:cs typeface="Times New Roman" panose="02020603050405020304" pitchFamily="18" charset="0"/>
              </a:rPr>
              <a:t>　　評価する。</a:t>
            </a:r>
            <a:endParaRPr lang="en-US" altLang="ja-JP" dirty="0">
              <a:latin typeface="Times New Roman" panose="02020603050405020304" pitchFamily="18" charset="0"/>
              <a:cs typeface="Times New Roman" panose="02020603050405020304" pitchFamily="18" charset="0"/>
            </a:endParaRPr>
          </a:p>
        </p:txBody>
      </p:sp>
      <p:sp>
        <p:nvSpPr>
          <p:cNvPr id="5" name="大かっこ 4"/>
          <p:cNvSpPr/>
          <p:nvPr/>
        </p:nvSpPr>
        <p:spPr>
          <a:xfrm>
            <a:off x="320485" y="1688837"/>
            <a:ext cx="8568952" cy="648072"/>
          </a:xfrm>
          <a:prstGeom prst="bracketPair">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Tree>
    <p:extLst>
      <p:ext uri="{BB962C8B-B14F-4D97-AF65-F5344CB8AC3E}">
        <p14:creationId xmlns:p14="http://schemas.microsoft.com/office/powerpoint/2010/main" val="5484715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kumimoji="1" lang="ja-JP" altLang="en-US" dirty="0"/>
              <a:t>計算条件（必要な時間分解能の評価）</a:t>
            </a:r>
            <a:br>
              <a:rPr lang="en-US" altLang="ja-JP" dirty="0"/>
            </a:br>
            <a:r>
              <a:rPr lang="ja-JP" altLang="en-US" dirty="0"/>
              <a:t>・・・　理想的な条件でイオンの光圧加速を計算する</a:t>
            </a:r>
            <a:endParaRPr kumimoji="1" lang="ja-JP" altLang="en-US" dirty="0"/>
          </a:p>
        </p:txBody>
      </p:sp>
      <p:sp>
        <p:nvSpPr>
          <p:cNvPr id="4" name="正方形/長方形 3"/>
          <p:cNvSpPr/>
          <p:nvPr/>
        </p:nvSpPr>
        <p:spPr>
          <a:xfrm>
            <a:off x="5506672" y="2245552"/>
            <a:ext cx="1035392" cy="125279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i="1" dirty="0">
              <a:solidFill>
                <a:schemeClr val="tx1"/>
              </a:solidFill>
              <a:latin typeface="Times New Roman" panose="02020603050405020304" pitchFamily="18" charset="0"/>
              <a:cs typeface="Times New Roman" panose="02020603050405020304" pitchFamily="18" charset="0"/>
            </a:endParaRPr>
          </a:p>
        </p:txBody>
      </p:sp>
      <p:sp>
        <p:nvSpPr>
          <p:cNvPr id="5" name="正方形/長方形 4"/>
          <p:cNvSpPr/>
          <p:nvPr/>
        </p:nvSpPr>
        <p:spPr>
          <a:xfrm>
            <a:off x="6397749" y="2245551"/>
            <a:ext cx="1848696" cy="125279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solidFill>
                <a:schemeClr val="tx1"/>
              </a:solidFill>
              <a:latin typeface="Times New Roman" panose="02020603050405020304" pitchFamily="18" charset="0"/>
              <a:cs typeface="Times New Roman" panose="02020603050405020304" pitchFamily="18" charset="0"/>
            </a:endParaRPr>
          </a:p>
        </p:txBody>
      </p:sp>
      <p:cxnSp>
        <p:nvCxnSpPr>
          <p:cNvPr id="6" name="直線矢印コネクタ 5"/>
          <p:cNvCxnSpPr/>
          <p:nvPr/>
        </p:nvCxnSpPr>
        <p:spPr>
          <a:xfrm>
            <a:off x="6397749" y="2361835"/>
            <a:ext cx="1840443" cy="0"/>
          </a:xfrm>
          <a:prstGeom prst="straightConnector1">
            <a:avLst/>
          </a:prstGeom>
          <a:ln>
            <a:solidFill>
              <a:schemeClr val="bg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7" name="直線矢印コネクタ 6"/>
          <p:cNvCxnSpPr/>
          <p:nvPr/>
        </p:nvCxnSpPr>
        <p:spPr>
          <a:xfrm>
            <a:off x="5506671" y="2361835"/>
            <a:ext cx="891077" cy="0"/>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8" name="テキスト ボックス 7"/>
          <p:cNvSpPr txBox="1"/>
          <p:nvPr/>
        </p:nvSpPr>
        <p:spPr>
          <a:xfrm>
            <a:off x="5599554" y="2381687"/>
            <a:ext cx="835485" cy="584775"/>
          </a:xfrm>
          <a:prstGeom prst="rect">
            <a:avLst/>
          </a:prstGeom>
          <a:noFill/>
          <a:ln>
            <a:noFill/>
          </a:ln>
        </p:spPr>
        <p:txBody>
          <a:bodyPr wrap="none" rtlCol="0">
            <a:spAutoFit/>
          </a:bodyPr>
          <a:lstStyle/>
          <a:p>
            <a:r>
              <a:rPr lang="en-US" altLang="ja-JP" sz="1600" dirty="0">
                <a:latin typeface="Times New Roman" panose="02020603050405020304" pitchFamily="18" charset="0"/>
                <a:cs typeface="Times New Roman" panose="02020603050405020304" pitchFamily="18" charset="0"/>
              </a:rPr>
              <a:t>5μm</a:t>
            </a:r>
          </a:p>
          <a:p>
            <a:r>
              <a:rPr lang="en-US" altLang="ja-JP" sz="1600" dirty="0">
                <a:latin typeface="Times New Roman" panose="02020603050405020304" pitchFamily="18" charset="0"/>
                <a:cs typeface="Times New Roman" panose="02020603050405020304" pitchFamily="18" charset="0"/>
              </a:rPr>
              <a:t>vacuum</a:t>
            </a:r>
          </a:p>
        </p:txBody>
      </p:sp>
      <p:sp>
        <p:nvSpPr>
          <p:cNvPr id="9" name="正方形/長方形 8"/>
          <p:cNvSpPr/>
          <p:nvPr/>
        </p:nvSpPr>
        <p:spPr>
          <a:xfrm>
            <a:off x="5506672" y="2162167"/>
            <a:ext cx="1006817" cy="83385"/>
          </a:xfrm>
          <a:prstGeom prst="rect">
            <a:avLst/>
          </a:prstGeom>
          <a:gradFill flip="none" rotWithShape="1">
            <a:gsLst>
              <a:gs pos="0">
                <a:schemeClr val="accent5">
                  <a:lumMod val="60000"/>
                  <a:lumOff val="40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solidFill>
                <a:schemeClr val="tx1"/>
              </a:solidFill>
              <a:latin typeface="Times New Roman" panose="02020603050405020304" pitchFamily="18" charset="0"/>
              <a:cs typeface="Times New Roman" panose="02020603050405020304" pitchFamily="18" charset="0"/>
            </a:endParaRPr>
          </a:p>
        </p:txBody>
      </p:sp>
      <p:sp>
        <p:nvSpPr>
          <p:cNvPr id="10" name="正方形/長方形 9"/>
          <p:cNvSpPr/>
          <p:nvPr/>
        </p:nvSpPr>
        <p:spPr>
          <a:xfrm>
            <a:off x="6397749" y="2158765"/>
            <a:ext cx="1848695" cy="121328"/>
          </a:xfrm>
          <a:prstGeom prst="rect">
            <a:avLst/>
          </a:prstGeom>
          <a:gradFill flip="none" rotWithShape="1">
            <a:gsLst>
              <a:gs pos="0">
                <a:schemeClr val="tx1"/>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solidFill>
                <a:schemeClr val="tx1"/>
              </a:solidFill>
              <a:latin typeface="Times New Roman" panose="02020603050405020304" pitchFamily="18" charset="0"/>
              <a:cs typeface="Times New Roman" panose="02020603050405020304" pitchFamily="18" charset="0"/>
            </a:endParaRPr>
          </a:p>
        </p:txBody>
      </p:sp>
      <p:sp>
        <p:nvSpPr>
          <p:cNvPr id="11" name="正方形/長方形 10"/>
          <p:cNvSpPr/>
          <p:nvPr/>
        </p:nvSpPr>
        <p:spPr>
          <a:xfrm rot="10800000">
            <a:off x="5506671" y="3496826"/>
            <a:ext cx="1014686" cy="83388"/>
          </a:xfrm>
          <a:prstGeom prst="rect">
            <a:avLst/>
          </a:prstGeom>
          <a:gradFill flip="none" rotWithShape="1">
            <a:gsLst>
              <a:gs pos="0">
                <a:schemeClr val="accent5">
                  <a:lumMod val="60000"/>
                  <a:lumOff val="40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solidFill>
                <a:schemeClr val="tx1"/>
              </a:solidFill>
              <a:latin typeface="Times New Roman" panose="02020603050405020304" pitchFamily="18" charset="0"/>
              <a:cs typeface="Times New Roman" panose="02020603050405020304" pitchFamily="18" charset="0"/>
            </a:endParaRPr>
          </a:p>
        </p:txBody>
      </p:sp>
      <p:sp>
        <p:nvSpPr>
          <p:cNvPr id="12" name="正方形/長方形 11"/>
          <p:cNvSpPr/>
          <p:nvPr/>
        </p:nvSpPr>
        <p:spPr>
          <a:xfrm rot="10800000">
            <a:off x="6397748" y="3496826"/>
            <a:ext cx="1849019" cy="111852"/>
          </a:xfrm>
          <a:prstGeom prst="rect">
            <a:avLst/>
          </a:prstGeom>
          <a:gradFill flip="none" rotWithShape="1">
            <a:gsLst>
              <a:gs pos="0">
                <a:schemeClr val="tx1"/>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solidFill>
                <a:schemeClr val="tx1"/>
              </a:solidFill>
              <a:latin typeface="Times New Roman" panose="02020603050405020304" pitchFamily="18" charset="0"/>
              <a:cs typeface="Times New Roman" panose="02020603050405020304" pitchFamily="18" charset="0"/>
            </a:endParaRPr>
          </a:p>
        </p:txBody>
      </p:sp>
      <p:cxnSp>
        <p:nvCxnSpPr>
          <p:cNvPr id="13" name="直線コネクタ 12"/>
          <p:cNvCxnSpPr/>
          <p:nvPr/>
        </p:nvCxnSpPr>
        <p:spPr>
          <a:xfrm flipH="1" flipV="1">
            <a:off x="8246444" y="2162169"/>
            <a:ext cx="324" cy="1446510"/>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14" name="テキスト ボックス 13"/>
          <p:cNvSpPr txBox="1"/>
          <p:nvPr/>
        </p:nvSpPr>
        <p:spPr>
          <a:xfrm>
            <a:off x="6591820" y="2409094"/>
            <a:ext cx="968535" cy="338554"/>
          </a:xfrm>
          <a:prstGeom prst="rect">
            <a:avLst/>
          </a:prstGeom>
          <a:noFill/>
          <a:ln>
            <a:noFill/>
          </a:ln>
        </p:spPr>
        <p:txBody>
          <a:bodyPr wrap="none" rtlCol="0">
            <a:spAutoFit/>
          </a:bodyPr>
          <a:lstStyle/>
          <a:p>
            <a:r>
              <a:rPr lang="en-US" altLang="ja-JP" sz="1600" dirty="0">
                <a:solidFill>
                  <a:schemeClr val="bg1"/>
                </a:solidFill>
                <a:latin typeface="Times New Roman" panose="02020603050405020304" pitchFamily="18" charset="0"/>
                <a:cs typeface="Times New Roman" panose="02020603050405020304" pitchFamily="18" charset="0"/>
              </a:rPr>
              <a:t>35.44 </a:t>
            </a:r>
            <a:r>
              <a:rPr lang="en-US" altLang="ja-JP" sz="1600" dirty="0" err="1">
                <a:solidFill>
                  <a:schemeClr val="bg1"/>
                </a:solidFill>
                <a:latin typeface="Times New Roman" panose="02020603050405020304" pitchFamily="18" charset="0"/>
                <a:cs typeface="Times New Roman" panose="02020603050405020304" pitchFamily="18" charset="0"/>
              </a:rPr>
              <a:t>μm</a:t>
            </a:r>
            <a:endParaRPr lang="en-US" altLang="ja-JP" sz="1600" dirty="0">
              <a:solidFill>
                <a:schemeClr val="bg1"/>
              </a:solidFill>
              <a:latin typeface="Times New Roman" panose="02020603050405020304" pitchFamily="18" charset="0"/>
              <a:cs typeface="Times New Roman" panose="02020603050405020304" pitchFamily="18" charset="0"/>
            </a:endParaRPr>
          </a:p>
        </p:txBody>
      </p:sp>
      <p:sp>
        <p:nvSpPr>
          <p:cNvPr id="16" name="テキスト ボックス 15"/>
          <p:cNvSpPr txBox="1"/>
          <p:nvPr/>
        </p:nvSpPr>
        <p:spPr>
          <a:xfrm>
            <a:off x="5108782" y="1412776"/>
            <a:ext cx="3622283" cy="646331"/>
          </a:xfrm>
          <a:prstGeom prst="rect">
            <a:avLst/>
          </a:prstGeom>
          <a:noFill/>
          <a:ln>
            <a:noFill/>
          </a:ln>
        </p:spPr>
        <p:txBody>
          <a:bodyPr wrap="square" rtlCol="0">
            <a:spAutoFit/>
          </a:bodyPr>
          <a:lstStyle/>
          <a:p>
            <a:r>
              <a:rPr kumimoji="1" lang="en-US" altLang="ja-JP" u="sng" dirty="0">
                <a:latin typeface="Times New Roman" panose="02020603050405020304" pitchFamily="18" charset="0"/>
                <a:cs typeface="Times New Roman" panose="02020603050405020304" pitchFamily="18" charset="0"/>
              </a:rPr>
              <a:t>C</a:t>
            </a:r>
            <a:r>
              <a:rPr kumimoji="1" lang="en-US" altLang="ja-JP" u="sng" baseline="30000" dirty="0">
                <a:latin typeface="Times New Roman" panose="02020603050405020304" pitchFamily="18" charset="0"/>
                <a:cs typeface="Times New Roman" panose="02020603050405020304" pitchFamily="18" charset="0"/>
              </a:rPr>
              <a:t>6+</a:t>
            </a:r>
            <a:r>
              <a:rPr lang="ja-JP" altLang="en-US" u="sng" dirty="0">
                <a:latin typeface="Times New Roman" panose="02020603050405020304" pitchFamily="18" charset="0"/>
                <a:cs typeface="Times New Roman" panose="02020603050405020304" pitchFamily="18" charset="0"/>
              </a:rPr>
              <a:t>プラズマターゲット</a:t>
            </a:r>
            <a:endParaRPr lang="en-US" altLang="ja-JP" u="sng" dirty="0">
              <a:latin typeface="Times New Roman" panose="02020603050405020304" pitchFamily="18" charset="0"/>
              <a:cs typeface="Times New Roman" panose="02020603050405020304" pitchFamily="18" charset="0"/>
            </a:endParaRPr>
          </a:p>
          <a:p>
            <a:r>
              <a:rPr lang="en-US" altLang="ja-JP" b="1" i="1" dirty="0">
                <a:latin typeface="Times New Roman" panose="02020603050405020304" pitchFamily="18" charset="0"/>
                <a:cs typeface="Times New Roman" panose="02020603050405020304" pitchFamily="18" charset="0"/>
              </a:rPr>
              <a:t>n</a:t>
            </a:r>
            <a:r>
              <a:rPr lang="en-US" altLang="ja-JP" b="1" baseline="-25000" dirty="0">
                <a:latin typeface="Times New Roman" panose="02020603050405020304" pitchFamily="18" charset="0"/>
                <a:cs typeface="Times New Roman" panose="02020603050405020304" pitchFamily="18" charset="0"/>
              </a:rPr>
              <a:t>e</a:t>
            </a:r>
            <a:r>
              <a:rPr lang="en-US" altLang="ja-JP" b="1" i="1" dirty="0">
                <a:latin typeface="Times New Roman" panose="02020603050405020304" pitchFamily="18" charset="0"/>
                <a:cs typeface="Times New Roman" panose="02020603050405020304" pitchFamily="18" charset="0"/>
              </a:rPr>
              <a:t>/</a:t>
            </a:r>
            <a:r>
              <a:rPr lang="en-US" altLang="ja-JP" b="1" i="1" dirty="0" err="1">
                <a:latin typeface="Times New Roman" panose="02020603050405020304" pitchFamily="18" charset="0"/>
                <a:cs typeface="Times New Roman" panose="02020603050405020304" pitchFamily="18" charset="0"/>
              </a:rPr>
              <a:t>n</a:t>
            </a:r>
            <a:r>
              <a:rPr lang="en-US" altLang="ja-JP" b="1" baseline="-25000" dirty="0" err="1">
                <a:latin typeface="Times New Roman" panose="02020603050405020304" pitchFamily="18" charset="0"/>
                <a:cs typeface="Times New Roman" panose="02020603050405020304" pitchFamily="18" charset="0"/>
              </a:rPr>
              <a:t>cr</a:t>
            </a:r>
            <a:r>
              <a:rPr lang="en-US" altLang="ja-JP" b="1" dirty="0">
                <a:latin typeface="Times New Roman" panose="02020603050405020304" pitchFamily="18" charset="0"/>
                <a:cs typeface="Times New Roman" panose="02020603050405020304" pitchFamily="18" charset="0"/>
              </a:rPr>
              <a:t>=100</a:t>
            </a:r>
            <a:r>
              <a:rPr lang="ja-JP" altLang="en-US" baseline="-25000" dirty="0">
                <a:latin typeface="Times New Roman" panose="02020603050405020304" pitchFamily="18" charset="0"/>
                <a:cs typeface="Times New Roman" panose="02020603050405020304" pitchFamily="18" charset="0"/>
              </a:rPr>
              <a:t> </a:t>
            </a:r>
            <a:r>
              <a:rPr lang="en-US" altLang="ja-JP" dirty="0">
                <a:latin typeface="Times New Roman" panose="02020603050405020304" pitchFamily="18" charset="0"/>
                <a:cs typeface="Times New Roman" panose="02020603050405020304" pitchFamily="18" charset="0"/>
              </a:rPr>
              <a:t>,</a:t>
            </a:r>
            <a:r>
              <a:rPr lang="ja-JP" altLang="en-US" baseline="-25000" dirty="0">
                <a:latin typeface="Times New Roman" panose="02020603050405020304" pitchFamily="18" charset="0"/>
                <a:cs typeface="Times New Roman" panose="02020603050405020304" pitchFamily="18" charset="0"/>
              </a:rPr>
              <a:t> </a:t>
            </a:r>
            <a:r>
              <a:rPr lang="ja-JP" altLang="en-US" dirty="0">
                <a:latin typeface="Times New Roman" panose="02020603050405020304" pitchFamily="18" charset="0"/>
                <a:cs typeface="Times New Roman" panose="02020603050405020304" pitchFamily="18" charset="0"/>
              </a:rPr>
              <a:t>無限平板</a:t>
            </a:r>
            <a:endParaRPr kumimoji="1" lang="en-US" altLang="ja-JP" dirty="0">
              <a:latin typeface="Times New Roman" panose="02020603050405020304" pitchFamily="18" charset="0"/>
              <a:cs typeface="Times New Roman" panose="02020603050405020304" pitchFamily="18" charset="0"/>
            </a:endParaRPr>
          </a:p>
        </p:txBody>
      </p:sp>
      <p:cxnSp>
        <p:nvCxnSpPr>
          <p:cNvPr id="17" name="直線コネクタ 16"/>
          <p:cNvCxnSpPr/>
          <p:nvPr/>
        </p:nvCxnSpPr>
        <p:spPr>
          <a:xfrm flipV="1">
            <a:off x="5506672" y="2153393"/>
            <a:ext cx="0" cy="1488548"/>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8" name="直線矢印コネクタ 17"/>
          <p:cNvCxnSpPr/>
          <p:nvPr/>
        </p:nvCxnSpPr>
        <p:spPr>
          <a:xfrm>
            <a:off x="4073715" y="2280093"/>
            <a:ext cx="1417214" cy="0"/>
          </a:xfrm>
          <a:prstGeom prst="straightConnector1">
            <a:avLst/>
          </a:prstGeom>
          <a:ln w="19050">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9" name="直線矢印コネクタ 18"/>
          <p:cNvCxnSpPr/>
          <p:nvPr/>
        </p:nvCxnSpPr>
        <p:spPr>
          <a:xfrm>
            <a:off x="4073715" y="2568125"/>
            <a:ext cx="1405634" cy="0"/>
          </a:xfrm>
          <a:prstGeom prst="straightConnector1">
            <a:avLst/>
          </a:prstGeom>
          <a:ln w="19050">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0" name="直線矢印コネクタ 19"/>
          <p:cNvCxnSpPr/>
          <p:nvPr/>
        </p:nvCxnSpPr>
        <p:spPr>
          <a:xfrm>
            <a:off x="4073715" y="2865682"/>
            <a:ext cx="1408856" cy="0"/>
          </a:xfrm>
          <a:prstGeom prst="straightConnector1">
            <a:avLst/>
          </a:prstGeom>
          <a:ln w="19050">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1" name="直線矢印コネクタ 20"/>
          <p:cNvCxnSpPr/>
          <p:nvPr/>
        </p:nvCxnSpPr>
        <p:spPr>
          <a:xfrm>
            <a:off x="4073715" y="3432221"/>
            <a:ext cx="1410689" cy="0"/>
          </a:xfrm>
          <a:prstGeom prst="straightConnector1">
            <a:avLst/>
          </a:prstGeom>
          <a:ln w="19050">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2" name="直線矢印コネクタ 21"/>
          <p:cNvCxnSpPr/>
          <p:nvPr/>
        </p:nvCxnSpPr>
        <p:spPr>
          <a:xfrm>
            <a:off x="4073715" y="3144189"/>
            <a:ext cx="1408856" cy="0"/>
          </a:xfrm>
          <a:prstGeom prst="straightConnector1">
            <a:avLst/>
          </a:prstGeom>
          <a:ln w="19050">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grpSp>
        <p:nvGrpSpPr>
          <p:cNvPr id="30" name="グループ化 29"/>
          <p:cNvGrpSpPr/>
          <p:nvPr/>
        </p:nvGrpSpPr>
        <p:grpSpPr>
          <a:xfrm>
            <a:off x="581176" y="980728"/>
            <a:ext cx="7807247" cy="455929"/>
            <a:chOff x="625279" y="1879137"/>
            <a:chExt cx="7394877" cy="455929"/>
          </a:xfrm>
        </p:grpSpPr>
        <p:sp>
          <p:nvSpPr>
            <p:cNvPr id="31" name="正方形/長方形 30"/>
            <p:cNvSpPr/>
            <p:nvPr/>
          </p:nvSpPr>
          <p:spPr>
            <a:xfrm>
              <a:off x="652100" y="1879137"/>
              <a:ext cx="7225760" cy="369332"/>
            </a:xfrm>
            <a:prstGeom prst="rect">
              <a:avLst/>
            </a:prstGeom>
            <a:solidFill>
              <a:schemeClr val="bg1">
                <a:lumMod val="95000"/>
              </a:schemeClr>
            </a:solidFill>
            <a:ln>
              <a:solidFill>
                <a:schemeClr val="tx1"/>
              </a:solidFill>
            </a:ln>
          </p:spPr>
          <p:txBody>
            <a:bodyPr wrap="square">
              <a:spAutoFit/>
            </a:bodyPr>
            <a:lstStyle/>
            <a:p>
              <a:r>
                <a:rPr lang="ja-JP" altLang="en-US" dirty="0">
                  <a:latin typeface="Times New Roman" panose="02020603050405020304" pitchFamily="18" charset="0"/>
                  <a:cs typeface="Times New Roman" panose="02020603050405020304" pitchFamily="18" charset="0"/>
                </a:rPr>
                <a:t>相対論的電磁粒子コード「</a:t>
              </a:r>
              <a:r>
                <a:rPr lang="en-US" altLang="ja-JP" dirty="0">
                  <a:latin typeface="Times New Roman" panose="02020603050405020304" pitchFamily="18" charset="0"/>
                  <a:cs typeface="Times New Roman" panose="02020603050405020304" pitchFamily="18" charset="0"/>
                </a:rPr>
                <a:t>Picls2D</a:t>
              </a:r>
              <a:r>
                <a:rPr lang="en-US" altLang="ja-JP" baseline="30000" dirty="0">
                  <a:latin typeface="Times New Roman" panose="02020603050405020304" pitchFamily="18" charset="0"/>
                  <a:cs typeface="Times New Roman" panose="02020603050405020304" pitchFamily="18" charset="0"/>
                </a:rPr>
                <a:t>[1]</a:t>
              </a:r>
              <a:r>
                <a:rPr lang="ja-JP" altLang="en-US" dirty="0">
                  <a:latin typeface="Times New Roman" panose="02020603050405020304" pitchFamily="18" charset="0"/>
                  <a:cs typeface="Times New Roman" panose="02020603050405020304" pitchFamily="18" charset="0"/>
                </a:rPr>
                <a:t>」</a:t>
              </a:r>
            </a:p>
          </p:txBody>
        </p:sp>
        <p:sp>
          <p:nvSpPr>
            <p:cNvPr id="32" name="正方形/長方形 31"/>
            <p:cNvSpPr/>
            <p:nvPr/>
          </p:nvSpPr>
          <p:spPr>
            <a:xfrm>
              <a:off x="625279" y="1965734"/>
              <a:ext cx="2115054" cy="369332"/>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solidFill>
                  <a:schemeClr val="tx1"/>
                </a:solidFill>
                <a:latin typeface="Times New Roman" panose="02020603050405020304" pitchFamily="18" charset="0"/>
                <a:cs typeface="Times New Roman" panose="02020603050405020304" pitchFamily="18" charset="0"/>
              </a:endParaRPr>
            </a:p>
          </p:txBody>
        </p:sp>
        <p:sp>
          <p:nvSpPr>
            <p:cNvPr id="33" name="テキスト ボックス 32"/>
            <p:cNvSpPr txBox="1"/>
            <p:nvPr/>
          </p:nvSpPr>
          <p:spPr>
            <a:xfrm>
              <a:off x="3933345" y="1879137"/>
              <a:ext cx="4086811" cy="369332"/>
            </a:xfrm>
            <a:prstGeom prst="rect">
              <a:avLst/>
            </a:prstGeom>
            <a:noFill/>
            <a:ln>
              <a:noFill/>
            </a:ln>
          </p:spPr>
          <p:txBody>
            <a:bodyPr wrap="square" rtlCol="0">
              <a:spAutoFit/>
            </a:bodyPr>
            <a:lstStyle/>
            <a:p>
              <a:r>
                <a:rPr lang="ja-JP" altLang="en-US" dirty="0">
                  <a:latin typeface="Times New Roman" panose="02020603050405020304" pitchFamily="18" charset="0"/>
                  <a:cs typeface="Times New Roman" panose="02020603050405020304" pitchFamily="18" charset="0"/>
                </a:rPr>
                <a:t>　　・・・  </a:t>
              </a:r>
              <a:r>
                <a:rPr kumimoji="1" lang="ja-JP" altLang="en-US" u="sng" dirty="0">
                  <a:latin typeface="Times New Roman" panose="02020603050405020304" pitchFamily="18" charset="0"/>
                  <a:cs typeface="Times New Roman" panose="02020603050405020304" pitchFamily="18" charset="0"/>
                </a:rPr>
                <a:t>粒子運動</a:t>
              </a:r>
              <a:r>
                <a:rPr kumimoji="1" lang="ja-JP" altLang="en-US" dirty="0">
                  <a:latin typeface="Times New Roman" panose="02020603050405020304" pitchFamily="18" charset="0"/>
                  <a:cs typeface="Times New Roman" panose="02020603050405020304" pitchFamily="18" charset="0"/>
                </a:rPr>
                <a:t> </a:t>
              </a:r>
              <a:r>
                <a:rPr kumimoji="1" lang="en-US" altLang="ja-JP" dirty="0">
                  <a:latin typeface="Times New Roman" panose="02020603050405020304" pitchFamily="18" charset="0"/>
                  <a:cs typeface="Times New Roman" panose="02020603050405020304" pitchFamily="18" charset="0"/>
                </a:rPr>
                <a:t>&amp; </a:t>
              </a:r>
              <a:r>
                <a:rPr kumimoji="1" lang="ja-JP" altLang="en-US" u="sng" dirty="0">
                  <a:latin typeface="Times New Roman" panose="02020603050405020304" pitchFamily="18" charset="0"/>
                  <a:cs typeface="Times New Roman" panose="02020603050405020304" pitchFamily="18" charset="0"/>
                </a:rPr>
                <a:t>電磁場</a:t>
              </a:r>
              <a:r>
                <a:rPr kumimoji="1" lang="ja-JP" altLang="en-US" dirty="0">
                  <a:latin typeface="Times New Roman" panose="02020603050405020304" pitchFamily="18" charset="0"/>
                  <a:cs typeface="Times New Roman" panose="02020603050405020304" pitchFamily="18" charset="0"/>
                </a:rPr>
                <a:t>  </a:t>
              </a:r>
              <a:r>
                <a:rPr kumimoji="1" lang="en-US" altLang="ja-JP" dirty="0">
                  <a:latin typeface="Times New Roman" panose="02020603050405020304" pitchFamily="18" charset="0"/>
                  <a:cs typeface="Times New Roman" panose="02020603050405020304" pitchFamily="18" charset="0"/>
                </a:rPr>
                <a:t>+ </a:t>
              </a:r>
              <a:r>
                <a:rPr kumimoji="1" lang="ja-JP" altLang="en-US" dirty="0">
                  <a:latin typeface="Times New Roman" panose="02020603050405020304" pitchFamily="18" charset="0"/>
                  <a:cs typeface="Times New Roman" panose="02020603050405020304" pitchFamily="18" charset="0"/>
                </a:rPr>
                <a:t>粒子衝突</a:t>
              </a:r>
            </a:p>
          </p:txBody>
        </p:sp>
      </p:grpSp>
      <p:cxnSp>
        <p:nvCxnSpPr>
          <p:cNvPr id="34" name="直線矢印コネクタ 33"/>
          <p:cNvCxnSpPr/>
          <p:nvPr/>
        </p:nvCxnSpPr>
        <p:spPr>
          <a:xfrm>
            <a:off x="5506672" y="3971136"/>
            <a:ext cx="984728" cy="344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5" name="直線矢印コネクタ 34"/>
          <p:cNvCxnSpPr/>
          <p:nvPr/>
        </p:nvCxnSpPr>
        <p:spPr>
          <a:xfrm flipV="1">
            <a:off x="5506671" y="3741506"/>
            <a:ext cx="0" cy="23307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6" name="テキスト ボックス 35"/>
          <p:cNvSpPr txBox="1"/>
          <p:nvPr/>
        </p:nvSpPr>
        <p:spPr>
          <a:xfrm>
            <a:off x="6498849" y="3715313"/>
            <a:ext cx="569192" cy="369332"/>
          </a:xfrm>
          <a:prstGeom prst="rect">
            <a:avLst/>
          </a:prstGeom>
          <a:noFill/>
          <a:ln>
            <a:noFill/>
          </a:ln>
        </p:spPr>
        <p:txBody>
          <a:bodyPr wrap="square" rtlCol="0">
            <a:spAutoFit/>
          </a:bodyPr>
          <a:lstStyle/>
          <a:p>
            <a:r>
              <a:rPr kumimoji="1" lang="en-US" altLang="ja-JP" i="1" dirty="0">
                <a:latin typeface="Times New Roman" panose="02020603050405020304" pitchFamily="18" charset="0"/>
                <a:cs typeface="Times New Roman" panose="02020603050405020304" pitchFamily="18" charset="0"/>
              </a:rPr>
              <a:t>x</a:t>
            </a:r>
            <a:endParaRPr kumimoji="1" lang="ja-JP" altLang="en-US" i="1" dirty="0">
              <a:latin typeface="Times New Roman" panose="02020603050405020304" pitchFamily="18" charset="0"/>
              <a:cs typeface="Times New Roman" panose="02020603050405020304" pitchFamily="18" charset="0"/>
            </a:endParaRPr>
          </a:p>
        </p:txBody>
      </p:sp>
      <p:sp>
        <p:nvSpPr>
          <p:cNvPr id="37" name="テキスト ボックス 36"/>
          <p:cNvSpPr txBox="1"/>
          <p:nvPr/>
        </p:nvSpPr>
        <p:spPr>
          <a:xfrm>
            <a:off x="5586984" y="3501008"/>
            <a:ext cx="569192" cy="369332"/>
          </a:xfrm>
          <a:prstGeom prst="rect">
            <a:avLst/>
          </a:prstGeom>
          <a:noFill/>
          <a:ln>
            <a:noFill/>
          </a:ln>
        </p:spPr>
        <p:txBody>
          <a:bodyPr wrap="square" rtlCol="0">
            <a:spAutoFit/>
          </a:bodyPr>
          <a:lstStyle/>
          <a:p>
            <a:r>
              <a:rPr lang="en-US" altLang="ja-JP" i="1" dirty="0">
                <a:latin typeface="Times New Roman" panose="02020603050405020304" pitchFamily="18" charset="0"/>
                <a:cs typeface="Times New Roman" panose="02020603050405020304" pitchFamily="18" charset="0"/>
              </a:rPr>
              <a:t>y</a:t>
            </a:r>
            <a:endParaRPr kumimoji="1" lang="ja-JP" altLang="en-US" i="1" dirty="0">
              <a:latin typeface="Times New Roman" panose="02020603050405020304" pitchFamily="18" charset="0"/>
              <a:cs typeface="Times New Roman" panose="02020603050405020304" pitchFamily="18" charset="0"/>
            </a:endParaRPr>
          </a:p>
        </p:txBody>
      </p:sp>
      <p:graphicFrame>
        <p:nvGraphicFramePr>
          <p:cNvPr id="38" name="グラフ 37"/>
          <p:cNvGraphicFramePr>
            <a:graphicFrameLocks/>
          </p:cNvGraphicFramePr>
          <p:nvPr>
            <p:extLst>
              <p:ext uri="{D42A27DB-BD31-4B8C-83A1-F6EECF244321}">
                <p14:modId xmlns:p14="http://schemas.microsoft.com/office/powerpoint/2010/main" val="3491577829"/>
              </p:ext>
            </p:extLst>
          </p:nvPr>
        </p:nvGraphicFramePr>
        <p:xfrm>
          <a:off x="837318" y="1986583"/>
          <a:ext cx="3035674" cy="2221006"/>
        </p:xfrm>
        <a:graphic>
          <a:graphicData uri="http://schemas.openxmlformats.org/drawingml/2006/chart">
            <c:chart xmlns:c="http://schemas.openxmlformats.org/drawingml/2006/chart" xmlns:r="http://schemas.openxmlformats.org/officeDocument/2006/relationships" r:id="rId2"/>
          </a:graphicData>
        </a:graphic>
      </p:graphicFrame>
      <p:sp>
        <p:nvSpPr>
          <p:cNvPr id="27" name="正方形/長方形 26"/>
          <p:cNvSpPr/>
          <p:nvPr/>
        </p:nvSpPr>
        <p:spPr>
          <a:xfrm>
            <a:off x="2389749" y="2812135"/>
            <a:ext cx="1072730" cy="307777"/>
          </a:xfrm>
          <a:prstGeom prst="rect">
            <a:avLst/>
          </a:prstGeom>
        </p:spPr>
        <p:txBody>
          <a:bodyPr wrap="none">
            <a:spAutoFit/>
          </a:bodyPr>
          <a:lstStyle/>
          <a:p>
            <a:r>
              <a:rPr lang="en-US" altLang="ja-JP" sz="1400" dirty="0">
                <a:latin typeface="Times New Roman" panose="02020603050405020304" pitchFamily="18" charset="0"/>
                <a:cs typeface="Times New Roman" panose="02020603050405020304" pitchFamily="18" charset="0"/>
              </a:rPr>
              <a:t>0.02ps ramp</a:t>
            </a:r>
            <a:endParaRPr lang="ja-JP" altLang="en-US" sz="1400" dirty="0">
              <a:latin typeface="Times New Roman" panose="02020603050405020304" pitchFamily="18" charset="0"/>
              <a:cs typeface="Times New Roman" panose="02020603050405020304" pitchFamily="18" charset="0"/>
            </a:endParaRPr>
          </a:p>
        </p:txBody>
      </p:sp>
      <p:cxnSp>
        <p:nvCxnSpPr>
          <p:cNvPr id="28" name="直線矢印コネクタ 27"/>
          <p:cNvCxnSpPr/>
          <p:nvPr/>
        </p:nvCxnSpPr>
        <p:spPr>
          <a:xfrm flipH="1" flipV="1">
            <a:off x="2114655" y="2740127"/>
            <a:ext cx="275095" cy="225897"/>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2" name="テキスト ボックス 41"/>
          <p:cNvSpPr txBox="1"/>
          <p:nvPr/>
        </p:nvSpPr>
        <p:spPr>
          <a:xfrm>
            <a:off x="635326" y="1412775"/>
            <a:ext cx="3793630" cy="646331"/>
          </a:xfrm>
          <a:prstGeom prst="rect">
            <a:avLst/>
          </a:prstGeom>
          <a:noFill/>
          <a:ln>
            <a:noFill/>
          </a:ln>
        </p:spPr>
        <p:txBody>
          <a:bodyPr wrap="square" rtlCol="0">
            <a:spAutoFit/>
          </a:bodyPr>
          <a:lstStyle/>
          <a:p>
            <a:r>
              <a:rPr lang="ja-JP" altLang="en-US" u="sng" dirty="0">
                <a:solidFill>
                  <a:schemeClr val="accent6">
                    <a:lumMod val="75000"/>
                  </a:schemeClr>
                </a:solidFill>
                <a:latin typeface="Times New Roman" panose="02020603050405020304" pitchFamily="18" charset="0"/>
                <a:cs typeface="Times New Roman" panose="02020603050405020304" pitchFamily="18" charset="0"/>
              </a:rPr>
              <a:t>レーザーパルス</a:t>
            </a:r>
            <a:endParaRPr lang="en-US" altLang="ja-JP" u="sng" dirty="0">
              <a:solidFill>
                <a:schemeClr val="accent6">
                  <a:lumMod val="75000"/>
                </a:schemeClr>
              </a:solidFill>
              <a:latin typeface="Times New Roman" panose="02020603050405020304" pitchFamily="18" charset="0"/>
              <a:cs typeface="Times New Roman" panose="02020603050405020304" pitchFamily="18" charset="0"/>
            </a:endParaRPr>
          </a:p>
          <a:p>
            <a:r>
              <a:rPr lang="en-US" altLang="ja-JP" b="1" i="1" dirty="0">
                <a:solidFill>
                  <a:schemeClr val="accent6">
                    <a:lumMod val="75000"/>
                  </a:schemeClr>
                </a:solidFill>
                <a:latin typeface="Times New Roman" panose="02020603050405020304" pitchFamily="18" charset="0"/>
                <a:cs typeface="Times New Roman" panose="02020603050405020304" pitchFamily="18" charset="0"/>
              </a:rPr>
              <a:t>I</a:t>
            </a:r>
            <a:r>
              <a:rPr lang="en-US" altLang="ja-JP" b="1" baseline="-25000" dirty="0">
                <a:solidFill>
                  <a:schemeClr val="accent6">
                    <a:lumMod val="75000"/>
                  </a:schemeClr>
                </a:solidFill>
                <a:latin typeface="Times New Roman" panose="02020603050405020304" pitchFamily="18" charset="0"/>
                <a:cs typeface="Times New Roman" panose="02020603050405020304" pitchFamily="18" charset="0"/>
              </a:rPr>
              <a:t>L</a:t>
            </a:r>
            <a:r>
              <a:rPr lang="en-US" altLang="ja-JP" b="1" dirty="0">
                <a:solidFill>
                  <a:schemeClr val="accent6">
                    <a:lumMod val="75000"/>
                  </a:schemeClr>
                </a:solidFill>
                <a:latin typeface="Times New Roman" panose="02020603050405020304" pitchFamily="18" charset="0"/>
                <a:cs typeface="Times New Roman" panose="02020603050405020304" pitchFamily="18" charset="0"/>
              </a:rPr>
              <a:t>=1×10</a:t>
            </a:r>
            <a:r>
              <a:rPr lang="en-US" altLang="ja-JP" b="1" baseline="30000" dirty="0">
                <a:solidFill>
                  <a:schemeClr val="accent6">
                    <a:lumMod val="75000"/>
                  </a:schemeClr>
                </a:solidFill>
                <a:latin typeface="Times New Roman" panose="02020603050405020304" pitchFamily="18" charset="0"/>
                <a:cs typeface="Times New Roman" panose="02020603050405020304" pitchFamily="18" charset="0"/>
              </a:rPr>
              <a:t>22</a:t>
            </a:r>
            <a:r>
              <a:rPr lang="en-US" altLang="ja-JP" b="1" dirty="0">
                <a:solidFill>
                  <a:schemeClr val="accent6">
                    <a:lumMod val="75000"/>
                  </a:schemeClr>
                </a:solidFill>
                <a:latin typeface="Times New Roman" panose="02020603050405020304" pitchFamily="18" charset="0"/>
                <a:cs typeface="Times New Roman" panose="02020603050405020304" pitchFamily="18" charset="0"/>
              </a:rPr>
              <a:t>W/cm</a:t>
            </a:r>
            <a:r>
              <a:rPr lang="en-US" altLang="ja-JP" b="1" baseline="30000" dirty="0">
                <a:solidFill>
                  <a:schemeClr val="accent6">
                    <a:lumMod val="75000"/>
                  </a:schemeClr>
                </a:solidFill>
                <a:latin typeface="Times New Roman" panose="02020603050405020304" pitchFamily="18" charset="0"/>
                <a:cs typeface="Times New Roman" panose="02020603050405020304" pitchFamily="18" charset="0"/>
              </a:rPr>
              <a:t>2</a:t>
            </a:r>
            <a:r>
              <a:rPr lang="ja-JP" altLang="en-US" b="1" dirty="0">
                <a:solidFill>
                  <a:schemeClr val="accent6">
                    <a:lumMod val="75000"/>
                  </a:schemeClr>
                </a:solidFill>
                <a:latin typeface="Times New Roman" panose="02020603050405020304" pitchFamily="18" charset="0"/>
                <a:cs typeface="Times New Roman" panose="02020603050405020304" pitchFamily="18" charset="0"/>
              </a:rPr>
              <a:t> （</a:t>
            </a:r>
            <a:r>
              <a:rPr lang="en-US" altLang="ja-JP" b="1" i="1" dirty="0">
                <a:solidFill>
                  <a:schemeClr val="accent6">
                    <a:lumMod val="75000"/>
                  </a:schemeClr>
                </a:solidFill>
                <a:latin typeface="Times New Roman" panose="02020603050405020304" pitchFamily="18" charset="0"/>
                <a:cs typeface="Times New Roman" panose="02020603050405020304" pitchFamily="18" charset="0"/>
              </a:rPr>
              <a:t>a</a:t>
            </a:r>
            <a:r>
              <a:rPr lang="en-US" altLang="ja-JP" b="1" baseline="-25000" dirty="0">
                <a:solidFill>
                  <a:schemeClr val="accent6">
                    <a:lumMod val="75000"/>
                  </a:schemeClr>
                </a:solidFill>
                <a:latin typeface="Times New Roman" panose="02020603050405020304" pitchFamily="18" charset="0"/>
                <a:cs typeface="Times New Roman" panose="02020603050405020304" pitchFamily="18" charset="0"/>
              </a:rPr>
              <a:t>0</a:t>
            </a:r>
            <a:r>
              <a:rPr lang="en-US" altLang="ja-JP" b="1" dirty="0">
                <a:solidFill>
                  <a:schemeClr val="accent6">
                    <a:lumMod val="75000"/>
                  </a:schemeClr>
                </a:solidFill>
                <a:latin typeface="Times New Roman" panose="02020603050405020304" pitchFamily="18" charset="0"/>
                <a:cs typeface="Times New Roman" panose="02020603050405020304" pitchFamily="18" charset="0"/>
              </a:rPr>
              <a:t>=63.7</a:t>
            </a:r>
            <a:r>
              <a:rPr lang="ja-JP" altLang="en-US" b="1" dirty="0">
                <a:solidFill>
                  <a:schemeClr val="accent6">
                    <a:lumMod val="75000"/>
                  </a:schemeClr>
                </a:solidFill>
                <a:latin typeface="Times New Roman" panose="02020603050405020304" pitchFamily="18" charset="0"/>
                <a:cs typeface="Times New Roman" panose="02020603050405020304" pitchFamily="18" charset="0"/>
              </a:rPr>
              <a:t>）</a:t>
            </a:r>
            <a:endParaRPr kumimoji="1" lang="en-US" altLang="ja-JP" b="1" dirty="0">
              <a:solidFill>
                <a:schemeClr val="accent6">
                  <a:lumMod val="75000"/>
                </a:schemeClr>
              </a:solidFill>
              <a:latin typeface="Times New Roman" panose="02020603050405020304" pitchFamily="18" charset="0"/>
              <a:cs typeface="Times New Roman" panose="02020603050405020304" pitchFamily="18" charset="0"/>
            </a:endParaRPr>
          </a:p>
        </p:txBody>
      </p:sp>
      <p:sp>
        <p:nvSpPr>
          <p:cNvPr id="49" name="テキスト ボックス 48"/>
          <p:cNvSpPr txBox="1"/>
          <p:nvPr/>
        </p:nvSpPr>
        <p:spPr>
          <a:xfrm>
            <a:off x="5288840" y="4099493"/>
            <a:ext cx="3293209" cy="646331"/>
          </a:xfrm>
          <a:prstGeom prst="rect">
            <a:avLst/>
          </a:prstGeom>
          <a:noFill/>
          <a:ln>
            <a:noFill/>
          </a:ln>
        </p:spPr>
        <p:txBody>
          <a:bodyPr wrap="square" rtlCol="0">
            <a:spAutoFit/>
          </a:bodyPr>
          <a:lstStyle/>
          <a:p>
            <a:r>
              <a:rPr kumimoji="1" lang="ja-JP" altLang="en-US" dirty="0">
                <a:latin typeface="Times New Roman" panose="02020603050405020304" pitchFamily="18" charset="0"/>
                <a:cs typeface="Times New Roman" panose="02020603050405020304" pitchFamily="18" charset="0"/>
              </a:rPr>
              <a:t>計算エリアサイズ：</a:t>
            </a:r>
            <a:r>
              <a:rPr lang="en-US" altLang="ja-JP" dirty="0">
                <a:latin typeface="Times New Roman" panose="02020603050405020304" pitchFamily="18" charset="0"/>
                <a:cs typeface="Times New Roman" panose="02020603050405020304" pitchFamily="18" charset="0"/>
              </a:rPr>
              <a:t>  </a:t>
            </a:r>
            <a:r>
              <a:rPr lang="en-US" altLang="ja-JP" dirty="0" err="1">
                <a:latin typeface="Times New Roman" panose="02020603050405020304" pitchFamily="18" charset="0"/>
                <a:cs typeface="Times New Roman" panose="02020603050405020304" pitchFamily="18" charset="0"/>
              </a:rPr>
              <a:t>Δy</a:t>
            </a:r>
            <a:r>
              <a:rPr lang="en-US" altLang="ja-JP" dirty="0">
                <a:latin typeface="Times New Roman" panose="02020603050405020304" pitchFamily="18" charset="0"/>
                <a:cs typeface="Times New Roman" panose="02020603050405020304" pitchFamily="18" charset="0"/>
              </a:rPr>
              <a:t>=0.1μm</a:t>
            </a:r>
          </a:p>
          <a:p>
            <a:r>
              <a:rPr lang="ja-JP" altLang="en-US" dirty="0">
                <a:latin typeface="Times New Roman" panose="02020603050405020304" pitchFamily="18" charset="0"/>
                <a:cs typeface="Times New Roman" panose="02020603050405020304" pitchFamily="18" charset="0"/>
              </a:rPr>
              <a:t>→　準一次元的な計算</a:t>
            </a:r>
            <a:endParaRPr kumimoji="1" lang="ja-JP" altLang="en-US" dirty="0">
              <a:latin typeface="Times New Roman" panose="02020603050405020304" pitchFamily="18" charset="0"/>
              <a:cs typeface="Times New Roman" panose="02020603050405020304" pitchFamily="18" charset="0"/>
            </a:endParaRPr>
          </a:p>
        </p:txBody>
      </p:sp>
      <p:sp>
        <p:nvSpPr>
          <p:cNvPr id="50" name="テキスト ボックス 49"/>
          <p:cNvSpPr txBox="1"/>
          <p:nvPr/>
        </p:nvSpPr>
        <p:spPr>
          <a:xfrm>
            <a:off x="357617" y="4806677"/>
            <a:ext cx="8373448" cy="1631216"/>
          </a:xfrm>
          <a:prstGeom prst="rect">
            <a:avLst/>
          </a:prstGeom>
          <a:noFill/>
          <a:ln>
            <a:solidFill>
              <a:schemeClr val="tx1"/>
            </a:solidFill>
          </a:ln>
        </p:spPr>
        <p:txBody>
          <a:bodyPr wrap="square" rtlCol="0">
            <a:spAutoFit/>
          </a:bodyPr>
          <a:lstStyle/>
          <a:p>
            <a:r>
              <a:rPr kumimoji="1" lang="ja-JP" altLang="en-US" dirty="0">
                <a:latin typeface="Times New Roman" panose="02020603050405020304" pitchFamily="18" charset="0"/>
                <a:cs typeface="Times New Roman" panose="02020603050405020304" pitchFamily="18" charset="0"/>
              </a:rPr>
              <a:t>時間分解能：</a:t>
            </a:r>
            <a:endParaRPr kumimoji="1" lang="en-US" altLang="ja-JP" dirty="0">
              <a:latin typeface="Times New Roman" panose="02020603050405020304" pitchFamily="18" charset="0"/>
              <a:cs typeface="Times New Roman" panose="02020603050405020304" pitchFamily="18" charset="0"/>
            </a:endParaRPr>
          </a:p>
          <a:p>
            <a:r>
              <a:rPr kumimoji="1" lang="en-US" altLang="ja-JP" b="1" i="1" dirty="0">
                <a:latin typeface="Times New Roman" panose="02020603050405020304" pitchFamily="18" charset="0"/>
                <a:cs typeface="Times New Roman" panose="02020603050405020304" pitchFamily="18" charset="0"/>
              </a:rPr>
              <a:t>T</a:t>
            </a:r>
            <a:r>
              <a:rPr kumimoji="1" lang="en-US" altLang="ja-JP" b="1" baseline="-25000" dirty="0">
                <a:latin typeface="Times New Roman" panose="02020603050405020304" pitchFamily="18" charset="0"/>
                <a:cs typeface="Times New Roman" panose="02020603050405020304" pitchFamily="18" charset="0"/>
              </a:rPr>
              <a:t>L</a:t>
            </a:r>
            <a:r>
              <a:rPr kumimoji="1" lang="en-US" altLang="ja-JP" b="1" dirty="0">
                <a:latin typeface="Times New Roman" panose="02020603050405020304" pitchFamily="18" charset="0"/>
                <a:cs typeface="Times New Roman" panose="02020603050405020304" pitchFamily="18" charset="0"/>
              </a:rPr>
              <a:t>/</a:t>
            </a:r>
            <a:r>
              <a:rPr kumimoji="1" lang="en-US" altLang="ja-JP" b="1" dirty="0" err="1">
                <a:latin typeface="Times New Roman" panose="02020603050405020304" pitchFamily="18" charset="0"/>
                <a:cs typeface="Times New Roman" panose="02020603050405020304" pitchFamily="18" charset="0"/>
              </a:rPr>
              <a:t>Δ</a:t>
            </a:r>
            <a:r>
              <a:rPr kumimoji="1" lang="en-US" altLang="ja-JP" b="1" i="1" dirty="0" err="1">
                <a:latin typeface="Times New Roman" panose="02020603050405020304" pitchFamily="18" charset="0"/>
                <a:cs typeface="Times New Roman" panose="02020603050405020304" pitchFamily="18" charset="0"/>
              </a:rPr>
              <a:t>t</a:t>
            </a:r>
            <a:r>
              <a:rPr kumimoji="1" lang="en-US" altLang="ja-JP" b="1" dirty="0">
                <a:latin typeface="Times New Roman" panose="02020603050405020304" pitchFamily="18" charset="0"/>
                <a:cs typeface="Times New Roman" panose="02020603050405020304" pitchFamily="18" charset="0"/>
              </a:rPr>
              <a:t>  = 100 , 169</a:t>
            </a:r>
            <a:r>
              <a:rPr kumimoji="1" lang="ja-JP" altLang="en-US" b="1" dirty="0">
                <a:latin typeface="Times New Roman" panose="02020603050405020304" pitchFamily="18" charset="0"/>
                <a:cs typeface="Times New Roman" panose="02020603050405020304" pitchFamily="18" charset="0"/>
              </a:rPr>
              <a:t> </a:t>
            </a:r>
            <a:r>
              <a:rPr kumimoji="1" lang="en-US" altLang="ja-JP" b="1" dirty="0">
                <a:latin typeface="Times New Roman" panose="02020603050405020304" pitchFamily="18" charset="0"/>
                <a:cs typeface="Times New Roman" panose="02020603050405020304" pitchFamily="18" charset="0"/>
              </a:rPr>
              <a:t>, 200 , 248 , 400</a:t>
            </a:r>
          </a:p>
          <a:p>
            <a:endParaRPr lang="en-US" altLang="ja-JP" sz="2800" dirty="0">
              <a:latin typeface="Times New Roman" panose="02020603050405020304" pitchFamily="18" charset="0"/>
              <a:cs typeface="Times New Roman" panose="02020603050405020304" pitchFamily="18" charset="0"/>
            </a:endParaRPr>
          </a:p>
          <a:p>
            <a:r>
              <a:rPr lang="en-US" altLang="ja-JP" dirty="0">
                <a:latin typeface="Times New Roman" panose="02020603050405020304" pitchFamily="18" charset="0"/>
                <a:cs typeface="Times New Roman" panose="02020603050405020304" pitchFamily="18" charset="0"/>
              </a:rPr>
              <a:t>※</a:t>
            </a:r>
            <a:r>
              <a:rPr lang="ja-JP" altLang="en-US" dirty="0">
                <a:latin typeface="Times New Roman" panose="02020603050405020304" pitchFamily="18" charset="0"/>
                <a:cs typeface="Times New Roman" panose="02020603050405020304" pitchFamily="18" charset="0"/>
              </a:rPr>
              <a:t> それぞれ、単位面積あたりの超粒子数は同じ （イオン：</a:t>
            </a:r>
            <a:r>
              <a:rPr lang="en-US" altLang="ja-JP" dirty="0">
                <a:latin typeface="Times New Roman" panose="02020603050405020304" pitchFamily="18" charset="0"/>
                <a:cs typeface="Times New Roman" panose="02020603050405020304" pitchFamily="18" charset="0"/>
              </a:rPr>
              <a:t>72</a:t>
            </a:r>
            <a:r>
              <a:rPr lang="ja-JP" altLang="en-US" dirty="0">
                <a:latin typeface="Times New Roman" panose="02020603050405020304" pitchFamily="18" charset="0"/>
                <a:cs typeface="Times New Roman" panose="02020603050405020304" pitchFamily="18" charset="0"/>
              </a:rPr>
              <a:t>万個</a:t>
            </a:r>
            <a:r>
              <a:rPr lang="en-US" altLang="ja-JP" dirty="0">
                <a:latin typeface="Times New Roman" panose="02020603050405020304" pitchFamily="18" charset="0"/>
                <a:cs typeface="Times New Roman" panose="02020603050405020304" pitchFamily="18" charset="0"/>
              </a:rPr>
              <a:t>/μm</a:t>
            </a:r>
            <a:r>
              <a:rPr lang="en-US" altLang="ja-JP" baseline="30000" dirty="0">
                <a:latin typeface="Times New Roman" panose="02020603050405020304" pitchFamily="18" charset="0"/>
                <a:cs typeface="Times New Roman" panose="02020603050405020304" pitchFamily="18" charset="0"/>
              </a:rPr>
              <a:t>2</a:t>
            </a:r>
            <a:r>
              <a:rPr lang="ja-JP" altLang="en-US" dirty="0">
                <a:latin typeface="Times New Roman" panose="02020603050405020304" pitchFamily="18" charset="0"/>
                <a:cs typeface="Times New Roman" panose="02020603050405020304" pitchFamily="18" charset="0"/>
              </a:rPr>
              <a:t>）</a:t>
            </a:r>
            <a:endParaRPr lang="en-US" altLang="ja-JP" dirty="0">
              <a:latin typeface="Times New Roman" panose="02020603050405020304" pitchFamily="18" charset="0"/>
              <a:cs typeface="Times New Roman" panose="02020603050405020304" pitchFamily="18" charset="0"/>
            </a:endParaRPr>
          </a:p>
          <a:p>
            <a:r>
              <a:rPr kumimoji="1" lang="en-US" altLang="ja-JP" dirty="0">
                <a:latin typeface="Times New Roman" panose="02020603050405020304" pitchFamily="18" charset="0"/>
                <a:cs typeface="Times New Roman" panose="02020603050405020304" pitchFamily="18" charset="0"/>
              </a:rPr>
              <a:t>※</a:t>
            </a:r>
            <a:r>
              <a:rPr lang="ja-JP" altLang="en-US" dirty="0">
                <a:latin typeface="Times New Roman" panose="02020603050405020304" pitchFamily="18" charset="0"/>
                <a:cs typeface="Times New Roman" panose="02020603050405020304" pitchFamily="18" charset="0"/>
              </a:rPr>
              <a:t> </a:t>
            </a:r>
            <a:r>
              <a:rPr lang="en-US" altLang="ja-JP" dirty="0">
                <a:latin typeface="Times New Roman" panose="02020603050405020304" pitchFamily="18" charset="0"/>
                <a:cs typeface="Times New Roman" panose="02020603050405020304" pitchFamily="18" charset="0"/>
              </a:rPr>
              <a:t>Picls2D</a:t>
            </a:r>
            <a:r>
              <a:rPr lang="ja-JP" altLang="en-US" dirty="0">
                <a:latin typeface="Times New Roman" panose="02020603050405020304" pitchFamily="18" charset="0"/>
                <a:cs typeface="Times New Roman" panose="02020603050405020304" pitchFamily="18" charset="0"/>
              </a:rPr>
              <a:t>では</a:t>
            </a:r>
            <a:r>
              <a:rPr lang="en-US" altLang="ja-JP" dirty="0" err="1">
                <a:latin typeface="Times New Roman" panose="02020603050405020304" pitchFamily="18" charset="0"/>
                <a:cs typeface="Times New Roman" panose="02020603050405020304" pitchFamily="18" charset="0"/>
              </a:rPr>
              <a:t>Δ</a:t>
            </a:r>
            <a:r>
              <a:rPr lang="en-US" altLang="ja-JP" i="1" dirty="0" err="1">
                <a:latin typeface="Times New Roman" panose="02020603050405020304" pitchFamily="18" charset="0"/>
                <a:cs typeface="Times New Roman" panose="02020603050405020304" pitchFamily="18" charset="0"/>
              </a:rPr>
              <a:t>x</a:t>
            </a:r>
            <a:r>
              <a:rPr lang="en-US" altLang="ja-JP" i="1" dirty="0">
                <a:latin typeface="Times New Roman" panose="02020603050405020304" pitchFamily="18" charset="0"/>
                <a:cs typeface="Times New Roman" panose="02020603050405020304" pitchFamily="18" charset="0"/>
              </a:rPr>
              <a:t>=</a:t>
            </a:r>
            <a:r>
              <a:rPr lang="en-US" altLang="ja-JP" i="1" dirty="0" err="1">
                <a:latin typeface="Times New Roman" panose="02020603050405020304" pitchFamily="18" charset="0"/>
                <a:cs typeface="Times New Roman" panose="02020603050405020304" pitchFamily="18" charset="0"/>
              </a:rPr>
              <a:t>c</a:t>
            </a:r>
            <a:r>
              <a:rPr lang="en-US" altLang="ja-JP" dirty="0" err="1">
                <a:latin typeface="Times New Roman" panose="02020603050405020304" pitchFamily="18" charset="0"/>
                <a:cs typeface="Times New Roman" panose="02020603050405020304" pitchFamily="18" charset="0"/>
              </a:rPr>
              <a:t>Δ</a:t>
            </a:r>
            <a:r>
              <a:rPr lang="en-US" altLang="ja-JP" i="1" dirty="0" err="1">
                <a:latin typeface="Times New Roman" panose="02020603050405020304" pitchFamily="18" charset="0"/>
                <a:cs typeface="Times New Roman" panose="02020603050405020304" pitchFamily="18" charset="0"/>
              </a:rPr>
              <a:t>t</a:t>
            </a:r>
            <a:endParaRPr lang="en-US" altLang="ja-JP" i="1" dirty="0">
              <a:latin typeface="Times New Roman" panose="02020603050405020304" pitchFamily="18" charset="0"/>
              <a:cs typeface="Times New Roman" panose="02020603050405020304" pitchFamily="18" charset="0"/>
            </a:endParaRPr>
          </a:p>
        </p:txBody>
      </p:sp>
      <p:cxnSp>
        <p:nvCxnSpPr>
          <p:cNvPr id="57" name="直線矢印コネクタ 56"/>
          <p:cNvCxnSpPr>
            <a:endCxn id="59" idx="1"/>
          </p:cNvCxnSpPr>
          <p:nvPr/>
        </p:nvCxnSpPr>
        <p:spPr>
          <a:xfrm flipV="1">
            <a:off x="1697675" y="5516939"/>
            <a:ext cx="1484552" cy="9818"/>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59" name="テキスト ボックス 58"/>
          <p:cNvSpPr txBox="1"/>
          <p:nvPr/>
        </p:nvSpPr>
        <p:spPr>
          <a:xfrm>
            <a:off x="3182227" y="5332273"/>
            <a:ext cx="885717" cy="369332"/>
          </a:xfrm>
          <a:prstGeom prst="rect">
            <a:avLst/>
          </a:prstGeom>
          <a:noFill/>
          <a:ln>
            <a:noFill/>
          </a:ln>
        </p:spPr>
        <p:txBody>
          <a:bodyPr wrap="square" rtlCol="0">
            <a:spAutoFit/>
          </a:bodyPr>
          <a:lstStyle/>
          <a:p>
            <a:r>
              <a:rPr kumimoji="1" lang="ja-JP" altLang="en-US" dirty="0"/>
              <a:t>細かい</a:t>
            </a:r>
          </a:p>
        </p:txBody>
      </p:sp>
      <p:sp>
        <p:nvSpPr>
          <p:cNvPr id="60" name="テキスト ボックス 59"/>
          <p:cNvSpPr txBox="1"/>
          <p:nvPr/>
        </p:nvSpPr>
        <p:spPr>
          <a:xfrm>
            <a:off x="1115616" y="5342091"/>
            <a:ext cx="792088" cy="369332"/>
          </a:xfrm>
          <a:prstGeom prst="rect">
            <a:avLst/>
          </a:prstGeom>
          <a:noFill/>
          <a:ln>
            <a:noFill/>
          </a:ln>
        </p:spPr>
        <p:txBody>
          <a:bodyPr wrap="square" rtlCol="0">
            <a:spAutoFit/>
          </a:bodyPr>
          <a:lstStyle/>
          <a:p>
            <a:r>
              <a:rPr lang="ja-JP" altLang="en-US" dirty="0"/>
              <a:t>粗い</a:t>
            </a:r>
            <a:endParaRPr kumimoji="1" lang="ja-JP" altLang="en-US" dirty="0"/>
          </a:p>
        </p:txBody>
      </p:sp>
      <p:sp>
        <p:nvSpPr>
          <p:cNvPr id="65" name="テキスト ボックス 64"/>
          <p:cNvSpPr txBox="1"/>
          <p:nvPr/>
        </p:nvSpPr>
        <p:spPr>
          <a:xfrm>
            <a:off x="3893259" y="6535657"/>
            <a:ext cx="5008978" cy="307777"/>
          </a:xfrm>
          <a:prstGeom prst="rect">
            <a:avLst/>
          </a:prstGeom>
          <a:noFill/>
        </p:spPr>
        <p:txBody>
          <a:bodyPr wrap="square" rtlCol="0">
            <a:spAutoFit/>
          </a:bodyPr>
          <a:lstStyle/>
          <a:p>
            <a:r>
              <a:rPr lang="en-US" altLang="ja-JP" sz="1400" dirty="0">
                <a:latin typeface="Times New Roman" panose="02020603050405020304" pitchFamily="18" charset="0"/>
                <a:cs typeface="Times New Roman" panose="02020603050405020304" pitchFamily="18" charset="0"/>
              </a:rPr>
              <a:t>[1] Y. </a:t>
            </a:r>
            <a:r>
              <a:rPr lang="en-US" altLang="ja-JP" sz="1400" dirty="0" err="1">
                <a:latin typeface="Times New Roman" panose="02020603050405020304" pitchFamily="18" charset="0"/>
                <a:cs typeface="Times New Roman" panose="02020603050405020304" pitchFamily="18" charset="0"/>
              </a:rPr>
              <a:t>Sentoku</a:t>
            </a:r>
            <a:r>
              <a:rPr lang="en-US" altLang="ja-JP" sz="1400" dirty="0">
                <a:latin typeface="Times New Roman" panose="02020603050405020304" pitchFamily="18" charset="0"/>
                <a:cs typeface="Times New Roman" panose="02020603050405020304" pitchFamily="18" charset="0"/>
              </a:rPr>
              <a:t> and A. Kemp,  J. 2008 J. </a:t>
            </a:r>
            <a:r>
              <a:rPr lang="en-US" altLang="ja-JP" sz="1400" dirty="0" err="1">
                <a:latin typeface="Times New Roman" panose="02020603050405020304" pitchFamily="18" charset="0"/>
                <a:cs typeface="Times New Roman" panose="02020603050405020304" pitchFamily="18" charset="0"/>
              </a:rPr>
              <a:t>Comput</a:t>
            </a:r>
            <a:r>
              <a:rPr lang="en-US" altLang="ja-JP" sz="1400" dirty="0">
                <a:latin typeface="Times New Roman" panose="02020603050405020304" pitchFamily="18" charset="0"/>
                <a:cs typeface="Times New Roman" panose="02020603050405020304" pitchFamily="18" charset="0"/>
              </a:rPr>
              <a:t>. Phys. </a:t>
            </a:r>
            <a:r>
              <a:rPr lang="en-US" altLang="ja-JP" sz="1400" b="1" dirty="0">
                <a:latin typeface="Times New Roman" panose="02020603050405020304" pitchFamily="18" charset="0"/>
                <a:cs typeface="Times New Roman" panose="02020603050405020304" pitchFamily="18" charset="0"/>
              </a:rPr>
              <a:t>227</a:t>
            </a:r>
            <a:r>
              <a:rPr lang="en-US" altLang="ja-JP" sz="1400" dirty="0">
                <a:latin typeface="Times New Roman" panose="02020603050405020304" pitchFamily="18" charset="0"/>
                <a:cs typeface="Times New Roman" panose="02020603050405020304" pitchFamily="18" charset="0"/>
              </a:rPr>
              <a:t>, 6846.</a:t>
            </a:r>
          </a:p>
        </p:txBody>
      </p:sp>
      <p:sp>
        <p:nvSpPr>
          <p:cNvPr id="67" name="テキスト ボックス 66"/>
          <p:cNvSpPr txBox="1"/>
          <p:nvPr/>
        </p:nvSpPr>
        <p:spPr>
          <a:xfrm>
            <a:off x="4097649" y="1735941"/>
            <a:ext cx="1432957" cy="584775"/>
          </a:xfrm>
          <a:prstGeom prst="rect">
            <a:avLst/>
          </a:prstGeom>
          <a:noFill/>
          <a:ln>
            <a:noFill/>
          </a:ln>
        </p:spPr>
        <p:txBody>
          <a:bodyPr wrap="square" rtlCol="0">
            <a:spAutoFit/>
          </a:bodyPr>
          <a:lstStyle/>
          <a:p>
            <a:r>
              <a:rPr kumimoji="1" lang="en-US" altLang="ja-JP" sz="1600" dirty="0">
                <a:solidFill>
                  <a:schemeClr val="accent6">
                    <a:lumMod val="75000"/>
                  </a:schemeClr>
                </a:solidFill>
                <a:latin typeface="Times New Roman" panose="02020603050405020304" pitchFamily="18" charset="0"/>
                <a:cs typeface="Times New Roman" panose="02020603050405020304" pitchFamily="18" charset="0"/>
              </a:rPr>
              <a:t>uniformly</a:t>
            </a:r>
          </a:p>
          <a:p>
            <a:r>
              <a:rPr lang="en-US" altLang="ja-JP" sz="1600" dirty="0">
                <a:solidFill>
                  <a:schemeClr val="accent6">
                    <a:lumMod val="75000"/>
                  </a:schemeClr>
                </a:solidFill>
                <a:latin typeface="Times New Roman" panose="02020603050405020304" pitchFamily="18" charset="0"/>
                <a:cs typeface="Times New Roman" panose="02020603050405020304" pitchFamily="18" charset="0"/>
              </a:rPr>
              <a:t>irradiated</a:t>
            </a:r>
            <a:endParaRPr kumimoji="1" lang="ja-JP" altLang="en-US" sz="1600" dirty="0">
              <a:solidFill>
                <a:schemeClr val="accent6">
                  <a:lumMod val="7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7176924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7"/>
          <p:cNvPicPr>
            <a:picLocks noChangeAspect="1" noChangeArrowheads="1"/>
          </p:cNvPicPr>
          <p:nvPr/>
        </p:nvPicPr>
        <p:blipFill rotWithShape="1">
          <a:blip r:embed="rId2">
            <a:extLst>
              <a:ext uri="{28A0092B-C50C-407E-A947-70E740481C1C}">
                <a14:useLocalDpi xmlns:a14="http://schemas.microsoft.com/office/drawing/2010/main" val="0"/>
              </a:ext>
            </a:extLst>
          </a:blip>
          <a:srcRect l="12220" t="4460" r="13849"/>
          <a:stretch/>
        </p:blipFill>
        <p:spPr bwMode="auto">
          <a:xfrm>
            <a:off x="4697184" y="1604278"/>
            <a:ext cx="3883990" cy="33461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l="12667" t="3191" r="16503"/>
          <a:stretch/>
        </p:blipFill>
        <p:spPr bwMode="auto">
          <a:xfrm>
            <a:off x="548932" y="1562474"/>
            <a:ext cx="3696265" cy="33679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タイトル 1"/>
          <p:cNvSpPr>
            <a:spLocks noGrp="1"/>
          </p:cNvSpPr>
          <p:nvPr>
            <p:ph type="title"/>
          </p:nvPr>
        </p:nvSpPr>
        <p:spPr/>
        <p:txBody>
          <a:bodyPr/>
          <a:lstStyle/>
          <a:p>
            <a:r>
              <a:rPr kumimoji="1" lang="ja-JP" altLang="en-US" dirty="0"/>
              <a:t>イオン・電子のエネルギー分布</a:t>
            </a:r>
          </a:p>
        </p:txBody>
      </p:sp>
      <p:sp>
        <p:nvSpPr>
          <p:cNvPr id="4" name="正方形/長方形 3"/>
          <p:cNvSpPr/>
          <p:nvPr/>
        </p:nvSpPr>
        <p:spPr>
          <a:xfrm>
            <a:off x="2998110" y="2012196"/>
            <a:ext cx="1218603" cy="369332"/>
          </a:xfrm>
          <a:prstGeom prst="rect">
            <a:avLst/>
          </a:prstGeom>
        </p:spPr>
        <p:txBody>
          <a:bodyPr wrap="none">
            <a:spAutoFit/>
          </a:bodyPr>
          <a:lstStyle/>
          <a:p>
            <a:r>
              <a:rPr lang="en-US" altLang="ja-JP" i="1" dirty="0">
                <a:solidFill>
                  <a:srgbClr val="7030A0"/>
                </a:solidFill>
                <a:latin typeface="Times New Roman" panose="02020603050405020304" pitchFamily="18" charset="0"/>
                <a:cs typeface="Times New Roman" panose="02020603050405020304" pitchFamily="18" charset="0"/>
              </a:rPr>
              <a:t>T</a:t>
            </a:r>
            <a:r>
              <a:rPr lang="en-US" altLang="ja-JP" baseline="-25000" dirty="0">
                <a:solidFill>
                  <a:srgbClr val="7030A0"/>
                </a:solidFill>
                <a:latin typeface="Times New Roman" panose="02020603050405020304" pitchFamily="18" charset="0"/>
                <a:cs typeface="Times New Roman" panose="02020603050405020304" pitchFamily="18" charset="0"/>
              </a:rPr>
              <a:t>L</a:t>
            </a:r>
            <a:r>
              <a:rPr lang="en-US" altLang="ja-JP" dirty="0">
                <a:solidFill>
                  <a:srgbClr val="7030A0"/>
                </a:solidFill>
                <a:latin typeface="Times New Roman" panose="02020603050405020304" pitchFamily="18" charset="0"/>
                <a:cs typeface="Times New Roman" panose="02020603050405020304" pitchFamily="18" charset="0"/>
              </a:rPr>
              <a:t>/</a:t>
            </a:r>
            <a:r>
              <a:rPr lang="en-US" altLang="ja-JP" dirty="0" err="1">
                <a:solidFill>
                  <a:srgbClr val="7030A0"/>
                </a:solidFill>
                <a:latin typeface="Times New Roman" panose="02020603050405020304" pitchFamily="18" charset="0"/>
                <a:cs typeface="Times New Roman" panose="02020603050405020304" pitchFamily="18" charset="0"/>
              </a:rPr>
              <a:t>Δ</a:t>
            </a:r>
            <a:r>
              <a:rPr lang="en-US" altLang="ja-JP" i="1" dirty="0" err="1">
                <a:solidFill>
                  <a:srgbClr val="7030A0"/>
                </a:solidFill>
                <a:latin typeface="Times New Roman" panose="02020603050405020304" pitchFamily="18" charset="0"/>
                <a:cs typeface="Times New Roman" panose="02020603050405020304" pitchFamily="18" charset="0"/>
              </a:rPr>
              <a:t>t</a:t>
            </a:r>
            <a:r>
              <a:rPr lang="en-US" altLang="ja-JP" dirty="0">
                <a:solidFill>
                  <a:srgbClr val="7030A0"/>
                </a:solidFill>
                <a:latin typeface="Times New Roman" panose="02020603050405020304" pitchFamily="18" charset="0"/>
                <a:cs typeface="Times New Roman" panose="02020603050405020304" pitchFamily="18" charset="0"/>
              </a:rPr>
              <a:t> =100</a:t>
            </a:r>
            <a:endParaRPr lang="ja-JP" altLang="en-US" dirty="0">
              <a:solidFill>
                <a:srgbClr val="7030A0"/>
              </a:solidFill>
            </a:endParaRPr>
          </a:p>
        </p:txBody>
      </p:sp>
      <p:sp>
        <p:nvSpPr>
          <p:cNvPr id="8" name="正方形/長方形 7"/>
          <p:cNvSpPr/>
          <p:nvPr/>
        </p:nvSpPr>
        <p:spPr>
          <a:xfrm>
            <a:off x="2194111" y="1571116"/>
            <a:ext cx="530915" cy="369332"/>
          </a:xfrm>
          <a:prstGeom prst="rect">
            <a:avLst/>
          </a:prstGeom>
        </p:spPr>
        <p:txBody>
          <a:bodyPr wrap="none">
            <a:spAutoFit/>
          </a:bodyPr>
          <a:lstStyle/>
          <a:p>
            <a:r>
              <a:rPr lang="en-US" altLang="ja-JP" dirty="0">
                <a:solidFill>
                  <a:schemeClr val="accent1"/>
                </a:solidFill>
                <a:latin typeface="Times New Roman" panose="02020603050405020304" pitchFamily="18" charset="0"/>
                <a:cs typeface="Times New Roman" panose="02020603050405020304" pitchFamily="18" charset="0"/>
              </a:rPr>
              <a:t>169</a:t>
            </a:r>
            <a:endParaRPr lang="ja-JP" altLang="en-US" dirty="0">
              <a:solidFill>
                <a:schemeClr val="accent1"/>
              </a:solidFill>
              <a:latin typeface="Times New Roman" panose="02020603050405020304" pitchFamily="18" charset="0"/>
              <a:cs typeface="Times New Roman" panose="02020603050405020304" pitchFamily="18" charset="0"/>
            </a:endParaRPr>
          </a:p>
        </p:txBody>
      </p:sp>
      <p:sp>
        <p:nvSpPr>
          <p:cNvPr id="9" name="正方形/長方形 8"/>
          <p:cNvSpPr/>
          <p:nvPr/>
        </p:nvSpPr>
        <p:spPr>
          <a:xfrm>
            <a:off x="2146048" y="2146390"/>
            <a:ext cx="530915" cy="369332"/>
          </a:xfrm>
          <a:prstGeom prst="rect">
            <a:avLst/>
          </a:prstGeom>
        </p:spPr>
        <p:txBody>
          <a:bodyPr wrap="none">
            <a:spAutoFit/>
          </a:bodyPr>
          <a:lstStyle/>
          <a:p>
            <a:r>
              <a:rPr lang="en-US" altLang="ja-JP" dirty="0">
                <a:solidFill>
                  <a:srgbClr val="00B050"/>
                </a:solidFill>
                <a:latin typeface="Times New Roman" panose="02020603050405020304" pitchFamily="18" charset="0"/>
                <a:cs typeface="Times New Roman" panose="02020603050405020304" pitchFamily="18" charset="0"/>
              </a:rPr>
              <a:t>200</a:t>
            </a:r>
            <a:endParaRPr lang="ja-JP" altLang="en-US" dirty="0">
              <a:solidFill>
                <a:srgbClr val="00B050"/>
              </a:solidFill>
              <a:latin typeface="Times New Roman" panose="02020603050405020304" pitchFamily="18" charset="0"/>
              <a:cs typeface="Times New Roman" panose="02020603050405020304" pitchFamily="18" charset="0"/>
            </a:endParaRPr>
          </a:p>
        </p:txBody>
      </p:sp>
      <p:sp>
        <p:nvSpPr>
          <p:cNvPr id="5" name="テキスト ボックス 4"/>
          <p:cNvSpPr txBox="1"/>
          <p:nvPr/>
        </p:nvSpPr>
        <p:spPr>
          <a:xfrm>
            <a:off x="2123728" y="4571603"/>
            <a:ext cx="1440160" cy="369332"/>
          </a:xfrm>
          <a:prstGeom prst="rect">
            <a:avLst/>
          </a:prstGeom>
          <a:solidFill>
            <a:schemeClr val="bg1"/>
          </a:solidFill>
          <a:ln>
            <a:noFill/>
          </a:ln>
        </p:spPr>
        <p:txBody>
          <a:bodyPr wrap="square" rtlCol="0">
            <a:spAutoFit/>
          </a:bodyPr>
          <a:lstStyle/>
          <a:p>
            <a:pPr algn="ctr"/>
            <a:r>
              <a:rPr lang="en-US" altLang="ja-JP" i="1" dirty="0" err="1">
                <a:latin typeface="Times New Roman" panose="02020603050405020304" pitchFamily="18" charset="0"/>
                <a:cs typeface="Times New Roman" panose="02020603050405020304" pitchFamily="18" charset="0"/>
              </a:rPr>
              <a:t>ε</a:t>
            </a:r>
            <a:r>
              <a:rPr lang="en-US" altLang="ja-JP" baseline="-25000" dirty="0" err="1">
                <a:latin typeface="Times New Roman" panose="02020603050405020304" pitchFamily="18" charset="0"/>
                <a:cs typeface="Times New Roman" panose="02020603050405020304" pitchFamily="18" charset="0"/>
              </a:rPr>
              <a:t>i</a:t>
            </a:r>
            <a:r>
              <a:rPr lang="en-US" altLang="ja-JP" dirty="0">
                <a:latin typeface="Times New Roman" panose="02020603050405020304" pitchFamily="18" charset="0"/>
                <a:cs typeface="Times New Roman" panose="02020603050405020304" pitchFamily="18" charset="0"/>
              </a:rPr>
              <a:t> [MeV]</a:t>
            </a:r>
            <a:endParaRPr kumimoji="1" lang="ja-JP" altLang="en-US" dirty="0">
              <a:latin typeface="Times New Roman" panose="02020603050405020304" pitchFamily="18" charset="0"/>
              <a:cs typeface="Times New Roman" panose="02020603050405020304" pitchFamily="18" charset="0"/>
            </a:endParaRPr>
          </a:p>
        </p:txBody>
      </p:sp>
      <p:sp>
        <p:nvSpPr>
          <p:cNvPr id="18" name="テキスト ボックス 17"/>
          <p:cNvSpPr txBox="1"/>
          <p:nvPr/>
        </p:nvSpPr>
        <p:spPr>
          <a:xfrm>
            <a:off x="6372200" y="4581128"/>
            <a:ext cx="1440160" cy="369332"/>
          </a:xfrm>
          <a:prstGeom prst="rect">
            <a:avLst/>
          </a:prstGeom>
          <a:solidFill>
            <a:schemeClr val="bg1"/>
          </a:solidFill>
          <a:ln>
            <a:noFill/>
          </a:ln>
        </p:spPr>
        <p:txBody>
          <a:bodyPr wrap="square" rtlCol="0">
            <a:spAutoFit/>
          </a:bodyPr>
          <a:lstStyle/>
          <a:p>
            <a:pPr algn="ctr"/>
            <a:r>
              <a:rPr lang="en-US" altLang="ja-JP" i="1" dirty="0" err="1">
                <a:latin typeface="Times New Roman" panose="02020603050405020304" pitchFamily="18" charset="0"/>
                <a:cs typeface="Times New Roman" panose="02020603050405020304" pitchFamily="18" charset="0"/>
              </a:rPr>
              <a:t>ε</a:t>
            </a:r>
            <a:r>
              <a:rPr lang="en-US" altLang="ja-JP" baseline="-25000" dirty="0" err="1">
                <a:latin typeface="Times New Roman" panose="02020603050405020304" pitchFamily="18" charset="0"/>
                <a:cs typeface="Times New Roman" panose="02020603050405020304" pitchFamily="18" charset="0"/>
              </a:rPr>
              <a:t>e</a:t>
            </a:r>
            <a:r>
              <a:rPr lang="en-US" altLang="ja-JP" dirty="0">
                <a:latin typeface="Times New Roman" panose="02020603050405020304" pitchFamily="18" charset="0"/>
                <a:cs typeface="Times New Roman" panose="02020603050405020304" pitchFamily="18" charset="0"/>
              </a:rPr>
              <a:t> [MeV]</a:t>
            </a:r>
            <a:endParaRPr kumimoji="1" lang="ja-JP" altLang="en-US" dirty="0">
              <a:latin typeface="Times New Roman" panose="02020603050405020304" pitchFamily="18" charset="0"/>
              <a:cs typeface="Times New Roman" panose="02020603050405020304" pitchFamily="18" charset="0"/>
            </a:endParaRPr>
          </a:p>
        </p:txBody>
      </p:sp>
      <p:sp>
        <p:nvSpPr>
          <p:cNvPr id="19" name="テキスト ボックス 18"/>
          <p:cNvSpPr txBox="1"/>
          <p:nvPr/>
        </p:nvSpPr>
        <p:spPr>
          <a:xfrm rot="16200000">
            <a:off x="3702391" y="2697701"/>
            <a:ext cx="2448272" cy="369332"/>
          </a:xfrm>
          <a:prstGeom prst="rect">
            <a:avLst/>
          </a:prstGeom>
          <a:solidFill>
            <a:schemeClr val="bg1"/>
          </a:solidFill>
          <a:ln>
            <a:noFill/>
          </a:ln>
        </p:spPr>
        <p:txBody>
          <a:bodyPr wrap="square" rtlCol="0">
            <a:spAutoFit/>
          </a:bodyPr>
          <a:lstStyle/>
          <a:p>
            <a:pPr algn="ctr"/>
            <a:r>
              <a:rPr lang="en-US" altLang="ja-JP" dirty="0">
                <a:latin typeface="Times New Roman" panose="02020603050405020304" pitchFamily="18" charset="0"/>
                <a:cs typeface="Times New Roman" panose="02020603050405020304" pitchFamily="18" charset="0"/>
              </a:rPr>
              <a:t>{</a:t>
            </a:r>
            <a:r>
              <a:rPr lang="en-US" altLang="ja-JP" dirty="0" err="1">
                <a:latin typeface="Times New Roman" panose="02020603050405020304" pitchFamily="18" charset="0"/>
                <a:cs typeface="Times New Roman" panose="02020603050405020304" pitchFamily="18" charset="0"/>
              </a:rPr>
              <a:t>d</a:t>
            </a:r>
            <a:r>
              <a:rPr lang="en-US" altLang="ja-JP" i="1" dirty="0" err="1">
                <a:latin typeface="Times New Roman" panose="02020603050405020304" pitchFamily="18" charset="0"/>
                <a:cs typeface="Times New Roman" panose="02020603050405020304" pitchFamily="18" charset="0"/>
              </a:rPr>
              <a:t>E</a:t>
            </a:r>
            <a:r>
              <a:rPr lang="en-US" altLang="ja-JP" baseline="-25000" dirty="0" err="1">
                <a:latin typeface="Times New Roman" panose="02020603050405020304" pitchFamily="18" charset="0"/>
                <a:cs typeface="Times New Roman" panose="02020603050405020304" pitchFamily="18" charset="0"/>
              </a:rPr>
              <a:t>b</a:t>
            </a:r>
            <a:r>
              <a:rPr lang="en-US" altLang="ja-JP" dirty="0">
                <a:latin typeface="Times New Roman" panose="02020603050405020304" pitchFamily="18" charset="0"/>
                <a:cs typeface="Times New Roman" panose="02020603050405020304" pitchFamily="18" charset="0"/>
              </a:rPr>
              <a:t>/</a:t>
            </a:r>
            <a:r>
              <a:rPr lang="en-US" altLang="ja-JP" dirty="0" err="1">
                <a:latin typeface="Times New Roman" panose="02020603050405020304" pitchFamily="18" charset="0"/>
                <a:cs typeface="Times New Roman" panose="02020603050405020304" pitchFamily="18" charset="0"/>
              </a:rPr>
              <a:t>d</a:t>
            </a:r>
            <a:r>
              <a:rPr lang="en-US" altLang="ja-JP" i="1" dirty="0" err="1">
                <a:latin typeface="Times New Roman" panose="02020603050405020304" pitchFamily="18" charset="0"/>
                <a:cs typeface="Times New Roman" panose="02020603050405020304" pitchFamily="18" charset="0"/>
              </a:rPr>
              <a:t>ε</a:t>
            </a:r>
            <a:r>
              <a:rPr lang="en-US" altLang="ja-JP" baseline="-25000" dirty="0" err="1">
                <a:latin typeface="Times New Roman" panose="02020603050405020304" pitchFamily="18" charset="0"/>
                <a:cs typeface="Times New Roman" panose="02020603050405020304" pitchFamily="18" charset="0"/>
              </a:rPr>
              <a:t>e</a:t>
            </a:r>
            <a:r>
              <a:rPr lang="en-US" altLang="ja-JP" dirty="0">
                <a:latin typeface="Times New Roman" panose="02020603050405020304" pitchFamily="18" charset="0"/>
                <a:cs typeface="Times New Roman" panose="02020603050405020304" pitchFamily="18" charset="0"/>
              </a:rPr>
              <a:t>}/</a:t>
            </a:r>
            <a:r>
              <a:rPr lang="en-US" altLang="ja-JP" i="1" dirty="0">
                <a:latin typeface="Times New Roman" panose="02020603050405020304" pitchFamily="18" charset="0"/>
                <a:cs typeface="Times New Roman" panose="02020603050405020304" pitchFamily="18" charset="0"/>
              </a:rPr>
              <a:t>E</a:t>
            </a:r>
            <a:r>
              <a:rPr lang="en-US" altLang="ja-JP" baseline="-25000" dirty="0">
                <a:latin typeface="Times New Roman" panose="02020603050405020304" pitchFamily="18" charset="0"/>
                <a:cs typeface="Times New Roman" panose="02020603050405020304" pitchFamily="18" charset="0"/>
              </a:rPr>
              <a:t>L</a:t>
            </a:r>
            <a:r>
              <a:rPr lang="en-US" altLang="ja-JP" dirty="0">
                <a:latin typeface="Times New Roman" panose="02020603050405020304" pitchFamily="18" charset="0"/>
                <a:cs typeface="Times New Roman" panose="02020603050405020304" pitchFamily="18" charset="0"/>
              </a:rPr>
              <a:t> [MeV</a:t>
            </a:r>
            <a:r>
              <a:rPr lang="en-US" altLang="ja-JP" baseline="30000" dirty="0">
                <a:latin typeface="Times New Roman" panose="02020603050405020304" pitchFamily="18" charset="0"/>
                <a:cs typeface="Times New Roman" panose="02020603050405020304" pitchFamily="18" charset="0"/>
              </a:rPr>
              <a:t>-1</a:t>
            </a:r>
            <a:r>
              <a:rPr lang="en-US" altLang="ja-JP" dirty="0">
                <a:latin typeface="Times New Roman" panose="02020603050405020304" pitchFamily="18" charset="0"/>
                <a:cs typeface="Times New Roman" panose="02020603050405020304" pitchFamily="18" charset="0"/>
              </a:rPr>
              <a:t>]</a:t>
            </a:r>
            <a:endParaRPr kumimoji="1" lang="ja-JP" altLang="en-US" dirty="0">
              <a:latin typeface="Times New Roman" panose="02020603050405020304" pitchFamily="18" charset="0"/>
              <a:cs typeface="Times New Roman" panose="02020603050405020304" pitchFamily="18" charset="0"/>
            </a:endParaRPr>
          </a:p>
        </p:txBody>
      </p:sp>
      <p:sp>
        <p:nvSpPr>
          <p:cNvPr id="20" name="テキスト ボックス 19"/>
          <p:cNvSpPr txBox="1"/>
          <p:nvPr/>
        </p:nvSpPr>
        <p:spPr>
          <a:xfrm rot="16200000">
            <a:off x="-490538" y="2684616"/>
            <a:ext cx="2448272" cy="369332"/>
          </a:xfrm>
          <a:prstGeom prst="rect">
            <a:avLst/>
          </a:prstGeom>
          <a:solidFill>
            <a:schemeClr val="bg1"/>
          </a:solidFill>
          <a:ln>
            <a:noFill/>
          </a:ln>
        </p:spPr>
        <p:txBody>
          <a:bodyPr wrap="square" rtlCol="0">
            <a:spAutoFit/>
          </a:bodyPr>
          <a:lstStyle/>
          <a:p>
            <a:pPr algn="ctr"/>
            <a:r>
              <a:rPr lang="en-US" altLang="ja-JP" dirty="0">
                <a:latin typeface="Times New Roman" panose="02020603050405020304" pitchFamily="18" charset="0"/>
                <a:cs typeface="Times New Roman" panose="02020603050405020304" pitchFamily="18" charset="0"/>
              </a:rPr>
              <a:t>{</a:t>
            </a:r>
            <a:r>
              <a:rPr lang="en-US" altLang="ja-JP" dirty="0" err="1">
                <a:latin typeface="Times New Roman" panose="02020603050405020304" pitchFamily="18" charset="0"/>
                <a:cs typeface="Times New Roman" panose="02020603050405020304" pitchFamily="18" charset="0"/>
              </a:rPr>
              <a:t>d</a:t>
            </a:r>
            <a:r>
              <a:rPr lang="en-US" altLang="ja-JP" i="1" dirty="0" err="1">
                <a:latin typeface="Times New Roman" panose="02020603050405020304" pitchFamily="18" charset="0"/>
                <a:cs typeface="Times New Roman" panose="02020603050405020304" pitchFamily="18" charset="0"/>
              </a:rPr>
              <a:t>E</a:t>
            </a:r>
            <a:r>
              <a:rPr lang="en-US" altLang="ja-JP" baseline="-25000" dirty="0" err="1">
                <a:latin typeface="Times New Roman" panose="02020603050405020304" pitchFamily="18" charset="0"/>
                <a:cs typeface="Times New Roman" panose="02020603050405020304" pitchFamily="18" charset="0"/>
              </a:rPr>
              <a:t>b</a:t>
            </a:r>
            <a:r>
              <a:rPr lang="en-US" altLang="ja-JP" dirty="0">
                <a:latin typeface="Times New Roman" panose="02020603050405020304" pitchFamily="18" charset="0"/>
                <a:cs typeface="Times New Roman" panose="02020603050405020304" pitchFamily="18" charset="0"/>
              </a:rPr>
              <a:t>/</a:t>
            </a:r>
            <a:r>
              <a:rPr lang="en-US" altLang="ja-JP" dirty="0" err="1">
                <a:latin typeface="Times New Roman" panose="02020603050405020304" pitchFamily="18" charset="0"/>
                <a:cs typeface="Times New Roman" panose="02020603050405020304" pitchFamily="18" charset="0"/>
              </a:rPr>
              <a:t>d</a:t>
            </a:r>
            <a:r>
              <a:rPr lang="en-US" altLang="ja-JP" i="1" dirty="0" err="1">
                <a:latin typeface="Times New Roman" panose="02020603050405020304" pitchFamily="18" charset="0"/>
                <a:cs typeface="Times New Roman" panose="02020603050405020304" pitchFamily="18" charset="0"/>
              </a:rPr>
              <a:t>ε</a:t>
            </a:r>
            <a:r>
              <a:rPr lang="en-US" altLang="ja-JP" baseline="-25000" dirty="0" err="1">
                <a:latin typeface="Times New Roman" panose="02020603050405020304" pitchFamily="18" charset="0"/>
                <a:cs typeface="Times New Roman" panose="02020603050405020304" pitchFamily="18" charset="0"/>
              </a:rPr>
              <a:t>i</a:t>
            </a:r>
            <a:r>
              <a:rPr lang="en-US" altLang="ja-JP" dirty="0">
                <a:latin typeface="Times New Roman" panose="02020603050405020304" pitchFamily="18" charset="0"/>
                <a:cs typeface="Times New Roman" panose="02020603050405020304" pitchFamily="18" charset="0"/>
              </a:rPr>
              <a:t>}/</a:t>
            </a:r>
            <a:r>
              <a:rPr lang="en-US" altLang="ja-JP" i="1" dirty="0">
                <a:latin typeface="Times New Roman" panose="02020603050405020304" pitchFamily="18" charset="0"/>
                <a:cs typeface="Times New Roman" panose="02020603050405020304" pitchFamily="18" charset="0"/>
              </a:rPr>
              <a:t>E</a:t>
            </a:r>
            <a:r>
              <a:rPr lang="en-US" altLang="ja-JP" baseline="-25000" dirty="0">
                <a:latin typeface="Times New Roman" panose="02020603050405020304" pitchFamily="18" charset="0"/>
                <a:cs typeface="Times New Roman" panose="02020603050405020304" pitchFamily="18" charset="0"/>
              </a:rPr>
              <a:t>L</a:t>
            </a:r>
            <a:r>
              <a:rPr lang="en-US" altLang="ja-JP" dirty="0">
                <a:latin typeface="Times New Roman" panose="02020603050405020304" pitchFamily="18" charset="0"/>
                <a:cs typeface="Times New Roman" panose="02020603050405020304" pitchFamily="18" charset="0"/>
              </a:rPr>
              <a:t> [MeV</a:t>
            </a:r>
            <a:r>
              <a:rPr lang="en-US" altLang="ja-JP" baseline="30000" dirty="0">
                <a:latin typeface="Times New Roman" panose="02020603050405020304" pitchFamily="18" charset="0"/>
                <a:cs typeface="Times New Roman" panose="02020603050405020304" pitchFamily="18" charset="0"/>
              </a:rPr>
              <a:t>-1</a:t>
            </a:r>
            <a:r>
              <a:rPr lang="en-US" altLang="ja-JP" dirty="0">
                <a:latin typeface="Times New Roman" panose="02020603050405020304" pitchFamily="18" charset="0"/>
                <a:cs typeface="Times New Roman" panose="02020603050405020304" pitchFamily="18" charset="0"/>
              </a:rPr>
              <a:t>]</a:t>
            </a:r>
            <a:endParaRPr kumimoji="1" lang="ja-JP" altLang="en-US" dirty="0">
              <a:latin typeface="Times New Roman" panose="02020603050405020304" pitchFamily="18" charset="0"/>
              <a:cs typeface="Times New Roman" panose="02020603050405020304" pitchFamily="18" charset="0"/>
            </a:endParaRPr>
          </a:p>
        </p:txBody>
      </p:sp>
      <p:sp>
        <p:nvSpPr>
          <p:cNvPr id="6" name="テキスト ボックス 5"/>
          <p:cNvSpPr txBox="1"/>
          <p:nvPr/>
        </p:nvSpPr>
        <p:spPr>
          <a:xfrm>
            <a:off x="179512" y="774462"/>
            <a:ext cx="6480720" cy="369332"/>
          </a:xfrm>
          <a:prstGeom prst="rect">
            <a:avLst/>
          </a:prstGeom>
          <a:noFill/>
          <a:ln>
            <a:noFill/>
          </a:ln>
        </p:spPr>
        <p:txBody>
          <a:bodyPr wrap="square" rtlCol="0">
            <a:spAutoFit/>
          </a:bodyPr>
          <a:lstStyle/>
          <a:p>
            <a:r>
              <a:rPr lang="ja-JP" altLang="en-US" u="sng" dirty="0"/>
              <a:t>ビーム粒子のエネルギー分布（レーザーエネルギーで規格化）</a:t>
            </a:r>
            <a:endParaRPr kumimoji="1" lang="ja-JP" altLang="en-US" u="sng" dirty="0"/>
          </a:p>
        </p:txBody>
      </p:sp>
      <p:sp>
        <p:nvSpPr>
          <p:cNvPr id="10" name="テキスト ボックス 9"/>
          <p:cNvSpPr txBox="1"/>
          <p:nvPr/>
        </p:nvSpPr>
        <p:spPr>
          <a:xfrm>
            <a:off x="3635896" y="1642864"/>
            <a:ext cx="576064" cy="369332"/>
          </a:xfrm>
          <a:prstGeom prst="rect">
            <a:avLst/>
          </a:prstGeom>
          <a:solidFill>
            <a:schemeClr val="tx1"/>
          </a:solidFill>
          <a:ln>
            <a:noFill/>
          </a:ln>
        </p:spPr>
        <p:txBody>
          <a:bodyPr wrap="square" rtlCol="0">
            <a:spAutoFit/>
          </a:bodyPr>
          <a:lstStyle/>
          <a:p>
            <a:pPr algn="ctr"/>
            <a:r>
              <a:rPr kumimoji="1" lang="en-US" altLang="ja-JP" dirty="0">
                <a:solidFill>
                  <a:schemeClr val="bg1"/>
                </a:solidFill>
                <a:latin typeface="Times New Roman" panose="02020603050405020304" pitchFamily="18" charset="0"/>
                <a:cs typeface="Times New Roman" panose="02020603050405020304" pitchFamily="18" charset="0"/>
              </a:rPr>
              <a:t>ion</a:t>
            </a:r>
            <a:endParaRPr kumimoji="1" lang="ja-JP" altLang="en-US" dirty="0">
              <a:solidFill>
                <a:schemeClr val="bg1"/>
              </a:solidFill>
              <a:latin typeface="Times New Roman" panose="02020603050405020304" pitchFamily="18" charset="0"/>
              <a:cs typeface="Times New Roman" panose="02020603050405020304" pitchFamily="18" charset="0"/>
            </a:endParaRPr>
          </a:p>
        </p:txBody>
      </p:sp>
      <p:sp>
        <p:nvSpPr>
          <p:cNvPr id="23" name="テキスト ボックス 22"/>
          <p:cNvSpPr txBox="1"/>
          <p:nvPr/>
        </p:nvSpPr>
        <p:spPr>
          <a:xfrm>
            <a:off x="7380312" y="1642864"/>
            <a:ext cx="1038686" cy="369332"/>
          </a:xfrm>
          <a:prstGeom prst="rect">
            <a:avLst/>
          </a:prstGeom>
          <a:solidFill>
            <a:schemeClr val="tx1"/>
          </a:solidFill>
          <a:ln>
            <a:noFill/>
          </a:ln>
        </p:spPr>
        <p:txBody>
          <a:bodyPr wrap="square" rtlCol="0">
            <a:spAutoFit/>
          </a:bodyPr>
          <a:lstStyle/>
          <a:p>
            <a:pPr algn="ctr"/>
            <a:r>
              <a:rPr kumimoji="1" lang="en-US" altLang="ja-JP" dirty="0">
                <a:solidFill>
                  <a:schemeClr val="bg1"/>
                </a:solidFill>
                <a:latin typeface="Times New Roman" panose="02020603050405020304" pitchFamily="18" charset="0"/>
                <a:cs typeface="Times New Roman" panose="02020603050405020304" pitchFamily="18" charset="0"/>
              </a:rPr>
              <a:t>electron</a:t>
            </a:r>
            <a:endParaRPr kumimoji="1" lang="ja-JP" altLang="en-US" dirty="0">
              <a:solidFill>
                <a:schemeClr val="bg1"/>
              </a:solidFill>
              <a:latin typeface="Times New Roman" panose="02020603050405020304" pitchFamily="18" charset="0"/>
              <a:cs typeface="Times New Roman" panose="02020603050405020304" pitchFamily="18" charset="0"/>
            </a:endParaRPr>
          </a:p>
        </p:txBody>
      </p:sp>
      <p:sp>
        <p:nvSpPr>
          <p:cNvPr id="15" name="テキスト ボックス 14"/>
          <p:cNvSpPr txBox="1"/>
          <p:nvPr/>
        </p:nvSpPr>
        <p:spPr>
          <a:xfrm>
            <a:off x="812178" y="5265167"/>
            <a:ext cx="7303934" cy="807913"/>
          </a:xfrm>
          <a:prstGeom prst="rect">
            <a:avLst/>
          </a:prstGeom>
          <a:noFill/>
          <a:ln>
            <a:noFill/>
          </a:ln>
        </p:spPr>
        <p:txBody>
          <a:bodyPr wrap="square" rtlCol="0">
            <a:spAutoFit/>
          </a:bodyPr>
          <a:lstStyle/>
          <a:p>
            <a:r>
              <a:rPr lang="en-US" altLang="ja-JP" i="1" dirty="0">
                <a:latin typeface="Times New Roman" panose="02020603050405020304" pitchFamily="18" charset="0"/>
                <a:cs typeface="Times New Roman" panose="02020603050405020304" pitchFamily="18" charset="0"/>
              </a:rPr>
              <a:t>T</a:t>
            </a:r>
            <a:r>
              <a:rPr lang="en-US" altLang="ja-JP" baseline="-25000" dirty="0">
                <a:latin typeface="Times New Roman" panose="02020603050405020304" pitchFamily="18" charset="0"/>
                <a:cs typeface="Times New Roman" panose="02020603050405020304" pitchFamily="18" charset="0"/>
              </a:rPr>
              <a:t>L</a:t>
            </a:r>
            <a:r>
              <a:rPr lang="en-US" altLang="ja-JP" dirty="0">
                <a:latin typeface="Times New Roman" panose="02020603050405020304" pitchFamily="18" charset="0"/>
                <a:cs typeface="Times New Roman" panose="02020603050405020304" pitchFamily="18" charset="0"/>
              </a:rPr>
              <a:t>/</a:t>
            </a:r>
            <a:r>
              <a:rPr lang="en-US" altLang="ja-JP" dirty="0" err="1">
                <a:latin typeface="Times New Roman" panose="02020603050405020304" pitchFamily="18" charset="0"/>
                <a:cs typeface="Times New Roman" panose="02020603050405020304" pitchFamily="18" charset="0"/>
              </a:rPr>
              <a:t>Δ</a:t>
            </a:r>
            <a:r>
              <a:rPr lang="en-US" altLang="ja-JP" i="1" dirty="0" err="1">
                <a:latin typeface="Times New Roman" panose="02020603050405020304" pitchFamily="18" charset="0"/>
                <a:cs typeface="Times New Roman" panose="02020603050405020304" pitchFamily="18" charset="0"/>
              </a:rPr>
              <a:t>t</a:t>
            </a:r>
            <a:r>
              <a:rPr lang="en-US" altLang="ja-JP" dirty="0">
                <a:latin typeface="Times New Roman" panose="02020603050405020304" pitchFamily="18" charset="0"/>
                <a:cs typeface="Times New Roman" panose="02020603050405020304" pitchFamily="18" charset="0"/>
              </a:rPr>
              <a:t> </a:t>
            </a:r>
            <a:r>
              <a:rPr lang="ja-JP" altLang="en-US" dirty="0">
                <a:latin typeface="Times New Roman" panose="02020603050405020304" pitchFamily="18" charset="0"/>
                <a:cs typeface="Times New Roman" panose="02020603050405020304" pitchFamily="18" charset="0"/>
              </a:rPr>
              <a:t>に応じてイオン・電子のエネルギー分布が変化する。</a:t>
            </a:r>
            <a:endParaRPr lang="en-US" altLang="ja-JP" dirty="0">
              <a:latin typeface="Times New Roman" panose="02020603050405020304" pitchFamily="18" charset="0"/>
              <a:cs typeface="Times New Roman" panose="02020603050405020304" pitchFamily="18" charset="0"/>
            </a:endParaRPr>
          </a:p>
          <a:p>
            <a:endParaRPr lang="en-US" altLang="ja-JP" sz="1050" dirty="0">
              <a:latin typeface="Times New Roman" panose="02020603050405020304" pitchFamily="18" charset="0"/>
              <a:cs typeface="Times New Roman" panose="02020603050405020304" pitchFamily="18" charset="0"/>
            </a:endParaRPr>
          </a:p>
          <a:p>
            <a:r>
              <a:rPr kumimoji="1" lang="ja-JP" altLang="en-US" dirty="0">
                <a:latin typeface="Times New Roman" panose="02020603050405020304" pitchFamily="18" charset="0"/>
                <a:cs typeface="Times New Roman" panose="02020603050405020304" pitchFamily="18" charset="0"/>
              </a:rPr>
              <a:t>何が違いを生むのか？　⇒　</a:t>
            </a:r>
            <a:r>
              <a:rPr lang="en-US" altLang="ja-JP" i="1" dirty="0">
                <a:latin typeface="Times New Roman" panose="02020603050405020304" pitchFamily="18" charset="0"/>
                <a:cs typeface="Times New Roman" panose="02020603050405020304" pitchFamily="18" charset="0"/>
              </a:rPr>
              <a:t>T</a:t>
            </a:r>
            <a:r>
              <a:rPr lang="en-US" altLang="ja-JP" baseline="-25000" dirty="0">
                <a:latin typeface="Times New Roman" panose="02020603050405020304" pitchFamily="18" charset="0"/>
                <a:cs typeface="Times New Roman" panose="02020603050405020304" pitchFamily="18" charset="0"/>
              </a:rPr>
              <a:t>L</a:t>
            </a:r>
            <a:r>
              <a:rPr lang="en-US" altLang="ja-JP" dirty="0">
                <a:latin typeface="Times New Roman" panose="02020603050405020304" pitchFamily="18" charset="0"/>
                <a:cs typeface="Times New Roman" panose="02020603050405020304" pitchFamily="18" charset="0"/>
              </a:rPr>
              <a:t>/</a:t>
            </a:r>
            <a:r>
              <a:rPr lang="en-US" altLang="ja-JP" dirty="0" err="1">
                <a:latin typeface="Times New Roman" panose="02020603050405020304" pitchFamily="18" charset="0"/>
                <a:cs typeface="Times New Roman" panose="02020603050405020304" pitchFamily="18" charset="0"/>
              </a:rPr>
              <a:t>Δ</a:t>
            </a:r>
            <a:r>
              <a:rPr lang="en-US" altLang="ja-JP" i="1" dirty="0" err="1">
                <a:latin typeface="Times New Roman" panose="02020603050405020304" pitchFamily="18" charset="0"/>
                <a:cs typeface="Times New Roman" panose="02020603050405020304" pitchFamily="18" charset="0"/>
              </a:rPr>
              <a:t>t</a:t>
            </a:r>
            <a:r>
              <a:rPr lang="en-US" altLang="ja-JP" dirty="0">
                <a:latin typeface="Times New Roman" panose="02020603050405020304" pitchFamily="18" charset="0"/>
                <a:cs typeface="Times New Roman" panose="02020603050405020304" pitchFamily="18" charset="0"/>
              </a:rPr>
              <a:t> =169,248</a:t>
            </a:r>
            <a:r>
              <a:rPr lang="ja-JP" altLang="en-US" dirty="0">
                <a:latin typeface="Times New Roman" panose="02020603050405020304" pitchFamily="18" charset="0"/>
                <a:cs typeface="Times New Roman" panose="02020603050405020304" pitchFamily="18" charset="0"/>
              </a:rPr>
              <a:t>の条件</a:t>
            </a:r>
            <a:r>
              <a:rPr lang="ja-JP" altLang="en-US" dirty="0"/>
              <a:t>を比較する。</a:t>
            </a:r>
            <a:endParaRPr lang="en-US" altLang="ja-JP" dirty="0">
              <a:latin typeface="Times New Roman" panose="02020603050405020304" pitchFamily="18" charset="0"/>
              <a:cs typeface="Times New Roman" panose="02020603050405020304" pitchFamily="18" charset="0"/>
            </a:endParaRPr>
          </a:p>
        </p:txBody>
      </p:sp>
      <p:cxnSp>
        <p:nvCxnSpPr>
          <p:cNvPr id="17" name="直線コネクタ 16"/>
          <p:cNvCxnSpPr/>
          <p:nvPr/>
        </p:nvCxnSpPr>
        <p:spPr>
          <a:xfrm>
            <a:off x="2896766" y="1634133"/>
            <a:ext cx="0" cy="2586955"/>
          </a:xfrm>
          <a:prstGeom prst="line">
            <a:avLst/>
          </a:prstGeom>
          <a:ln>
            <a:solidFill>
              <a:schemeClr val="tx1"/>
            </a:solidFill>
            <a:prstDash val="dashDot"/>
          </a:ln>
        </p:spPr>
        <p:style>
          <a:lnRef idx="1">
            <a:schemeClr val="accent1"/>
          </a:lnRef>
          <a:fillRef idx="0">
            <a:schemeClr val="accent1"/>
          </a:fillRef>
          <a:effectRef idx="0">
            <a:schemeClr val="accent1"/>
          </a:effectRef>
          <a:fontRef idx="minor">
            <a:schemeClr val="tx1"/>
          </a:fontRef>
        </p:style>
      </p:cxnSp>
      <p:sp>
        <p:nvSpPr>
          <p:cNvPr id="25" name="テキスト ボックス 24"/>
          <p:cNvSpPr txBox="1"/>
          <p:nvPr/>
        </p:nvSpPr>
        <p:spPr>
          <a:xfrm>
            <a:off x="3379419" y="1086646"/>
            <a:ext cx="1507976" cy="523220"/>
          </a:xfrm>
          <a:prstGeom prst="rect">
            <a:avLst/>
          </a:prstGeom>
          <a:noFill/>
          <a:ln>
            <a:noFill/>
          </a:ln>
        </p:spPr>
        <p:txBody>
          <a:bodyPr wrap="square" rtlCol="0">
            <a:spAutoFit/>
          </a:bodyPr>
          <a:lstStyle/>
          <a:p>
            <a:r>
              <a:rPr kumimoji="1" lang="en-US" altLang="ja-JP" sz="1400" dirty="0">
                <a:latin typeface="Times New Roman" panose="02020603050405020304" pitchFamily="18" charset="0"/>
                <a:cs typeface="Times New Roman" panose="02020603050405020304" pitchFamily="18" charset="0"/>
              </a:rPr>
              <a:t>RPA-model</a:t>
            </a:r>
            <a:r>
              <a:rPr kumimoji="1" lang="en-US" altLang="ja-JP" sz="1400" baseline="30000" dirty="0">
                <a:latin typeface="Times New Roman" panose="02020603050405020304" pitchFamily="18" charset="0"/>
                <a:cs typeface="Times New Roman" panose="02020603050405020304" pitchFamily="18" charset="0"/>
              </a:rPr>
              <a:t>[2]</a:t>
            </a:r>
          </a:p>
          <a:p>
            <a:r>
              <a:rPr kumimoji="1" lang="en-US" altLang="ja-JP" sz="1400" dirty="0">
                <a:latin typeface="Times New Roman" panose="02020603050405020304" pitchFamily="18" charset="0"/>
                <a:cs typeface="Times New Roman" panose="02020603050405020304" pitchFamily="18" charset="0"/>
              </a:rPr>
              <a:t>(</a:t>
            </a:r>
            <a:r>
              <a:rPr kumimoji="1" lang="en-US" altLang="ja-JP" sz="1400" i="1" dirty="0" err="1">
                <a:latin typeface="Times New Roman" panose="02020603050405020304" pitchFamily="18" charset="0"/>
                <a:cs typeface="Times New Roman" panose="02020603050405020304" pitchFamily="18" charset="0"/>
              </a:rPr>
              <a:t>ε</a:t>
            </a:r>
            <a:r>
              <a:rPr kumimoji="1" lang="en-US" altLang="ja-JP" sz="1400" baseline="-25000" dirty="0" err="1">
                <a:latin typeface="Times New Roman" panose="02020603050405020304" pitchFamily="18" charset="0"/>
                <a:cs typeface="Times New Roman" panose="02020603050405020304" pitchFamily="18" charset="0"/>
              </a:rPr>
              <a:t>i</a:t>
            </a:r>
            <a:r>
              <a:rPr kumimoji="1" lang="en-US" altLang="ja-JP" sz="1400" dirty="0">
                <a:latin typeface="Times New Roman" panose="02020603050405020304" pitchFamily="18" charset="0"/>
                <a:cs typeface="Times New Roman" panose="02020603050405020304" pitchFamily="18" charset="0"/>
              </a:rPr>
              <a:t>=205MeV)</a:t>
            </a:r>
          </a:p>
        </p:txBody>
      </p:sp>
      <p:cxnSp>
        <p:nvCxnSpPr>
          <p:cNvPr id="27" name="直線矢印コネクタ 26"/>
          <p:cNvCxnSpPr>
            <a:stCxn id="25" idx="1"/>
          </p:cNvCxnSpPr>
          <p:nvPr/>
        </p:nvCxnSpPr>
        <p:spPr>
          <a:xfrm flipH="1">
            <a:off x="2896766" y="1348256"/>
            <a:ext cx="482653" cy="479274"/>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3" name="正方形/長方形 32"/>
          <p:cNvSpPr/>
          <p:nvPr/>
        </p:nvSpPr>
        <p:spPr>
          <a:xfrm>
            <a:off x="4499992" y="6537882"/>
            <a:ext cx="4572000" cy="307777"/>
          </a:xfrm>
          <a:prstGeom prst="rect">
            <a:avLst/>
          </a:prstGeom>
        </p:spPr>
        <p:txBody>
          <a:bodyPr>
            <a:spAutoFit/>
          </a:bodyPr>
          <a:lstStyle/>
          <a:p>
            <a:r>
              <a:rPr lang="en-US" altLang="ja-JP" sz="1400" dirty="0">
                <a:latin typeface="Times New Roman" panose="02020603050405020304" pitchFamily="18" charset="0"/>
                <a:cs typeface="Times New Roman" panose="02020603050405020304" pitchFamily="18" charset="0"/>
              </a:rPr>
              <a:t>[2] N. </a:t>
            </a:r>
            <a:r>
              <a:rPr lang="en-US" altLang="ja-JP" sz="1400" dirty="0" err="1">
                <a:latin typeface="Times New Roman" panose="02020603050405020304" pitchFamily="18" charset="0"/>
                <a:cs typeface="Times New Roman" panose="02020603050405020304" pitchFamily="18" charset="0"/>
              </a:rPr>
              <a:t>Naumova</a:t>
            </a:r>
            <a:r>
              <a:rPr lang="en-US" altLang="ja-JP" sz="1400" dirty="0">
                <a:latin typeface="Times New Roman" panose="02020603050405020304" pitchFamily="18" charset="0"/>
                <a:cs typeface="Times New Roman" panose="02020603050405020304" pitchFamily="18" charset="0"/>
              </a:rPr>
              <a:t> </a:t>
            </a:r>
            <a:r>
              <a:rPr lang="en-US" altLang="ja-JP" sz="1400" i="1" dirty="0">
                <a:latin typeface="Times New Roman" panose="02020603050405020304" pitchFamily="18" charset="0"/>
                <a:cs typeface="Times New Roman" panose="02020603050405020304" pitchFamily="18" charset="0"/>
              </a:rPr>
              <a:t>et al</a:t>
            </a:r>
            <a:r>
              <a:rPr lang="en-US" altLang="ja-JP" sz="1400" dirty="0">
                <a:latin typeface="Times New Roman" panose="02020603050405020304" pitchFamily="18" charset="0"/>
                <a:cs typeface="Times New Roman" panose="02020603050405020304" pitchFamily="18" charset="0"/>
              </a:rPr>
              <a:t>., Phys. Rev. Lett. </a:t>
            </a:r>
            <a:r>
              <a:rPr lang="en-US" altLang="ja-JP" sz="1400" b="1" dirty="0">
                <a:latin typeface="Times New Roman" panose="02020603050405020304" pitchFamily="18" charset="0"/>
                <a:cs typeface="Times New Roman" panose="02020603050405020304" pitchFamily="18" charset="0"/>
              </a:rPr>
              <a:t>102</a:t>
            </a:r>
            <a:r>
              <a:rPr lang="en-US" altLang="ja-JP" sz="1400" dirty="0">
                <a:latin typeface="Times New Roman" panose="02020603050405020304" pitchFamily="18" charset="0"/>
                <a:cs typeface="Times New Roman" panose="02020603050405020304" pitchFamily="18" charset="0"/>
              </a:rPr>
              <a:t>, 025002 (2009).</a:t>
            </a:r>
          </a:p>
        </p:txBody>
      </p:sp>
      <p:sp>
        <p:nvSpPr>
          <p:cNvPr id="36" name="正方形/長方形 35"/>
          <p:cNvSpPr/>
          <p:nvPr/>
        </p:nvSpPr>
        <p:spPr>
          <a:xfrm>
            <a:off x="3064347" y="2498779"/>
            <a:ext cx="530915" cy="369332"/>
          </a:xfrm>
          <a:prstGeom prst="rect">
            <a:avLst/>
          </a:prstGeom>
        </p:spPr>
        <p:txBody>
          <a:bodyPr wrap="none">
            <a:spAutoFit/>
          </a:bodyPr>
          <a:lstStyle/>
          <a:p>
            <a:r>
              <a:rPr lang="en-US" altLang="ja-JP" dirty="0">
                <a:solidFill>
                  <a:schemeClr val="accent6">
                    <a:lumMod val="75000"/>
                  </a:schemeClr>
                </a:solidFill>
                <a:latin typeface="Times New Roman" panose="02020603050405020304" pitchFamily="18" charset="0"/>
                <a:cs typeface="Times New Roman" panose="02020603050405020304" pitchFamily="18" charset="0"/>
              </a:rPr>
              <a:t>248</a:t>
            </a:r>
            <a:endParaRPr lang="ja-JP" altLang="en-US" dirty="0">
              <a:solidFill>
                <a:schemeClr val="accent6">
                  <a:lumMod val="75000"/>
                </a:schemeClr>
              </a:solidFill>
              <a:latin typeface="Times New Roman" panose="02020603050405020304" pitchFamily="18" charset="0"/>
              <a:cs typeface="Times New Roman" panose="02020603050405020304" pitchFamily="18" charset="0"/>
            </a:endParaRPr>
          </a:p>
        </p:txBody>
      </p:sp>
      <p:sp>
        <p:nvSpPr>
          <p:cNvPr id="34" name="正方形/長方形 33"/>
          <p:cNvSpPr/>
          <p:nvPr/>
        </p:nvSpPr>
        <p:spPr>
          <a:xfrm>
            <a:off x="2222595" y="1840284"/>
            <a:ext cx="530915" cy="369332"/>
          </a:xfrm>
          <a:prstGeom prst="rect">
            <a:avLst/>
          </a:prstGeom>
        </p:spPr>
        <p:txBody>
          <a:bodyPr wrap="none">
            <a:spAutoFit/>
          </a:bodyPr>
          <a:lstStyle/>
          <a:p>
            <a:r>
              <a:rPr lang="en-US" altLang="ja-JP" dirty="0">
                <a:solidFill>
                  <a:srgbClr val="FF0000"/>
                </a:solidFill>
                <a:latin typeface="Times New Roman" panose="02020603050405020304" pitchFamily="18" charset="0"/>
                <a:cs typeface="Times New Roman" panose="02020603050405020304" pitchFamily="18" charset="0"/>
              </a:rPr>
              <a:t>400</a:t>
            </a:r>
            <a:endParaRPr lang="ja-JP" altLang="en-US" dirty="0">
              <a:solidFill>
                <a:srgbClr val="FF0000"/>
              </a:solidFill>
              <a:latin typeface="Times New Roman" panose="02020603050405020304" pitchFamily="18" charset="0"/>
              <a:cs typeface="Times New Roman" panose="02020603050405020304" pitchFamily="18" charset="0"/>
            </a:endParaRPr>
          </a:p>
        </p:txBody>
      </p:sp>
      <p:pic>
        <p:nvPicPr>
          <p:cNvPr id="1030" name="Picture 6"/>
          <p:cNvPicPr>
            <a:picLocks noChangeAspect="1" noChangeArrowheads="1"/>
          </p:cNvPicPr>
          <p:nvPr/>
        </p:nvPicPr>
        <p:blipFill rotWithShape="1">
          <a:blip r:embed="rId4">
            <a:extLst>
              <a:ext uri="{28A0092B-C50C-407E-A947-70E740481C1C}">
                <a14:useLocalDpi xmlns:a14="http://schemas.microsoft.com/office/drawing/2010/main" val="0"/>
              </a:ext>
            </a:extLst>
          </a:blip>
          <a:srcRect l="58642" t="8148" r="18868" b="69540"/>
          <a:stretch/>
        </p:blipFill>
        <p:spPr bwMode="auto">
          <a:xfrm>
            <a:off x="9317526" y="4945633"/>
            <a:ext cx="1735194" cy="11476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7" name="正方形/長方形 36"/>
          <p:cNvSpPr/>
          <p:nvPr/>
        </p:nvSpPr>
        <p:spPr>
          <a:xfrm>
            <a:off x="6406826" y="3061797"/>
            <a:ext cx="1218603" cy="369332"/>
          </a:xfrm>
          <a:prstGeom prst="rect">
            <a:avLst/>
          </a:prstGeom>
        </p:spPr>
        <p:txBody>
          <a:bodyPr wrap="none">
            <a:spAutoFit/>
          </a:bodyPr>
          <a:lstStyle/>
          <a:p>
            <a:r>
              <a:rPr lang="en-US" altLang="ja-JP" i="1" dirty="0">
                <a:solidFill>
                  <a:srgbClr val="7030A0"/>
                </a:solidFill>
                <a:latin typeface="Times New Roman" panose="02020603050405020304" pitchFamily="18" charset="0"/>
                <a:cs typeface="Times New Roman" panose="02020603050405020304" pitchFamily="18" charset="0"/>
              </a:rPr>
              <a:t>T</a:t>
            </a:r>
            <a:r>
              <a:rPr lang="en-US" altLang="ja-JP" baseline="-25000" dirty="0">
                <a:solidFill>
                  <a:srgbClr val="7030A0"/>
                </a:solidFill>
                <a:latin typeface="Times New Roman" panose="02020603050405020304" pitchFamily="18" charset="0"/>
                <a:cs typeface="Times New Roman" panose="02020603050405020304" pitchFamily="18" charset="0"/>
              </a:rPr>
              <a:t>L</a:t>
            </a:r>
            <a:r>
              <a:rPr lang="en-US" altLang="ja-JP" dirty="0">
                <a:solidFill>
                  <a:srgbClr val="7030A0"/>
                </a:solidFill>
                <a:latin typeface="Times New Roman" panose="02020603050405020304" pitchFamily="18" charset="0"/>
                <a:cs typeface="Times New Roman" panose="02020603050405020304" pitchFamily="18" charset="0"/>
              </a:rPr>
              <a:t>/</a:t>
            </a:r>
            <a:r>
              <a:rPr lang="en-US" altLang="ja-JP" dirty="0" err="1">
                <a:solidFill>
                  <a:srgbClr val="7030A0"/>
                </a:solidFill>
                <a:latin typeface="Times New Roman" panose="02020603050405020304" pitchFamily="18" charset="0"/>
                <a:cs typeface="Times New Roman" panose="02020603050405020304" pitchFamily="18" charset="0"/>
              </a:rPr>
              <a:t>Δ</a:t>
            </a:r>
            <a:r>
              <a:rPr lang="en-US" altLang="ja-JP" i="1" dirty="0" err="1">
                <a:solidFill>
                  <a:srgbClr val="7030A0"/>
                </a:solidFill>
                <a:latin typeface="Times New Roman" panose="02020603050405020304" pitchFamily="18" charset="0"/>
                <a:cs typeface="Times New Roman" panose="02020603050405020304" pitchFamily="18" charset="0"/>
              </a:rPr>
              <a:t>t</a:t>
            </a:r>
            <a:r>
              <a:rPr lang="en-US" altLang="ja-JP" dirty="0">
                <a:solidFill>
                  <a:srgbClr val="7030A0"/>
                </a:solidFill>
                <a:latin typeface="Times New Roman" panose="02020603050405020304" pitchFamily="18" charset="0"/>
                <a:cs typeface="Times New Roman" panose="02020603050405020304" pitchFamily="18" charset="0"/>
              </a:rPr>
              <a:t> =100</a:t>
            </a:r>
            <a:endParaRPr lang="ja-JP" altLang="en-US" dirty="0">
              <a:solidFill>
                <a:srgbClr val="7030A0"/>
              </a:solidFill>
            </a:endParaRPr>
          </a:p>
        </p:txBody>
      </p:sp>
      <p:sp>
        <p:nvSpPr>
          <p:cNvPr id="42" name="正方形/長方形 41"/>
          <p:cNvSpPr/>
          <p:nvPr/>
        </p:nvSpPr>
        <p:spPr>
          <a:xfrm>
            <a:off x="5969597" y="1840284"/>
            <a:ext cx="530915" cy="369332"/>
          </a:xfrm>
          <a:prstGeom prst="rect">
            <a:avLst/>
          </a:prstGeom>
        </p:spPr>
        <p:txBody>
          <a:bodyPr wrap="none">
            <a:spAutoFit/>
          </a:bodyPr>
          <a:lstStyle/>
          <a:p>
            <a:r>
              <a:rPr lang="en-US" altLang="ja-JP" dirty="0">
                <a:solidFill>
                  <a:schemeClr val="accent1"/>
                </a:solidFill>
                <a:latin typeface="Times New Roman" panose="02020603050405020304" pitchFamily="18" charset="0"/>
                <a:cs typeface="Times New Roman" panose="02020603050405020304" pitchFamily="18" charset="0"/>
              </a:rPr>
              <a:t>169</a:t>
            </a:r>
            <a:endParaRPr lang="ja-JP" altLang="en-US" dirty="0">
              <a:solidFill>
                <a:schemeClr val="accent1"/>
              </a:solidFill>
              <a:latin typeface="Times New Roman" panose="02020603050405020304" pitchFamily="18" charset="0"/>
              <a:cs typeface="Times New Roman" panose="02020603050405020304" pitchFamily="18" charset="0"/>
            </a:endParaRPr>
          </a:p>
        </p:txBody>
      </p:sp>
      <p:sp>
        <p:nvSpPr>
          <p:cNvPr id="43" name="正方形/長方形 42"/>
          <p:cNvSpPr/>
          <p:nvPr/>
        </p:nvSpPr>
        <p:spPr>
          <a:xfrm>
            <a:off x="6106742" y="2203356"/>
            <a:ext cx="530915" cy="369332"/>
          </a:xfrm>
          <a:prstGeom prst="rect">
            <a:avLst/>
          </a:prstGeom>
        </p:spPr>
        <p:txBody>
          <a:bodyPr wrap="none">
            <a:spAutoFit/>
          </a:bodyPr>
          <a:lstStyle/>
          <a:p>
            <a:r>
              <a:rPr lang="en-US" altLang="ja-JP" dirty="0">
                <a:solidFill>
                  <a:srgbClr val="00B050"/>
                </a:solidFill>
                <a:latin typeface="Times New Roman" panose="02020603050405020304" pitchFamily="18" charset="0"/>
                <a:cs typeface="Times New Roman" panose="02020603050405020304" pitchFamily="18" charset="0"/>
              </a:rPr>
              <a:t>200</a:t>
            </a:r>
            <a:endParaRPr lang="ja-JP" altLang="en-US" dirty="0">
              <a:solidFill>
                <a:srgbClr val="00B050"/>
              </a:solidFill>
              <a:latin typeface="Times New Roman" panose="02020603050405020304" pitchFamily="18" charset="0"/>
              <a:cs typeface="Times New Roman" panose="02020603050405020304" pitchFamily="18" charset="0"/>
            </a:endParaRPr>
          </a:p>
        </p:txBody>
      </p:sp>
      <p:sp>
        <p:nvSpPr>
          <p:cNvPr id="44" name="正方形/長方形 43"/>
          <p:cNvSpPr/>
          <p:nvPr/>
        </p:nvSpPr>
        <p:spPr>
          <a:xfrm>
            <a:off x="6255077" y="2558278"/>
            <a:ext cx="530915" cy="369332"/>
          </a:xfrm>
          <a:prstGeom prst="rect">
            <a:avLst/>
          </a:prstGeom>
        </p:spPr>
        <p:txBody>
          <a:bodyPr wrap="none">
            <a:spAutoFit/>
          </a:bodyPr>
          <a:lstStyle/>
          <a:p>
            <a:r>
              <a:rPr lang="en-US" altLang="ja-JP" dirty="0">
                <a:solidFill>
                  <a:schemeClr val="accent6">
                    <a:lumMod val="75000"/>
                  </a:schemeClr>
                </a:solidFill>
                <a:latin typeface="Times New Roman" panose="02020603050405020304" pitchFamily="18" charset="0"/>
                <a:cs typeface="Times New Roman" panose="02020603050405020304" pitchFamily="18" charset="0"/>
              </a:rPr>
              <a:t>248</a:t>
            </a:r>
            <a:endParaRPr lang="ja-JP" altLang="en-US" dirty="0">
              <a:solidFill>
                <a:schemeClr val="accent6">
                  <a:lumMod val="75000"/>
                </a:schemeClr>
              </a:solidFill>
              <a:latin typeface="Times New Roman" panose="02020603050405020304" pitchFamily="18" charset="0"/>
              <a:cs typeface="Times New Roman" panose="02020603050405020304" pitchFamily="18" charset="0"/>
            </a:endParaRPr>
          </a:p>
        </p:txBody>
      </p:sp>
      <p:sp>
        <p:nvSpPr>
          <p:cNvPr id="45" name="正方形/長方形 44"/>
          <p:cNvSpPr/>
          <p:nvPr/>
        </p:nvSpPr>
        <p:spPr>
          <a:xfrm>
            <a:off x="5935399" y="1562474"/>
            <a:ext cx="530915" cy="369332"/>
          </a:xfrm>
          <a:prstGeom prst="rect">
            <a:avLst/>
          </a:prstGeom>
        </p:spPr>
        <p:txBody>
          <a:bodyPr wrap="none">
            <a:spAutoFit/>
          </a:bodyPr>
          <a:lstStyle/>
          <a:p>
            <a:r>
              <a:rPr lang="en-US" altLang="ja-JP" dirty="0">
                <a:solidFill>
                  <a:srgbClr val="FF0000"/>
                </a:solidFill>
                <a:latin typeface="Times New Roman" panose="02020603050405020304" pitchFamily="18" charset="0"/>
                <a:cs typeface="Times New Roman" panose="02020603050405020304" pitchFamily="18" charset="0"/>
              </a:rPr>
              <a:t>400</a:t>
            </a:r>
            <a:endParaRPr lang="ja-JP" altLang="en-US"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7693272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1" name="Picture 1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05214" y="1092815"/>
            <a:ext cx="3708808" cy="42870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descr="Y:\OMP352picls2d\frames_kai\reso_d169_p28\dns_fld_phs\dns_fld_phs01_00028.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49480" y="1122765"/>
            <a:ext cx="4104456" cy="4745777"/>
          </a:xfrm>
          <a:prstGeom prst="rect">
            <a:avLst/>
          </a:prstGeom>
          <a:noFill/>
          <a:extLst>
            <a:ext uri="{909E8E84-426E-40DD-AFC4-6F175D3DCCD1}">
              <a14:hiddenFill xmlns:a14="http://schemas.microsoft.com/office/drawing/2010/main">
                <a:solidFill>
                  <a:srgbClr val="FFFFFF"/>
                </a:solidFill>
              </a14:hiddenFill>
            </a:ext>
          </a:extLst>
        </p:spPr>
      </p:pic>
      <p:sp>
        <p:nvSpPr>
          <p:cNvPr id="2" name="タイトル 1"/>
          <p:cNvSpPr>
            <a:spLocks noGrp="1"/>
          </p:cNvSpPr>
          <p:nvPr>
            <p:ph type="title"/>
          </p:nvPr>
        </p:nvSpPr>
        <p:spPr/>
        <p:txBody>
          <a:bodyPr>
            <a:normAutofit fontScale="90000"/>
          </a:bodyPr>
          <a:lstStyle/>
          <a:p>
            <a:r>
              <a:rPr kumimoji="1" lang="ja-JP" altLang="en-US" dirty="0">
                <a:latin typeface="Times New Roman" panose="02020603050405020304" pitchFamily="18" charset="0"/>
                <a:cs typeface="Times New Roman" panose="02020603050405020304" pitchFamily="18" charset="0"/>
              </a:rPr>
              <a:t>時間分解能が小さい場合には、</a:t>
            </a:r>
            <a:br>
              <a:rPr kumimoji="1" lang="en-US" altLang="ja-JP" dirty="0">
                <a:latin typeface="Times New Roman" panose="02020603050405020304" pitchFamily="18" charset="0"/>
                <a:cs typeface="Times New Roman" panose="02020603050405020304" pitchFamily="18" charset="0"/>
              </a:rPr>
            </a:br>
            <a:r>
              <a:rPr lang="en-US" altLang="ja-JP" dirty="0">
                <a:latin typeface="Times New Roman" panose="02020603050405020304" pitchFamily="18" charset="0"/>
                <a:cs typeface="Times New Roman" panose="02020603050405020304" pitchFamily="18" charset="0"/>
              </a:rPr>
              <a:t>(1)</a:t>
            </a:r>
            <a:r>
              <a:rPr lang="ja-JP" altLang="en-US" dirty="0">
                <a:latin typeface="Times New Roman" panose="02020603050405020304" pitchFamily="18" charset="0"/>
                <a:cs typeface="Times New Roman" panose="02020603050405020304" pitchFamily="18" charset="0"/>
              </a:rPr>
              <a:t>静電場のノイズが大きくなる</a:t>
            </a:r>
            <a:r>
              <a:rPr lang="en-US" altLang="ja-JP" dirty="0">
                <a:latin typeface="Times New Roman" panose="02020603050405020304" pitchFamily="18" charset="0"/>
                <a:cs typeface="Times New Roman" panose="02020603050405020304" pitchFamily="18" charset="0"/>
              </a:rPr>
              <a:t>…</a:t>
            </a:r>
            <a:r>
              <a:rPr lang="en-US" altLang="ja-JP" i="1" dirty="0" err="1">
                <a:latin typeface="Times New Roman" panose="02020603050405020304" pitchFamily="18" charset="0"/>
                <a:cs typeface="Times New Roman" panose="02020603050405020304" pitchFamily="18" charset="0"/>
              </a:rPr>
              <a:t>ω</a:t>
            </a:r>
            <a:r>
              <a:rPr lang="en-US" altLang="ja-JP" baseline="-25000" dirty="0" err="1">
                <a:latin typeface="Times New Roman" panose="02020603050405020304" pitchFamily="18" charset="0"/>
                <a:cs typeface="Times New Roman" panose="02020603050405020304" pitchFamily="18" charset="0"/>
              </a:rPr>
              <a:t>pe</a:t>
            </a:r>
            <a:r>
              <a:rPr lang="en-US" altLang="ja-JP" dirty="0">
                <a:latin typeface="Times New Roman" panose="02020603050405020304" pitchFamily="18" charset="0"/>
                <a:cs typeface="Times New Roman" panose="02020603050405020304" pitchFamily="18" charset="0"/>
              </a:rPr>
              <a:t> (2)</a:t>
            </a:r>
            <a:r>
              <a:rPr lang="ja-JP" altLang="en-US" dirty="0">
                <a:latin typeface="Times New Roman" panose="02020603050405020304" pitchFamily="18" charset="0"/>
                <a:cs typeface="Times New Roman" panose="02020603050405020304" pitchFamily="18" charset="0"/>
              </a:rPr>
              <a:t>電子エネルギーが小さい</a:t>
            </a:r>
            <a:r>
              <a:rPr lang="en-US" altLang="ja-JP" dirty="0">
                <a:latin typeface="Times New Roman" panose="02020603050405020304" pitchFamily="18" charset="0"/>
                <a:cs typeface="Times New Roman" panose="02020603050405020304" pitchFamily="18" charset="0"/>
              </a:rPr>
              <a:t>…</a:t>
            </a:r>
            <a:r>
              <a:rPr lang="en-US" altLang="ja-JP" i="1" dirty="0" err="1">
                <a:latin typeface="Times New Roman" panose="02020603050405020304" pitchFamily="18" charset="0"/>
                <a:cs typeface="Times New Roman" panose="02020603050405020304" pitchFamily="18" charset="0"/>
              </a:rPr>
              <a:t>ω</a:t>
            </a:r>
            <a:r>
              <a:rPr lang="en-US" altLang="ja-JP" baseline="-25000" dirty="0" err="1">
                <a:latin typeface="Times New Roman" panose="02020603050405020304" pitchFamily="18" charset="0"/>
                <a:cs typeface="Times New Roman" panose="02020603050405020304" pitchFamily="18" charset="0"/>
              </a:rPr>
              <a:t>L</a:t>
            </a:r>
            <a:endParaRPr kumimoji="1" lang="ja-JP" altLang="en-US" baseline="-25000" dirty="0">
              <a:latin typeface="Times New Roman" panose="02020603050405020304" pitchFamily="18" charset="0"/>
              <a:cs typeface="Times New Roman" panose="02020603050405020304" pitchFamily="18" charset="0"/>
            </a:endParaRPr>
          </a:p>
        </p:txBody>
      </p:sp>
      <p:pic>
        <p:nvPicPr>
          <p:cNvPr id="2050" name="Picture 2" descr="Y:\OMP352picls2d\frames_kai\reso_d200_p20\dns_fld_phs\dns_fld_phs01_00028.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2625" y="1122765"/>
            <a:ext cx="4104456" cy="4745776"/>
          </a:xfrm>
          <a:prstGeom prst="rect">
            <a:avLst/>
          </a:prstGeom>
          <a:noFill/>
          <a:extLst>
            <a:ext uri="{909E8E84-426E-40DD-AFC4-6F175D3DCCD1}">
              <a14:hiddenFill xmlns:a14="http://schemas.microsoft.com/office/drawing/2010/main">
                <a:solidFill>
                  <a:srgbClr val="FFFFFF"/>
                </a:solidFill>
              </a14:hiddenFill>
            </a:ext>
          </a:extLst>
        </p:spPr>
      </p:pic>
      <p:sp>
        <p:nvSpPr>
          <p:cNvPr id="4" name="正方形/長方形 3"/>
          <p:cNvSpPr/>
          <p:nvPr/>
        </p:nvSpPr>
        <p:spPr>
          <a:xfrm>
            <a:off x="1425033" y="753432"/>
            <a:ext cx="1236236" cy="369332"/>
          </a:xfrm>
          <a:prstGeom prst="rect">
            <a:avLst/>
          </a:prstGeom>
        </p:spPr>
        <p:txBody>
          <a:bodyPr wrap="none">
            <a:spAutoFit/>
          </a:bodyPr>
          <a:lstStyle/>
          <a:p>
            <a:r>
              <a:rPr lang="en-US" altLang="ja-JP" b="1" i="1" dirty="0">
                <a:latin typeface="Times New Roman" panose="02020603050405020304" pitchFamily="18" charset="0"/>
                <a:cs typeface="Times New Roman" panose="02020603050405020304" pitchFamily="18" charset="0"/>
              </a:rPr>
              <a:t>T</a:t>
            </a:r>
            <a:r>
              <a:rPr lang="en-US" altLang="ja-JP" b="1" baseline="-25000" dirty="0">
                <a:latin typeface="Times New Roman" panose="02020603050405020304" pitchFamily="18" charset="0"/>
                <a:cs typeface="Times New Roman" panose="02020603050405020304" pitchFamily="18" charset="0"/>
              </a:rPr>
              <a:t>L</a:t>
            </a:r>
            <a:r>
              <a:rPr lang="en-US" altLang="ja-JP" b="1" dirty="0">
                <a:latin typeface="Times New Roman" panose="02020603050405020304" pitchFamily="18" charset="0"/>
                <a:cs typeface="Times New Roman" panose="02020603050405020304" pitchFamily="18" charset="0"/>
              </a:rPr>
              <a:t>/</a:t>
            </a:r>
            <a:r>
              <a:rPr lang="en-US" altLang="ja-JP" b="1" dirty="0" err="1">
                <a:latin typeface="Times New Roman" panose="02020603050405020304" pitchFamily="18" charset="0"/>
                <a:cs typeface="Times New Roman" panose="02020603050405020304" pitchFamily="18" charset="0"/>
              </a:rPr>
              <a:t>Δ</a:t>
            </a:r>
            <a:r>
              <a:rPr lang="en-US" altLang="ja-JP" b="1" i="1" dirty="0" err="1">
                <a:latin typeface="Times New Roman" panose="02020603050405020304" pitchFamily="18" charset="0"/>
                <a:cs typeface="Times New Roman" panose="02020603050405020304" pitchFamily="18" charset="0"/>
              </a:rPr>
              <a:t>t</a:t>
            </a:r>
            <a:r>
              <a:rPr lang="en-US" altLang="ja-JP" b="1" dirty="0">
                <a:latin typeface="Times New Roman" panose="02020603050405020304" pitchFamily="18" charset="0"/>
                <a:cs typeface="Times New Roman" panose="02020603050405020304" pitchFamily="18" charset="0"/>
              </a:rPr>
              <a:t> =169</a:t>
            </a:r>
            <a:endParaRPr lang="ja-JP" altLang="en-US" b="1" dirty="0"/>
          </a:p>
        </p:txBody>
      </p:sp>
      <p:sp>
        <p:nvSpPr>
          <p:cNvPr id="7" name="正方形/長方形 6"/>
          <p:cNvSpPr/>
          <p:nvPr/>
        </p:nvSpPr>
        <p:spPr>
          <a:xfrm>
            <a:off x="5181549" y="755412"/>
            <a:ext cx="1236236" cy="369332"/>
          </a:xfrm>
          <a:prstGeom prst="rect">
            <a:avLst/>
          </a:prstGeom>
        </p:spPr>
        <p:txBody>
          <a:bodyPr wrap="none">
            <a:spAutoFit/>
          </a:bodyPr>
          <a:lstStyle/>
          <a:p>
            <a:r>
              <a:rPr lang="en-US" altLang="ja-JP" b="1" i="1" dirty="0">
                <a:latin typeface="Times New Roman" panose="02020603050405020304" pitchFamily="18" charset="0"/>
                <a:cs typeface="Times New Roman" panose="02020603050405020304" pitchFamily="18" charset="0"/>
              </a:rPr>
              <a:t>T</a:t>
            </a:r>
            <a:r>
              <a:rPr lang="en-US" altLang="ja-JP" b="1" baseline="-25000" dirty="0">
                <a:latin typeface="Times New Roman" panose="02020603050405020304" pitchFamily="18" charset="0"/>
                <a:cs typeface="Times New Roman" panose="02020603050405020304" pitchFamily="18" charset="0"/>
              </a:rPr>
              <a:t>L</a:t>
            </a:r>
            <a:r>
              <a:rPr lang="en-US" altLang="ja-JP" b="1" dirty="0">
                <a:latin typeface="Times New Roman" panose="02020603050405020304" pitchFamily="18" charset="0"/>
                <a:cs typeface="Times New Roman" panose="02020603050405020304" pitchFamily="18" charset="0"/>
              </a:rPr>
              <a:t>/</a:t>
            </a:r>
            <a:r>
              <a:rPr lang="en-US" altLang="ja-JP" b="1" dirty="0" err="1">
                <a:latin typeface="Times New Roman" panose="02020603050405020304" pitchFamily="18" charset="0"/>
                <a:cs typeface="Times New Roman" panose="02020603050405020304" pitchFamily="18" charset="0"/>
              </a:rPr>
              <a:t>Δ</a:t>
            </a:r>
            <a:r>
              <a:rPr lang="en-US" altLang="ja-JP" b="1" i="1" dirty="0" err="1">
                <a:latin typeface="Times New Roman" panose="02020603050405020304" pitchFamily="18" charset="0"/>
                <a:cs typeface="Times New Roman" panose="02020603050405020304" pitchFamily="18" charset="0"/>
              </a:rPr>
              <a:t>t</a:t>
            </a:r>
            <a:r>
              <a:rPr lang="en-US" altLang="ja-JP" b="1" dirty="0">
                <a:latin typeface="Times New Roman" panose="02020603050405020304" pitchFamily="18" charset="0"/>
                <a:cs typeface="Times New Roman" panose="02020603050405020304" pitchFamily="18" charset="0"/>
              </a:rPr>
              <a:t> =248</a:t>
            </a:r>
            <a:endParaRPr lang="ja-JP" altLang="en-US" b="1" dirty="0"/>
          </a:p>
        </p:txBody>
      </p:sp>
      <p:sp>
        <p:nvSpPr>
          <p:cNvPr id="5" name="正方形/長方形 4"/>
          <p:cNvSpPr/>
          <p:nvPr/>
        </p:nvSpPr>
        <p:spPr>
          <a:xfrm>
            <a:off x="-8140180" y="1376772"/>
            <a:ext cx="653605" cy="32403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solidFill>
                <a:schemeClr val="tx1"/>
              </a:solidFill>
            </a:endParaRPr>
          </a:p>
        </p:txBody>
      </p:sp>
      <p:sp>
        <p:nvSpPr>
          <p:cNvPr id="9" name="正方形/長方形 8"/>
          <p:cNvSpPr/>
          <p:nvPr/>
        </p:nvSpPr>
        <p:spPr>
          <a:xfrm>
            <a:off x="-8184483" y="2420888"/>
            <a:ext cx="1019178" cy="32403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solidFill>
                <a:schemeClr val="tx1"/>
              </a:solidFill>
            </a:endParaRPr>
          </a:p>
        </p:txBody>
      </p:sp>
      <p:sp>
        <p:nvSpPr>
          <p:cNvPr id="10" name="正方形/長方形 9"/>
          <p:cNvSpPr/>
          <p:nvPr/>
        </p:nvSpPr>
        <p:spPr>
          <a:xfrm>
            <a:off x="-8174958" y="3491483"/>
            <a:ext cx="1019178" cy="32403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solidFill>
                <a:schemeClr val="tx1"/>
              </a:solidFill>
            </a:endParaRPr>
          </a:p>
        </p:txBody>
      </p:sp>
      <p:sp>
        <p:nvSpPr>
          <p:cNvPr id="11" name="正方形/長方形 10"/>
          <p:cNvSpPr/>
          <p:nvPr/>
        </p:nvSpPr>
        <p:spPr>
          <a:xfrm>
            <a:off x="-8140180" y="4552323"/>
            <a:ext cx="1127275" cy="17920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solidFill>
                <a:schemeClr val="tx1"/>
              </a:solidFill>
            </a:endParaRPr>
          </a:p>
        </p:txBody>
      </p:sp>
      <p:sp>
        <p:nvSpPr>
          <p:cNvPr id="12" name="正方形/長方形 11"/>
          <p:cNvSpPr/>
          <p:nvPr/>
        </p:nvSpPr>
        <p:spPr>
          <a:xfrm>
            <a:off x="-5941169" y="1188684"/>
            <a:ext cx="1085552" cy="8960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solidFill>
                <a:schemeClr val="tx1"/>
              </a:solidFill>
            </a:endParaRPr>
          </a:p>
        </p:txBody>
      </p:sp>
      <p:sp>
        <p:nvSpPr>
          <p:cNvPr id="13" name="正方形/長方形 12"/>
          <p:cNvSpPr/>
          <p:nvPr/>
        </p:nvSpPr>
        <p:spPr>
          <a:xfrm>
            <a:off x="-3877693" y="1382861"/>
            <a:ext cx="653605" cy="32403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solidFill>
                <a:schemeClr val="tx1"/>
              </a:solidFill>
            </a:endParaRPr>
          </a:p>
        </p:txBody>
      </p:sp>
      <p:sp>
        <p:nvSpPr>
          <p:cNvPr id="14" name="正方形/長方形 13"/>
          <p:cNvSpPr/>
          <p:nvPr/>
        </p:nvSpPr>
        <p:spPr>
          <a:xfrm>
            <a:off x="-3902946" y="2426977"/>
            <a:ext cx="1019178" cy="32403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solidFill>
                <a:schemeClr val="tx1"/>
              </a:solidFill>
            </a:endParaRPr>
          </a:p>
        </p:txBody>
      </p:sp>
      <p:sp>
        <p:nvSpPr>
          <p:cNvPr id="15" name="正方形/長方形 14"/>
          <p:cNvSpPr/>
          <p:nvPr/>
        </p:nvSpPr>
        <p:spPr>
          <a:xfrm>
            <a:off x="-3893422" y="3497572"/>
            <a:ext cx="1009653" cy="1539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solidFill>
                <a:schemeClr val="tx1"/>
              </a:solidFill>
            </a:endParaRPr>
          </a:p>
        </p:txBody>
      </p:sp>
      <p:sp>
        <p:nvSpPr>
          <p:cNvPr id="16" name="正方形/長方形 15"/>
          <p:cNvSpPr/>
          <p:nvPr/>
        </p:nvSpPr>
        <p:spPr>
          <a:xfrm>
            <a:off x="-3910831" y="4548887"/>
            <a:ext cx="1127275" cy="17920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solidFill>
                <a:schemeClr val="tx1"/>
              </a:solidFill>
            </a:endParaRPr>
          </a:p>
        </p:txBody>
      </p:sp>
      <p:sp>
        <p:nvSpPr>
          <p:cNvPr id="17" name="正方形/長方形 16"/>
          <p:cNvSpPr/>
          <p:nvPr/>
        </p:nvSpPr>
        <p:spPr>
          <a:xfrm>
            <a:off x="-1659632" y="1194773"/>
            <a:ext cx="1085552" cy="8960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solidFill>
                <a:schemeClr val="tx1"/>
              </a:solidFill>
            </a:endParaRPr>
          </a:p>
        </p:txBody>
      </p:sp>
      <p:sp>
        <p:nvSpPr>
          <p:cNvPr id="20" name="テキスト ボックス 19"/>
          <p:cNvSpPr txBox="1"/>
          <p:nvPr/>
        </p:nvSpPr>
        <p:spPr>
          <a:xfrm>
            <a:off x="49163" y="1380847"/>
            <a:ext cx="1445120" cy="584775"/>
          </a:xfrm>
          <a:prstGeom prst="rect">
            <a:avLst/>
          </a:prstGeom>
          <a:noFill/>
          <a:ln>
            <a:noFill/>
          </a:ln>
        </p:spPr>
        <p:txBody>
          <a:bodyPr wrap="square" rtlCol="0">
            <a:spAutoFit/>
          </a:bodyPr>
          <a:lstStyle/>
          <a:p>
            <a:pPr algn="r"/>
            <a:r>
              <a:rPr kumimoji="1" lang="ja-JP" altLang="en-US" sz="1600" dirty="0">
                <a:latin typeface="Times New Roman" panose="02020603050405020304" pitchFamily="18" charset="0"/>
                <a:cs typeface="Times New Roman" panose="02020603050405020304" pitchFamily="18" charset="0"/>
              </a:rPr>
              <a:t>電荷数密度</a:t>
            </a:r>
            <a:endParaRPr kumimoji="1" lang="en-US" altLang="ja-JP" sz="1600" dirty="0">
              <a:latin typeface="Times New Roman" panose="02020603050405020304" pitchFamily="18" charset="0"/>
              <a:cs typeface="Times New Roman" panose="02020603050405020304" pitchFamily="18" charset="0"/>
            </a:endParaRPr>
          </a:p>
          <a:p>
            <a:pPr algn="r"/>
            <a:r>
              <a:rPr lang="en-US" altLang="ja-JP" sz="1600" i="1" dirty="0">
                <a:latin typeface="Times New Roman" panose="02020603050405020304" pitchFamily="18" charset="0"/>
                <a:cs typeface="Times New Roman" panose="02020603050405020304" pitchFamily="18" charset="0"/>
              </a:rPr>
              <a:t>Z</a:t>
            </a:r>
            <a:r>
              <a:rPr lang="ja-JP" altLang="en-US" sz="1600" dirty="0">
                <a:latin typeface="Times New Roman" panose="02020603050405020304" pitchFamily="18" charset="0"/>
                <a:cs typeface="Times New Roman" panose="02020603050405020304" pitchFamily="18" charset="0"/>
              </a:rPr>
              <a:t>・</a:t>
            </a:r>
            <a:r>
              <a:rPr lang="en-US" altLang="ja-JP" sz="1600" i="1" dirty="0">
                <a:latin typeface="Times New Roman" panose="02020603050405020304" pitchFamily="18" charset="0"/>
                <a:cs typeface="Times New Roman" panose="02020603050405020304" pitchFamily="18" charset="0"/>
              </a:rPr>
              <a:t>n</a:t>
            </a:r>
            <a:r>
              <a:rPr lang="ja-JP" altLang="en-US" sz="1600" i="1" dirty="0">
                <a:latin typeface="Times New Roman" panose="02020603050405020304" pitchFamily="18" charset="0"/>
                <a:cs typeface="Times New Roman" panose="02020603050405020304" pitchFamily="18" charset="0"/>
              </a:rPr>
              <a:t> </a:t>
            </a:r>
            <a:r>
              <a:rPr lang="en-US" altLang="ja-JP" sz="1600" dirty="0">
                <a:latin typeface="Times New Roman" panose="02020603050405020304" pitchFamily="18" charset="0"/>
                <a:cs typeface="Times New Roman" panose="02020603050405020304" pitchFamily="18" charset="0"/>
              </a:rPr>
              <a:t>[</a:t>
            </a:r>
            <a:r>
              <a:rPr lang="en-US" altLang="ja-JP" sz="1600" i="1" dirty="0" err="1">
                <a:latin typeface="Times New Roman" panose="02020603050405020304" pitchFamily="18" charset="0"/>
                <a:cs typeface="Times New Roman" panose="02020603050405020304" pitchFamily="18" charset="0"/>
              </a:rPr>
              <a:t>n</a:t>
            </a:r>
            <a:r>
              <a:rPr lang="en-US" altLang="ja-JP" sz="1600" baseline="-25000" dirty="0" err="1">
                <a:latin typeface="Times New Roman" panose="02020603050405020304" pitchFamily="18" charset="0"/>
                <a:cs typeface="Times New Roman" panose="02020603050405020304" pitchFamily="18" charset="0"/>
              </a:rPr>
              <a:t>cr</a:t>
            </a:r>
            <a:r>
              <a:rPr lang="en-US" altLang="ja-JP" sz="1600" dirty="0">
                <a:latin typeface="Times New Roman" panose="02020603050405020304" pitchFamily="18" charset="0"/>
                <a:cs typeface="Times New Roman" panose="02020603050405020304" pitchFamily="18" charset="0"/>
              </a:rPr>
              <a:t>]</a:t>
            </a:r>
            <a:endParaRPr kumimoji="1" lang="ja-JP" altLang="en-US" sz="1600" dirty="0">
              <a:latin typeface="Times New Roman" panose="02020603050405020304" pitchFamily="18" charset="0"/>
              <a:cs typeface="Times New Roman" panose="02020603050405020304" pitchFamily="18" charset="0"/>
            </a:endParaRPr>
          </a:p>
        </p:txBody>
      </p:sp>
      <p:sp>
        <p:nvSpPr>
          <p:cNvPr id="27" name="テキスト ボックス 26"/>
          <p:cNvSpPr txBox="1"/>
          <p:nvPr/>
        </p:nvSpPr>
        <p:spPr>
          <a:xfrm>
            <a:off x="20638" y="2237324"/>
            <a:ext cx="1445120" cy="861774"/>
          </a:xfrm>
          <a:prstGeom prst="rect">
            <a:avLst/>
          </a:prstGeom>
          <a:noFill/>
          <a:ln>
            <a:noFill/>
          </a:ln>
        </p:spPr>
        <p:txBody>
          <a:bodyPr wrap="square" rtlCol="0">
            <a:spAutoFit/>
          </a:bodyPr>
          <a:lstStyle/>
          <a:p>
            <a:pPr algn="r"/>
            <a:r>
              <a:rPr lang="ja-JP" altLang="en-US" sz="1600" dirty="0">
                <a:latin typeface="Times New Roman" panose="02020603050405020304" pitchFamily="18" charset="0"/>
                <a:cs typeface="Times New Roman" panose="02020603050405020304" pitchFamily="18" charset="0"/>
              </a:rPr>
              <a:t>静電場</a:t>
            </a:r>
            <a:r>
              <a:rPr lang="en-US" altLang="ja-JP" sz="1600" dirty="0">
                <a:latin typeface="Times New Roman" panose="02020603050405020304" pitchFamily="18" charset="0"/>
                <a:cs typeface="Times New Roman" panose="02020603050405020304" pitchFamily="18" charset="0"/>
              </a:rPr>
              <a:t>(</a:t>
            </a:r>
            <a:r>
              <a:rPr lang="en-US" altLang="ja-JP" sz="1600" i="1" dirty="0">
                <a:latin typeface="Times New Roman" panose="02020603050405020304" pitchFamily="18" charset="0"/>
                <a:cs typeface="Times New Roman" panose="02020603050405020304" pitchFamily="18" charset="0"/>
              </a:rPr>
              <a:t>E</a:t>
            </a:r>
            <a:r>
              <a:rPr lang="en-US" altLang="ja-JP" sz="1600" baseline="-25000" dirty="0">
                <a:latin typeface="Times New Roman" panose="02020603050405020304" pitchFamily="18" charset="0"/>
                <a:cs typeface="Times New Roman" panose="02020603050405020304" pitchFamily="18" charset="0"/>
              </a:rPr>
              <a:t>x</a:t>
            </a:r>
            <a:r>
              <a:rPr lang="en-US" altLang="ja-JP" sz="1600" dirty="0">
                <a:latin typeface="Times New Roman" panose="02020603050405020304" pitchFamily="18" charset="0"/>
                <a:cs typeface="Times New Roman" panose="02020603050405020304" pitchFamily="18" charset="0"/>
              </a:rPr>
              <a:t>),</a:t>
            </a:r>
          </a:p>
          <a:p>
            <a:pPr algn="r"/>
            <a:r>
              <a:rPr lang="ja-JP" altLang="en-US" sz="1600" dirty="0">
                <a:latin typeface="Times New Roman" panose="02020603050405020304" pitchFamily="18" charset="0"/>
                <a:cs typeface="Times New Roman" panose="02020603050405020304" pitchFamily="18" charset="0"/>
              </a:rPr>
              <a:t>レーザー場</a:t>
            </a:r>
            <a:endParaRPr lang="en-US" altLang="ja-JP" sz="1600" dirty="0">
              <a:latin typeface="Times New Roman" panose="02020603050405020304" pitchFamily="18" charset="0"/>
              <a:cs typeface="Times New Roman" panose="02020603050405020304" pitchFamily="18" charset="0"/>
            </a:endParaRPr>
          </a:p>
          <a:p>
            <a:pPr algn="r"/>
            <a:r>
              <a:rPr lang="en-US" altLang="ja-JP" sz="1600" dirty="0">
                <a:latin typeface="Times New Roman" panose="02020603050405020304" pitchFamily="18" charset="0"/>
                <a:cs typeface="Times New Roman" panose="02020603050405020304" pitchFamily="18" charset="0"/>
              </a:rPr>
              <a:t>[</a:t>
            </a:r>
            <a:r>
              <a:rPr lang="en-US" altLang="ja-JP" sz="1600" i="1" dirty="0">
                <a:latin typeface="Times New Roman" panose="02020603050405020304" pitchFamily="18" charset="0"/>
                <a:cs typeface="Times New Roman" panose="02020603050405020304" pitchFamily="18" charset="0"/>
              </a:rPr>
              <a:t>e</a:t>
            </a:r>
            <a:r>
              <a:rPr lang="en-US" altLang="ja-JP" sz="1600" dirty="0">
                <a:latin typeface="Times New Roman" panose="02020603050405020304" pitchFamily="18" charset="0"/>
                <a:cs typeface="Times New Roman" panose="02020603050405020304" pitchFamily="18" charset="0"/>
              </a:rPr>
              <a:t>/</a:t>
            </a:r>
            <a:r>
              <a:rPr lang="en-US" altLang="ja-JP" sz="1600" i="1" dirty="0" err="1">
                <a:latin typeface="Times New Roman" panose="02020603050405020304" pitchFamily="18" charset="0"/>
                <a:cs typeface="Times New Roman" panose="02020603050405020304" pitchFamily="18" charset="0"/>
              </a:rPr>
              <a:t>mcω</a:t>
            </a:r>
            <a:r>
              <a:rPr lang="en-US" altLang="ja-JP" sz="1600" dirty="0">
                <a:latin typeface="Times New Roman" panose="02020603050405020304" pitchFamily="18" charset="0"/>
                <a:cs typeface="Times New Roman" panose="02020603050405020304" pitchFamily="18" charset="0"/>
              </a:rPr>
              <a:t>]</a:t>
            </a:r>
            <a:endParaRPr kumimoji="1" lang="ja-JP" altLang="en-US" sz="1600" dirty="0">
              <a:latin typeface="Times New Roman" panose="02020603050405020304" pitchFamily="18" charset="0"/>
              <a:cs typeface="Times New Roman" panose="02020603050405020304" pitchFamily="18" charset="0"/>
            </a:endParaRPr>
          </a:p>
        </p:txBody>
      </p:sp>
      <p:sp>
        <p:nvSpPr>
          <p:cNvPr id="21" name="左中かっこ 20"/>
          <p:cNvSpPr/>
          <p:nvPr/>
        </p:nvSpPr>
        <p:spPr>
          <a:xfrm>
            <a:off x="1273299" y="3228871"/>
            <a:ext cx="144016" cy="1803759"/>
          </a:xfrm>
          <a:prstGeom prst="leftBrace">
            <a:avLst>
              <a:gd name="adj1" fmla="val 87699"/>
              <a:gd name="adj2"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29" name="テキスト ボックス 28"/>
          <p:cNvSpPr txBox="1"/>
          <p:nvPr/>
        </p:nvSpPr>
        <p:spPr>
          <a:xfrm>
            <a:off x="-430311" y="3807491"/>
            <a:ext cx="1646460" cy="830997"/>
          </a:xfrm>
          <a:prstGeom prst="rect">
            <a:avLst/>
          </a:prstGeom>
          <a:noFill/>
          <a:ln>
            <a:noFill/>
          </a:ln>
        </p:spPr>
        <p:txBody>
          <a:bodyPr wrap="square" rtlCol="0">
            <a:spAutoFit/>
          </a:bodyPr>
          <a:lstStyle/>
          <a:p>
            <a:pPr algn="r"/>
            <a:r>
              <a:rPr lang="ja-JP" altLang="en-US" sz="1600" dirty="0">
                <a:latin typeface="Times New Roman" panose="02020603050405020304" pitchFamily="18" charset="0"/>
                <a:cs typeface="Times New Roman" panose="02020603050405020304" pitchFamily="18" charset="0"/>
              </a:rPr>
              <a:t>粒子の</a:t>
            </a:r>
            <a:endParaRPr lang="en-US" altLang="ja-JP" sz="1600" dirty="0">
              <a:latin typeface="Times New Roman" panose="02020603050405020304" pitchFamily="18" charset="0"/>
              <a:cs typeface="Times New Roman" panose="02020603050405020304" pitchFamily="18" charset="0"/>
            </a:endParaRPr>
          </a:p>
          <a:p>
            <a:pPr algn="r"/>
            <a:r>
              <a:rPr lang="ja-JP" altLang="en-US" sz="1600" dirty="0">
                <a:latin typeface="Times New Roman" panose="02020603050405020304" pitchFamily="18" charset="0"/>
                <a:cs typeface="Times New Roman" panose="02020603050405020304" pitchFamily="18" charset="0"/>
              </a:rPr>
              <a:t>運動量</a:t>
            </a:r>
            <a:endParaRPr lang="en-US" altLang="ja-JP" sz="1600" dirty="0">
              <a:latin typeface="Times New Roman" panose="02020603050405020304" pitchFamily="18" charset="0"/>
              <a:cs typeface="Times New Roman" panose="02020603050405020304" pitchFamily="18" charset="0"/>
            </a:endParaRPr>
          </a:p>
          <a:p>
            <a:pPr algn="r"/>
            <a:r>
              <a:rPr lang="en-US" altLang="ja-JP" sz="1600" dirty="0">
                <a:latin typeface="Times New Roman" panose="02020603050405020304" pitchFamily="18" charset="0"/>
                <a:cs typeface="Times New Roman" panose="02020603050405020304" pitchFamily="18" charset="0"/>
              </a:rPr>
              <a:t> </a:t>
            </a:r>
            <a:r>
              <a:rPr lang="en-US" altLang="ja-JP" sz="1600" i="1" dirty="0" err="1">
                <a:latin typeface="Times New Roman" panose="02020603050405020304" pitchFamily="18" charset="0"/>
                <a:cs typeface="Times New Roman" panose="02020603050405020304" pitchFamily="18" charset="0"/>
              </a:rPr>
              <a:t>p</a:t>
            </a:r>
            <a:r>
              <a:rPr lang="en-US" altLang="ja-JP" sz="1600" baseline="-25000" dirty="0" err="1">
                <a:latin typeface="Times New Roman" panose="02020603050405020304" pitchFamily="18" charset="0"/>
                <a:cs typeface="Times New Roman" panose="02020603050405020304" pitchFamily="18" charset="0"/>
              </a:rPr>
              <a:t>x</a:t>
            </a:r>
            <a:r>
              <a:rPr lang="en-US" altLang="ja-JP" sz="1600" dirty="0">
                <a:latin typeface="Times New Roman" panose="02020603050405020304" pitchFamily="18" charset="0"/>
                <a:cs typeface="Times New Roman" panose="02020603050405020304" pitchFamily="18" charset="0"/>
              </a:rPr>
              <a:t> [</a:t>
            </a:r>
            <a:r>
              <a:rPr lang="en-US" altLang="ja-JP" sz="1600" i="1" dirty="0">
                <a:latin typeface="Times New Roman" panose="02020603050405020304" pitchFamily="18" charset="0"/>
                <a:cs typeface="Times New Roman" panose="02020603050405020304" pitchFamily="18" charset="0"/>
              </a:rPr>
              <a:t>mc</a:t>
            </a:r>
            <a:r>
              <a:rPr lang="en-US" altLang="ja-JP" sz="1600" dirty="0">
                <a:latin typeface="Times New Roman" panose="02020603050405020304" pitchFamily="18" charset="0"/>
                <a:cs typeface="Times New Roman" panose="02020603050405020304" pitchFamily="18" charset="0"/>
              </a:rPr>
              <a:t>]</a:t>
            </a:r>
            <a:endParaRPr kumimoji="1" lang="ja-JP" altLang="en-US" sz="1600" dirty="0">
              <a:latin typeface="Times New Roman" panose="02020603050405020304" pitchFamily="18" charset="0"/>
              <a:cs typeface="Times New Roman" panose="02020603050405020304" pitchFamily="18" charset="0"/>
            </a:endParaRPr>
          </a:p>
        </p:txBody>
      </p:sp>
      <p:pic>
        <p:nvPicPr>
          <p:cNvPr id="2059" name="Picture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49270" y="1090836"/>
            <a:ext cx="3694399" cy="42760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四角形吹き出し 17"/>
          <p:cNvSpPr/>
          <p:nvPr/>
        </p:nvSpPr>
        <p:spPr>
          <a:xfrm>
            <a:off x="198563" y="4816203"/>
            <a:ext cx="8013183" cy="1781150"/>
          </a:xfrm>
          <a:custGeom>
            <a:avLst/>
            <a:gdLst>
              <a:gd name="connsiteX0" fmla="*/ 0 w 8712967"/>
              <a:gd name="connsiteY0" fmla="*/ 0 h 1006371"/>
              <a:gd name="connsiteX1" fmla="*/ 1452161 w 8712967"/>
              <a:gd name="connsiteY1" fmla="*/ 0 h 1006371"/>
              <a:gd name="connsiteX2" fmla="*/ 2360343 w 8712967"/>
              <a:gd name="connsiteY2" fmla="*/ -340244 h 1006371"/>
              <a:gd name="connsiteX3" fmla="*/ 3630403 w 8712967"/>
              <a:gd name="connsiteY3" fmla="*/ 0 h 1006371"/>
              <a:gd name="connsiteX4" fmla="*/ 8712967 w 8712967"/>
              <a:gd name="connsiteY4" fmla="*/ 0 h 1006371"/>
              <a:gd name="connsiteX5" fmla="*/ 8712967 w 8712967"/>
              <a:gd name="connsiteY5" fmla="*/ 167729 h 1006371"/>
              <a:gd name="connsiteX6" fmla="*/ 8712967 w 8712967"/>
              <a:gd name="connsiteY6" fmla="*/ 167729 h 1006371"/>
              <a:gd name="connsiteX7" fmla="*/ 8712967 w 8712967"/>
              <a:gd name="connsiteY7" fmla="*/ 419321 h 1006371"/>
              <a:gd name="connsiteX8" fmla="*/ 8712967 w 8712967"/>
              <a:gd name="connsiteY8" fmla="*/ 1006371 h 1006371"/>
              <a:gd name="connsiteX9" fmla="*/ 3630403 w 8712967"/>
              <a:gd name="connsiteY9" fmla="*/ 1006371 h 1006371"/>
              <a:gd name="connsiteX10" fmla="*/ 1452161 w 8712967"/>
              <a:gd name="connsiteY10" fmla="*/ 1006371 h 1006371"/>
              <a:gd name="connsiteX11" fmla="*/ 1452161 w 8712967"/>
              <a:gd name="connsiteY11" fmla="*/ 1006371 h 1006371"/>
              <a:gd name="connsiteX12" fmla="*/ 0 w 8712967"/>
              <a:gd name="connsiteY12" fmla="*/ 1006371 h 1006371"/>
              <a:gd name="connsiteX13" fmla="*/ 0 w 8712967"/>
              <a:gd name="connsiteY13" fmla="*/ 419321 h 1006371"/>
              <a:gd name="connsiteX14" fmla="*/ 0 w 8712967"/>
              <a:gd name="connsiteY14" fmla="*/ 167729 h 1006371"/>
              <a:gd name="connsiteX15" fmla="*/ 0 w 8712967"/>
              <a:gd name="connsiteY15" fmla="*/ 167729 h 1006371"/>
              <a:gd name="connsiteX16" fmla="*/ 0 w 8712967"/>
              <a:gd name="connsiteY16" fmla="*/ 0 h 1006371"/>
              <a:gd name="connsiteX0" fmla="*/ 0 w 8712967"/>
              <a:gd name="connsiteY0" fmla="*/ 321194 h 1327565"/>
              <a:gd name="connsiteX1" fmla="*/ 1452161 w 8712967"/>
              <a:gd name="connsiteY1" fmla="*/ 321194 h 1327565"/>
              <a:gd name="connsiteX2" fmla="*/ 2512743 w 8712967"/>
              <a:gd name="connsiteY2" fmla="*/ 0 h 1327565"/>
              <a:gd name="connsiteX3" fmla="*/ 3630403 w 8712967"/>
              <a:gd name="connsiteY3" fmla="*/ 321194 h 1327565"/>
              <a:gd name="connsiteX4" fmla="*/ 8712967 w 8712967"/>
              <a:gd name="connsiteY4" fmla="*/ 321194 h 1327565"/>
              <a:gd name="connsiteX5" fmla="*/ 8712967 w 8712967"/>
              <a:gd name="connsiteY5" fmla="*/ 488923 h 1327565"/>
              <a:gd name="connsiteX6" fmla="*/ 8712967 w 8712967"/>
              <a:gd name="connsiteY6" fmla="*/ 488923 h 1327565"/>
              <a:gd name="connsiteX7" fmla="*/ 8712967 w 8712967"/>
              <a:gd name="connsiteY7" fmla="*/ 740515 h 1327565"/>
              <a:gd name="connsiteX8" fmla="*/ 8712967 w 8712967"/>
              <a:gd name="connsiteY8" fmla="*/ 1327565 h 1327565"/>
              <a:gd name="connsiteX9" fmla="*/ 3630403 w 8712967"/>
              <a:gd name="connsiteY9" fmla="*/ 1327565 h 1327565"/>
              <a:gd name="connsiteX10" fmla="*/ 1452161 w 8712967"/>
              <a:gd name="connsiteY10" fmla="*/ 1327565 h 1327565"/>
              <a:gd name="connsiteX11" fmla="*/ 1452161 w 8712967"/>
              <a:gd name="connsiteY11" fmla="*/ 1327565 h 1327565"/>
              <a:gd name="connsiteX12" fmla="*/ 0 w 8712967"/>
              <a:gd name="connsiteY12" fmla="*/ 1327565 h 1327565"/>
              <a:gd name="connsiteX13" fmla="*/ 0 w 8712967"/>
              <a:gd name="connsiteY13" fmla="*/ 740515 h 1327565"/>
              <a:gd name="connsiteX14" fmla="*/ 0 w 8712967"/>
              <a:gd name="connsiteY14" fmla="*/ 488923 h 1327565"/>
              <a:gd name="connsiteX15" fmla="*/ 0 w 8712967"/>
              <a:gd name="connsiteY15" fmla="*/ 488923 h 1327565"/>
              <a:gd name="connsiteX16" fmla="*/ 0 w 8712967"/>
              <a:gd name="connsiteY16" fmla="*/ 321194 h 1327565"/>
              <a:gd name="connsiteX0" fmla="*/ 0 w 8712967"/>
              <a:gd name="connsiteY0" fmla="*/ 321194 h 1327565"/>
              <a:gd name="connsiteX1" fmla="*/ 1280711 w 8712967"/>
              <a:gd name="connsiteY1" fmla="*/ 330719 h 1327565"/>
              <a:gd name="connsiteX2" fmla="*/ 2512743 w 8712967"/>
              <a:gd name="connsiteY2" fmla="*/ 0 h 1327565"/>
              <a:gd name="connsiteX3" fmla="*/ 3630403 w 8712967"/>
              <a:gd name="connsiteY3" fmla="*/ 321194 h 1327565"/>
              <a:gd name="connsiteX4" fmla="*/ 8712967 w 8712967"/>
              <a:gd name="connsiteY4" fmla="*/ 321194 h 1327565"/>
              <a:gd name="connsiteX5" fmla="*/ 8712967 w 8712967"/>
              <a:gd name="connsiteY5" fmla="*/ 488923 h 1327565"/>
              <a:gd name="connsiteX6" fmla="*/ 8712967 w 8712967"/>
              <a:gd name="connsiteY6" fmla="*/ 488923 h 1327565"/>
              <a:gd name="connsiteX7" fmla="*/ 8712967 w 8712967"/>
              <a:gd name="connsiteY7" fmla="*/ 740515 h 1327565"/>
              <a:gd name="connsiteX8" fmla="*/ 8712967 w 8712967"/>
              <a:gd name="connsiteY8" fmla="*/ 1327565 h 1327565"/>
              <a:gd name="connsiteX9" fmla="*/ 3630403 w 8712967"/>
              <a:gd name="connsiteY9" fmla="*/ 1327565 h 1327565"/>
              <a:gd name="connsiteX10" fmla="*/ 1452161 w 8712967"/>
              <a:gd name="connsiteY10" fmla="*/ 1327565 h 1327565"/>
              <a:gd name="connsiteX11" fmla="*/ 1452161 w 8712967"/>
              <a:gd name="connsiteY11" fmla="*/ 1327565 h 1327565"/>
              <a:gd name="connsiteX12" fmla="*/ 0 w 8712967"/>
              <a:gd name="connsiteY12" fmla="*/ 1327565 h 1327565"/>
              <a:gd name="connsiteX13" fmla="*/ 0 w 8712967"/>
              <a:gd name="connsiteY13" fmla="*/ 740515 h 1327565"/>
              <a:gd name="connsiteX14" fmla="*/ 0 w 8712967"/>
              <a:gd name="connsiteY14" fmla="*/ 488923 h 1327565"/>
              <a:gd name="connsiteX15" fmla="*/ 0 w 8712967"/>
              <a:gd name="connsiteY15" fmla="*/ 488923 h 1327565"/>
              <a:gd name="connsiteX16" fmla="*/ 0 w 8712967"/>
              <a:gd name="connsiteY16" fmla="*/ 321194 h 1327565"/>
              <a:gd name="connsiteX0" fmla="*/ 0 w 8712967"/>
              <a:gd name="connsiteY0" fmla="*/ 321194 h 1327565"/>
              <a:gd name="connsiteX1" fmla="*/ 1280711 w 8712967"/>
              <a:gd name="connsiteY1" fmla="*/ 330719 h 1327565"/>
              <a:gd name="connsiteX2" fmla="*/ 2512743 w 8712967"/>
              <a:gd name="connsiteY2" fmla="*/ 0 h 1327565"/>
              <a:gd name="connsiteX3" fmla="*/ 1820653 w 8712967"/>
              <a:gd name="connsiteY3" fmla="*/ 321194 h 1327565"/>
              <a:gd name="connsiteX4" fmla="*/ 8712967 w 8712967"/>
              <a:gd name="connsiteY4" fmla="*/ 321194 h 1327565"/>
              <a:gd name="connsiteX5" fmla="*/ 8712967 w 8712967"/>
              <a:gd name="connsiteY5" fmla="*/ 488923 h 1327565"/>
              <a:gd name="connsiteX6" fmla="*/ 8712967 w 8712967"/>
              <a:gd name="connsiteY6" fmla="*/ 488923 h 1327565"/>
              <a:gd name="connsiteX7" fmla="*/ 8712967 w 8712967"/>
              <a:gd name="connsiteY7" fmla="*/ 740515 h 1327565"/>
              <a:gd name="connsiteX8" fmla="*/ 8712967 w 8712967"/>
              <a:gd name="connsiteY8" fmla="*/ 1327565 h 1327565"/>
              <a:gd name="connsiteX9" fmla="*/ 3630403 w 8712967"/>
              <a:gd name="connsiteY9" fmla="*/ 1327565 h 1327565"/>
              <a:gd name="connsiteX10" fmla="*/ 1452161 w 8712967"/>
              <a:gd name="connsiteY10" fmla="*/ 1327565 h 1327565"/>
              <a:gd name="connsiteX11" fmla="*/ 1452161 w 8712967"/>
              <a:gd name="connsiteY11" fmla="*/ 1327565 h 1327565"/>
              <a:gd name="connsiteX12" fmla="*/ 0 w 8712967"/>
              <a:gd name="connsiteY12" fmla="*/ 1327565 h 1327565"/>
              <a:gd name="connsiteX13" fmla="*/ 0 w 8712967"/>
              <a:gd name="connsiteY13" fmla="*/ 740515 h 1327565"/>
              <a:gd name="connsiteX14" fmla="*/ 0 w 8712967"/>
              <a:gd name="connsiteY14" fmla="*/ 488923 h 1327565"/>
              <a:gd name="connsiteX15" fmla="*/ 0 w 8712967"/>
              <a:gd name="connsiteY15" fmla="*/ 488923 h 1327565"/>
              <a:gd name="connsiteX16" fmla="*/ 0 w 8712967"/>
              <a:gd name="connsiteY16" fmla="*/ 321194 h 1327565"/>
              <a:gd name="connsiteX0" fmla="*/ 0 w 8712967"/>
              <a:gd name="connsiteY0" fmla="*/ 330719 h 1337090"/>
              <a:gd name="connsiteX1" fmla="*/ 1280711 w 8712967"/>
              <a:gd name="connsiteY1" fmla="*/ 340244 h 1337090"/>
              <a:gd name="connsiteX2" fmla="*/ 2103168 w 8712967"/>
              <a:gd name="connsiteY2" fmla="*/ 0 h 1337090"/>
              <a:gd name="connsiteX3" fmla="*/ 1820653 w 8712967"/>
              <a:gd name="connsiteY3" fmla="*/ 330719 h 1337090"/>
              <a:gd name="connsiteX4" fmla="*/ 8712967 w 8712967"/>
              <a:gd name="connsiteY4" fmla="*/ 330719 h 1337090"/>
              <a:gd name="connsiteX5" fmla="*/ 8712967 w 8712967"/>
              <a:gd name="connsiteY5" fmla="*/ 498448 h 1337090"/>
              <a:gd name="connsiteX6" fmla="*/ 8712967 w 8712967"/>
              <a:gd name="connsiteY6" fmla="*/ 498448 h 1337090"/>
              <a:gd name="connsiteX7" fmla="*/ 8712967 w 8712967"/>
              <a:gd name="connsiteY7" fmla="*/ 750040 h 1337090"/>
              <a:gd name="connsiteX8" fmla="*/ 8712967 w 8712967"/>
              <a:gd name="connsiteY8" fmla="*/ 1337090 h 1337090"/>
              <a:gd name="connsiteX9" fmla="*/ 3630403 w 8712967"/>
              <a:gd name="connsiteY9" fmla="*/ 1337090 h 1337090"/>
              <a:gd name="connsiteX10" fmla="*/ 1452161 w 8712967"/>
              <a:gd name="connsiteY10" fmla="*/ 1337090 h 1337090"/>
              <a:gd name="connsiteX11" fmla="*/ 1452161 w 8712967"/>
              <a:gd name="connsiteY11" fmla="*/ 1337090 h 1337090"/>
              <a:gd name="connsiteX12" fmla="*/ 0 w 8712967"/>
              <a:gd name="connsiteY12" fmla="*/ 1337090 h 1337090"/>
              <a:gd name="connsiteX13" fmla="*/ 0 w 8712967"/>
              <a:gd name="connsiteY13" fmla="*/ 750040 h 1337090"/>
              <a:gd name="connsiteX14" fmla="*/ 0 w 8712967"/>
              <a:gd name="connsiteY14" fmla="*/ 498448 h 1337090"/>
              <a:gd name="connsiteX15" fmla="*/ 0 w 8712967"/>
              <a:gd name="connsiteY15" fmla="*/ 498448 h 1337090"/>
              <a:gd name="connsiteX16" fmla="*/ 0 w 8712967"/>
              <a:gd name="connsiteY16" fmla="*/ 330719 h 1337090"/>
              <a:gd name="connsiteX0" fmla="*/ 0 w 8712967"/>
              <a:gd name="connsiteY0" fmla="*/ 492644 h 1499015"/>
              <a:gd name="connsiteX1" fmla="*/ 1280711 w 8712967"/>
              <a:gd name="connsiteY1" fmla="*/ 502169 h 1499015"/>
              <a:gd name="connsiteX2" fmla="*/ 2093643 w 8712967"/>
              <a:gd name="connsiteY2" fmla="*/ 0 h 1499015"/>
              <a:gd name="connsiteX3" fmla="*/ 1820653 w 8712967"/>
              <a:gd name="connsiteY3" fmla="*/ 492644 h 1499015"/>
              <a:gd name="connsiteX4" fmla="*/ 8712967 w 8712967"/>
              <a:gd name="connsiteY4" fmla="*/ 492644 h 1499015"/>
              <a:gd name="connsiteX5" fmla="*/ 8712967 w 8712967"/>
              <a:gd name="connsiteY5" fmla="*/ 660373 h 1499015"/>
              <a:gd name="connsiteX6" fmla="*/ 8712967 w 8712967"/>
              <a:gd name="connsiteY6" fmla="*/ 660373 h 1499015"/>
              <a:gd name="connsiteX7" fmla="*/ 8712967 w 8712967"/>
              <a:gd name="connsiteY7" fmla="*/ 911965 h 1499015"/>
              <a:gd name="connsiteX8" fmla="*/ 8712967 w 8712967"/>
              <a:gd name="connsiteY8" fmla="*/ 1499015 h 1499015"/>
              <a:gd name="connsiteX9" fmla="*/ 3630403 w 8712967"/>
              <a:gd name="connsiteY9" fmla="*/ 1499015 h 1499015"/>
              <a:gd name="connsiteX10" fmla="*/ 1452161 w 8712967"/>
              <a:gd name="connsiteY10" fmla="*/ 1499015 h 1499015"/>
              <a:gd name="connsiteX11" fmla="*/ 1452161 w 8712967"/>
              <a:gd name="connsiteY11" fmla="*/ 1499015 h 1499015"/>
              <a:gd name="connsiteX12" fmla="*/ 0 w 8712967"/>
              <a:gd name="connsiteY12" fmla="*/ 1499015 h 1499015"/>
              <a:gd name="connsiteX13" fmla="*/ 0 w 8712967"/>
              <a:gd name="connsiteY13" fmla="*/ 911965 h 1499015"/>
              <a:gd name="connsiteX14" fmla="*/ 0 w 8712967"/>
              <a:gd name="connsiteY14" fmla="*/ 660373 h 1499015"/>
              <a:gd name="connsiteX15" fmla="*/ 0 w 8712967"/>
              <a:gd name="connsiteY15" fmla="*/ 660373 h 1499015"/>
              <a:gd name="connsiteX16" fmla="*/ 0 w 8712967"/>
              <a:gd name="connsiteY16" fmla="*/ 492644 h 1499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712967" h="1499015">
                <a:moveTo>
                  <a:pt x="0" y="492644"/>
                </a:moveTo>
                <a:lnTo>
                  <a:pt x="1280711" y="502169"/>
                </a:lnTo>
                <a:lnTo>
                  <a:pt x="2093643" y="0"/>
                </a:lnTo>
                <a:lnTo>
                  <a:pt x="1820653" y="492644"/>
                </a:lnTo>
                <a:lnTo>
                  <a:pt x="8712967" y="492644"/>
                </a:lnTo>
                <a:lnTo>
                  <a:pt x="8712967" y="660373"/>
                </a:lnTo>
                <a:lnTo>
                  <a:pt x="8712967" y="660373"/>
                </a:lnTo>
                <a:lnTo>
                  <a:pt x="8712967" y="911965"/>
                </a:lnTo>
                <a:lnTo>
                  <a:pt x="8712967" y="1499015"/>
                </a:lnTo>
                <a:lnTo>
                  <a:pt x="3630403" y="1499015"/>
                </a:lnTo>
                <a:lnTo>
                  <a:pt x="1452161" y="1499015"/>
                </a:lnTo>
                <a:lnTo>
                  <a:pt x="1452161" y="1499015"/>
                </a:lnTo>
                <a:lnTo>
                  <a:pt x="0" y="1499015"/>
                </a:lnTo>
                <a:lnTo>
                  <a:pt x="0" y="911965"/>
                </a:lnTo>
                <a:lnTo>
                  <a:pt x="0" y="660373"/>
                </a:lnTo>
                <a:lnTo>
                  <a:pt x="0" y="660373"/>
                </a:lnTo>
                <a:lnTo>
                  <a:pt x="0" y="492644"/>
                </a:lnTo>
                <a:close/>
              </a:path>
            </a:pathLst>
          </a:cu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solidFill>
                <a:schemeClr val="tx1"/>
              </a:solidFill>
            </a:endParaRPr>
          </a:p>
        </p:txBody>
      </p:sp>
      <p:sp>
        <p:nvSpPr>
          <p:cNvPr id="6" name="テキスト ボックス 5"/>
          <p:cNvSpPr txBox="1"/>
          <p:nvPr/>
        </p:nvSpPr>
        <p:spPr>
          <a:xfrm>
            <a:off x="236663" y="5427982"/>
            <a:ext cx="7975083" cy="1077218"/>
          </a:xfrm>
          <a:prstGeom prst="rect">
            <a:avLst/>
          </a:prstGeom>
          <a:noFill/>
          <a:ln>
            <a:noFill/>
          </a:ln>
        </p:spPr>
        <p:txBody>
          <a:bodyPr wrap="square" rtlCol="0">
            <a:spAutoFit/>
          </a:bodyPr>
          <a:lstStyle/>
          <a:p>
            <a:pPr marL="342900" indent="-342900">
              <a:buAutoNum type="arabicParenBoth"/>
            </a:pPr>
            <a:r>
              <a:rPr lang="ja-JP" altLang="en-US" sz="1600" dirty="0">
                <a:latin typeface="Times New Roman" panose="02020603050405020304" pitchFamily="18" charset="0"/>
                <a:cs typeface="Times New Roman" panose="02020603050405020304" pitchFamily="18" charset="0"/>
              </a:rPr>
              <a:t>静電場のノイズが大きい</a:t>
            </a:r>
            <a:endParaRPr lang="en-US" altLang="ja-JP" sz="1600" dirty="0">
              <a:latin typeface="Times New Roman" panose="02020603050405020304" pitchFamily="18" charset="0"/>
              <a:cs typeface="Times New Roman" panose="02020603050405020304" pitchFamily="18" charset="0"/>
            </a:endParaRPr>
          </a:p>
          <a:p>
            <a:r>
              <a:rPr lang="ja-JP" altLang="en-US" sz="1600" dirty="0">
                <a:latin typeface="Times New Roman" panose="02020603050405020304" pitchFamily="18" charset="0"/>
                <a:cs typeface="Times New Roman" panose="02020603050405020304" pitchFamily="18" charset="0"/>
              </a:rPr>
              <a:t>　→　プラズマ振動</a:t>
            </a:r>
            <a:r>
              <a:rPr lang="en-US" altLang="ja-JP" sz="1600" dirty="0">
                <a:latin typeface="Times New Roman" panose="02020603050405020304" pitchFamily="18" charset="0"/>
                <a:cs typeface="Times New Roman" panose="02020603050405020304" pitchFamily="18" charset="0"/>
              </a:rPr>
              <a:t>(</a:t>
            </a:r>
            <a:r>
              <a:rPr lang="ja-JP" altLang="en-US" sz="1600" dirty="0">
                <a:latin typeface="Times New Roman" panose="02020603050405020304" pitchFamily="18" charset="0"/>
                <a:cs typeface="Times New Roman" panose="02020603050405020304" pitchFamily="18" charset="0"/>
              </a:rPr>
              <a:t>周波数</a:t>
            </a:r>
            <a:r>
              <a:rPr lang="en-US" altLang="ja-JP" sz="1600" i="1" dirty="0" err="1">
                <a:latin typeface="Times New Roman" panose="02020603050405020304" pitchFamily="18" charset="0"/>
                <a:cs typeface="Times New Roman" panose="02020603050405020304" pitchFamily="18" charset="0"/>
              </a:rPr>
              <a:t>ω</a:t>
            </a:r>
            <a:r>
              <a:rPr lang="en-US" altLang="ja-JP" sz="1600" baseline="-25000" dirty="0" err="1">
                <a:latin typeface="Times New Roman" panose="02020603050405020304" pitchFamily="18" charset="0"/>
                <a:cs typeface="Times New Roman" panose="02020603050405020304" pitchFamily="18" charset="0"/>
              </a:rPr>
              <a:t>pe</a:t>
            </a:r>
            <a:r>
              <a:rPr lang="en-US" altLang="ja-JP" sz="1600" dirty="0">
                <a:latin typeface="Times New Roman" panose="02020603050405020304" pitchFamily="18" charset="0"/>
                <a:cs typeface="Times New Roman" panose="02020603050405020304" pitchFamily="18" charset="0"/>
              </a:rPr>
              <a:t>)</a:t>
            </a:r>
            <a:r>
              <a:rPr lang="ja-JP" altLang="en-US" sz="1600" dirty="0">
                <a:latin typeface="Times New Roman" panose="02020603050405020304" pitchFamily="18" charset="0"/>
                <a:cs typeface="Times New Roman" panose="02020603050405020304" pitchFamily="18" charset="0"/>
              </a:rPr>
              <a:t>が十分に解像できていない？</a:t>
            </a:r>
            <a:endParaRPr lang="en-US" altLang="ja-JP" sz="1600" dirty="0">
              <a:latin typeface="Times New Roman" panose="02020603050405020304" pitchFamily="18" charset="0"/>
              <a:cs typeface="Times New Roman" panose="02020603050405020304" pitchFamily="18" charset="0"/>
            </a:endParaRPr>
          </a:p>
          <a:p>
            <a:r>
              <a:rPr lang="en-US" altLang="ja-JP" sz="1600" dirty="0">
                <a:latin typeface="Times New Roman" panose="02020603050405020304" pitchFamily="18" charset="0"/>
                <a:cs typeface="Times New Roman" panose="02020603050405020304" pitchFamily="18" charset="0"/>
              </a:rPr>
              <a:t>(2)</a:t>
            </a:r>
            <a:r>
              <a:rPr lang="ja-JP" altLang="en-US" sz="1600" dirty="0">
                <a:latin typeface="Times New Roman" panose="02020603050405020304" pitchFamily="18" charset="0"/>
                <a:cs typeface="Times New Roman" panose="02020603050405020304" pitchFamily="18" charset="0"/>
              </a:rPr>
              <a:t> 高速電子のエネルギーが小さい</a:t>
            </a:r>
            <a:endParaRPr lang="en-US" altLang="ja-JP" sz="1600" dirty="0">
              <a:latin typeface="Times New Roman" panose="02020603050405020304" pitchFamily="18" charset="0"/>
              <a:cs typeface="Times New Roman" panose="02020603050405020304" pitchFamily="18" charset="0"/>
            </a:endParaRPr>
          </a:p>
          <a:p>
            <a:r>
              <a:rPr lang="ja-JP" altLang="en-US" sz="1600" dirty="0">
                <a:latin typeface="Times New Roman" panose="02020603050405020304" pitchFamily="18" charset="0"/>
                <a:cs typeface="Times New Roman" panose="02020603050405020304" pitchFamily="18" charset="0"/>
              </a:rPr>
              <a:t>　→　レーザー照射面での電子の発振（周波数</a:t>
            </a:r>
            <a:r>
              <a:rPr lang="en-US" altLang="ja-JP" sz="1600" i="1" dirty="0" err="1">
                <a:latin typeface="Times New Roman" panose="02020603050405020304" pitchFamily="18" charset="0"/>
                <a:cs typeface="Times New Roman" panose="02020603050405020304" pitchFamily="18" charset="0"/>
              </a:rPr>
              <a:t>ω</a:t>
            </a:r>
            <a:r>
              <a:rPr lang="en-US" altLang="ja-JP" sz="1600" baseline="-25000" dirty="0" err="1">
                <a:latin typeface="Times New Roman" panose="02020603050405020304" pitchFamily="18" charset="0"/>
                <a:cs typeface="Times New Roman" panose="02020603050405020304" pitchFamily="18" charset="0"/>
              </a:rPr>
              <a:t>L</a:t>
            </a:r>
            <a:r>
              <a:rPr lang="ja-JP" altLang="en-US" sz="1600" dirty="0">
                <a:latin typeface="Times New Roman" panose="02020603050405020304" pitchFamily="18" charset="0"/>
                <a:cs typeface="Times New Roman" panose="02020603050405020304" pitchFamily="18" charset="0"/>
              </a:rPr>
              <a:t>）が十分に解像できていない？</a:t>
            </a:r>
            <a:endParaRPr lang="en-US" altLang="ja-JP" sz="1600" dirty="0">
              <a:latin typeface="Times New Roman" panose="02020603050405020304" pitchFamily="18" charset="0"/>
              <a:cs typeface="Times New Roman" panose="02020603050405020304" pitchFamily="18" charset="0"/>
            </a:endParaRPr>
          </a:p>
        </p:txBody>
      </p:sp>
      <p:pic>
        <p:nvPicPr>
          <p:cNvPr id="4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396536" y="1268760"/>
            <a:ext cx="5483002" cy="36553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1" name="テキスト ボックス 40"/>
          <p:cNvSpPr txBox="1"/>
          <p:nvPr/>
        </p:nvSpPr>
        <p:spPr>
          <a:xfrm>
            <a:off x="9396536" y="764704"/>
            <a:ext cx="1440160" cy="646331"/>
          </a:xfrm>
          <a:prstGeom prst="rect">
            <a:avLst/>
          </a:prstGeom>
          <a:noFill/>
          <a:ln>
            <a:noFill/>
          </a:ln>
        </p:spPr>
        <p:txBody>
          <a:bodyPr wrap="square" rtlCol="0">
            <a:spAutoFit/>
          </a:bodyPr>
          <a:lstStyle/>
          <a:p>
            <a:r>
              <a:rPr kumimoji="1" lang="en-US" altLang="ja-JP" dirty="0"/>
              <a:t>x=18.5~19.0um</a:t>
            </a:r>
            <a:endParaRPr kumimoji="1" lang="ja-JP" altLang="en-US" dirty="0"/>
          </a:p>
        </p:txBody>
      </p:sp>
      <p:cxnSp>
        <p:nvCxnSpPr>
          <p:cNvPr id="25" name="直線矢印コネクタ 24"/>
          <p:cNvCxnSpPr/>
          <p:nvPr/>
        </p:nvCxnSpPr>
        <p:spPr>
          <a:xfrm>
            <a:off x="3419872" y="7821488"/>
            <a:ext cx="1106599" cy="0"/>
          </a:xfrm>
          <a:prstGeom prst="straightConnector1">
            <a:avLst/>
          </a:prstGeom>
          <a:ln>
            <a:solidFill>
              <a:srgbClr val="FFFF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8" name="テキスト ボックス 27"/>
          <p:cNvSpPr txBox="1"/>
          <p:nvPr/>
        </p:nvSpPr>
        <p:spPr>
          <a:xfrm>
            <a:off x="3347864" y="7247157"/>
            <a:ext cx="1870999" cy="584775"/>
          </a:xfrm>
          <a:prstGeom prst="rect">
            <a:avLst/>
          </a:prstGeom>
          <a:noFill/>
          <a:ln>
            <a:noFill/>
          </a:ln>
        </p:spPr>
        <p:txBody>
          <a:bodyPr wrap="square" rtlCol="0">
            <a:spAutoFit/>
          </a:bodyPr>
          <a:lstStyle/>
          <a:p>
            <a:r>
              <a:rPr lang="en-US" altLang="ja-JP" sz="1600" i="1" dirty="0">
                <a:solidFill>
                  <a:srgbClr val="FFFF00"/>
                </a:solidFill>
                <a:latin typeface="Times New Roman" panose="02020603050405020304" pitchFamily="18" charset="0"/>
                <a:cs typeface="Times New Roman" panose="02020603050405020304" pitchFamily="18" charset="0"/>
              </a:rPr>
              <a:t>φ</a:t>
            </a:r>
            <a:r>
              <a:rPr lang="en-US" altLang="ja-JP" sz="1600" dirty="0">
                <a:solidFill>
                  <a:srgbClr val="FFFF00"/>
                </a:solidFill>
                <a:latin typeface="Times New Roman" panose="02020603050405020304" pitchFamily="18" charset="0"/>
                <a:cs typeface="Times New Roman" panose="02020603050405020304" pitchFamily="18" charset="0"/>
              </a:rPr>
              <a:t>=7.0×10</a:t>
            </a:r>
            <a:r>
              <a:rPr lang="en-US" altLang="ja-JP" sz="1600" baseline="30000" dirty="0">
                <a:solidFill>
                  <a:srgbClr val="FFFF00"/>
                </a:solidFill>
                <a:latin typeface="Times New Roman" panose="02020603050405020304" pitchFamily="18" charset="0"/>
                <a:cs typeface="Times New Roman" panose="02020603050405020304" pitchFamily="18" charset="0"/>
              </a:rPr>
              <a:t>-14 </a:t>
            </a:r>
            <a:r>
              <a:rPr lang="en-US" altLang="ja-JP" sz="1600" dirty="0">
                <a:solidFill>
                  <a:srgbClr val="FFFF00"/>
                </a:solidFill>
                <a:latin typeface="Times New Roman" panose="02020603050405020304" pitchFamily="18" charset="0"/>
                <a:cs typeface="Times New Roman" panose="02020603050405020304" pitchFamily="18" charset="0"/>
              </a:rPr>
              <a:t>J/C</a:t>
            </a:r>
          </a:p>
          <a:p>
            <a:r>
              <a:rPr lang="ja-JP" altLang="en-US" sz="1600" dirty="0">
                <a:solidFill>
                  <a:srgbClr val="FFFF00"/>
                </a:solidFill>
                <a:latin typeface="Times New Roman" panose="02020603050405020304" pitchFamily="18" charset="0"/>
                <a:cs typeface="Times New Roman" panose="02020603050405020304" pitchFamily="18" charset="0"/>
              </a:rPr>
              <a:t>∴</a:t>
            </a:r>
            <a:r>
              <a:rPr lang="en-US" altLang="ja-JP" sz="1600" dirty="0" err="1">
                <a:solidFill>
                  <a:srgbClr val="FFFF00"/>
                </a:solidFill>
                <a:latin typeface="Times New Roman" panose="02020603050405020304" pitchFamily="18" charset="0"/>
                <a:cs typeface="Times New Roman" panose="02020603050405020304" pitchFamily="18" charset="0"/>
              </a:rPr>
              <a:t>Δ</a:t>
            </a:r>
            <a:r>
              <a:rPr lang="en-US" altLang="ja-JP" sz="1600" i="1" dirty="0" err="1">
                <a:solidFill>
                  <a:srgbClr val="FFFF00"/>
                </a:solidFill>
                <a:latin typeface="Times New Roman" panose="02020603050405020304" pitchFamily="18" charset="0"/>
                <a:cs typeface="Times New Roman" panose="02020603050405020304" pitchFamily="18" charset="0"/>
              </a:rPr>
              <a:t>ε</a:t>
            </a:r>
            <a:r>
              <a:rPr lang="en-US" altLang="ja-JP" sz="1600" baseline="-25000" dirty="0" err="1">
                <a:solidFill>
                  <a:srgbClr val="FFFF00"/>
                </a:solidFill>
                <a:latin typeface="Times New Roman" panose="02020603050405020304" pitchFamily="18" charset="0"/>
                <a:cs typeface="Times New Roman" panose="02020603050405020304" pitchFamily="18" charset="0"/>
              </a:rPr>
              <a:t>ion</a:t>
            </a:r>
            <a:r>
              <a:rPr lang="en-US" altLang="ja-JP" sz="1600" dirty="0">
                <a:solidFill>
                  <a:srgbClr val="FFFF00"/>
                </a:solidFill>
                <a:latin typeface="Times New Roman" panose="02020603050405020304" pitchFamily="18" charset="0"/>
                <a:cs typeface="Times New Roman" panose="02020603050405020304" pitchFamily="18" charset="0"/>
              </a:rPr>
              <a:t>= +4.22MeV</a:t>
            </a:r>
            <a:endParaRPr kumimoji="1" lang="ja-JP" altLang="en-US" sz="1600" dirty="0">
              <a:solidFill>
                <a:srgbClr val="FFFF00"/>
              </a:solidFill>
              <a:latin typeface="Times New Roman" panose="02020603050405020304" pitchFamily="18" charset="0"/>
              <a:cs typeface="Times New Roman" panose="02020603050405020304" pitchFamily="18" charset="0"/>
            </a:endParaRPr>
          </a:p>
        </p:txBody>
      </p:sp>
      <p:cxnSp>
        <p:nvCxnSpPr>
          <p:cNvPr id="51" name="直線矢印コネクタ 50"/>
          <p:cNvCxnSpPr/>
          <p:nvPr/>
        </p:nvCxnSpPr>
        <p:spPr>
          <a:xfrm>
            <a:off x="7203597" y="7819755"/>
            <a:ext cx="1106599" cy="0"/>
          </a:xfrm>
          <a:prstGeom prst="straightConnector1">
            <a:avLst/>
          </a:prstGeom>
          <a:ln>
            <a:solidFill>
              <a:srgbClr val="FFFF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52" name="テキスト ボックス 51"/>
          <p:cNvSpPr txBox="1"/>
          <p:nvPr/>
        </p:nvSpPr>
        <p:spPr>
          <a:xfrm>
            <a:off x="7131589" y="7245424"/>
            <a:ext cx="1870999" cy="584775"/>
          </a:xfrm>
          <a:prstGeom prst="rect">
            <a:avLst/>
          </a:prstGeom>
          <a:noFill/>
          <a:ln>
            <a:noFill/>
          </a:ln>
        </p:spPr>
        <p:txBody>
          <a:bodyPr wrap="square" rtlCol="0">
            <a:spAutoFit/>
          </a:bodyPr>
          <a:lstStyle/>
          <a:p>
            <a:r>
              <a:rPr lang="en-US" altLang="ja-JP" sz="1600" i="1" dirty="0">
                <a:solidFill>
                  <a:srgbClr val="FFFF00"/>
                </a:solidFill>
                <a:latin typeface="Times New Roman" panose="02020603050405020304" pitchFamily="18" charset="0"/>
                <a:cs typeface="Times New Roman" panose="02020603050405020304" pitchFamily="18" charset="0"/>
              </a:rPr>
              <a:t>φ</a:t>
            </a:r>
            <a:r>
              <a:rPr lang="en-US" altLang="ja-JP" sz="1600" dirty="0">
                <a:solidFill>
                  <a:srgbClr val="FFFF00"/>
                </a:solidFill>
                <a:latin typeface="Times New Roman" panose="02020603050405020304" pitchFamily="18" charset="0"/>
                <a:cs typeface="Times New Roman" panose="02020603050405020304" pitchFamily="18" charset="0"/>
              </a:rPr>
              <a:t>=10.9×10</a:t>
            </a:r>
            <a:r>
              <a:rPr lang="en-US" altLang="ja-JP" sz="1600" baseline="30000" dirty="0">
                <a:solidFill>
                  <a:srgbClr val="FFFF00"/>
                </a:solidFill>
                <a:latin typeface="Times New Roman" panose="02020603050405020304" pitchFamily="18" charset="0"/>
                <a:cs typeface="Times New Roman" panose="02020603050405020304" pitchFamily="18" charset="0"/>
              </a:rPr>
              <a:t>-14 </a:t>
            </a:r>
            <a:r>
              <a:rPr lang="en-US" altLang="ja-JP" sz="1600" dirty="0">
                <a:solidFill>
                  <a:srgbClr val="FFFF00"/>
                </a:solidFill>
                <a:latin typeface="Times New Roman" panose="02020603050405020304" pitchFamily="18" charset="0"/>
                <a:cs typeface="Times New Roman" panose="02020603050405020304" pitchFamily="18" charset="0"/>
              </a:rPr>
              <a:t>J/C</a:t>
            </a:r>
          </a:p>
          <a:p>
            <a:r>
              <a:rPr lang="ja-JP" altLang="en-US" sz="1600" dirty="0">
                <a:solidFill>
                  <a:srgbClr val="FFFF00"/>
                </a:solidFill>
                <a:latin typeface="Times New Roman" panose="02020603050405020304" pitchFamily="18" charset="0"/>
                <a:cs typeface="Times New Roman" panose="02020603050405020304" pitchFamily="18" charset="0"/>
              </a:rPr>
              <a:t>∴</a:t>
            </a:r>
            <a:r>
              <a:rPr lang="en-US" altLang="ja-JP" sz="1600" dirty="0" err="1">
                <a:solidFill>
                  <a:srgbClr val="FFFF00"/>
                </a:solidFill>
                <a:latin typeface="Times New Roman" panose="02020603050405020304" pitchFamily="18" charset="0"/>
                <a:cs typeface="Times New Roman" panose="02020603050405020304" pitchFamily="18" charset="0"/>
              </a:rPr>
              <a:t>Δ</a:t>
            </a:r>
            <a:r>
              <a:rPr lang="en-US" altLang="ja-JP" sz="1600" i="1" dirty="0" err="1">
                <a:solidFill>
                  <a:srgbClr val="FFFF00"/>
                </a:solidFill>
                <a:latin typeface="Times New Roman" panose="02020603050405020304" pitchFamily="18" charset="0"/>
                <a:cs typeface="Times New Roman" panose="02020603050405020304" pitchFamily="18" charset="0"/>
              </a:rPr>
              <a:t>ε</a:t>
            </a:r>
            <a:r>
              <a:rPr lang="en-US" altLang="ja-JP" sz="1600" baseline="-25000" dirty="0" err="1">
                <a:solidFill>
                  <a:srgbClr val="FFFF00"/>
                </a:solidFill>
                <a:latin typeface="Times New Roman" panose="02020603050405020304" pitchFamily="18" charset="0"/>
                <a:cs typeface="Times New Roman" panose="02020603050405020304" pitchFamily="18" charset="0"/>
              </a:rPr>
              <a:t>ion</a:t>
            </a:r>
            <a:r>
              <a:rPr lang="en-US" altLang="ja-JP" sz="1600" dirty="0">
                <a:solidFill>
                  <a:srgbClr val="FFFF00"/>
                </a:solidFill>
                <a:latin typeface="Times New Roman" panose="02020603050405020304" pitchFamily="18" charset="0"/>
                <a:cs typeface="Times New Roman" panose="02020603050405020304" pitchFamily="18" charset="0"/>
              </a:rPr>
              <a:t>= +6.52MeV</a:t>
            </a:r>
            <a:endParaRPr kumimoji="1" lang="ja-JP" altLang="en-US" sz="1600" dirty="0">
              <a:solidFill>
                <a:srgbClr val="FFFF00"/>
              </a:solidFill>
              <a:latin typeface="Times New Roman" panose="02020603050405020304" pitchFamily="18" charset="0"/>
              <a:cs typeface="Times New Roman" panose="02020603050405020304" pitchFamily="18" charset="0"/>
            </a:endParaRPr>
          </a:p>
        </p:txBody>
      </p:sp>
      <p:pic>
        <p:nvPicPr>
          <p:cNvPr id="2060" name="Picture 12" descr="Y:\OMP352picls2d\frames_kai\reso_d248_p13\dns_fld_phs\dns_fld_phs01_00028.gif"/>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92625" y="-3656990"/>
            <a:ext cx="4103662" cy="4744859"/>
          </a:xfrm>
          <a:prstGeom prst="rect">
            <a:avLst/>
          </a:prstGeom>
          <a:noFill/>
          <a:extLst>
            <a:ext uri="{909E8E84-426E-40DD-AFC4-6F175D3DCCD1}">
              <a14:hiddenFill xmlns:a14="http://schemas.microsoft.com/office/drawing/2010/main">
                <a:solidFill>
                  <a:srgbClr val="FFFFFF"/>
                </a:solidFill>
              </a14:hiddenFill>
            </a:ext>
          </a:extLst>
        </p:spPr>
      </p:pic>
      <p:sp>
        <p:nvSpPr>
          <p:cNvPr id="54" name="正方形/長方形 53"/>
          <p:cNvSpPr/>
          <p:nvPr/>
        </p:nvSpPr>
        <p:spPr>
          <a:xfrm>
            <a:off x="-3891806" y="-3411121"/>
            <a:ext cx="653605" cy="32403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solidFill>
                <a:schemeClr val="tx1"/>
              </a:solidFill>
            </a:endParaRPr>
          </a:p>
        </p:txBody>
      </p:sp>
      <p:sp>
        <p:nvSpPr>
          <p:cNvPr id="55" name="正方形/長方形 54"/>
          <p:cNvSpPr/>
          <p:nvPr/>
        </p:nvSpPr>
        <p:spPr>
          <a:xfrm>
            <a:off x="-3917059" y="-2367005"/>
            <a:ext cx="1019178" cy="32403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solidFill>
                <a:schemeClr val="tx1"/>
              </a:solidFill>
            </a:endParaRPr>
          </a:p>
        </p:txBody>
      </p:sp>
      <p:sp>
        <p:nvSpPr>
          <p:cNvPr id="56" name="正方形/長方形 55"/>
          <p:cNvSpPr/>
          <p:nvPr/>
        </p:nvSpPr>
        <p:spPr>
          <a:xfrm>
            <a:off x="-3907535" y="-1296410"/>
            <a:ext cx="1009653" cy="1539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solidFill>
                <a:schemeClr val="tx1"/>
              </a:solidFill>
            </a:endParaRPr>
          </a:p>
        </p:txBody>
      </p:sp>
      <p:sp>
        <p:nvSpPr>
          <p:cNvPr id="57" name="正方形/長方形 56"/>
          <p:cNvSpPr/>
          <p:nvPr/>
        </p:nvSpPr>
        <p:spPr>
          <a:xfrm>
            <a:off x="-3924944" y="-245095"/>
            <a:ext cx="1127275" cy="17920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solidFill>
                <a:schemeClr val="tx1"/>
              </a:solidFill>
            </a:endParaRPr>
          </a:p>
        </p:txBody>
      </p:sp>
      <p:sp>
        <p:nvSpPr>
          <p:cNvPr id="58" name="正方形/長方形 57"/>
          <p:cNvSpPr/>
          <p:nvPr/>
        </p:nvSpPr>
        <p:spPr>
          <a:xfrm>
            <a:off x="-1601737" y="-3589684"/>
            <a:ext cx="1085552" cy="8960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solidFill>
                <a:schemeClr val="tx1"/>
              </a:solidFill>
            </a:endParaRPr>
          </a:p>
        </p:txBody>
      </p:sp>
      <p:sp>
        <p:nvSpPr>
          <p:cNvPr id="39" name="テキスト ボックス 38"/>
          <p:cNvSpPr txBox="1"/>
          <p:nvPr/>
        </p:nvSpPr>
        <p:spPr>
          <a:xfrm>
            <a:off x="2388333" y="1258212"/>
            <a:ext cx="1088689" cy="369332"/>
          </a:xfrm>
          <a:prstGeom prst="rect">
            <a:avLst/>
          </a:prstGeom>
          <a:noFill/>
          <a:ln>
            <a:noFill/>
          </a:ln>
        </p:spPr>
        <p:txBody>
          <a:bodyPr wrap="square" rtlCol="0">
            <a:spAutoFit/>
          </a:bodyPr>
          <a:lstStyle/>
          <a:p>
            <a:r>
              <a:rPr kumimoji="1" lang="en-US" altLang="ja-JP" dirty="0">
                <a:solidFill>
                  <a:srgbClr val="FF0000"/>
                </a:solidFill>
                <a:latin typeface="Times New Roman" panose="02020603050405020304" pitchFamily="18" charset="0"/>
                <a:cs typeface="Times New Roman" panose="02020603050405020304" pitchFamily="18" charset="0"/>
              </a:rPr>
              <a:t>ion</a:t>
            </a:r>
            <a:endParaRPr kumimoji="1" lang="ja-JP" altLang="en-US" dirty="0">
              <a:solidFill>
                <a:srgbClr val="FF0000"/>
              </a:solidFill>
              <a:latin typeface="Times New Roman" panose="02020603050405020304" pitchFamily="18" charset="0"/>
              <a:cs typeface="Times New Roman" panose="02020603050405020304" pitchFamily="18" charset="0"/>
            </a:endParaRPr>
          </a:p>
        </p:txBody>
      </p:sp>
      <p:sp>
        <p:nvSpPr>
          <p:cNvPr id="61" name="テキスト ボックス 60"/>
          <p:cNvSpPr txBox="1"/>
          <p:nvPr/>
        </p:nvSpPr>
        <p:spPr>
          <a:xfrm>
            <a:off x="2316323" y="1506861"/>
            <a:ext cx="1088689" cy="369332"/>
          </a:xfrm>
          <a:prstGeom prst="rect">
            <a:avLst/>
          </a:prstGeom>
          <a:noFill/>
          <a:ln>
            <a:noFill/>
          </a:ln>
        </p:spPr>
        <p:txBody>
          <a:bodyPr wrap="square" rtlCol="0">
            <a:spAutoFit/>
          </a:bodyPr>
          <a:lstStyle/>
          <a:p>
            <a:r>
              <a:rPr kumimoji="1" lang="en-US" altLang="ja-JP" dirty="0">
                <a:solidFill>
                  <a:srgbClr val="00B050"/>
                </a:solidFill>
                <a:latin typeface="Times New Roman" panose="02020603050405020304" pitchFamily="18" charset="0"/>
                <a:cs typeface="Times New Roman" panose="02020603050405020304" pitchFamily="18" charset="0"/>
              </a:rPr>
              <a:t>electron</a:t>
            </a:r>
            <a:endParaRPr kumimoji="1" lang="ja-JP" altLang="en-US" dirty="0">
              <a:solidFill>
                <a:srgbClr val="00B050"/>
              </a:solidFill>
              <a:latin typeface="Times New Roman" panose="02020603050405020304" pitchFamily="18" charset="0"/>
              <a:cs typeface="Times New Roman" panose="02020603050405020304" pitchFamily="18" charset="0"/>
            </a:endParaRPr>
          </a:p>
        </p:txBody>
      </p:sp>
      <p:sp>
        <p:nvSpPr>
          <p:cNvPr id="62" name="テキスト ボックス 61"/>
          <p:cNvSpPr txBox="1"/>
          <p:nvPr/>
        </p:nvSpPr>
        <p:spPr>
          <a:xfrm>
            <a:off x="5930590" y="1258212"/>
            <a:ext cx="1088689" cy="369332"/>
          </a:xfrm>
          <a:prstGeom prst="rect">
            <a:avLst/>
          </a:prstGeom>
          <a:noFill/>
          <a:ln>
            <a:noFill/>
          </a:ln>
        </p:spPr>
        <p:txBody>
          <a:bodyPr wrap="square" rtlCol="0">
            <a:spAutoFit/>
          </a:bodyPr>
          <a:lstStyle/>
          <a:p>
            <a:r>
              <a:rPr kumimoji="1" lang="en-US" altLang="ja-JP" dirty="0">
                <a:solidFill>
                  <a:srgbClr val="FF0000"/>
                </a:solidFill>
                <a:latin typeface="Times New Roman" panose="02020603050405020304" pitchFamily="18" charset="0"/>
                <a:cs typeface="Times New Roman" panose="02020603050405020304" pitchFamily="18" charset="0"/>
              </a:rPr>
              <a:t>ion</a:t>
            </a:r>
            <a:endParaRPr kumimoji="1" lang="ja-JP" altLang="en-US" dirty="0">
              <a:solidFill>
                <a:srgbClr val="FF0000"/>
              </a:solidFill>
              <a:latin typeface="Times New Roman" panose="02020603050405020304" pitchFamily="18" charset="0"/>
              <a:cs typeface="Times New Roman" panose="02020603050405020304" pitchFamily="18" charset="0"/>
            </a:endParaRPr>
          </a:p>
        </p:txBody>
      </p:sp>
      <p:sp>
        <p:nvSpPr>
          <p:cNvPr id="63" name="テキスト ボックス 62"/>
          <p:cNvSpPr txBox="1"/>
          <p:nvPr/>
        </p:nvSpPr>
        <p:spPr>
          <a:xfrm>
            <a:off x="5858580" y="1506861"/>
            <a:ext cx="1088689" cy="369332"/>
          </a:xfrm>
          <a:prstGeom prst="rect">
            <a:avLst/>
          </a:prstGeom>
          <a:noFill/>
          <a:ln>
            <a:noFill/>
          </a:ln>
        </p:spPr>
        <p:txBody>
          <a:bodyPr wrap="square" rtlCol="0">
            <a:spAutoFit/>
          </a:bodyPr>
          <a:lstStyle/>
          <a:p>
            <a:r>
              <a:rPr kumimoji="1" lang="en-US" altLang="ja-JP" dirty="0">
                <a:solidFill>
                  <a:srgbClr val="00B050"/>
                </a:solidFill>
                <a:latin typeface="Times New Roman" panose="02020603050405020304" pitchFamily="18" charset="0"/>
                <a:cs typeface="Times New Roman" panose="02020603050405020304" pitchFamily="18" charset="0"/>
              </a:rPr>
              <a:t>electron</a:t>
            </a:r>
            <a:endParaRPr kumimoji="1" lang="ja-JP" altLang="en-US" dirty="0">
              <a:solidFill>
                <a:srgbClr val="00B050"/>
              </a:solidFill>
              <a:latin typeface="Times New Roman" panose="02020603050405020304" pitchFamily="18" charset="0"/>
              <a:cs typeface="Times New Roman" panose="02020603050405020304" pitchFamily="18" charset="0"/>
            </a:endParaRPr>
          </a:p>
        </p:txBody>
      </p:sp>
      <p:sp>
        <p:nvSpPr>
          <p:cNvPr id="64" name="テキスト ボックス 63"/>
          <p:cNvSpPr txBox="1"/>
          <p:nvPr/>
        </p:nvSpPr>
        <p:spPr>
          <a:xfrm>
            <a:off x="1892846" y="2298879"/>
            <a:ext cx="1152128" cy="369332"/>
          </a:xfrm>
          <a:prstGeom prst="rect">
            <a:avLst/>
          </a:prstGeom>
          <a:noFill/>
          <a:ln>
            <a:noFill/>
          </a:ln>
        </p:spPr>
        <p:txBody>
          <a:bodyPr wrap="square" rtlCol="0">
            <a:spAutoFit/>
          </a:bodyPr>
          <a:lstStyle/>
          <a:p>
            <a:r>
              <a:rPr kumimoji="1" lang="en-US" altLang="ja-JP" dirty="0">
                <a:solidFill>
                  <a:srgbClr val="FF0000"/>
                </a:solidFill>
                <a:latin typeface="Times New Roman" panose="02020603050405020304" pitchFamily="18" charset="0"/>
                <a:cs typeface="Times New Roman" panose="02020603050405020304" pitchFamily="18" charset="0"/>
              </a:rPr>
              <a:t>laser field</a:t>
            </a:r>
            <a:endParaRPr kumimoji="1" lang="ja-JP" altLang="en-US" dirty="0">
              <a:solidFill>
                <a:srgbClr val="FF0000"/>
              </a:solidFill>
              <a:latin typeface="Times New Roman" panose="02020603050405020304" pitchFamily="18" charset="0"/>
              <a:cs typeface="Times New Roman" panose="02020603050405020304" pitchFamily="18" charset="0"/>
            </a:endParaRPr>
          </a:p>
        </p:txBody>
      </p:sp>
      <p:sp>
        <p:nvSpPr>
          <p:cNvPr id="65" name="テキスト ボックス 64"/>
          <p:cNvSpPr txBox="1"/>
          <p:nvPr/>
        </p:nvSpPr>
        <p:spPr>
          <a:xfrm>
            <a:off x="3296469" y="2237324"/>
            <a:ext cx="1152128" cy="369332"/>
          </a:xfrm>
          <a:prstGeom prst="rect">
            <a:avLst/>
          </a:prstGeom>
          <a:noFill/>
          <a:ln>
            <a:noFill/>
          </a:ln>
        </p:spPr>
        <p:txBody>
          <a:bodyPr wrap="square" rtlCol="0">
            <a:spAutoFit/>
          </a:bodyPr>
          <a:lstStyle/>
          <a:p>
            <a:r>
              <a:rPr kumimoji="1" lang="en-US" altLang="ja-JP" i="1" dirty="0">
                <a:solidFill>
                  <a:srgbClr val="00FFFF"/>
                </a:solidFill>
                <a:latin typeface="Times New Roman" panose="02020603050405020304" pitchFamily="18" charset="0"/>
                <a:cs typeface="Times New Roman" panose="02020603050405020304" pitchFamily="18" charset="0"/>
              </a:rPr>
              <a:t>E</a:t>
            </a:r>
            <a:r>
              <a:rPr kumimoji="1" lang="en-US" altLang="ja-JP" baseline="-25000" dirty="0">
                <a:solidFill>
                  <a:srgbClr val="00FFFF"/>
                </a:solidFill>
                <a:latin typeface="Times New Roman" panose="02020603050405020304" pitchFamily="18" charset="0"/>
                <a:cs typeface="Times New Roman" panose="02020603050405020304" pitchFamily="18" charset="0"/>
              </a:rPr>
              <a:t>x</a:t>
            </a:r>
            <a:endParaRPr kumimoji="1" lang="ja-JP" altLang="en-US" baseline="-25000" dirty="0">
              <a:solidFill>
                <a:srgbClr val="00FFFF"/>
              </a:solidFill>
              <a:latin typeface="Times New Roman" panose="02020603050405020304" pitchFamily="18" charset="0"/>
              <a:cs typeface="Times New Roman" panose="02020603050405020304" pitchFamily="18" charset="0"/>
            </a:endParaRPr>
          </a:p>
        </p:txBody>
      </p:sp>
      <p:sp>
        <p:nvSpPr>
          <p:cNvPr id="66" name="テキスト ボックス 65"/>
          <p:cNvSpPr txBox="1"/>
          <p:nvPr/>
        </p:nvSpPr>
        <p:spPr>
          <a:xfrm>
            <a:off x="7059618" y="2237324"/>
            <a:ext cx="1152128" cy="369332"/>
          </a:xfrm>
          <a:prstGeom prst="rect">
            <a:avLst/>
          </a:prstGeom>
          <a:noFill/>
          <a:ln>
            <a:noFill/>
          </a:ln>
        </p:spPr>
        <p:txBody>
          <a:bodyPr wrap="square" rtlCol="0">
            <a:spAutoFit/>
          </a:bodyPr>
          <a:lstStyle/>
          <a:p>
            <a:r>
              <a:rPr kumimoji="1" lang="en-US" altLang="ja-JP" i="1" dirty="0">
                <a:solidFill>
                  <a:srgbClr val="00FFFF"/>
                </a:solidFill>
                <a:latin typeface="Times New Roman" panose="02020603050405020304" pitchFamily="18" charset="0"/>
                <a:cs typeface="Times New Roman" panose="02020603050405020304" pitchFamily="18" charset="0"/>
              </a:rPr>
              <a:t>E</a:t>
            </a:r>
            <a:r>
              <a:rPr kumimoji="1" lang="en-US" altLang="ja-JP" baseline="-25000" dirty="0">
                <a:solidFill>
                  <a:srgbClr val="00FFFF"/>
                </a:solidFill>
                <a:latin typeface="Times New Roman" panose="02020603050405020304" pitchFamily="18" charset="0"/>
                <a:cs typeface="Times New Roman" panose="02020603050405020304" pitchFamily="18" charset="0"/>
              </a:rPr>
              <a:t>x</a:t>
            </a:r>
            <a:endParaRPr kumimoji="1" lang="ja-JP" altLang="en-US" baseline="-25000" dirty="0">
              <a:solidFill>
                <a:srgbClr val="00FFFF"/>
              </a:solidFill>
              <a:latin typeface="Times New Roman" panose="02020603050405020304" pitchFamily="18" charset="0"/>
              <a:cs typeface="Times New Roman" panose="02020603050405020304" pitchFamily="18" charset="0"/>
            </a:endParaRPr>
          </a:p>
        </p:txBody>
      </p:sp>
      <p:sp>
        <p:nvSpPr>
          <p:cNvPr id="67" name="テキスト ボックス 66"/>
          <p:cNvSpPr txBox="1"/>
          <p:nvPr/>
        </p:nvSpPr>
        <p:spPr>
          <a:xfrm>
            <a:off x="5709270" y="2298879"/>
            <a:ext cx="1152128" cy="369332"/>
          </a:xfrm>
          <a:prstGeom prst="rect">
            <a:avLst/>
          </a:prstGeom>
          <a:noFill/>
          <a:ln>
            <a:noFill/>
          </a:ln>
        </p:spPr>
        <p:txBody>
          <a:bodyPr wrap="square" rtlCol="0">
            <a:spAutoFit/>
          </a:bodyPr>
          <a:lstStyle/>
          <a:p>
            <a:r>
              <a:rPr kumimoji="1" lang="en-US" altLang="ja-JP" dirty="0">
                <a:solidFill>
                  <a:srgbClr val="FF0000"/>
                </a:solidFill>
                <a:latin typeface="Times New Roman" panose="02020603050405020304" pitchFamily="18" charset="0"/>
                <a:cs typeface="Times New Roman" panose="02020603050405020304" pitchFamily="18" charset="0"/>
              </a:rPr>
              <a:t>laser field</a:t>
            </a:r>
            <a:endParaRPr kumimoji="1" lang="ja-JP" altLang="en-US" dirty="0">
              <a:solidFill>
                <a:srgbClr val="FF0000"/>
              </a:solidFill>
              <a:latin typeface="Times New Roman" panose="02020603050405020304" pitchFamily="18" charset="0"/>
              <a:cs typeface="Times New Roman" panose="02020603050405020304" pitchFamily="18" charset="0"/>
            </a:endParaRPr>
          </a:p>
        </p:txBody>
      </p:sp>
      <p:sp>
        <p:nvSpPr>
          <p:cNvPr id="42" name="テキスト ボックス 41"/>
          <p:cNvSpPr txBox="1"/>
          <p:nvPr/>
        </p:nvSpPr>
        <p:spPr>
          <a:xfrm>
            <a:off x="2100301" y="3325063"/>
            <a:ext cx="1160697" cy="369332"/>
          </a:xfrm>
          <a:prstGeom prst="rect">
            <a:avLst/>
          </a:prstGeom>
          <a:noFill/>
          <a:ln>
            <a:noFill/>
          </a:ln>
        </p:spPr>
        <p:txBody>
          <a:bodyPr wrap="square" rtlCol="0">
            <a:spAutoFit/>
          </a:bodyPr>
          <a:lstStyle/>
          <a:p>
            <a:r>
              <a:rPr kumimoji="1" lang="en-US" altLang="ja-JP" dirty="0">
                <a:solidFill>
                  <a:schemeClr val="bg1"/>
                </a:solidFill>
                <a:latin typeface="Times New Roman" panose="02020603050405020304" pitchFamily="18" charset="0"/>
                <a:cs typeface="Times New Roman" panose="02020603050405020304" pitchFamily="18" charset="0"/>
              </a:rPr>
              <a:t>ion</a:t>
            </a:r>
            <a:endParaRPr kumimoji="1" lang="ja-JP" altLang="en-US" dirty="0">
              <a:solidFill>
                <a:schemeClr val="bg1"/>
              </a:solidFill>
              <a:latin typeface="Times New Roman" panose="02020603050405020304" pitchFamily="18" charset="0"/>
              <a:cs typeface="Times New Roman" panose="02020603050405020304" pitchFamily="18" charset="0"/>
            </a:endParaRPr>
          </a:p>
        </p:txBody>
      </p:sp>
      <p:sp>
        <p:nvSpPr>
          <p:cNvPr id="69" name="テキスト ボックス 68"/>
          <p:cNvSpPr txBox="1"/>
          <p:nvPr/>
        </p:nvSpPr>
        <p:spPr>
          <a:xfrm>
            <a:off x="2100301" y="4185727"/>
            <a:ext cx="1160697" cy="369332"/>
          </a:xfrm>
          <a:prstGeom prst="rect">
            <a:avLst/>
          </a:prstGeom>
          <a:noFill/>
          <a:ln>
            <a:noFill/>
          </a:ln>
        </p:spPr>
        <p:txBody>
          <a:bodyPr wrap="square" rtlCol="0">
            <a:spAutoFit/>
          </a:bodyPr>
          <a:lstStyle/>
          <a:p>
            <a:r>
              <a:rPr kumimoji="1" lang="en-US" altLang="ja-JP" dirty="0">
                <a:solidFill>
                  <a:schemeClr val="bg1"/>
                </a:solidFill>
                <a:latin typeface="Times New Roman" panose="02020603050405020304" pitchFamily="18" charset="0"/>
                <a:cs typeface="Times New Roman" panose="02020603050405020304" pitchFamily="18" charset="0"/>
              </a:rPr>
              <a:t>electron</a:t>
            </a:r>
            <a:endParaRPr kumimoji="1" lang="ja-JP" altLang="en-US" dirty="0">
              <a:solidFill>
                <a:schemeClr val="bg1"/>
              </a:solidFill>
              <a:latin typeface="Times New Roman" panose="02020603050405020304" pitchFamily="18" charset="0"/>
              <a:cs typeface="Times New Roman" panose="02020603050405020304" pitchFamily="18" charset="0"/>
            </a:endParaRPr>
          </a:p>
        </p:txBody>
      </p:sp>
      <p:sp>
        <p:nvSpPr>
          <p:cNvPr id="70" name="テキスト ボックス 69"/>
          <p:cNvSpPr txBox="1"/>
          <p:nvPr/>
        </p:nvSpPr>
        <p:spPr>
          <a:xfrm>
            <a:off x="5844717" y="3325063"/>
            <a:ext cx="1160697" cy="369332"/>
          </a:xfrm>
          <a:prstGeom prst="rect">
            <a:avLst/>
          </a:prstGeom>
          <a:noFill/>
          <a:ln>
            <a:noFill/>
          </a:ln>
        </p:spPr>
        <p:txBody>
          <a:bodyPr wrap="square" rtlCol="0">
            <a:spAutoFit/>
          </a:bodyPr>
          <a:lstStyle/>
          <a:p>
            <a:r>
              <a:rPr kumimoji="1" lang="en-US" altLang="ja-JP" dirty="0">
                <a:solidFill>
                  <a:schemeClr val="bg1"/>
                </a:solidFill>
                <a:latin typeface="Times New Roman" panose="02020603050405020304" pitchFamily="18" charset="0"/>
                <a:cs typeface="Times New Roman" panose="02020603050405020304" pitchFamily="18" charset="0"/>
              </a:rPr>
              <a:t>ion</a:t>
            </a:r>
            <a:endParaRPr kumimoji="1" lang="ja-JP" altLang="en-US" dirty="0">
              <a:solidFill>
                <a:schemeClr val="bg1"/>
              </a:solidFill>
              <a:latin typeface="Times New Roman" panose="02020603050405020304" pitchFamily="18" charset="0"/>
              <a:cs typeface="Times New Roman" panose="02020603050405020304" pitchFamily="18" charset="0"/>
            </a:endParaRPr>
          </a:p>
        </p:txBody>
      </p:sp>
      <p:sp>
        <p:nvSpPr>
          <p:cNvPr id="71" name="テキスト ボックス 70"/>
          <p:cNvSpPr txBox="1"/>
          <p:nvPr/>
        </p:nvSpPr>
        <p:spPr>
          <a:xfrm>
            <a:off x="5844717" y="4185727"/>
            <a:ext cx="1160697" cy="369332"/>
          </a:xfrm>
          <a:prstGeom prst="rect">
            <a:avLst/>
          </a:prstGeom>
          <a:noFill/>
          <a:ln>
            <a:noFill/>
          </a:ln>
        </p:spPr>
        <p:txBody>
          <a:bodyPr wrap="square" rtlCol="0">
            <a:spAutoFit/>
          </a:bodyPr>
          <a:lstStyle/>
          <a:p>
            <a:r>
              <a:rPr kumimoji="1" lang="en-US" altLang="ja-JP" dirty="0">
                <a:solidFill>
                  <a:schemeClr val="bg1"/>
                </a:solidFill>
                <a:latin typeface="Times New Roman" panose="02020603050405020304" pitchFamily="18" charset="0"/>
                <a:cs typeface="Times New Roman" panose="02020603050405020304" pitchFamily="18" charset="0"/>
              </a:rPr>
              <a:t>electron</a:t>
            </a:r>
            <a:endParaRPr kumimoji="1" lang="ja-JP" altLang="en-US" dirty="0">
              <a:solidFill>
                <a:schemeClr val="bg1"/>
              </a:solidFill>
              <a:latin typeface="Times New Roman" panose="02020603050405020304" pitchFamily="18" charset="0"/>
              <a:cs typeface="Times New Roman" panose="02020603050405020304" pitchFamily="18" charset="0"/>
            </a:endParaRPr>
          </a:p>
        </p:txBody>
      </p:sp>
      <p:sp>
        <p:nvSpPr>
          <p:cNvPr id="3" name="円/楕円 2"/>
          <p:cNvSpPr/>
          <p:nvPr/>
        </p:nvSpPr>
        <p:spPr>
          <a:xfrm>
            <a:off x="3131840" y="2139735"/>
            <a:ext cx="432048" cy="687620"/>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solidFill>
                <a:schemeClr val="tx1"/>
              </a:solidFill>
            </a:endParaRPr>
          </a:p>
        </p:txBody>
      </p:sp>
      <p:cxnSp>
        <p:nvCxnSpPr>
          <p:cNvPr id="19" name="直線矢印コネクタ 18"/>
          <p:cNvCxnSpPr/>
          <p:nvPr/>
        </p:nvCxnSpPr>
        <p:spPr>
          <a:xfrm flipH="1">
            <a:off x="6822926" y="4222989"/>
            <a:ext cx="248686" cy="0"/>
          </a:xfrm>
          <a:prstGeom prst="straightConnector1">
            <a:avLst/>
          </a:prstGeom>
          <a:ln>
            <a:solidFill>
              <a:srgbClr val="FF00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9" name="直線矢印コネクタ 58"/>
          <p:cNvCxnSpPr/>
          <p:nvPr/>
        </p:nvCxnSpPr>
        <p:spPr>
          <a:xfrm>
            <a:off x="7131589" y="4222989"/>
            <a:ext cx="228308" cy="0"/>
          </a:xfrm>
          <a:prstGeom prst="straightConnector1">
            <a:avLst/>
          </a:prstGeom>
          <a:ln>
            <a:solidFill>
              <a:srgbClr val="FF00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30" name="テキスト ボックス 29"/>
          <p:cNvSpPr txBox="1"/>
          <p:nvPr/>
        </p:nvSpPr>
        <p:spPr>
          <a:xfrm>
            <a:off x="7359897" y="4001061"/>
            <a:ext cx="648072" cy="369332"/>
          </a:xfrm>
          <a:prstGeom prst="rect">
            <a:avLst/>
          </a:prstGeom>
          <a:noFill/>
          <a:ln>
            <a:noFill/>
          </a:ln>
        </p:spPr>
        <p:txBody>
          <a:bodyPr wrap="square" rtlCol="0">
            <a:spAutoFit/>
          </a:bodyPr>
          <a:lstStyle/>
          <a:p>
            <a:r>
              <a:rPr kumimoji="1" lang="en-US" altLang="ja-JP" i="1" dirty="0" err="1">
                <a:solidFill>
                  <a:srgbClr val="FF0000"/>
                </a:solidFill>
              </a:rPr>
              <a:t>λ</a:t>
            </a:r>
            <a:r>
              <a:rPr kumimoji="1" lang="en-US" altLang="ja-JP" baseline="-25000" dirty="0" err="1">
                <a:solidFill>
                  <a:srgbClr val="FF0000"/>
                </a:solidFill>
              </a:rPr>
              <a:t>L</a:t>
            </a:r>
            <a:endParaRPr kumimoji="1" lang="ja-JP" altLang="en-US" baseline="-25000" dirty="0">
              <a:solidFill>
                <a:srgbClr val="FF0000"/>
              </a:solidFill>
            </a:endParaRPr>
          </a:p>
        </p:txBody>
      </p:sp>
    </p:spTree>
    <p:extLst>
      <p:ext uri="{BB962C8B-B14F-4D97-AF65-F5344CB8AC3E}">
        <p14:creationId xmlns:p14="http://schemas.microsoft.com/office/powerpoint/2010/main" val="11977910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計算手順</a:t>
            </a:r>
          </a:p>
        </p:txBody>
      </p:sp>
      <p:sp>
        <p:nvSpPr>
          <p:cNvPr id="5" name="正方形/長方形 4"/>
          <p:cNvSpPr/>
          <p:nvPr/>
        </p:nvSpPr>
        <p:spPr>
          <a:xfrm>
            <a:off x="140682" y="908720"/>
            <a:ext cx="7272808" cy="369332"/>
          </a:xfrm>
          <a:prstGeom prst="rect">
            <a:avLst/>
          </a:prstGeom>
        </p:spPr>
        <p:txBody>
          <a:bodyPr wrap="square">
            <a:spAutoFit/>
          </a:bodyPr>
          <a:lstStyle/>
          <a:p>
            <a:r>
              <a:rPr lang="ja-JP" altLang="en-US" b="1" dirty="0">
                <a:latin typeface="Times New Roman" panose="02020603050405020304" pitchFamily="18" charset="0"/>
                <a:cs typeface="Times New Roman" panose="02020603050405020304" pitchFamily="18" charset="0"/>
              </a:rPr>
              <a:t>◆ ① コア加熱・核燃焼計算　＜ビーム粒子・核融合流体ハイブリッド＞</a:t>
            </a:r>
          </a:p>
        </p:txBody>
      </p:sp>
      <p:sp>
        <p:nvSpPr>
          <p:cNvPr id="6" name="テキスト ボックス 5"/>
          <p:cNvSpPr txBox="1"/>
          <p:nvPr/>
        </p:nvSpPr>
        <p:spPr>
          <a:xfrm>
            <a:off x="3165018" y="1321604"/>
            <a:ext cx="1512168" cy="338554"/>
          </a:xfrm>
          <a:prstGeom prst="rect">
            <a:avLst/>
          </a:prstGeom>
          <a:noFill/>
          <a:ln>
            <a:noFill/>
          </a:ln>
        </p:spPr>
        <p:txBody>
          <a:bodyPr wrap="square" rtlCol="0">
            <a:spAutoFit/>
          </a:bodyPr>
          <a:lstStyle/>
          <a:p>
            <a:r>
              <a:rPr kumimoji="1" lang="en-US" altLang="ja-JP" sz="1600" u="sng" dirty="0">
                <a:latin typeface="Times New Roman" panose="02020603050405020304" pitchFamily="18" charset="0"/>
                <a:cs typeface="Times New Roman" panose="02020603050405020304" pitchFamily="18" charset="0"/>
              </a:rPr>
              <a:t>DT</a:t>
            </a:r>
            <a:r>
              <a:rPr kumimoji="1" lang="ja-JP" altLang="en-US" sz="1600" u="sng" dirty="0">
                <a:latin typeface="Times New Roman" panose="02020603050405020304" pitchFamily="18" charset="0"/>
                <a:cs typeface="Times New Roman" panose="02020603050405020304" pitchFamily="18" charset="0"/>
              </a:rPr>
              <a:t>燃料コア</a:t>
            </a:r>
          </a:p>
        </p:txBody>
      </p:sp>
      <p:sp>
        <p:nvSpPr>
          <p:cNvPr id="7" name="テキスト ボックス 6"/>
          <p:cNvSpPr txBox="1"/>
          <p:nvPr/>
        </p:nvSpPr>
        <p:spPr>
          <a:xfrm>
            <a:off x="5997213" y="1321937"/>
            <a:ext cx="1296144" cy="338554"/>
          </a:xfrm>
          <a:prstGeom prst="rect">
            <a:avLst/>
          </a:prstGeom>
          <a:noFill/>
          <a:ln>
            <a:noFill/>
          </a:ln>
        </p:spPr>
        <p:txBody>
          <a:bodyPr wrap="square" rtlCol="0">
            <a:spAutoFit/>
          </a:bodyPr>
          <a:lstStyle/>
          <a:p>
            <a:r>
              <a:rPr lang="en-US" altLang="ja-JP" sz="1600" u="sng" dirty="0">
                <a:latin typeface="Times New Roman" panose="02020603050405020304" pitchFamily="18" charset="0"/>
                <a:cs typeface="Times New Roman" panose="02020603050405020304" pitchFamily="18" charset="0"/>
              </a:rPr>
              <a:t>C</a:t>
            </a:r>
            <a:r>
              <a:rPr lang="en-US" altLang="ja-JP" sz="1600" u="sng" baseline="30000" dirty="0">
                <a:latin typeface="Times New Roman" panose="02020603050405020304" pitchFamily="18" charset="0"/>
                <a:cs typeface="Times New Roman" panose="02020603050405020304" pitchFamily="18" charset="0"/>
              </a:rPr>
              <a:t>6+</a:t>
            </a:r>
            <a:r>
              <a:rPr lang="ja-JP" altLang="en-US" sz="1600" u="sng" dirty="0">
                <a:latin typeface="Times New Roman" panose="02020603050405020304" pitchFamily="18" charset="0"/>
                <a:cs typeface="Times New Roman" panose="02020603050405020304" pitchFamily="18" charset="0"/>
              </a:rPr>
              <a:t>ビーム</a:t>
            </a:r>
            <a:endParaRPr kumimoji="1" lang="ja-JP" altLang="en-US" sz="1600" u="sng" dirty="0">
              <a:latin typeface="Times New Roman" panose="02020603050405020304" pitchFamily="18" charset="0"/>
              <a:cs typeface="Times New Roman" panose="02020603050405020304" pitchFamily="18" charset="0"/>
            </a:endParaRPr>
          </a:p>
        </p:txBody>
      </p:sp>
      <p:sp>
        <p:nvSpPr>
          <p:cNvPr id="8" name="テキスト ボックス 7"/>
          <p:cNvSpPr txBox="1"/>
          <p:nvPr/>
        </p:nvSpPr>
        <p:spPr>
          <a:xfrm>
            <a:off x="3260909" y="1652436"/>
            <a:ext cx="2664296" cy="738664"/>
          </a:xfrm>
          <a:prstGeom prst="rect">
            <a:avLst/>
          </a:prstGeom>
          <a:noFill/>
          <a:ln>
            <a:noFill/>
          </a:ln>
        </p:spPr>
        <p:txBody>
          <a:bodyPr wrap="square" rtlCol="0">
            <a:spAutoFit/>
          </a:bodyPr>
          <a:lstStyle/>
          <a:p>
            <a:r>
              <a:rPr lang="ja-JP" altLang="en-US" sz="1400" dirty="0">
                <a:latin typeface="Times New Roman" panose="02020603050405020304" pitchFamily="18" charset="0"/>
                <a:cs typeface="Times New Roman" panose="02020603050405020304" pitchFamily="18" charset="0"/>
              </a:rPr>
              <a:t>・ 簡易的な一様圧縮コア</a:t>
            </a:r>
            <a:endParaRPr lang="en-US" altLang="ja-JP" sz="1400" dirty="0">
              <a:latin typeface="Times New Roman" panose="02020603050405020304" pitchFamily="18" charset="0"/>
              <a:cs typeface="Times New Roman" panose="02020603050405020304" pitchFamily="18" charset="0"/>
            </a:endParaRPr>
          </a:p>
          <a:p>
            <a:r>
              <a:rPr lang="ja-JP" altLang="en-US" sz="1400" dirty="0">
                <a:latin typeface="Times New Roman" panose="02020603050405020304" pitchFamily="18" charset="0"/>
                <a:cs typeface="Times New Roman" panose="02020603050405020304" pitchFamily="18" charset="0"/>
              </a:rPr>
              <a:t>・ 最大密度：</a:t>
            </a:r>
            <a:r>
              <a:rPr lang="en-US" altLang="ja-JP" sz="1400" dirty="0">
                <a:latin typeface="Times New Roman" panose="02020603050405020304" pitchFamily="18" charset="0"/>
                <a:cs typeface="Times New Roman" panose="02020603050405020304" pitchFamily="18" charset="0"/>
              </a:rPr>
              <a:t>500g/cm</a:t>
            </a:r>
            <a:r>
              <a:rPr lang="en-US" altLang="ja-JP" sz="1400" baseline="30000" dirty="0">
                <a:latin typeface="Times New Roman" panose="02020603050405020304" pitchFamily="18" charset="0"/>
                <a:cs typeface="Times New Roman" panose="02020603050405020304" pitchFamily="18" charset="0"/>
              </a:rPr>
              <a:t>3</a:t>
            </a:r>
          </a:p>
          <a:p>
            <a:r>
              <a:rPr lang="ja-JP" altLang="en-US" sz="1400" dirty="0">
                <a:latin typeface="Times New Roman" panose="02020603050405020304" pitchFamily="18" charset="0"/>
                <a:cs typeface="Times New Roman" panose="02020603050405020304" pitchFamily="18" charset="0"/>
              </a:rPr>
              <a:t>・ コアサイズ： </a:t>
            </a:r>
            <a:r>
              <a:rPr kumimoji="1" lang="en-US" altLang="ja-JP" sz="1400" i="1" dirty="0" err="1">
                <a:latin typeface="Times New Roman" panose="02020603050405020304" pitchFamily="18" charset="0"/>
                <a:cs typeface="Times New Roman" panose="02020603050405020304" pitchFamily="18" charset="0"/>
              </a:rPr>
              <a:t>ρR</a:t>
            </a:r>
            <a:r>
              <a:rPr kumimoji="1" lang="en-US" altLang="ja-JP" sz="1400" dirty="0">
                <a:latin typeface="Times New Roman" panose="02020603050405020304" pitchFamily="18" charset="0"/>
                <a:cs typeface="Times New Roman" panose="02020603050405020304" pitchFamily="18" charset="0"/>
              </a:rPr>
              <a:t>=2g/cm</a:t>
            </a:r>
            <a:r>
              <a:rPr kumimoji="1" lang="en-US" altLang="ja-JP" sz="1400" baseline="30000" dirty="0">
                <a:latin typeface="Times New Roman" panose="02020603050405020304" pitchFamily="18" charset="0"/>
                <a:cs typeface="Times New Roman" panose="02020603050405020304" pitchFamily="18" charset="0"/>
              </a:rPr>
              <a:t>2</a:t>
            </a:r>
            <a:endParaRPr kumimoji="1" lang="ja-JP" altLang="en-US" sz="1400" baseline="30000" dirty="0">
              <a:latin typeface="Times New Roman" panose="02020603050405020304" pitchFamily="18" charset="0"/>
              <a:cs typeface="Times New Roman" panose="02020603050405020304" pitchFamily="18" charset="0"/>
            </a:endParaRPr>
          </a:p>
        </p:txBody>
      </p:sp>
      <p:sp>
        <p:nvSpPr>
          <p:cNvPr id="29" name="テキスト ボックス 28"/>
          <p:cNvSpPr txBox="1"/>
          <p:nvPr/>
        </p:nvSpPr>
        <p:spPr>
          <a:xfrm>
            <a:off x="6088771" y="1634448"/>
            <a:ext cx="2999953" cy="738664"/>
          </a:xfrm>
          <a:prstGeom prst="rect">
            <a:avLst/>
          </a:prstGeom>
          <a:noFill/>
          <a:ln>
            <a:noFill/>
          </a:ln>
        </p:spPr>
        <p:txBody>
          <a:bodyPr wrap="square" rtlCol="0">
            <a:spAutoFit/>
          </a:bodyPr>
          <a:lstStyle/>
          <a:p>
            <a:r>
              <a:rPr lang="ja-JP" altLang="en-US" sz="1400" dirty="0">
                <a:latin typeface="Times New Roman" panose="02020603050405020304" pitchFamily="18" charset="0"/>
                <a:cs typeface="Times New Roman" panose="02020603050405020304" pitchFamily="18" charset="0"/>
              </a:rPr>
              <a:t>・ 単色ビーム </a:t>
            </a:r>
            <a:endParaRPr lang="en-US" altLang="ja-JP" sz="1400" dirty="0">
              <a:latin typeface="Times New Roman" panose="02020603050405020304" pitchFamily="18" charset="0"/>
              <a:cs typeface="Times New Roman" panose="02020603050405020304" pitchFamily="18" charset="0"/>
            </a:endParaRPr>
          </a:p>
          <a:p>
            <a:r>
              <a:rPr lang="ja-JP" altLang="en-US" sz="1400" dirty="0">
                <a:latin typeface="Times New Roman" panose="02020603050405020304" pitchFamily="18" charset="0"/>
                <a:cs typeface="Times New Roman" panose="02020603050405020304" pitchFamily="18" charset="0"/>
              </a:rPr>
              <a:t>　（粒子エネルギー</a:t>
            </a:r>
            <a:r>
              <a:rPr lang="en-US" altLang="ja-JP" sz="1400" i="1" dirty="0" err="1">
                <a:latin typeface="Times New Roman" panose="02020603050405020304" pitchFamily="18" charset="0"/>
                <a:cs typeface="Times New Roman" panose="02020603050405020304" pitchFamily="18" charset="0"/>
              </a:rPr>
              <a:t>ε</a:t>
            </a:r>
            <a:r>
              <a:rPr lang="en-US" altLang="ja-JP" sz="1400" baseline="-25000" dirty="0" err="1">
                <a:latin typeface="Times New Roman" panose="02020603050405020304" pitchFamily="18" charset="0"/>
                <a:cs typeface="Times New Roman" panose="02020603050405020304" pitchFamily="18" charset="0"/>
              </a:rPr>
              <a:t>i</a:t>
            </a:r>
            <a:r>
              <a:rPr lang="en-US" altLang="ja-JP" sz="1400" dirty="0">
                <a:latin typeface="Times New Roman" panose="02020603050405020304" pitchFamily="18" charset="0"/>
                <a:cs typeface="Times New Roman" panose="02020603050405020304" pitchFamily="18" charset="0"/>
              </a:rPr>
              <a:t>=50~400MeV</a:t>
            </a:r>
            <a:r>
              <a:rPr lang="ja-JP" altLang="en-US" sz="1400" dirty="0">
                <a:latin typeface="Times New Roman" panose="02020603050405020304" pitchFamily="18" charset="0"/>
                <a:cs typeface="Times New Roman" panose="02020603050405020304" pitchFamily="18" charset="0"/>
              </a:rPr>
              <a:t>）</a:t>
            </a:r>
            <a:endParaRPr lang="en-US" altLang="ja-JP" sz="1400" dirty="0">
              <a:latin typeface="Times New Roman" panose="02020603050405020304" pitchFamily="18" charset="0"/>
              <a:cs typeface="Times New Roman" panose="02020603050405020304" pitchFamily="18" charset="0"/>
            </a:endParaRPr>
          </a:p>
          <a:p>
            <a:r>
              <a:rPr lang="ja-JP" altLang="en-US" sz="1400" dirty="0">
                <a:latin typeface="Times New Roman" panose="02020603050405020304" pitchFamily="18" charset="0"/>
                <a:cs typeface="Times New Roman" panose="02020603050405020304" pitchFamily="18" charset="0"/>
              </a:rPr>
              <a:t>・ ビーム発散角 </a:t>
            </a:r>
            <a:r>
              <a:rPr lang="en-US" altLang="ja-JP" sz="1400" i="1" dirty="0" err="1">
                <a:latin typeface="Times New Roman" panose="02020603050405020304" pitchFamily="18" charset="0"/>
                <a:cs typeface="Times New Roman" panose="02020603050405020304" pitchFamily="18" charset="0"/>
              </a:rPr>
              <a:t>θ</a:t>
            </a:r>
            <a:r>
              <a:rPr lang="en-US" altLang="ja-JP" sz="1400" baseline="-25000" dirty="0" err="1">
                <a:latin typeface="Times New Roman" panose="02020603050405020304" pitchFamily="18" charset="0"/>
                <a:cs typeface="Times New Roman" panose="02020603050405020304" pitchFamily="18" charset="0"/>
              </a:rPr>
              <a:t>b</a:t>
            </a:r>
            <a:r>
              <a:rPr lang="en-US" altLang="ja-JP" sz="1400" dirty="0">
                <a:latin typeface="Times New Roman" panose="02020603050405020304" pitchFamily="18" charset="0"/>
                <a:cs typeface="Times New Roman" panose="02020603050405020304" pitchFamily="18" charset="0"/>
              </a:rPr>
              <a:t>=</a:t>
            </a:r>
            <a:r>
              <a:rPr lang="ja-JP" altLang="en-US" sz="1400" dirty="0">
                <a:latin typeface="Times New Roman" panose="02020603050405020304" pitchFamily="18" charset="0"/>
                <a:cs typeface="Times New Roman" panose="02020603050405020304" pitchFamily="18" charset="0"/>
              </a:rPr>
              <a:t> </a:t>
            </a:r>
            <a:r>
              <a:rPr lang="en-US" altLang="ja-JP" sz="1400" dirty="0">
                <a:latin typeface="Times New Roman" panose="02020603050405020304" pitchFamily="18" charset="0"/>
                <a:cs typeface="Times New Roman" panose="02020603050405020304" pitchFamily="18" charset="0"/>
              </a:rPr>
              <a:t>0°</a:t>
            </a:r>
            <a:r>
              <a:rPr lang="ja-JP" altLang="en-US" sz="1400" dirty="0" err="1">
                <a:latin typeface="Times New Roman" panose="02020603050405020304" pitchFamily="18" charset="0"/>
                <a:cs typeface="Times New Roman" panose="02020603050405020304" pitchFamily="18" charset="0"/>
              </a:rPr>
              <a:t>，</a:t>
            </a:r>
            <a:r>
              <a:rPr lang="en-US" altLang="ja-JP" sz="1400" dirty="0">
                <a:latin typeface="Times New Roman" panose="02020603050405020304" pitchFamily="18" charset="0"/>
                <a:cs typeface="Times New Roman" panose="02020603050405020304" pitchFamily="18" charset="0"/>
              </a:rPr>
              <a:t>10°</a:t>
            </a:r>
            <a:r>
              <a:rPr lang="ja-JP" altLang="en-US" sz="1400" dirty="0" err="1">
                <a:latin typeface="Times New Roman" panose="02020603050405020304" pitchFamily="18" charset="0"/>
                <a:cs typeface="Times New Roman" panose="02020603050405020304" pitchFamily="18" charset="0"/>
              </a:rPr>
              <a:t>，</a:t>
            </a:r>
            <a:r>
              <a:rPr lang="en-US" altLang="ja-JP" sz="1400" dirty="0">
                <a:latin typeface="Times New Roman" panose="02020603050405020304" pitchFamily="18" charset="0"/>
                <a:cs typeface="Times New Roman" panose="02020603050405020304" pitchFamily="18" charset="0"/>
              </a:rPr>
              <a:t>20°</a:t>
            </a:r>
            <a:endParaRPr kumimoji="1" lang="ja-JP" altLang="en-US" sz="1400" baseline="30000" dirty="0">
              <a:latin typeface="Times New Roman" panose="02020603050405020304" pitchFamily="18" charset="0"/>
              <a:cs typeface="Times New Roman" panose="02020603050405020304" pitchFamily="18" charset="0"/>
            </a:endParaRPr>
          </a:p>
        </p:txBody>
      </p:sp>
      <p:sp>
        <p:nvSpPr>
          <p:cNvPr id="28" name="テキスト ボックス 27"/>
          <p:cNvSpPr txBox="1"/>
          <p:nvPr/>
        </p:nvSpPr>
        <p:spPr>
          <a:xfrm>
            <a:off x="3408887" y="2430413"/>
            <a:ext cx="5372755" cy="523220"/>
          </a:xfrm>
          <a:prstGeom prst="rect">
            <a:avLst/>
          </a:prstGeom>
          <a:noFill/>
          <a:ln w="12700">
            <a:solidFill>
              <a:schemeClr val="tx1"/>
            </a:solidFill>
          </a:ln>
        </p:spPr>
        <p:txBody>
          <a:bodyPr wrap="square" rtlCol="0">
            <a:spAutoFit/>
          </a:bodyPr>
          <a:lstStyle/>
          <a:p>
            <a:r>
              <a:rPr lang="ja-JP" altLang="en-US" sz="1400" dirty="0"/>
              <a:t>結果： </a:t>
            </a:r>
            <a:r>
              <a:rPr lang="ja-JP" altLang="en-US" sz="1400" i="1" dirty="0">
                <a:latin typeface="Times New Roman" panose="02020603050405020304" pitchFamily="18" charset="0"/>
                <a:cs typeface="Times New Roman" panose="02020603050405020304" pitchFamily="18" charset="0"/>
              </a:rPr>
              <a:t>　　</a:t>
            </a:r>
            <a:r>
              <a:rPr lang="en-US" altLang="ja-JP" sz="1400" i="1" dirty="0" err="1">
                <a:latin typeface="Times New Roman" panose="02020603050405020304" pitchFamily="18" charset="0"/>
                <a:cs typeface="Times New Roman" panose="02020603050405020304" pitchFamily="18" charset="0"/>
              </a:rPr>
              <a:t>ε</a:t>
            </a:r>
            <a:r>
              <a:rPr lang="en-US" altLang="ja-JP" sz="1400" baseline="-25000" dirty="0" err="1">
                <a:latin typeface="Times New Roman" panose="02020603050405020304" pitchFamily="18" charset="0"/>
                <a:cs typeface="Times New Roman" panose="02020603050405020304" pitchFamily="18" charset="0"/>
              </a:rPr>
              <a:t>i</a:t>
            </a:r>
            <a:r>
              <a:rPr lang="en-US" altLang="ja-JP" sz="1400" dirty="0">
                <a:latin typeface="Times New Roman" panose="02020603050405020304" pitchFamily="18" charset="0"/>
                <a:cs typeface="Times New Roman" panose="02020603050405020304" pitchFamily="18" charset="0"/>
              </a:rPr>
              <a:t>=100~300MeV</a:t>
            </a:r>
            <a:r>
              <a:rPr lang="ja-JP" altLang="en-US" sz="1400" dirty="0" err="1">
                <a:latin typeface="Times New Roman" panose="02020603050405020304" pitchFamily="18" charset="0"/>
                <a:cs typeface="Times New Roman" panose="02020603050405020304" pitchFamily="18" charset="0"/>
              </a:rPr>
              <a:t>，</a:t>
            </a:r>
            <a:r>
              <a:rPr lang="en-US" altLang="ja-JP" sz="1400" i="1" dirty="0" err="1">
                <a:latin typeface="Times New Roman" panose="02020603050405020304" pitchFamily="18" charset="0"/>
                <a:cs typeface="Times New Roman" panose="02020603050405020304" pitchFamily="18" charset="0"/>
              </a:rPr>
              <a:t>θ</a:t>
            </a:r>
            <a:r>
              <a:rPr lang="en-US" altLang="ja-JP" sz="1400" baseline="-25000" dirty="0" err="1">
                <a:latin typeface="Times New Roman" panose="02020603050405020304" pitchFamily="18" charset="0"/>
                <a:cs typeface="Times New Roman" panose="02020603050405020304" pitchFamily="18" charset="0"/>
              </a:rPr>
              <a:t>b</a:t>
            </a:r>
            <a:r>
              <a:rPr lang="en-US" altLang="ja-JP" sz="1400" dirty="0">
                <a:latin typeface="Times New Roman" panose="02020603050405020304" pitchFamily="18" charset="0"/>
                <a:cs typeface="Times New Roman" panose="02020603050405020304" pitchFamily="18" charset="0"/>
              </a:rPr>
              <a:t>=0~10°</a:t>
            </a:r>
            <a:r>
              <a:rPr lang="ja-JP" altLang="en-US" sz="1400" dirty="0">
                <a:latin typeface="Times New Roman" panose="02020603050405020304" pitchFamily="18" charset="0"/>
                <a:cs typeface="Times New Roman" panose="02020603050405020304" pitchFamily="18" charset="0"/>
              </a:rPr>
              <a:t>の時，</a:t>
            </a:r>
            <a:r>
              <a:rPr lang="ja-JP" altLang="en-US" sz="1400" dirty="0"/>
              <a:t>コアの点火に必要な</a:t>
            </a:r>
            <a:endParaRPr lang="en-US" altLang="ja-JP" sz="1400" dirty="0"/>
          </a:p>
          <a:p>
            <a:r>
              <a:rPr lang="ja-JP" altLang="en-US" sz="1400" dirty="0">
                <a:latin typeface="Times New Roman" panose="02020603050405020304" pitchFamily="18" charset="0"/>
                <a:cs typeface="Times New Roman" panose="02020603050405020304" pitchFamily="18" charset="0"/>
              </a:rPr>
              <a:t>　　　　　　イオンビームエネルギーは，</a:t>
            </a:r>
            <a:r>
              <a:rPr lang="en-US" altLang="ja-JP" sz="1400" i="1" u="sng" dirty="0" err="1">
                <a:latin typeface="Times New Roman" panose="02020603050405020304" pitchFamily="18" charset="0"/>
                <a:cs typeface="Times New Roman" panose="02020603050405020304" pitchFamily="18" charset="0"/>
              </a:rPr>
              <a:t>E</a:t>
            </a:r>
            <a:r>
              <a:rPr lang="en-US" altLang="ja-JP" sz="1400" baseline="-25000" dirty="0" err="1">
                <a:latin typeface="Times New Roman" panose="02020603050405020304" pitchFamily="18" charset="0"/>
                <a:cs typeface="Times New Roman" panose="02020603050405020304" pitchFamily="18" charset="0"/>
              </a:rPr>
              <a:t>b,ig</a:t>
            </a:r>
            <a:r>
              <a:rPr lang="en-US" altLang="ja-JP" sz="1400" u="sng" dirty="0">
                <a:latin typeface="Times New Roman" panose="02020603050405020304" pitchFamily="18" charset="0"/>
                <a:cs typeface="Times New Roman" panose="02020603050405020304" pitchFamily="18" charset="0"/>
              </a:rPr>
              <a:t>=9~12kJ</a:t>
            </a:r>
          </a:p>
        </p:txBody>
      </p:sp>
      <p:sp>
        <p:nvSpPr>
          <p:cNvPr id="32" name="正方形/長方形 31"/>
          <p:cNvSpPr/>
          <p:nvPr/>
        </p:nvSpPr>
        <p:spPr>
          <a:xfrm>
            <a:off x="140682" y="3212976"/>
            <a:ext cx="6966520" cy="369332"/>
          </a:xfrm>
          <a:prstGeom prst="rect">
            <a:avLst/>
          </a:prstGeom>
        </p:spPr>
        <p:txBody>
          <a:bodyPr wrap="square">
            <a:spAutoFit/>
          </a:bodyPr>
          <a:lstStyle/>
          <a:p>
            <a:r>
              <a:rPr lang="ja-JP" altLang="en-US" b="1" dirty="0">
                <a:latin typeface="Times New Roman" panose="02020603050405020304" pitchFamily="18" charset="0"/>
                <a:cs typeface="Times New Roman" panose="02020603050405020304" pitchFamily="18" charset="0"/>
              </a:rPr>
              <a:t>◆ イオン加速計算　＜相対論的電磁粒子（</a:t>
            </a:r>
            <a:r>
              <a:rPr lang="en-US" altLang="ja-JP" b="1" dirty="0">
                <a:latin typeface="Times New Roman" panose="02020603050405020304" pitchFamily="18" charset="0"/>
                <a:cs typeface="Times New Roman" panose="02020603050405020304" pitchFamily="18" charset="0"/>
              </a:rPr>
              <a:t>PIC</a:t>
            </a:r>
            <a:r>
              <a:rPr lang="ja-JP" altLang="en-US" b="1" dirty="0">
                <a:latin typeface="Times New Roman" panose="02020603050405020304" pitchFamily="18" charset="0"/>
                <a:cs typeface="Times New Roman" panose="02020603050405020304" pitchFamily="18" charset="0"/>
              </a:rPr>
              <a:t>）コード＞</a:t>
            </a:r>
          </a:p>
        </p:txBody>
      </p:sp>
      <p:sp>
        <p:nvSpPr>
          <p:cNvPr id="30" name="テキスト ボックス 29"/>
          <p:cNvSpPr txBox="1"/>
          <p:nvPr/>
        </p:nvSpPr>
        <p:spPr>
          <a:xfrm>
            <a:off x="356706" y="3567158"/>
            <a:ext cx="7776864" cy="338554"/>
          </a:xfrm>
          <a:prstGeom prst="rect">
            <a:avLst/>
          </a:prstGeom>
          <a:noFill/>
          <a:ln>
            <a:noFill/>
          </a:ln>
        </p:spPr>
        <p:txBody>
          <a:bodyPr wrap="square" rtlCol="0">
            <a:spAutoFit/>
          </a:bodyPr>
          <a:lstStyle/>
          <a:p>
            <a:r>
              <a:rPr lang="ja-JP" altLang="en-US" sz="1600" u="sng" dirty="0">
                <a:latin typeface="Times New Roman" panose="02020603050405020304" pitchFamily="18" charset="0"/>
                <a:cs typeface="Times New Roman" panose="02020603050405020304" pitchFamily="18" charset="0"/>
              </a:rPr>
              <a:t>②</a:t>
            </a:r>
            <a:r>
              <a:rPr kumimoji="1" lang="ja-JP" altLang="en-US" sz="1600" u="sng" dirty="0">
                <a:latin typeface="Times New Roman" panose="02020603050405020304" pitchFamily="18" charset="0"/>
                <a:cs typeface="Times New Roman" panose="02020603050405020304" pitchFamily="18" charset="0"/>
              </a:rPr>
              <a:t> 準一次元的な計算</a:t>
            </a:r>
            <a:r>
              <a:rPr kumimoji="1" lang="ja-JP" altLang="en-US" sz="1600" dirty="0">
                <a:latin typeface="Times New Roman" panose="02020603050405020304" pitchFamily="18" charset="0"/>
                <a:cs typeface="Times New Roman" panose="02020603050405020304" pitchFamily="18" charset="0"/>
              </a:rPr>
              <a:t>　・・・　</a:t>
            </a:r>
            <a:r>
              <a:rPr kumimoji="1" lang="en-US" altLang="ja-JP" sz="1600" i="1" dirty="0" err="1">
                <a:latin typeface="Times New Roman" panose="02020603050405020304" pitchFamily="18" charset="0"/>
                <a:cs typeface="Times New Roman" panose="02020603050405020304" pitchFamily="18" charset="0"/>
              </a:rPr>
              <a:t>I</a:t>
            </a:r>
            <a:r>
              <a:rPr kumimoji="1" lang="en-US" altLang="ja-JP" sz="1600" baseline="-25000" dirty="0" err="1">
                <a:latin typeface="Times New Roman" panose="02020603050405020304" pitchFamily="18" charset="0"/>
                <a:cs typeface="Times New Roman" panose="02020603050405020304" pitchFamily="18" charset="0"/>
              </a:rPr>
              <a:t>L</a:t>
            </a:r>
            <a:r>
              <a:rPr kumimoji="1" lang="en-US" altLang="ja-JP" sz="1600" dirty="0" err="1">
                <a:latin typeface="Times New Roman" panose="02020603050405020304" pitchFamily="18" charset="0"/>
                <a:cs typeface="Times New Roman" panose="02020603050405020304" pitchFamily="18" charset="0"/>
              </a:rPr>
              <a:t>,</a:t>
            </a:r>
            <a:r>
              <a:rPr kumimoji="1" lang="en-US" altLang="ja-JP" sz="1600" i="1" dirty="0" err="1">
                <a:latin typeface="Times New Roman" panose="02020603050405020304" pitchFamily="18" charset="0"/>
                <a:cs typeface="Times New Roman" panose="02020603050405020304" pitchFamily="18" charset="0"/>
              </a:rPr>
              <a:t>n</a:t>
            </a:r>
            <a:r>
              <a:rPr kumimoji="1" lang="en-US" altLang="ja-JP" sz="1600" baseline="-25000" dirty="0" err="1">
                <a:latin typeface="Times New Roman" panose="02020603050405020304" pitchFamily="18" charset="0"/>
                <a:cs typeface="Times New Roman" panose="02020603050405020304" pitchFamily="18" charset="0"/>
              </a:rPr>
              <a:t>e</a:t>
            </a:r>
            <a:r>
              <a:rPr kumimoji="1" lang="ja-JP" altLang="en-US" sz="1600" dirty="0">
                <a:latin typeface="Times New Roman" panose="02020603050405020304" pitchFamily="18" charset="0"/>
                <a:cs typeface="Times New Roman" panose="02020603050405020304" pitchFamily="18" charset="0"/>
              </a:rPr>
              <a:t>に対する光圧加速特性の依存性を評価</a:t>
            </a:r>
          </a:p>
        </p:txBody>
      </p:sp>
      <p:sp>
        <p:nvSpPr>
          <p:cNvPr id="34" name="テキスト ボックス 33"/>
          <p:cNvSpPr txBox="1"/>
          <p:nvPr/>
        </p:nvSpPr>
        <p:spPr>
          <a:xfrm>
            <a:off x="356706" y="4934778"/>
            <a:ext cx="8468664" cy="338554"/>
          </a:xfrm>
          <a:prstGeom prst="rect">
            <a:avLst/>
          </a:prstGeom>
          <a:noFill/>
          <a:ln>
            <a:noFill/>
          </a:ln>
        </p:spPr>
        <p:txBody>
          <a:bodyPr wrap="square" rtlCol="0">
            <a:spAutoFit/>
          </a:bodyPr>
          <a:lstStyle/>
          <a:p>
            <a:r>
              <a:rPr lang="ja-JP" altLang="en-US" sz="1600" u="sng" dirty="0">
                <a:latin typeface="Times New Roman" panose="02020603050405020304" pitchFamily="18" charset="0"/>
                <a:cs typeface="Times New Roman" panose="02020603050405020304" pitchFamily="18" charset="0"/>
              </a:rPr>
              <a:t>③ 有限スポット径での</a:t>
            </a:r>
            <a:r>
              <a:rPr kumimoji="1" lang="ja-JP" altLang="en-US" sz="1600" u="sng" dirty="0">
                <a:latin typeface="Times New Roman" panose="02020603050405020304" pitchFamily="18" charset="0"/>
                <a:cs typeface="Times New Roman" panose="02020603050405020304" pitchFamily="18" charset="0"/>
              </a:rPr>
              <a:t>計算</a:t>
            </a:r>
            <a:r>
              <a:rPr kumimoji="1" lang="ja-JP" altLang="en-US" sz="1600" dirty="0">
                <a:latin typeface="Times New Roman" panose="02020603050405020304" pitchFamily="18" charset="0"/>
                <a:cs typeface="Times New Roman" panose="02020603050405020304" pitchFamily="18" charset="0"/>
              </a:rPr>
              <a:t>　・・・　①，②より計算条件を決定</a:t>
            </a:r>
          </a:p>
        </p:txBody>
      </p:sp>
      <p:sp>
        <p:nvSpPr>
          <p:cNvPr id="33" name="テキスト ボックス 32"/>
          <p:cNvSpPr txBox="1"/>
          <p:nvPr/>
        </p:nvSpPr>
        <p:spPr>
          <a:xfrm>
            <a:off x="3347864" y="3915053"/>
            <a:ext cx="5256584" cy="954107"/>
          </a:xfrm>
          <a:prstGeom prst="rect">
            <a:avLst/>
          </a:prstGeom>
          <a:noFill/>
          <a:ln w="12700">
            <a:solidFill>
              <a:schemeClr val="tx1"/>
            </a:solidFill>
          </a:ln>
        </p:spPr>
        <p:txBody>
          <a:bodyPr wrap="square" rtlCol="0">
            <a:spAutoFit/>
          </a:bodyPr>
          <a:lstStyle/>
          <a:p>
            <a:r>
              <a:rPr lang="ja-JP" altLang="en-US" sz="1400" dirty="0">
                <a:latin typeface="Times New Roman" panose="02020603050405020304" pitchFamily="18" charset="0"/>
                <a:cs typeface="Times New Roman" panose="02020603050405020304" pitchFamily="18" charset="0"/>
              </a:rPr>
              <a:t>結果：</a:t>
            </a:r>
            <a:endParaRPr lang="en-US" altLang="ja-JP" sz="1400" dirty="0">
              <a:latin typeface="Times New Roman" panose="02020603050405020304" pitchFamily="18" charset="0"/>
              <a:cs typeface="Times New Roman" panose="02020603050405020304" pitchFamily="18" charset="0"/>
            </a:endParaRPr>
          </a:p>
          <a:p>
            <a:r>
              <a:rPr lang="ja-JP" altLang="en-US" sz="1400" dirty="0">
                <a:latin typeface="Times New Roman" panose="02020603050405020304" pitchFamily="18" charset="0"/>
                <a:cs typeface="Times New Roman" panose="02020603050405020304" pitchFamily="18" charset="0"/>
              </a:rPr>
              <a:t>　・単色性が高く，発散角の小さい</a:t>
            </a:r>
            <a:r>
              <a:rPr lang="en-US" altLang="ja-JP" sz="1400" dirty="0">
                <a:latin typeface="Times New Roman" panose="02020603050405020304" pitchFamily="18" charset="0"/>
                <a:cs typeface="Times New Roman" panose="02020603050405020304" pitchFamily="18" charset="0"/>
              </a:rPr>
              <a:t> </a:t>
            </a:r>
            <a:r>
              <a:rPr lang="ja-JP" altLang="en-US" sz="1400" dirty="0">
                <a:latin typeface="Times New Roman" panose="02020603050405020304" pitchFamily="18" charset="0"/>
                <a:cs typeface="Times New Roman" panose="02020603050405020304" pitchFamily="18" charset="0"/>
              </a:rPr>
              <a:t>イオンビームが得られた。</a:t>
            </a:r>
            <a:endParaRPr lang="en-US" altLang="ja-JP" sz="1400" dirty="0">
              <a:latin typeface="Times New Roman" panose="02020603050405020304" pitchFamily="18" charset="0"/>
              <a:cs typeface="Times New Roman" panose="02020603050405020304" pitchFamily="18" charset="0"/>
            </a:endParaRPr>
          </a:p>
          <a:p>
            <a:r>
              <a:rPr kumimoji="1" lang="ja-JP" altLang="en-US" sz="1400" dirty="0">
                <a:latin typeface="Times New Roman" panose="02020603050405020304" pitchFamily="18" charset="0"/>
                <a:cs typeface="Times New Roman" panose="02020603050405020304" pitchFamily="18" charset="0"/>
              </a:rPr>
              <a:t>　・ エネルギー分布のピーク位置は光圧加速モデルに良く一致した。</a:t>
            </a:r>
            <a:endParaRPr kumimoji="1" lang="en-US" altLang="ja-JP" sz="1400" dirty="0">
              <a:latin typeface="Times New Roman" panose="02020603050405020304" pitchFamily="18" charset="0"/>
              <a:cs typeface="Times New Roman" panose="02020603050405020304" pitchFamily="18" charset="0"/>
            </a:endParaRPr>
          </a:p>
          <a:p>
            <a:r>
              <a:rPr lang="ja-JP" altLang="en-US" sz="1400" dirty="0">
                <a:latin typeface="Times New Roman" panose="02020603050405020304" pitchFamily="18" charset="0"/>
                <a:cs typeface="Times New Roman" panose="02020603050405020304" pitchFamily="18" charset="0"/>
              </a:rPr>
              <a:t>　・ </a:t>
            </a:r>
            <a:r>
              <a:rPr lang="en-US" altLang="ja-JP" sz="1400" i="1" dirty="0">
                <a:latin typeface="Times New Roman" panose="02020603050405020304" pitchFamily="18" charset="0"/>
                <a:cs typeface="Times New Roman" panose="02020603050405020304" pitchFamily="18" charset="0"/>
              </a:rPr>
              <a:t>I</a:t>
            </a:r>
            <a:r>
              <a:rPr lang="en-US" altLang="ja-JP" sz="1400" baseline="-25000" dirty="0">
                <a:latin typeface="Times New Roman" panose="02020603050405020304" pitchFamily="18" charset="0"/>
                <a:cs typeface="Times New Roman" panose="02020603050405020304" pitchFamily="18" charset="0"/>
              </a:rPr>
              <a:t>L</a:t>
            </a:r>
            <a:r>
              <a:rPr lang="en-US" altLang="ja-JP" sz="1400" dirty="0">
                <a:latin typeface="Times New Roman" panose="02020603050405020304" pitchFamily="18" charset="0"/>
                <a:cs typeface="Times New Roman" panose="02020603050405020304" pitchFamily="18" charset="0"/>
              </a:rPr>
              <a:t>/</a:t>
            </a:r>
            <a:r>
              <a:rPr lang="en-US" altLang="ja-JP" sz="1400" i="1" dirty="0">
                <a:latin typeface="Times New Roman" panose="02020603050405020304" pitchFamily="18" charset="0"/>
                <a:cs typeface="Times New Roman" panose="02020603050405020304" pitchFamily="18" charset="0"/>
              </a:rPr>
              <a:t>n</a:t>
            </a:r>
            <a:r>
              <a:rPr lang="en-US" altLang="ja-JP" sz="1400" baseline="-25000" dirty="0">
                <a:latin typeface="Times New Roman" panose="02020603050405020304" pitchFamily="18" charset="0"/>
                <a:cs typeface="Times New Roman" panose="02020603050405020304" pitchFamily="18" charset="0"/>
              </a:rPr>
              <a:t>e</a:t>
            </a:r>
            <a:r>
              <a:rPr lang="ja-JP" altLang="en-US" sz="1400" dirty="0">
                <a:latin typeface="Times New Roman" panose="02020603050405020304" pitchFamily="18" charset="0"/>
                <a:cs typeface="Times New Roman" panose="02020603050405020304" pitchFamily="18" charset="0"/>
              </a:rPr>
              <a:t>が大きいほど、イオンビームの生成効率は高くなった。</a:t>
            </a:r>
            <a:endParaRPr lang="en-US" altLang="ja-JP" sz="1400" dirty="0">
              <a:latin typeface="Times New Roman" panose="02020603050405020304" pitchFamily="18" charset="0"/>
              <a:cs typeface="Times New Roman" panose="02020603050405020304" pitchFamily="18" charset="0"/>
            </a:endParaRPr>
          </a:p>
        </p:txBody>
      </p:sp>
      <p:sp>
        <p:nvSpPr>
          <p:cNvPr id="38" name="テキスト ボックス 37"/>
          <p:cNvSpPr txBox="1"/>
          <p:nvPr/>
        </p:nvSpPr>
        <p:spPr>
          <a:xfrm>
            <a:off x="2987824" y="5373635"/>
            <a:ext cx="5727462" cy="738664"/>
          </a:xfrm>
          <a:prstGeom prst="rect">
            <a:avLst/>
          </a:prstGeom>
          <a:noFill/>
          <a:ln>
            <a:noFill/>
          </a:ln>
        </p:spPr>
        <p:txBody>
          <a:bodyPr wrap="square" rtlCol="0">
            <a:spAutoFit/>
          </a:bodyPr>
          <a:lstStyle/>
          <a:p>
            <a:r>
              <a:rPr lang="ja-JP" altLang="en-US" sz="1400" dirty="0"/>
              <a:t>結果：</a:t>
            </a:r>
            <a:endParaRPr lang="en-US" altLang="ja-JP" sz="1400" dirty="0"/>
          </a:p>
          <a:p>
            <a:r>
              <a:rPr lang="ja-JP" altLang="en-US" sz="1400" dirty="0"/>
              <a:t> レーザー照射面の非一様性により，ビームの発散角・エネルギー拡がりが</a:t>
            </a:r>
            <a:endParaRPr lang="en-US" altLang="ja-JP" sz="1400" dirty="0"/>
          </a:p>
          <a:p>
            <a:r>
              <a:rPr lang="ja-JP" altLang="en-US" sz="1400" dirty="0"/>
              <a:t>大きくなった。空間的な発散角が</a:t>
            </a:r>
            <a:r>
              <a:rPr lang="en-US" altLang="ja-JP" sz="1400" dirty="0"/>
              <a:t>10°</a:t>
            </a:r>
            <a:r>
              <a:rPr lang="ja-JP" altLang="en-US" sz="1400" dirty="0"/>
              <a:t>以下の成分の生成効率は約</a:t>
            </a:r>
            <a:r>
              <a:rPr lang="en-US" altLang="ja-JP" sz="1400" dirty="0"/>
              <a:t>6.4%</a:t>
            </a:r>
            <a:r>
              <a:rPr lang="ja-JP" altLang="en-US" sz="1400" dirty="0" err="1"/>
              <a:t>。</a:t>
            </a:r>
            <a:endParaRPr lang="en-US" altLang="ja-JP" sz="1400" dirty="0"/>
          </a:p>
        </p:txBody>
      </p:sp>
      <p:sp>
        <p:nvSpPr>
          <p:cNvPr id="3" name="テキスト ボックス 2"/>
          <p:cNvSpPr txBox="1"/>
          <p:nvPr/>
        </p:nvSpPr>
        <p:spPr>
          <a:xfrm>
            <a:off x="3013181" y="6107846"/>
            <a:ext cx="5868294" cy="307777"/>
          </a:xfrm>
          <a:prstGeom prst="rect">
            <a:avLst/>
          </a:prstGeom>
          <a:noFill/>
          <a:ln>
            <a:noFill/>
          </a:ln>
        </p:spPr>
        <p:txBody>
          <a:bodyPr wrap="square" rtlCol="0">
            <a:spAutoFit/>
          </a:bodyPr>
          <a:lstStyle/>
          <a:p>
            <a:r>
              <a:rPr lang="ja-JP" altLang="en-US" sz="1400" dirty="0">
                <a:latin typeface="Times New Roman" panose="02020603050405020304" pitchFamily="18" charset="0"/>
                <a:cs typeface="Times New Roman" panose="02020603050405020304" pitchFamily="18" charset="0"/>
              </a:rPr>
              <a:t>∴</a:t>
            </a:r>
            <a:r>
              <a:rPr kumimoji="1" lang="ja-JP" altLang="en-US" sz="1400" dirty="0">
                <a:latin typeface="Times New Roman" panose="02020603050405020304" pitchFamily="18" charset="0"/>
                <a:cs typeface="Times New Roman" panose="02020603050405020304" pitchFamily="18" charset="0"/>
              </a:rPr>
              <a:t>  点火に必要な</a:t>
            </a:r>
            <a:r>
              <a:rPr lang="ja-JP" altLang="en-US" sz="1400" dirty="0">
                <a:latin typeface="Times New Roman" panose="02020603050405020304" pitchFamily="18" charset="0"/>
                <a:cs typeface="Times New Roman" panose="02020603050405020304" pitchFamily="18" charset="0"/>
              </a:rPr>
              <a:t>加熱</a:t>
            </a:r>
            <a:r>
              <a:rPr kumimoji="1" lang="ja-JP" altLang="en-US" sz="1400" dirty="0">
                <a:latin typeface="Times New Roman" panose="02020603050405020304" pitchFamily="18" charset="0"/>
                <a:cs typeface="Times New Roman" panose="02020603050405020304" pitchFamily="18" charset="0"/>
              </a:rPr>
              <a:t>レーザーエネルギーは</a:t>
            </a:r>
            <a:r>
              <a:rPr lang="ja-JP" altLang="en-US" sz="1400" dirty="0">
                <a:latin typeface="Times New Roman" panose="02020603050405020304" pitchFamily="18" charset="0"/>
                <a:cs typeface="Times New Roman" panose="02020603050405020304" pitchFamily="18" charset="0"/>
              </a:rPr>
              <a:t> </a:t>
            </a:r>
            <a:r>
              <a:rPr kumimoji="1" lang="en-US" altLang="ja-JP" sz="1400" u="sng" dirty="0">
                <a:latin typeface="Times New Roman" panose="02020603050405020304" pitchFamily="18" charset="0"/>
                <a:cs typeface="Times New Roman" panose="02020603050405020304" pitchFamily="18" charset="0"/>
              </a:rPr>
              <a:t>140</a:t>
            </a:r>
            <a:r>
              <a:rPr kumimoji="1" lang="ja-JP" altLang="en-US" sz="1400" u="sng" dirty="0">
                <a:latin typeface="Times New Roman" panose="02020603050405020304" pitchFamily="18" charset="0"/>
                <a:cs typeface="Times New Roman" panose="02020603050405020304" pitchFamily="18" charset="0"/>
              </a:rPr>
              <a:t>～</a:t>
            </a:r>
            <a:r>
              <a:rPr kumimoji="1" lang="en-US" altLang="ja-JP" sz="1400" u="sng" dirty="0">
                <a:latin typeface="Times New Roman" panose="02020603050405020304" pitchFamily="18" charset="0"/>
                <a:cs typeface="Times New Roman" panose="02020603050405020304" pitchFamily="18" charset="0"/>
              </a:rPr>
              <a:t>188</a:t>
            </a:r>
            <a:r>
              <a:rPr kumimoji="1" lang="ja-JP" altLang="en-US" sz="1400" u="sng" dirty="0">
                <a:latin typeface="Times New Roman" panose="02020603050405020304" pitchFamily="18" charset="0"/>
                <a:cs typeface="Times New Roman" panose="02020603050405020304" pitchFamily="18" charset="0"/>
              </a:rPr>
              <a:t> </a:t>
            </a:r>
            <a:r>
              <a:rPr kumimoji="1" lang="en-US" altLang="ja-JP" sz="1400" u="sng" dirty="0">
                <a:latin typeface="Times New Roman" panose="02020603050405020304" pitchFamily="18" charset="0"/>
                <a:cs typeface="Times New Roman" panose="02020603050405020304" pitchFamily="18" charset="0"/>
              </a:rPr>
              <a:t>kJ</a:t>
            </a:r>
            <a:r>
              <a:rPr kumimoji="1" lang="ja-JP" altLang="en-US" sz="1400" u="sng" dirty="0">
                <a:latin typeface="Times New Roman" panose="02020603050405020304" pitchFamily="18" charset="0"/>
                <a:cs typeface="Times New Roman" panose="02020603050405020304" pitchFamily="18" charset="0"/>
              </a:rPr>
              <a:t> </a:t>
            </a:r>
            <a:r>
              <a:rPr lang="ja-JP" altLang="en-US" sz="1400" dirty="0">
                <a:latin typeface="Times New Roman" panose="02020603050405020304" pitchFamily="18" charset="0"/>
                <a:cs typeface="Times New Roman" panose="02020603050405020304" pitchFamily="18" charset="0"/>
              </a:rPr>
              <a:t>と見積もられた。</a:t>
            </a:r>
            <a:endParaRPr kumimoji="1" lang="en-US" altLang="ja-JP" sz="1400" dirty="0">
              <a:latin typeface="Times New Roman" panose="02020603050405020304" pitchFamily="18" charset="0"/>
              <a:cs typeface="Times New Roman" panose="02020603050405020304" pitchFamily="18" charset="0"/>
            </a:endParaRPr>
          </a:p>
        </p:txBody>
      </p:sp>
      <p:sp>
        <p:nvSpPr>
          <p:cNvPr id="4" name="正方形/長方形 3"/>
          <p:cNvSpPr/>
          <p:nvPr/>
        </p:nvSpPr>
        <p:spPr>
          <a:xfrm>
            <a:off x="2987824" y="5373216"/>
            <a:ext cx="5727462" cy="1041989"/>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solidFill>
                <a:schemeClr val="tx1"/>
              </a:solidFill>
            </a:endParaRPr>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2730" y="1450348"/>
            <a:ext cx="2604666" cy="14110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正方形/長方形 8"/>
          <p:cNvSpPr/>
          <p:nvPr/>
        </p:nvSpPr>
        <p:spPr>
          <a:xfrm>
            <a:off x="1934765" y="4284094"/>
            <a:ext cx="558961" cy="216024"/>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solidFill>
                <a:schemeClr val="tx1"/>
              </a:solidFill>
            </a:endParaRPr>
          </a:p>
        </p:txBody>
      </p:sp>
      <p:cxnSp>
        <p:nvCxnSpPr>
          <p:cNvPr id="11" name="直線矢印コネクタ 10"/>
          <p:cNvCxnSpPr/>
          <p:nvPr/>
        </p:nvCxnSpPr>
        <p:spPr>
          <a:xfrm>
            <a:off x="1508834" y="4312669"/>
            <a:ext cx="360040" cy="0"/>
          </a:xfrm>
          <a:prstGeom prst="straightConnector1">
            <a:avLst/>
          </a:prstGeom>
          <a:ln w="19050">
            <a:solidFill>
              <a:schemeClr val="accent2"/>
            </a:solidFill>
            <a:tailEnd type="arrow"/>
          </a:ln>
        </p:spPr>
        <p:style>
          <a:lnRef idx="1">
            <a:schemeClr val="accent1"/>
          </a:lnRef>
          <a:fillRef idx="0">
            <a:schemeClr val="accent1"/>
          </a:fillRef>
          <a:effectRef idx="0">
            <a:schemeClr val="accent1"/>
          </a:effectRef>
          <a:fontRef idx="minor">
            <a:schemeClr val="tx1"/>
          </a:fontRef>
        </p:style>
      </p:cxnSp>
      <p:cxnSp>
        <p:nvCxnSpPr>
          <p:cNvPr id="22" name="直線矢印コネクタ 21"/>
          <p:cNvCxnSpPr/>
          <p:nvPr/>
        </p:nvCxnSpPr>
        <p:spPr>
          <a:xfrm>
            <a:off x="1508834" y="4465069"/>
            <a:ext cx="360040" cy="0"/>
          </a:xfrm>
          <a:prstGeom prst="straightConnector1">
            <a:avLst/>
          </a:prstGeom>
          <a:ln w="19050">
            <a:solidFill>
              <a:schemeClr val="accent2"/>
            </a:solidFill>
            <a:tailEnd type="arrow"/>
          </a:ln>
        </p:spPr>
        <p:style>
          <a:lnRef idx="1">
            <a:schemeClr val="accent1"/>
          </a:lnRef>
          <a:fillRef idx="0">
            <a:schemeClr val="accent1"/>
          </a:fillRef>
          <a:effectRef idx="0">
            <a:schemeClr val="accent1"/>
          </a:effectRef>
          <a:fontRef idx="minor">
            <a:schemeClr val="tx1"/>
          </a:fontRef>
        </p:style>
      </p:cxnSp>
      <p:sp>
        <p:nvSpPr>
          <p:cNvPr id="25" name="正方形/長方形 24"/>
          <p:cNvSpPr/>
          <p:nvPr/>
        </p:nvSpPr>
        <p:spPr>
          <a:xfrm>
            <a:off x="1957985" y="5601366"/>
            <a:ext cx="558961" cy="799154"/>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solidFill>
                <a:schemeClr val="tx1"/>
              </a:solidFill>
            </a:endParaRPr>
          </a:p>
        </p:txBody>
      </p:sp>
      <p:graphicFrame>
        <p:nvGraphicFramePr>
          <p:cNvPr id="26" name="グラフ 25"/>
          <p:cNvGraphicFramePr>
            <a:graphicFrameLocks/>
          </p:cNvGraphicFramePr>
          <p:nvPr>
            <p:extLst/>
          </p:nvPr>
        </p:nvGraphicFramePr>
        <p:xfrm>
          <a:off x="1016606" y="5506153"/>
          <a:ext cx="648071" cy="1091199"/>
        </p:xfrm>
        <a:graphic>
          <a:graphicData uri="http://schemas.openxmlformats.org/drawingml/2006/chart">
            <c:chart xmlns:c="http://schemas.openxmlformats.org/drawingml/2006/chart" xmlns:r="http://schemas.openxmlformats.org/officeDocument/2006/relationships" r:id="rId3"/>
          </a:graphicData>
        </a:graphic>
      </p:graphicFrame>
      <p:sp>
        <p:nvSpPr>
          <p:cNvPr id="12" name="正方形/長方形 11"/>
          <p:cNvSpPr/>
          <p:nvPr/>
        </p:nvSpPr>
        <p:spPr>
          <a:xfrm>
            <a:off x="1112790" y="5527907"/>
            <a:ext cx="612068" cy="734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solidFill>
                <a:schemeClr val="tx1"/>
              </a:solidFill>
            </a:endParaRPr>
          </a:p>
        </p:txBody>
      </p:sp>
      <p:sp>
        <p:nvSpPr>
          <p:cNvPr id="13" name="右矢印 12"/>
          <p:cNvSpPr/>
          <p:nvPr/>
        </p:nvSpPr>
        <p:spPr>
          <a:xfrm>
            <a:off x="1667708" y="5872228"/>
            <a:ext cx="180020" cy="206313"/>
          </a:xfrm>
          <a:prstGeom prst="rightArrow">
            <a:avLst/>
          </a:prstGeom>
          <a:solidFill>
            <a:schemeClr val="accent2">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solidFill>
                <a:schemeClr val="tx1"/>
              </a:solidFill>
            </a:endParaRPr>
          </a:p>
        </p:txBody>
      </p:sp>
      <p:sp>
        <p:nvSpPr>
          <p:cNvPr id="15" name="正方形/長方形 14"/>
          <p:cNvSpPr/>
          <p:nvPr/>
        </p:nvSpPr>
        <p:spPr>
          <a:xfrm>
            <a:off x="693899" y="3976779"/>
            <a:ext cx="1755545" cy="307777"/>
          </a:xfrm>
          <a:prstGeom prst="rect">
            <a:avLst/>
          </a:prstGeom>
        </p:spPr>
        <p:txBody>
          <a:bodyPr wrap="none">
            <a:spAutoFit/>
          </a:bodyPr>
          <a:lstStyle/>
          <a:p>
            <a:r>
              <a:rPr lang="en-US" altLang="ja-JP" sz="1400" i="1" dirty="0">
                <a:solidFill>
                  <a:srgbClr val="C00000"/>
                </a:solidFill>
                <a:latin typeface="Times New Roman" panose="02020603050405020304" pitchFamily="18" charset="0"/>
                <a:cs typeface="Times New Roman" panose="02020603050405020304" pitchFamily="18" charset="0"/>
              </a:rPr>
              <a:t>I</a:t>
            </a:r>
            <a:r>
              <a:rPr lang="en-US" altLang="ja-JP" sz="1400" baseline="-25000" dirty="0">
                <a:solidFill>
                  <a:srgbClr val="C00000"/>
                </a:solidFill>
                <a:latin typeface="Times New Roman" panose="02020603050405020304" pitchFamily="18" charset="0"/>
                <a:cs typeface="Times New Roman" panose="02020603050405020304" pitchFamily="18" charset="0"/>
              </a:rPr>
              <a:t>L</a:t>
            </a:r>
            <a:r>
              <a:rPr lang="en-US" altLang="ja-JP" sz="1400" dirty="0">
                <a:solidFill>
                  <a:srgbClr val="C00000"/>
                </a:solidFill>
                <a:latin typeface="Times New Roman" panose="02020603050405020304" pitchFamily="18" charset="0"/>
                <a:cs typeface="Times New Roman" panose="02020603050405020304" pitchFamily="18" charset="0"/>
              </a:rPr>
              <a:t>=5e21~6e22W/cm</a:t>
            </a:r>
            <a:r>
              <a:rPr lang="en-US" altLang="ja-JP" sz="1400" baseline="30000" dirty="0">
                <a:solidFill>
                  <a:srgbClr val="C00000"/>
                </a:solidFill>
                <a:latin typeface="Times New Roman" panose="02020603050405020304" pitchFamily="18" charset="0"/>
                <a:cs typeface="Times New Roman" panose="02020603050405020304" pitchFamily="18" charset="0"/>
              </a:rPr>
              <a:t>2</a:t>
            </a:r>
          </a:p>
        </p:txBody>
      </p:sp>
      <p:sp>
        <p:nvSpPr>
          <p:cNvPr id="16" name="正方形/長方形 15"/>
          <p:cNvSpPr/>
          <p:nvPr/>
        </p:nvSpPr>
        <p:spPr>
          <a:xfrm>
            <a:off x="1934765" y="4470295"/>
            <a:ext cx="1297150" cy="307777"/>
          </a:xfrm>
          <a:prstGeom prst="rect">
            <a:avLst/>
          </a:prstGeom>
        </p:spPr>
        <p:txBody>
          <a:bodyPr wrap="none">
            <a:spAutoFit/>
          </a:bodyPr>
          <a:lstStyle/>
          <a:p>
            <a:r>
              <a:rPr lang="en-US" altLang="ja-JP" sz="1400" i="1" dirty="0">
                <a:latin typeface="Times New Roman" panose="02020603050405020304" pitchFamily="18" charset="0"/>
                <a:cs typeface="Times New Roman" panose="02020603050405020304" pitchFamily="18" charset="0"/>
              </a:rPr>
              <a:t>n</a:t>
            </a:r>
            <a:r>
              <a:rPr lang="en-US" altLang="ja-JP" sz="1400" baseline="-25000" dirty="0">
                <a:latin typeface="Times New Roman" panose="02020603050405020304" pitchFamily="18" charset="0"/>
                <a:cs typeface="Times New Roman" panose="02020603050405020304" pitchFamily="18" charset="0"/>
              </a:rPr>
              <a:t>e</a:t>
            </a:r>
            <a:r>
              <a:rPr lang="en-US" altLang="ja-JP" sz="1400" dirty="0">
                <a:latin typeface="Times New Roman" panose="02020603050405020304" pitchFamily="18" charset="0"/>
                <a:cs typeface="Times New Roman" panose="02020603050405020304" pitchFamily="18" charset="0"/>
              </a:rPr>
              <a:t>/</a:t>
            </a:r>
            <a:r>
              <a:rPr lang="en-US" altLang="ja-JP" sz="1400" i="1" dirty="0" err="1">
                <a:latin typeface="Times New Roman" panose="02020603050405020304" pitchFamily="18" charset="0"/>
                <a:cs typeface="Times New Roman" panose="02020603050405020304" pitchFamily="18" charset="0"/>
              </a:rPr>
              <a:t>n</a:t>
            </a:r>
            <a:r>
              <a:rPr lang="en-US" altLang="ja-JP" sz="1400" baseline="-25000" dirty="0" err="1">
                <a:latin typeface="Times New Roman" panose="02020603050405020304" pitchFamily="18" charset="0"/>
                <a:cs typeface="Times New Roman" panose="02020603050405020304" pitchFamily="18" charset="0"/>
              </a:rPr>
              <a:t>cr</a:t>
            </a:r>
            <a:r>
              <a:rPr lang="en-US" altLang="ja-JP" sz="1400" dirty="0">
                <a:latin typeface="Times New Roman" panose="02020603050405020304" pitchFamily="18" charset="0"/>
                <a:cs typeface="Times New Roman" panose="02020603050405020304" pitchFamily="18" charset="0"/>
              </a:rPr>
              <a:t>=100~360</a:t>
            </a:r>
            <a:endParaRPr lang="ja-JP" altLang="en-US" sz="1400" dirty="0">
              <a:latin typeface="Times New Roman" panose="02020603050405020304" pitchFamily="18" charset="0"/>
              <a:cs typeface="Times New Roman" panose="02020603050405020304" pitchFamily="18" charset="0"/>
            </a:endParaRPr>
          </a:p>
        </p:txBody>
      </p:sp>
      <p:sp>
        <p:nvSpPr>
          <p:cNvPr id="35" name="正方形/長方形 34"/>
          <p:cNvSpPr/>
          <p:nvPr/>
        </p:nvSpPr>
        <p:spPr>
          <a:xfrm>
            <a:off x="572730" y="5301627"/>
            <a:ext cx="1266693" cy="307777"/>
          </a:xfrm>
          <a:prstGeom prst="rect">
            <a:avLst/>
          </a:prstGeom>
        </p:spPr>
        <p:txBody>
          <a:bodyPr wrap="none">
            <a:spAutoFit/>
          </a:bodyPr>
          <a:lstStyle/>
          <a:p>
            <a:r>
              <a:rPr lang="en-US" altLang="ja-JP" sz="1400" i="1" dirty="0">
                <a:solidFill>
                  <a:srgbClr val="C00000"/>
                </a:solidFill>
                <a:latin typeface="Times New Roman" panose="02020603050405020304" pitchFamily="18" charset="0"/>
                <a:cs typeface="Times New Roman" panose="02020603050405020304" pitchFamily="18" charset="0"/>
              </a:rPr>
              <a:t>I</a:t>
            </a:r>
            <a:r>
              <a:rPr lang="en-US" altLang="ja-JP" sz="1400" baseline="-25000" dirty="0">
                <a:solidFill>
                  <a:srgbClr val="C00000"/>
                </a:solidFill>
                <a:latin typeface="Times New Roman" panose="02020603050405020304" pitchFamily="18" charset="0"/>
                <a:cs typeface="Times New Roman" panose="02020603050405020304" pitchFamily="18" charset="0"/>
              </a:rPr>
              <a:t>L</a:t>
            </a:r>
            <a:r>
              <a:rPr lang="en-US" altLang="ja-JP" sz="1400" dirty="0">
                <a:solidFill>
                  <a:srgbClr val="C00000"/>
                </a:solidFill>
                <a:latin typeface="Times New Roman" panose="02020603050405020304" pitchFamily="18" charset="0"/>
                <a:cs typeface="Times New Roman" panose="02020603050405020304" pitchFamily="18" charset="0"/>
              </a:rPr>
              <a:t>=6e22W/cm</a:t>
            </a:r>
            <a:r>
              <a:rPr lang="en-US" altLang="ja-JP" sz="1400" baseline="30000" dirty="0">
                <a:solidFill>
                  <a:srgbClr val="C00000"/>
                </a:solidFill>
                <a:latin typeface="Times New Roman" panose="02020603050405020304" pitchFamily="18" charset="0"/>
                <a:cs typeface="Times New Roman" panose="02020603050405020304" pitchFamily="18" charset="0"/>
              </a:rPr>
              <a:t>2</a:t>
            </a:r>
          </a:p>
        </p:txBody>
      </p:sp>
      <p:sp>
        <p:nvSpPr>
          <p:cNvPr id="36" name="正方形/長方形 35"/>
          <p:cNvSpPr/>
          <p:nvPr/>
        </p:nvSpPr>
        <p:spPr>
          <a:xfrm>
            <a:off x="1950114" y="5301627"/>
            <a:ext cx="930063" cy="307777"/>
          </a:xfrm>
          <a:prstGeom prst="rect">
            <a:avLst/>
          </a:prstGeom>
        </p:spPr>
        <p:txBody>
          <a:bodyPr wrap="none">
            <a:spAutoFit/>
          </a:bodyPr>
          <a:lstStyle/>
          <a:p>
            <a:r>
              <a:rPr lang="en-US" altLang="ja-JP" sz="1400" i="1" dirty="0">
                <a:latin typeface="Times New Roman" panose="02020603050405020304" pitchFamily="18" charset="0"/>
                <a:cs typeface="Times New Roman" panose="02020603050405020304" pitchFamily="18" charset="0"/>
              </a:rPr>
              <a:t>n</a:t>
            </a:r>
            <a:r>
              <a:rPr lang="en-US" altLang="ja-JP" sz="1400" baseline="-25000" dirty="0">
                <a:latin typeface="Times New Roman" panose="02020603050405020304" pitchFamily="18" charset="0"/>
                <a:cs typeface="Times New Roman" panose="02020603050405020304" pitchFamily="18" charset="0"/>
              </a:rPr>
              <a:t>e</a:t>
            </a:r>
            <a:r>
              <a:rPr lang="en-US" altLang="ja-JP" sz="1400" dirty="0">
                <a:latin typeface="Times New Roman" panose="02020603050405020304" pitchFamily="18" charset="0"/>
                <a:cs typeface="Times New Roman" panose="02020603050405020304" pitchFamily="18" charset="0"/>
              </a:rPr>
              <a:t>/</a:t>
            </a:r>
            <a:r>
              <a:rPr lang="en-US" altLang="ja-JP" sz="1400" i="1" dirty="0" err="1">
                <a:latin typeface="Times New Roman" panose="02020603050405020304" pitchFamily="18" charset="0"/>
                <a:cs typeface="Times New Roman" panose="02020603050405020304" pitchFamily="18" charset="0"/>
              </a:rPr>
              <a:t>n</a:t>
            </a:r>
            <a:r>
              <a:rPr lang="en-US" altLang="ja-JP" sz="1400" baseline="-25000" dirty="0" err="1">
                <a:latin typeface="Times New Roman" panose="02020603050405020304" pitchFamily="18" charset="0"/>
                <a:cs typeface="Times New Roman" panose="02020603050405020304" pitchFamily="18" charset="0"/>
              </a:rPr>
              <a:t>cr</a:t>
            </a:r>
            <a:r>
              <a:rPr lang="en-US" altLang="ja-JP" sz="1400" dirty="0">
                <a:latin typeface="Times New Roman" panose="02020603050405020304" pitchFamily="18" charset="0"/>
                <a:cs typeface="Times New Roman" panose="02020603050405020304" pitchFamily="18" charset="0"/>
              </a:rPr>
              <a:t>=360</a:t>
            </a:r>
            <a:endParaRPr lang="ja-JP" altLang="en-US" sz="1400" dirty="0">
              <a:latin typeface="Times New Roman" panose="02020603050405020304" pitchFamily="18" charset="0"/>
              <a:cs typeface="Times New Roman" panose="02020603050405020304" pitchFamily="18" charset="0"/>
            </a:endParaRPr>
          </a:p>
        </p:txBody>
      </p:sp>
      <p:sp>
        <p:nvSpPr>
          <p:cNvPr id="17" name="正方形/長方形 16"/>
          <p:cNvSpPr/>
          <p:nvPr/>
        </p:nvSpPr>
        <p:spPr>
          <a:xfrm>
            <a:off x="822662" y="5790212"/>
            <a:ext cx="599844" cy="307777"/>
          </a:xfrm>
          <a:prstGeom prst="rect">
            <a:avLst/>
          </a:prstGeom>
        </p:spPr>
        <p:txBody>
          <a:bodyPr wrap="none">
            <a:spAutoFit/>
          </a:bodyPr>
          <a:lstStyle/>
          <a:p>
            <a:r>
              <a:rPr lang="en-US" altLang="ja-JP" sz="1400" dirty="0">
                <a:latin typeface="Times New Roman" panose="02020603050405020304" pitchFamily="18" charset="0"/>
                <a:cs typeface="Times New Roman" panose="02020603050405020304" pitchFamily="18" charset="0"/>
              </a:rPr>
              <a:t>20μm</a:t>
            </a:r>
            <a:endParaRPr lang="ja-JP" altLang="en-US" sz="1400" dirty="0">
              <a:latin typeface="Times New Roman" panose="02020603050405020304" pitchFamily="18" charset="0"/>
              <a:cs typeface="Times New Roman" panose="02020603050405020304" pitchFamily="18" charset="0"/>
            </a:endParaRPr>
          </a:p>
        </p:txBody>
      </p:sp>
      <p:cxnSp>
        <p:nvCxnSpPr>
          <p:cNvPr id="19" name="直線矢印コネクタ 18"/>
          <p:cNvCxnSpPr/>
          <p:nvPr/>
        </p:nvCxnSpPr>
        <p:spPr>
          <a:xfrm>
            <a:off x="1364818" y="5771197"/>
            <a:ext cx="0" cy="370904"/>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31" name="正方形/長方形 30"/>
          <p:cNvSpPr/>
          <p:nvPr/>
        </p:nvSpPr>
        <p:spPr>
          <a:xfrm>
            <a:off x="140682" y="908720"/>
            <a:ext cx="8849163" cy="216024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solidFill>
                <a:schemeClr val="tx1"/>
              </a:solidFill>
            </a:endParaRPr>
          </a:p>
        </p:txBody>
      </p:sp>
    </p:spTree>
    <p:extLst>
      <p:ext uri="{BB962C8B-B14F-4D97-AF65-F5344CB8AC3E}">
        <p14:creationId xmlns:p14="http://schemas.microsoft.com/office/powerpoint/2010/main" val="335503600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ja-JP" altLang="en-US" dirty="0"/>
              <a:t>計算条件（必要な</a:t>
            </a:r>
            <a:r>
              <a:rPr lang="ja-JP" altLang="en-US" b="1" dirty="0">
                <a:solidFill>
                  <a:srgbClr val="FF0000"/>
                </a:solidFill>
              </a:rPr>
              <a:t>超粒子数</a:t>
            </a:r>
            <a:r>
              <a:rPr lang="ja-JP" altLang="en-US" dirty="0"/>
              <a:t>の評価）</a:t>
            </a:r>
            <a:br>
              <a:rPr lang="en-US" altLang="ja-JP" dirty="0"/>
            </a:br>
            <a:r>
              <a:rPr lang="ja-JP" altLang="en-US" dirty="0"/>
              <a:t>・・・　理想的な条件でイオンの光圧加速を計算する</a:t>
            </a:r>
            <a:endParaRPr kumimoji="1" lang="ja-JP" altLang="en-US" dirty="0"/>
          </a:p>
        </p:txBody>
      </p:sp>
      <p:sp>
        <p:nvSpPr>
          <p:cNvPr id="78" name="正方形/長方形 77"/>
          <p:cNvSpPr/>
          <p:nvPr/>
        </p:nvSpPr>
        <p:spPr>
          <a:xfrm>
            <a:off x="5506672" y="2245552"/>
            <a:ext cx="1035392" cy="125279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i="1" dirty="0">
              <a:solidFill>
                <a:schemeClr val="tx1"/>
              </a:solidFill>
              <a:latin typeface="Times New Roman" panose="02020603050405020304" pitchFamily="18" charset="0"/>
              <a:cs typeface="Times New Roman" panose="02020603050405020304" pitchFamily="18" charset="0"/>
            </a:endParaRPr>
          </a:p>
        </p:txBody>
      </p:sp>
      <p:sp>
        <p:nvSpPr>
          <p:cNvPr id="79" name="正方形/長方形 78"/>
          <p:cNvSpPr/>
          <p:nvPr/>
        </p:nvSpPr>
        <p:spPr>
          <a:xfrm>
            <a:off x="6397749" y="2245551"/>
            <a:ext cx="1848696" cy="125279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solidFill>
                <a:schemeClr val="tx1"/>
              </a:solidFill>
              <a:latin typeface="Times New Roman" panose="02020603050405020304" pitchFamily="18" charset="0"/>
              <a:cs typeface="Times New Roman" panose="02020603050405020304" pitchFamily="18" charset="0"/>
            </a:endParaRPr>
          </a:p>
        </p:txBody>
      </p:sp>
      <p:cxnSp>
        <p:nvCxnSpPr>
          <p:cNvPr id="80" name="直線矢印コネクタ 79"/>
          <p:cNvCxnSpPr/>
          <p:nvPr/>
        </p:nvCxnSpPr>
        <p:spPr>
          <a:xfrm>
            <a:off x="6397749" y="2361835"/>
            <a:ext cx="1840443" cy="0"/>
          </a:xfrm>
          <a:prstGeom prst="straightConnector1">
            <a:avLst/>
          </a:prstGeom>
          <a:ln>
            <a:solidFill>
              <a:schemeClr val="bg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81" name="直線矢印コネクタ 80"/>
          <p:cNvCxnSpPr/>
          <p:nvPr/>
        </p:nvCxnSpPr>
        <p:spPr>
          <a:xfrm>
            <a:off x="5506671" y="2361835"/>
            <a:ext cx="891077" cy="0"/>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82" name="テキスト ボックス 81"/>
          <p:cNvSpPr txBox="1"/>
          <p:nvPr/>
        </p:nvSpPr>
        <p:spPr>
          <a:xfrm>
            <a:off x="5599554" y="2381687"/>
            <a:ext cx="835485" cy="584775"/>
          </a:xfrm>
          <a:prstGeom prst="rect">
            <a:avLst/>
          </a:prstGeom>
          <a:noFill/>
          <a:ln>
            <a:noFill/>
          </a:ln>
        </p:spPr>
        <p:txBody>
          <a:bodyPr wrap="none" rtlCol="0">
            <a:spAutoFit/>
          </a:bodyPr>
          <a:lstStyle/>
          <a:p>
            <a:r>
              <a:rPr lang="en-US" altLang="ja-JP" sz="1600" dirty="0">
                <a:latin typeface="Times New Roman" panose="02020603050405020304" pitchFamily="18" charset="0"/>
                <a:cs typeface="Times New Roman" panose="02020603050405020304" pitchFamily="18" charset="0"/>
              </a:rPr>
              <a:t>5μm</a:t>
            </a:r>
          </a:p>
          <a:p>
            <a:r>
              <a:rPr lang="en-US" altLang="ja-JP" sz="1600" dirty="0">
                <a:latin typeface="Times New Roman" panose="02020603050405020304" pitchFamily="18" charset="0"/>
                <a:cs typeface="Times New Roman" panose="02020603050405020304" pitchFamily="18" charset="0"/>
              </a:rPr>
              <a:t>vacuum</a:t>
            </a:r>
          </a:p>
        </p:txBody>
      </p:sp>
      <p:sp>
        <p:nvSpPr>
          <p:cNvPr id="83" name="正方形/長方形 82"/>
          <p:cNvSpPr/>
          <p:nvPr/>
        </p:nvSpPr>
        <p:spPr>
          <a:xfrm>
            <a:off x="5506672" y="2162167"/>
            <a:ext cx="1006817" cy="83385"/>
          </a:xfrm>
          <a:prstGeom prst="rect">
            <a:avLst/>
          </a:prstGeom>
          <a:gradFill flip="none" rotWithShape="1">
            <a:gsLst>
              <a:gs pos="0">
                <a:schemeClr val="accent5">
                  <a:lumMod val="60000"/>
                  <a:lumOff val="40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solidFill>
                <a:schemeClr val="tx1"/>
              </a:solidFill>
              <a:latin typeface="Times New Roman" panose="02020603050405020304" pitchFamily="18" charset="0"/>
              <a:cs typeface="Times New Roman" panose="02020603050405020304" pitchFamily="18" charset="0"/>
            </a:endParaRPr>
          </a:p>
        </p:txBody>
      </p:sp>
      <p:sp>
        <p:nvSpPr>
          <p:cNvPr id="84" name="正方形/長方形 83"/>
          <p:cNvSpPr/>
          <p:nvPr/>
        </p:nvSpPr>
        <p:spPr>
          <a:xfrm>
            <a:off x="6397749" y="2158765"/>
            <a:ext cx="1848695" cy="121328"/>
          </a:xfrm>
          <a:prstGeom prst="rect">
            <a:avLst/>
          </a:prstGeom>
          <a:gradFill flip="none" rotWithShape="1">
            <a:gsLst>
              <a:gs pos="0">
                <a:schemeClr val="tx1"/>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solidFill>
                <a:schemeClr val="tx1"/>
              </a:solidFill>
              <a:latin typeface="Times New Roman" panose="02020603050405020304" pitchFamily="18" charset="0"/>
              <a:cs typeface="Times New Roman" panose="02020603050405020304" pitchFamily="18" charset="0"/>
            </a:endParaRPr>
          </a:p>
        </p:txBody>
      </p:sp>
      <p:sp>
        <p:nvSpPr>
          <p:cNvPr id="85" name="正方形/長方形 84"/>
          <p:cNvSpPr/>
          <p:nvPr/>
        </p:nvSpPr>
        <p:spPr>
          <a:xfrm rot="10800000">
            <a:off x="5506671" y="3496826"/>
            <a:ext cx="1014686" cy="83388"/>
          </a:xfrm>
          <a:prstGeom prst="rect">
            <a:avLst/>
          </a:prstGeom>
          <a:gradFill flip="none" rotWithShape="1">
            <a:gsLst>
              <a:gs pos="0">
                <a:schemeClr val="accent5">
                  <a:lumMod val="60000"/>
                  <a:lumOff val="40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solidFill>
                <a:schemeClr val="tx1"/>
              </a:solidFill>
              <a:latin typeface="Times New Roman" panose="02020603050405020304" pitchFamily="18" charset="0"/>
              <a:cs typeface="Times New Roman" panose="02020603050405020304" pitchFamily="18" charset="0"/>
            </a:endParaRPr>
          </a:p>
        </p:txBody>
      </p:sp>
      <p:sp>
        <p:nvSpPr>
          <p:cNvPr id="86" name="正方形/長方形 85"/>
          <p:cNvSpPr/>
          <p:nvPr/>
        </p:nvSpPr>
        <p:spPr>
          <a:xfrm rot="10800000">
            <a:off x="6397748" y="3496826"/>
            <a:ext cx="1849019" cy="111852"/>
          </a:xfrm>
          <a:prstGeom prst="rect">
            <a:avLst/>
          </a:prstGeom>
          <a:gradFill flip="none" rotWithShape="1">
            <a:gsLst>
              <a:gs pos="0">
                <a:schemeClr val="tx1"/>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solidFill>
                <a:schemeClr val="tx1"/>
              </a:solidFill>
              <a:latin typeface="Times New Roman" panose="02020603050405020304" pitchFamily="18" charset="0"/>
              <a:cs typeface="Times New Roman" panose="02020603050405020304" pitchFamily="18" charset="0"/>
            </a:endParaRPr>
          </a:p>
        </p:txBody>
      </p:sp>
      <p:cxnSp>
        <p:nvCxnSpPr>
          <p:cNvPr id="87" name="直線コネクタ 86"/>
          <p:cNvCxnSpPr/>
          <p:nvPr/>
        </p:nvCxnSpPr>
        <p:spPr>
          <a:xfrm flipH="1" flipV="1">
            <a:off x="8246444" y="2162169"/>
            <a:ext cx="324" cy="1446510"/>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88" name="テキスト ボックス 87"/>
          <p:cNvSpPr txBox="1"/>
          <p:nvPr/>
        </p:nvSpPr>
        <p:spPr>
          <a:xfrm>
            <a:off x="6591820" y="2409094"/>
            <a:ext cx="968535" cy="338554"/>
          </a:xfrm>
          <a:prstGeom prst="rect">
            <a:avLst/>
          </a:prstGeom>
          <a:noFill/>
          <a:ln>
            <a:noFill/>
          </a:ln>
        </p:spPr>
        <p:txBody>
          <a:bodyPr wrap="none" rtlCol="0">
            <a:spAutoFit/>
          </a:bodyPr>
          <a:lstStyle/>
          <a:p>
            <a:r>
              <a:rPr lang="en-US" altLang="ja-JP" sz="1600" dirty="0">
                <a:solidFill>
                  <a:schemeClr val="bg1"/>
                </a:solidFill>
                <a:latin typeface="Times New Roman" panose="02020603050405020304" pitchFamily="18" charset="0"/>
                <a:cs typeface="Times New Roman" panose="02020603050405020304" pitchFamily="18" charset="0"/>
              </a:rPr>
              <a:t>35.44 </a:t>
            </a:r>
            <a:r>
              <a:rPr lang="en-US" altLang="ja-JP" sz="1600" dirty="0" err="1">
                <a:solidFill>
                  <a:schemeClr val="bg1"/>
                </a:solidFill>
                <a:latin typeface="Times New Roman" panose="02020603050405020304" pitchFamily="18" charset="0"/>
                <a:cs typeface="Times New Roman" panose="02020603050405020304" pitchFamily="18" charset="0"/>
              </a:rPr>
              <a:t>μm</a:t>
            </a:r>
            <a:endParaRPr lang="en-US" altLang="ja-JP" sz="1600" dirty="0">
              <a:solidFill>
                <a:schemeClr val="bg1"/>
              </a:solidFill>
              <a:latin typeface="Times New Roman" panose="02020603050405020304" pitchFamily="18" charset="0"/>
              <a:cs typeface="Times New Roman" panose="02020603050405020304" pitchFamily="18" charset="0"/>
            </a:endParaRPr>
          </a:p>
        </p:txBody>
      </p:sp>
      <p:sp>
        <p:nvSpPr>
          <p:cNvPr id="89" name="テキスト ボックス 88"/>
          <p:cNvSpPr txBox="1"/>
          <p:nvPr/>
        </p:nvSpPr>
        <p:spPr>
          <a:xfrm>
            <a:off x="5108782" y="1412776"/>
            <a:ext cx="3622283" cy="646331"/>
          </a:xfrm>
          <a:prstGeom prst="rect">
            <a:avLst/>
          </a:prstGeom>
          <a:noFill/>
          <a:ln>
            <a:noFill/>
          </a:ln>
        </p:spPr>
        <p:txBody>
          <a:bodyPr wrap="square" rtlCol="0">
            <a:spAutoFit/>
          </a:bodyPr>
          <a:lstStyle/>
          <a:p>
            <a:r>
              <a:rPr kumimoji="1" lang="en-US" altLang="ja-JP" u="sng" dirty="0">
                <a:latin typeface="Times New Roman" panose="02020603050405020304" pitchFamily="18" charset="0"/>
                <a:cs typeface="Times New Roman" panose="02020603050405020304" pitchFamily="18" charset="0"/>
              </a:rPr>
              <a:t>C</a:t>
            </a:r>
            <a:r>
              <a:rPr kumimoji="1" lang="en-US" altLang="ja-JP" u="sng" baseline="30000" dirty="0">
                <a:latin typeface="Times New Roman" panose="02020603050405020304" pitchFamily="18" charset="0"/>
                <a:cs typeface="Times New Roman" panose="02020603050405020304" pitchFamily="18" charset="0"/>
              </a:rPr>
              <a:t>6+</a:t>
            </a:r>
            <a:r>
              <a:rPr lang="ja-JP" altLang="en-US" u="sng" dirty="0">
                <a:latin typeface="Times New Roman" panose="02020603050405020304" pitchFamily="18" charset="0"/>
                <a:cs typeface="Times New Roman" panose="02020603050405020304" pitchFamily="18" charset="0"/>
              </a:rPr>
              <a:t>プラズマターゲット</a:t>
            </a:r>
            <a:endParaRPr lang="en-US" altLang="ja-JP" u="sng" dirty="0">
              <a:latin typeface="Times New Roman" panose="02020603050405020304" pitchFamily="18" charset="0"/>
              <a:cs typeface="Times New Roman" panose="02020603050405020304" pitchFamily="18" charset="0"/>
            </a:endParaRPr>
          </a:p>
          <a:p>
            <a:r>
              <a:rPr lang="en-US" altLang="ja-JP" b="1" i="1" dirty="0">
                <a:latin typeface="Times New Roman" panose="02020603050405020304" pitchFamily="18" charset="0"/>
                <a:cs typeface="Times New Roman" panose="02020603050405020304" pitchFamily="18" charset="0"/>
              </a:rPr>
              <a:t>n</a:t>
            </a:r>
            <a:r>
              <a:rPr lang="en-US" altLang="ja-JP" b="1" baseline="-25000" dirty="0">
                <a:latin typeface="Times New Roman" panose="02020603050405020304" pitchFamily="18" charset="0"/>
                <a:cs typeface="Times New Roman" panose="02020603050405020304" pitchFamily="18" charset="0"/>
              </a:rPr>
              <a:t>e</a:t>
            </a:r>
            <a:r>
              <a:rPr lang="en-US" altLang="ja-JP" b="1" i="1" dirty="0">
                <a:latin typeface="Times New Roman" panose="02020603050405020304" pitchFamily="18" charset="0"/>
                <a:cs typeface="Times New Roman" panose="02020603050405020304" pitchFamily="18" charset="0"/>
              </a:rPr>
              <a:t>/</a:t>
            </a:r>
            <a:r>
              <a:rPr lang="en-US" altLang="ja-JP" b="1" i="1" dirty="0" err="1">
                <a:latin typeface="Times New Roman" panose="02020603050405020304" pitchFamily="18" charset="0"/>
                <a:cs typeface="Times New Roman" panose="02020603050405020304" pitchFamily="18" charset="0"/>
              </a:rPr>
              <a:t>n</a:t>
            </a:r>
            <a:r>
              <a:rPr lang="en-US" altLang="ja-JP" b="1" baseline="-25000" dirty="0" err="1">
                <a:latin typeface="Times New Roman" panose="02020603050405020304" pitchFamily="18" charset="0"/>
                <a:cs typeface="Times New Roman" panose="02020603050405020304" pitchFamily="18" charset="0"/>
              </a:rPr>
              <a:t>cr</a:t>
            </a:r>
            <a:r>
              <a:rPr lang="en-US" altLang="ja-JP" b="1" dirty="0">
                <a:latin typeface="Times New Roman" panose="02020603050405020304" pitchFamily="18" charset="0"/>
                <a:cs typeface="Times New Roman" panose="02020603050405020304" pitchFamily="18" charset="0"/>
              </a:rPr>
              <a:t>=100</a:t>
            </a:r>
            <a:r>
              <a:rPr lang="ja-JP" altLang="en-US" baseline="-25000" dirty="0">
                <a:latin typeface="Times New Roman" panose="02020603050405020304" pitchFamily="18" charset="0"/>
                <a:cs typeface="Times New Roman" panose="02020603050405020304" pitchFamily="18" charset="0"/>
              </a:rPr>
              <a:t> </a:t>
            </a:r>
            <a:r>
              <a:rPr lang="en-US" altLang="ja-JP" dirty="0">
                <a:latin typeface="Times New Roman" panose="02020603050405020304" pitchFamily="18" charset="0"/>
                <a:cs typeface="Times New Roman" panose="02020603050405020304" pitchFamily="18" charset="0"/>
              </a:rPr>
              <a:t>,</a:t>
            </a:r>
            <a:r>
              <a:rPr lang="ja-JP" altLang="en-US" baseline="-25000" dirty="0">
                <a:latin typeface="Times New Roman" panose="02020603050405020304" pitchFamily="18" charset="0"/>
                <a:cs typeface="Times New Roman" panose="02020603050405020304" pitchFamily="18" charset="0"/>
              </a:rPr>
              <a:t> </a:t>
            </a:r>
            <a:r>
              <a:rPr lang="ja-JP" altLang="en-US" dirty="0">
                <a:latin typeface="Times New Roman" panose="02020603050405020304" pitchFamily="18" charset="0"/>
                <a:cs typeface="Times New Roman" panose="02020603050405020304" pitchFamily="18" charset="0"/>
              </a:rPr>
              <a:t>無限平板</a:t>
            </a:r>
            <a:endParaRPr kumimoji="1" lang="en-US" altLang="ja-JP" dirty="0">
              <a:latin typeface="Times New Roman" panose="02020603050405020304" pitchFamily="18" charset="0"/>
              <a:cs typeface="Times New Roman" panose="02020603050405020304" pitchFamily="18" charset="0"/>
            </a:endParaRPr>
          </a:p>
        </p:txBody>
      </p:sp>
      <p:cxnSp>
        <p:nvCxnSpPr>
          <p:cNvPr id="90" name="直線コネクタ 89"/>
          <p:cNvCxnSpPr/>
          <p:nvPr/>
        </p:nvCxnSpPr>
        <p:spPr>
          <a:xfrm flipV="1">
            <a:off x="5506672" y="2153393"/>
            <a:ext cx="0" cy="1488548"/>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91" name="直線矢印コネクタ 90"/>
          <p:cNvCxnSpPr/>
          <p:nvPr/>
        </p:nvCxnSpPr>
        <p:spPr>
          <a:xfrm>
            <a:off x="4073715" y="2280093"/>
            <a:ext cx="1417214" cy="0"/>
          </a:xfrm>
          <a:prstGeom prst="straightConnector1">
            <a:avLst/>
          </a:prstGeom>
          <a:ln w="19050">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92" name="直線矢印コネクタ 91"/>
          <p:cNvCxnSpPr/>
          <p:nvPr/>
        </p:nvCxnSpPr>
        <p:spPr>
          <a:xfrm>
            <a:off x="4073715" y="2568125"/>
            <a:ext cx="1405634" cy="0"/>
          </a:xfrm>
          <a:prstGeom prst="straightConnector1">
            <a:avLst/>
          </a:prstGeom>
          <a:ln w="19050">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93" name="直線矢印コネクタ 92"/>
          <p:cNvCxnSpPr/>
          <p:nvPr/>
        </p:nvCxnSpPr>
        <p:spPr>
          <a:xfrm>
            <a:off x="4073715" y="2865682"/>
            <a:ext cx="1408856" cy="0"/>
          </a:xfrm>
          <a:prstGeom prst="straightConnector1">
            <a:avLst/>
          </a:prstGeom>
          <a:ln w="19050">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94" name="直線矢印コネクタ 93"/>
          <p:cNvCxnSpPr/>
          <p:nvPr/>
        </p:nvCxnSpPr>
        <p:spPr>
          <a:xfrm>
            <a:off x="4073715" y="3432221"/>
            <a:ext cx="1410689" cy="0"/>
          </a:xfrm>
          <a:prstGeom prst="straightConnector1">
            <a:avLst/>
          </a:prstGeom>
          <a:ln w="19050">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95" name="直線矢印コネクタ 94"/>
          <p:cNvCxnSpPr/>
          <p:nvPr/>
        </p:nvCxnSpPr>
        <p:spPr>
          <a:xfrm>
            <a:off x="4073715" y="3144189"/>
            <a:ext cx="1408856" cy="0"/>
          </a:xfrm>
          <a:prstGeom prst="straightConnector1">
            <a:avLst/>
          </a:prstGeom>
          <a:ln w="19050">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grpSp>
        <p:nvGrpSpPr>
          <p:cNvPr id="96" name="グループ化 95"/>
          <p:cNvGrpSpPr/>
          <p:nvPr/>
        </p:nvGrpSpPr>
        <p:grpSpPr>
          <a:xfrm>
            <a:off x="581176" y="980728"/>
            <a:ext cx="7807247" cy="455929"/>
            <a:chOff x="625279" y="1879137"/>
            <a:chExt cx="7394877" cy="455929"/>
          </a:xfrm>
        </p:grpSpPr>
        <p:sp>
          <p:nvSpPr>
            <p:cNvPr id="97" name="正方形/長方形 96"/>
            <p:cNvSpPr/>
            <p:nvPr/>
          </p:nvSpPr>
          <p:spPr>
            <a:xfrm>
              <a:off x="652100" y="1879137"/>
              <a:ext cx="7225760" cy="369332"/>
            </a:xfrm>
            <a:prstGeom prst="rect">
              <a:avLst/>
            </a:prstGeom>
            <a:solidFill>
              <a:schemeClr val="bg1">
                <a:lumMod val="95000"/>
              </a:schemeClr>
            </a:solidFill>
            <a:ln>
              <a:solidFill>
                <a:schemeClr val="tx1"/>
              </a:solidFill>
            </a:ln>
          </p:spPr>
          <p:txBody>
            <a:bodyPr wrap="square">
              <a:spAutoFit/>
            </a:bodyPr>
            <a:lstStyle/>
            <a:p>
              <a:r>
                <a:rPr lang="ja-JP" altLang="en-US" dirty="0">
                  <a:latin typeface="Times New Roman" panose="02020603050405020304" pitchFamily="18" charset="0"/>
                  <a:cs typeface="Times New Roman" panose="02020603050405020304" pitchFamily="18" charset="0"/>
                </a:rPr>
                <a:t>相対論的電磁粒子コード「</a:t>
              </a:r>
              <a:r>
                <a:rPr lang="en-US" altLang="ja-JP" dirty="0">
                  <a:latin typeface="Times New Roman" panose="02020603050405020304" pitchFamily="18" charset="0"/>
                  <a:cs typeface="Times New Roman" panose="02020603050405020304" pitchFamily="18" charset="0"/>
                </a:rPr>
                <a:t>iPicls2D</a:t>
              </a:r>
              <a:r>
                <a:rPr lang="en-US" altLang="ja-JP" baseline="30000" dirty="0">
                  <a:latin typeface="Times New Roman" panose="02020603050405020304" pitchFamily="18" charset="0"/>
                  <a:cs typeface="Times New Roman" panose="02020603050405020304" pitchFamily="18" charset="0"/>
                </a:rPr>
                <a:t>[1]</a:t>
              </a:r>
              <a:r>
                <a:rPr lang="ja-JP" altLang="en-US" dirty="0">
                  <a:latin typeface="Times New Roman" panose="02020603050405020304" pitchFamily="18" charset="0"/>
                  <a:cs typeface="Times New Roman" panose="02020603050405020304" pitchFamily="18" charset="0"/>
                </a:rPr>
                <a:t>」</a:t>
              </a:r>
            </a:p>
          </p:txBody>
        </p:sp>
        <p:sp>
          <p:nvSpPr>
            <p:cNvPr id="98" name="正方形/長方形 97"/>
            <p:cNvSpPr/>
            <p:nvPr/>
          </p:nvSpPr>
          <p:spPr>
            <a:xfrm>
              <a:off x="625279" y="1965734"/>
              <a:ext cx="2115054" cy="369332"/>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solidFill>
                  <a:schemeClr val="tx1"/>
                </a:solidFill>
                <a:latin typeface="Times New Roman" panose="02020603050405020304" pitchFamily="18" charset="0"/>
                <a:cs typeface="Times New Roman" panose="02020603050405020304" pitchFamily="18" charset="0"/>
              </a:endParaRPr>
            </a:p>
          </p:txBody>
        </p:sp>
        <p:sp>
          <p:nvSpPr>
            <p:cNvPr id="99" name="テキスト ボックス 98"/>
            <p:cNvSpPr txBox="1"/>
            <p:nvPr/>
          </p:nvSpPr>
          <p:spPr>
            <a:xfrm>
              <a:off x="3933345" y="1879137"/>
              <a:ext cx="4086811" cy="369332"/>
            </a:xfrm>
            <a:prstGeom prst="rect">
              <a:avLst/>
            </a:prstGeom>
            <a:noFill/>
            <a:ln>
              <a:noFill/>
            </a:ln>
          </p:spPr>
          <p:txBody>
            <a:bodyPr wrap="square" rtlCol="0">
              <a:spAutoFit/>
            </a:bodyPr>
            <a:lstStyle/>
            <a:p>
              <a:r>
                <a:rPr lang="ja-JP" altLang="en-US" dirty="0">
                  <a:latin typeface="Times New Roman" panose="02020603050405020304" pitchFamily="18" charset="0"/>
                  <a:cs typeface="Times New Roman" panose="02020603050405020304" pitchFamily="18" charset="0"/>
                </a:rPr>
                <a:t>　　・・・  </a:t>
              </a:r>
              <a:r>
                <a:rPr kumimoji="1" lang="ja-JP" altLang="en-US" u="sng" dirty="0">
                  <a:latin typeface="Times New Roman" panose="02020603050405020304" pitchFamily="18" charset="0"/>
                  <a:cs typeface="Times New Roman" panose="02020603050405020304" pitchFamily="18" charset="0"/>
                </a:rPr>
                <a:t>粒子運動</a:t>
              </a:r>
              <a:r>
                <a:rPr kumimoji="1" lang="ja-JP" altLang="en-US" dirty="0">
                  <a:latin typeface="Times New Roman" panose="02020603050405020304" pitchFamily="18" charset="0"/>
                  <a:cs typeface="Times New Roman" panose="02020603050405020304" pitchFamily="18" charset="0"/>
                </a:rPr>
                <a:t> </a:t>
              </a:r>
              <a:r>
                <a:rPr kumimoji="1" lang="en-US" altLang="ja-JP" dirty="0">
                  <a:latin typeface="Times New Roman" panose="02020603050405020304" pitchFamily="18" charset="0"/>
                  <a:cs typeface="Times New Roman" panose="02020603050405020304" pitchFamily="18" charset="0"/>
                </a:rPr>
                <a:t>&amp; </a:t>
              </a:r>
              <a:r>
                <a:rPr kumimoji="1" lang="ja-JP" altLang="en-US" u="sng" dirty="0">
                  <a:latin typeface="Times New Roman" panose="02020603050405020304" pitchFamily="18" charset="0"/>
                  <a:cs typeface="Times New Roman" panose="02020603050405020304" pitchFamily="18" charset="0"/>
                </a:rPr>
                <a:t>電磁場</a:t>
              </a:r>
              <a:r>
                <a:rPr kumimoji="1" lang="ja-JP" altLang="en-US" dirty="0">
                  <a:latin typeface="Times New Roman" panose="02020603050405020304" pitchFamily="18" charset="0"/>
                  <a:cs typeface="Times New Roman" panose="02020603050405020304" pitchFamily="18" charset="0"/>
                </a:rPr>
                <a:t>  </a:t>
              </a:r>
              <a:r>
                <a:rPr kumimoji="1" lang="en-US" altLang="ja-JP" dirty="0">
                  <a:latin typeface="Times New Roman" panose="02020603050405020304" pitchFamily="18" charset="0"/>
                  <a:cs typeface="Times New Roman" panose="02020603050405020304" pitchFamily="18" charset="0"/>
                </a:rPr>
                <a:t>+ </a:t>
              </a:r>
              <a:r>
                <a:rPr kumimoji="1" lang="ja-JP" altLang="en-US" dirty="0">
                  <a:latin typeface="Times New Roman" panose="02020603050405020304" pitchFamily="18" charset="0"/>
                  <a:cs typeface="Times New Roman" panose="02020603050405020304" pitchFamily="18" charset="0"/>
                </a:rPr>
                <a:t>粒子衝突</a:t>
              </a:r>
            </a:p>
          </p:txBody>
        </p:sp>
      </p:grpSp>
      <p:cxnSp>
        <p:nvCxnSpPr>
          <p:cNvPr id="100" name="直線矢印コネクタ 99"/>
          <p:cNvCxnSpPr/>
          <p:nvPr/>
        </p:nvCxnSpPr>
        <p:spPr>
          <a:xfrm>
            <a:off x="5506672" y="3971136"/>
            <a:ext cx="984728" cy="344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1" name="直線矢印コネクタ 100"/>
          <p:cNvCxnSpPr/>
          <p:nvPr/>
        </p:nvCxnSpPr>
        <p:spPr>
          <a:xfrm flipV="1">
            <a:off x="5506671" y="3741506"/>
            <a:ext cx="0" cy="23307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02" name="テキスト ボックス 101"/>
          <p:cNvSpPr txBox="1"/>
          <p:nvPr/>
        </p:nvSpPr>
        <p:spPr>
          <a:xfrm>
            <a:off x="6498849" y="3715313"/>
            <a:ext cx="569192" cy="369332"/>
          </a:xfrm>
          <a:prstGeom prst="rect">
            <a:avLst/>
          </a:prstGeom>
          <a:noFill/>
          <a:ln>
            <a:noFill/>
          </a:ln>
        </p:spPr>
        <p:txBody>
          <a:bodyPr wrap="square" rtlCol="0">
            <a:spAutoFit/>
          </a:bodyPr>
          <a:lstStyle/>
          <a:p>
            <a:r>
              <a:rPr kumimoji="1" lang="en-US" altLang="ja-JP" i="1" dirty="0">
                <a:latin typeface="Times New Roman" panose="02020603050405020304" pitchFamily="18" charset="0"/>
                <a:cs typeface="Times New Roman" panose="02020603050405020304" pitchFamily="18" charset="0"/>
              </a:rPr>
              <a:t>x</a:t>
            </a:r>
            <a:endParaRPr kumimoji="1" lang="ja-JP" altLang="en-US" i="1" dirty="0">
              <a:latin typeface="Times New Roman" panose="02020603050405020304" pitchFamily="18" charset="0"/>
              <a:cs typeface="Times New Roman" panose="02020603050405020304" pitchFamily="18" charset="0"/>
            </a:endParaRPr>
          </a:p>
        </p:txBody>
      </p:sp>
      <p:sp>
        <p:nvSpPr>
          <p:cNvPr id="103" name="テキスト ボックス 102"/>
          <p:cNvSpPr txBox="1"/>
          <p:nvPr/>
        </p:nvSpPr>
        <p:spPr>
          <a:xfrm>
            <a:off x="5586984" y="3501008"/>
            <a:ext cx="569192" cy="369332"/>
          </a:xfrm>
          <a:prstGeom prst="rect">
            <a:avLst/>
          </a:prstGeom>
          <a:noFill/>
          <a:ln>
            <a:noFill/>
          </a:ln>
        </p:spPr>
        <p:txBody>
          <a:bodyPr wrap="square" rtlCol="0">
            <a:spAutoFit/>
          </a:bodyPr>
          <a:lstStyle/>
          <a:p>
            <a:r>
              <a:rPr lang="en-US" altLang="ja-JP" i="1" dirty="0">
                <a:latin typeface="Times New Roman" panose="02020603050405020304" pitchFamily="18" charset="0"/>
                <a:cs typeface="Times New Roman" panose="02020603050405020304" pitchFamily="18" charset="0"/>
              </a:rPr>
              <a:t>y</a:t>
            </a:r>
            <a:endParaRPr kumimoji="1" lang="ja-JP" altLang="en-US" i="1" dirty="0">
              <a:latin typeface="Times New Roman" panose="02020603050405020304" pitchFamily="18" charset="0"/>
              <a:cs typeface="Times New Roman" panose="02020603050405020304" pitchFamily="18" charset="0"/>
            </a:endParaRPr>
          </a:p>
        </p:txBody>
      </p:sp>
      <p:graphicFrame>
        <p:nvGraphicFramePr>
          <p:cNvPr id="104" name="グラフ 103"/>
          <p:cNvGraphicFramePr>
            <a:graphicFrameLocks/>
          </p:cNvGraphicFramePr>
          <p:nvPr>
            <p:extLst>
              <p:ext uri="{D42A27DB-BD31-4B8C-83A1-F6EECF244321}">
                <p14:modId xmlns:p14="http://schemas.microsoft.com/office/powerpoint/2010/main" val="3526961039"/>
              </p:ext>
            </p:extLst>
          </p:nvPr>
        </p:nvGraphicFramePr>
        <p:xfrm>
          <a:off x="837318" y="1986583"/>
          <a:ext cx="3035674" cy="2221006"/>
        </p:xfrm>
        <a:graphic>
          <a:graphicData uri="http://schemas.openxmlformats.org/drawingml/2006/chart">
            <c:chart xmlns:c="http://schemas.openxmlformats.org/drawingml/2006/chart" xmlns:r="http://schemas.openxmlformats.org/officeDocument/2006/relationships" r:id="rId2"/>
          </a:graphicData>
        </a:graphic>
      </p:graphicFrame>
      <p:sp>
        <p:nvSpPr>
          <p:cNvPr id="105" name="正方形/長方形 104"/>
          <p:cNvSpPr/>
          <p:nvPr/>
        </p:nvSpPr>
        <p:spPr>
          <a:xfrm>
            <a:off x="2389749" y="2812135"/>
            <a:ext cx="1072730" cy="307777"/>
          </a:xfrm>
          <a:prstGeom prst="rect">
            <a:avLst/>
          </a:prstGeom>
        </p:spPr>
        <p:txBody>
          <a:bodyPr wrap="none">
            <a:spAutoFit/>
          </a:bodyPr>
          <a:lstStyle/>
          <a:p>
            <a:r>
              <a:rPr lang="en-US" altLang="ja-JP" sz="1400" dirty="0">
                <a:latin typeface="Times New Roman" panose="02020603050405020304" pitchFamily="18" charset="0"/>
                <a:cs typeface="Times New Roman" panose="02020603050405020304" pitchFamily="18" charset="0"/>
              </a:rPr>
              <a:t>0.02ps ramp</a:t>
            </a:r>
            <a:endParaRPr lang="ja-JP" altLang="en-US" sz="1400" dirty="0">
              <a:latin typeface="Times New Roman" panose="02020603050405020304" pitchFamily="18" charset="0"/>
              <a:cs typeface="Times New Roman" panose="02020603050405020304" pitchFamily="18" charset="0"/>
            </a:endParaRPr>
          </a:p>
        </p:txBody>
      </p:sp>
      <p:cxnSp>
        <p:nvCxnSpPr>
          <p:cNvPr id="106" name="直線矢印コネクタ 105"/>
          <p:cNvCxnSpPr/>
          <p:nvPr/>
        </p:nvCxnSpPr>
        <p:spPr>
          <a:xfrm flipH="1" flipV="1">
            <a:off x="2114655" y="2740127"/>
            <a:ext cx="275095" cy="225897"/>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07" name="テキスト ボックス 106"/>
          <p:cNvSpPr txBox="1"/>
          <p:nvPr/>
        </p:nvSpPr>
        <p:spPr>
          <a:xfrm>
            <a:off x="635326" y="1412775"/>
            <a:ext cx="3793630" cy="646331"/>
          </a:xfrm>
          <a:prstGeom prst="rect">
            <a:avLst/>
          </a:prstGeom>
          <a:noFill/>
          <a:ln>
            <a:noFill/>
          </a:ln>
        </p:spPr>
        <p:txBody>
          <a:bodyPr wrap="square" rtlCol="0">
            <a:spAutoFit/>
          </a:bodyPr>
          <a:lstStyle/>
          <a:p>
            <a:r>
              <a:rPr lang="ja-JP" altLang="en-US" u="sng" dirty="0">
                <a:solidFill>
                  <a:schemeClr val="accent6">
                    <a:lumMod val="75000"/>
                  </a:schemeClr>
                </a:solidFill>
                <a:latin typeface="Times New Roman" panose="02020603050405020304" pitchFamily="18" charset="0"/>
                <a:cs typeface="Times New Roman" panose="02020603050405020304" pitchFamily="18" charset="0"/>
              </a:rPr>
              <a:t>レーザーパルス</a:t>
            </a:r>
            <a:endParaRPr lang="en-US" altLang="ja-JP" u="sng" dirty="0">
              <a:solidFill>
                <a:schemeClr val="accent6">
                  <a:lumMod val="75000"/>
                </a:schemeClr>
              </a:solidFill>
              <a:latin typeface="Times New Roman" panose="02020603050405020304" pitchFamily="18" charset="0"/>
              <a:cs typeface="Times New Roman" panose="02020603050405020304" pitchFamily="18" charset="0"/>
            </a:endParaRPr>
          </a:p>
          <a:p>
            <a:r>
              <a:rPr lang="en-US" altLang="ja-JP" b="1" i="1" dirty="0">
                <a:solidFill>
                  <a:schemeClr val="accent6">
                    <a:lumMod val="75000"/>
                  </a:schemeClr>
                </a:solidFill>
                <a:latin typeface="Times New Roman" panose="02020603050405020304" pitchFamily="18" charset="0"/>
                <a:cs typeface="Times New Roman" panose="02020603050405020304" pitchFamily="18" charset="0"/>
              </a:rPr>
              <a:t>I</a:t>
            </a:r>
            <a:r>
              <a:rPr lang="en-US" altLang="ja-JP" b="1" baseline="-25000" dirty="0">
                <a:solidFill>
                  <a:schemeClr val="accent6">
                    <a:lumMod val="75000"/>
                  </a:schemeClr>
                </a:solidFill>
                <a:latin typeface="Times New Roman" panose="02020603050405020304" pitchFamily="18" charset="0"/>
                <a:cs typeface="Times New Roman" panose="02020603050405020304" pitchFamily="18" charset="0"/>
              </a:rPr>
              <a:t>L</a:t>
            </a:r>
            <a:r>
              <a:rPr lang="en-US" altLang="ja-JP" b="1" dirty="0">
                <a:solidFill>
                  <a:schemeClr val="accent6">
                    <a:lumMod val="75000"/>
                  </a:schemeClr>
                </a:solidFill>
                <a:latin typeface="Times New Roman" panose="02020603050405020304" pitchFamily="18" charset="0"/>
                <a:cs typeface="Times New Roman" panose="02020603050405020304" pitchFamily="18" charset="0"/>
              </a:rPr>
              <a:t>=1×10</a:t>
            </a:r>
            <a:r>
              <a:rPr lang="en-US" altLang="ja-JP" b="1" baseline="30000" dirty="0">
                <a:solidFill>
                  <a:schemeClr val="accent6">
                    <a:lumMod val="75000"/>
                  </a:schemeClr>
                </a:solidFill>
                <a:latin typeface="Times New Roman" panose="02020603050405020304" pitchFamily="18" charset="0"/>
                <a:cs typeface="Times New Roman" panose="02020603050405020304" pitchFamily="18" charset="0"/>
              </a:rPr>
              <a:t>22</a:t>
            </a:r>
            <a:r>
              <a:rPr lang="en-US" altLang="ja-JP" b="1" dirty="0">
                <a:solidFill>
                  <a:schemeClr val="accent6">
                    <a:lumMod val="75000"/>
                  </a:schemeClr>
                </a:solidFill>
                <a:latin typeface="Times New Roman" panose="02020603050405020304" pitchFamily="18" charset="0"/>
                <a:cs typeface="Times New Roman" panose="02020603050405020304" pitchFamily="18" charset="0"/>
              </a:rPr>
              <a:t>W/cm</a:t>
            </a:r>
            <a:r>
              <a:rPr lang="en-US" altLang="ja-JP" b="1" baseline="30000" dirty="0">
                <a:solidFill>
                  <a:schemeClr val="accent6">
                    <a:lumMod val="75000"/>
                  </a:schemeClr>
                </a:solidFill>
                <a:latin typeface="Times New Roman" panose="02020603050405020304" pitchFamily="18" charset="0"/>
                <a:cs typeface="Times New Roman" panose="02020603050405020304" pitchFamily="18" charset="0"/>
              </a:rPr>
              <a:t>2</a:t>
            </a:r>
            <a:r>
              <a:rPr lang="ja-JP" altLang="en-US" b="1" dirty="0">
                <a:solidFill>
                  <a:schemeClr val="accent6">
                    <a:lumMod val="75000"/>
                  </a:schemeClr>
                </a:solidFill>
                <a:latin typeface="Times New Roman" panose="02020603050405020304" pitchFamily="18" charset="0"/>
                <a:cs typeface="Times New Roman" panose="02020603050405020304" pitchFamily="18" charset="0"/>
              </a:rPr>
              <a:t> （</a:t>
            </a:r>
            <a:r>
              <a:rPr lang="en-US" altLang="ja-JP" b="1" i="1" dirty="0">
                <a:solidFill>
                  <a:schemeClr val="accent6">
                    <a:lumMod val="75000"/>
                  </a:schemeClr>
                </a:solidFill>
                <a:latin typeface="Times New Roman" panose="02020603050405020304" pitchFamily="18" charset="0"/>
                <a:cs typeface="Times New Roman" panose="02020603050405020304" pitchFamily="18" charset="0"/>
              </a:rPr>
              <a:t>a</a:t>
            </a:r>
            <a:r>
              <a:rPr lang="en-US" altLang="ja-JP" b="1" baseline="-25000" dirty="0">
                <a:solidFill>
                  <a:schemeClr val="accent6">
                    <a:lumMod val="75000"/>
                  </a:schemeClr>
                </a:solidFill>
                <a:latin typeface="Times New Roman" panose="02020603050405020304" pitchFamily="18" charset="0"/>
                <a:cs typeface="Times New Roman" panose="02020603050405020304" pitchFamily="18" charset="0"/>
              </a:rPr>
              <a:t>0</a:t>
            </a:r>
            <a:r>
              <a:rPr lang="en-US" altLang="ja-JP" b="1" dirty="0">
                <a:solidFill>
                  <a:schemeClr val="accent6">
                    <a:lumMod val="75000"/>
                  </a:schemeClr>
                </a:solidFill>
                <a:latin typeface="Times New Roman" panose="02020603050405020304" pitchFamily="18" charset="0"/>
                <a:cs typeface="Times New Roman" panose="02020603050405020304" pitchFamily="18" charset="0"/>
              </a:rPr>
              <a:t>=63.7</a:t>
            </a:r>
            <a:r>
              <a:rPr lang="ja-JP" altLang="en-US" b="1" dirty="0">
                <a:solidFill>
                  <a:schemeClr val="accent6">
                    <a:lumMod val="75000"/>
                  </a:schemeClr>
                </a:solidFill>
                <a:latin typeface="Times New Roman" panose="02020603050405020304" pitchFamily="18" charset="0"/>
                <a:cs typeface="Times New Roman" panose="02020603050405020304" pitchFamily="18" charset="0"/>
              </a:rPr>
              <a:t>）</a:t>
            </a:r>
            <a:endParaRPr kumimoji="1" lang="en-US" altLang="ja-JP" b="1" dirty="0">
              <a:solidFill>
                <a:schemeClr val="accent6">
                  <a:lumMod val="75000"/>
                </a:schemeClr>
              </a:solidFill>
              <a:latin typeface="Times New Roman" panose="02020603050405020304" pitchFamily="18" charset="0"/>
              <a:cs typeface="Times New Roman" panose="02020603050405020304" pitchFamily="18" charset="0"/>
            </a:endParaRPr>
          </a:p>
        </p:txBody>
      </p:sp>
      <p:sp>
        <p:nvSpPr>
          <p:cNvPr id="108" name="テキスト ボックス 107"/>
          <p:cNvSpPr txBox="1"/>
          <p:nvPr/>
        </p:nvSpPr>
        <p:spPr>
          <a:xfrm>
            <a:off x="5288840" y="4099493"/>
            <a:ext cx="3293209" cy="646331"/>
          </a:xfrm>
          <a:prstGeom prst="rect">
            <a:avLst/>
          </a:prstGeom>
          <a:noFill/>
          <a:ln>
            <a:noFill/>
          </a:ln>
        </p:spPr>
        <p:txBody>
          <a:bodyPr wrap="square" rtlCol="0">
            <a:spAutoFit/>
          </a:bodyPr>
          <a:lstStyle/>
          <a:p>
            <a:r>
              <a:rPr kumimoji="1" lang="ja-JP" altLang="en-US" dirty="0">
                <a:latin typeface="Times New Roman" panose="02020603050405020304" pitchFamily="18" charset="0"/>
                <a:cs typeface="Times New Roman" panose="02020603050405020304" pitchFamily="18" charset="0"/>
              </a:rPr>
              <a:t>計算エリアサイズ：</a:t>
            </a:r>
            <a:r>
              <a:rPr lang="en-US" altLang="ja-JP" dirty="0">
                <a:latin typeface="Times New Roman" panose="02020603050405020304" pitchFamily="18" charset="0"/>
                <a:cs typeface="Times New Roman" panose="02020603050405020304" pitchFamily="18" charset="0"/>
              </a:rPr>
              <a:t>  </a:t>
            </a:r>
            <a:r>
              <a:rPr lang="en-US" altLang="ja-JP" b="1" dirty="0" err="1">
                <a:solidFill>
                  <a:srgbClr val="FF0000"/>
                </a:solidFill>
                <a:latin typeface="Times New Roman" panose="02020603050405020304" pitchFamily="18" charset="0"/>
                <a:cs typeface="Times New Roman" panose="02020603050405020304" pitchFamily="18" charset="0"/>
              </a:rPr>
              <a:t>Δy</a:t>
            </a:r>
            <a:r>
              <a:rPr lang="en-US" altLang="ja-JP" b="1" dirty="0">
                <a:solidFill>
                  <a:srgbClr val="FF0000"/>
                </a:solidFill>
                <a:latin typeface="Times New Roman" panose="02020603050405020304" pitchFamily="18" charset="0"/>
                <a:cs typeface="Times New Roman" panose="02020603050405020304" pitchFamily="18" charset="0"/>
              </a:rPr>
              <a:t>=0.05μm</a:t>
            </a:r>
          </a:p>
          <a:p>
            <a:r>
              <a:rPr lang="ja-JP" altLang="en-US" dirty="0">
                <a:latin typeface="Times New Roman" panose="02020603050405020304" pitchFamily="18" charset="0"/>
                <a:cs typeface="Times New Roman" panose="02020603050405020304" pitchFamily="18" charset="0"/>
              </a:rPr>
              <a:t>→　準一次元的な計算</a:t>
            </a:r>
            <a:endParaRPr kumimoji="1" lang="ja-JP" altLang="en-US" dirty="0">
              <a:latin typeface="Times New Roman" panose="02020603050405020304" pitchFamily="18" charset="0"/>
              <a:cs typeface="Times New Roman" panose="02020603050405020304" pitchFamily="18" charset="0"/>
            </a:endParaRPr>
          </a:p>
        </p:txBody>
      </p:sp>
      <p:sp>
        <p:nvSpPr>
          <p:cNvPr id="109" name="テキスト ボックス 108"/>
          <p:cNvSpPr txBox="1"/>
          <p:nvPr/>
        </p:nvSpPr>
        <p:spPr>
          <a:xfrm>
            <a:off x="1468915" y="5013176"/>
            <a:ext cx="4037757" cy="1092607"/>
          </a:xfrm>
          <a:prstGeom prst="rect">
            <a:avLst/>
          </a:prstGeom>
          <a:noFill/>
          <a:ln w="19050">
            <a:solidFill>
              <a:srgbClr val="FF0000"/>
            </a:solidFill>
          </a:ln>
        </p:spPr>
        <p:txBody>
          <a:bodyPr wrap="square" rtlCol="0">
            <a:spAutoFit/>
          </a:bodyPr>
          <a:lstStyle/>
          <a:p>
            <a:r>
              <a:rPr lang="en-US" altLang="ja-JP" i="1" dirty="0">
                <a:latin typeface="Times New Roman" panose="02020603050405020304" pitchFamily="18" charset="0"/>
                <a:cs typeface="Times New Roman" panose="02020603050405020304" pitchFamily="18" charset="0"/>
              </a:rPr>
              <a:t>T</a:t>
            </a:r>
            <a:r>
              <a:rPr lang="en-US" altLang="ja-JP" baseline="-25000" dirty="0">
                <a:latin typeface="Times New Roman" panose="02020603050405020304" pitchFamily="18" charset="0"/>
                <a:cs typeface="Times New Roman" panose="02020603050405020304" pitchFamily="18" charset="0"/>
              </a:rPr>
              <a:t>L</a:t>
            </a:r>
            <a:r>
              <a:rPr lang="en-US" altLang="ja-JP" dirty="0">
                <a:latin typeface="Times New Roman" panose="02020603050405020304" pitchFamily="18" charset="0"/>
                <a:cs typeface="Times New Roman" panose="02020603050405020304" pitchFamily="18" charset="0"/>
              </a:rPr>
              <a:t>/</a:t>
            </a:r>
            <a:r>
              <a:rPr lang="en-US" altLang="ja-JP" dirty="0" err="1">
                <a:latin typeface="Times New Roman" panose="02020603050405020304" pitchFamily="18" charset="0"/>
                <a:cs typeface="Times New Roman" panose="02020603050405020304" pitchFamily="18" charset="0"/>
              </a:rPr>
              <a:t>Δ</a:t>
            </a:r>
            <a:r>
              <a:rPr lang="en-US" altLang="ja-JP" i="1" dirty="0" err="1">
                <a:latin typeface="Times New Roman" panose="02020603050405020304" pitchFamily="18" charset="0"/>
                <a:cs typeface="Times New Roman" panose="02020603050405020304" pitchFamily="18" charset="0"/>
              </a:rPr>
              <a:t>t</a:t>
            </a:r>
            <a:r>
              <a:rPr lang="en-US" altLang="ja-JP" dirty="0">
                <a:latin typeface="Times New Roman" panose="02020603050405020304" pitchFamily="18" charset="0"/>
                <a:cs typeface="Times New Roman" panose="02020603050405020304" pitchFamily="18" charset="0"/>
              </a:rPr>
              <a:t> =200</a:t>
            </a:r>
            <a:r>
              <a:rPr lang="ja-JP" altLang="en-US" dirty="0">
                <a:latin typeface="Times New Roman" panose="02020603050405020304" pitchFamily="18" charset="0"/>
                <a:cs typeface="Times New Roman" panose="02020603050405020304" pitchFamily="18" charset="0"/>
              </a:rPr>
              <a:t> に固定</a:t>
            </a:r>
            <a:endParaRPr lang="en-US" altLang="ja-JP" dirty="0">
              <a:latin typeface="Times New Roman" panose="02020603050405020304" pitchFamily="18" charset="0"/>
              <a:cs typeface="Times New Roman" panose="02020603050405020304" pitchFamily="18" charset="0"/>
            </a:endParaRPr>
          </a:p>
          <a:p>
            <a:endParaRPr lang="en-US" altLang="ja-JP" sz="1000" dirty="0">
              <a:latin typeface="Times New Roman" panose="02020603050405020304" pitchFamily="18" charset="0"/>
              <a:cs typeface="Times New Roman" panose="02020603050405020304" pitchFamily="18" charset="0"/>
            </a:endParaRPr>
          </a:p>
          <a:p>
            <a:r>
              <a:rPr lang="ja-JP" altLang="en-US" dirty="0">
                <a:latin typeface="Times New Roman" panose="02020603050405020304" pitchFamily="18" charset="0"/>
                <a:cs typeface="Times New Roman" panose="02020603050405020304" pitchFamily="18" charset="0"/>
              </a:rPr>
              <a:t>イオン超粒子数</a:t>
            </a:r>
            <a:r>
              <a:rPr kumimoji="1" lang="ja-JP" altLang="en-US" dirty="0">
                <a:latin typeface="Times New Roman" panose="02020603050405020304" pitchFamily="18" charset="0"/>
                <a:cs typeface="Times New Roman" panose="02020603050405020304" pitchFamily="18" charset="0"/>
              </a:rPr>
              <a:t>：</a:t>
            </a:r>
            <a:endParaRPr kumimoji="1" lang="en-US" altLang="ja-JP" dirty="0">
              <a:latin typeface="Times New Roman" panose="02020603050405020304" pitchFamily="18" charset="0"/>
              <a:cs typeface="Times New Roman" panose="02020603050405020304" pitchFamily="18" charset="0"/>
            </a:endParaRPr>
          </a:p>
          <a:p>
            <a:r>
              <a:rPr lang="en-US" altLang="ja-JP" b="1" i="1" dirty="0">
                <a:latin typeface="Times New Roman" panose="02020603050405020304" pitchFamily="18" charset="0"/>
                <a:cs typeface="Times New Roman" panose="02020603050405020304" pitchFamily="18" charset="0"/>
              </a:rPr>
              <a:t>N</a:t>
            </a:r>
            <a:r>
              <a:rPr lang="en-US" altLang="ja-JP" b="1" baseline="-25000" dirty="0">
                <a:latin typeface="Times New Roman" panose="02020603050405020304" pitchFamily="18" charset="0"/>
                <a:cs typeface="Times New Roman" panose="02020603050405020304" pitchFamily="18" charset="0"/>
              </a:rPr>
              <a:t>p </a:t>
            </a:r>
            <a:r>
              <a:rPr lang="en-US" altLang="ja-JP" b="1" dirty="0">
                <a:latin typeface="Times New Roman" panose="02020603050405020304" pitchFamily="18" charset="0"/>
                <a:cs typeface="Times New Roman" panose="02020603050405020304" pitchFamily="18" charset="0"/>
              </a:rPr>
              <a:t>[/cell] = 1 , 2 , 5 , 10 , 20</a:t>
            </a:r>
            <a:endParaRPr kumimoji="1" lang="en-US" altLang="ja-JP" b="1" dirty="0">
              <a:latin typeface="Times New Roman" panose="02020603050405020304" pitchFamily="18" charset="0"/>
              <a:cs typeface="Times New Roman" panose="02020603050405020304" pitchFamily="18" charset="0"/>
            </a:endParaRPr>
          </a:p>
        </p:txBody>
      </p:sp>
      <p:sp>
        <p:nvSpPr>
          <p:cNvPr id="113" name="テキスト ボックス 112"/>
          <p:cNvSpPr txBox="1"/>
          <p:nvPr/>
        </p:nvSpPr>
        <p:spPr>
          <a:xfrm>
            <a:off x="3893259" y="6535657"/>
            <a:ext cx="5008978" cy="307777"/>
          </a:xfrm>
          <a:prstGeom prst="rect">
            <a:avLst/>
          </a:prstGeom>
          <a:noFill/>
        </p:spPr>
        <p:txBody>
          <a:bodyPr wrap="square" rtlCol="0">
            <a:spAutoFit/>
          </a:bodyPr>
          <a:lstStyle/>
          <a:p>
            <a:r>
              <a:rPr lang="en-US" altLang="ja-JP" sz="1400" dirty="0">
                <a:latin typeface="Times New Roman" panose="02020603050405020304" pitchFamily="18" charset="0"/>
                <a:cs typeface="Times New Roman" panose="02020603050405020304" pitchFamily="18" charset="0"/>
              </a:rPr>
              <a:t>[1] Y. </a:t>
            </a:r>
            <a:r>
              <a:rPr lang="en-US" altLang="ja-JP" sz="1400" dirty="0" err="1">
                <a:latin typeface="Times New Roman" panose="02020603050405020304" pitchFamily="18" charset="0"/>
                <a:cs typeface="Times New Roman" panose="02020603050405020304" pitchFamily="18" charset="0"/>
              </a:rPr>
              <a:t>Sentoku</a:t>
            </a:r>
            <a:r>
              <a:rPr lang="en-US" altLang="ja-JP" sz="1400" dirty="0">
                <a:latin typeface="Times New Roman" panose="02020603050405020304" pitchFamily="18" charset="0"/>
                <a:cs typeface="Times New Roman" panose="02020603050405020304" pitchFamily="18" charset="0"/>
              </a:rPr>
              <a:t> and A. Kemp,  J. 2008 J. </a:t>
            </a:r>
            <a:r>
              <a:rPr lang="en-US" altLang="ja-JP" sz="1400" dirty="0" err="1">
                <a:latin typeface="Times New Roman" panose="02020603050405020304" pitchFamily="18" charset="0"/>
                <a:cs typeface="Times New Roman" panose="02020603050405020304" pitchFamily="18" charset="0"/>
              </a:rPr>
              <a:t>Comput</a:t>
            </a:r>
            <a:r>
              <a:rPr lang="en-US" altLang="ja-JP" sz="1400" dirty="0">
                <a:latin typeface="Times New Roman" panose="02020603050405020304" pitchFamily="18" charset="0"/>
                <a:cs typeface="Times New Roman" panose="02020603050405020304" pitchFamily="18" charset="0"/>
              </a:rPr>
              <a:t>. Phys. </a:t>
            </a:r>
            <a:r>
              <a:rPr lang="en-US" altLang="ja-JP" sz="1400" b="1" dirty="0">
                <a:latin typeface="Times New Roman" panose="02020603050405020304" pitchFamily="18" charset="0"/>
                <a:cs typeface="Times New Roman" panose="02020603050405020304" pitchFamily="18" charset="0"/>
              </a:rPr>
              <a:t>227</a:t>
            </a:r>
            <a:r>
              <a:rPr lang="en-US" altLang="ja-JP" sz="1400" dirty="0">
                <a:latin typeface="Times New Roman" panose="02020603050405020304" pitchFamily="18" charset="0"/>
                <a:cs typeface="Times New Roman" panose="02020603050405020304" pitchFamily="18" charset="0"/>
              </a:rPr>
              <a:t>, 6846.</a:t>
            </a:r>
          </a:p>
        </p:txBody>
      </p:sp>
      <p:sp>
        <p:nvSpPr>
          <p:cNvPr id="114" name="テキスト ボックス 113"/>
          <p:cNvSpPr txBox="1"/>
          <p:nvPr/>
        </p:nvSpPr>
        <p:spPr>
          <a:xfrm>
            <a:off x="4097649" y="1735941"/>
            <a:ext cx="1432957" cy="584775"/>
          </a:xfrm>
          <a:prstGeom prst="rect">
            <a:avLst/>
          </a:prstGeom>
          <a:noFill/>
          <a:ln>
            <a:noFill/>
          </a:ln>
        </p:spPr>
        <p:txBody>
          <a:bodyPr wrap="square" rtlCol="0">
            <a:spAutoFit/>
          </a:bodyPr>
          <a:lstStyle/>
          <a:p>
            <a:r>
              <a:rPr kumimoji="1" lang="en-US" altLang="ja-JP" sz="1600" dirty="0">
                <a:solidFill>
                  <a:schemeClr val="accent6">
                    <a:lumMod val="75000"/>
                  </a:schemeClr>
                </a:solidFill>
                <a:latin typeface="Times New Roman" panose="02020603050405020304" pitchFamily="18" charset="0"/>
                <a:cs typeface="Times New Roman" panose="02020603050405020304" pitchFamily="18" charset="0"/>
              </a:rPr>
              <a:t>uniformly</a:t>
            </a:r>
          </a:p>
          <a:p>
            <a:r>
              <a:rPr lang="en-US" altLang="ja-JP" sz="1600" dirty="0">
                <a:solidFill>
                  <a:schemeClr val="accent6">
                    <a:lumMod val="75000"/>
                  </a:schemeClr>
                </a:solidFill>
                <a:latin typeface="Times New Roman" panose="02020603050405020304" pitchFamily="18" charset="0"/>
                <a:cs typeface="Times New Roman" panose="02020603050405020304" pitchFamily="18" charset="0"/>
              </a:rPr>
              <a:t>irradiated</a:t>
            </a:r>
            <a:endParaRPr kumimoji="1" lang="ja-JP" altLang="en-US" sz="1600" dirty="0">
              <a:solidFill>
                <a:schemeClr val="accent6">
                  <a:lumMod val="7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0106391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2" name="Picture 6"/>
          <p:cNvPicPr>
            <a:picLocks noChangeAspect="1" noChangeArrowheads="1"/>
          </p:cNvPicPr>
          <p:nvPr/>
        </p:nvPicPr>
        <p:blipFill rotWithShape="1">
          <a:blip r:embed="rId2">
            <a:extLst>
              <a:ext uri="{28A0092B-C50C-407E-A947-70E740481C1C}">
                <a14:useLocalDpi xmlns:a14="http://schemas.microsoft.com/office/drawing/2010/main" val="0"/>
              </a:ext>
            </a:extLst>
          </a:blip>
          <a:srcRect l="12630" r="12751"/>
          <a:stretch/>
        </p:blipFill>
        <p:spPr bwMode="auto">
          <a:xfrm>
            <a:off x="256921" y="1350060"/>
            <a:ext cx="4219213" cy="37695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3" name="Picture 7"/>
          <p:cNvPicPr>
            <a:picLocks noChangeAspect="1" noChangeArrowheads="1"/>
          </p:cNvPicPr>
          <p:nvPr/>
        </p:nvPicPr>
        <p:blipFill rotWithShape="1">
          <a:blip r:embed="rId3">
            <a:extLst>
              <a:ext uri="{28A0092B-C50C-407E-A947-70E740481C1C}">
                <a14:useLocalDpi xmlns:a14="http://schemas.microsoft.com/office/drawing/2010/main" val="0"/>
              </a:ext>
            </a:extLst>
          </a:blip>
          <a:srcRect l="12994" r="14566"/>
          <a:stretch/>
        </p:blipFill>
        <p:spPr bwMode="auto">
          <a:xfrm>
            <a:off x="4692159" y="1386705"/>
            <a:ext cx="4056305" cy="37329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タイトル 1"/>
          <p:cNvSpPr>
            <a:spLocks noGrp="1"/>
          </p:cNvSpPr>
          <p:nvPr>
            <p:ph type="title"/>
          </p:nvPr>
        </p:nvSpPr>
        <p:spPr/>
        <p:txBody>
          <a:bodyPr/>
          <a:lstStyle/>
          <a:p>
            <a:r>
              <a:rPr lang="en-US" altLang="ja-JP" i="1" dirty="0">
                <a:latin typeface="Times New Roman" panose="02020603050405020304" pitchFamily="18" charset="0"/>
                <a:cs typeface="Times New Roman" panose="02020603050405020304" pitchFamily="18" charset="0"/>
              </a:rPr>
              <a:t>N</a:t>
            </a:r>
            <a:r>
              <a:rPr lang="en-US" altLang="ja-JP" baseline="-25000" dirty="0">
                <a:latin typeface="Times New Roman" panose="02020603050405020304" pitchFamily="18" charset="0"/>
                <a:cs typeface="Times New Roman" panose="02020603050405020304" pitchFamily="18" charset="0"/>
              </a:rPr>
              <a:t>p </a:t>
            </a:r>
            <a:r>
              <a:rPr lang="en-US" altLang="ja-JP" dirty="0">
                <a:latin typeface="Times New Roman" panose="02020603050405020304" pitchFamily="18" charset="0"/>
                <a:cs typeface="Times New Roman" panose="02020603050405020304" pitchFamily="18" charset="0"/>
              </a:rPr>
              <a:t>[/cell]</a:t>
            </a:r>
            <a:r>
              <a:rPr lang="en-US" altLang="ja-JP" i="1" dirty="0">
                <a:latin typeface="Times New Roman" panose="02020603050405020304" pitchFamily="18" charset="0"/>
                <a:cs typeface="Times New Roman" panose="02020603050405020304" pitchFamily="18" charset="0"/>
              </a:rPr>
              <a:t>=</a:t>
            </a:r>
            <a:r>
              <a:rPr lang="en-US" altLang="ja-JP" dirty="0">
                <a:latin typeface="Times New Roman" panose="02020603050405020304" pitchFamily="18" charset="0"/>
                <a:cs typeface="Times New Roman" panose="02020603050405020304" pitchFamily="18" charset="0"/>
              </a:rPr>
              <a:t>10</a:t>
            </a:r>
            <a:r>
              <a:rPr lang="ja-JP" altLang="en-US" dirty="0">
                <a:latin typeface="Times New Roman" panose="02020603050405020304" pitchFamily="18" charset="0"/>
                <a:cs typeface="Times New Roman" panose="02020603050405020304" pitchFamily="18" charset="0"/>
              </a:rPr>
              <a:t>個</a:t>
            </a:r>
            <a:r>
              <a:rPr lang="en-US" altLang="ja-JP" dirty="0">
                <a:latin typeface="Times New Roman" panose="02020603050405020304" pitchFamily="18" charset="0"/>
                <a:cs typeface="Times New Roman" panose="02020603050405020304" pitchFamily="18" charset="0"/>
              </a:rPr>
              <a:t> </a:t>
            </a:r>
            <a:r>
              <a:rPr lang="ja-JP" altLang="en-US" dirty="0">
                <a:latin typeface="Times New Roman" panose="02020603050405020304" pitchFamily="18" charset="0"/>
                <a:cs typeface="Times New Roman" panose="02020603050405020304" pitchFamily="18" charset="0"/>
              </a:rPr>
              <a:t>程度が必要と考えられる</a:t>
            </a:r>
            <a:endParaRPr kumimoji="1" lang="ja-JP" altLang="en-US" dirty="0">
              <a:latin typeface="Times New Roman" panose="02020603050405020304" pitchFamily="18" charset="0"/>
              <a:cs typeface="Times New Roman" panose="02020603050405020304" pitchFamily="18" charset="0"/>
            </a:endParaRPr>
          </a:p>
        </p:txBody>
      </p:sp>
      <p:sp>
        <p:nvSpPr>
          <p:cNvPr id="4" name="正方形/長方形 3"/>
          <p:cNvSpPr/>
          <p:nvPr/>
        </p:nvSpPr>
        <p:spPr>
          <a:xfrm>
            <a:off x="1667823" y="2389326"/>
            <a:ext cx="1116011" cy="369332"/>
          </a:xfrm>
          <a:prstGeom prst="rect">
            <a:avLst/>
          </a:prstGeom>
        </p:spPr>
        <p:txBody>
          <a:bodyPr wrap="none">
            <a:spAutoFit/>
          </a:bodyPr>
          <a:lstStyle/>
          <a:p>
            <a:r>
              <a:rPr lang="en-US" altLang="ja-JP" i="1" dirty="0">
                <a:solidFill>
                  <a:srgbClr val="FF0000"/>
                </a:solidFill>
                <a:latin typeface="Times New Roman" panose="02020603050405020304" pitchFamily="18" charset="0"/>
                <a:cs typeface="Times New Roman" panose="02020603050405020304" pitchFamily="18" charset="0"/>
              </a:rPr>
              <a:t>N</a:t>
            </a:r>
            <a:r>
              <a:rPr lang="en-US" altLang="ja-JP" baseline="-25000" dirty="0">
                <a:solidFill>
                  <a:srgbClr val="FF0000"/>
                </a:solidFill>
                <a:latin typeface="Times New Roman" panose="02020603050405020304" pitchFamily="18" charset="0"/>
                <a:cs typeface="Times New Roman" panose="02020603050405020304" pitchFamily="18" charset="0"/>
              </a:rPr>
              <a:t>p</a:t>
            </a:r>
            <a:r>
              <a:rPr lang="en-US" altLang="ja-JP" dirty="0">
                <a:solidFill>
                  <a:srgbClr val="FF0000"/>
                </a:solidFill>
                <a:latin typeface="Times New Roman" panose="02020603050405020304" pitchFamily="18" charset="0"/>
                <a:cs typeface="Times New Roman" panose="02020603050405020304" pitchFamily="18" charset="0"/>
              </a:rPr>
              <a:t>/cell =1</a:t>
            </a:r>
            <a:endParaRPr lang="ja-JP" altLang="en-US" dirty="0">
              <a:solidFill>
                <a:srgbClr val="FF0000"/>
              </a:solidFill>
            </a:endParaRPr>
          </a:p>
        </p:txBody>
      </p:sp>
      <p:sp>
        <p:nvSpPr>
          <p:cNvPr id="7" name="正方形/長方形 6"/>
          <p:cNvSpPr/>
          <p:nvPr/>
        </p:nvSpPr>
        <p:spPr>
          <a:xfrm>
            <a:off x="2963967" y="2044069"/>
            <a:ext cx="300082" cy="369332"/>
          </a:xfrm>
          <a:prstGeom prst="rect">
            <a:avLst/>
          </a:prstGeom>
        </p:spPr>
        <p:txBody>
          <a:bodyPr wrap="none">
            <a:spAutoFit/>
          </a:bodyPr>
          <a:lstStyle/>
          <a:p>
            <a:r>
              <a:rPr lang="en-US" altLang="ja-JP" dirty="0">
                <a:solidFill>
                  <a:srgbClr val="00FFFF"/>
                </a:solidFill>
                <a:latin typeface="Times New Roman" panose="02020603050405020304" pitchFamily="18" charset="0"/>
                <a:cs typeface="Times New Roman" panose="02020603050405020304" pitchFamily="18" charset="0"/>
              </a:rPr>
              <a:t>5</a:t>
            </a:r>
            <a:endParaRPr lang="ja-JP" altLang="en-US" dirty="0">
              <a:solidFill>
                <a:srgbClr val="00FFFF"/>
              </a:solidFill>
              <a:latin typeface="Times New Roman" panose="02020603050405020304" pitchFamily="18" charset="0"/>
              <a:cs typeface="Times New Roman" panose="02020603050405020304" pitchFamily="18" charset="0"/>
            </a:endParaRPr>
          </a:p>
        </p:txBody>
      </p:sp>
      <p:sp>
        <p:nvSpPr>
          <p:cNvPr id="8" name="正方形/長方形 7"/>
          <p:cNvSpPr/>
          <p:nvPr/>
        </p:nvSpPr>
        <p:spPr>
          <a:xfrm>
            <a:off x="2509105" y="2097243"/>
            <a:ext cx="300082" cy="369332"/>
          </a:xfrm>
          <a:prstGeom prst="rect">
            <a:avLst/>
          </a:prstGeom>
        </p:spPr>
        <p:txBody>
          <a:bodyPr wrap="none">
            <a:spAutoFit/>
          </a:bodyPr>
          <a:lstStyle/>
          <a:p>
            <a:r>
              <a:rPr lang="en-US" altLang="ja-JP" dirty="0">
                <a:solidFill>
                  <a:srgbClr val="00B050"/>
                </a:solidFill>
                <a:latin typeface="Times New Roman" panose="02020603050405020304" pitchFamily="18" charset="0"/>
                <a:cs typeface="Times New Roman" panose="02020603050405020304" pitchFamily="18" charset="0"/>
              </a:rPr>
              <a:t>2</a:t>
            </a:r>
            <a:endParaRPr lang="ja-JP" altLang="en-US" dirty="0">
              <a:solidFill>
                <a:srgbClr val="00B050"/>
              </a:solidFill>
              <a:latin typeface="Times New Roman" panose="02020603050405020304" pitchFamily="18" charset="0"/>
              <a:cs typeface="Times New Roman" panose="02020603050405020304" pitchFamily="18" charset="0"/>
            </a:endParaRPr>
          </a:p>
        </p:txBody>
      </p:sp>
      <p:sp>
        <p:nvSpPr>
          <p:cNvPr id="5" name="テキスト ボックス 4"/>
          <p:cNvSpPr txBox="1"/>
          <p:nvPr/>
        </p:nvSpPr>
        <p:spPr>
          <a:xfrm>
            <a:off x="2055572" y="4793622"/>
            <a:ext cx="1440160" cy="369332"/>
          </a:xfrm>
          <a:prstGeom prst="rect">
            <a:avLst/>
          </a:prstGeom>
          <a:solidFill>
            <a:schemeClr val="bg1"/>
          </a:solidFill>
          <a:ln>
            <a:noFill/>
          </a:ln>
        </p:spPr>
        <p:txBody>
          <a:bodyPr wrap="square" rtlCol="0">
            <a:spAutoFit/>
          </a:bodyPr>
          <a:lstStyle/>
          <a:p>
            <a:pPr algn="ctr"/>
            <a:r>
              <a:rPr lang="en-US" altLang="ja-JP" i="1" dirty="0" err="1">
                <a:latin typeface="Times New Roman" panose="02020603050405020304" pitchFamily="18" charset="0"/>
                <a:cs typeface="Times New Roman" panose="02020603050405020304" pitchFamily="18" charset="0"/>
              </a:rPr>
              <a:t>ε</a:t>
            </a:r>
            <a:r>
              <a:rPr lang="en-US" altLang="ja-JP" baseline="-25000" dirty="0" err="1">
                <a:latin typeface="Times New Roman" panose="02020603050405020304" pitchFamily="18" charset="0"/>
                <a:cs typeface="Times New Roman" panose="02020603050405020304" pitchFamily="18" charset="0"/>
              </a:rPr>
              <a:t>i</a:t>
            </a:r>
            <a:r>
              <a:rPr lang="en-US" altLang="ja-JP" dirty="0">
                <a:latin typeface="Times New Roman" panose="02020603050405020304" pitchFamily="18" charset="0"/>
                <a:cs typeface="Times New Roman" panose="02020603050405020304" pitchFamily="18" charset="0"/>
              </a:rPr>
              <a:t> [MeV]</a:t>
            </a:r>
            <a:endParaRPr kumimoji="1" lang="ja-JP" altLang="en-US" dirty="0">
              <a:latin typeface="Times New Roman" panose="02020603050405020304" pitchFamily="18" charset="0"/>
              <a:cs typeface="Times New Roman" panose="02020603050405020304" pitchFamily="18" charset="0"/>
            </a:endParaRPr>
          </a:p>
        </p:txBody>
      </p:sp>
      <p:sp>
        <p:nvSpPr>
          <p:cNvPr id="18" name="テキスト ボックス 17"/>
          <p:cNvSpPr txBox="1"/>
          <p:nvPr/>
        </p:nvSpPr>
        <p:spPr>
          <a:xfrm>
            <a:off x="6492359" y="4793622"/>
            <a:ext cx="1440160" cy="369332"/>
          </a:xfrm>
          <a:prstGeom prst="rect">
            <a:avLst/>
          </a:prstGeom>
          <a:solidFill>
            <a:schemeClr val="bg1"/>
          </a:solidFill>
          <a:ln>
            <a:noFill/>
          </a:ln>
        </p:spPr>
        <p:txBody>
          <a:bodyPr wrap="square" rtlCol="0">
            <a:spAutoFit/>
          </a:bodyPr>
          <a:lstStyle/>
          <a:p>
            <a:pPr algn="ctr"/>
            <a:r>
              <a:rPr lang="en-US" altLang="ja-JP" i="1" dirty="0" err="1">
                <a:latin typeface="Times New Roman" panose="02020603050405020304" pitchFamily="18" charset="0"/>
                <a:cs typeface="Times New Roman" panose="02020603050405020304" pitchFamily="18" charset="0"/>
              </a:rPr>
              <a:t>ε</a:t>
            </a:r>
            <a:r>
              <a:rPr lang="en-US" altLang="ja-JP" baseline="-25000" dirty="0" err="1">
                <a:latin typeface="Times New Roman" panose="02020603050405020304" pitchFamily="18" charset="0"/>
                <a:cs typeface="Times New Roman" panose="02020603050405020304" pitchFamily="18" charset="0"/>
              </a:rPr>
              <a:t>e</a:t>
            </a:r>
            <a:r>
              <a:rPr lang="en-US" altLang="ja-JP" dirty="0">
                <a:latin typeface="Times New Roman" panose="02020603050405020304" pitchFamily="18" charset="0"/>
                <a:cs typeface="Times New Roman" panose="02020603050405020304" pitchFamily="18" charset="0"/>
              </a:rPr>
              <a:t> [MeV]</a:t>
            </a:r>
            <a:endParaRPr kumimoji="1" lang="ja-JP" altLang="en-US" dirty="0">
              <a:latin typeface="Times New Roman" panose="02020603050405020304" pitchFamily="18" charset="0"/>
              <a:cs typeface="Times New Roman" panose="02020603050405020304" pitchFamily="18" charset="0"/>
            </a:endParaRPr>
          </a:p>
        </p:txBody>
      </p:sp>
      <p:sp>
        <p:nvSpPr>
          <p:cNvPr id="19" name="テキスト ボックス 18"/>
          <p:cNvSpPr txBox="1"/>
          <p:nvPr/>
        </p:nvSpPr>
        <p:spPr>
          <a:xfrm rot="16200000">
            <a:off x="3652689" y="2747888"/>
            <a:ext cx="2448272" cy="369332"/>
          </a:xfrm>
          <a:prstGeom prst="rect">
            <a:avLst/>
          </a:prstGeom>
          <a:solidFill>
            <a:schemeClr val="bg1"/>
          </a:solidFill>
          <a:ln>
            <a:noFill/>
          </a:ln>
        </p:spPr>
        <p:txBody>
          <a:bodyPr wrap="square" rtlCol="0">
            <a:spAutoFit/>
          </a:bodyPr>
          <a:lstStyle/>
          <a:p>
            <a:pPr algn="ctr"/>
            <a:r>
              <a:rPr lang="en-US" altLang="ja-JP" dirty="0">
                <a:latin typeface="Times New Roman" panose="02020603050405020304" pitchFamily="18" charset="0"/>
                <a:cs typeface="Times New Roman" panose="02020603050405020304" pitchFamily="18" charset="0"/>
              </a:rPr>
              <a:t>{</a:t>
            </a:r>
            <a:r>
              <a:rPr lang="en-US" altLang="ja-JP" dirty="0" err="1">
                <a:latin typeface="Times New Roman" panose="02020603050405020304" pitchFamily="18" charset="0"/>
                <a:cs typeface="Times New Roman" panose="02020603050405020304" pitchFamily="18" charset="0"/>
              </a:rPr>
              <a:t>d</a:t>
            </a:r>
            <a:r>
              <a:rPr lang="en-US" altLang="ja-JP" i="1" dirty="0" err="1">
                <a:latin typeface="Times New Roman" panose="02020603050405020304" pitchFamily="18" charset="0"/>
                <a:cs typeface="Times New Roman" panose="02020603050405020304" pitchFamily="18" charset="0"/>
              </a:rPr>
              <a:t>E</a:t>
            </a:r>
            <a:r>
              <a:rPr lang="en-US" altLang="ja-JP" baseline="-25000" dirty="0" err="1">
                <a:latin typeface="Times New Roman" panose="02020603050405020304" pitchFamily="18" charset="0"/>
                <a:cs typeface="Times New Roman" panose="02020603050405020304" pitchFamily="18" charset="0"/>
              </a:rPr>
              <a:t>b</a:t>
            </a:r>
            <a:r>
              <a:rPr lang="en-US" altLang="ja-JP" dirty="0">
                <a:latin typeface="Times New Roman" panose="02020603050405020304" pitchFamily="18" charset="0"/>
                <a:cs typeface="Times New Roman" panose="02020603050405020304" pitchFamily="18" charset="0"/>
              </a:rPr>
              <a:t>/</a:t>
            </a:r>
            <a:r>
              <a:rPr lang="en-US" altLang="ja-JP" dirty="0" err="1">
                <a:latin typeface="Times New Roman" panose="02020603050405020304" pitchFamily="18" charset="0"/>
                <a:cs typeface="Times New Roman" panose="02020603050405020304" pitchFamily="18" charset="0"/>
              </a:rPr>
              <a:t>d</a:t>
            </a:r>
            <a:r>
              <a:rPr lang="en-US" altLang="ja-JP" i="1" dirty="0" err="1">
                <a:latin typeface="Times New Roman" panose="02020603050405020304" pitchFamily="18" charset="0"/>
                <a:cs typeface="Times New Roman" panose="02020603050405020304" pitchFamily="18" charset="0"/>
              </a:rPr>
              <a:t>ε</a:t>
            </a:r>
            <a:r>
              <a:rPr lang="en-US" altLang="ja-JP" baseline="-25000" dirty="0" err="1">
                <a:latin typeface="Times New Roman" panose="02020603050405020304" pitchFamily="18" charset="0"/>
                <a:cs typeface="Times New Roman" panose="02020603050405020304" pitchFamily="18" charset="0"/>
              </a:rPr>
              <a:t>e</a:t>
            </a:r>
            <a:r>
              <a:rPr lang="en-US" altLang="ja-JP" dirty="0">
                <a:latin typeface="Times New Roman" panose="02020603050405020304" pitchFamily="18" charset="0"/>
                <a:cs typeface="Times New Roman" panose="02020603050405020304" pitchFamily="18" charset="0"/>
              </a:rPr>
              <a:t>}/</a:t>
            </a:r>
            <a:r>
              <a:rPr lang="en-US" altLang="ja-JP" i="1" dirty="0">
                <a:latin typeface="Times New Roman" panose="02020603050405020304" pitchFamily="18" charset="0"/>
                <a:cs typeface="Times New Roman" panose="02020603050405020304" pitchFamily="18" charset="0"/>
              </a:rPr>
              <a:t>E</a:t>
            </a:r>
            <a:r>
              <a:rPr lang="en-US" altLang="ja-JP" baseline="-25000" dirty="0">
                <a:latin typeface="Times New Roman" panose="02020603050405020304" pitchFamily="18" charset="0"/>
                <a:cs typeface="Times New Roman" panose="02020603050405020304" pitchFamily="18" charset="0"/>
              </a:rPr>
              <a:t>L</a:t>
            </a:r>
            <a:r>
              <a:rPr lang="en-US" altLang="ja-JP" dirty="0">
                <a:latin typeface="Times New Roman" panose="02020603050405020304" pitchFamily="18" charset="0"/>
                <a:cs typeface="Times New Roman" panose="02020603050405020304" pitchFamily="18" charset="0"/>
              </a:rPr>
              <a:t> [MeV</a:t>
            </a:r>
            <a:r>
              <a:rPr lang="en-US" altLang="ja-JP" baseline="30000" dirty="0">
                <a:latin typeface="Times New Roman" panose="02020603050405020304" pitchFamily="18" charset="0"/>
                <a:cs typeface="Times New Roman" panose="02020603050405020304" pitchFamily="18" charset="0"/>
              </a:rPr>
              <a:t>-1</a:t>
            </a:r>
            <a:r>
              <a:rPr lang="en-US" altLang="ja-JP" dirty="0">
                <a:latin typeface="Times New Roman" panose="02020603050405020304" pitchFamily="18" charset="0"/>
                <a:cs typeface="Times New Roman" panose="02020603050405020304" pitchFamily="18" charset="0"/>
              </a:rPr>
              <a:t>]</a:t>
            </a:r>
            <a:endParaRPr kumimoji="1" lang="ja-JP" altLang="en-US" dirty="0">
              <a:latin typeface="Times New Roman" panose="02020603050405020304" pitchFamily="18" charset="0"/>
              <a:cs typeface="Times New Roman" panose="02020603050405020304" pitchFamily="18" charset="0"/>
            </a:endParaRPr>
          </a:p>
        </p:txBody>
      </p:sp>
      <p:sp>
        <p:nvSpPr>
          <p:cNvPr id="20" name="テキスト ボックス 19"/>
          <p:cNvSpPr txBox="1"/>
          <p:nvPr/>
        </p:nvSpPr>
        <p:spPr>
          <a:xfrm rot="16200000">
            <a:off x="-782549" y="2683557"/>
            <a:ext cx="2448272" cy="369332"/>
          </a:xfrm>
          <a:prstGeom prst="rect">
            <a:avLst/>
          </a:prstGeom>
          <a:solidFill>
            <a:schemeClr val="bg1"/>
          </a:solidFill>
          <a:ln>
            <a:noFill/>
          </a:ln>
        </p:spPr>
        <p:txBody>
          <a:bodyPr wrap="square" rtlCol="0">
            <a:spAutoFit/>
          </a:bodyPr>
          <a:lstStyle/>
          <a:p>
            <a:pPr algn="ctr"/>
            <a:r>
              <a:rPr lang="en-US" altLang="ja-JP" dirty="0">
                <a:latin typeface="Times New Roman" panose="02020603050405020304" pitchFamily="18" charset="0"/>
                <a:cs typeface="Times New Roman" panose="02020603050405020304" pitchFamily="18" charset="0"/>
              </a:rPr>
              <a:t>{</a:t>
            </a:r>
            <a:r>
              <a:rPr lang="en-US" altLang="ja-JP" dirty="0" err="1">
                <a:latin typeface="Times New Roman" panose="02020603050405020304" pitchFamily="18" charset="0"/>
                <a:cs typeface="Times New Roman" panose="02020603050405020304" pitchFamily="18" charset="0"/>
              </a:rPr>
              <a:t>d</a:t>
            </a:r>
            <a:r>
              <a:rPr lang="en-US" altLang="ja-JP" i="1" dirty="0" err="1">
                <a:latin typeface="Times New Roman" panose="02020603050405020304" pitchFamily="18" charset="0"/>
                <a:cs typeface="Times New Roman" panose="02020603050405020304" pitchFamily="18" charset="0"/>
              </a:rPr>
              <a:t>E</a:t>
            </a:r>
            <a:r>
              <a:rPr lang="en-US" altLang="ja-JP" baseline="-25000" dirty="0" err="1">
                <a:latin typeface="Times New Roman" panose="02020603050405020304" pitchFamily="18" charset="0"/>
                <a:cs typeface="Times New Roman" panose="02020603050405020304" pitchFamily="18" charset="0"/>
              </a:rPr>
              <a:t>b</a:t>
            </a:r>
            <a:r>
              <a:rPr lang="en-US" altLang="ja-JP" dirty="0">
                <a:latin typeface="Times New Roman" panose="02020603050405020304" pitchFamily="18" charset="0"/>
                <a:cs typeface="Times New Roman" panose="02020603050405020304" pitchFamily="18" charset="0"/>
              </a:rPr>
              <a:t>/</a:t>
            </a:r>
            <a:r>
              <a:rPr lang="en-US" altLang="ja-JP" dirty="0" err="1">
                <a:latin typeface="Times New Roman" panose="02020603050405020304" pitchFamily="18" charset="0"/>
                <a:cs typeface="Times New Roman" panose="02020603050405020304" pitchFamily="18" charset="0"/>
              </a:rPr>
              <a:t>d</a:t>
            </a:r>
            <a:r>
              <a:rPr lang="en-US" altLang="ja-JP" i="1" dirty="0" err="1">
                <a:latin typeface="Times New Roman" panose="02020603050405020304" pitchFamily="18" charset="0"/>
                <a:cs typeface="Times New Roman" panose="02020603050405020304" pitchFamily="18" charset="0"/>
              </a:rPr>
              <a:t>ε</a:t>
            </a:r>
            <a:r>
              <a:rPr lang="en-US" altLang="ja-JP" baseline="-25000" dirty="0" err="1">
                <a:latin typeface="Times New Roman" panose="02020603050405020304" pitchFamily="18" charset="0"/>
                <a:cs typeface="Times New Roman" panose="02020603050405020304" pitchFamily="18" charset="0"/>
              </a:rPr>
              <a:t>i</a:t>
            </a:r>
            <a:r>
              <a:rPr lang="en-US" altLang="ja-JP" dirty="0">
                <a:latin typeface="Times New Roman" panose="02020603050405020304" pitchFamily="18" charset="0"/>
                <a:cs typeface="Times New Roman" panose="02020603050405020304" pitchFamily="18" charset="0"/>
              </a:rPr>
              <a:t>}/</a:t>
            </a:r>
            <a:r>
              <a:rPr lang="en-US" altLang="ja-JP" i="1" dirty="0">
                <a:latin typeface="Times New Roman" panose="02020603050405020304" pitchFamily="18" charset="0"/>
                <a:cs typeface="Times New Roman" panose="02020603050405020304" pitchFamily="18" charset="0"/>
              </a:rPr>
              <a:t>E</a:t>
            </a:r>
            <a:r>
              <a:rPr lang="en-US" altLang="ja-JP" baseline="-25000" dirty="0">
                <a:latin typeface="Times New Roman" panose="02020603050405020304" pitchFamily="18" charset="0"/>
                <a:cs typeface="Times New Roman" panose="02020603050405020304" pitchFamily="18" charset="0"/>
              </a:rPr>
              <a:t>L</a:t>
            </a:r>
            <a:r>
              <a:rPr lang="en-US" altLang="ja-JP" dirty="0">
                <a:latin typeface="Times New Roman" panose="02020603050405020304" pitchFamily="18" charset="0"/>
                <a:cs typeface="Times New Roman" panose="02020603050405020304" pitchFamily="18" charset="0"/>
              </a:rPr>
              <a:t> [MeV</a:t>
            </a:r>
            <a:r>
              <a:rPr lang="en-US" altLang="ja-JP" baseline="30000" dirty="0">
                <a:latin typeface="Times New Roman" panose="02020603050405020304" pitchFamily="18" charset="0"/>
                <a:cs typeface="Times New Roman" panose="02020603050405020304" pitchFamily="18" charset="0"/>
              </a:rPr>
              <a:t>-1</a:t>
            </a:r>
            <a:r>
              <a:rPr lang="en-US" altLang="ja-JP" dirty="0">
                <a:latin typeface="Times New Roman" panose="02020603050405020304" pitchFamily="18" charset="0"/>
                <a:cs typeface="Times New Roman" panose="02020603050405020304" pitchFamily="18" charset="0"/>
              </a:rPr>
              <a:t>]</a:t>
            </a:r>
            <a:endParaRPr kumimoji="1" lang="ja-JP" altLang="en-US" dirty="0">
              <a:latin typeface="Times New Roman" panose="02020603050405020304" pitchFamily="18" charset="0"/>
              <a:cs typeface="Times New Roman" panose="02020603050405020304" pitchFamily="18" charset="0"/>
            </a:endParaRPr>
          </a:p>
        </p:txBody>
      </p:sp>
      <p:sp>
        <p:nvSpPr>
          <p:cNvPr id="6" name="テキスト ボックス 5"/>
          <p:cNvSpPr txBox="1"/>
          <p:nvPr/>
        </p:nvSpPr>
        <p:spPr>
          <a:xfrm>
            <a:off x="222945" y="980728"/>
            <a:ext cx="6480720" cy="369332"/>
          </a:xfrm>
          <a:prstGeom prst="rect">
            <a:avLst/>
          </a:prstGeom>
          <a:noFill/>
          <a:ln>
            <a:noFill/>
          </a:ln>
        </p:spPr>
        <p:txBody>
          <a:bodyPr wrap="square" rtlCol="0">
            <a:spAutoFit/>
          </a:bodyPr>
          <a:lstStyle/>
          <a:p>
            <a:r>
              <a:rPr lang="ja-JP" altLang="en-US" u="sng" dirty="0"/>
              <a:t>ビーム粒子のエネルギー分布（レーザーエネルギーで規格化）</a:t>
            </a:r>
            <a:endParaRPr kumimoji="1" lang="ja-JP" altLang="en-US" u="sng" dirty="0"/>
          </a:p>
        </p:txBody>
      </p:sp>
      <p:sp>
        <p:nvSpPr>
          <p:cNvPr id="10" name="テキスト ボックス 9"/>
          <p:cNvSpPr txBox="1"/>
          <p:nvPr/>
        </p:nvSpPr>
        <p:spPr>
          <a:xfrm>
            <a:off x="3650139" y="1573402"/>
            <a:ext cx="576064" cy="369332"/>
          </a:xfrm>
          <a:prstGeom prst="rect">
            <a:avLst/>
          </a:prstGeom>
          <a:solidFill>
            <a:schemeClr val="tx1"/>
          </a:solidFill>
          <a:ln>
            <a:noFill/>
          </a:ln>
        </p:spPr>
        <p:txBody>
          <a:bodyPr wrap="square" rtlCol="0">
            <a:spAutoFit/>
          </a:bodyPr>
          <a:lstStyle/>
          <a:p>
            <a:pPr algn="ctr"/>
            <a:r>
              <a:rPr kumimoji="1" lang="en-US" altLang="ja-JP" dirty="0">
                <a:solidFill>
                  <a:schemeClr val="bg1"/>
                </a:solidFill>
                <a:latin typeface="Times New Roman" panose="02020603050405020304" pitchFamily="18" charset="0"/>
                <a:cs typeface="Times New Roman" panose="02020603050405020304" pitchFamily="18" charset="0"/>
              </a:rPr>
              <a:t>ion</a:t>
            </a:r>
            <a:endParaRPr kumimoji="1" lang="ja-JP" altLang="en-US" dirty="0">
              <a:solidFill>
                <a:schemeClr val="bg1"/>
              </a:solidFill>
              <a:latin typeface="Times New Roman" panose="02020603050405020304" pitchFamily="18" charset="0"/>
              <a:cs typeface="Times New Roman" panose="02020603050405020304" pitchFamily="18" charset="0"/>
            </a:endParaRPr>
          </a:p>
        </p:txBody>
      </p:sp>
      <p:sp>
        <p:nvSpPr>
          <p:cNvPr id="23" name="テキスト ボックス 22"/>
          <p:cNvSpPr txBox="1"/>
          <p:nvPr/>
        </p:nvSpPr>
        <p:spPr>
          <a:xfrm>
            <a:off x="7572479" y="1576618"/>
            <a:ext cx="1038686" cy="369332"/>
          </a:xfrm>
          <a:prstGeom prst="rect">
            <a:avLst/>
          </a:prstGeom>
          <a:solidFill>
            <a:schemeClr val="tx1"/>
          </a:solidFill>
          <a:ln>
            <a:noFill/>
          </a:ln>
        </p:spPr>
        <p:txBody>
          <a:bodyPr wrap="square" rtlCol="0">
            <a:spAutoFit/>
          </a:bodyPr>
          <a:lstStyle/>
          <a:p>
            <a:pPr algn="ctr"/>
            <a:r>
              <a:rPr kumimoji="1" lang="en-US" altLang="ja-JP" dirty="0">
                <a:solidFill>
                  <a:schemeClr val="bg1"/>
                </a:solidFill>
                <a:latin typeface="Times New Roman" panose="02020603050405020304" pitchFamily="18" charset="0"/>
                <a:cs typeface="Times New Roman" panose="02020603050405020304" pitchFamily="18" charset="0"/>
              </a:rPr>
              <a:t>electron</a:t>
            </a:r>
            <a:endParaRPr kumimoji="1" lang="ja-JP" altLang="en-US" dirty="0">
              <a:solidFill>
                <a:schemeClr val="bg1"/>
              </a:solidFill>
              <a:latin typeface="Times New Roman" panose="02020603050405020304" pitchFamily="18" charset="0"/>
              <a:cs typeface="Times New Roman" panose="02020603050405020304" pitchFamily="18" charset="0"/>
            </a:endParaRPr>
          </a:p>
        </p:txBody>
      </p:sp>
      <p:cxnSp>
        <p:nvCxnSpPr>
          <p:cNvPr id="17" name="直線コネクタ 16"/>
          <p:cNvCxnSpPr/>
          <p:nvPr/>
        </p:nvCxnSpPr>
        <p:spPr>
          <a:xfrm>
            <a:off x="2891959" y="1606763"/>
            <a:ext cx="0" cy="2758341"/>
          </a:xfrm>
          <a:prstGeom prst="line">
            <a:avLst/>
          </a:prstGeom>
          <a:ln>
            <a:solidFill>
              <a:schemeClr val="tx1"/>
            </a:solidFill>
            <a:prstDash val="dashDot"/>
          </a:ln>
        </p:spPr>
        <p:style>
          <a:lnRef idx="1">
            <a:schemeClr val="accent1"/>
          </a:lnRef>
          <a:fillRef idx="0">
            <a:schemeClr val="accent1"/>
          </a:fillRef>
          <a:effectRef idx="0">
            <a:schemeClr val="accent1"/>
          </a:effectRef>
          <a:fontRef idx="minor">
            <a:schemeClr val="tx1"/>
          </a:fontRef>
        </p:style>
      </p:cxnSp>
      <p:sp>
        <p:nvSpPr>
          <p:cNvPr id="25" name="テキスト ボックス 24"/>
          <p:cNvSpPr txBox="1"/>
          <p:nvPr/>
        </p:nvSpPr>
        <p:spPr>
          <a:xfrm>
            <a:off x="3111370" y="2699246"/>
            <a:ext cx="1507976" cy="523220"/>
          </a:xfrm>
          <a:prstGeom prst="rect">
            <a:avLst/>
          </a:prstGeom>
          <a:noFill/>
          <a:ln>
            <a:noFill/>
          </a:ln>
        </p:spPr>
        <p:txBody>
          <a:bodyPr wrap="square" rtlCol="0">
            <a:spAutoFit/>
          </a:bodyPr>
          <a:lstStyle/>
          <a:p>
            <a:r>
              <a:rPr kumimoji="1" lang="en-US" altLang="ja-JP" sz="1400" dirty="0">
                <a:latin typeface="Times New Roman" panose="02020603050405020304" pitchFamily="18" charset="0"/>
                <a:cs typeface="Times New Roman" panose="02020603050405020304" pitchFamily="18" charset="0"/>
              </a:rPr>
              <a:t>RPA-model</a:t>
            </a:r>
            <a:r>
              <a:rPr kumimoji="1" lang="en-US" altLang="ja-JP" sz="1400" baseline="30000" dirty="0">
                <a:latin typeface="Times New Roman" panose="02020603050405020304" pitchFamily="18" charset="0"/>
                <a:cs typeface="Times New Roman" panose="02020603050405020304" pitchFamily="18" charset="0"/>
              </a:rPr>
              <a:t>[2]</a:t>
            </a:r>
          </a:p>
          <a:p>
            <a:r>
              <a:rPr kumimoji="1" lang="en-US" altLang="ja-JP" sz="1400" dirty="0">
                <a:latin typeface="Times New Roman" panose="02020603050405020304" pitchFamily="18" charset="0"/>
                <a:cs typeface="Times New Roman" panose="02020603050405020304" pitchFamily="18" charset="0"/>
              </a:rPr>
              <a:t>(</a:t>
            </a:r>
            <a:r>
              <a:rPr kumimoji="1" lang="en-US" altLang="ja-JP" sz="1400" i="1" dirty="0" err="1">
                <a:latin typeface="Times New Roman" panose="02020603050405020304" pitchFamily="18" charset="0"/>
                <a:cs typeface="Times New Roman" panose="02020603050405020304" pitchFamily="18" charset="0"/>
              </a:rPr>
              <a:t>ε</a:t>
            </a:r>
            <a:r>
              <a:rPr kumimoji="1" lang="en-US" altLang="ja-JP" sz="1400" baseline="-25000" dirty="0" err="1">
                <a:latin typeface="Times New Roman" panose="02020603050405020304" pitchFamily="18" charset="0"/>
                <a:cs typeface="Times New Roman" panose="02020603050405020304" pitchFamily="18" charset="0"/>
              </a:rPr>
              <a:t>i</a:t>
            </a:r>
            <a:r>
              <a:rPr kumimoji="1" lang="en-US" altLang="ja-JP" sz="1400" dirty="0">
                <a:latin typeface="Times New Roman" panose="02020603050405020304" pitchFamily="18" charset="0"/>
                <a:cs typeface="Times New Roman" panose="02020603050405020304" pitchFamily="18" charset="0"/>
              </a:rPr>
              <a:t>=205MeV)</a:t>
            </a:r>
          </a:p>
        </p:txBody>
      </p:sp>
      <p:cxnSp>
        <p:nvCxnSpPr>
          <p:cNvPr id="27" name="直線矢印コネクタ 26"/>
          <p:cNvCxnSpPr/>
          <p:nvPr/>
        </p:nvCxnSpPr>
        <p:spPr>
          <a:xfrm flipH="1">
            <a:off x="2922283" y="3222466"/>
            <a:ext cx="573449" cy="644344"/>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2" name="正方形/長方形 31"/>
          <p:cNvSpPr/>
          <p:nvPr/>
        </p:nvSpPr>
        <p:spPr>
          <a:xfrm>
            <a:off x="2906259" y="1761284"/>
            <a:ext cx="415498" cy="369332"/>
          </a:xfrm>
          <a:prstGeom prst="rect">
            <a:avLst/>
          </a:prstGeom>
        </p:spPr>
        <p:txBody>
          <a:bodyPr wrap="none">
            <a:spAutoFit/>
          </a:bodyPr>
          <a:lstStyle/>
          <a:p>
            <a:r>
              <a:rPr lang="en-US" altLang="ja-JP" dirty="0">
                <a:solidFill>
                  <a:srgbClr val="0119FF"/>
                </a:solidFill>
                <a:latin typeface="Times New Roman" panose="02020603050405020304" pitchFamily="18" charset="0"/>
                <a:cs typeface="Times New Roman" panose="02020603050405020304" pitchFamily="18" charset="0"/>
              </a:rPr>
              <a:t>10</a:t>
            </a:r>
            <a:endParaRPr lang="ja-JP" altLang="en-US" dirty="0">
              <a:solidFill>
                <a:srgbClr val="0119FF"/>
              </a:solidFill>
              <a:latin typeface="Times New Roman" panose="02020603050405020304" pitchFamily="18" charset="0"/>
              <a:cs typeface="Times New Roman" panose="02020603050405020304" pitchFamily="18" charset="0"/>
            </a:endParaRPr>
          </a:p>
        </p:txBody>
      </p:sp>
      <p:sp>
        <p:nvSpPr>
          <p:cNvPr id="34" name="正方形/長方形 33"/>
          <p:cNvSpPr/>
          <p:nvPr/>
        </p:nvSpPr>
        <p:spPr>
          <a:xfrm>
            <a:off x="2903621" y="1586625"/>
            <a:ext cx="415498" cy="369332"/>
          </a:xfrm>
          <a:prstGeom prst="rect">
            <a:avLst/>
          </a:prstGeom>
        </p:spPr>
        <p:txBody>
          <a:bodyPr wrap="none">
            <a:spAutoFit/>
          </a:bodyPr>
          <a:lstStyle/>
          <a:p>
            <a:r>
              <a:rPr lang="en-US" altLang="ja-JP" dirty="0">
                <a:solidFill>
                  <a:srgbClr val="7030A0"/>
                </a:solidFill>
                <a:latin typeface="Times New Roman" panose="02020603050405020304" pitchFamily="18" charset="0"/>
                <a:cs typeface="Times New Roman" panose="02020603050405020304" pitchFamily="18" charset="0"/>
              </a:rPr>
              <a:t>20</a:t>
            </a:r>
            <a:endParaRPr lang="ja-JP" altLang="en-US" dirty="0">
              <a:solidFill>
                <a:srgbClr val="7030A0"/>
              </a:solidFill>
              <a:latin typeface="Times New Roman" panose="02020603050405020304" pitchFamily="18" charset="0"/>
              <a:cs typeface="Times New Roman" panose="02020603050405020304" pitchFamily="18" charset="0"/>
            </a:endParaRPr>
          </a:p>
        </p:txBody>
      </p:sp>
      <p:sp>
        <p:nvSpPr>
          <p:cNvPr id="40" name="正方形/長方形 39"/>
          <p:cNvSpPr/>
          <p:nvPr/>
        </p:nvSpPr>
        <p:spPr>
          <a:xfrm>
            <a:off x="6142699" y="2404084"/>
            <a:ext cx="300082" cy="369332"/>
          </a:xfrm>
          <a:prstGeom prst="rect">
            <a:avLst/>
          </a:prstGeom>
        </p:spPr>
        <p:txBody>
          <a:bodyPr wrap="none">
            <a:spAutoFit/>
          </a:bodyPr>
          <a:lstStyle/>
          <a:p>
            <a:r>
              <a:rPr lang="en-US" altLang="ja-JP" dirty="0">
                <a:solidFill>
                  <a:srgbClr val="00FFFF"/>
                </a:solidFill>
                <a:latin typeface="Times New Roman" panose="02020603050405020304" pitchFamily="18" charset="0"/>
                <a:cs typeface="Times New Roman" panose="02020603050405020304" pitchFamily="18" charset="0"/>
              </a:rPr>
              <a:t>5</a:t>
            </a:r>
            <a:endParaRPr lang="ja-JP" altLang="en-US" dirty="0">
              <a:solidFill>
                <a:srgbClr val="00FFFF"/>
              </a:solidFill>
              <a:latin typeface="Times New Roman" panose="02020603050405020304" pitchFamily="18" charset="0"/>
              <a:cs typeface="Times New Roman" panose="02020603050405020304" pitchFamily="18" charset="0"/>
            </a:endParaRPr>
          </a:p>
        </p:txBody>
      </p:sp>
      <p:sp>
        <p:nvSpPr>
          <p:cNvPr id="41" name="正方形/長方形 40"/>
          <p:cNvSpPr/>
          <p:nvPr/>
        </p:nvSpPr>
        <p:spPr>
          <a:xfrm>
            <a:off x="6078430" y="1970039"/>
            <a:ext cx="300082" cy="369332"/>
          </a:xfrm>
          <a:prstGeom prst="rect">
            <a:avLst/>
          </a:prstGeom>
        </p:spPr>
        <p:txBody>
          <a:bodyPr wrap="none">
            <a:spAutoFit/>
          </a:bodyPr>
          <a:lstStyle/>
          <a:p>
            <a:r>
              <a:rPr lang="en-US" altLang="ja-JP" dirty="0">
                <a:solidFill>
                  <a:srgbClr val="00B050"/>
                </a:solidFill>
                <a:latin typeface="Times New Roman" panose="02020603050405020304" pitchFamily="18" charset="0"/>
                <a:cs typeface="Times New Roman" panose="02020603050405020304" pitchFamily="18" charset="0"/>
              </a:rPr>
              <a:t>2</a:t>
            </a:r>
            <a:endParaRPr lang="ja-JP" altLang="en-US" dirty="0">
              <a:solidFill>
                <a:srgbClr val="00B050"/>
              </a:solidFill>
              <a:latin typeface="Times New Roman" panose="02020603050405020304" pitchFamily="18" charset="0"/>
              <a:cs typeface="Times New Roman" panose="02020603050405020304" pitchFamily="18" charset="0"/>
            </a:endParaRPr>
          </a:p>
        </p:txBody>
      </p:sp>
      <p:sp>
        <p:nvSpPr>
          <p:cNvPr id="42" name="正方形/長方形 41"/>
          <p:cNvSpPr/>
          <p:nvPr/>
        </p:nvSpPr>
        <p:spPr>
          <a:xfrm>
            <a:off x="6142699" y="2588750"/>
            <a:ext cx="415498" cy="369332"/>
          </a:xfrm>
          <a:prstGeom prst="rect">
            <a:avLst/>
          </a:prstGeom>
        </p:spPr>
        <p:txBody>
          <a:bodyPr wrap="none">
            <a:spAutoFit/>
          </a:bodyPr>
          <a:lstStyle/>
          <a:p>
            <a:r>
              <a:rPr lang="en-US" altLang="ja-JP" dirty="0">
                <a:solidFill>
                  <a:srgbClr val="0119FF"/>
                </a:solidFill>
                <a:latin typeface="Times New Roman" panose="02020603050405020304" pitchFamily="18" charset="0"/>
                <a:cs typeface="Times New Roman" panose="02020603050405020304" pitchFamily="18" charset="0"/>
              </a:rPr>
              <a:t>10</a:t>
            </a:r>
            <a:endParaRPr lang="ja-JP" altLang="en-US" dirty="0">
              <a:solidFill>
                <a:srgbClr val="0119FF"/>
              </a:solidFill>
              <a:latin typeface="Times New Roman" panose="02020603050405020304" pitchFamily="18" charset="0"/>
              <a:cs typeface="Times New Roman" panose="02020603050405020304" pitchFamily="18" charset="0"/>
            </a:endParaRPr>
          </a:p>
        </p:txBody>
      </p:sp>
      <p:sp>
        <p:nvSpPr>
          <p:cNvPr id="43" name="正方形/長方形 42"/>
          <p:cNvSpPr/>
          <p:nvPr/>
        </p:nvSpPr>
        <p:spPr>
          <a:xfrm>
            <a:off x="6194543" y="2773416"/>
            <a:ext cx="415498" cy="369332"/>
          </a:xfrm>
          <a:prstGeom prst="rect">
            <a:avLst/>
          </a:prstGeom>
        </p:spPr>
        <p:txBody>
          <a:bodyPr wrap="none">
            <a:spAutoFit/>
          </a:bodyPr>
          <a:lstStyle/>
          <a:p>
            <a:r>
              <a:rPr lang="en-US" altLang="ja-JP" dirty="0">
                <a:solidFill>
                  <a:srgbClr val="7030A0"/>
                </a:solidFill>
                <a:latin typeface="Times New Roman" panose="02020603050405020304" pitchFamily="18" charset="0"/>
                <a:cs typeface="Times New Roman" panose="02020603050405020304" pitchFamily="18" charset="0"/>
              </a:rPr>
              <a:t>20</a:t>
            </a:r>
            <a:endParaRPr lang="ja-JP" altLang="en-US" dirty="0">
              <a:solidFill>
                <a:srgbClr val="7030A0"/>
              </a:solidFill>
              <a:latin typeface="Times New Roman" panose="02020603050405020304" pitchFamily="18" charset="0"/>
              <a:cs typeface="Times New Roman" panose="02020603050405020304" pitchFamily="18" charset="0"/>
            </a:endParaRPr>
          </a:p>
        </p:txBody>
      </p:sp>
      <p:sp>
        <p:nvSpPr>
          <p:cNvPr id="28" name="テキスト ボックス 27"/>
          <p:cNvSpPr txBox="1"/>
          <p:nvPr/>
        </p:nvSpPr>
        <p:spPr>
          <a:xfrm>
            <a:off x="626253" y="5445224"/>
            <a:ext cx="7762171" cy="861774"/>
          </a:xfrm>
          <a:prstGeom prst="rect">
            <a:avLst/>
          </a:prstGeom>
          <a:noFill/>
          <a:ln>
            <a:noFill/>
          </a:ln>
        </p:spPr>
        <p:txBody>
          <a:bodyPr wrap="square" rtlCol="0">
            <a:spAutoFit/>
          </a:bodyPr>
          <a:lstStyle/>
          <a:p>
            <a:r>
              <a:rPr kumimoji="1" lang="en-US" altLang="ja-JP" i="1" dirty="0">
                <a:latin typeface="Times New Roman" panose="02020603050405020304" pitchFamily="18" charset="0"/>
                <a:cs typeface="Times New Roman" panose="02020603050405020304" pitchFamily="18" charset="0"/>
              </a:rPr>
              <a:t>N</a:t>
            </a:r>
            <a:r>
              <a:rPr kumimoji="1" lang="en-US" altLang="ja-JP" baseline="-25000" dirty="0">
                <a:latin typeface="Times New Roman" panose="02020603050405020304" pitchFamily="18" charset="0"/>
                <a:cs typeface="Times New Roman" panose="02020603050405020304" pitchFamily="18" charset="0"/>
              </a:rPr>
              <a:t>p</a:t>
            </a:r>
            <a:r>
              <a:rPr kumimoji="1" lang="en-US" altLang="ja-JP" dirty="0">
                <a:latin typeface="Times New Roman" panose="02020603050405020304" pitchFamily="18" charset="0"/>
                <a:cs typeface="Times New Roman" panose="02020603050405020304" pitchFamily="18" charset="0"/>
              </a:rPr>
              <a:t>=10</a:t>
            </a:r>
            <a:r>
              <a:rPr kumimoji="1" lang="ja-JP" altLang="en-US" dirty="0">
                <a:latin typeface="Times New Roman" panose="02020603050405020304" pitchFamily="18" charset="0"/>
                <a:cs typeface="Times New Roman" panose="02020603050405020304" pitchFamily="18" charset="0"/>
              </a:rPr>
              <a:t>個</a:t>
            </a:r>
            <a:r>
              <a:rPr kumimoji="1" lang="en-US" altLang="ja-JP" dirty="0">
                <a:latin typeface="Times New Roman" panose="02020603050405020304" pitchFamily="18" charset="0"/>
                <a:cs typeface="Times New Roman" panose="02020603050405020304" pitchFamily="18" charset="0"/>
              </a:rPr>
              <a:t> </a:t>
            </a:r>
            <a:r>
              <a:rPr kumimoji="1" lang="ja-JP" altLang="en-US" dirty="0">
                <a:latin typeface="Times New Roman" panose="02020603050405020304" pitchFamily="18" charset="0"/>
                <a:cs typeface="Times New Roman" panose="02020603050405020304" pitchFamily="18" charset="0"/>
              </a:rPr>
              <a:t>程度が必要だと考えられる。</a:t>
            </a:r>
            <a:endParaRPr kumimoji="1" lang="en-US" altLang="ja-JP" dirty="0">
              <a:latin typeface="Times New Roman" panose="02020603050405020304" pitchFamily="18" charset="0"/>
              <a:cs typeface="Times New Roman" panose="02020603050405020304" pitchFamily="18" charset="0"/>
            </a:endParaRPr>
          </a:p>
          <a:p>
            <a:endParaRPr lang="en-US" altLang="ja-JP" sz="1200" dirty="0">
              <a:latin typeface="Times New Roman" panose="02020603050405020304" pitchFamily="18" charset="0"/>
              <a:cs typeface="Times New Roman" panose="02020603050405020304" pitchFamily="18" charset="0"/>
            </a:endParaRPr>
          </a:p>
          <a:p>
            <a:r>
              <a:rPr kumimoji="1" lang="ja-JP" altLang="en-US" dirty="0">
                <a:latin typeface="Times New Roman" panose="02020603050405020304" pitchFamily="18" charset="0"/>
                <a:cs typeface="Times New Roman" panose="02020603050405020304" pitchFamily="18" charset="0"/>
              </a:rPr>
              <a:t>何が分布の違いを生むのか？　⇒　</a:t>
            </a:r>
            <a:r>
              <a:rPr kumimoji="1" lang="en-US" altLang="ja-JP" i="1" dirty="0">
                <a:latin typeface="Times New Roman" panose="02020603050405020304" pitchFamily="18" charset="0"/>
                <a:cs typeface="Times New Roman" panose="02020603050405020304" pitchFamily="18" charset="0"/>
              </a:rPr>
              <a:t>N</a:t>
            </a:r>
            <a:r>
              <a:rPr kumimoji="1" lang="en-US" altLang="ja-JP" baseline="-25000" dirty="0">
                <a:latin typeface="Times New Roman" panose="02020603050405020304" pitchFamily="18" charset="0"/>
                <a:cs typeface="Times New Roman" panose="02020603050405020304" pitchFamily="18" charset="0"/>
              </a:rPr>
              <a:t>p</a:t>
            </a:r>
            <a:r>
              <a:rPr kumimoji="1" lang="en-US" altLang="ja-JP" dirty="0">
                <a:latin typeface="Times New Roman" panose="02020603050405020304" pitchFamily="18" charset="0"/>
                <a:cs typeface="Times New Roman" panose="02020603050405020304" pitchFamily="18" charset="0"/>
              </a:rPr>
              <a:t>=2,10 </a:t>
            </a:r>
            <a:r>
              <a:rPr kumimoji="1" lang="ja-JP" altLang="en-US" dirty="0">
                <a:latin typeface="Times New Roman" panose="02020603050405020304" pitchFamily="18" charset="0"/>
                <a:cs typeface="Times New Roman" panose="02020603050405020304" pitchFamily="18" charset="0"/>
              </a:rPr>
              <a:t>の条件を比較する。</a:t>
            </a:r>
          </a:p>
        </p:txBody>
      </p:sp>
      <p:sp>
        <p:nvSpPr>
          <p:cNvPr id="47" name="正方形/長方形 46"/>
          <p:cNvSpPr/>
          <p:nvPr/>
        </p:nvSpPr>
        <p:spPr>
          <a:xfrm>
            <a:off x="5792442" y="1674737"/>
            <a:ext cx="1116011" cy="369332"/>
          </a:xfrm>
          <a:prstGeom prst="rect">
            <a:avLst/>
          </a:prstGeom>
        </p:spPr>
        <p:txBody>
          <a:bodyPr wrap="none">
            <a:spAutoFit/>
          </a:bodyPr>
          <a:lstStyle/>
          <a:p>
            <a:r>
              <a:rPr lang="en-US" altLang="ja-JP" i="1" dirty="0">
                <a:solidFill>
                  <a:srgbClr val="FF0000"/>
                </a:solidFill>
                <a:latin typeface="Times New Roman" panose="02020603050405020304" pitchFamily="18" charset="0"/>
                <a:cs typeface="Times New Roman" panose="02020603050405020304" pitchFamily="18" charset="0"/>
              </a:rPr>
              <a:t>N</a:t>
            </a:r>
            <a:r>
              <a:rPr lang="en-US" altLang="ja-JP" baseline="-25000" dirty="0">
                <a:solidFill>
                  <a:srgbClr val="FF0000"/>
                </a:solidFill>
                <a:latin typeface="Times New Roman" panose="02020603050405020304" pitchFamily="18" charset="0"/>
                <a:cs typeface="Times New Roman" panose="02020603050405020304" pitchFamily="18" charset="0"/>
              </a:rPr>
              <a:t>p</a:t>
            </a:r>
            <a:r>
              <a:rPr lang="en-US" altLang="ja-JP" dirty="0">
                <a:solidFill>
                  <a:srgbClr val="FF0000"/>
                </a:solidFill>
                <a:latin typeface="Times New Roman" panose="02020603050405020304" pitchFamily="18" charset="0"/>
                <a:cs typeface="Times New Roman" panose="02020603050405020304" pitchFamily="18" charset="0"/>
              </a:rPr>
              <a:t>/cell =1</a:t>
            </a:r>
            <a:endParaRPr lang="ja-JP" altLang="en-US" dirty="0">
              <a:solidFill>
                <a:srgbClr val="FF0000"/>
              </a:solidFill>
            </a:endParaRPr>
          </a:p>
        </p:txBody>
      </p:sp>
    </p:spTree>
    <p:extLst>
      <p:ext uri="{BB962C8B-B14F-4D97-AF65-F5344CB8AC3E}">
        <p14:creationId xmlns:p14="http://schemas.microsoft.com/office/powerpoint/2010/main" val="237423569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descr="Y:\OMP352picls2d\frames_kai\Np_d200_p1\dns_fld_phs\dns_fld_phs01_00028.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92121" y="1122765"/>
            <a:ext cx="3698120" cy="4275952"/>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Y:\OMP352picls2d\frames_kai\Np_d200_p10\dns_fld_phs\dns_fld_phs01_00028.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18863" y="1134507"/>
            <a:ext cx="3687966" cy="4264210"/>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Y:\OMP352picls2d\frames_kai\reso_d169_p28\dns_fld_phs\dns_fld_phs01_00028.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49480" y="1122765"/>
            <a:ext cx="4104456" cy="4745777"/>
          </a:xfrm>
          <a:prstGeom prst="rect">
            <a:avLst/>
          </a:prstGeom>
          <a:noFill/>
          <a:extLst>
            <a:ext uri="{909E8E84-426E-40DD-AFC4-6F175D3DCCD1}">
              <a14:hiddenFill xmlns:a14="http://schemas.microsoft.com/office/drawing/2010/main">
                <a:solidFill>
                  <a:srgbClr val="FFFFFF"/>
                </a:solidFill>
              </a14:hiddenFill>
            </a:ext>
          </a:extLst>
        </p:spPr>
      </p:pic>
      <p:sp>
        <p:nvSpPr>
          <p:cNvPr id="2" name="タイトル 1"/>
          <p:cNvSpPr>
            <a:spLocks noGrp="1"/>
          </p:cNvSpPr>
          <p:nvPr>
            <p:ph type="title"/>
          </p:nvPr>
        </p:nvSpPr>
        <p:spPr/>
        <p:txBody>
          <a:bodyPr>
            <a:normAutofit/>
          </a:bodyPr>
          <a:lstStyle/>
          <a:p>
            <a:r>
              <a:rPr lang="ja-JP" altLang="en-US" dirty="0">
                <a:latin typeface="Times New Roman" panose="02020603050405020304" pitchFamily="18" charset="0"/>
                <a:cs typeface="Times New Roman" panose="02020603050405020304" pitchFamily="18" charset="0"/>
              </a:rPr>
              <a:t>超粒子数</a:t>
            </a:r>
            <a:r>
              <a:rPr kumimoji="1" lang="ja-JP" altLang="en-US" dirty="0">
                <a:latin typeface="Times New Roman" panose="02020603050405020304" pitchFamily="18" charset="0"/>
                <a:cs typeface="Times New Roman" panose="02020603050405020304" pitchFamily="18" charset="0"/>
              </a:rPr>
              <a:t>が足りない場合には、イオン密度のノイズが大きくなる。</a:t>
            </a:r>
            <a:endParaRPr kumimoji="1" lang="ja-JP" altLang="en-US" baseline="-25000" dirty="0">
              <a:latin typeface="Times New Roman" panose="02020603050405020304" pitchFamily="18" charset="0"/>
              <a:cs typeface="Times New Roman" panose="02020603050405020304" pitchFamily="18" charset="0"/>
            </a:endParaRPr>
          </a:p>
        </p:txBody>
      </p:sp>
      <p:pic>
        <p:nvPicPr>
          <p:cNvPr id="2050" name="Picture 2" descr="Y:\OMP352picls2d\frames_kai\reso_d200_p20\dns_fld_phs\dns_fld_phs01_00028.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92625" y="1122765"/>
            <a:ext cx="4104456" cy="4745776"/>
          </a:xfrm>
          <a:prstGeom prst="rect">
            <a:avLst/>
          </a:prstGeom>
          <a:noFill/>
          <a:extLst>
            <a:ext uri="{909E8E84-426E-40DD-AFC4-6F175D3DCCD1}">
              <a14:hiddenFill xmlns:a14="http://schemas.microsoft.com/office/drawing/2010/main">
                <a:solidFill>
                  <a:srgbClr val="FFFFFF"/>
                </a:solidFill>
              </a14:hiddenFill>
            </a:ext>
          </a:extLst>
        </p:spPr>
      </p:pic>
      <p:sp>
        <p:nvSpPr>
          <p:cNvPr id="5" name="正方形/長方形 4"/>
          <p:cNvSpPr/>
          <p:nvPr/>
        </p:nvSpPr>
        <p:spPr>
          <a:xfrm>
            <a:off x="-8140180" y="1376772"/>
            <a:ext cx="653605" cy="32403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solidFill>
                <a:schemeClr val="tx1"/>
              </a:solidFill>
            </a:endParaRPr>
          </a:p>
        </p:txBody>
      </p:sp>
      <p:sp>
        <p:nvSpPr>
          <p:cNvPr id="9" name="正方形/長方形 8"/>
          <p:cNvSpPr/>
          <p:nvPr/>
        </p:nvSpPr>
        <p:spPr>
          <a:xfrm>
            <a:off x="-8184483" y="2420888"/>
            <a:ext cx="1019178" cy="32403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solidFill>
                <a:schemeClr val="tx1"/>
              </a:solidFill>
            </a:endParaRPr>
          </a:p>
        </p:txBody>
      </p:sp>
      <p:sp>
        <p:nvSpPr>
          <p:cNvPr id="10" name="正方形/長方形 9"/>
          <p:cNvSpPr/>
          <p:nvPr/>
        </p:nvSpPr>
        <p:spPr>
          <a:xfrm>
            <a:off x="-8174958" y="3491483"/>
            <a:ext cx="1019178" cy="32403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solidFill>
                <a:schemeClr val="tx1"/>
              </a:solidFill>
            </a:endParaRPr>
          </a:p>
        </p:txBody>
      </p:sp>
      <p:sp>
        <p:nvSpPr>
          <p:cNvPr id="11" name="正方形/長方形 10"/>
          <p:cNvSpPr/>
          <p:nvPr/>
        </p:nvSpPr>
        <p:spPr>
          <a:xfrm>
            <a:off x="-8140180" y="4552323"/>
            <a:ext cx="1127275" cy="17920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solidFill>
                <a:schemeClr val="tx1"/>
              </a:solidFill>
            </a:endParaRPr>
          </a:p>
        </p:txBody>
      </p:sp>
      <p:sp>
        <p:nvSpPr>
          <p:cNvPr id="12" name="正方形/長方形 11"/>
          <p:cNvSpPr/>
          <p:nvPr/>
        </p:nvSpPr>
        <p:spPr>
          <a:xfrm>
            <a:off x="-5941169" y="1188684"/>
            <a:ext cx="1085552" cy="8960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solidFill>
                <a:schemeClr val="tx1"/>
              </a:solidFill>
            </a:endParaRPr>
          </a:p>
        </p:txBody>
      </p:sp>
      <p:sp>
        <p:nvSpPr>
          <p:cNvPr id="13" name="正方形/長方形 12"/>
          <p:cNvSpPr/>
          <p:nvPr/>
        </p:nvSpPr>
        <p:spPr>
          <a:xfrm>
            <a:off x="-3877693" y="1382861"/>
            <a:ext cx="653605" cy="32403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solidFill>
                <a:schemeClr val="tx1"/>
              </a:solidFill>
            </a:endParaRPr>
          </a:p>
        </p:txBody>
      </p:sp>
      <p:sp>
        <p:nvSpPr>
          <p:cNvPr id="14" name="正方形/長方形 13"/>
          <p:cNvSpPr/>
          <p:nvPr/>
        </p:nvSpPr>
        <p:spPr>
          <a:xfrm>
            <a:off x="-3902946" y="2426977"/>
            <a:ext cx="1019178" cy="32403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solidFill>
                <a:schemeClr val="tx1"/>
              </a:solidFill>
            </a:endParaRPr>
          </a:p>
        </p:txBody>
      </p:sp>
      <p:sp>
        <p:nvSpPr>
          <p:cNvPr id="15" name="正方形/長方形 14"/>
          <p:cNvSpPr/>
          <p:nvPr/>
        </p:nvSpPr>
        <p:spPr>
          <a:xfrm>
            <a:off x="-3893422" y="3497572"/>
            <a:ext cx="1009653" cy="1539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solidFill>
                <a:schemeClr val="tx1"/>
              </a:solidFill>
            </a:endParaRPr>
          </a:p>
        </p:txBody>
      </p:sp>
      <p:sp>
        <p:nvSpPr>
          <p:cNvPr id="16" name="正方形/長方形 15"/>
          <p:cNvSpPr/>
          <p:nvPr/>
        </p:nvSpPr>
        <p:spPr>
          <a:xfrm>
            <a:off x="-3910831" y="4548887"/>
            <a:ext cx="1127275" cy="17920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solidFill>
                <a:schemeClr val="tx1"/>
              </a:solidFill>
            </a:endParaRPr>
          </a:p>
        </p:txBody>
      </p:sp>
      <p:sp>
        <p:nvSpPr>
          <p:cNvPr id="17" name="正方形/長方形 16"/>
          <p:cNvSpPr/>
          <p:nvPr/>
        </p:nvSpPr>
        <p:spPr>
          <a:xfrm>
            <a:off x="-1659632" y="1194773"/>
            <a:ext cx="1085552" cy="8960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solidFill>
                <a:schemeClr val="tx1"/>
              </a:solidFill>
            </a:endParaRPr>
          </a:p>
        </p:txBody>
      </p:sp>
      <p:sp>
        <p:nvSpPr>
          <p:cNvPr id="20" name="テキスト ボックス 19"/>
          <p:cNvSpPr txBox="1"/>
          <p:nvPr/>
        </p:nvSpPr>
        <p:spPr>
          <a:xfrm>
            <a:off x="-7987" y="1412776"/>
            <a:ext cx="1445120" cy="584775"/>
          </a:xfrm>
          <a:prstGeom prst="rect">
            <a:avLst/>
          </a:prstGeom>
          <a:noFill/>
          <a:ln>
            <a:noFill/>
          </a:ln>
        </p:spPr>
        <p:txBody>
          <a:bodyPr wrap="square" rtlCol="0">
            <a:spAutoFit/>
          </a:bodyPr>
          <a:lstStyle/>
          <a:p>
            <a:pPr algn="r"/>
            <a:r>
              <a:rPr kumimoji="1" lang="ja-JP" altLang="en-US" sz="1600" dirty="0">
                <a:latin typeface="Times New Roman" panose="02020603050405020304" pitchFamily="18" charset="0"/>
                <a:cs typeface="Times New Roman" panose="02020603050405020304" pitchFamily="18" charset="0"/>
              </a:rPr>
              <a:t>電荷数密度</a:t>
            </a:r>
            <a:endParaRPr kumimoji="1" lang="en-US" altLang="ja-JP" sz="1600" dirty="0">
              <a:latin typeface="Times New Roman" panose="02020603050405020304" pitchFamily="18" charset="0"/>
              <a:cs typeface="Times New Roman" panose="02020603050405020304" pitchFamily="18" charset="0"/>
            </a:endParaRPr>
          </a:p>
          <a:p>
            <a:pPr algn="r"/>
            <a:r>
              <a:rPr lang="en-US" altLang="ja-JP" sz="1600" i="1" dirty="0">
                <a:latin typeface="Times New Roman" panose="02020603050405020304" pitchFamily="18" charset="0"/>
                <a:cs typeface="Times New Roman" panose="02020603050405020304" pitchFamily="18" charset="0"/>
              </a:rPr>
              <a:t>Z</a:t>
            </a:r>
            <a:r>
              <a:rPr lang="ja-JP" altLang="en-US" sz="1600" dirty="0">
                <a:latin typeface="Times New Roman" panose="02020603050405020304" pitchFamily="18" charset="0"/>
                <a:cs typeface="Times New Roman" panose="02020603050405020304" pitchFamily="18" charset="0"/>
              </a:rPr>
              <a:t>・</a:t>
            </a:r>
            <a:r>
              <a:rPr lang="en-US" altLang="ja-JP" sz="1600" i="1" dirty="0">
                <a:latin typeface="Times New Roman" panose="02020603050405020304" pitchFamily="18" charset="0"/>
                <a:cs typeface="Times New Roman" panose="02020603050405020304" pitchFamily="18" charset="0"/>
              </a:rPr>
              <a:t>n</a:t>
            </a:r>
            <a:r>
              <a:rPr lang="ja-JP" altLang="en-US" sz="1600" i="1" dirty="0">
                <a:latin typeface="Times New Roman" panose="02020603050405020304" pitchFamily="18" charset="0"/>
                <a:cs typeface="Times New Roman" panose="02020603050405020304" pitchFamily="18" charset="0"/>
              </a:rPr>
              <a:t> </a:t>
            </a:r>
            <a:r>
              <a:rPr lang="en-US" altLang="ja-JP" sz="1600" dirty="0">
                <a:latin typeface="Times New Roman" panose="02020603050405020304" pitchFamily="18" charset="0"/>
                <a:cs typeface="Times New Roman" panose="02020603050405020304" pitchFamily="18" charset="0"/>
              </a:rPr>
              <a:t>[</a:t>
            </a:r>
            <a:r>
              <a:rPr lang="en-US" altLang="ja-JP" sz="1600" i="1" dirty="0" err="1">
                <a:latin typeface="Times New Roman" panose="02020603050405020304" pitchFamily="18" charset="0"/>
                <a:cs typeface="Times New Roman" panose="02020603050405020304" pitchFamily="18" charset="0"/>
              </a:rPr>
              <a:t>n</a:t>
            </a:r>
            <a:r>
              <a:rPr lang="en-US" altLang="ja-JP" sz="1600" baseline="-25000" dirty="0" err="1">
                <a:latin typeface="Times New Roman" panose="02020603050405020304" pitchFamily="18" charset="0"/>
                <a:cs typeface="Times New Roman" panose="02020603050405020304" pitchFamily="18" charset="0"/>
              </a:rPr>
              <a:t>cr</a:t>
            </a:r>
            <a:r>
              <a:rPr lang="en-US" altLang="ja-JP" sz="1600" dirty="0">
                <a:latin typeface="Times New Roman" panose="02020603050405020304" pitchFamily="18" charset="0"/>
                <a:cs typeface="Times New Roman" panose="02020603050405020304" pitchFamily="18" charset="0"/>
              </a:rPr>
              <a:t>]</a:t>
            </a:r>
            <a:endParaRPr kumimoji="1" lang="ja-JP" altLang="en-US" sz="1600" dirty="0">
              <a:latin typeface="Times New Roman" panose="02020603050405020304" pitchFamily="18" charset="0"/>
              <a:cs typeface="Times New Roman" panose="02020603050405020304" pitchFamily="18" charset="0"/>
            </a:endParaRPr>
          </a:p>
        </p:txBody>
      </p:sp>
      <p:sp>
        <p:nvSpPr>
          <p:cNvPr id="21" name="左中かっこ 20"/>
          <p:cNvSpPr/>
          <p:nvPr/>
        </p:nvSpPr>
        <p:spPr>
          <a:xfrm>
            <a:off x="1216149" y="3260800"/>
            <a:ext cx="144016" cy="1803759"/>
          </a:xfrm>
          <a:prstGeom prst="leftBrace">
            <a:avLst>
              <a:gd name="adj1" fmla="val 87699"/>
              <a:gd name="adj2"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8" name="四角形吹き出し 17"/>
          <p:cNvSpPr/>
          <p:nvPr/>
        </p:nvSpPr>
        <p:spPr>
          <a:xfrm>
            <a:off x="179513" y="5085184"/>
            <a:ext cx="8712967" cy="1440160"/>
          </a:xfrm>
          <a:custGeom>
            <a:avLst/>
            <a:gdLst>
              <a:gd name="connsiteX0" fmla="*/ 0 w 8712967"/>
              <a:gd name="connsiteY0" fmla="*/ 0 h 1006371"/>
              <a:gd name="connsiteX1" fmla="*/ 1452161 w 8712967"/>
              <a:gd name="connsiteY1" fmla="*/ 0 h 1006371"/>
              <a:gd name="connsiteX2" fmla="*/ 2360343 w 8712967"/>
              <a:gd name="connsiteY2" fmla="*/ -340244 h 1006371"/>
              <a:gd name="connsiteX3" fmla="*/ 3630403 w 8712967"/>
              <a:gd name="connsiteY3" fmla="*/ 0 h 1006371"/>
              <a:gd name="connsiteX4" fmla="*/ 8712967 w 8712967"/>
              <a:gd name="connsiteY4" fmla="*/ 0 h 1006371"/>
              <a:gd name="connsiteX5" fmla="*/ 8712967 w 8712967"/>
              <a:gd name="connsiteY5" fmla="*/ 167729 h 1006371"/>
              <a:gd name="connsiteX6" fmla="*/ 8712967 w 8712967"/>
              <a:gd name="connsiteY6" fmla="*/ 167729 h 1006371"/>
              <a:gd name="connsiteX7" fmla="*/ 8712967 w 8712967"/>
              <a:gd name="connsiteY7" fmla="*/ 419321 h 1006371"/>
              <a:gd name="connsiteX8" fmla="*/ 8712967 w 8712967"/>
              <a:gd name="connsiteY8" fmla="*/ 1006371 h 1006371"/>
              <a:gd name="connsiteX9" fmla="*/ 3630403 w 8712967"/>
              <a:gd name="connsiteY9" fmla="*/ 1006371 h 1006371"/>
              <a:gd name="connsiteX10" fmla="*/ 1452161 w 8712967"/>
              <a:gd name="connsiteY10" fmla="*/ 1006371 h 1006371"/>
              <a:gd name="connsiteX11" fmla="*/ 1452161 w 8712967"/>
              <a:gd name="connsiteY11" fmla="*/ 1006371 h 1006371"/>
              <a:gd name="connsiteX12" fmla="*/ 0 w 8712967"/>
              <a:gd name="connsiteY12" fmla="*/ 1006371 h 1006371"/>
              <a:gd name="connsiteX13" fmla="*/ 0 w 8712967"/>
              <a:gd name="connsiteY13" fmla="*/ 419321 h 1006371"/>
              <a:gd name="connsiteX14" fmla="*/ 0 w 8712967"/>
              <a:gd name="connsiteY14" fmla="*/ 167729 h 1006371"/>
              <a:gd name="connsiteX15" fmla="*/ 0 w 8712967"/>
              <a:gd name="connsiteY15" fmla="*/ 167729 h 1006371"/>
              <a:gd name="connsiteX16" fmla="*/ 0 w 8712967"/>
              <a:gd name="connsiteY16" fmla="*/ 0 h 1006371"/>
              <a:gd name="connsiteX0" fmla="*/ 0 w 8712967"/>
              <a:gd name="connsiteY0" fmla="*/ 321194 h 1327565"/>
              <a:gd name="connsiteX1" fmla="*/ 1452161 w 8712967"/>
              <a:gd name="connsiteY1" fmla="*/ 321194 h 1327565"/>
              <a:gd name="connsiteX2" fmla="*/ 2512743 w 8712967"/>
              <a:gd name="connsiteY2" fmla="*/ 0 h 1327565"/>
              <a:gd name="connsiteX3" fmla="*/ 3630403 w 8712967"/>
              <a:gd name="connsiteY3" fmla="*/ 321194 h 1327565"/>
              <a:gd name="connsiteX4" fmla="*/ 8712967 w 8712967"/>
              <a:gd name="connsiteY4" fmla="*/ 321194 h 1327565"/>
              <a:gd name="connsiteX5" fmla="*/ 8712967 w 8712967"/>
              <a:gd name="connsiteY5" fmla="*/ 488923 h 1327565"/>
              <a:gd name="connsiteX6" fmla="*/ 8712967 w 8712967"/>
              <a:gd name="connsiteY6" fmla="*/ 488923 h 1327565"/>
              <a:gd name="connsiteX7" fmla="*/ 8712967 w 8712967"/>
              <a:gd name="connsiteY7" fmla="*/ 740515 h 1327565"/>
              <a:gd name="connsiteX8" fmla="*/ 8712967 w 8712967"/>
              <a:gd name="connsiteY8" fmla="*/ 1327565 h 1327565"/>
              <a:gd name="connsiteX9" fmla="*/ 3630403 w 8712967"/>
              <a:gd name="connsiteY9" fmla="*/ 1327565 h 1327565"/>
              <a:gd name="connsiteX10" fmla="*/ 1452161 w 8712967"/>
              <a:gd name="connsiteY10" fmla="*/ 1327565 h 1327565"/>
              <a:gd name="connsiteX11" fmla="*/ 1452161 w 8712967"/>
              <a:gd name="connsiteY11" fmla="*/ 1327565 h 1327565"/>
              <a:gd name="connsiteX12" fmla="*/ 0 w 8712967"/>
              <a:gd name="connsiteY12" fmla="*/ 1327565 h 1327565"/>
              <a:gd name="connsiteX13" fmla="*/ 0 w 8712967"/>
              <a:gd name="connsiteY13" fmla="*/ 740515 h 1327565"/>
              <a:gd name="connsiteX14" fmla="*/ 0 w 8712967"/>
              <a:gd name="connsiteY14" fmla="*/ 488923 h 1327565"/>
              <a:gd name="connsiteX15" fmla="*/ 0 w 8712967"/>
              <a:gd name="connsiteY15" fmla="*/ 488923 h 1327565"/>
              <a:gd name="connsiteX16" fmla="*/ 0 w 8712967"/>
              <a:gd name="connsiteY16" fmla="*/ 321194 h 1327565"/>
              <a:gd name="connsiteX0" fmla="*/ 0 w 8712967"/>
              <a:gd name="connsiteY0" fmla="*/ 321194 h 1327565"/>
              <a:gd name="connsiteX1" fmla="*/ 1280711 w 8712967"/>
              <a:gd name="connsiteY1" fmla="*/ 330719 h 1327565"/>
              <a:gd name="connsiteX2" fmla="*/ 2512743 w 8712967"/>
              <a:gd name="connsiteY2" fmla="*/ 0 h 1327565"/>
              <a:gd name="connsiteX3" fmla="*/ 3630403 w 8712967"/>
              <a:gd name="connsiteY3" fmla="*/ 321194 h 1327565"/>
              <a:gd name="connsiteX4" fmla="*/ 8712967 w 8712967"/>
              <a:gd name="connsiteY4" fmla="*/ 321194 h 1327565"/>
              <a:gd name="connsiteX5" fmla="*/ 8712967 w 8712967"/>
              <a:gd name="connsiteY5" fmla="*/ 488923 h 1327565"/>
              <a:gd name="connsiteX6" fmla="*/ 8712967 w 8712967"/>
              <a:gd name="connsiteY6" fmla="*/ 488923 h 1327565"/>
              <a:gd name="connsiteX7" fmla="*/ 8712967 w 8712967"/>
              <a:gd name="connsiteY7" fmla="*/ 740515 h 1327565"/>
              <a:gd name="connsiteX8" fmla="*/ 8712967 w 8712967"/>
              <a:gd name="connsiteY8" fmla="*/ 1327565 h 1327565"/>
              <a:gd name="connsiteX9" fmla="*/ 3630403 w 8712967"/>
              <a:gd name="connsiteY9" fmla="*/ 1327565 h 1327565"/>
              <a:gd name="connsiteX10" fmla="*/ 1452161 w 8712967"/>
              <a:gd name="connsiteY10" fmla="*/ 1327565 h 1327565"/>
              <a:gd name="connsiteX11" fmla="*/ 1452161 w 8712967"/>
              <a:gd name="connsiteY11" fmla="*/ 1327565 h 1327565"/>
              <a:gd name="connsiteX12" fmla="*/ 0 w 8712967"/>
              <a:gd name="connsiteY12" fmla="*/ 1327565 h 1327565"/>
              <a:gd name="connsiteX13" fmla="*/ 0 w 8712967"/>
              <a:gd name="connsiteY13" fmla="*/ 740515 h 1327565"/>
              <a:gd name="connsiteX14" fmla="*/ 0 w 8712967"/>
              <a:gd name="connsiteY14" fmla="*/ 488923 h 1327565"/>
              <a:gd name="connsiteX15" fmla="*/ 0 w 8712967"/>
              <a:gd name="connsiteY15" fmla="*/ 488923 h 1327565"/>
              <a:gd name="connsiteX16" fmla="*/ 0 w 8712967"/>
              <a:gd name="connsiteY16" fmla="*/ 321194 h 1327565"/>
              <a:gd name="connsiteX0" fmla="*/ 0 w 8712967"/>
              <a:gd name="connsiteY0" fmla="*/ 321194 h 1327565"/>
              <a:gd name="connsiteX1" fmla="*/ 1280711 w 8712967"/>
              <a:gd name="connsiteY1" fmla="*/ 330719 h 1327565"/>
              <a:gd name="connsiteX2" fmla="*/ 2512743 w 8712967"/>
              <a:gd name="connsiteY2" fmla="*/ 0 h 1327565"/>
              <a:gd name="connsiteX3" fmla="*/ 1820653 w 8712967"/>
              <a:gd name="connsiteY3" fmla="*/ 321194 h 1327565"/>
              <a:gd name="connsiteX4" fmla="*/ 8712967 w 8712967"/>
              <a:gd name="connsiteY4" fmla="*/ 321194 h 1327565"/>
              <a:gd name="connsiteX5" fmla="*/ 8712967 w 8712967"/>
              <a:gd name="connsiteY5" fmla="*/ 488923 h 1327565"/>
              <a:gd name="connsiteX6" fmla="*/ 8712967 w 8712967"/>
              <a:gd name="connsiteY6" fmla="*/ 488923 h 1327565"/>
              <a:gd name="connsiteX7" fmla="*/ 8712967 w 8712967"/>
              <a:gd name="connsiteY7" fmla="*/ 740515 h 1327565"/>
              <a:gd name="connsiteX8" fmla="*/ 8712967 w 8712967"/>
              <a:gd name="connsiteY8" fmla="*/ 1327565 h 1327565"/>
              <a:gd name="connsiteX9" fmla="*/ 3630403 w 8712967"/>
              <a:gd name="connsiteY9" fmla="*/ 1327565 h 1327565"/>
              <a:gd name="connsiteX10" fmla="*/ 1452161 w 8712967"/>
              <a:gd name="connsiteY10" fmla="*/ 1327565 h 1327565"/>
              <a:gd name="connsiteX11" fmla="*/ 1452161 w 8712967"/>
              <a:gd name="connsiteY11" fmla="*/ 1327565 h 1327565"/>
              <a:gd name="connsiteX12" fmla="*/ 0 w 8712967"/>
              <a:gd name="connsiteY12" fmla="*/ 1327565 h 1327565"/>
              <a:gd name="connsiteX13" fmla="*/ 0 w 8712967"/>
              <a:gd name="connsiteY13" fmla="*/ 740515 h 1327565"/>
              <a:gd name="connsiteX14" fmla="*/ 0 w 8712967"/>
              <a:gd name="connsiteY14" fmla="*/ 488923 h 1327565"/>
              <a:gd name="connsiteX15" fmla="*/ 0 w 8712967"/>
              <a:gd name="connsiteY15" fmla="*/ 488923 h 1327565"/>
              <a:gd name="connsiteX16" fmla="*/ 0 w 8712967"/>
              <a:gd name="connsiteY16" fmla="*/ 321194 h 1327565"/>
              <a:gd name="connsiteX0" fmla="*/ 0 w 8712967"/>
              <a:gd name="connsiteY0" fmla="*/ 330719 h 1337090"/>
              <a:gd name="connsiteX1" fmla="*/ 1280711 w 8712967"/>
              <a:gd name="connsiteY1" fmla="*/ 340244 h 1337090"/>
              <a:gd name="connsiteX2" fmla="*/ 2103168 w 8712967"/>
              <a:gd name="connsiteY2" fmla="*/ 0 h 1337090"/>
              <a:gd name="connsiteX3" fmla="*/ 1820653 w 8712967"/>
              <a:gd name="connsiteY3" fmla="*/ 330719 h 1337090"/>
              <a:gd name="connsiteX4" fmla="*/ 8712967 w 8712967"/>
              <a:gd name="connsiteY4" fmla="*/ 330719 h 1337090"/>
              <a:gd name="connsiteX5" fmla="*/ 8712967 w 8712967"/>
              <a:gd name="connsiteY5" fmla="*/ 498448 h 1337090"/>
              <a:gd name="connsiteX6" fmla="*/ 8712967 w 8712967"/>
              <a:gd name="connsiteY6" fmla="*/ 498448 h 1337090"/>
              <a:gd name="connsiteX7" fmla="*/ 8712967 w 8712967"/>
              <a:gd name="connsiteY7" fmla="*/ 750040 h 1337090"/>
              <a:gd name="connsiteX8" fmla="*/ 8712967 w 8712967"/>
              <a:gd name="connsiteY8" fmla="*/ 1337090 h 1337090"/>
              <a:gd name="connsiteX9" fmla="*/ 3630403 w 8712967"/>
              <a:gd name="connsiteY9" fmla="*/ 1337090 h 1337090"/>
              <a:gd name="connsiteX10" fmla="*/ 1452161 w 8712967"/>
              <a:gd name="connsiteY10" fmla="*/ 1337090 h 1337090"/>
              <a:gd name="connsiteX11" fmla="*/ 1452161 w 8712967"/>
              <a:gd name="connsiteY11" fmla="*/ 1337090 h 1337090"/>
              <a:gd name="connsiteX12" fmla="*/ 0 w 8712967"/>
              <a:gd name="connsiteY12" fmla="*/ 1337090 h 1337090"/>
              <a:gd name="connsiteX13" fmla="*/ 0 w 8712967"/>
              <a:gd name="connsiteY13" fmla="*/ 750040 h 1337090"/>
              <a:gd name="connsiteX14" fmla="*/ 0 w 8712967"/>
              <a:gd name="connsiteY14" fmla="*/ 498448 h 1337090"/>
              <a:gd name="connsiteX15" fmla="*/ 0 w 8712967"/>
              <a:gd name="connsiteY15" fmla="*/ 498448 h 1337090"/>
              <a:gd name="connsiteX16" fmla="*/ 0 w 8712967"/>
              <a:gd name="connsiteY16" fmla="*/ 330719 h 1337090"/>
              <a:gd name="connsiteX0" fmla="*/ 0 w 8712967"/>
              <a:gd name="connsiteY0" fmla="*/ 492644 h 1499015"/>
              <a:gd name="connsiteX1" fmla="*/ 1280711 w 8712967"/>
              <a:gd name="connsiteY1" fmla="*/ 502169 h 1499015"/>
              <a:gd name="connsiteX2" fmla="*/ 2093643 w 8712967"/>
              <a:gd name="connsiteY2" fmla="*/ 0 h 1499015"/>
              <a:gd name="connsiteX3" fmla="*/ 1820653 w 8712967"/>
              <a:gd name="connsiteY3" fmla="*/ 492644 h 1499015"/>
              <a:gd name="connsiteX4" fmla="*/ 8712967 w 8712967"/>
              <a:gd name="connsiteY4" fmla="*/ 492644 h 1499015"/>
              <a:gd name="connsiteX5" fmla="*/ 8712967 w 8712967"/>
              <a:gd name="connsiteY5" fmla="*/ 660373 h 1499015"/>
              <a:gd name="connsiteX6" fmla="*/ 8712967 w 8712967"/>
              <a:gd name="connsiteY6" fmla="*/ 660373 h 1499015"/>
              <a:gd name="connsiteX7" fmla="*/ 8712967 w 8712967"/>
              <a:gd name="connsiteY7" fmla="*/ 911965 h 1499015"/>
              <a:gd name="connsiteX8" fmla="*/ 8712967 w 8712967"/>
              <a:gd name="connsiteY8" fmla="*/ 1499015 h 1499015"/>
              <a:gd name="connsiteX9" fmla="*/ 3630403 w 8712967"/>
              <a:gd name="connsiteY9" fmla="*/ 1499015 h 1499015"/>
              <a:gd name="connsiteX10" fmla="*/ 1452161 w 8712967"/>
              <a:gd name="connsiteY10" fmla="*/ 1499015 h 1499015"/>
              <a:gd name="connsiteX11" fmla="*/ 1452161 w 8712967"/>
              <a:gd name="connsiteY11" fmla="*/ 1499015 h 1499015"/>
              <a:gd name="connsiteX12" fmla="*/ 0 w 8712967"/>
              <a:gd name="connsiteY12" fmla="*/ 1499015 h 1499015"/>
              <a:gd name="connsiteX13" fmla="*/ 0 w 8712967"/>
              <a:gd name="connsiteY13" fmla="*/ 911965 h 1499015"/>
              <a:gd name="connsiteX14" fmla="*/ 0 w 8712967"/>
              <a:gd name="connsiteY14" fmla="*/ 660373 h 1499015"/>
              <a:gd name="connsiteX15" fmla="*/ 0 w 8712967"/>
              <a:gd name="connsiteY15" fmla="*/ 660373 h 1499015"/>
              <a:gd name="connsiteX16" fmla="*/ 0 w 8712967"/>
              <a:gd name="connsiteY16" fmla="*/ 492644 h 1499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712967" h="1499015">
                <a:moveTo>
                  <a:pt x="0" y="492644"/>
                </a:moveTo>
                <a:lnTo>
                  <a:pt x="1280711" y="502169"/>
                </a:lnTo>
                <a:lnTo>
                  <a:pt x="2093643" y="0"/>
                </a:lnTo>
                <a:lnTo>
                  <a:pt x="1820653" y="492644"/>
                </a:lnTo>
                <a:lnTo>
                  <a:pt x="8712967" y="492644"/>
                </a:lnTo>
                <a:lnTo>
                  <a:pt x="8712967" y="660373"/>
                </a:lnTo>
                <a:lnTo>
                  <a:pt x="8712967" y="660373"/>
                </a:lnTo>
                <a:lnTo>
                  <a:pt x="8712967" y="911965"/>
                </a:lnTo>
                <a:lnTo>
                  <a:pt x="8712967" y="1499015"/>
                </a:lnTo>
                <a:lnTo>
                  <a:pt x="3630403" y="1499015"/>
                </a:lnTo>
                <a:lnTo>
                  <a:pt x="1452161" y="1499015"/>
                </a:lnTo>
                <a:lnTo>
                  <a:pt x="1452161" y="1499015"/>
                </a:lnTo>
                <a:lnTo>
                  <a:pt x="0" y="1499015"/>
                </a:lnTo>
                <a:lnTo>
                  <a:pt x="0" y="911965"/>
                </a:lnTo>
                <a:lnTo>
                  <a:pt x="0" y="660373"/>
                </a:lnTo>
                <a:lnTo>
                  <a:pt x="0" y="660373"/>
                </a:lnTo>
                <a:lnTo>
                  <a:pt x="0" y="492644"/>
                </a:lnTo>
                <a:close/>
              </a:path>
            </a:pathLst>
          </a:cu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solidFill>
                <a:schemeClr val="tx1"/>
              </a:solidFill>
            </a:endParaRPr>
          </a:p>
        </p:txBody>
      </p:sp>
      <p:sp>
        <p:nvSpPr>
          <p:cNvPr id="6" name="テキスト ボックス 5"/>
          <p:cNvSpPr txBox="1"/>
          <p:nvPr/>
        </p:nvSpPr>
        <p:spPr>
          <a:xfrm>
            <a:off x="214561" y="5589240"/>
            <a:ext cx="8837934" cy="923330"/>
          </a:xfrm>
          <a:prstGeom prst="rect">
            <a:avLst/>
          </a:prstGeom>
          <a:noFill/>
          <a:ln>
            <a:noFill/>
          </a:ln>
        </p:spPr>
        <p:txBody>
          <a:bodyPr wrap="square" rtlCol="0">
            <a:spAutoFit/>
          </a:bodyPr>
          <a:lstStyle/>
          <a:p>
            <a:r>
              <a:rPr lang="ja-JP" altLang="en-US" dirty="0">
                <a:latin typeface="Times New Roman" panose="02020603050405020304" pitchFamily="18" charset="0"/>
                <a:cs typeface="Times New Roman" panose="02020603050405020304" pitchFamily="18" charset="0"/>
              </a:rPr>
              <a:t>数密度のノイズが大きくなる。</a:t>
            </a:r>
            <a:endParaRPr lang="en-US" altLang="ja-JP" dirty="0">
              <a:latin typeface="Times New Roman" panose="02020603050405020304" pitchFamily="18" charset="0"/>
              <a:cs typeface="Times New Roman" panose="02020603050405020304" pitchFamily="18" charset="0"/>
            </a:endParaRPr>
          </a:p>
          <a:p>
            <a:r>
              <a:rPr lang="ja-JP" altLang="en-US" dirty="0">
                <a:latin typeface="Times New Roman" panose="02020603050405020304" pitchFamily="18" charset="0"/>
                <a:cs typeface="Times New Roman" panose="02020603050405020304" pitchFamily="18" charset="0"/>
              </a:rPr>
              <a:t>⇒　セルあたりの粒子数が少なすぎる。</a:t>
            </a:r>
            <a:endParaRPr lang="en-US" altLang="ja-JP" dirty="0">
              <a:latin typeface="Times New Roman" panose="02020603050405020304" pitchFamily="18" charset="0"/>
              <a:cs typeface="Times New Roman" panose="02020603050405020304" pitchFamily="18" charset="0"/>
            </a:endParaRPr>
          </a:p>
          <a:p>
            <a:r>
              <a:rPr lang="ja-JP" altLang="en-US" dirty="0">
                <a:latin typeface="Times New Roman" panose="02020603050405020304" pitchFamily="18" charset="0"/>
                <a:cs typeface="Times New Roman" panose="02020603050405020304" pitchFamily="18" charset="0"/>
              </a:rPr>
              <a:t>⇒　必要な粒子数は</a:t>
            </a:r>
            <a:r>
              <a:rPr lang="en-US" altLang="ja-JP" i="1" dirty="0">
                <a:latin typeface="Times New Roman" panose="02020603050405020304" pitchFamily="18" charset="0"/>
                <a:cs typeface="Times New Roman" panose="02020603050405020304" pitchFamily="18" charset="0"/>
              </a:rPr>
              <a:t>T</a:t>
            </a:r>
            <a:r>
              <a:rPr lang="en-US" altLang="ja-JP" dirty="0">
                <a:latin typeface="Times New Roman" panose="02020603050405020304" pitchFamily="18" charset="0"/>
                <a:cs typeface="Times New Roman" panose="02020603050405020304" pitchFamily="18" charset="0"/>
              </a:rPr>
              <a:t>/</a:t>
            </a:r>
            <a:r>
              <a:rPr lang="en-US" altLang="ja-JP" dirty="0" err="1">
                <a:latin typeface="Times New Roman" panose="02020603050405020304" pitchFamily="18" charset="0"/>
                <a:cs typeface="Times New Roman" panose="02020603050405020304" pitchFamily="18" charset="0"/>
              </a:rPr>
              <a:t>Δ</a:t>
            </a:r>
            <a:r>
              <a:rPr lang="en-US" altLang="ja-JP" i="1" dirty="0" err="1">
                <a:latin typeface="Times New Roman" panose="02020603050405020304" pitchFamily="18" charset="0"/>
                <a:cs typeface="Times New Roman" panose="02020603050405020304" pitchFamily="18" charset="0"/>
              </a:rPr>
              <a:t>t</a:t>
            </a:r>
            <a:r>
              <a:rPr lang="ja-JP" altLang="en-US" dirty="0">
                <a:latin typeface="Times New Roman" panose="02020603050405020304" pitchFamily="18" charset="0"/>
                <a:cs typeface="Times New Roman" panose="02020603050405020304" pitchFamily="18" charset="0"/>
              </a:rPr>
              <a:t>に対してどのように依存するか？</a:t>
            </a:r>
            <a:endParaRPr lang="en-US" altLang="ja-JP" dirty="0">
              <a:latin typeface="Times New Roman" panose="02020603050405020304" pitchFamily="18" charset="0"/>
              <a:cs typeface="Times New Roman" panose="02020603050405020304" pitchFamily="18" charset="0"/>
            </a:endParaRPr>
          </a:p>
        </p:txBody>
      </p:sp>
      <p:pic>
        <p:nvPicPr>
          <p:cNvPr id="4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396536" y="1268760"/>
            <a:ext cx="5483002" cy="36553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1" name="テキスト ボックス 40"/>
          <p:cNvSpPr txBox="1"/>
          <p:nvPr/>
        </p:nvSpPr>
        <p:spPr>
          <a:xfrm>
            <a:off x="9396536" y="764704"/>
            <a:ext cx="1440160" cy="646331"/>
          </a:xfrm>
          <a:prstGeom prst="rect">
            <a:avLst/>
          </a:prstGeom>
          <a:noFill/>
          <a:ln>
            <a:noFill/>
          </a:ln>
        </p:spPr>
        <p:txBody>
          <a:bodyPr wrap="square" rtlCol="0">
            <a:spAutoFit/>
          </a:bodyPr>
          <a:lstStyle/>
          <a:p>
            <a:r>
              <a:rPr kumimoji="1" lang="en-US" altLang="ja-JP" dirty="0"/>
              <a:t>x=18.5~19.0um</a:t>
            </a:r>
            <a:endParaRPr kumimoji="1" lang="ja-JP" altLang="en-US" dirty="0"/>
          </a:p>
        </p:txBody>
      </p:sp>
      <p:cxnSp>
        <p:nvCxnSpPr>
          <p:cNvPr id="28" name="直線矢印コネクタ 27"/>
          <p:cNvCxnSpPr/>
          <p:nvPr/>
        </p:nvCxnSpPr>
        <p:spPr>
          <a:xfrm>
            <a:off x="3347864" y="7749480"/>
            <a:ext cx="1188132" cy="0"/>
          </a:xfrm>
          <a:prstGeom prst="straightConnector1">
            <a:avLst/>
          </a:prstGeom>
          <a:ln>
            <a:solidFill>
              <a:srgbClr val="FFFF0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30" name="テキスト ボックス 29"/>
          <p:cNvSpPr txBox="1"/>
          <p:nvPr/>
        </p:nvSpPr>
        <p:spPr>
          <a:xfrm>
            <a:off x="3347864" y="7156099"/>
            <a:ext cx="1870999" cy="584775"/>
          </a:xfrm>
          <a:prstGeom prst="rect">
            <a:avLst/>
          </a:prstGeom>
          <a:noFill/>
          <a:ln>
            <a:noFill/>
          </a:ln>
        </p:spPr>
        <p:txBody>
          <a:bodyPr wrap="square" rtlCol="0">
            <a:spAutoFit/>
          </a:bodyPr>
          <a:lstStyle/>
          <a:p>
            <a:r>
              <a:rPr lang="en-US" altLang="ja-JP" sz="1600" i="1" dirty="0">
                <a:solidFill>
                  <a:srgbClr val="FFFF00"/>
                </a:solidFill>
                <a:latin typeface="Times New Roman" panose="02020603050405020304" pitchFamily="18" charset="0"/>
                <a:cs typeface="Times New Roman" panose="02020603050405020304" pitchFamily="18" charset="0"/>
              </a:rPr>
              <a:t>φ</a:t>
            </a:r>
            <a:r>
              <a:rPr lang="en-US" altLang="ja-JP" sz="1600" dirty="0">
                <a:solidFill>
                  <a:srgbClr val="FFFF00"/>
                </a:solidFill>
                <a:latin typeface="Times New Roman" panose="02020603050405020304" pitchFamily="18" charset="0"/>
                <a:cs typeface="Times New Roman" panose="02020603050405020304" pitchFamily="18" charset="0"/>
              </a:rPr>
              <a:t>=7.2×10</a:t>
            </a:r>
            <a:r>
              <a:rPr lang="en-US" altLang="ja-JP" sz="1600" baseline="30000" dirty="0">
                <a:solidFill>
                  <a:srgbClr val="FFFF00"/>
                </a:solidFill>
                <a:latin typeface="Times New Roman" panose="02020603050405020304" pitchFamily="18" charset="0"/>
                <a:cs typeface="Times New Roman" panose="02020603050405020304" pitchFamily="18" charset="0"/>
              </a:rPr>
              <a:t>-14 </a:t>
            </a:r>
            <a:r>
              <a:rPr lang="en-US" altLang="ja-JP" sz="1600" dirty="0">
                <a:solidFill>
                  <a:srgbClr val="FFFF00"/>
                </a:solidFill>
                <a:latin typeface="Times New Roman" panose="02020603050405020304" pitchFamily="18" charset="0"/>
                <a:cs typeface="Times New Roman" panose="02020603050405020304" pitchFamily="18" charset="0"/>
              </a:rPr>
              <a:t>J/C</a:t>
            </a:r>
          </a:p>
          <a:p>
            <a:r>
              <a:rPr lang="ja-JP" altLang="en-US" sz="1600" dirty="0">
                <a:solidFill>
                  <a:srgbClr val="FFFF00"/>
                </a:solidFill>
                <a:latin typeface="Times New Roman" panose="02020603050405020304" pitchFamily="18" charset="0"/>
                <a:cs typeface="Times New Roman" panose="02020603050405020304" pitchFamily="18" charset="0"/>
              </a:rPr>
              <a:t>∴</a:t>
            </a:r>
            <a:r>
              <a:rPr lang="en-US" altLang="ja-JP" sz="1600" dirty="0" err="1">
                <a:solidFill>
                  <a:srgbClr val="FFFF00"/>
                </a:solidFill>
                <a:latin typeface="Times New Roman" panose="02020603050405020304" pitchFamily="18" charset="0"/>
                <a:cs typeface="Times New Roman" panose="02020603050405020304" pitchFamily="18" charset="0"/>
              </a:rPr>
              <a:t>Δ</a:t>
            </a:r>
            <a:r>
              <a:rPr lang="en-US" altLang="ja-JP" sz="1600" i="1" dirty="0" err="1">
                <a:solidFill>
                  <a:srgbClr val="FFFF00"/>
                </a:solidFill>
                <a:latin typeface="Times New Roman" panose="02020603050405020304" pitchFamily="18" charset="0"/>
                <a:cs typeface="Times New Roman" panose="02020603050405020304" pitchFamily="18" charset="0"/>
              </a:rPr>
              <a:t>ε</a:t>
            </a:r>
            <a:r>
              <a:rPr lang="en-US" altLang="ja-JP" sz="1600" baseline="-25000" dirty="0" err="1">
                <a:solidFill>
                  <a:srgbClr val="FFFF00"/>
                </a:solidFill>
                <a:latin typeface="Times New Roman" panose="02020603050405020304" pitchFamily="18" charset="0"/>
                <a:cs typeface="Times New Roman" panose="02020603050405020304" pitchFamily="18" charset="0"/>
              </a:rPr>
              <a:t>ion</a:t>
            </a:r>
            <a:r>
              <a:rPr lang="en-US" altLang="ja-JP" sz="1600" dirty="0">
                <a:solidFill>
                  <a:srgbClr val="FFFF00"/>
                </a:solidFill>
                <a:latin typeface="Times New Roman" panose="02020603050405020304" pitchFamily="18" charset="0"/>
                <a:cs typeface="Times New Roman" panose="02020603050405020304" pitchFamily="18" charset="0"/>
              </a:rPr>
              <a:t>= +4.33MeV</a:t>
            </a:r>
            <a:endParaRPr kumimoji="1" lang="ja-JP" altLang="en-US" sz="1600" dirty="0">
              <a:solidFill>
                <a:srgbClr val="FFFF00"/>
              </a:solidFill>
              <a:latin typeface="Times New Roman" panose="02020603050405020304" pitchFamily="18" charset="0"/>
              <a:cs typeface="Times New Roman" panose="02020603050405020304" pitchFamily="18" charset="0"/>
            </a:endParaRPr>
          </a:p>
        </p:txBody>
      </p:sp>
      <p:sp>
        <p:nvSpPr>
          <p:cNvPr id="23" name="正方形/長方形 22"/>
          <p:cNvSpPr/>
          <p:nvPr/>
        </p:nvSpPr>
        <p:spPr>
          <a:xfrm>
            <a:off x="1372766" y="765175"/>
            <a:ext cx="1080745" cy="369332"/>
          </a:xfrm>
          <a:prstGeom prst="rect">
            <a:avLst/>
          </a:prstGeom>
        </p:spPr>
        <p:txBody>
          <a:bodyPr wrap="none">
            <a:spAutoFit/>
          </a:bodyPr>
          <a:lstStyle/>
          <a:p>
            <a:r>
              <a:rPr lang="en-US" altLang="ja-JP" b="1" i="1" dirty="0">
                <a:latin typeface="Times New Roman" panose="02020603050405020304" pitchFamily="18" charset="0"/>
                <a:cs typeface="Times New Roman" panose="02020603050405020304" pitchFamily="18" charset="0"/>
              </a:rPr>
              <a:t>N</a:t>
            </a:r>
            <a:r>
              <a:rPr lang="en-US" altLang="ja-JP" b="1" baseline="-25000" dirty="0">
                <a:latin typeface="Times New Roman" panose="02020603050405020304" pitchFamily="18" charset="0"/>
                <a:cs typeface="Times New Roman" panose="02020603050405020304" pitchFamily="18" charset="0"/>
              </a:rPr>
              <a:t>p</a:t>
            </a:r>
            <a:r>
              <a:rPr lang="en-US" altLang="ja-JP" b="1" dirty="0">
                <a:latin typeface="Times New Roman" panose="02020603050405020304" pitchFamily="18" charset="0"/>
                <a:cs typeface="Times New Roman" panose="02020603050405020304" pitchFamily="18" charset="0"/>
              </a:rPr>
              <a:t>/cell=2</a:t>
            </a:r>
            <a:endParaRPr lang="ja-JP" altLang="en-US" b="1" dirty="0"/>
          </a:p>
        </p:txBody>
      </p:sp>
      <p:sp>
        <p:nvSpPr>
          <p:cNvPr id="34" name="正方形/長方形 33"/>
          <p:cNvSpPr/>
          <p:nvPr/>
        </p:nvSpPr>
        <p:spPr>
          <a:xfrm>
            <a:off x="5218863" y="765175"/>
            <a:ext cx="1196161" cy="369332"/>
          </a:xfrm>
          <a:prstGeom prst="rect">
            <a:avLst/>
          </a:prstGeom>
        </p:spPr>
        <p:txBody>
          <a:bodyPr wrap="none">
            <a:spAutoFit/>
          </a:bodyPr>
          <a:lstStyle/>
          <a:p>
            <a:r>
              <a:rPr lang="en-US" altLang="ja-JP" b="1" i="1" dirty="0">
                <a:latin typeface="Times New Roman" panose="02020603050405020304" pitchFamily="18" charset="0"/>
                <a:cs typeface="Times New Roman" panose="02020603050405020304" pitchFamily="18" charset="0"/>
              </a:rPr>
              <a:t>N</a:t>
            </a:r>
            <a:r>
              <a:rPr lang="en-US" altLang="ja-JP" b="1" baseline="-25000" dirty="0">
                <a:latin typeface="Times New Roman" panose="02020603050405020304" pitchFamily="18" charset="0"/>
                <a:cs typeface="Times New Roman" panose="02020603050405020304" pitchFamily="18" charset="0"/>
              </a:rPr>
              <a:t>p</a:t>
            </a:r>
            <a:r>
              <a:rPr lang="en-US" altLang="ja-JP" b="1" dirty="0">
                <a:latin typeface="Times New Roman" panose="02020603050405020304" pitchFamily="18" charset="0"/>
                <a:cs typeface="Times New Roman" panose="02020603050405020304" pitchFamily="18" charset="0"/>
              </a:rPr>
              <a:t>/cell=10</a:t>
            </a:r>
            <a:endParaRPr lang="ja-JP" altLang="en-US" b="1" dirty="0"/>
          </a:p>
        </p:txBody>
      </p:sp>
      <p:sp>
        <p:nvSpPr>
          <p:cNvPr id="37" name="正方形/長方形 36"/>
          <p:cNvSpPr/>
          <p:nvPr/>
        </p:nvSpPr>
        <p:spPr>
          <a:xfrm>
            <a:off x="3851920" y="1183307"/>
            <a:ext cx="1085552" cy="8960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solidFill>
                <a:schemeClr val="tx1"/>
              </a:solidFill>
            </a:endParaRPr>
          </a:p>
        </p:txBody>
      </p:sp>
      <p:sp>
        <p:nvSpPr>
          <p:cNvPr id="38" name="正方形/長方形 37"/>
          <p:cNvSpPr/>
          <p:nvPr/>
        </p:nvSpPr>
        <p:spPr>
          <a:xfrm>
            <a:off x="7662912" y="1177702"/>
            <a:ext cx="1085552" cy="8960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solidFill>
                <a:schemeClr val="tx1"/>
              </a:solidFill>
            </a:endParaRPr>
          </a:p>
        </p:txBody>
      </p:sp>
      <p:sp>
        <p:nvSpPr>
          <p:cNvPr id="39" name="正方形/長方形 38"/>
          <p:cNvSpPr/>
          <p:nvPr/>
        </p:nvSpPr>
        <p:spPr>
          <a:xfrm>
            <a:off x="5724128" y="1376133"/>
            <a:ext cx="792088" cy="3246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solidFill>
                <a:schemeClr val="tx1"/>
              </a:solidFill>
            </a:endParaRPr>
          </a:p>
        </p:txBody>
      </p:sp>
      <p:sp>
        <p:nvSpPr>
          <p:cNvPr id="42" name="正方形/長方形 41"/>
          <p:cNvSpPr/>
          <p:nvPr/>
        </p:nvSpPr>
        <p:spPr>
          <a:xfrm>
            <a:off x="1937310" y="1366195"/>
            <a:ext cx="792088" cy="3246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solidFill>
                <a:schemeClr val="tx1"/>
              </a:solidFill>
            </a:endParaRPr>
          </a:p>
        </p:txBody>
      </p:sp>
      <p:sp>
        <p:nvSpPr>
          <p:cNvPr id="43" name="正方形/長方形 42"/>
          <p:cNvSpPr/>
          <p:nvPr/>
        </p:nvSpPr>
        <p:spPr>
          <a:xfrm>
            <a:off x="1903613" y="2313776"/>
            <a:ext cx="1002678" cy="25008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solidFill>
                <a:schemeClr val="tx1"/>
              </a:solidFill>
            </a:endParaRPr>
          </a:p>
        </p:txBody>
      </p:sp>
      <p:sp>
        <p:nvSpPr>
          <p:cNvPr id="44" name="正方形/長方形 43"/>
          <p:cNvSpPr/>
          <p:nvPr/>
        </p:nvSpPr>
        <p:spPr>
          <a:xfrm>
            <a:off x="5755516" y="2301937"/>
            <a:ext cx="1002678" cy="25008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solidFill>
                <a:schemeClr val="tx1"/>
              </a:solidFill>
            </a:endParaRPr>
          </a:p>
        </p:txBody>
      </p:sp>
      <p:sp>
        <p:nvSpPr>
          <p:cNvPr id="45" name="正方形/長方形 44"/>
          <p:cNvSpPr/>
          <p:nvPr/>
        </p:nvSpPr>
        <p:spPr>
          <a:xfrm>
            <a:off x="1937310" y="3258718"/>
            <a:ext cx="1002678" cy="25008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solidFill>
                <a:schemeClr val="tx1"/>
              </a:solidFill>
            </a:endParaRPr>
          </a:p>
        </p:txBody>
      </p:sp>
      <p:sp>
        <p:nvSpPr>
          <p:cNvPr id="46" name="正方形/長方形 45"/>
          <p:cNvSpPr/>
          <p:nvPr/>
        </p:nvSpPr>
        <p:spPr>
          <a:xfrm>
            <a:off x="5745991" y="3269956"/>
            <a:ext cx="1002678" cy="25008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solidFill>
                <a:schemeClr val="tx1"/>
              </a:solidFill>
            </a:endParaRPr>
          </a:p>
        </p:txBody>
      </p:sp>
      <p:sp>
        <p:nvSpPr>
          <p:cNvPr id="47" name="正方形/長方形 46"/>
          <p:cNvSpPr/>
          <p:nvPr/>
        </p:nvSpPr>
        <p:spPr>
          <a:xfrm>
            <a:off x="5745991" y="4215556"/>
            <a:ext cx="1002678" cy="25008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solidFill>
                <a:schemeClr val="tx1"/>
              </a:solidFill>
            </a:endParaRPr>
          </a:p>
        </p:txBody>
      </p:sp>
      <p:sp>
        <p:nvSpPr>
          <p:cNvPr id="48" name="正方形/長方形 47"/>
          <p:cNvSpPr/>
          <p:nvPr/>
        </p:nvSpPr>
        <p:spPr>
          <a:xfrm>
            <a:off x="1922663" y="4215556"/>
            <a:ext cx="1002678" cy="25008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solidFill>
                <a:schemeClr val="tx1"/>
              </a:solidFill>
            </a:endParaRPr>
          </a:p>
        </p:txBody>
      </p:sp>
      <p:cxnSp>
        <p:nvCxnSpPr>
          <p:cNvPr id="51" name="直線矢印コネクタ 50"/>
          <p:cNvCxnSpPr/>
          <p:nvPr/>
        </p:nvCxnSpPr>
        <p:spPr>
          <a:xfrm>
            <a:off x="7175022" y="7747747"/>
            <a:ext cx="1188132" cy="0"/>
          </a:xfrm>
          <a:prstGeom prst="straightConnector1">
            <a:avLst/>
          </a:prstGeom>
          <a:ln>
            <a:solidFill>
              <a:srgbClr val="FFFF0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52" name="テキスト ボックス 51"/>
          <p:cNvSpPr txBox="1"/>
          <p:nvPr/>
        </p:nvSpPr>
        <p:spPr>
          <a:xfrm>
            <a:off x="7175022" y="7154366"/>
            <a:ext cx="1870999" cy="584775"/>
          </a:xfrm>
          <a:prstGeom prst="rect">
            <a:avLst/>
          </a:prstGeom>
          <a:noFill/>
          <a:ln>
            <a:noFill/>
          </a:ln>
        </p:spPr>
        <p:txBody>
          <a:bodyPr wrap="square" rtlCol="0">
            <a:spAutoFit/>
          </a:bodyPr>
          <a:lstStyle/>
          <a:p>
            <a:r>
              <a:rPr lang="en-US" altLang="ja-JP" sz="1600" i="1" dirty="0">
                <a:solidFill>
                  <a:srgbClr val="FFFF00"/>
                </a:solidFill>
                <a:latin typeface="Times New Roman" panose="02020603050405020304" pitchFamily="18" charset="0"/>
                <a:cs typeface="Times New Roman" panose="02020603050405020304" pitchFamily="18" charset="0"/>
              </a:rPr>
              <a:t>φ</a:t>
            </a:r>
            <a:r>
              <a:rPr lang="en-US" altLang="ja-JP" sz="1600" dirty="0">
                <a:solidFill>
                  <a:srgbClr val="FFFF00"/>
                </a:solidFill>
                <a:latin typeface="Times New Roman" panose="02020603050405020304" pitchFamily="18" charset="0"/>
                <a:cs typeface="Times New Roman" panose="02020603050405020304" pitchFamily="18" charset="0"/>
              </a:rPr>
              <a:t>=8.8×10</a:t>
            </a:r>
            <a:r>
              <a:rPr lang="en-US" altLang="ja-JP" sz="1600" baseline="30000" dirty="0">
                <a:solidFill>
                  <a:srgbClr val="FFFF00"/>
                </a:solidFill>
                <a:latin typeface="Times New Roman" panose="02020603050405020304" pitchFamily="18" charset="0"/>
                <a:cs typeface="Times New Roman" panose="02020603050405020304" pitchFamily="18" charset="0"/>
              </a:rPr>
              <a:t>-14 </a:t>
            </a:r>
            <a:r>
              <a:rPr lang="en-US" altLang="ja-JP" sz="1600" dirty="0">
                <a:solidFill>
                  <a:srgbClr val="FFFF00"/>
                </a:solidFill>
                <a:latin typeface="Times New Roman" panose="02020603050405020304" pitchFamily="18" charset="0"/>
                <a:cs typeface="Times New Roman" panose="02020603050405020304" pitchFamily="18" charset="0"/>
              </a:rPr>
              <a:t>J/C</a:t>
            </a:r>
          </a:p>
          <a:p>
            <a:r>
              <a:rPr lang="ja-JP" altLang="en-US" sz="1600" dirty="0">
                <a:solidFill>
                  <a:srgbClr val="FFFF00"/>
                </a:solidFill>
                <a:latin typeface="Times New Roman" panose="02020603050405020304" pitchFamily="18" charset="0"/>
                <a:cs typeface="Times New Roman" panose="02020603050405020304" pitchFamily="18" charset="0"/>
              </a:rPr>
              <a:t>∴</a:t>
            </a:r>
            <a:r>
              <a:rPr lang="en-US" altLang="ja-JP" sz="1600" dirty="0" err="1">
                <a:solidFill>
                  <a:srgbClr val="FFFF00"/>
                </a:solidFill>
                <a:latin typeface="Times New Roman" panose="02020603050405020304" pitchFamily="18" charset="0"/>
                <a:cs typeface="Times New Roman" panose="02020603050405020304" pitchFamily="18" charset="0"/>
              </a:rPr>
              <a:t>Δ</a:t>
            </a:r>
            <a:r>
              <a:rPr lang="en-US" altLang="ja-JP" sz="1600" i="1" dirty="0" err="1">
                <a:solidFill>
                  <a:srgbClr val="FFFF00"/>
                </a:solidFill>
                <a:latin typeface="Times New Roman" panose="02020603050405020304" pitchFamily="18" charset="0"/>
                <a:cs typeface="Times New Roman" panose="02020603050405020304" pitchFamily="18" charset="0"/>
              </a:rPr>
              <a:t>ε</a:t>
            </a:r>
            <a:r>
              <a:rPr lang="en-US" altLang="ja-JP" sz="1600" baseline="-25000" dirty="0" err="1">
                <a:solidFill>
                  <a:srgbClr val="FFFF00"/>
                </a:solidFill>
                <a:latin typeface="Times New Roman" panose="02020603050405020304" pitchFamily="18" charset="0"/>
                <a:cs typeface="Times New Roman" panose="02020603050405020304" pitchFamily="18" charset="0"/>
              </a:rPr>
              <a:t>ion</a:t>
            </a:r>
            <a:r>
              <a:rPr lang="en-US" altLang="ja-JP" sz="1600" dirty="0">
                <a:solidFill>
                  <a:srgbClr val="FFFF00"/>
                </a:solidFill>
                <a:latin typeface="Times New Roman" panose="02020603050405020304" pitchFamily="18" charset="0"/>
                <a:cs typeface="Times New Roman" panose="02020603050405020304" pitchFamily="18" charset="0"/>
              </a:rPr>
              <a:t>= +5.28MeV</a:t>
            </a:r>
            <a:endParaRPr kumimoji="1" lang="ja-JP" altLang="en-US" sz="1600" dirty="0">
              <a:solidFill>
                <a:srgbClr val="FFFF00"/>
              </a:solidFill>
              <a:latin typeface="Times New Roman" panose="02020603050405020304" pitchFamily="18" charset="0"/>
              <a:cs typeface="Times New Roman" panose="02020603050405020304" pitchFamily="18" charset="0"/>
            </a:endParaRPr>
          </a:p>
        </p:txBody>
      </p:sp>
      <p:sp>
        <p:nvSpPr>
          <p:cNvPr id="53" name="テキスト ボックス 52"/>
          <p:cNvSpPr txBox="1"/>
          <p:nvPr/>
        </p:nvSpPr>
        <p:spPr>
          <a:xfrm>
            <a:off x="-36512" y="2269253"/>
            <a:ext cx="1445120" cy="861774"/>
          </a:xfrm>
          <a:prstGeom prst="rect">
            <a:avLst/>
          </a:prstGeom>
          <a:noFill/>
          <a:ln>
            <a:noFill/>
          </a:ln>
        </p:spPr>
        <p:txBody>
          <a:bodyPr wrap="square" rtlCol="0">
            <a:spAutoFit/>
          </a:bodyPr>
          <a:lstStyle/>
          <a:p>
            <a:pPr algn="r"/>
            <a:r>
              <a:rPr lang="ja-JP" altLang="en-US" sz="1600" dirty="0">
                <a:latin typeface="Times New Roman" panose="02020603050405020304" pitchFamily="18" charset="0"/>
                <a:cs typeface="Times New Roman" panose="02020603050405020304" pitchFamily="18" charset="0"/>
              </a:rPr>
              <a:t>静電場</a:t>
            </a:r>
            <a:r>
              <a:rPr lang="en-US" altLang="ja-JP" sz="1600" dirty="0">
                <a:latin typeface="Times New Roman" panose="02020603050405020304" pitchFamily="18" charset="0"/>
                <a:cs typeface="Times New Roman" panose="02020603050405020304" pitchFamily="18" charset="0"/>
              </a:rPr>
              <a:t>(</a:t>
            </a:r>
            <a:r>
              <a:rPr lang="en-US" altLang="ja-JP" sz="1600" i="1" dirty="0">
                <a:latin typeface="Times New Roman" panose="02020603050405020304" pitchFamily="18" charset="0"/>
                <a:cs typeface="Times New Roman" panose="02020603050405020304" pitchFamily="18" charset="0"/>
              </a:rPr>
              <a:t>E</a:t>
            </a:r>
            <a:r>
              <a:rPr lang="en-US" altLang="ja-JP" sz="1600" baseline="-25000" dirty="0">
                <a:latin typeface="Times New Roman" panose="02020603050405020304" pitchFamily="18" charset="0"/>
                <a:cs typeface="Times New Roman" panose="02020603050405020304" pitchFamily="18" charset="0"/>
              </a:rPr>
              <a:t>x</a:t>
            </a:r>
            <a:r>
              <a:rPr lang="en-US" altLang="ja-JP" sz="1600" dirty="0">
                <a:latin typeface="Times New Roman" panose="02020603050405020304" pitchFamily="18" charset="0"/>
                <a:cs typeface="Times New Roman" panose="02020603050405020304" pitchFamily="18" charset="0"/>
              </a:rPr>
              <a:t>),</a:t>
            </a:r>
          </a:p>
          <a:p>
            <a:pPr algn="r"/>
            <a:r>
              <a:rPr lang="ja-JP" altLang="en-US" sz="1600" dirty="0">
                <a:latin typeface="Times New Roman" panose="02020603050405020304" pitchFamily="18" charset="0"/>
                <a:cs typeface="Times New Roman" panose="02020603050405020304" pitchFamily="18" charset="0"/>
              </a:rPr>
              <a:t>レーザー場</a:t>
            </a:r>
            <a:endParaRPr lang="en-US" altLang="ja-JP" sz="1600" dirty="0">
              <a:latin typeface="Times New Roman" panose="02020603050405020304" pitchFamily="18" charset="0"/>
              <a:cs typeface="Times New Roman" panose="02020603050405020304" pitchFamily="18" charset="0"/>
            </a:endParaRPr>
          </a:p>
          <a:p>
            <a:pPr algn="r"/>
            <a:r>
              <a:rPr lang="en-US" altLang="ja-JP" sz="1600" dirty="0">
                <a:latin typeface="Times New Roman" panose="02020603050405020304" pitchFamily="18" charset="0"/>
                <a:cs typeface="Times New Roman" panose="02020603050405020304" pitchFamily="18" charset="0"/>
              </a:rPr>
              <a:t>[</a:t>
            </a:r>
            <a:r>
              <a:rPr lang="en-US" altLang="ja-JP" sz="1600" i="1" dirty="0">
                <a:latin typeface="Times New Roman" panose="02020603050405020304" pitchFamily="18" charset="0"/>
                <a:cs typeface="Times New Roman" panose="02020603050405020304" pitchFamily="18" charset="0"/>
              </a:rPr>
              <a:t>e</a:t>
            </a:r>
            <a:r>
              <a:rPr lang="en-US" altLang="ja-JP" sz="1600" dirty="0">
                <a:latin typeface="Times New Roman" panose="02020603050405020304" pitchFamily="18" charset="0"/>
                <a:cs typeface="Times New Roman" panose="02020603050405020304" pitchFamily="18" charset="0"/>
              </a:rPr>
              <a:t>/</a:t>
            </a:r>
            <a:r>
              <a:rPr lang="en-US" altLang="ja-JP" sz="1600" i="1" dirty="0" err="1">
                <a:latin typeface="Times New Roman" panose="02020603050405020304" pitchFamily="18" charset="0"/>
                <a:cs typeface="Times New Roman" panose="02020603050405020304" pitchFamily="18" charset="0"/>
              </a:rPr>
              <a:t>mcω</a:t>
            </a:r>
            <a:r>
              <a:rPr lang="en-US" altLang="ja-JP" sz="1600" dirty="0">
                <a:latin typeface="Times New Roman" panose="02020603050405020304" pitchFamily="18" charset="0"/>
                <a:cs typeface="Times New Roman" panose="02020603050405020304" pitchFamily="18" charset="0"/>
              </a:rPr>
              <a:t>]</a:t>
            </a:r>
            <a:endParaRPr kumimoji="1" lang="ja-JP" altLang="en-US" sz="1600" dirty="0">
              <a:latin typeface="Times New Roman" panose="02020603050405020304" pitchFamily="18" charset="0"/>
              <a:cs typeface="Times New Roman" panose="02020603050405020304" pitchFamily="18" charset="0"/>
            </a:endParaRPr>
          </a:p>
        </p:txBody>
      </p:sp>
      <p:sp>
        <p:nvSpPr>
          <p:cNvPr id="54" name="テキスト ボックス 53"/>
          <p:cNvSpPr txBox="1"/>
          <p:nvPr/>
        </p:nvSpPr>
        <p:spPr>
          <a:xfrm>
            <a:off x="-430311" y="3807491"/>
            <a:ext cx="1646460" cy="830997"/>
          </a:xfrm>
          <a:prstGeom prst="rect">
            <a:avLst/>
          </a:prstGeom>
          <a:noFill/>
          <a:ln>
            <a:noFill/>
          </a:ln>
        </p:spPr>
        <p:txBody>
          <a:bodyPr wrap="square" rtlCol="0">
            <a:spAutoFit/>
          </a:bodyPr>
          <a:lstStyle/>
          <a:p>
            <a:pPr algn="r"/>
            <a:r>
              <a:rPr lang="ja-JP" altLang="en-US" sz="1600" dirty="0">
                <a:latin typeface="Times New Roman" panose="02020603050405020304" pitchFamily="18" charset="0"/>
                <a:cs typeface="Times New Roman" panose="02020603050405020304" pitchFamily="18" charset="0"/>
              </a:rPr>
              <a:t>粒子の</a:t>
            </a:r>
            <a:endParaRPr lang="en-US" altLang="ja-JP" sz="1600" dirty="0">
              <a:latin typeface="Times New Roman" panose="02020603050405020304" pitchFamily="18" charset="0"/>
              <a:cs typeface="Times New Roman" panose="02020603050405020304" pitchFamily="18" charset="0"/>
            </a:endParaRPr>
          </a:p>
          <a:p>
            <a:pPr algn="r"/>
            <a:r>
              <a:rPr lang="ja-JP" altLang="en-US" sz="1600" dirty="0">
                <a:latin typeface="Times New Roman" panose="02020603050405020304" pitchFamily="18" charset="0"/>
                <a:cs typeface="Times New Roman" panose="02020603050405020304" pitchFamily="18" charset="0"/>
              </a:rPr>
              <a:t>運動量</a:t>
            </a:r>
            <a:endParaRPr lang="en-US" altLang="ja-JP" sz="1600" dirty="0">
              <a:latin typeface="Times New Roman" panose="02020603050405020304" pitchFamily="18" charset="0"/>
              <a:cs typeface="Times New Roman" panose="02020603050405020304" pitchFamily="18" charset="0"/>
            </a:endParaRPr>
          </a:p>
          <a:p>
            <a:pPr algn="r"/>
            <a:r>
              <a:rPr lang="en-US" altLang="ja-JP" sz="1600" dirty="0">
                <a:latin typeface="Times New Roman" panose="02020603050405020304" pitchFamily="18" charset="0"/>
                <a:cs typeface="Times New Roman" panose="02020603050405020304" pitchFamily="18" charset="0"/>
              </a:rPr>
              <a:t> </a:t>
            </a:r>
            <a:r>
              <a:rPr lang="en-US" altLang="ja-JP" sz="1600" i="1" dirty="0" err="1">
                <a:latin typeface="Times New Roman" panose="02020603050405020304" pitchFamily="18" charset="0"/>
                <a:cs typeface="Times New Roman" panose="02020603050405020304" pitchFamily="18" charset="0"/>
              </a:rPr>
              <a:t>p</a:t>
            </a:r>
            <a:r>
              <a:rPr lang="en-US" altLang="ja-JP" sz="1600" baseline="-25000" dirty="0" err="1">
                <a:latin typeface="Times New Roman" panose="02020603050405020304" pitchFamily="18" charset="0"/>
                <a:cs typeface="Times New Roman" panose="02020603050405020304" pitchFamily="18" charset="0"/>
              </a:rPr>
              <a:t>x</a:t>
            </a:r>
            <a:r>
              <a:rPr lang="en-US" altLang="ja-JP" sz="1600" dirty="0">
                <a:latin typeface="Times New Roman" panose="02020603050405020304" pitchFamily="18" charset="0"/>
                <a:cs typeface="Times New Roman" panose="02020603050405020304" pitchFamily="18" charset="0"/>
              </a:rPr>
              <a:t> [</a:t>
            </a:r>
            <a:r>
              <a:rPr lang="en-US" altLang="ja-JP" sz="1600" i="1" dirty="0">
                <a:latin typeface="Times New Roman" panose="02020603050405020304" pitchFamily="18" charset="0"/>
                <a:cs typeface="Times New Roman" panose="02020603050405020304" pitchFamily="18" charset="0"/>
              </a:rPr>
              <a:t>mc</a:t>
            </a:r>
            <a:r>
              <a:rPr lang="en-US" altLang="ja-JP" sz="1600" dirty="0">
                <a:latin typeface="Times New Roman" panose="02020603050405020304" pitchFamily="18" charset="0"/>
                <a:cs typeface="Times New Roman" panose="02020603050405020304" pitchFamily="18" charset="0"/>
              </a:rPr>
              <a:t>]</a:t>
            </a:r>
            <a:endParaRPr kumimoji="1" lang="ja-JP" altLang="en-US" sz="1600" dirty="0">
              <a:latin typeface="Times New Roman" panose="02020603050405020304" pitchFamily="18" charset="0"/>
              <a:cs typeface="Times New Roman" panose="02020603050405020304" pitchFamily="18" charset="0"/>
            </a:endParaRPr>
          </a:p>
        </p:txBody>
      </p:sp>
      <p:sp>
        <p:nvSpPr>
          <p:cNvPr id="55" name="テキスト ボックス 54"/>
          <p:cNvSpPr txBox="1"/>
          <p:nvPr/>
        </p:nvSpPr>
        <p:spPr>
          <a:xfrm>
            <a:off x="2331183" y="1290141"/>
            <a:ext cx="1088689" cy="369332"/>
          </a:xfrm>
          <a:prstGeom prst="rect">
            <a:avLst/>
          </a:prstGeom>
          <a:noFill/>
          <a:ln>
            <a:noFill/>
          </a:ln>
        </p:spPr>
        <p:txBody>
          <a:bodyPr wrap="square" rtlCol="0">
            <a:spAutoFit/>
          </a:bodyPr>
          <a:lstStyle/>
          <a:p>
            <a:r>
              <a:rPr kumimoji="1" lang="en-US" altLang="ja-JP" dirty="0">
                <a:solidFill>
                  <a:srgbClr val="FF0000"/>
                </a:solidFill>
                <a:latin typeface="Times New Roman" panose="02020603050405020304" pitchFamily="18" charset="0"/>
                <a:cs typeface="Times New Roman" panose="02020603050405020304" pitchFamily="18" charset="0"/>
              </a:rPr>
              <a:t>ion</a:t>
            </a:r>
            <a:endParaRPr kumimoji="1" lang="ja-JP" altLang="en-US" dirty="0">
              <a:solidFill>
                <a:srgbClr val="FF0000"/>
              </a:solidFill>
              <a:latin typeface="Times New Roman" panose="02020603050405020304" pitchFamily="18" charset="0"/>
              <a:cs typeface="Times New Roman" panose="02020603050405020304" pitchFamily="18" charset="0"/>
            </a:endParaRPr>
          </a:p>
        </p:txBody>
      </p:sp>
      <p:sp>
        <p:nvSpPr>
          <p:cNvPr id="56" name="テキスト ボックス 55"/>
          <p:cNvSpPr txBox="1"/>
          <p:nvPr/>
        </p:nvSpPr>
        <p:spPr>
          <a:xfrm>
            <a:off x="2259173" y="1538790"/>
            <a:ext cx="1088689" cy="369332"/>
          </a:xfrm>
          <a:prstGeom prst="rect">
            <a:avLst/>
          </a:prstGeom>
          <a:noFill/>
          <a:ln>
            <a:noFill/>
          </a:ln>
        </p:spPr>
        <p:txBody>
          <a:bodyPr wrap="square" rtlCol="0">
            <a:spAutoFit/>
          </a:bodyPr>
          <a:lstStyle/>
          <a:p>
            <a:r>
              <a:rPr kumimoji="1" lang="en-US" altLang="ja-JP" dirty="0">
                <a:solidFill>
                  <a:srgbClr val="00B050"/>
                </a:solidFill>
                <a:latin typeface="Times New Roman" panose="02020603050405020304" pitchFamily="18" charset="0"/>
                <a:cs typeface="Times New Roman" panose="02020603050405020304" pitchFamily="18" charset="0"/>
              </a:rPr>
              <a:t>electron</a:t>
            </a:r>
            <a:endParaRPr kumimoji="1" lang="ja-JP" altLang="en-US" dirty="0">
              <a:solidFill>
                <a:srgbClr val="00B050"/>
              </a:solidFill>
              <a:latin typeface="Times New Roman" panose="02020603050405020304" pitchFamily="18" charset="0"/>
              <a:cs typeface="Times New Roman" panose="02020603050405020304" pitchFamily="18" charset="0"/>
            </a:endParaRPr>
          </a:p>
        </p:txBody>
      </p:sp>
      <p:sp>
        <p:nvSpPr>
          <p:cNvPr id="57" name="テキスト ボックス 56"/>
          <p:cNvSpPr txBox="1"/>
          <p:nvPr/>
        </p:nvSpPr>
        <p:spPr>
          <a:xfrm>
            <a:off x="5873440" y="1290141"/>
            <a:ext cx="1088689" cy="369332"/>
          </a:xfrm>
          <a:prstGeom prst="rect">
            <a:avLst/>
          </a:prstGeom>
          <a:noFill/>
          <a:ln>
            <a:noFill/>
          </a:ln>
        </p:spPr>
        <p:txBody>
          <a:bodyPr wrap="square" rtlCol="0">
            <a:spAutoFit/>
          </a:bodyPr>
          <a:lstStyle/>
          <a:p>
            <a:r>
              <a:rPr kumimoji="1" lang="en-US" altLang="ja-JP" dirty="0">
                <a:solidFill>
                  <a:srgbClr val="FF0000"/>
                </a:solidFill>
                <a:latin typeface="Times New Roman" panose="02020603050405020304" pitchFamily="18" charset="0"/>
                <a:cs typeface="Times New Roman" panose="02020603050405020304" pitchFamily="18" charset="0"/>
              </a:rPr>
              <a:t>ion</a:t>
            </a:r>
            <a:endParaRPr kumimoji="1" lang="ja-JP" altLang="en-US" dirty="0">
              <a:solidFill>
                <a:srgbClr val="FF0000"/>
              </a:solidFill>
              <a:latin typeface="Times New Roman" panose="02020603050405020304" pitchFamily="18" charset="0"/>
              <a:cs typeface="Times New Roman" panose="02020603050405020304" pitchFamily="18" charset="0"/>
            </a:endParaRPr>
          </a:p>
        </p:txBody>
      </p:sp>
      <p:sp>
        <p:nvSpPr>
          <p:cNvPr id="58" name="テキスト ボックス 57"/>
          <p:cNvSpPr txBox="1"/>
          <p:nvPr/>
        </p:nvSpPr>
        <p:spPr>
          <a:xfrm>
            <a:off x="5801430" y="1538790"/>
            <a:ext cx="1088689" cy="369332"/>
          </a:xfrm>
          <a:prstGeom prst="rect">
            <a:avLst/>
          </a:prstGeom>
          <a:noFill/>
          <a:ln>
            <a:noFill/>
          </a:ln>
        </p:spPr>
        <p:txBody>
          <a:bodyPr wrap="square" rtlCol="0">
            <a:spAutoFit/>
          </a:bodyPr>
          <a:lstStyle/>
          <a:p>
            <a:r>
              <a:rPr kumimoji="1" lang="en-US" altLang="ja-JP" dirty="0">
                <a:solidFill>
                  <a:srgbClr val="00B050"/>
                </a:solidFill>
                <a:latin typeface="Times New Roman" panose="02020603050405020304" pitchFamily="18" charset="0"/>
                <a:cs typeface="Times New Roman" panose="02020603050405020304" pitchFamily="18" charset="0"/>
              </a:rPr>
              <a:t>electron</a:t>
            </a:r>
            <a:endParaRPr kumimoji="1" lang="ja-JP" altLang="en-US" dirty="0">
              <a:solidFill>
                <a:srgbClr val="00B050"/>
              </a:solidFill>
              <a:latin typeface="Times New Roman" panose="02020603050405020304" pitchFamily="18" charset="0"/>
              <a:cs typeface="Times New Roman" panose="02020603050405020304" pitchFamily="18" charset="0"/>
            </a:endParaRPr>
          </a:p>
        </p:txBody>
      </p:sp>
      <p:sp>
        <p:nvSpPr>
          <p:cNvPr id="59" name="テキスト ボックス 58"/>
          <p:cNvSpPr txBox="1"/>
          <p:nvPr/>
        </p:nvSpPr>
        <p:spPr>
          <a:xfrm>
            <a:off x="1835696" y="2330808"/>
            <a:ext cx="1152128" cy="369332"/>
          </a:xfrm>
          <a:prstGeom prst="rect">
            <a:avLst/>
          </a:prstGeom>
          <a:noFill/>
          <a:ln>
            <a:noFill/>
          </a:ln>
        </p:spPr>
        <p:txBody>
          <a:bodyPr wrap="square" rtlCol="0">
            <a:spAutoFit/>
          </a:bodyPr>
          <a:lstStyle/>
          <a:p>
            <a:r>
              <a:rPr kumimoji="1" lang="en-US" altLang="ja-JP" dirty="0">
                <a:solidFill>
                  <a:srgbClr val="FF0000"/>
                </a:solidFill>
                <a:latin typeface="Times New Roman" panose="02020603050405020304" pitchFamily="18" charset="0"/>
                <a:cs typeface="Times New Roman" panose="02020603050405020304" pitchFamily="18" charset="0"/>
              </a:rPr>
              <a:t>laser field</a:t>
            </a:r>
            <a:endParaRPr kumimoji="1" lang="ja-JP" altLang="en-US" dirty="0">
              <a:solidFill>
                <a:srgbClr val="FF0000"/>
              </a:solidFill>
              <a:latin typeface="Times New Roman" panose="02020603050405020304" pitchFamily="18" charset="0"/>
              <a:cs typeface="Times New Roman" panose="02020603050405020304" pitchFamily="18" charset="0"/>
            </a:endParaRPr>
          </a:p>
        </p:txBody>
      </p:sp>
      <p:sp>
        <p:nvSpPr>
          <p:cNvPr id="60" name="テキスト ボックス 59"/>
          <p:cNvSpPr txBox="1"/>
          <p:nvPr/>
        </p:nvSpPr>
        <p:spPr>
          <a:xfrm>
            <a:off x="3239319" y="2269253"/>
            <a:ext cx="1152128" cy="369332"/>
          </a:xfrm>
          <a:prstGeom prst="rect">
            <a:avLst/>
          </a:prstGeom>
          <a:noFill/>
          <a:ln>
            <a:noFill/>
          </a:ln>
        </p:spPr>
        <p:txBody>
          <a:bodyPr wrap="square" rtlCol="0">
            <a:spAutoFit/>
          </a:bodyPr>
          <a:lstStyle/>
          <a:p>
            <a:r>
              <a:rPr kumimoji="1" lang="en-US" altLang="ja-JP" i="1" dirty="0">
                <a:solidFill>
                  <a:srgbClr val="00FFFF"/>
                </a:solidFill>
                <a:latin typeface="Times New Roman" panose="02020603050405020304" pitchFamily="18" charset="0"/>
                <a:cs typeface="Times New Roman" panose="02020603050405020304" pitchFamily="18" charset="0"/>
              </a:rPr>
              <a:t>E</a:t>
            </a:r>
            <a:r>
              <a:rPr kumimoji="1" lang="en-US" altLang="ja-JP" baseline="-25000" dirty="0">
                <a:solidFill>
                  <a:srgbClr val="00FFFF"/>
                </a:solidFill>
                <a:latin typeface="Times New Roman" panose="02020603050405020304" pitchFamily="18" charset="0"/>
                <a:cs typeface="Times New Roman" panose="02020603050405020304" pitchFamily="18" charset="0"/>
              </a:rPr>
              <a:t>x</a:t>
            </a:r>
            <a:endParaRPr kumimoji="1" lang="ja-JP" altLang="en-US" baseline="-25000" dirty="0">
              <a:solidFill>
                <a:srgbClr val="00FFFF"/>
              </a:solidFill>
              <a:latin typeface="Times New Roman" panose="02020603050405020304" pitchFamily="18" charset="0"/>
              <a:cs typeface="Times New Roman" panose="02020603050405020304" pitchFamily="18" charset="0"/>
            </a:endParaRPr>
          </a:p>
        </p:txBody>
      </p:sp>
      <p:sp>
        <p:nvSpPr>
          <p:cNvPr id="61" name="テキスト ボックス 60"/>
          <p:cNvSpPr txBox="1"/>
          <p:nvPr/>
        </p:nvSpPr>
        <p:spPr>
          <a:xfrm>
            <a:off x="7002468" y="2269253"/>
            <a:ext cx="1152128" cy="369332"/>
          </a:xfrm>
          <a:prstGeom prst="rect">
            <a:avLst/>
          </a:prstGeom>
          <a:noFill/>
          <a:ln>
            <a:noFill/>
          </a:ln>
        </p:spPr>
        <p:txBody>
          <a:bodyPr wrap="square" rtlCol="0">
            <a:spAutoFit/>
          </a:bodyPr>
          <a:lstStyle/>
          <a:p>
            <a:r>
              <a:rPr kumimoji="1" lang="en-US" altLang="ja-JP" i="1" dirty="0">
                <a:solidFill>
                  <a:srgbClr val="00FFFF"/>
                </a:solidFill>
                <a:latin typeface="Times New Roman" panose="02020603050405020304" pitchFamily="18" charset="0"/>
                <a:cs typeface="Times New Roman" panose="02020603050405020304" pitchFamily="18" charset="0"/>
              </a:rPr>
              <a:t>E</a:t>
            </a:r>
            <a:r>
              <a:rPr kumimoji="1" lang="en-US" altLang="ja-JP" baseline="-25000" dirty="0">
                <a:solidFill>
                  <a:srgbClr val="00FFFF"/>
                </a:solidFill>
                <a:latin typeface="Times New Roman" panose="02020603050405020304" pitchFamily="18" charset="0"/>
                <a:cs typeface="Times New Roman" panose="02020603050405020304" pitchFamily="18" charset="0"/>
              </a:rPr>
              <a:t>x</a:t>
            </a:r>
            <a:endParaRPr kumimoji="1" lang="ja-JP" altLang="en-US" baseline="-25000" dirty="0">
              <a:solidFill>
                <a:srgbClr val="00FFFF"/>
              </a:solidFill>
              <a:latin typeface="Times New Roman" panose="02020603050405020304" pitchFamily="18" charset="0"/>
              <a:cs typeface="Times New Roman" panose="02020603050405020304" pitchFamily="18" charset="0"/>
            </a:endParaRPr>
          </a:p>
        </p:txBody>
      </p:sp>
      <p:sp>
        <p:nvSpPr>
          <p:cNvPr id="62" name="テキスト ボックス 61"/>
          <p:cNvSpPr txBox="1"/>
          <p:nvPr/>
        </p:nvSpPr>
        <p:spPr>
          <a:xfrm>
            <a:off x="5652120" y="2330808"/>
            <a:ext cx="1152128" cy="369332"/>
          </a:xfrm>
          <a:prstGeom prst="rect">
            <a:avLst/>
          </a:prstGeom>
          <a:noFill/>
          <a:ln>
            <a:noFill/>
          </a:ln>
        </p:spPr>
        <p:txBody>
          <a:bodyPr wrap="square" rtlCol="0">
            <a:spAutoFit/>
          </a:bodyPr>
          <a:lstStyle/>
          <a:p>
            <a:r>
              <a:rPr kumimoji="1" lang="en-US" altLang="ja-JP" dirty="0">
                <a:solidFill>
                  <a:srgbClr val="FF0000"/>
                </a:solidFill>
                <a:latin typeface="Times New Roman" panose="02020603050405020304" pitchFamily="18" charset="0"/>
                <a:cs typeface="Times New Roman" panose="02020603050405020304" pitchFamily="18" charset="0"/>
              </a:rPr>
              <a:t>laser field</a:t>
            </a:r>
            <a:endParaRPr kumimoji="1" lang="ja-JP" altLang="en-US" dirty="0">
              <a:solidFill>
                <a:srgbClr val="FF0000"/>
              </a:solidFill>
              <a:latin typeface="Times New Roman" panose="02020603050405020304" pitchFamily="18" charset="0"/>
              <a:cs typeface="Times New Roman" panose="02020603050405020304" pitchFamily="18" charset="0"/>
            </a:endParaRPr>
          </a:p>
        </p:txBody>
      </p:sp>
      <p:sp>
        <p:nvSpPr>
          <p:cNvPr id="63" name="テキスト ボックス 62"/>
          <p:cNvSpPr txBox="1"/>
          <p:nvPr/>
        </p:nvSpPr>
        <p:spPr>
          <a:xfrm>
            <a:off x="2043151" y="3356992"/>
            <a:ext cx="1160697" cy="369332"/>
          </a:xfrm>
          <a:prstGeom prst="rect">
            <a:avLst/>
          </a:prstGeom>
          <a:noFill/>
          <a:ln>
            <a:noFill/>
          </a:ln>
        </p:spPr>
        <p:txBody>
          <a:bodyPr wrap="square" rtlCol="0">
            <a:spAutoFit/>
          </a:bodyPr>
          <a:lstStyle/>
          <a:p>
            <a:r>
              <a:rPr kumimoji="1" lang="en-US" altLang="ja-JP" dirty="0">
                <a:solidFill>
                  <a:schemeClr val="bg1"/>
                </a:solidFill>
                <a:latin typeface="Times New Roman" panose="02020603050405020304" pitchFamily="18" charset="0"/>
                <a:cs typeface="Times New Roman" panose="02020603050405020304" pitchFamily="18" charset="0"/>
              </a:rPr>
              <a:t>ion</a:t>
            </a:r>
            <a:endParaRPr kumimoji="1" lang="ja-JP" altLang="en-US" dirty="0">
              <a:solidFill>
                <a:schemeClr val="bg1"/>
              </a:solidFill>
              <a:latin typeface="Times New Roman" panose="02020603050405020304" pitchFamily="18" charset="0"/>
              <a:cs typeface="Times New Roman" panose="02020603050405020304" pitchFamily="18" charset="0"/>
            </a:endParaRPr>
          </a:p>
        </p:txBody>
      </p:sp>
      <p:sp>
        <p:nvSpPr>
          <p:cNvPr id="64" name="テキスト ボックス 63"/>
          <p:cNvSpPr txBox="1"/>
          <p:nvPr/>
        </p:nvSpPr>
        <p:spPr>
          <a:xfrm>
            <a:off x="2043151" y="4217656"/>
            <a:ext cx="1160697" cy="369332"/>
          </a:xfrm>
          <a:prstGeom prst="rect">
            <a:avLst/>
          </a:prstGeom>
          <a:noFill/>
          <a:ln>
            <a:noFill/>
          </a:ln>
        </p:spPr>
        <p:txBody>
          <a:bodyPr wrap="square" rtlCol="0">
            <a:spAutoFit/>
          </a:bodyPr>
          <a:lstStyle/>
          <a:p>
            <a:r>
              <a:rPr kumimoji="1" lang="en-US" altLang="ja-JP" dirty="0">
                <a:solidFill>
                  <a:schemeClr val="bg1"/>
                </a:solidFill>
                <a:latin typeface="Times New Roman" panose="02020603050405020304" pitchFamily="18" charset="0"/>
                <a:cs typeface="Times New Roman" panose="02020603050405020304" pitchFamily="18" charset="0"/>
              </a:rPr>
              <a:t>electron</a:t>
            </a:r>
            <a:endParaRPr kumimoji="1" lang="ja-JP" altLang="en-US" dirty="0">
              <a:solidFill>
                <a:schemeClr val="bg1"/>
              </a:solidFill>
              <a:latin typeface="Times New Roman" panose="02020603050405020304" pitchFamily="18" charset="0"/>
              <a:cs typeface="Times New Roman" panose="02020603050405020304" pitchFamily="18" charset="0"/>
            </a:endParaRPr>
          </a:p>
        </p:txBody>
      </p:sp>
      <p:sp>
        <p:nvSpPr>
          <p:cNvPr id="65" name="テキスト ボックス 64"/>
          <p:cNvSpPr txBox="1"/>
          <p:nvPr/>
        </p:nvSpPr>
        <p:spPr>
          <a:xfrm>
            <a:off x="5787567" y="3356992"/>
            <a:ext cx="1160697" cy="369332"/>
          </a:xfrm>
          <a:prstGeom prst="rect">
            <a:avLst/>
          </a:prstGeom>
          <a:noFill/>
          <a:ln>
            <a:noFill/>
          </a:ln>
        </p:spPr>
        <p:txBody>
          <a:bodyPr wrap="square" rtlCol="0">
            <a:spAutoFit/>
          </a:bodyPr>
          <a:lstStyle/>
          <a:p>
            <a:r>
              <a:rPr kumimoji="1" lang="en-US" altLang="ja-JP" dirty="0">
                <a:solidFill>
                  <a:schemeClr val="bg1"/>
                </a:solidFill>
                <a:latin typeface="Times New Roman" panose="02020603050405020304" pitchFamily="18" charset="0"/>
                <a:cs typeface="Times New Roman" panose="02020603050405020304" pitchFamily="18" charset="0"/>
              </a:rPr>
              <a:t>ion</a:t>
            </a:r>
            <a:endParaRPr kumimoji="1" lang="ja-JP" altLang="en-US" dirty="0">
              <a:solidFill>
                <a:schemeClr val="bg1"/>
              </a:solidFill>
              <a:latin typeface="Times New Roman" panose="02020603050405020304" pitchFamily="18" charset="0"/>
              <a:cs typeface="Times New Roman" panose="02020603050405020304" pitchFamily="18" charset="0"/>
            </a:endParaRPr>
          </a:p>
        </p:txBody>
      </p:sp>
      <p:sp>
        <p:nvSpPr>
          <p:cNvPr id="66" name="テキスト ボックス 65"/>
          <p:cNvSpPr txBox="1"/>
          <p:nvPr/>
        </p:nvSpPr>
        <p:spPr>
          <a:xfrm>
            <a:off x="5787567" y="4217656"/>
            <a:ext cx="1160697" cy="369332"/>
          </a:xfrm>
          <a:prstGeom prst="rect">
            <a:avLst/>
          </a:prstGeom>
          <a:noFill/>
          <a:ln>
            <a:noFill/>
          </a:ln>
        </p:spPr>
        <p:txBody>
          <a:bodyPr wrap="square" rtlCol="0">
            <a:spAutoFit/>
          </a:bodyPr>
          <a:lstStyle/>
          <a:p>
            <a:r>
              <a:rPr kumimoji="1" lang="en-US" altLang="ja-JP" dirty="0">
                <a:solidFill>
                  <a:schemeClr val="bg1"/>
                </a:solidFill>
                <a:latin typeface="Times New Roman" panose="02020603050405020304" pitchFamily="18" charset="0"/>
                <a:cs typeface="Times New Roman" panose="02020603050405020304" pitchFamily="18" charset="0"/>
              </a:rPr>
              <a:t>electron</a:t>
            </a:r>
            <a:endParaRPr kumimoji="1" lang="ja-JP" altLang="en-US" dirty="0">
              <a:solidFill>
                <a:schemeClr val="bg1"/>
              </a:solidFill>
              <a:latin typeface="Times New Roman" panose="02020603050405020304" pitchFamily="18" charset="0"/>
              <a:cs typeface="Times New Roman" panose="02020603050405020304" pitchFamily="18" charset="0"/>
            </a:endParaRPr>
          </a:p>
        </p:txBody>
      </p:sp>
      <p:sp>
        <p:nvSpPr>
          <p:cNvPr id="67" name="円/楕円 66"/>
          <p:cNvSpPr/>
          <p:nvPr/>
        </p:nvSpPr>
        <p:spPr>
          <a:xfrm>
            <a:off x="3044974" y="2204864"/>
            <a:ext cx="374898" cy="720080"/>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solidFill>
                <a:schemeClr val="tx1"/>
              </a:solidFill>
            </a:endParaRPr>
          </a:p>
        </p:txBody>
      </p:sp>
    </p:spTree>
    <p:extLst>
      <p:ext uri="{BB962C8B-B14F-4D97-AF65-F5344CB8AC3E}">
        <p14:creationId xmlns:p14="http://schemas.microsoft.com/office/powerpoint/2010/main" val="25642290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ー 2"/>
          <p:cNvSpPr>
            <a:spLocks noGrp="1"/>
          </p:cNvSpPr>
          <p:nvPr>
            <p:ph idx="1"/>
          </p:nvPr>
        </p:nvSpPr>
        <p:spPr/>
        <p:txBody>
          <a:bodyPr/>
          <a:lstStyle/>
          <a:p>
            <a:endParaRPr kumimoji="1" lang="ja-JP" altLang="en-US"/>
          </a:p>
        </p:txBody>
      </p:sp>
    </p:spTree>
    <p:extLst>
      <p:ext uri="{BB962C8B-B14F-4D97-AF65-F5344CB8AC3E}">
        <p14:creationId xmlns:p14="http://schemas.microsoft.com/office/powerpoint/2010/main" val="326319939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計算手順</a:t>
            </a:r>
          </a:p>
        </p:txBody>
      </p:sp>
      <p:sp>
        <p:nvSpPr>
          <p:cNvPr id="5" name="正方形/長方形 4"/>
          <p:cNvSpPr/>
          <p:nvPr/>
        </p:nvSpPr>
        <p:spPr>
          <a:xfrm>
            <a:off x="179512" y="908720"/>
            <a:ext cx="7272808" cy="369332"/>
          </a:xfrm>
          <a:prstGeom prst="rect">
            <a:avLst/>
          </a:prstGeom>
        </p:spPr>
        <p:txBody>
          <a:bodyPr wrap="square">
            <a:spAutoFit/>
          </a:bodyPr>
          <a:lstStyle/>
          <a:p>
            <a:r>
              <a:rPr lang="ja-JP" altLang="en-US" b="1" dirty="0">
                <a:latin typeface="Times New Roman" panose="02020603050405020304" pitchFamily="18" charset="0"/>
                <a:cs typeface="Times New Roman" panose="02020603050405020304" pitchFamily="18" charset="0"/>
              </a:rPr>
              <a:t>◆ ① コア加熱・核燃焼計算　＜ビーム粒子・核融合流体ハイブリッド＞</a:t>
            </a:r>
          </a:p>
        </p:txBody>
      </p:sp>
      <p:sp>
        <p:nvSpPr>
          <p:cNvPr id="6" name="テキスト ボックス 5"/>
          <p:cNvSpPr txBox="1"/>
          <p:nvPr/>
        </p:nvSpPr>
        <p:spPr>
          <a:xfrm>
            <a:off x="755576" y="1278052"/>
            <a:ext cx="1512168" cy="338554"/>
          </a:xfrm>
          <a:prstGeom prst="rect">
            <a:avLst/>
          </a:prstGeom>
          <a:noFill/>
          <a:ln>
            <a:noFill/>
          </a:ln>
        </p:spPr>
        <p:txBody>
          <a:bodyPr wrap="square" rtlCol="0">
            <a:spAutoFit/>
          </a:bodyPr>
          <a:lstStyle/>
          <a:p>
            <a:r>
              <a:rPr kumimoji="1" lang="en-US" altLang="ja-JP" sz="1600" u="sng" dirty="0">
                <a:latin typeface="Times New Roman" panose="02020603050405020304" pitchFamily="18" charset="0"/>
                <a:cs typeface="Times New Roman" panose="02020603050405020304" pitchFamily="18" charset="0"/>
              </a:rPr>
              <a:t>DT</a:t>
            </a:r>
            <a:r>
              <a:rPr kumimoji="1" lang="ja-JP" altLang="en-US" sz="1600" u="sng" dirty="0">
                <a:latin typeface="Times New Roman" panose="02020603050405020304" pitchFamily="18" charset="0"/>
                <a:cs typeface="Times New Roman" panose="02020603050405020304" pitchFamily="18" charset="0"/>
              </a:rPr>
              <a:t>燃料コア</a:t>
            </a:r>
          </a:p>
        </p:txBody>
      </p:sp>
      <p:sp>
        <p:nvSpPr>
          <p:cNvPr id="7" name="テキスト ボックス 6"/>
          <p:cNvSpPr txBox="1"/>
          <p:nvPr/>
        </p:nvSpPr>
        <p:spPr>
          <a:xfrm>
            <a:off x="3587771" y="1278385"/>
            <a:ext cx="1296144" cy="338554"/>
          </a:xfrm>
          <a:prstGeom prst="rect">
            <a:avLst/>
          </a:prstGeom>
          <a:noFill/>
          <a:ln>
            <a:noFill/>
          </a:ln>
        </p:spPr>
        <p:txBody>
          <a:bodyPr wrap="square" rtlCol="0">
            <a:spAutoFit/>
          </a:bodyPr>
          <a:lstStyle/>
          <a:p>
            <a:r>
              <a:rPr lang="en-US" altLang="ja-JP" sz="1600" u="sng" dirty="0">
                <a:latin typeface="Times New Roman" panose="02020603050405020304" pitchFamily="18" charset="0"/>
                <a:cs typeface="Times New Roman" panose="02020603050405020304" pitchFamily="18" charset="0"/>
              </a:rPr>
              <a:t>C</a:t>
            </a:r>
            <a:r>
              <a:rPr lang="en-US" altLang="ja-JP" sz="1600" u="sng" baseline="30000" dirty="0">
                <a:latin typeface="Times New Roman" panose="02020603050405020304" pitchFamily="18" charset="0"/>
                <a:cs typeface="Times New Roman" panose="02020603050405020304" pitchFamily="18" charset="0"/>
              </a:rPr>
              <a:t>6+</a:t>
            </a:r>
            <a:r>
              <a:rPr lang="ja-JP" altLang="en-US" sz="1600" u="sng" dirty="0">
                <a:latin typeface="Times New Roman" panose="02020603050405020304" pitchFamily="18" charset="0"/>
                <a:cs typeface="Times New Roman" panose="02020603050405020304" pitchFamily="18" charset="0"/>
              </a:rPr>
              <a:t>ビーム</a:t>
            </a:r>
            <a:endParaRPr kumimoji="1" lang="ja-JP" altLang="en-US" sz="1600" u="sng" dirty="0">
              <a:latin typeface="Times New Roman" panose="02020603050405020304" pitchFamily="18" charset="0"/>
              <a:cs typeface="Times New Roman" panose="02020603050405020304" pitchFamily="18" charset="0"/>
            </a:endParaRPr>
          </a:p>
        </p:txBody>
      </p:sp>
      <p:sp>
        <p:nvSpPr>
          <p:cNvPr id="8" name="テキスト ボックス 7"/>
          <p:cNvSpPr txBox="1"/>
          <p:nvPr/>
        </p:nvSpPr>
        <p:spPr>
          <a:xfrm>
            <a:off x="851467" y="1608884"/>
            <a:ext cx="2664296" cy="861774"/>
          </a:xfrm>
          <a:prstGeom prst="rect">
            <a:avLst/>
          </a:prstGeom>
          <a:noFill/>
          <a:ln>
            <a:noFill/>
          </a:ln>
        </p:spPr>
        <p:txBody>
          <a:bodyPr wrap="square" rtlCol="0">
            <a:spAutoFit/>
          </a:bodyPr>
          <a:lstStyle/>
          <a:p>
            <a:r>
              <a:rPr lang="ja-JP" altLang="en-US" sz="1600" dirty="0">
                <a:latin typeface="Times New Roman" panose="02020603050405020304" pitchFamily="18" charset="0"/>
                <a:cs typeface="Times New Roman" panose="02020603050405020304" pitchFamily="18" charset="0"/>
              </a:rPr>
              <a:t>・ 簡易的な一様圧縮コア</a:t>
            </a:r>
            <a:endParaRPr lang="en-US" altLang="ja-JP" sz="1600" dirty="0">
              <a:latin typeface="Times New Roman" panose="02020603050405020304" pitchFamily="18" charset="0"/>
              <a:cs typeface="Times New Roman" panose="02020603050405020304" pitchFamily="18" charset="0"/>
            </a:endParaRPr>
          </a:p>
          <a:p>
            <a:r>
              <a:rPr lang="ja-JP" altLang="en-US" sz="1600" dirty="0">
                <a:latin typeface="Times New Roman" panose="02020603050405020304" pitchFamily="18" charset="0"/>
                <a:cs typeface="Times New Roman" panose="02020603050405020304" pitchFamily="18" charset="0"/>
              </a:rPr>
              <a:t>・ 最大密度：</a:t>
            </a:r>
            <a:r>
              <a:rPr lang="en-US" altLang="ja-JP" sz="1600" dirty="0">
                <a:latin typeface="Times New Roman" panose="02020603050405020304" pitchFamily="18" charset="0"/>
                <a:cs typeface="Times New Roman" panose="02020603050405020304" pitchFamily="18" charset="0"/>
              </a:rPr>
              <a:t>500g/cm</a:t>
            </a:r>
            <a:r>
              <a:rPr lang="en-US" altLang="ja-JP" sz="1600" baseline="30000" dirty="0">
                <a:latin typeface="Times New Roman" panose="02020603050405020304" pitchFamily="18" charset="0"/>
                <a:cs typeface="Times New Roman" panose="02020603050405020304" pitchFamily="18" charset="0"/>
              </a:rPr>
              <a:t>3</a:t>
            </a:r>
          </a:p>
          <a:p>
            <a:r>
              <a:rPr lang="ja-JP" altLang="en-US" sz="1600" dirty="0">
                <a:latin typeface="Times New Roman" panose="02020603050405020304" pitchFamily="18" charset="0"/>
                <a:cs typeface="Times New Roman" panose="02020603050405020304" pitchFamily="18" charset="0"/>
              </a:rPr>
              <a:t>・ コアサイズ： </a:t>
            </a:r>
            <a:r>
              <a:rPr kumimoji="1" lang="en-US" altLang="ja-JP" sz="1600" i="1" dirty="0" err="1">
                <a:latin typeface="Times New Roman" panose="02020603050405020304" pitchFamily="18" charset="0"/>
                <a:cs typeface="Times New Roman" panose="02020603050405020304" pitchFamily="18" charset="0"/>
              </a:rPr>
              <a:t>ρR</a:t>
            </a:r>
            <a:r>
              <a:rPr kumimoji="1" lang="en-US" altLang="ja-JP" sz="1600" dirty="0">
                <a:latin typeface="Times New Roman" panose="02020603050405020304" pitchFamily="18" charset="0"/>
                <a:cs typeface="Times New Roman" panose="02020603050405020304" pitchFamily="18" charset="0"/>
              </a:rPr>
              <a:t>=2g/cm</a:t>
            </a:r>
            <a:r>
              <a:rPr kumimoji="1" lang="en-US" altLang="ja-JP" sz="1600" baseline="30000" dirty="0">
                <a:latin typeface="Times New Roman" panose="02020603050405020304" pitchFamily="18" charset="0"/>
                <a:cs typeface="Times New Roman" panose="02020603050405020304" pitchFamily="18" charset="0"/>
              </a:rPr>
              <a:t>2</a:t>
            </a:r>
            <a:endParaRPr kumimoji="1" lang="ja-JP" altLang="en-US" sz="1600" baseline="30000" dirty="0">
              <a:latin typeface="Times New Roman" panose="02020603050405020304" pitchFamily="18" charset="0"/>
              <a:cs typeface="Times New Roman" panose="02020603050405020304" pitchFamily="18" charset="0"/>
            </a:endParaRPr>
          </a:p>
        </p:txBody>
      </p:sp>
      <p:sp>
        <p:nvSpPr>
          <p:cNvPr id="29" name="テキスト ボックス 28"/>
          <p:cNvSpPr txBox="1"/>
          <p:nvPr/>
        </p:nvSpPr>
        <p:spPr>
          <a:xfrm>
            <a:off x="3707904" y="1609946"/>
            <a:ext cx="3888432" cy="861774"/>
          </a:xfrm>
          <a:prstGeom prst="rect">
            <a:avLst/>
          </a:prstGeom>
          <a:noFill/>
          <a:ln>
            <a:noFill/>
          </a:ln>
        </p:spPr>
        <p:txBody>
          <a:bodyPr wrap="square" rtlCol="0">
            <a:spAutoFit/>
          </a:bodyPr>
          <a:lstStyle/>
          <a:p>
            <a:r>
              <a:rPr lang="ja-JP" altLang="en-US" sz="1600" dirty="0">
                <a:latin typeface="Times New Roman" panose="02020603050405020304" pitchFamily="18" charset="0"/>
                <a:cs typeface="Times New Roman" panose="02020603050405020304" pitchFamily="18" charset="0"/>
              </a:rPr>
              <a:t>・ 単色ビーム </a:t>
            </a:r>
            <a:endParaRPr lang="en-US" altLang="ja-JP" sz="1600" dirty="0">
              <a:latin typeface="Times New Roman" panose="02020603050405020304" pitchFamily="18" charset="0"/>
              <a:cs typeface="Times New Roman" panose="02020603050405020304" pitchFamily="18" charset="0"/>
            </a:endParaRPr>
          </a:p>
          <a:p>
            <a:r>
              <a:rPr lang="ja-JP" altLang="en-US" sz="1600" dirty="0">
                <a:latin typeface="Times New Roman" panose="02020603050405020304" pitchFamily="18" charset="0"/>
                <a:cs typeface="Times New Roman" panose="02020603050405020304" pitchFamily="18" charset="0"/>
              </a:rPr>
              <a:t>　（粒子エネルギー</a:t>
            </a:r>
            <a:r>
              <a:rPr lang="en-US" altLang="ja-JP" sz="1600" i="1" dirty="0" err="1">
                <a:latin typeface="Times New Roman" panose="02020603050405020304" pitchFamily="18" charset="0"/>
                <a:cs typeface="Times New Roman" panose="02020603050405020304" pitchFamily="18" charset="0"/>
              </a:rPr>
              <a:t>ε</a:t>
            </a:r>
            <a:r>
              <a:rPr lang="en-US" altLang="ja-JP" sz="1600" baseline="-25000" dirty="0" err="1">
                <a:latin typeface="Times New Roman" panose="02020603050405020304" pitchFamily="18" charset="0"/>
                <a:cs typeface="Times New Roman" panose="02020603050405020304" pitchFamily="18" charset="0"/>
              </a:rPr>
              <a:t>i</a:t>
            </a:r>
            <a:r>
              <a:rPr lang="en-US" altLang="ja-JP" sz="1600" dirty="0">
                <a:latin typeface="Times New Roman" panose="02020603050405020304" pitchFamily="18" charset="0"/>
                <a:cs typeface="Times New Roman" panose="02020603050405020304" pitchFamily="18" charset="0"/>
              </a:rPr>
              <a:t>=50~400MeV</a:t>
            </a:r>
            <a:r>
              <a:rPr lang="ja-JP" altLang="en-US" sz="1600" dirty="0">
                <a:latin typeface="Times New Roman" panose="02020603050405020304" pitchFamily="18" charset="0"/>
                <a:cs typeface="Times New Roman" panose="02020603050405020304" pitchFamily="18" charset="0"/>
              </a:rPr>
              <a:t>）</a:t>
            </a:r>
            <a:endParaRPr lang="en-US" altLang="ja-JP" sz="1600" dirty="0">
              <a:latin typeface="Times New Roman" panose="02020603050405020304" pitchFamily="18" charset="0"/>
              <a:cs typeface="Times New Roman" panose="02020603050405020304" pitchFamily="18" charset="0"/>
            </a:endParaRPr>
          </a:p>
          <a:p>
            <a:r>
              <a:rPr lang="ja-JP" altLang="en-US" sz="1600" dirty="0">
                <a:latin typeface="Times New Roman" panose="02020603050405020304" pitchFamily="18" charset="0"/>
                <a:cs typeface="Times New Roman" panose="02020603050405020304" pitchFamily="18" charset="0"/>
              </a:rPr>
              <a:t>・ ビーム発散角 </a:t>
            </a:r>
            <a:r>
              <a:rPr lang="en-US" altLang="ja-JP" sz="1600" i="1" dirty="0" err="1">
                <a:latin typeface="Times New Roman" panose="02020603050405020304" pitchFamily="18" charset="0"/>
                <a:cs typeface="Times New Roman" panose="02020603050405020304" pitchFamily="18" charset="0"/>
              </a:rPr>
              <a:t>θ</a:t>
            </a:r>
            <a:r>
              <a:rPr lang="en-US" altLang="ja-JP" sz="1600" baseline="-25000" dirty="0" err="1">
                <a:latin typeface="Times New Roman" panose="02020603050405020304" pitchFamily="18" charset="0"/>
                <a:cs typeface="Times New Roman" panose="02020603050405020304" pitchFamily="18" charset="0"/>
              </a:rPr>
              <a:t>b</a:t>
            </a:r>
            <a:r>
              <a:rPr lang="en-US" altLang="ja-JP" sz="1600" dirty="0">
                <a:latin typeface="Times New Roman" panose="02020603050405020304" pitchFamily="18" charset="0"/>
                <a:cs typeface="Times New Roman" panose="02020603050405020304" pitchFamily="18" charset="0"/>
              </a:rPr>
              <a:t>=</a:t>
            </a:r>
            <a:r>
              <a:rPr lang="ja-JP" altLang="en-US" sz="1600" dirty="0">
                <a:latin typeface="Times New Roman" panose="02020603050405020304" pitchFamily="18" charset="0"/>
                <a:cs typeface="Times New Roman" panose="02020603050405020304" pitchFamily="18" charset="0"/>
              </a:rPr>
              <a:t> </a:t>
            </a:r>
            <a:r>
              <a:rPr lang="en-US" altLang="ja-JP" sz="1600" dirty="0">
                <a:latin typeface="Times New Roman" panose="02020603050405020304" pitchFamily="18" charset="0"/>
                <a:cs typeface="Times New Roman" panose="02020603050405020304" pitchFamily="18" charset="0"/>
              </a:rPr>
              <a:t>0°</a:t>
            </a:r>
            <a:r>
              <a:rPr lang="ja-JP" altLang="en-US" sz="1600" dirty="0" err="1">
                <a:latin typeface="Times New Roman" panose="02020603050405020304" pitchFamily="18" charset="0"/>
                <a:cs typeface="Times New Roman" panose="02020603050405020304" pitchFamily="18" charset="0"/>
              </a:rPr>
              <a:t>，</a:t>
            </a:r>
            <a:r>
              <a:rPr lang="en-US" altLang="ja-JP" sz="1600" dirty="0">
                <a:latin typeface="Times New Roman" panose="02020603050405020304" pitchFamily="18" charset="0"/>
                <a:cs typeface="Times New Roman" panose="02020603050405020304" pitchFamily="18" charset="0"/>
              </a:rPr>
              <a:t>10°</a:t>
            </a:r>
            <a:r>
              <a:rPr lang="ja-JP" altLang="en-US" sz="1600" dirty="0" err="1">
                <a:latin typeface="Times New Roman" panose="02020603050405020304" pitchFamily="18" charset="0"/>
                <a:cs typeface="Times New Roman" panose="02020603050405020304" pitchFamily="18" charset="0"/>
              </a:rPr>
              <a:t>，</a:t>
            </a:r>
            <a:r>
              <a:rPr lang="en-US" altLang="ja-JP" sz="1600" dirty="0">
                <a:latin typeface="Times New Roman" panose="02020603050405020304" pitchFamily="18" charset="0"/>
                <a:cs typeface="Times New Roman" panose="02020603050405020304" pitchFamily="18" charset="0"/>
              </a:rPr>
              <a:t>20°</a:t>
            </a:r>
            <a:endParaRPr kumimoji="1" lang="ja-JP" altLang="en-US" sz="1600" baseline="30000" dirty="0">
              <a:latin typeface="Times New Roman" panose="02020603050405020304" pitchFamily="18" charset="0"/>
              <a:cs typeface="Times New Roman" panose="02020603050405020304" pitchFamily="18" charset="0"/>
            </a:endParaRPr>
          </a:p>
        </p:txBody>
      </p:sp>
      <p:sp>
        <p:nvSpPr>
          <p:cNvPr id="28" name="テキスト ボックス 27"/>
          <p:cNvSpPr txBox="1"/>
          <p:nvPr/>
        </p:nvSpPr>
        <p:spPr>
          <a:xfrm>
            <a:off x="855429" y="2492896"/>
            <a:ext cx="6901874" cy="584775"/>
          </a:xfrm>
          <a:prstGeom prst="rect">
            <a:avLst/>
          </a:prstGeom>
          <a:noFill/>
          <a:ln w="12700">
            <a:solidFill>
              <a:schemeClr val="tx1"/>
            </a:solidFill>
          </a:ln>
        </p:spPr>
        <p:txBody>
          <a:bodyPr wrap="square" rtlCol="0">
            <a:spAutoFit/>
          </a:bodyPr>
          <a:lstStyle/>
          <a:p>
            <a:r>
              <a:rPr lang="ja-JP" altLang="en-US" sz="1600" dirty="0"/>
              <a:t>結果： </a:t>
            </a:r>
            <a:r>
              <a:rPr lang="ja-JP" altLang="en-US" sz="1600" i="1" dirty="0">
                <a:latin typeface="Times New Roman" panose="02020603050405020304" pitchFamily="18" charset="0"/>
                <a:cs typeface="Times New Roman" panose="02020603050405020304" pitchFamily="18" charset="0"/>
              </a:rPr>
              <a:t>　　</a:t>
            </a:r>
            <a:r>
              <a:rPr lang="en-US" altLang="ja-JP" sz="1600" i="1" dirty="0" err="1">
                <a:latin typeface="Times New Roman" panose="02020603050405020304" pitchFamily="18" charset="0"/>
                <a:cs typeface="Times New Roman" panose="02020603050405020304" pitchFamily="18" charset="0"/>
              </a:rPr>
              <a:t>ε</a:t>
            </a:r>
            <a:r>
              <a:rPr lang="en-US" altLang="ja-JP" sz="1600" baseline="-25000" dirty="0" err="1">
                <a:latin typeface="Times New Roman" panose="02020603050405020304" pitchFamily="18" charset="0"/>
                <a:cs typeface="Times New Roman" panose="02020603050405020304" pitchFamily="18" charset="0"/>
              </a:rPr>
              <a:t>i</a:t>
            </a:r>
            <a:r>
              <a:rPr lang="en-US" altLang="ja-JP" sz="1600" dirty="0">
                <a:latin typeface="Times New Roman" panose="02020603050405020304" pitchFamily="18" charset="0"/>
                <a:cs typeface="Times New Roman" panose="02020603050405020304" pitchFamily="18" charset="0"/>
              </a:rPr>
              <a:t>=100~300MeV</a:t>
            </a:r>
            <a:r>
              <a:rPr lang="ja-JP" altLang="en-US" sz="1600" dirty="0" err="1">
                <a:latin typeface="Times New Roman" panose="02020603050405020304" pitchFamily="18" charset="0"/>
                <a:cs typeface="Times New Roman" panose="02020603050405020304" pitchFamily="18" charset="0"/>
              </a:rPr>
              <a:t>，</a:t>
            </a:r>
            <a:r>
              <a:rPr lang="en-US" altLang="ja-JP" sz="1600" i="1" dirty="0" err="1">
                <a:latin typeface="Times New Roman" panose="02020603050405020304" pitchFamily="18" charset="0"/>
                <a:cs typeface="Times New Roman" panose="02020603050405020304" pitchFamily="18" charset="0"/>
              </a:rPr>
              <a:t>θ</a:t>
            </a:r>
            <a:r>
              <a:rPr lang="en-US" altLang="ja-JP" sz="1600" baseline="-25000" dirty="0" err="1">
                <a:latin typeface="Times New Roman" panose="02020603050405020304" pitchFamily="18" charset="0"/>
                <a:cs typeface="Times New Roman" panose="02020603050405020304" pitchFamily="18" charset="0"/>
              </a:rPr>
              <a:t>b</a:t>
            </a:r>
            <a:r>
              <a:rPr lang="en-US" altLang="ja-JP" sz="1600" dirty="0">
                <a:latin typeface="Times New Roman" panose="02020603050405020304" pitchFamily="18" charset="0"/>
                <a:cs typeface="Times New Roman" panose="02020603050405020304" pitchFamily="18" charset="0"/>
              </a:rPr>
              <a:t>=0~10°</a:t>
            </a:r>
            <a:r>
              <a:rPr lang="ja-JP" altLang="en-US" sz="1600" dirty="0">
                <a:latin typeface="Times New Roman" panose="02020603050405020304" pitchFamily="18" charset="0"/>
                <a:cs typeface="Times New Roman" panose="02020603050405020304" pitchFamily="18" charset="0"/>
              </a:rPr>
              <a:t>の時，</a:t>
            </a:r>
            <a:r>
              <a:rPr lang="ja-JP" altLang="en-US" sz="1600" dirty="0"/>
              <a:t>コアの点火に必要な</a:t>
            </a:r>
            <a:endParaRPr lang="en-US" altLang="ja-JP" sz="1600" dirty="0"/>
          </a:p>
          <a:p>
            <a:r>
              <a:rPr lang="ja-JP" altLang="en-US" sz="1600" dirty="0">
                <a:latin typeface="Times New Roman" panose="02020603050405020304" pitchFamily="18" charset="0"/>
                <a:cs typeface="Times New Roman" panose="02020603050405020304" pitchFamily="18" charset="0"/>
              </a:rPr>
              <a:t>　　　　　　イオンビームエネルギーは，</a:t>
            </a:r>
            <a:r>
              <a:rPr lang="en-US" altLang="ja-JP" sz="1600" i="1" u="sng" dirty="0" err="1">
                <a:latin typeface="Times New Roman" panose="02020603050405020304" pitchFamily="18" charset="0"/>
                <a:cs typeface="Times New Roman" panose="02020603050405020304" pitchFamily="18" charset="0"/>
              </a:rPr>
              <a:t>E</a:t>
            </a:r>
            <a:r>
              <a:rPr lang="en-US" altLang="ja-JP" sz="1600" baseline="-25000" dirty="0" err="1">
                <a:latin typeface="Times New Roman" panose="02020603050405020304" pitchFamily="18" charset="0"/>
                <a:cs typeface="Times New Roman" panose="02020603050405020304" pitchFamily="18" charset="0"/>
              </a:rPr>
              <a:t>b,ig</a:t>
            </a:r>
            <a:r>
              <a:rPr lang="en-US" altLang="ja-JP" sz="1600" u="sng" dirty="0">
                <a:latin typeface="Times New Roman" panose="02020603050405020304" pitchFamily="18" charset="0"/>
                <a:cs typeface="Times New Roman" panose="02020603050405020304" pitchFamily="18" charset="0"/>
              </a:rPr>
              <a:t>=9~12kJ</a:t>
            </a:r>
          </a:p>
        </p:txBody>
      </p:sp>
      <p:sp>
        <p:nvSpPr>
          <p:cNvPr id="32" name="正方形/長方形 31"/>
          <p:cNvSpPr/>
          <p:nvPr/>
        </p:nvSpPr>
        <p:spPr>
          <a:xfrm>
            <a:off x="179512" y="3212976"/>
            <a:ext cx="6966520" cy="369332"/>
          </a:xfrm>
          <a:prstGeom prst="rect">
            <a:avLst/>
          </a:prstGeom>
        </p:spPr>
        <p:txBody>
          <a:bodyPr wrap="square">
            <a:spAutoFit/>
          </a:bodyPr>
          <a:lstStyle/>
          <a:p>
            <a:r>
              <a:rPr lang="ja-JP" altLang="en-US" b="1" dirty="0">
                <a:latin typeface="Times New Roman" panose="02020603050405020304" pitchFamily="18" charset="0"/>
                <a:cs typeface="Times New Roman" panose="02020603050405020304" pitchFamily="18" charset="0"/>
              </a:rPr>
              <a:t>◆ イオン加速計算　＜相対論的電磁粒子（</a:t>
            </a:r>
            <a:r>
              <a:rPr lang="en-US" altLang="ja-JP" b="1" dirty="0">
                <a:latin typeface="Times New Roman" panose="02020603050405020304" pitchFamily="18" charset="0"/>
                <a:cs typeface="Times New Roman" panose="02020603050405020304" pitchFamily="18" charset="0"/>
              </a:rPr>
              <a:t>PIC</a:t>
            </a:r>
            <a:r>
              <a:rPr lang="ja-JP" altLang="en-US" b="1" dirty="0">
                <a:latin typeface="Times New Roman" panose="02020603050405020304" pitchFamily="18" charset="0"/>
                <a:cs typeface="Times New Roman" panose="02020603050405020304" pitchFamily="18" charset="0"/>
              </a:rPr>
              <a:t>）コード＞</a:t>
            </a:r>
          </a:p>
        </p:txBody>
      </p:sp>
      <p:sp>
        <p:nvSpPr>
          <p:cNvPr id="30" name="テキスト ボックス 29"/>
          <p:cNvSpPr txBox="1"/>
          <p:nvPr/>
        </p:nvSpPr>
        <p:spPr>
          <a:xfrm>
            <a:off x="417934" y="3586208"/>
            <a:ext cx="7776864" cy="338554"/>
          </a:xfrm>
          <a:prstGeom prst="rect">
            <a:avLst/>
          </a:prstGeom>
          <a:noFill/>
          <a:ln>
            <a:noFill/>
          </a:ln>
        </p:spPr>
        <p:txBody>
          <a:bodyPr wrap="square" rtlCol="0">
            <a:spAutoFit/>
          </a:bodyPr>
          <a:lstStyle/>
          <a:p>
            <a:r>
              <a:rPr lang="ja-JP" altLang="en-US" sz="1600" u="sng" dirty="0">
                <a:latin typeface="Times New Roman" panose="02020603050405020304" pitchFamily="18" charset="0"/>
                <a:cs typeface="Times New Roman" panose="02020603050405020304" pitchFamily="18" charset="0"/>
              </a:rPr>
              <a:t>②</a:t>
            </a:r>
            <a:r>
              <a:rPr kumimoji="1" lang="ja-JP" altLang="en-US" sz="1600" u="sng" dirty="0">
                <a:latin typeface="Times New Roman" panose="02020603050405020304" pitchFamily="18" charset="0"/>
                <a:cs typeface="Times New Roman" panose="02020603050405020304" pitchFamily="18" charset="0"/>
              </a:rPr>
              <a:t> 準一次元的な計算</a:t>
            </a:r>
            <a:endParaRPr kumimoji="1" lang="ja-JP" altLang="en-US" sz="1600" dirty="0">
              <a:latin typeface="Times New Roman" panose="02020603050405020304" pitchFamily="18" charset="0"/>
              <a:cs typeface="Times New Roman" panose="02020603050405020304" pitchFamily="18" charset="0"/>
            </a:endParaRPr>
          </a:p>
        </p:txBody>
      </p:sp>
      <p:sp>
        <p:nvSpPr>
          <p:cNvPr id="34" name="テキスト ボックス 33"/>
          <p:cNvSpPr txBox="1"/>
          <p:nvPr/>
        </p:nvSpPr>
        <p:spPr>
          <a:xfrm>
            <a:off x="423816" y="4934778"/>
            <a:ext cx="8468664" cy="338554"/>
          </a:xfrm>
          <a:prstGeom prst="rect">
            <a:avLst/>
          </a:prstGeom>
          <a:noFill/>
          <a:ln>
            <a:noFill/>
          </a:ln>
        </p:spPr>
        <p:txBody>
          <a:bodyPr wrap="square" rtlCol="0">
            <a:spAutoFit/>
          </a:bodyPr>
          <a:lstStyle/>
          <a:p>
            <a:r>
              <a:rPr lang="ja-JP" altLang="en-US" sz="1600" u="sng" dirty="0">
                <a:latin typeface="Times New Roman" panose="02020603050405020304" pitchFamily="18" charset="0"/>
                <a:cs typeface="Times New Roman" panose="02020603050405020304" pitchFamily="18" charset="0"/>
              </a:rPr>
              <a:t>③ 有限スポット径での</a:t>
            </a:r>
            <a:r>
              <a:rPr kumimoji="1" lang="ja-JP" altLang="en-US" sz="1600" u="sng" dirty="0">
                <a:latin typeface="Times New Roman" panose="02020603050405020304" pitchFamily="18" charset="0"/>
                <a:cs typeface="Times New Roman" panose="02020603050405020304" pitchFamily="18" charset="0"/>
              </a:rPr>
              <a:t>計算</a:t>
            </a:r>
            <a:r>
              <a:rPr kumimoji="1" lang="ja-JP" altLang="en-US" sz="1600" dirty="0">
                <a:latin typeface="Times New Roman" panose="02020603050405020304" pitchFamily="18" charset="0"/>
                <a:cs typeface="Times New Roman" panose="02020603050405020304" pitchFamily="18" charset="0"/>
              </a:rPr>
              <a:t>　・・・　①，②より計算条件を決定</a:t>
            </a:r>
          </a:p>
        </p:txBody>
      </p:sp>
      <p:sp>
        <p:nvSpPr>
          <p:cNvPr id="31" name="テキスト ボックス 30"/>
          <p:cNvSpPr txBox="1"/>
          <p:nvPr/>
        </p:nvSpPr>
        <p:spPr>
          <a:xfrm>
            <a:off x="827584" y="3861048"/>
            <a:ext cx="2664296" cy="861774"/>
          </a:xfrm>
          <a:prstGeom prst="rect">
            <a:avLst/>
          </a:prstGeom>
          <a:noFill/>
          <a:ln>
            <a:noFill/>
          </a:ln>
        </p:spPr>
        <p:txBody>
          <a:bodyPr wrap="square" rtlCol="0">
            <a:spAutoFit/>
          </a:bodyPr>
          <a:lstStyle/>
          <a:p>
            <a:r>
              <a:rPr lang="ja-JP" altLang="en-US" sz="1600" dirty="0">
                <a:latin typeface="Times New Roman" panose="02020603050405020304" pitchFamily="18" charset="0"/>
                <a:cs typeface="Times New Roman" panose="02020603050405020304" pitchFamily="18" charset="0"/>
              </a:rPr>
              <a:t>条件： </a:t>
            </a:r>
            <a:endParaRPr lang="en-US" altLang="ja-JP" sz="1600" dirty="0">
              <a:latin typeface="Times New Roman" panose="02020603050405020304" pitchFamily="18" charset="0"/>
              <a:cs typeface="Times New Roman" panose="02020603050405020304" pitchFamily="18" charset="0"/>
            </a:endParaRPr>
          </a:p>
          <a:p>
            <a:r>
              <a:rPr lang="ja-JP" altLang="en-US" sz="1600" dirty="0">
                <a:latin typeface="Times New Roman" panose="02020603050405020304" pitchFamily="18" charset="0"/>
                <a:cs typeface="Times New Roman" panose="02020603050405020304" pitchFamily="18" charset="0"/>
              </a:rPr>
              <a:t>・ </a:t>
            </a:r>
            <a:r>
              <a:rPr kumimoji="1" lang="en-US" altLang="ja-JP" sz="1600" i="1" dirty="0">
                <a:latin typeface="Times New Roman" panose="02020603050405020304" pitchFamily="18" charset="0"/>
                <a:cs typeface="Times New Roman" panose="02020603050405020304" pitchFamily="18" charset="0"/>
              </a:rPr>
              <a:t>I</a:t>
            </a:r>
            <a:r>
              <a:rPr kumimoji="1" lang="en-US" altLang="ja-JP" sz="1600" baseline="-25000" dirty="0">
                <a:latin typeface="Times New Roman" panose="02020603050405020304" pitchFamily="18" charset="0"/>
                <a:cs typeface="Times New Roman" panose="02020603050405020304" pitchFamily="18" charset="0"/>
              </a:rPr>
              <a:t>L</a:t>
            </a:r>
            <a:r>
              <a:rPr kumimoji="1" lang="en-US" altLang="ja-JP" sz="1600" dirty="0">
                <a:latin typeface="Times New Roman" panose="02020603050405020304" pitchFamily="18" charset="0"/>
                <a:cs typeface="Times New Roman" panose="02020603050405020304" pitchFamily="18" charset="0"/>
              </a:rPr>
              <a:t>=0.5~6.0×10</a:t>
            </a:r>
            <a:r>
              <a:rPr kumimoji="1" lang="en-US" altLang="ja-JP" sz="1600" baseline="30000" dirty="0">
                <a:latin typeface="Times New Roman" panose="02020603050405020304" pitchFamily="18" charset="0"/>
                <a:cs typeface="Times New Roman" panose="02020603050405020304" pitchFamily="18" charset="0"/>
              </a:rPr>
              <a:t>22</a:t>
            </a:r>
            <a:r>
              <a:rPr kumimoji="1" lang="en-US" altLang="ja-JP" sz="1600" dirty="0">
                <a:latin typeface="Times New Roman" panose="02020603050405020304" pitchFamily="18" charset="0"/>
                <a:cs typeface="Times New Roman" panose="02020603050405020304" pitchFamily="18" charset="0"/>
              </a:rPr>
              <a:t>W/cm</a:t>
            </a:r>
            <a:r>
              <a:rPr kumimoji="1" lang="en-US" altLang="ja-JP" sz="1600" baseline="30000" dirty="0">
                <a:latin typeface="Times New Roman" panose="02020603050405020304" pitchFamily="18" charset="0"/>
                <a:cs typeface="Times New Roman" panose="02020603050405020304" pitchFamily="18" charset="0"/>
              </a:rPr>
              <a:t>2</a:t>
            </a:r>
          </a:p>
          <a:p>
            <a:r>
              <a:rPr lang="ja-JP" altLang="en-US" sz="1600" dirty="0">
                <a:latin typeface="Times New Roman" panose="02020603050405020304" pitchFamily="18" charset="0"/>
                <a:cs typeface="Times New Roman" panose="02020603050405020304" pitchFamily="18" charset="0"/>
              </a:rPr>
              <a:t>・ </a:t>
            </a:r>
            <a:r>
              <a:rPr lang="en-US" altLang="ja-JP" sz="1600" i="1" dirty="0">
                <a:latin typeface="Times New Roman" panose="02020603050405020304" pitchFamily="18" charset="0"/>
                <a:cs typeface="Times New Roman" panose="02020603050405020304" pitchFamily="18" charset="0"/>
              </a:rPr>
              <a:t>n</a:t>
            </a:r>
            <a:r>
              <a:rPr lang="en-US" altLang="ja-JP" sz="1600" baseline="-25000" dirty="0">
                <a:latin typeface="Times New Roman" panose="02020603050405020304" pitchFamily="18" charset="0"/>
                <a:cs typeface="Times New Roman" panose="02020603050405020304" pitchFamily="18" charset="0"/>
              </a:rPr>
              <a:t>e</a:t>
            </a:r>
            <a:r>
              <a:rPr lang="en-US" altLang="ja-JP" sz="1600" dirty="0">
                <a:latin typeface="Times New Roman" panose="02020603050405020304" pitchFamily="18" charset="0"/>
                <a:cs typeface="Times New Roman" panose="02020603050405020304" pitchFamily="18" charset="0"/>
              </a:rPr>
              <a:t>/</a:t>
            </a:r>
            <a:r>
              <a:rPr lang="en-US" altLang="ja-JP" sz="1600" i="1" dirty="0" err="1">
                <a:latin typeface="Times New Roman" panose="02020603050405020304" pitchFamily="18" charset="0"/>
                <a:cs typeface="Times New Roman" panose="02020603050405020304" pitchFamily="18" charset="0"/>
              </a:rPr>
              <a:t>n</a:t>
            </a:r>
            <a:r>
              <a:rPr lang="en-US" altLang="ja-JP" sz="1600" baseline="-25000" dirty="0" err="1">
                <a:latin typeface="Times New Roman" panose="02020603050405020304" pitchFamily="18" charset="0"/>
                <a:cs typeface="Times New Roman" panose="02020603050405020304" pitchFamily="18" charset="0"/>
              </a:rPr>
              <a:t>cr</a:t>
            </a:r>
            <a:r>
              <a:rPr lang="en-US" altLang="ja-JP" sz="1600" dirty="0">
                <a:latin typeface="Times New Roman" panose="02020603050405020304" pitchFamily="18" charset="0"/>
                <a:cs typeface="Times New Roman" panose="02020603050405020304" pitchFamily="18" charset="0"/>
              </a:rPr>
              <a:t>=100~360</a:t>
            </a:r>
            <a:endParaRPr kumimoji="1" lang="ja-JP" altLang="en-US" sz="1600" dirty="0">
              <a:latin typeface="Times New Roman" panose="02020603050405020304" pitchFamily="18" charset="0"/>
              <a:cs typeface="Times New Roman" panose="02020603050405020304" pitchFamily="18" charset="0"/>
            </a:endParaRPr>
          </a:p>
        </p:txBody>
      </p:sp>
      <p:sp>
        <p:nvSpPr>
          <p:cNvPr id="33" name="テキスト ボックス 32"/>
          <p:cNvSpPr txBox="1"/>
          <p:nvPr/>
        </p:nvSpPr>
        <p:spPr>
          <a:xfrm>
            <a:off x="3275856" y="3586208"/>
            <a:ext cx="5688632" cy="1077218"/>
          </a:xfrm>
          <a:prstGeom prst="rect">
            <a:avLst/>
          </a:prstGeom>
          <a:noFill/>
          <a:ln w="12700">
            <a:solidFill>
              <a:schemeClr val="tx1"/>
            </a:solidFill>
          </a:ln>
        </p:spPr>
        <p:txBody>
          <a:bodyPr wrap="square" rtlCol="0">
            <a:spAutoFit/>
          </a:bodyPr>
          <a:lstStyle/>
          <a:p>
            <a:r>
              <a:rPr lang="ja-JP" altLang="en-US" sz="1600" dirty="0">
                <a:latin typeface="Times New Roman" panose="02020603050405020304" pitchFamily="18" charset="0"/>
                <a:cs typeface="Times New Roman" panose="02020603050405020304" pitchFamily="18" charset="0"/>
              </a:rPr>
              <a:t>結果：</a:t>
            </a:r>
            <a:endParaRPr lang="en-US" altLang="ja-JP" sz="1600" dirty="0">
              <a:latin typeface="Times New Roman" panose="02020603050405020304" pitchFamily="18" charset="0"/>
              <a:cs typeface="Times New Roman" panose="02020603050405020304" pitchFamily="18" charset="0"/>
            </a:endParaRPr>
          </a:p>
          <a:p>
            <a:r>
              <a:rPr lang="ja-JP" altLang="en-US" sz="1600" dirty="0">
                <a:latin typeface="Times New Roman" panose="02020603050405020304" pitchFamily="18" charset="0"/>
                <a:cs typeface="Times New Roman" panose="02020603050405020304" pitchFamily="18" charset="0"/>
              </a:rPr>
              <a:t>　・単色性が高く，発散角の小さい</a:t>
            </a:r>
            <a:r>
              <a:rPr lang="en-US" altLang="ja-JP" sz="1600" dirty="0">
                <a:latin typeface="Times New Roman" panose="02020603050405020304" pitchFamily="18" charset="0"/>
                <a:cs typeface="Times New Roman" panose="02020603050405020304" pitchFamily="18" charset="0"/>
              </a:rPr>
              <a:t> </a:t>
            </a:r>
            <a:r>
              <a:rPr lang="ja-JP" altLang="en-US" sz="1600" dirty="0">
                <a:latin typeface="Times New Roman" panose="02020603050405020304" pitchFamily="18" charset="0"/>
                <a:cs typeface="Times New Roman" panose="02020603050405020304" pitchFamily="18" charset="0"/>
              </a:rPr>
              <a:t>イオンビームが得られた</a:t>
            </a:r>
            <a:endParaRPr lang="en-US" altLang="ja-JP" sz="1600" dirty="0">
              <a:latin typeface="Times New Roman" panose="02020603050405020304" pitchFamily="18" charset="0"/>
              <a:cs typeface="Times New Roman" panose="02020603050405020304" pitchFamily="18" charset="0"/>
            </a:endParaRPr>
          </a:p>
          <a:p>
            <a:r>
              <a:rPr kumimoji="1" lang="ja-JP" altLang="en-US" sz="1600" dirty="0">
                <a:latin typeface="Times New Roman" panose="02020603050405020304" pitchFamily="18" charset="0"/>
                <a:cs typeface="Times New Roman" panose="02020603050405020304" pitchFamily="18" charset="0"/>
              </a:rPr>
              <a:t>　・ エネルギー分布のピーク位置は光圧加速モデルに良く一致</a:t>
            </a:r>
            <a:endParaRPr kumimoji="1" lang="en-US" altLang="ja-JP" sz="1600" dirty="0">
              <a:latin typeface="Times New Roman" panose="02020603050405020304" pitchFamily="18" charset="0"/>
              <a:cs typeface="Times New Roman" panose="02020603050405020304" pitchFamily="18" charset="0"/>
            </a:endParaRPr>
          </a:p>
          <a:p>
            <a:r>
              <a:rPr lang="ja-JP" altLang="en-US" sz="1600" dirty="0">
                <a:latin typeface="Times New Roman" panose="02020603050405020304" pitchFamily="18" charset="0"/>
                <a:cs typeface="Times New Roman" panose="02020603050405020304" pitchFamily="18" charset="0"/>
              </a:rPr>
              <a:t>　・ </a:t>
            </a:r>
            <a:r>
              <a:rPr lang="en-US" altLang="ja-JP" sz="1600" i="1" dirty="0">
                <a:latin typeface="Times New Roman" panose="02020603050405020304" pitchFamily="18" charset="0"/>
                <a:cs typeface="Times New Roman" panose="02020603050405020304" pitchFamily="18" charset="0"/>
              </a:rPr>
              <a:t>I</a:t>
            </a:r>
            <a:r>
              <a:rPr lang="en-US" altLang="ja-JP" sz="1600" baseline="-25000" dirty="0">
                <a:latin typeface="Times New Roman" panose="02020603050405020304" pitchFamily="18" charset="0"/>
                <a:cs typeface="Times New Roman" panose="02020603050405020304" pitchFamily="18" charset="0"/>
              </a:rPr>
              <a:t>L</a:t>
            </a:r>
            <a:r>
              <a:rPr lang="en-US" altLang="ja-JP" sz="1600" dirty="0">
                <a:latin typeface="Times New Roman" panose="02020603050405020304" pitchFamily="18" charset="0"/>
                <a:cs typeface="Times New Roman" panose="02020603050405020304" pitchFamily="18" charset="0"/>
              </a:rPr>
              <a:t>/</a:t>
            </a:r>
            <a:r>
              <a:rPr lang="en-US" altLang="ja-JP" sz="1600" i="1" dirty="0">
                <a:latin typeface="Times New Roman" panose="02020603050405020304" pitchFamily="18" charset="0"/>
                <a:cs typeface="Times New Roman" panose="02020603050405020304" pitchFamily="18" charset="0"/>
              </a:rPr>
              <a:t>n</a:t>
            </a:r>
            <a:r>
              <a:rPr lang="en-US" altLang="ja-JP" sz="1600" baseline="-25000" dirty="0">
                <a:latin typeface="Times New Roman" panose="02020603050405020304" pitchFamily="18" charset="0"/>
                <a:cs typeface="Times New Roman" panose="02020603050405020304" pitchFamily="18" charset="0"/>
              </a:rPr>
              <a:t>e</a:t>
            </a:r>
            <a:r>
              <a:rPr lang="ja-JP" altLang="en-US" sz="1600" dirty="0">
                <a:latin typeface="Times New Roman" panose="02020603050405020304" pitchFamily="18" charset="0"/>
                <a:cs typeface="Times New Roman" panose="02020603050405020304" pitchFamily="18" charset="0"/>
              </a:rPr>
              <a:t>が一定の時，</a:t>
            </a:r>
            <a:r>
              <a:rPr lang="en-US" altLang="ja-JP" sz="1600" i="1" dirty="0" err="1">
                <a:latin typeface="Times New Roman" panose="02020603050405020304" pitchFamily="18" charset="0"/>
                <a:cs typeface="Times New Roman" panose="02020603050405020304" pitchFamily="18" charset="0"/>
              </a:rPr>
              <a:t>I</a:t>
            </a:r>
            <a:r>
              <a:rPr lang="en-US" altLang="ja-JP" sz="1600" baseline="-25000" dirty="0" err="1">
                <a:latin typeface="Times New Roman" panose="02020603050405020304" pitchFamily="18" charset="0"/>
                <a:cs typeface="Times New Roman" panose="02020603050405020304" pitchFamily="18" charset="0"/>
              </a:rPr>
              <a:t>L</a:t>
            </a:r>
            <a:r>
              <a:rPr lang="en-US" altLang="ja-JP" sz="1600" dirty="0" err="1">
                <a:latin typeface="Times New Roman" panose="02020603050405020304" pitchFamily="18" charset="0"/>
                <a:cs typeface="Times New Roman" panose="02020603050405020304" pitchFamily="18" charset="0"/>
              </a:rPr>
              <a:t>,</a:t>
            </a:r>
            <a:r>
              <a:rPr lang="en-US" altLang="ja-JP" sz="1600" i="1" dirty="0" err="1">
                <a:latin typeface="Times New Roman" panose="02020603050405020304" pitchFamily="18" charset="0"/>
                <a:cs typeface="Times New Roman" panose="02020603050405020304" pitchFamily="18" charset="0"/>
              </a:rPr>
              <a:t>n</a:t>
            </a:r>
            <a:r>
              <a:rPr lang="en-US" altLang="ja-JP" sz="1600" baseline="-25000" dirty="0" err="1">
                <a:latin typeface="Times New Roman" panose="02020603050405020304" pitchFamily="18" charset="0"/>
                <a:cs typeface="Times New Roman" panose="02020603050405020304" pitchFamily="18" charset="0"/>
              </a:rPr>
              <a:t>e</a:t>
            </a:r>
            <a:r>
              <a:rPr lang="ja-JP" altLang="en-US" sz="1600" dirty="0">
                <a:latin typeface="Times New Roman" panose="02020603050405020304" pitchFamily="18" charset="0"/>
                <a:cs typeface="Times New Roman" panose="02020603050405020304" pitchFamily="18" charset="0"/>
              </a:rPr>
              <a:t>の値に対する依存は小さいと思われる</a:t>
            </a:r>
            <a:endParaRPr lang="en-US" altLang="ja-JP" sz="1600" dirty="0">
              <a:latin typeface="Times New Roman" panose="02020603050405020304" pitchFamily="18" charset="0"/>
              <a:cs typeface="Times New Roman" panose="02020603050405020304" pitchFamily="18" charset="0"/>
            </a:endParaRPr>
          </a:p>
        </p:txBody>
      </p:sp>
      <p:sp>
        <p:nvSpPr>
          <p:cNvPr id="37" name="テキスト ボックス 36"/>
          <p:cNvSpPr txBox="1"/>
          <p:nvPr/>
        </p:nvSpPr>
        <p:spPr>
          <a:xfrm>
            <a:off x="827584" y="5304110"/>
            <a:ext cx="2664296" cy="1077218"/>
          </a:xfrm>
          <a:prstGeom prst="rect">
            <a:avLst/>
          </a:prstGeom>
          <a:noFill/>
          <a:ln>
            <a:noFill/>
          </a:ln>
        </p:spPr>
        <p:txBody>
          <a:bodyPr wrap="square" rtlCol="0">
            <a:spAutoFit/>
          </a:bodyPr>
          <a:lstStyle/>
          <a:p>
            <a:r>
              <a:rPr lang="ja-JP" altLang="en-US" sz="1600" dirty="0">
                <a:latin typeface="Times New Roman" panose="02020603050405020304" pitchFamily="18" charset="0"/>
                <a:cs typeface="Times New Roman" panose="02020603050405020304" pitchFamily="18" charset="0"/>
              </a:rPr>
              <a:t>条件： </a:t>
            </a:r>
            <a:endParaRPr lang="en-US" altLang="ja-JP" sz="1600" dirty="0">
              <a:latin typeface="Times New Roman" panose="02020603050405020304" pitchFamily="18" charset="0"/>
              <a:cs typeface="Times New Roman" panose="02020603050405020304" pitchFamily="18" charset="0"/>
            </a:endParaRPr>
          </a:p>
          <a:p>
            <a:r>
              <a:rPr lang="ja-JP" altLang="en-US" sz="1600" dirty="0">
                <a:latin typeface="Times New Roman" panose="02020603050405020304" pitchFamily="18" charset="0"/>
                <a:cs typeface="Times New Roman" panose="02020603050405020304" pitchFamily="18" charset="0"/>
              </a:rPr>
              <a:t>・ </a:t>
            </a:r>
            <a:r>
              <a:rPr kumimoji="1" lang="en-US" altLang="ja-JP" sz="1600" i="1" dirty="0">
                <a:latin typeface="Times New Roman" panose="02020603050405020304" pitchFamily="18" charset="0"/>
                <a:cs typeface="Times New Roman" panose="02020603050405020304" pitchFamily="18" charset="0"/>
              </a:rPr>
              <a:t>I</a:t>
            </a:r>
            <a:r>
              <a:rPr kumimoji="1" lang="en-US" altLang="ja-JP" sz="1600" baseline="-25000" dirty="0">
                <a:latin typeface="Times New Roman" panose="02020603050405020304" pitchFamily="18" charset="0"/>
                <a:cs typeface="Times New Roman" panose="02020603050405020304" pitchFamily="18" charset="0"/>
              </a:rPr>
              <a:t>L</a:t>
            </a:r>
            <a:r>
              <a:rPr kumimoji="1" lang="en-US" altLang="ja-JP" sz="1600" dirty="0">
                <a:latin typeface="Times New Roman" panose="02020603050405020304" pitchFamily="18" charset="0"/>
                <a:cs typeface="Times New Roman" panose="02020603050405020304" pitchFamily="18" charset="0"/>
              </a:rPr>
              <a:t>=6.0×10</a:t>
            </a:r>
            <a:r>
              <a:rPr kumimoji="1" lang="en-US" altLang="ja-JP" sz="1600" baseline="30000" dirty="0">
                <a:latin typeface="Times New Roman" panose="02020603050405020304" pitchFamily="18" charset="0"/>
                <a:cs typeface="Times New Roman" panose="02020603050405020304" pitchFamily="18" charset="0"/>
              </a:rPr>
              <a:t>22</a:t>
            </a:r>
            <a:r>
              <a:rPr kumimoji="1" lang="en-US" altLang="ja-JP" sz="1600" dirty="0">
                <a:latin typeface="Times New Roman" panose="02020603050405020304" pitchFamily="18" charset="0"/>
                <a:cs typeface="Times New Roman" panose="02020603050405020304" pitchFamily="18" charset="0"/>
              </a:rPr>
              <a:t>W/cm</a:t>
            </a:r>
            <a:r>
              <a:rPr kumimoji="1" lang="en-US" altLang="ja-JP" sz="1600" baseline="30000" dirty="0">
                <a:latin typeface="Times New Roman" panose="02020603050405020304" pitchFamily="18" charset="0"/>
                <a:cs typeface="Times New Roman" panose="02020603050405020304" pitchFamily="18" charset="0"/>
              </a:rPr>
              <a:t>2</a:t>
            </a:r>
          </a:p>
          <a:p>
            <a:r>
              <a:rPr lang="ja-JP" altLang="en-US" sz="1600" dirty="0">
                <a:latin typeface="Times New Roman" panose="02020603050405020304" pitchFamily="18" charset="0"/>
                <a:cs typeface="Times New Roman" panose="02020603050405020304" pitchFamily="18" charset="0"/>
              </a:rPr>
              <a:t>・ </a:t>
            </a:r>
            <a:r>
              <a:rPr lang="en-US" altLang="ja-JP" sz="1600" i="1" dirty="0">
                <a:latin typeface="Times New Roman" panose="02020603050405020304" pitchFamily="18" charset="0"/>
                <a:cs typeface="Times New Roman" panose="02020603050405020304" pitchFamily="18" charset="0"/>
              </a:rPr>
              <a:t>n</a:t>
            </a:r>
            <a:r>
              <a:rPr lang="en-US" altLang="ja-JP" sz="1600" baseline="-25000" dirty="0">
                <a:latin typeface="Times New Roman" panose="02020603050405020304" pitchFamily="18" charset="0"/>
                <a:cs typeface="Times New Roman" panose="02020603050405020304" pitchFamily="18" charset="0"/>
              </a:rPr>
              <a:t>e</a:t>
            </a:r>
            <a:r>
              <a:rPr lang="en-US" altLang="ja-JP" sz="1600" dirty="0">
                <a:latin typeface="Times New Roman" panose="02020603050405020304" pitchFamily="18" charset="0"/>
                <a:cs typeface="Times New Roman" panose="02020603050405020304" pitchFamily="18" charset="0"/>
              </a:rPr>
              <a:t>/</a:t>
            </a:r>
            <a:r>
              <a:rPr lang="en-US" altLang="ja-JP" sz="1600" i="1" dirty="0" err="1">
                <a:latin typeface="Times New Roman" panose="02020603050405020304" pitchFamily="18" charset="0"/>
                <a:cs typeface="Times New Roman" panose="02020603050405020304" pitchFamily="18" charset="0"/>
              </a:rPr>
              <a:t>n</a:t>
            </a:r>
            <a:r>
              <a:rPr lang="en-US" altLang="ja-JP" sz="1600" baseline="-25000" dirty="0" err="1">
                <a:latin typeface="Times New Roman" panose="02020603050405020304" pitchFamily="18" charset="0"/>
                <a:cs typeface="Times New Roman" panose="02020603050405020304" pitchFamily="18" charset="0"/>
              </a:rPr>
              <a:t>cr</a:t>
            </a:r>
            <a:r>
              <a:rPr lang="en-US" altLang="ja-JP" sz="1600" dirty="0">
                <a:latin typeface="Times New Roman" panose="02020603050405020304" pitchFamily="18" charset="0"/>
                <a:cs typeface="Times New Roman" panose="02020603050405020304" pitchFamily="18" charset="0"/>
              </a:rPr>
              <a:t>=360</a:t>
            </a:r>
          </a:p>
          <a:p>
            <a:r>
              <a:rPr lang="ja-JP" altLang="en-US" sz="1600" dirty="0">
                <a:latin typeface="Times New Roman" panose="02020603050405020304" pitchFamily="18" charset="0"/>
                <a:cs typeface="Times New Roman" panose="02020603050405020304" pitchFamily="18" charset="0"/>
              </a:rPr>
              <a:t>・ スポット直径： </a:t>
            </a:r>
            <a:r>
              <a:rPr lang="en-US" altLang="ja-JP" sz="1600" dirty="0">
                <a:latin typeface="Times New Roman" panose="02020603050405020304" pitchFamily="18" charset="0"/>
                <a:cs typeface="Times New Roman" panose="02020603050405020304" pitchFamily="18" charset="0"/>
              </a:rPr>
              <a:t>20μm</a:t>
            </a:r>
            <a:endParaRPr kumimoji="1" lang="ja-JP" altLang="en-US" sz="1600" dirty="0">
              <a:latin typeface="Times New Roman" panose="02020603050405020304" pitchFamily="18" charset="0"/>
              <a:cs typeface="Times New Roman" panose="02020603050405020304" pitchFamily="18" charset="0"/>
            </a:endParaRPr>
          </a:p>
        </p:txBody>
      </p:sp>
      <p:sp>
        <p:nvSpPr>
          <p:cNvPr id="38" name="テキスト ボックス 37"/>
          <p:cNvSpPr txBox="1"/>
          <p:nvPr/>
        </p:nvSpPr>
        <p:spPr>
          <a:xfrm>
            <a:off x="3093010" y="5301627"/>
            <a:ext cx="5868294" cy="830997"/>
          </a:xfrm>
          <a:prstGeom prst="rect">
            <a:avLst/>
          </a:prstGeom>
          <a:noFill/>
          <a:ln>
            <a:noFill/>
          </a:ln>
        </p:spPr>
        <p:txBody>
          <a:bodyPr wrap="square" rtlCol="0">
            <a:spAutoFit/>
          </a:bodyPr>
          <a:lstStyle/>
          <a:p>
            <a:r>
              <a:rPr lang="ja-JP" altLang="en-US" sz="1600" dirty="0"/>
              <a:t>結果：</a:t>
            </a:r>
            <a:endParaRPr lang="en-US" altLang="ja-JP" sz="1600" dirty="0"/>
          </a:p>
          <a:p>
            <a:r>
              <a:rPr lang="ja-JP" altLang="en-US" sz="1600" dirty="0"/>
              <a:t> レーザー照射面の非一様性により，発散角・エネルギー拡がりが大きくなった。</a:t>
            </a:r>
            <a:endParaRPr lang="en-US" altLang="ja-JP" sz="1600" dirty="0"/>
          </a:p>
        </p:txBody>
      </p:sp>
      <p:sp>
        <p:nvSpPr>
          <p:cNvPr id="3" name="テキスト ボックス 2"/>
          <p:cNvSpPr txBox="1"/>
          <p:nvPr/>
        </p:nvSpPr>
        <p:spPr>
          <a:xfrm>
            <a:off x="3093010" y="6132624"/>
            <a:ext cx="5868294" cy="584775"/>
          </a:xfrm>
          <a:prstGeom prst="rect">
            <a:avLst/>
          </a:prstGeom>
          <a:noFill/>
          <a:ln>
            <a:noFill/>
          </a:ln>
        </p:spPr>
        <p:txBody>
          <a:bodyPr wrap="square" rtlCol="0">
            <a:spAutoFit/>
          </a:bodyPr>
          <a:lstStyle/>
          <a:p>
            <a:r>
              <a:rPr lang="ja-JP" altLang="en-US" sz="1600" dirty="0">
                <a:latin typeface="Times New Roman" panose="02020603050405020304" pitchFamily="18" charset="0"/>
                <a:cs typeface="Times New Roman" panose="02020603050405020304" pitchFamily="18" charset="0"/>
              </a:rPr>
              <a:t>∴</a:t>
            </a:r>
            <a:r>
              <a:rPr kumimoji="1" lang="ja-JP" altLang="en-US" sz="1600" dirty="0">
                <a:latin typeface="Times New Roman" panose="02020603050405020304" pitchFamily="18" charset="0"/>
                <a:cs typeface="Times New Roman" panose="02020603050405020304" pitchFamily="18" charset="0"/>
              </a:rPr>
              <a:t>  コアの点火に必要な</a:t>
            </a:r>
            <a:r>
              <a:rPr lang="ja-JP" altLang="en-US" sz="1600" dirty="0">
                <a:latin typeface="Times New Roman" panose="02020603050405020304" pitchFamily="18" charset="0"/>
                <a:cs typeface="Times New Roman" panose="02020603050405020304" pitchFamily="18" charset="0"/>
              </a:rPr>
              <a:t>加熱</a:t>
            </a:r>
            <a:r>
              <a:rPr kumimoji="1" lang="ja-JP" altLang="en-US" sz="1600" dirty="0">
                <a:latin typeface="Times New Roman" panose="02020603050405020304" pitchFamily="18" charset="0"/>
                <a:cs typeface="Times New Roman" panose="02020603050405020304" pitchFamily="18" charset="0"/>
              </a:rPr>
              <a:t>レーザーパルスのエネルギーは</a:t>
            </a:r>
            <a:endParaRPr kumimoji="1" lang="en-US" altLang="ja-JP" sz="1600" dirty="0">
              <a:latin typeface="Times New Roman" panose="02020603050405020304" pitchFamily="18" charset="0"/>
              <a:cs typeface="Times New Roman" panose="02020603050405020304" pitchFamily="18" charset="0"/>
            </a:endParaRPr>
          </a:p>
          <a:p>
            <a:r>
              <a:rPr lang="ja-JP" altLang="en-US" sz="1600" dirty="0">
                <a:latin typeface="Times New Roman" panose="02020603050405020304" pitchFamily="18" charset="0"/>
                <a:cs typeface="Times New Roman" panose="02020603050405020304" pitchFamily="18" charset="0"/>
              </a:rPr>
              <a:t>　　</a:t>
            </a:r>
            <a:r>
              <a:rPr kumimoji="1" lang="en-US" altLang="ja-JP" sz="1600" u="sng" dirty="0">
                <a:latin typeface="Times New Roman" panose="02020603050405020304" pitchFamily="18" charset="0"/>
                <a:cs typeface="Times New Roman" panose="02020603050405020304" pitchFamily="18" charset="0"/>
              </a:rPr>
              <a:t>140</a:t>
            </a:r>
            <a:r>
              <a:rPr kumimoji="1" lang="ja-JP" altLang="en-US" sz="1600" u="sng" dirty="0">
                <a:latin typeface="Times New Roman" panose="02020603050405020304" pitchFamily="18" charset="0"/>
                <a:cs typeface="Times New Roman" panose="02020603050405020304" pitchFamily="18" charset="0"/>
              </a:rPr>
              <a:t>～</a:t>
            </a:r>
            <a:r>
              <a:rPr kumimoji="1" lang="en-US" altLang="ja-JP" sz="1600" u="sng" dirty="0">
                <a:latin typeface="Times New Roman" panose="02020603050405020304" pitchFamily="18" charset="0"/>
                <a:cs typeface="Times New Roman" panose="02020603050405020304" pitchFamily="18" charset="0"/>
              </a:rPr>
              <a:t>188</a:t>
            </a:r>
            <a:r>
              <a:rPr kumimoji="1" lang="ja-JP" altLang="en-US" sz="1600" u="sng" dirty="0">
                <a:latin typeface="Times New Roman" panose="02020603050405020304" pitchFamily="18" charset="0"/>
                <a:cs typeface="Times New Roman" panose="02020603050405020304" pitchFamily="18" charset="0"/>
              </a:rPr>
              <a:t> </a:t>
            </a:r>
            <a:r>
              <a:rPr kumimoji="1" lang="en-US" altLang="ja-JP" sz="1600" u="sng" dirty="0">
                <a:latin typeface="Times New Roman" panose="02020603050405020304" pitchFamily="18" charset="0"/>
                <a:cs typeface="Times New Roman" panose="02020603050405020304" pitchFamily="18" charset="0"/>
              </a:rPr>
              <a:t>kJ</a:t>
            </a:r>
            <a:r>
              <a:rPr kumimoji="1" lang="ja-JP" altLang="en-US" sz="1600" u="sng" dirty="0">
                <a:latin typeface="Times New Roman" panose="02020603050405020304" pitchFamily="18" charset="0"/>
                <a:cs typeface="Times New Roman" panose="02020603050405020304" pitchFamily="18" charset="0"/>
              </a:rPr>
              <a:t> </a:t>
            </a:r>
            <a:r>
              <a:rPr lang="ja-JP" altLang="en-US" sz="1600" dirty="0">
                <a:latin typeface="Times New Roman" panose="02020603050405020304" pitchFamily="18" charset="0"/>
                <a:cs typeface="Times New Roman" panose="02020603050405020304" pitchFamily="18" charset="0"/>
              </a:rPr>
              <a:t>と見積もられた。</a:t>
            </a:r>
            <a:endParaRPr kumimoji="1" lang="en-US" altLang="ja-JP" sz="1600" dirty="0">
              <a:latin typeface="Times New Roman" panose="02020603050405020304" pitchFamily="18" charset="0"/>
              <a:cs typeface="Times New Roman" panose="02020603050405020304" pitchFamily="18" charset="0"/>
            </a:endParaRPr>
          </a:p>
        </p:txBody>
      </p:sp>
      <p:sp>
        <p:nvSpPr>
          <p:cNvPr id="4" name="正方形/長方形 3"/>
          <p:cNvSpPr/>
          <p:nvPr/>
        </p:nvSpPr>
        <p:spPr>
          <a:xfrm>
            <a:off x="3093010" y="5301627"/>
            <a:ext cx="5868294" cy="1415772"/>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solidFill>
                <a:schemeClr val="tx1"/>
              </a:solidFill>
            </a:endParaRPr>
          </a:p>
        </p:txBody>
      </p:sp>
    </p:spTree>
    <p:extLst>
      <p:ext uri="{BB962C8B-B14F-4D97-AF65-F5344CB8AC3E}">
        <p14:creationId xmlns:p14="http://schemas.microsoft.com/office/powerpoint/2010/main" val="341485274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9" name="Picture 9"/>
          <p:cNvPicPr>
            <a:picLocks noChangeAspect="1" noChangeArrowheads="1"/>
          </p:cNvPicPr>
          <p:nvPr/>
        </p:nvPicPr>
        <p:blipFill rotWithShape="1">
          <a:blip r:embed="rId3">
            <a:extLst>
              <a:ext uri="{28A0092B-C50C-407E-A947-70E740481C1C}">
                <a14:useLocalDpi xmlns:a14="http://schemas.microsoft.com/office/drawing/2010/main" val="0"/>
              </a:ext>
            </a:extLst>
          </a:blip>
          <a:srcRect l="9255" t="2902" r="4143" b="13207"/>
          <a:stretch/>
        </p:blipFill>
        <p:spPr bwMode="auto">
          <a:xfrm>
            <a:off x="9913206" y="4086364"/>
            <a:ext cx="3515778" cy="22705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8" name="Picture 8"/>
          <p:cNvPicPr>
            <a:picLocks noChangeAspect="1" noChangeArrowheads="1"/>
          </p:cNvPicPr>
          <p:nvPr/>
        </p:nvPicPr>
        <p:blipFill rotWithShape="1">
          <a:blip r:embed="rId4">
            <a:extLst>
              <a:ext uri="{28A0092B-C50C-407E-A947-70E740481C1C}">
                <a14:useLocalDpi xmlns:a14="http://schemas.microsoft.com/office/drawing/2010/main" val="0"/>
              </a:ext>
            </a:extLst>
          </a:blip>
          <a:srcRect l="8844" t="4824" r="1776" b="12127"/>
          <a:stretch/>
        </p:blipFill>
        <p:spPr bwMode="auto">
          <a:xfrm>
            <a:off x="5400877" y="1345080"/>
            <a:ext cx="3236091" cy="20045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タイトル 1"/>
          <p:cNvSpPr>
            <a:spLocks noGrp="1"/>
          </p:cNvSpPr>
          <p:nvPr>
            <p:ph type="title"/>
          </p:nvPr>
        </p:nvSpPr>
        <p:spPr/>
        <p:txBody>
          <a:bodyPr>
            <a:normAutofit fontScale="90000"/>
          </a:bodyPr>
          <a:lstStyle/>
          <a:p>
            <a:r>
              <a:rPr kumimoji="1" lang="ja-JP" altLang="en-US" dirty="0"/>
              <a:t>イオンビームの</a:t>
            </a:r>
            <a:r>
              <a:rPr lang="ja-JP" altLang="en-US" dirty="0"/>
              <a:t>エネルギー拡がりが大きくなった。</a:t>
            </a:r>
            <a:br>
              <a:rPr lang="en-US" altLang="ja-JP" dirty="0"/>
            </a:br>
            <a:r>
              <a:rPr lang="ja-JP" altLang="en-US" dirty="0"/>
              <a:t>空間的な発散の小さい成分への変換効率は約</a:t>
            </a:r>
            <a:r>
              <a:rPr lang="en-US" altLang="ja-JP" dirty="0"/>
              <a:t>6.4%</a:t>
            </a:r>
            <a:r>
              <a:rPr lang="ja-JP" altLang="en-US" dirty="0"/>
              <a:t>となった。</a:t>
            </a:r>
            <a:endParaRPr kumimoji="1" lang="ja-JP" altLang="en-US" dirty="0"/>
          </a:p>
        </p:txBody>
      </p:sp>
      <p:pic>
        <p:nvPicPr>
          <p:cNvPr id="4"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21338" t="3651" r="13235" b="9636"/>
          <a:stretch/>
        </p:blipFill>
        <p:spPr bwMode="auto">
          <a:xfrm>
            <a:off x="-3924944" y="6822529"/>
            <a:ext cx="2678388" cy="23664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5" name="直線コネクタ 4"/>
          <p:cNvCxnSpPr/>
          <p:nvPr/>
        </p:nvCxnSpPr>
        <p:spPr>
          <a:xfrm>
            <a:off x="6852142" y="1404513"/>
            <a:ext cx="0" cy="17138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テキスト ボックス 5"/>
          <p:cNvSpPr txBox="1"/>
          <p:nvPr/>
        </p:nvSpPr>
        <p:spPr>
          <a:xfrm>
            <a:off x="7291490" y="1146383"/>
            <a:ext cx="1239535" cy="276999"/>
          </a:xfrm>
          <a:prstGeom prst="rect">
            <a:avLst/>
          </a:prstGeom>
          <a:noFill/>
          <a:ln>
            <a:noFill/>
          </a:ln>
        </p:spPr>
        <p:txBody>
          <a:bodyPr wrap="square" rtlCol="0">
            <a:spAutoFit/>
          </a:bodyPr>
          <a:lstStyle/>
          <a:p>
            <a:r>
              <a:rPr lang="en-US" altLang="ja-JP" sz="1200" dirty="0">
                <a:latin typeface="Times New Roman" panose="02020603050405020304" pitchFamily="18" charset="0"/>
                <a:cs typeface="Times New Roman" panose="02020603050405020304" pitchFamily="18" charset="0"/>
              </a:rPr>
              <a:t>(</a:t>
            </a:r>
            <a:r>
              <a:rPr kumimoji="1" lang="en-US" altLang="ja-JP" sz="1200" dirty="0">
                <a:latin typeface="Times New Roman" panose="02020603050405020304" pitchFamily="18" charset="0"/>
                <a:cs typeface="Times New Roman" panose="02020603050405020304" pitchFamily="18" charset="0"/>
              </a:rPr>
              <a:t>RPA-model)</a:t>
            </a:r>
            <a:endParaRPr kumimoji="1" lang="ja-JP" altLang="en-US" sz="1200" dirty="0">
              <a:latin typeface="Times New Roman" panose="02020603050405020304" pitchFamily="18" charset="0"/>
              <a:cs typeface="Times New Roman" panose="02020603050405020304" pitchFamily="18" charset="0"/>
            </a:endParaRPr>
          </a:p>
        </p:txBody>
      </p:sp>
      <p:sp>
        <p:nvSpPr>
          <p:cNvPr id="7" name="テキスト ボックス 6"/>
          <p:cNvSpPr txBox="1"/>
          <p:nvPr/>
        </p:nvSpPr>
        <p:spPr>
          <a:xfrm>
            <a:off x="6702328" y="1174429"/>
            <a:ext cx="839986" cy="276999"/>
          </a:xfrm>
          <a:prstGeom prst="rect">
            <a:avLst/>
          </a:prstGeom>
          <a:noFill/>
          <a:ln>
            <a:noFill/>
          </a:ln>
        </p:spPr>
        <p:txBody>
          <a:bodyPr wrap="square" rtlCol="0">
            <a:spAutoFit/>
          </a:bodyPr>
          <a:lstStyle/>
          <a:p>
            <a:r>
              <a:rPr lang="en-US" altLang="ja-JP" sz="1200" dirty="0">
                <a:latin typeface="Times New Roman" panose="02020603050405020304" pitchFamily="18" charset="0"/>
                <a:cs typeface="Times New Roman" panose="02020603050405020304" pitchFamily="18" charset="0"/>
              </a:rPr>
              <a:t>326</a:t>
            </a:r>
            <a:r>
              <a:rPr kumimoji="1" lang="en-US" altLang="ja-JP" sz="1200" dirty="0">
                <a:latin typeface="Times New Roman" panose="02020603050405020304" pitchFamily="18" charset="0"/>
                <a:cs typeface="Times New Roman" panose="02020603050405020304" pitchFamily="18" charset="0"/>
              </a:rPr>
              <a:t>MeV</a:t>
            </a:r>
            <a:endParaRPr kumimoji="1" lang="ja-JP" altLang="en-US" sz="1200" dirty="0">
              <a:latin typeface="Times New Roman" panose="02020603050405020304" pitchFamily="18" charset="0"/>
              <a:cs typeface="Times New Roman" panose="02020603050405020304" pitchFamily="18" charset="0"/>
            </a:endParaRPr>
          </a:p>
        </p:txBody>
      </p:sp>
      <p:sp>
        <p:nvSpPr>
          <p:cNvPr id="12" name="テキスト ボックス 11"/>
          <p:cNvSpPr txBox="1"/>
          <p:nvPr/>
        </p:nvSpPr>
        <p:spPr>
          <a:xfrm>
            <a:off x="4268260" y="885678"/>
            <a:ext cx="4368708" cy="369332"/>
          </a:xfrm>
          <a:prstGeom prst="rect">
            <a:avLst/>
          </a:prstGeom>
          <a:noFill/>
          <a:ln>
            <a:noFill/>
          </a:ln>
        </p:spPr>
        <p:txBody>
          <a:bodyPr wrap="square" rtlCol="0">
            <a:spAutoFit/>
          </a:bodyPr>
          <a:lstStyle/>
          <a:p>
            <a:r>
              <a:rPr lang="ja-JP" altLang="en-US" dirty="0">
                <a:latin typeface="Times New Roman" panose="02020603050405020304" pitchFamily="18" charset="0"/>
                <a:cs typeface="Times New Roman" panose="02020603050405020304" pitchFamily="18" charset="0"/>
              </a:rPr>
              <a:t>イオンエネルギー分布（ピーク値で規格化）</a:t>
            </a:r>
            <a:endParaRPr kumimoji="1" lang="ja-JP" altLang="en-US" dirty="0">
              <a:latin typeface="Times New Roman" panose="02020603050405020304" pitchFamily="18" charset="0"/>
              <a:cs typeface="Times New Roman" panose="02020603050405020304" pitchFamily="18" charset="0"/>
            </a:endParaRPr>
          </a:p>
        </p:txBody>
      </p:sp>
      <p:sp>
        <p:nvSpPr>
          <p:cNvPr id="15" name="正方形/長方形 14"/>
          <p:cNvSpPr/>
          <p:nvPr/>
        </p:nvSpPr>
        <p:spPr>
          <a:xfrm>
            <a:off x="11094207" y="6322060"/>
            <a:ext cx="1273105" cy="338554"/>
          </a:xfrm>
          <a:prstGeom prst="rect">
            <a:avLst/>
          </a:prstGeom>
        </p:spPr>
        <p:txBody>
          <a:bodyPr wrap="none">
            <a:spAutoFit/>
          </a:bodyPr>
          <a:lstStyle/>
          <a:p>
            <a:r>
              <a:rPr lang="en-US" altLang="ja-JP" sz="1600" i="1" dirty="0">
                <a:latin typeface="Times New Roman" panose="02020603050405020304" pitchFamily="18" charset="0"/>
                <a:cs typeface="Times New Roman" panose="02020603050405020304" pitchFamily="18" charset="0"/>
              </a:rPr>
              <a:t>I</a:t>
            </a:r>
            <a:r>
              <a:rPr lang="en-US" altLang="ja-JP" sz="1600" baseline="-25000" dirty="0">
                <a:latin typeface="Times New Roman" panose="02020603050405020304" pitchFamily="18" charset="0"/>
                <a:cs typeface="Times New Roman" panose="02020603050405020304" pitchFamily="18" charset="0"/>
              </a:rPr>
              <a:t>L</a:t>
            </a:r>
            <a:r>
              <a:rPr lang="en-US" altLang="ja-JP" sz="1600" dirty="0">
                <a:latin typeface="Times New Roman" panose="02020603050405020304" pitchFamily="18" charset="0"/>
                <a:cs typeface="Times New Roman" panose="02020603050405020304" pitchFamily="18" charset="0"/>
              </a:rPr>
              <a:t>/</a:t>
            </a:r>
            <a:r>
              <a:rPr lang="en-US" altLang="ja-JP" sz="1600" i="1" dirty="0" err="1">
                <a:latin typeface="Times New Roman" panose="02020603050405020304" pitchFamily="18" charset="0"/>
                <a:cs typeface="Times New Roman" panose="02020603050405020304" pitchFamily="18" charset="0"/>
              </a:rPr>
              <a:t>n</a:t>
            </a:r>
            <a:r>
              <a:rPr lang="en-US" altLang="ja-JP" sz="1600" baseline="-25000" dirty="0" err="1">
                <a:latin typeface="Times New Roman" panose="02020603050405020304" pitchFamily="18" charset="0"/>
                <a:cs typeface="Times New Roman" panose="02020603050405020304" pitchFamily="18" charset="0"/>
              </a:rPr>
              <a:t>i</a:t>
            </a:r>
            <a:r>
              <a:rPr lang="ja-JP" altLang="en-US" sz="1600" dirty="0">
                <a:solidFill>
                  <a:schemeClr val="tx1"/>
                </a:solidFill>
                <a:latin typeface="Times New Roman" panose="02020603050405020304" pitchFamily="18" charset="0"/>
                <a:cs typeface="Times New Roman" panose="02020603050405020304" pitchFamily="18" charset="0"/>
              </a:rPr>
              <a:t> </a:t>
            </a:r>
            <a:r>
              <a:rPr lang="en-US" altLang="ja-JP" sz="1600" dirty="0">
                <a:solidFill>
                  <a:schemeClr val="tx1"/>
                </a:solidFill>
                <a:latin typeface="Times New Roman" panose="02020603050405020304" pitchFamily="18" charset="0"/>
                <a:cs typeface="Times New Roman" panose="02020603050405020304" pitchFamily="18" charset="0"/>
              </a:rPr>
              <a:t>[</a:t>
            </a:r>
            <a:r>
              <a:rPr lang="en-US" altLang="ja-JP" sz="1600" dirty="0">
                <a:latin typeface="Times New Roman" panose="02020603050405020304" pitchFamily="18" charset="0"/>
                <a:cs typeface="Times New Roman" panose="02020603050405020304" pitchFamily="18" charset="0"/>
              </a:rPr>
              <a:t>W</a:t>
            </a:r>
            <a:r>
              <a:rPr lang="ja-JP" altLang="en-US" sz="1600" dirty="0">
                <a:latin typeface="Times New Roman" panose="02020603050405020304" pitchFamily="18" charset="0"/>
                <a:cs typeface="Times New Roman" panose="02020603050405020304" pitchFamily="18" charset="0"/>
              </a:rPr>
              <a:t>・</a:t>
            </a:r>
            <a:r>
              <a:rPr lang="en-US" altLang="ja-JP" sz="1600" dirty="0">
                <a:latin typeface="Times New Roman" panose="02020603050405020304" pitchFamily="18" charset="0"/>
                <a:cs typeface="Times New Roman" panose="02020603050405020304" pitchFamily="18" charset="0"/>
              </a:rPr>
              <a:t>cm</a:t>
            </a:r>
            <a:r>
              <a:rPr lang="en-US" altLang="ja-JP" sz="1600" dirty="0">
                <a:solidFill>
                  <a:schemeClr val="tx1"/>
                </a:solidFill>
                <a:latin typeface="Times New Roman" panose="02020603050405020304" pitchFamily="18" charset="0"/>
                <a:cs typeface="Times New Roman" panose="02020603050405020304" pitchFamily="18" charset="0"/>
              </a:rPr>
              <a:t>]</a:t>
            </a:r>
            <a:endParaRPr lang="ja-JP" altLang="en-US" sz="1600" dirty="0">
              <a:solidFill>
                <a:schemeClr val="tx1"/>
              </a:solidFill>
              <a:latin typeface="Times New Roman" panose="02020603050405020304" pitchFamily="18" charset="0"/>
              <a:cs typeface="Times New Roman" panose="02020603050405020304" pitchFamily="18" charset="0"/>
            </a:endParaRPr>
          </a:p>
        </p:txBody>
      </p:sp>
      <p:sp>
        <p:nvSpPr>
          <p:cNvPr id="16" name="正方形/長方形 15"/>
          <p:cNvSpPr/>
          <p:nvPr/>
        </p:nvSpPr>
        <p:spPr>
          <a:xfrm rot="16200000">
            <a:off x="8974323" y="4974796"/>
            <a:ext cx="1245854" cy="338554"/>
          </a:xfrm>
          <a:prstGeom prst="rect">
            <a:avLst/>
          </a:prstGeom>
          <a:solidFill>
            <a:schemeClr val="bg1"/>
          </a:solidFill>
        </p:spPr>
        <p:txBody>
          <a:bodyPr wrap="none">
            <a:spAutoFit/>
          </a:bodyPr>
          <a:lstStyle/>
          <a:p>
            <a:r>
              <a:rPr lang="en-US" altLang="ja-JP" sz="1600" i="1" dirty="0" err="1">
                <a:solidFill>
                  <a:schemeClr val="tx1"/>
                </a:solidFill>
                <a:latin typeface="Cambria Math" panose="02040503050406030204" pitchFamily="18" charset="0"/>
                <a:ea typeface="Cambria Math" panose="02040503050406030204" pitchFamily="18" charset="0"/>
                <a:cs typeface="Arial Unicode MS" panose="020B0604020202020204" pitchFamily="50" charset="-128"/>
              </a:rPr>
              <a:t>η</a:t>
            </a:r>
            <a:r>
              <a:rPr lang="en-US" altLang="ja-JP" sz="1600" baseline="-25000" dirty="0" err="1">
                <a:solidFill>
                  <a:schemeClr val="tx1"/>
                </a:solidFill>
                <a:latin typeface="Cambria Math" panose="02040503050406030204" pitchFamily="18" charset="0"/>
                <a:ea typeface="Cambria Math" panose="02040503050406030204" pitchFamily="18" charset="0"/>
                <a:cs typeface="Arial Unicode MS" panose="020B0604020202020204" pitchFamily="50" charset="-128"/>
              </a:rPr>
              <a:t>laser</a:t>
            </a:r>
            <a:r>
              <a:rPr lang="ja-JP" altLang="en-US" sz="1600" baseline="-25000" dirty="0">
                <a:solidFill>
                  <a:schemeClr val="tx1"/>
                </a:solidFill>
                <a:latin typeface="Cambria Math" panose="02040503050406030204" pitchFamily="18" charset="0"/>
                <a:ea typeface="Cambria Math" panose="02040503050406030204" pitchFamily="18" charset="0"/>
                <a:cs typeface="Arial Unicode MS" panose="020B0604020202020204" pitchFamily="50" charset="-128"/>
              </a:rPr>
              <a:t>→</a:t>
            </a:r>
            <a:r>
              <a:rPr lang="en-US" altLang="ja-JP" sz="1600" baseline="-25000" dirty="0">
                <a:solidFill>
                  <a:schemeClr val="tx1"/>
                </a:solidFill>
                <a:latin typeface="Cambria Math" panose="02040503050406030204" pitchFamily="18" charset="0"/>
                <a:ea typeface="Cambria Math" panose="02040503050406030204" pitchFamily="18" charset="0"/>
                <a:cs typeface="Arial Unicode MS" panose="020B0604020202020204" pitchFamily="50" charset="-128"/>
              </a:rPr>
              <a:t>ion</a:t>
            </a:r>
            <a:r>
              <a:rPr lang="ja-JP" altLang="en-US" sz="1600" dirty="0">
                <a:solidFill>
                  <a:schemeClr val="tx1"/>
                </a:solidFill>
                <a:latin typeface="Times New Roman" panose="02020603050405020304" pitchFamily="18" charset="0"/>
                <a:cs typeface="Times New Roman" panose="02020603050405020304" pitchFamily="18" charset="0"/>
              </a:rPr>
              <a:t> </a:t>
            </a:r>
            <a:r>
              <a:rPr lang="en-US" altLang="ja-JP" sz="1600" dirty="0">
                <a:solidFill>
                  <a:schemeClr val="tx1"/>
                </a:solidFill>
                <a:latin typeface="Times New Roman" panose="02020603050405020304" pitchFamily="18" charset="0"/>
                <a:cs typeface="Times New Roman" panose="02020603050405020304" pitchFamily="18" charset="0"/>
              </a:rPr>
              <a:t>[%]</a:t>
            </a:r>
            <a:endParaRPr lang="ja-JP" altLang="en-US" sz="1600" dirty="0">
              <a:solidFill>
                <a:schemeClr val="tx1"/>
              </a:solidFill>
              <a:latin typeface="Times New Roman" panose="02020603050405020304" pitchFamily="18" charset="0"/>
              <a:cs typeface="Times New Roman" panose="02020603050405020304" pitchFamily="18" charset="0"/>
            </a:endParaRPr>
          </a:p>
        </p:txBody>
      </p:sp>
      <p:cxnSp>
        <p:nvCxnSpPr>
          <p:cNvPr id="20" name="直線矢印コネクタ 19"/>
          <p:cNvCxnSpPr/>
          <p:nvPr/>
        </p:nvCxnSpPr>
        <p:spPr>
          <a:xfrm>
            <a:off x="11500058" y="4741149"/>
            <a:ext cx="134591" cy="248614"/>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1" name="テキスト ボックス 20"/>
          <p:cNvSpPr txBox="1"/>
          <p:nvPr/>
        </p:nvSpPr>
        <p:spPr>
          <a:xfrm>
            <a:off x="10986110" y="4434568"/>
            <a:ext cx="1381202" cy="307777"/>
          </a:xfrm>
          <a:prstGeom prst="rect">
            <a:avLst/>
          </a:prstGeom>
          <a:noFill/>
          <a:ln>
            <a:noFill/>
          </a:ln>
        </p:spPr>
        <p:txBody>
          <a:bodyPr wrap="square" rtlCol="0">
            <a:spAutoFit/>
          </a:bodyPr>
          <a:lstStyle/>
          <a:p>
            <a:r>
              <a:rPr kumimoji="1" lang="en-US" altLang="ja-JP" sz="1400" dirty="0">
                <a:latin typeface="Times New Roman" panose="02020603050405020304" pitchFamily="18" charset="0"/>
                <a:cs typeface="Times New Roman" panose="02020603050405020304" pitchFamily="18" charset="0"/>
              </a:rPr>
              <a:t>RPA-model</a:t>
            </a:r>
            <a:endParaRPr kumimoji="1" lang="ja-JP" altLang="en-US" sz="1400" dirty="0">
              <a:latin typeface="Times New Roman" panose="02020603050405020304" pitchFamily="18" charset="0"/>
              <a:cs typeface="Times New Roman" panose="02020603050405020304" pitchFamily="18" charset="0"/>
            </a:endParaRPr>
          </a:p>
        </p:txBody>
      </p:sp>
      <p:sp>
        <p:nvSpPr>
          <p:cNvPr id="22" name="下矢印 21"/>
          <p:cNvSpPr/>
          <p:nvPr/>
        </p:nvSpPr>
        <p:spPr>
          <a:xfrm flipH="1">
            <a:off x="12156558" y="5105657"/>
            <a:ext cx="210206" cy="349941"/>
          </a:xfrm>
          <a:prstGeom prst="downArrow">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solidFill>
                <a:schemeClr val="tx1"/>
              </a:solidFill>
            </a:endParaRPr>
          </a:p>
        </p:txBody>
      </p:sp>
      <p:sp>
        <p:nvSpPr>
          <p:cNvPr id="23" name="テキスト ボックス 22"/>
          <p:cNvSpPr txBox="1"/>
          <p:nvPr/>
        </p:nvSpPr>
        <p:spPr>
          <a:xfrm>
            <a:off x="6443760" y="3337247"/>
            <a:ext cx="1305458" cy="307777"/>
          </a:xfrm>
          <a:prstGeom prst="rect">
            <a:avLst/>
          </a:prstGeom>
          <a:noFill/>
          <a:ln>
            <a:noFill/>
          </a:ln>
        </p:spPr>
        <p:txBody>
          <a:bodyPr wrap="square" rtlCol="0">
            <a:spAutoFit/>
          </a:bodyPr>
          <a:lstStyle/>
          <a:p>
            <a:pPr algn="ctr"/>
            <a:r>
              <a:rPr lang="en-US" altLang="ja-JP" sz="1400" i="1" dirty="0" err="1">
                <a:latin typeface="Times New Roman" panose="02020603050405020304" pitchFamily="18" charset="0"/>
                <a:cs typeface="Times New Roman" panose="02020603050405020304" pitchFamily="18" charset="0"/>
              </a:rPr>
              <a:t>ε</a:t>
            </a:r>
            <a:r>
              <a:rPr lang="en-US" altLang="ja-JP" sz="1400" baseline="-25000" dirty="0" err="1">
                <a:latin typeface="Times New Roman" panose="02020603050405020304" pitchFamily="18" charset="0"/>
                <a:cs typeface="Times New Roman" panose="02020603050405020304" pitchFamily="18" charset="0"/>
              </a:rPr>
              <a:t>i</a:t>
            </a:r>
            <a:r>
              <a:rPr kumimoji="1" lang="en-US" altLang="ja-JP" sz="1400" dirty="0">
                <a:latin typeface="Times New Roman" panose="02020603050405020304" pitchFamily="18" charset="0"/>
                <a:cs typeface="Times New Roman" panose="02020603050405020304" pitchFamily="18" charset="0"/>
              </a:rPr>
              <a:t> [MeV]</a:t>
            </a:r>
            <a:endParaRPr kumimoji="1" lang="ja-JP" altLang="en-US" sz="1400" dirty="0">
              <a:latin typeface="Times New Roman" panose="02020603050405020304" pitchFamily="18" charset="0"/>
              <a:cs typeface="Times New Roman" panose="02020603050405020304" pitchFamily="18" charset="0"/>
            </a:endParaRPr>
          </a:p>
        </p:txBody>
      </p:sp>
      <p:sp>
        <p:nvSpPr>
          <p:cNvPr id="24" name="テキスト ボックス 23"/>
          <p:cNvSpPr txBox="1"/>
          <p:nvPr/>
        </p:nvSpPr>
        <p:spPr>
          <a:xfrm rot="16200000">
            <a:off x="4228644" y="2083223"/>
            <a:ext cx="1719912" cy="523220"/>
          </a:xfrm>
          <a:prstGeom prst="rect">
            <a:avLst/>
          </a:prstGeom>
          <a:noFill/>
          <a:ln>
            <a:noFill/>
          </a:ln>
        </p:spPr>
        <p:txBody>
          <a:bodyPr wrap="square" rtlCol="0">
            <a:spAutoFit/>
          </a:bodyPr>
          <a:lstStyle/>
          <a:p>
            <a:pPr algn="ctr"/>
            <a:r>
              <a:rPr lang="en-US" altLang="ja-JP" sz="1400" dirty="0" err="1">
                <a:latin typeface="Times New Roman" panose="02020603050405020304" pitchFamily="18" charset="0"/>
                <a:cs typeface="Times New Roman" panose="02020603050405020304" pitchFamily="18" charset="0"/>
              </a:rPr>
              <a:t>d</a:t>
            </a:r>
            <a:r>
              <a:rPr lang="en-US" altLang="ja-JP" sz="1400" i="1" dirty="0" err="1">
                <a:latin typeface="Times New Roman" panose="02020603050405020304" pitchFamily="18" charset="0"/>
                <a:cs typeface="Times New Roman" panose="02020603050405020304" pitchFamily="18" charset="0"/>
              </a:rPr>
              <a:t>E</a:t>
            </a:r>
            <a:r>
              <a:rPr lang="en-US" altLang="ja-JP" sz="1400" i="1" baseline="-25000" dirty="0" err="1">
                <a:latin typeface="Times New Roman" panose="02020603050405020304" pitchFamily="18" charset="0"/>
                <a:cs typeface="Times New Roman" panose="02020603050405020304" pitchFamily="18" charset="0"/>
              </a:rPr>
              <a:t>b</a:t>
            </a:r>
            <a:r>
              <a:rPr lang="en-US" altLang="ja-JP" sz="1400" dirty="0">
                <a:latin typeface="Times New Roman" panose="02020603050405020304" pitchFamily="18" charset="0"/>
                <a:cs typeface="Times New Roman" panose="02020603050405020304" pitchFamily="18" charset="0"/>
              </a:rPr>
              <a:t>/</a:t>
            </a:r>
            <a:r>
              <a:rPr lang="en-US" altLang="ja-JP" sz="1400" dirty="0" err="1">
                <a:latin typeface="Times New Roman" panose="02020603050405020304" pitchFamily="18" charset="0"/>
                <a:cs typeface="Times New Roman" panose="02020603050405020304" pitchFamily="18" charset="0"/>
              </a:rPr>
              <a:t>d</a:t>
            </a:r>
            <a:r>
              <a:rPr lang="en-US" altLang="ja-JP" sz="1400" i="1" dirty="0" err="1">
                <a:latin typeface="Times New Roman" panose="02020603050405020304" pitchFamily="18" charset="0"/>
                <a:cs typeface="Times New Roman" panose="02020603050405020304" pitchFamily="18" charset="0"/>
              </a:rPr>
              <a:t>ε</a:t>
            </a:r>
            <a:r>
              <a:rPr lang="en-US" altLang="ja-JP" sz="1400" baseline="-25000" dirty="0" err="1">
                <a:latin typeface="Times New Roman" panose="02020603050405020304" pitchFamily="18" charset="0"/>
                <a:cs typeface="Times New Roman" panose="02020603050405020304" pitchFamily="18" charset="0"/>
              </a:rPr>
              <a:t>i</a:t>
            </a:r>
            <a:r>
              <a:rPr kumimoji="1" lang="en-US" altLang="ja-JP" sz="1400" dirty="0">
                <a:latin typeface="Times New Roman" panose="02020603050405020304" pitchFamily="18" charset="0"/>
                <a:cs typeface="Times New Roman" panose="02020603050405020304" pitchFamily="18" charset="0"/>
              </a:rPr>
              <a:t> [--]</a:t>
            </a:r>
          </a:p>
          <a:p>
            <a:pPr algn="ctr"/>
            <a:r>
              <a:rPr lang="en-US" altLang="ja-JP" sz="1400" dirty="0">
                <a:latin typeface="Times New Roman" panose="02020603050405020304" pitchFamily="18" charset="0"/>
                <a:cs typeface="Times New Roman" panose="02020603050405020304" pitchFamily="18" charset="0"/>
              </a:rPr>
              <a:t>(peak-normalized)</a:t>
            </a:r>
            <a:endParaRPr kumimoji="1" lang="ja-JP" altLang="en-US" sz="1400" dirty="0">
              <a:latin typeface="Times New Roman" panose="02020603050405020304" pitchFamily="18" charset="0"/>
              <a:cs typeface="Times New Roman" panose="02020603050405020304" pitchFamily="18" charset="0"/>
            </a:endParaRPr>
          </a:p>
        </p:txBody>
      </p:sp>
      <p:sp>
        <p:nvSpPr>
          <p:cNvPr id="25" name="テキスト ボックス 24"/>
          <p:cNvSpPr txBox="1"/>
          <p:nvPr/>
        </p:nvSpPr>
        <p:spPr>
          <a:xfrm>
            <a:off x="4343666" y="3623156"/>
            <a:ext cx="3027116" cy="369332"/>
          </a:xfrm>
          <a:prstGeom prst="rect">
            <a:avLst/>
          </a:prstGeom>
          <a:noFill/>
          <a:ln>
            <a:noFill/>
          </a:ln>
        </p:spPr>
        <p:txBody>
          <a:bodyPr wrap="square" rtlCol="0">
            <a:spAutoFit/>
          </a:bodyPr>
          <a:lstStyle/>
          <a:p>
            <a:r>
              <a:rPr lang="ja-JP" altLang="en-US" dirty="0">
                <a:latin typeface="Times New Roman" panose="02020603050405020304" pitchFamily="18" charset="0"/>
                <a:cs typeface="Times New Roman" panose="02020603050405020304" pitchFamily="18" charset="0"/>
              </a:rPr>
              <a:t>ビームの生成効率</a:t>
            </a:r>
            <a:r>
              <a:rPr lang="ja-JP" altLang="en-US" sz="1600" dirty="0">
                <a:latin typeface="Times New Roman" panose="02020603050405020304" pitchFamily="18" charset="0"/>
                <a:cs typeface="Times New Roman" panose="02020603050405020304" pitchFamily="18" charset="0"/>
              </a:rPr>
              <a:t>　</a:t>
            </a:r>
            <a:endParaRPr kumimoji="1" lang="ja-JP" altLang="en-US" sz="1600" dirty="0">
              <a:latin typeface="Times New Roman" panose="02020603050405020304" pitchFamily="18" charset="0"/>
              <a:cs typeface="Times New Roman" panose="02020603050405020304" pitchFamily="18" charset="0"/>
            </a:endParaRPr>
          </a:p>
        </p:txBody>
      </p:sp>
      <p:pic>
        <p:nvPicPr>
          <p:cNvPr id="10243"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61734" y="882252"/>
            <a:ext cx="3671457" cy="2447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7" name="テキスト ボックス 26"/>
          <p:cNvSpPr txBox="1"/>
          <p:nvPr/>
        </p:nvSpPr>
        <p:spPr>
          <a:xfrm>
            <a:off x="-3924944" y="404664"/>
            <a:ext cx="1698938" cy="369332"/>
          </a:xfrm>
          <a:prstGeom prst="rect">
            <a:avLst/>
          </a:prstGeom>
          <a:noFill/>
          <a:ln>
            <a:noFill/>
          </a:ln>
        </p:spPr>
        <p:txBody>
          <a:bodyPr wrap="square" rtlCol="0">
            <a:spAutoFit/>
          </a:bodyPr>
          <a:lstStyle/>
          <a:p>
            <a:r>
              <a:rPr kumimoji="1" lang="en-US" altLang="ja-JP" dirty="0"/>
              <a:t>x=25um</a:t>
            </a:r>
          </a:p>
        </p:txBody>
      </p:sp>
      <p:sp>
        <p:nvSpPr>
          <p:cNvPr id="30" name="テキスト ボックス 29"/>
          <p:cNvSpPr txBox="1"/>
          <p:nvPr/>
        </p:nvSpPr>
        <p:spPr>
          <a:xfrm>
            <a:off x="-1908720" y="1543625"/>
            <a:ext cx="1698938" cy="369332"/>
          </a:xfrm>
          <a:prstGeom prst="rect">
            <a:avLst/>
          </a:prstGeom>
          <a:noFill/>
          <a:ln>
            <a:noFill/>
          </a:ln>
        </p:spPr>
        <p:txBody>
          <a:bodyPr wrap="square" rtlCol="0">
            <a:spAutoFit/>
          </a:bodyPr>
          <a:lstStyle/>
          <a:p>
            <a:r>
              <a:rPr kumimoji="1" lang="en-US" altLang="ja-JP" dirty="0"/>
              <a:t>y=0~40um</a:t>
            </a:r>
          </a:p>
        </p:txBody>
      </p:sp>
      <p:pic>
        <p:nvPicPr>
          <p:cNvPr id="33" name="Picture 2" descr="Y:\OMP352picls2d\frames_kai\sht_I6e22_n360\dens\dens01_00000.gif"/>
          <p:cNvPicPr>
            <a:picLocks noChangeAspect="1" noChangeArrowheads="1"/>
          </p:cNvPicPr>
          <p:nvPr/>
        </p:nvPicPr>
        <p:blipFill rotWithShape="1">
          <a:blip r:embed="rId7">
            <a:extLst>
              <a:ext uri="{28A0092B-C50C-407E-A947-70E740481C1C}">
                <a14:useLocalDpi xmlns:a14="http://schemas.microsoft.com/office/drawing/2010/main" val="0"/>
              </a:ext>
            </a:extLst>
          </a:blip>
          <a:srcRect l="7663" t="5619" r="23246" b="6872"/>
          <a:stretch/>
        </p:blipFill>
        <p:spPr bwMode="auto">
          <a:xfrm>
            <a:off x="884313" y="1252491"/>
            <a:ext cx="2895599" cy="2750581"/>
          </a:xfrm>
          <a:prstGeom prst="rect">
            <a:avLst/>
          </a:prstGeom>
          <a:noFill/>
          <a:extLst>
            <a:ext uri="{909E8E84-426E-40DD-AFC4-6F175D3DCCD1}">
              <a14:hiddenFill xmlns:a14="http://schemas.microsoft.com/office/drawing/2010/main">
                <a:solidFill>
                  <a:srgbClr val="FFFFFF"/>
                </a:solidFill>
              </a14:hiddenFill>
            </a:ext>
          </a:extLst>
        </p:spPr>
      </p:pic>
      <p:sp>
        <p:nvSpPr>
          <p:cNvPr id="34" name="テキスト ボックス 33"/>
          <p:cNvSpPr txBox="1"/>
          <p:nvPr/>
        </p:nvSpPr>
        <p:spPr>
          <a:xfrm>
            <a:off x="1997979" y="3635732"/>
            <a:ext cx="1080120" cy="369332"/>
          </a:xfrm>
          <a:prstGeom prst="rect">
            <a:avLst/>
          </a:prstGeom>
          <a:noFill/>
          <a:ln>
            <a:noFill/>
          </a:ln>
        </p:spPr>
        <p:txBody>
          <a:bodyPr wrap="square" rtlCol="0">
            <a:spAutoFit/>
          </a:bodyPr>
          <a:lstStyle/>
          <a:p>
            <a:pPr algn="ctr"/>
            <a:r>
              <a:rPr lang="en-US" altLang="ja-JP" i="1" dirty="0">
                <a:solidFill>
                  <a:schemeClr val="bg1"/>
                </a:solidFill>
                <a:latin typeface="Times New Roman" panose="02020603050405020304" pitchFamily="18" charset="0"/>
                <a:cs typeface="Times New Roman" panose="02020603050405020304" pitchFamily="18" charset="0"/>
              </a:rPr>
              <a:t>x</a:t>
            </a:r>
            <a:r>
              <a:rPr lang="en-US" altLang="ja-JP" dirty="0">
                <a:solidFill>
                  <a:schemeClr val="bg1"/>
                </a:solidFill>
                <a:latin typeface="Times New Roman" panose="02020603050405020304" pitchFamily="18" charset="0"/>
                <a:cs typeface="Times New Roman" panose="02020603050405020304" pitchFamily="18" charset="0"/>
              </a:rPr>
              <a:t> [</a:t>
            </a:r>
            <a:r>
              <a:rPr lang="en-US" altLang="ja-JP" dirty="0" err="1">
                <a:solidFill>
                  <a:schemeClr val="bg1"/>
                </a:solidFill>
                <a:latin typeface="Times New Roman" panose="02020603050405020304" pitchFamily="18" charset="0"/>
                <a:cs typeface="Times New Roman" panose="02020603050405020304" pitchFamily="18" charset="0"/>
              </a:rPr>
              <a:t>μm</a:t>
            </a:r>
            <a:r>
              <a:rPr lang="en-US" altLang="ja-JP" dirty="0">
                <a:solidFill>
                  <a:schemeClr val="bg1"/>
                </a:solidFill>
                <a:latin typeface="Times New Roman" panose="02020603050405020304" pitchFamily="18" charset="0"/>
                <a:cs typeface="Times New Roman" panose="02020603050405020304" pitchFamily="18" charset="0"/>
              </a:rPr>
              <a:t>]</a:t>
            </a:r>
            <a:endParaRPr kumimoji="1" lang="ja-JP" altLang="en-US" dirty="0">
              <a:solidFill>
                <a:schemeClr val="bg1"/>
              </a:solidFill>
              <a:latin typeface="Times New Roman" panose="02020603050405020304" pitchFamily="18" charset="0"/>
              <a:cs typeface="Times New Roman" panose="02020603050405020304" pitchFamily="18" charset="0"/>
            </a:endParaRPr>
          </a:p>
        </p:txBody>
      </p:sp>
      <p:sp>
        <p:nvSpPr>
          <p:cNvPr id="35" name="テキスト ボックス 34"/>
          <p:cNvSpPr txBox="1"/>
          <p:nvPr/>
        </p:nvSpPr>
        <p:spPr>
          <a:xfrm rot="16200000">
            <a:off x="486503" y="2276699"/>
            <a:ext cx="1080120" cy="369332"/>
          </a:xfrm>
          <a:prstGeom prst="rect">
            <a:avLst/>
          </a:prstGeom>
          <a:noFill/>
          <a:ln>
            <a:noFill/>
          </a:ln>
        </p:spPr>
        <p:txBody>
          <a:bodyPr wrap="square" rtlCol="0">
            <a:spAutoFit/>
          </a:bodyPr>
          <a:lstStyle/>
          <a:p>
            <a:pPr algn="ctr"/>
            <a:r>
              <a:rPr lang="en-US" altLang="ja-JP" i="1" dirty="0">
                <a:solidFill>
                  <a:schemeClr val="bg1"/>
                </a:solidFill>
                <a:latin typeface="Times New Roman" panose="02020603050405020304" pitchFamily="18" charset="0"/>
                <a:cs typeface="Times New Roman" panose="02020603050405020304" pitchFamily="18" charset="0"/>
              </a:rPr>
              <a:t>y</a:t>
            </a:r>
            <a:r>
              <a:rPr lang="en-US" altLang="ja-JP" dirty="0">
                <a:solidFill>
                  <a:schemeClr val="bg1"/>
                </a:solidFill>
                <a:latin typeface="Times New Roman" panose="02020603050405020304" pitchFamily="18" charset="0"/>
                <a:cs typeface="Times New Roman" panose="02020603050405020304" pitchFamily="18" charset="0"/>
              </a:rPr>
              <a:t> [</a:t>
            </a:r>
            <a:r>
              <a:rPr lang="en-US" altLang="ja-JP" dirty="0" err="1">
                <a:solidFill>
                  <a:schemeClr val="bg1"/>
                </a:solidFill>
                <a:latin typeface="Times New Roman" panose="02020603050405020304" pitchFamily="18" charset="0"/>
                <a:cs typeface="Times New Roman" panose="02020603050405020304" pitchFamily="18" charset="0"/>
              </a:rPr>
              <a:t>μm</a:t>
            </a:r>
            <a:r>
              <a:rPr lang="en-US" altLang="ja-JP" dirty="0">
                <a:solidFill>
                  <a:schemeClr val="bg1"/>
                </a:solidFill>
                <a:latin typeface="Times New Roman" panose="02020603050405020304" pitchFamily="18" charset="0"/>
                <a:cs typeface="Times New Roman" panose="02020603050405020304" pitchFamily="18" charset="0"/>
              </a:rPr>
              <a:t>]</a:t>
            </a:r>
            <a:endParaRPr kumimoji="1" lang="ja-JP" altLang="en-US" dirty="0">
              <a:solidFill>
                <a:schemeClr val="bg1"/>
              </a:solidFill>
              <a:latin typeface="Times New Roman" panose="02020603050405020304" pitchFamily="18" charset="0"/>
              <a:cs typeface="Times New Roman" panose="02020603050405020304" pitchFamily="18" charset="0"/>
            </a:endParaRPr>
          </a:p>
        </p:txBody>
      </p:sp>
      <p:cxnSp>
        <p:nvCxnSpPr>
          <p:cNvPr id="37" name="直線矢印コネクタ 36"/>
          <p:cNvCxnSpPr/>
          <p:nvPr/>
        </p:nvCxnSpPr>
        <p:spPr>
          <a:xfrm>
            <a:off x="1753640" y="1945942"/>
            <a:ext cx="0" cy="1041588"/>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47" name="直線コネクタ 46"/>
          <p:cNvCxnSpPr/>
          <p:nvPr/>
        </p:nvCxnSpPr>
        <p:spPr>
          <a:xfrm flipV="1">
            <a:off x="1679960" y="1596984"/>
            <a:ext cx="1967656" cy="348958"/>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51" name="直線コネクタ 50"/>
          <p:cNvCxnSpPr/>
          <p:nvPr/>
        </p:nvCxnSpPr>
        <p:spPr>
          <a:xfrm>
            <a:off x="1679960" y="2987530"/>
            <a:ext cx="1967656" cy="339318"/>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56" name="テキスト ボックス 55"/>
          <p:cNvSpPr txBox="1"/>
          <p:nvPr/>
        </p:nvSpPr>
        <p:spPr>
          <a:xfrm>
            <a:off x="1700982" y="2292088"/>
            <a:ext cx="784399" cy="338554"/>
          </a:xfrm>
          <a:prstGeom prst="rect">
            <a:avLst/>
          </a:prstGeom>
          <a:noFill/>
          <a:ln>
            <a:noFill/>
          </a:ln>
        </p:spPr>
        <p:txBody>
          <a:bodyPr wrap="square" rtlCol="0">
            <a:spAutoFit/>
          </a:bodyPr>
          <a:lstStyle/>
          <a:p>
            <a:r>
              <a:rPr lang="en-US" altLang="ja-JP" sz="1600" dirty="0">
                <a:latin typeface="Times New Roman" panose="02020603050405020304" pitchFamily="18" charset="0"/>
                <a:cs typeface="Times New Roman" panose="02020603050405020304" pitchFamily="18" charset="0"/>
              </a:rPr>
              <a:t>2</a:t>
            </a:r>
            <a:r>
              <a:rPr kumimoji="1" lang="en-US" altLang="ja-JP" sz="1600" dirty="0">
                <a:latin typeface="Times New Roman" panose="02020603050405020304" pitchFamily="18" charset="0"/>
                <a:cs typeface="Times New Roman" panose="02020603050405020304" pitchFamily="18" charset="0"/>
              </a:rPr>
              <a:t>0μm</a:t>
            </a:r>
            <a:endParaRPr kumimoji="1" lang="ja-JP" altLang="en-US" sz="1600" dirty="0">
              <a:latin typeface="Times New Roman" panose="02020603050405020304" pitchFamily="18" charset="0"/>
              <a:cs typeface="Times New Roman" panose="02020603050405020304" pitchFamily="18" charset="0"/>
            </a:endParaRPr>
          </a:p>
        </p:txBody>
      </p:sp>
      <p:sp>
        <p:nvSpPr>
          <p:cNvPr id="58" name="正方形/長方形 57"/>
          <p:cNvSpPr/>
          <p:nvPr/>
        </p:nvSpPr>
        <p:spPr>
          <a:xfrm>
            <a:off x="12331940" y="4798392"/>
            <a:ext cx="902811" cy="523220"/>
          </a:xfrm>
          <a:prstGeom prst="rect">
            <a:avLst/>
          </a:prstGeom>
        </p:spPr>
        <p:txBody>
          <a:bodyPr wrap="none">
            <a:spAutoFit/>
          </a:bodyPr>
          <a:lstStyle/>
          <a:p>
            <a:r>
              <a:rPr lang="ja-JP" altLang="en-US" sz="1400" dirty="0">
                <a:solidFill>
                  <a:srgbClr val="007413"/>
                </a:solidFill>
                <a:latin typeface="Times New Roman" panose="02020603050405020304" pitchFamily="18" charset="0"/>
                <a:cs typeface="Times New Roman" panose="02020603050405020304" pitchFamily="18" charset="0"/>
              </a:rPr>
              <a:t>準一次元</a:t>
            </a:r>
            <a:endParaRPr lang="en-US" altLang="ja-JP" sz="1400" dirty="0">
              <a:solidFill>
                <a:srgbClr val="007413"/>
              </a:solidFill>
              <a:latin typeface="Times New Roman" panose="02020603050405020304" pitchFamily="18" charset="0"/>
              <a:cs typeface="Times New Roman" panose="02020603050405020304" pitchFamily="18" charset="0"/>
            </a:endParaRPr>
          </a:p>
          <a:p>
            <a:r>
              <a:rPr lang="en-US" altLang="ja-JP" sz="1400" dirty="0">
                <a:solidFill>
                  <a:srgbClr val="007413"/>
                </a:solidFill>
                <a:latin typeface="Times New Roman" panose="02020603050405020304" pitchFamily="18" charset="0"/>
                <a:cs typeface="Times New Roman" panose="02020603050405020304" pitchFamily="18" charset="0"/>
              </a:rPr>
              <a:t>(17.4%)</a:t>
            </a:r>
          </a:p>
        </p:txBody>
      </p:sp>
      <p:sp>
        <p:nvSpPr>
          <p:cNvPr id="59" name="正方形/長方形 58"/>
          <p:cNvSpPr/>
          <p:nvPr/>
        </p:nvSpPr>
        <p:spPr>
          <a:xfrm>
            <a:off x="12277264" y="5442321"/>
            <a:ext cx="1125629" cy="523220"/>
          </a:xfrm>
          <a:prstGeom prst="rect">
            <a:avLst/>
          </a:prstGeom>
        </p:spPr>
        <p:txBody>
          <a:bodyPr wrap="none">
            <a:spAutoFit/>
          </a:bodyPr>
          <a:lstStyle/>
          <a:p>
            <a:r>
              <a:rPr lang="ja-JP" altLang="en-US" sz="1400" dirty="0">
                <a:solidFill>
                  <a:srgbClr val="007413"/>
                </a:solidFill>
                <a:latin typeface="Times New Roman" panose="02020603050405020304" pitchFamily="18" charset="0"/>
                <a:cs typeface="Times New Roman" panose="02020603050405020304" pitchFamily="18" charset="0"/>
              </a:rPr>
              <a:t>有限スポット</a:t>
            </a:r>
            <a:endParaRPr lang="en-US" altLang="ja-JP" sz="1400" dirty="0">
              <a:solidFill>
                <a:srgbClr val="007413"/>
              </a:solidFill>
              <a:latin typeface="Times New Roman" panose="02020603050405020304" pitchFamily="18" charset="0"/>
              <a:cs typeface="Times New Roman" panose="02020603050405020304" pitchFamily="18" charset="0"/>
            </a:endParaRPr>
          </a:p>
          <a:p>
            <a:r>
              <a:rPr lang="en-US" altLang="ja-JP" sz="1400" dirty="0">
                <a:solidFill>
                  <a:srgbClr val="007413"/>
                </a:solidFill>
                <a:latin typeface="Times New Roman" panose="02020603050405020304" pitchFamily="18" charset="0"/>
                <a:cs typeface="Times New Roman" panose="02020603050405020304" pitchFamily="18" charset="0"/>
              </a:rPr>
              <a:t>(6.4%)</a:t>
            </a:r>
            <a:endParaRPr lang="ja-JP" altLang="en-US" sz="1400" dirty="0">
              <a:solidFill>
                <a:srgbClr val="007413"/>
              </a:solidFill>
            </a:endParaRPr>
          </a:p>
        </p:txBody>
      </p:sp>
      <p:sp>
        <p:nvSpPr>
          <p:cNvPr id="68" name="正方形/長方形 67"/>
          <p:cNvSpPr/>
          <p:nvPr/>
        </p:nvSpPr>
        <p:spPr>
          <a:xfrm>
            <a:off x="7569344" y="2507652"/>
            <a:ext cx="902811" cy="523220"/>
          </a:xfrm>
          <a:prstGeom prst="rect">
            <a:avLst/>
          </a:prstGeom>
        </p:spPr>
        <p:txBody>
          <a:bodyPr wrap="none">
            <a:spAutoFit/>
          </a:bodyPr>
          <a:lstStyle/>
          <a:p>
            <a:r>
              <a:rPr lang="ja-JP" altLang="en-US" sz="1400" dirty="0">
                <a:solidFill>
                  <a:schemeClr val="accent1"/>
                </a:solidFill>
                <a:latin typeface="Times New Roman" panose="02020603050405020304" pitchFamily="18" charset="0"/>
                <a:cs typeface="Times New Roman" panose="02020603050405020304" pitchFamily="18" charset="0"/>
              </a:rPr>
              <a:t>準一次元</a:t>
            </a:r>
            <a:endParaRPr lang="en-US" altLang="ja-JP" sz="1400" dirty="0">
              <a:solidFill>
                <a:schemeClr val="accent1"/>
              </a:solidFill>
              <a:latin typeface="Times New Roman" panose="02020603050405020304" pitchFamily="18" charset="0"/>
              <a:cs typeface="Times New Roman" panose="02020603050405020304" pitchFamily="18" charset="0"/>
            </a:endParaRPr>
          </a:p>
          <a:p>
            <a:r>
              <a:rPr lang="en-US" altLang="ja-JP" sz="1400" dirty="0">
                <a:solidFill>
                  <a:schemeClr val="accent1"/>
                </a:solidFill>
                <a:latin typeface="Times New Roman" panose="02020603050405020304" pitchFamily="18" charset="0"/>
                <a:cs typeface="Times New Roman" panose="02020603050405020304" pitchFamily="18" charset="0"/>
              </a:rPr>
              <a:t>(0.10*)</a:t>
            </a:r>
          </a:p>
        </p:txBody>
      </p:sp>
      <p:sp>
        <p:nvSpPr>
          <p:cNvPr id="69" name="正方形/長方形 68"/>
          <p:cNvSpPr/>
          <p:nvPr/>
        </p:nvSpPr>
        <p:spPr>
          <a:xfrm>
            <a:off x="7457936" y="2037055"/>
            <a:ext cx="1125629" cy="523220"/>
          </a:xfrm>
          <a:prstGeom prst="rect">
            <a:avLst/>
          </a:prstGeom>
        </p:spPr>
        <p:txBody>
          <a:bodyPr wrap="none">
            <a:spAutoFit/>
          </a:bodyPr>
          <a:lstStyle/>
          <a:p>
            <a:r>
              <a:rPr lang="ja-JP" altLang="en-US" sz="1400" dirty="0">
                <a:solidFill>
                  <a:schemeClr val="accent1"/>
                </a:solidFill>
                <a:latin typeface="Times New Roman" panose="02020603050405020304" pitchFamily="18" charset="0"/>
                <a:cs typeface="Times New Roman" panose="02020603050405020304" pitchFamily="18" charset="0"/>
              </a:rPr>
              <a:t>有限スポット</a:t>
            </a:r>
            <a:endParaRPr lang="en-US" altLang="ja-JP" sz="1400" dirty="0">
              <a:solidFill>
                <a:schemeClr val="accent1"/>
              </a:solidFill>
              <a:latin typeface="Times New Roman" panose="02020603050405020304" pitchFamily="18" charset="0"/>
              <a:cs typeface="Times New Roman" panose="02020603050405020304" pitchFamily="18" charset="0"/>
            </a:endParaRPr>
          </a:p>
          <a:p>
            <a:r>
              <a:rPr lang="ja-JP" altLang="en-US" sz="1400" dirty="0">
                <a:solidFill>
                  <a:schemeClr val="accent1"/>
                </a:solidFill>
                <a:latin typeface="Times New Roman" panose="02020603050405020304" pitchFamily="18" charset="0"/>
                <a:cs typeface="Times New Roman" panose="02020603050405020304" pitchFamily="18" charset="0"/>
              </a:rPr>
              <a:t>（</a:t>
            </a:r>
            <a:r>
              <a:rPr lang="en-US" altLang="ja-JP" sz="1400" dirty="0">
                <a:solidFill>
                  <a:schemeClr val="accent1"/>
                </a:solidFill>
                <a:latin typeface="Times New Roman" panose="02020603050405020304" pitchFamily="18" charset="0"/>
                <a:cs typeface="Times New Roman" panose="02020603050405020304" pitchFamily="18" charset="0"/>
              </a:rPr>
              <a:t>0.67*</a:t>
            </a:r>
            <a:r>
              <a:rPr lang="ja-JP" altLang="en-US" sz="1400" dirty="0">
                <a:solidFill>
                  <a:schemeClr val="accent1"/>
                </a:solidFill>
                <a:latin typeface="Times New Roman" panose="02020603050405020304" pitchFamily="18" charset="0"/>
                <a:cs typeface="Times New Roman" panose="02020603050405020304" pitchFamily="18" charset="0"/>
              </a:rPr>
              <a:t>）</a:t>
            </a:r>
            <a:endParaRPr lang="ja-JP" altLang="en-US" sz="1400" dirty="0">
              <a:solidFill>
                <a:schemeClr val="accent1"/>
              </a:solidFill>
            </a:endParaRPr>
          </a:p>
        </p:txBody>
      </p:sp>
      <p:cxnSp>
        <p:nvCxnSpPr>
          <p:cNvPr id="63" name="直線矢印コネクタ 62"/>
          <p:cNvCxnSpPr/>
          <p:nvPr/>
        </p:nvCxnSpPr>
        <p:spPr>
          <a:xfrm flipH="1">
            <a:off x="6948264" y="2663760"/>
            <a:ext cx="634006" cy="15388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2" name="直線矢印コネクタ 71"/>
          <p:cNvCxnSpPr/>
          <p:nvPr/>
        </p:nvCxnSpPr>
        <p:spPr>
          <a:xfrm flipH="1">
            <a:off x="7212234" y="2261448"/>
            <a:ext cx="297270" cy="29432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67" name="テキスト ボックス 66"/>
          <p:cNvSpPr txBox="1"/>
          <p:nvPr/>
        </p:nvSpPr>
        <p:spPr>
          <a:xfrm>
            <a:off x="1860239" y="1529490"/>
            <a:ext cx="943745" cy="369332"/>
          </a:xfrm>
          <a:prstGeom prst="rect">
            <a:avLst/>
          </a:prstGeom>
          <a:noFill/>
          <a:ln>
            <a:noFill/>
          </a:ln>
        </p:spPr>
        <p:txBody>
          <a:bodyPr wrap="square" rtlCol="0">
            <a:spAutoFit/>
          </a:bodyPr>
          <a:lstStyle/>
          <a:p>
            <a:r>
              <a:rPr kumimoji="1" lang="en-US" altLang="ja-JP" i="1" dirty="0">
                <a:latin typeface="Times New Roman" panose="02020603050405020304" pitchFamily="18" charset="0"/>
                <a:cs typeface="Times New Roman" panose="02020603050405020304" pitchFamily="18" charset="0"/>
              </a:rPr>
              <a:t>θ</a:t>
            </a:r>
            <a:r>
              <a:rPr kumimoji="1" lang="en-US" altLang="ja-JP" dirty="0">
                <a:latin typeface="Times New Roman" panose="02020603050405020304" pitchFamily="18" charset="0"/>
                <a:cs typeface="Times New Roman" panose="02020603050405020304" pitchFamily="18" charset="0"/>
              </a:rPr>
              <a:t>=10°</a:t>
            </a:r>
            <a:endParaRPr kumimoji="1" lang="ja-JP" altLang="en-US" dirty="0">
              <a:latin typeface="Times New Roman" panose="02020603050405020304" pitchFamily="18" charset="0"/>
              <a:cs typeface="Times New Roman" panose="02020603050405020304" pitchFamily="18" charset="0"/>
            </a:endParaRPr>
          </a:p>
        </p:txBody>
      </p:sp>
      <p:cxnSp>
        <p:nvCxnSpPr>
          <p:cNvPr id="71" name="直線コネクタ 70"/>
          <p:cNvCxnSpPr/>
          <p:nvPr/>
        </p:nvCxnSpPr>
        <p:spPr>
          <a:xfrm flipV="1">
            <a:off x="2714028" y="1790251"/>
            <a:ext cx="0" cy="1356890"/>
          </a:xfrm>
          <a:prstGeom prst="line">
            <a:avLst/>
          </a:prstGeom>
          <a:ln w="28575">
            <a:solidFill>
              <a:srgbClr val="0119FF"/>
            </a:solidFill>
          </a:ln>
        </p:spPr>
        <p:style>
          <a:lnRef idx="1">
            <a:schemeClr val="accent1"/>
          </a:lnRef>
          <a:fillRef idx="0">
            <a:schemeClr val="accent1"/>
          </a:fillRef>
          <a:effectRef idx="0">
            <a:schemeClr val="accent1"/>
          </a:effectRef>
          <a:fontRef idx="minor">
            <a:schemeClr val="tx1"/>
          </a:fontRef>
        </p:style>
      </p:cxnSp>
      <p:sp>
        <p:nvSpPr>
          <p:cNvPr id="73" name="テキスト ボックス 72"/>
          <p:cNvSpPr txBox="1"/>
          <p:nvPr/>
        </p:nvSpPr>
        <p:spPr>
          <a:xfrm>
            <a:off x="2714028" y="2297091"/>
            <a:ext cx="1425924" cy="523220"/>
          </a:xfrm>
          <a:prstGeom prst="rect">
            <a:avLst/>
          </a:prstGeom>
          <a:noFill/>
          <a:ln>
            <a:noFill/>
          </a:ln>
        </p:spPr>
        <p:txBody>
          <a:bodyPr wrap="square" rtlCol="0">
            <a:spAutoFit/>
          </a:bodyPr>
          <a:lstStyle/>
          <a:p>
            <a:r>
              <a:rPr kumimoji="1" lang="en-US" altLang="ja-JP" sz="1400" dirty="0">
                <a:solidFill>
                  <a:srgbClr val="0119FF"/>
                </a:solidFill>
                <a:latin typeface="Times New Roman" panose="02020603050405020304" pitchFamily="18" charset="0"/>
                <a:cs typeface="Times New Roman" panose="02020603050405020304" pitchFamily="18" charset="0"/>
              </a:rPr>
              <a:t>beam</a:t>
            </a:r>
          </a:p>
          <a:p>
            <a:r>
              <a:rPr kumimoji="1" lang="en-US" altLang="ja-JP" sz="1400" dirty="0">
                <a:solidFill>
                  <a:srgbClr val="0119FF"/>
                </a:solidFill>
                <a:latin typeface="Times New Roman" panose="02020603050405020304" pitchFamily="18" charset="0"/>
                <a:cs typeface="Times New Roman" panose="02020603050405020304" pitchFamily="18" charset="0"/>
              </a:rPr>
              <a:t>observation</a:t>
            </a:r>
            <a:endParaRPr kumimoji="1" lang="ja-JP" altLang="en-US" sz="1400" dirty="0">
              <a:solidFill>
                <a:srgbClr val="0119FF"/>
              </a:solidFill>
              <a:latin typeface="Times New Roman" panose="02020603050405020304" pitchFamily="18" charset="0"/>
              <a:cs typeface="Times New Roman" panose="02020603050405020304" pitchFamily="18" charset="0"/>
            </a:endParaRPr>
          </a:p>
        </p:txBody>
      </p:sp>
      <p:sp>
        <p:nvSpPr>
          <p:cNvPr id="76" name="テキスト ボックス 75"/>
          <p:cNvSpPr txBox="1"/>
          <p:nvPr/>
        </p:nvSpPr>
        <p:spPr>
          <a:xfrm>
            <a:off x="251520" y="836712"/>
            <a:ext cx="2964048" cy="369332"/>
          </a:xfrm>
          <a:prstGeom prst="rect">
            <a:avLst/>
          </a:prstGeom>
          <a:noFill/>
          <a:ln>
            <a:noFill/>
          </a:ln>
        </p:spPr>
        <p:txBody>
          <a:bodyPr wrap="square" rtlCol="0">
            <a:spAutoFit/>
          </a:bodyPr>
          <a:lstStyle/>
          <a:p>
            <a:r>
              <a:rPr lang="ja-JP" altLang="en-US" u="sng" dirty="0"/>
              <a:t>イオンビームの観測範囲</a:t>
            </a:r>
            <a:endParaRPr kumimoji="1" lang="ja-JP" altLang="en-US" u="sng" dirty="0"/>
          </a:p>
        </p:txBody>
      </p:sp>
      <p:sp>
        <p:nvSpPr>
          <p:cNvPr id="77" name="テキスト ボックス 76"/>
          <p:cNvSpPr txBox="1"/>
          <p:nvPr/>
        </p:nvSpPr>
        <p:spPr>
          <a:xfrm>
            <a:off x="-4721789" y="4322672"/>
            <a:ext cx="4851700" cy="1915909"/>
          </a:xfrm>
          <a:prstGeom prst="rect">
            <a:avLst/>
          </a:prstGeom>
          <a:noFill/>
          <a:ln>
            <a:noFill/>
          </a:ln>
        </p:spPr>
        <p:txBody>
          <a:bodyPr wrap="square" rtlCol="0">
            <a:spAutoFit/>
          </a:bodyPr>
          <a:lstStyle/>
          <a:p>
            <a:r>
              <a:rPr lang="ja-JP" altLang="en-US" dirty="0">
                <a:latin typeface="Times New Roman" panose="02020603050405020304" pitchFamily="18" charset="0"/>
                <a:cs typeface="Times New Roman" panose="02020603050405020304" pitchFamily="18" charset="0"/>
              </a:rPr>
              <a:t>●ビームのエネルギー拡がりが大きくなった。</a:t>
            </a:r>
            <a:endParaRPr lang="en-US" altLang="ja-JP" dirty="0">
              <a:latin typeface="Times New Roman" panose="02020603050405020304" pitchFamily="18" charset="0"/>
              <a:cs typeface="Times New Roman" panose="02020603050405020304" pitchFamily="18" charset="0"/>
            </a:endParaRPr>
          </a:p>
          <a:p>
            <a:r>
              <a:rPr kumimoji="1" lang="ja-JP" altLang="en-US" dirty="0">
                <a:latin typeface="Times New Roman" panose="02020603050405020304" pitchFamily="18" charset="0"/>
                <a:cs typeface="Times New Roman" panose="02020603050405020304" pitchFamily="18" charset="0"/>
              </a:rPr>
              <a:t>　</a:t>
            </a:r>
            <a:r>
              <a:rPr lang="ja-JP" altLang="en-US" dirty="0">
                <a:latin typeface="Times New Roman" panose="02020603050405020304" pitchFamily="18" charset="0"/>
                <a:cs typeface="Times New Roman" panose="02020603050405020304" pitchFamily="18" charset="0"/>
              </a:rPr>
              <a:t>→　</a:t>
            </a:r>
            <a:endParaRPr lang="en-US" altLang="ja-JP" dirty="0">
              <a:latin typeface="Times New Roman" panose="02020603050405020304" pitchFamily="18" charset="0"/>
              <a:cs typeface="Times New Roman" panose="02020603050405020304" pitchFamily="18" charset="0"/>
            </a:endParaRPr>
          </a:p>
          <a:p>
            <a:endParaRPr kumimoji="1" lang="en-US" altLang="ja-JP" sz="1050" dirty="0">
              <a:latin typeface="Times New Roman" panose="02020603050405020304" pitchFamily="18" charset="0"/>
              <a:cs typeface="Times New Roman" panose="02020603050405020304" pitchFamily="18" charset="0"/>
            </a:endParaRPr>
          </a:p>
          <a:p>
            <a:r>
              <a:rPr lang="ja-JP" altLang="en-US" dirty="0">
                <a:latin typeface="Times New Roman" panose="02020603050405020304" pitchFamily="18" charset="0"/>
                <a:cs typeface="Times New Roman" panose="02020603050405020304" pitchFamily="18" charset="0"/>
              </a:rPr>
              <a:t>●イオンビームの生成効率が低くなった。</a:t>
            </a:r>
            <a:endParaRPr lang="en-US" altLang="ja-JP" dirty="0">
              <a:latin typeface="Times New Roman" panose="02020603050405020304" pitchFamily="18" charset="0"/>
              <a:cs typeface="Times New Roman" panose="02020603050405020304" pitchFamily="18" charset="0"/>
            </a:endParaRPr>
          </a:p>
          <a:p>
            <a:r>
              <a:rPr kumimoji="1" lang="ja-JP" altLang="en-US" dirty="0">
                <a:latin typeface="Times New Roman" panose="02020603050405020304" pitchFamily="18" charset="0"/>
                <a:cs typeface="Times New Roman" panose="02020603050405020304" pitchFamily="18" charset="0"/>
              </a:rPr>
              <a:t>　</a:t>
            </a:r>
            <a:r>
              <a:rPr lang="ja-JP" altLang="en-US" dirty="0">
                <a:latin typeface="Times New Roman" panose="02020603050405020304" pitchFamily="18" charset="0"/>
                <a:cs typeface="Times New Roman" panose="02020603050405020304" pitchFamily="18" charset="0"/>
              </a:rPr>
              <a:t>・ 発散が大きく観測されない成分が多いため。</a:t>
            </a:r>
            <a:endParaRPr lang="en-US" altLang="ja-JP" dirty="0">
              <a:latin typeface="Times New Roman" panose="02020603050405020304" pitchFamily="18" charset="0"/>
              <a:cs typeface="Times New Roman" panose="02020603050405020304" pitchFamily="18" charset="0"/>
            </a:endParaRPr>
          </a:p>
          <a:p>
            <a:r>
              <a:rPr kumimoji="1" lang="ja-JP" altLang="en-US" dirty="0">
                <a:latin typeface="Times New Roman" panose="02020603050405020304" pitchFamily="18" charset="0"/>
                <a:cs typeface="Times New Roman" panose="02020603050405020304" pitchFamily="18" charset="0"/>
              </a:rPr>
              <a:t>　・ レーザー照射面の非一様性によって電子に</a:t>
            </a:r>
            <a:endParaRPr kumimoji="1" lang="en-US" altLang="ja-JP" dirty="0">
              <a:latin typeface="Times New Roman" panose="02020603050405020304" pitchFamily="18" charset="0"/>
              <a:cs typeface="Times New Roman" panose="02020603050405020304" pitchFamily="18" charset="0"/>
            </a:endParaRPr>
          </a:p>
          <a:p>
            <a:r>
              <a:rPr lang="ja-JP" altLang="en-US" dirty="0">
                <a:latin typeface="Times New Roman" panose="02020603050405020304" pitchFamily="18" charset="0"/>
                <a:cs typeface="Times New Roman" panose="02020603050405020304" pitchFamily="18" charset="0"/>
              </a:rPr>
              <a:t>　　</a:t>
            </a:r>
            <a:r>
              <a:rPr kumimoji="1" lang="ja-JP" altLang="en-US" dirty="0">
                <a:latin typeface="Times New Roman" panose="02020603050405020304" pitchFamily="18" charset="0"/>
                <a:cs typeface="Times New Roman" panose="02020603050405020304" pitchFamily="18" charset="0"/>
              </a:rPr>
              <a:t>対するレーザー吸収率が高くなったため。</a:t>
            </a:r>
          </a:p>
        </p:txBody>
      </p:sp>
      <p:sp>
        <p:nvSpPr>
          <p:cNvPr id="81" name="正方形/長方形 80"/>
          <p:cNvSpPr/>
          <p:nvPr/>
        </p:nvSpPr>
        <p:spPr>
          <a:xfrm>
            <a:off x="7060227" y="1560267"/>
            <a:ext cx="1893467" cy="307777"/>
          </a:xfrm>
          <a:prstGeom prst="rect">
            <a:avLst/>
          </a:prstGeom>
        </p:spPr>
        <p:txBody>
          <a:bodyPr wrap="none">
            <a:spAutoFit/>
          </a:bodyPr>
          <a:lstStyle/>
          <a:p>
            <a:r>
              <a:rPr lang="en-US" altLang="ja-JP" sz="1400" dirty="0"/>
              <a:t>*</a:t>
            </a:r>
            <a:r>
              <a:rPr lang="ja-JP" altLang="en-US" sz="1400" dirty="0"/>
              <a:t>半値全幅</a:t>
            </a:r>
            <a:r>
              <a:rPr lang="en-US" altLang="ja-JP" sz="1400" dirty="0"/>
              <a:t>/</a:t>
            </a:r>
            <a:r>
              <a:rPr lang="ja-JP" altLang="en-US" sz="1400" dirty="0"/>
              <a:t>ピーク位置</a:t>
            </a:r>
            <a:endParaRPr lang="en-US" altLang="ja-JP" sz="1400" dirty="0"/>
          </a:p>
        </p:txBody>
      </p:sp>
      <p:graphicFrame>
        <p:nvGraphicFramePr>
          <p:cNvPr id="82" name="表 81"/>
          <p:cNvGraphicFramePr>
            <a:graphicFrameLocks noGrp="1"/>
          </p:cNvGraphicFramePr>
          <p:nvPr>
            <p:extLst/>
          </p:nvPr>
        </p:nvGraphicFramePr>
        <p:xfrm>
          <a:off x="4872093" y="4036165"/>
          <a:ext cx="4032448" cy="1036320"/>
        </p:xfrm>
        <a:graphic>
          <a:graphicData uri="http://schemas.openxmlformats.org/drawingml/2006/table">
            <a:tbl>
              <a:tblPr firstRow="1" bandRow="1">
                <a:tableStyleId>{5C22544A-7EE6-4342-B048-85BDC9FD1C3A}</a:tableStyleId>
              </a:tblPr>
              <a:tblGrid>
                <a:gridCol w="936104">
                  <a:extLst>
                    <a:ext uri="{9D8B030D-6E8A-4147-A177-3AD203B41FA5}">
                      <a16:colId xmlns:a16="http://schemas.microsoft.com/office/drawing/2014/main" val="20000"/>
                    </a:ext>
                  </a:extLst>
                </a:gridCol>
                <a:gridCol w="1512168">
                  <a:extLst>
                    <a:ext uri="{9D8B030D-6E8A-4147-A177-3AD203B41FA5}">
                      <a16:colId xmlns:a16="http://schemas.microsoft.com/office/drawing/2014/main" val="20001"/>
                    </a:ext>
                  </a:extLst>
                </a:gridCol>
                <a:gridCol w="1584176">
                  <a:extLst>
                    <a:ext uri="{9D8B030D-6E8A-4147-A177-3AD203B41FA5}">
                      <a16:colId xmlns:a16="http://schemas.microsoft.com/office/drawing/2014/main" val="20002"/>
                    </a:ext>
                  </a:extLst>
                </a:gridCol>
              </a:tblGrid>
              <a:tr h="18829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en-US" altLang="ja-JP" sz="1600" b="1" dirty="0">
                        <a:solidFill>
                          <a:schemeClr val="tx1"/>
                        </a:solidFill>
                        <a:latin typeface="Times New Roman" panose="02020603050405020304" pitchFamily="18" charset="0"/>
                        <a:cs typeface="Times New Roman" panose="02020603050405020304" pitchFamily="18" charset="0"/>
                      </a:endParaRPr>
                    </a:p>
                  </a:txBody>
                  <a:tcP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600" b="1" dirty="0">
                          <a:solidFill>
                            <a:schemeClr val="tx1"/>
                          </a:solidFill>
                          <a:latin typeface="Times New Roman" panose="02020603050405020304" pitchFamily="18" charset="0"/>
                          <a:cs typeface="Times New Roman" panose="02020603050405020304" pitchFamily="18" charset="0"/>
                        </a:rPr>
                        <a:t>準一次元</a:t>
                      </a:r>
                      <a:endParaRPr kumimoji="1" lang="en-US" altLang="ja-JP" sz="1600" b="1" dirty="0">
                        <a:solidFill>
                          <a:schemeClr val="tx1"/>
                        </a:solidFill>
                        <a:latin typeface="Times New Roman" panose="02020603050405020304" pitchFamily="18" charset="0"/>
                        <a:cs typeface="Times New Roman" panose="02020603050405020304" pitchFamily="18" charset="0"/>
                      </a:endParaRPr>
                    </a:p>
                  </a:txBody>
                  <a:tcP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kumimoji="1" lang="ja-JP" altLang="en-US" sz="16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有限スポット</a:t>
                      </a:r>
                      <a:r>
                        <a:rPr kumimoji="1" lang="en-US" altLang="ja-JP" sz="1600" b="1" dirty="0">
                          <a:solidFill>
                            <a:schemeClr val="tx1"/>
                          </a:solidFill>
                          <a:latin typeface="Times New Roman" panose="02020603050405020304" pitchFamily="18" charset="0"/>
                          <a:cs typeface="Times New Roman" panose="02020603050405020304" pitchFamily="18" charset="0"/>
                        </a:rPr>
                        <a:t> </a:t>
                      </a:r>
                    </a:p>
                  </a:txBody>
                  <a:tcP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0">
                <a:tc>
                  <a:txBody>
                    <a:bodyPr/>
                    <a:lstStyle/>
                    <a:p>
                      <a:pPr algn="l"/>
                      <a:r>
                        <a:rPr kumimoji="1" lang="en-US" altLang="ja-JP" sz="1600" b="0" baseline="0" dirty="0">
                          <a:solidFill>
                            <a:schemeClr val="tx1"/>
                          </a:solidFill>
                          <a:latin typeface="Times New Roman" panose="02020603050405020304" pitchFamily="18" charset="0"/>
                          <a:cs typeface="Times New Roman" panose="02020603050405020304" pitchFamily="18" charset="0"/>
                        </a:rPr>
                        <a:t>C</a:t>
                      </a:r>
                      <a:r>
                        <a:rPr kumimoji="1" lang="en-US" altLang="ja-JP" sz="1600" b="0" baseline="30000" dirty="0">
                          <a:solidFill>
                            <a:schemeClr val="tx1"/>
                          </a:solidFill>
                          <a:latin typeface="Times New Roman" panose="02020603050405020304" pitchFamily="18" charset="0"/>
                          <a:cs typeface="Times New Roman" panose="02020603050405020304" pitchFamily="18" charset="0"/>
                        </a:rPr>
                        <a:t>6+</a:t>
                      </a:r>
                    </a:p>
                  </a:txBody>
                  <a:tcPr anchor="ct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r>
                        <a:rPr lang="en-US" altLang="ja-JP" dirty="0">
                          <a:latin typeface="Times New Roman" panose="02020603050405020304" pitchFamily="18" charset="0"/>
                          <a:cs typeface="Times New Roman" panose="02020603050405020304" pitchFamily="18" charset="0"/>
                        </a:rPr>
                        <a:t>17.40%</a:t>
                      </a:r>
                      <a:endParaRPr lang="ja-JP" altLang="en-US" dirty="0">
                        <a:latin typeface="Times New Roman" panose="02020603050405020304" pitchFamily="18" charset="0"/>
                        <a:cs typeface="Times New Roman" panose="02020603050405020304" pitchFamily="18" charset="0"/>
                      </a:endParaRPr>
                    </a:p>
                  </a:txBody>
                  <a:tcPr anchor="ct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r>
                        <a:rPr lang="en-US" altLang="ja-JP" dirty="0">
                          <a:latin typeface="Times New Roman" panose="02020603050405020304" pitchFamily="18" charset="0"/>
                          <a:cs typeface="Times New Roman" panose="02020603050405020304" pitchFamily="18" charset="0"/>
                        </a:rPr>
                        <a:t>  </a:t>
                      </a:r>
                      <a:r>
                        <a:rPr lang="en-US" altLang="ja-JP" dirty="0">
                          <a:solidFill>
                            <a:srgbClr val="FF0000"/>
                          </a:solidFill>
                          <a:latin typeface="Times New Roman" panose="02020603050405020304" pitchFamily="18" charset="0"/>
                          <a:cs typeface="Times New Roman" panose="02020603050405020304" pitchFamily="18" charset="0"/>
                        </a:rPr>
                        <a:t>6.39%</a:t>
                      </a:r>
                      <a:endParaRPr lang="ja-JP" altLang="en-US" dirty="0">
                        <a:solidFill>
                          <a:srgbClr val="FF0000"/>
                        </a:solidFill>
                        <a:latin typeface="Times New Roman" panose="02020603050405020304" pitchFamily="18" charset="0"/>
                        <a:cs typeface="Times New Roman" panose="02020603050405020304" pitchFamily="18" charset="0"/>
                      </a:endParaRPr>
                    </a:p>
                  </a:txBody>
                  <a:tcPr anchor="ct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10001"/>
                  </a:ext>
                </a:extLst>
              </a:tr>
              <a:tr h="0">
                <a:tc>
                  <a:txBody>
                    <a:bodyPr/>
                    <a:lstStyle/>
                    <a:p>
                      <a:pPr algn="l"/>
                      <a:r>
                        <a:rPr kumimoji="1" lang="en-US" altLang="ja-JP" sz="1600" b="0" baseline="0" dirty="0">
                          <a:solidFill>
                            <a:schemeClr val="bg1">
                              <a:lumMod val="50000"/>
                            </a:schemeClr>
                          </a:solidFill>
                          <a:latin typeface="Times New Roman" panose="02020603050405020304" pitchFamily="18" charset="0"/>
                          <a:cs typeface="Times New Roman" panose="02020603050405020304" pitchFamily="18" charset="0"/>
                        </a:rPr>
                        <a:t>electron</a:t>
                      </a:r>
                      <a:endParaRPr kumimoji="1" lang="en-US" altLang="ja-JP" sz="1600" b="0" baseline="30000" dirty="0">
                        <a:solidFill>
                          <a:schemeClr val="bg1">
                            <a:lumMod val="50000"/>
                          </a:schemeClr>
                        </a:solidFill>
                        <a:latin typeface="Times New Roman" panose="02020603050405020304" pitchFamily="18" charset="0"/>
                        <a:cs typeface="Times New Roman" panose="02020603050405020304" pitchFamily="18" charset="0"/>
                      </a:endParaRPr>
                    </a:p>
                  </a:txBody>
                  <a:tcPr anchor="ctr">
                    <a:lnT w="12700" cap="flat" cmpd="sng" algn="ctr">
                      <a:no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r>
                        <a:rPr lang="ja-JP" altLang="en-US" sz="1600" baseline="0" dirty="0">
                          <a:solidFill>
                            <a:schemeClr val="bg1">
                              <a:lumMod val="50000"/>
                            </a:schemeClr>
                          </a:solidFill>
                          <a:latin typeface="Times New Roman" panose="02020603050405020304" pitchFamily="18" charset="0"/>
                          <a:cs typeface="Times New Roman" panose="02020603050405020304" pitchFamily="18" charset="0"/>
                        </a:rPr>
                        <a:t>  </a:t>
                      </a:r>
                      <a:r>
                        <a:rPr lang="en-US" altLang="ja-JP" sz="1600" dirty="0">
                          <a:solidFill>
                            <a:schemeClr val="bg1">
                              <a:lumMod val="50000"/>
                            </a:schemeClr>
                          </a:solidFill>
                          <a:latin typeface="Times New Roman" panose="02020603050405020304" pitchFamily="18" charset="0"/>
                          <a:cs typeface="Times New Roman" panose="02020603050405020304" pitchFamily="18" charset="0"/>
                        </a:rPr>
                        <a:t>0.92%</a:t>
                      </a:r>
                      <a:endParaRPr lang="ja-JP" altLang="en-US" sz="1600" dirty="0">
                        <a:solidFill>
                          <a:schemeClr val="bg1">
                            <a:lumMod val="50000"/>
                          </a:schemeClr>
                        </a:solidFill>
                        <a:latin typeface="Times New Roman" panose="02020603050405020304" pitchFamily="18" charset="0"/>
                        <a:cs typeface="Times New Roman" panose="02020603050405020304" pitchFamily="18" charset="0"/>
                      </a:endParaRPr>
                    </a:p>
                  </a:txBody>
                  <a:tcPr anchor="ctr">
                    <a:lnT w="12700" cap="flat" cmpd="sng" algn="ctr">
                      <a:no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r>
                        <a:rPr lang="en-US" altLang="ja-JP" sz="1600" dirty="0">
                          <a:solidFill>
                            <a:schemeClr val="bg1">
                              <a:lumMod val="50000"/>
                            </a:schemeClr>
                          </a:solidFill>
                          <a:latin typeface="Times New Roman" panose="02020603050405020304" pitchFamily="18" charset="0"/>
                          <a:cs typeface="Times New Roman" panose="02020603050405020304" pitchFamily="18" charset="0"/>
                        </a:rPr>
                        <a:t>  6.01%</a:t>
                      </a:r>
                      <a:endParaRPr lang="ja-JP" altLang="en-US" sz="1600" dirty="0">
                        <a:solidFill>
                          <a:schemeClr val="bg1">
                            <a:lumMod val="50000"/>
                          </a:schemeClr>
                        </a:solidFill>
                        <a:latin typeface="Times New Roman" panose="02020603050405020304" pitchFamily="18" charset="0"/>
                        <a:cs typeface="Times New Roman" panose="02020603050405020304" pitchFamily="18" charset="0"/>
                      </a:endParaRPr>
                    </a:p>
                  </a:txBody>
                  <a:tcPr anchor="ctr">
                    <a:lnT w="12700" cap="flat" cmpd="sng" algn="ctr">
                      <a:no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bl>
          </a:graphicData>
        </a:graphic>
      </p:graphicFrame>
      <p:sp>
        <p:nvSpPr>
          <p:cNvPr id="94" name="右矢印 93"/>
          <p:cNvSpPr/>
          <p:nvPr/>
        </p:nvSpPr>
        <p:spPr>
          <a:xfrm>
            <a:off x="6876256" y="4465779"/>
            <a:ext cx="384575" cy="187357"/>
          </a:xfrm>
          <a:prstGeom prst="rightArrow">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solidFill>
                <a:schemeClr val="tx1"/>
              </a:solidFill>
            </a:endParaRPr>
          </a:p>
        </p:txBody>
      </p:sp>
      <p:sp>
        <p:nvSpPr>
          <p:cNvPr id="83" name="円/楕円 82"/>
          <p:cNvSpPr/>
          <p:nvPr/>
        </p:nvSpPr>
        <p:spPr>
          <a:xfrm>
            <a:off x="7360868" y="4741149"/>
            <a:ext cx="883539" cy="318853"/>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solidFill>
                <a:schemeClr val="tx1"/>
              </a:solidFill>
            </a:endParaRPr>
          </a:p>
        </p:txBody>
      </p:sp>
      <p:cxnSp>
        <p:nvCxnSpPr>
          <p:cNvPr id="85" name="直線矢印コネクタ 84"/>
          <p:cNvCxnSpPr>
            <a:stCxn id="83" idx="3"/>
          </p:cNvCxnSpPr>
          <p:nvPr/>
        </p:nvCxnSpPr>
        <p:spPr>
          <a:xfrm flipH="1">
            <a:off x="7096491" y="5013307"/>
            <a:ext cx="393768" cy="308305"/>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86" name="テキスト ボックス 85"/>
          <p:cNvSpPr txBox="1"/>
          <p:nvPr/>
        </p:nvSpPr>
        <p:spPr>
          <a:xfrm>
            <a:off x="5724128" y="5321612"/>
            <a:ext cx="3419872" cy="584775"/>
          </a:xfrm>
          <a:prstGeom prst="rect">
            <a:avLst/>
          </a:prstGeom>
          <a:noFill/>
          <a:ln>
            <a:noFill/>
          </a:ln>
        </p:spPr>
        <p:txBody>
          <a:bodyPr wrap="square" rtlCol="0">
            <a:spAutoFit/>
          </a:bodyPr>
          <a:lstStyle/>
          <a:p>
            <a:r>
              <a:rPr kumimoji="1" lang="en-US" altLang="ja-JP" sz="1600" i="1" dirty="0" err="1">
                <a:latin typeface="Times New Roman" panose="02020603050405020304" pitchFamily="18" charset="0"/>
                <a:cs typeface="Times New Roman" panose="02020603050405020304" pitchFamily="18" charset="0"/>
              </a:rPr>
              <a:t>ε</a:t>
            </a:r>
            <a:r>
              <a:rPr kumimoji="1" lang="en-US" altLang="ja-JP" sz="1600" baseline="-25000" dirty="0" err="1">
                <a:latin typeface="Times New Roman" panose="02020603050405020304" pitchFamily="18" charset="0"/>
                <a:cs typeface="Times New Roman" panose="02020603050405020304" pitchFamily="18" charset="0"/>
              </a:rPr>
              <a:t>e</a:t>
            </a:r>
            <a:r>
              <a:rPr lang="en-US" altLang="ja-JP" sz="1600" dirty="0">
                <a:latin typeface="Times New Roman" panose="02020603050405020304" pitchFamily="18" charset="0"/>
                <a:cs typeface="Times New Roman" panose="02020603050405020304" pitchFamily="18" charset="0"/>
              </a:rPr>
              <a:t>&lt; </a:t>
            </a:r>
            <a:r>
              <a:rPr kumimoji="1" lang="en-US" altLang="ja-JP" sz="1600" dirty="0">
                <a:latin typeface="Times New Roman" panose="02020603050405020304" pitchFamily="18" charset="0"/>
                <a:cs typeface="Times New Roman" panose="02020603050405020304" pitchFamily="18" charset="0"/>
              </a:rPr>
              <a:t>3MeV</a:t>
            </a:r>
            <a:r>
              <a:rPr kumimoji="1" lang="ja-JP" altLang="en-US" sz="1600" dirty="0">
                <a:latin typeface="Times New Roman" panose="02020603050405020304" pitchFamily="18" charset="0"/>
                <a:cs typeface="Times New Roman" panose="02020603050405020304" pitchFamily="18" charset="0"/>
              </a:rPr>
              <a:t>の成分の</a:t>
            </a:r>
            <a:r>
              <a:rPr lang="ja-JP" altLang="en-US" sz="1600" dirty="0">
                <a:latin typeface="Times New Roman" panose="02020603050405020304" pitchFamily="18" charset="0"/>
                <a:cs typeface="Times New Roman" panose="02020603050405020304" pitchFamily="18" charset="0"/>
              </a:rPr>
              <a:t>生成</a:t>
            </a:r>
            <a:r>
              <a:rPr kumimoji="1" lang="ja-JP" altLang="en-US" sz="1600" dirty="0">
                <a:latin typeface="Times New Roman" panose="02020603050405020304" pitchFamily="18" charset="0"/>
                <a:cs typeface="Times New Roman" panose="02020603050405020304" pitchFamily="18" charset="0"/>
              </a:rPr>
              <a:t>効率は</a:t>
            </a:r>
            <a:r>
              <a:rPr kumimoji="1" lang="en-US" altLang="ja-JP" sz="1600" dirty="0">
                <a:latin typeface="Times New Roman" panose="02020603050405020304" pitchFamily="18" charset="0"/>
                <a:cs typeface="Times New Roman" panose="02020603050405020304" pitchFamily="18" charset="0"/>
              </a:rPr>
              <a:t>0.12%</a:t>
            </a:r>
          </a:p>
          <a:p>
            <a:r>
              <a:rPr lang="ja-JP" altLang="en-US" sz="1600" dirty="0">
                <a:latin typeface="Times New Roman" panose="02020603050405020304" pitchFamily="18" charset="0"/>
                <a:cs typeface="Times New Roman" panose="02020603050405020304" pitchFamily="18" charset="0"/>
              </a:rPr>
              <a:t>∴ コア加熱への寄与は小さい？</a:t>
            </a:r>
            <a:endParaRPr lang="en-US" altLang="ja-JP" sz="1600" dirty="0">
              <a:latin typeface="Times New Roman" panose="02020603050405020304" pitchFamily="18" charset="0"/>
              <a:cs typeface="Times New Roman" panose="02020603050405020304" pitchFamily="18" charset="0"/>
            </a:endParaRPr>
          </a:p>
        </p:txBody>
      </p:sp>
      <p:sp>
        <p:nvSpPr>
          <p:cNvPr id="102" name="右矢印 101"/>
          <p:cNvSpPr/>
          <p:nvPr/>
        </p:nvSpPr>
        <p:spPr>
          <a:xfrm>
            <a:off x="6876256" y="4825819"/>
            <a:ext cx="384575" cy="187357"/>
          </a:xfrm>
          <a:prstGeom prst="rightArrow">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solidFill>
                <a:schemeClr val="tx1"/>
              </a:solidFill>
            </a:endParaRPr>
          </a:p>
        </p:txBody>
      </p:sp>
      <p:sp>
        <p:nvSpPr>
          <p:cNvPr id="46" name="テキスト ボックス 45"/>
          <p:cNvSpPr txBox="1"/>
          <p:nvPr/>
        </p:nvSpPr>
        <p:spPr>
          <a:xfrm>
            <a:off x="129911" y="4394213"/>
            <a:ext cx="4851700" cy="1915909"/>
          </a:xfrm>
          <a:prstGeom prst="rect">
            <a:avLst/>
          </a:prstGeom>
          <a:noFill/>
          <a:ln>
            <a:noFill/>
          </a:ln>
        </p:spPr>
        <p:txBody>
          <a:bodyPr wrap="square" rtlCol="0">
            <a:spAutoFit/>
          </a:bodyPr>
          <a:lstStyle/>
          <a:p>
            <a:r>
              <a:rPr lang="ja-JP" altLang="en-US" dirty="0">
                <a:latin typeface="Times New Roman" panose="02020603050405020304" pitchFamily="18" charset="0"/>
                <a:cs typeface="Times New Roman" panose="02020603050405020304" pitchFamily="18" charset="0"/>
              </a:rPr>
              <a:t>●ビームのエネルギー拡がりが大きくなった。</a:t>
            </a:r>
            <a:endParaRPr lang="en-US" altLang="ja-JP" dirty="0">
              <a:latin typeface="Times New Roman" panose="02020603050405020304" pitchFamily="18" charset="0"/>
              <a:cs typeface="Times New Roman" panose="02020603050405020304" pitchFamily="18" charset="0"/>
            </a:endParaRPr>
          </a:p>
          <a:p>
            <a:r>
              <a:rPr kumimoji="1" lang="ja-JP" altLang="en-US" dirty="0">
                <a:latin typeface="Times New Roman" panose="02020603050405020304" pitchFamily="18" charset="0"/>
                <a:cs typeface="Times New Roman" panose="02020603050405020304" pitchFamily="18" charset="0"/>
              </a:rPr>
              <a:t>　</a:t>
            </a:r>
            <a:r>
              <a:rPr lang="ja-JP" altLang="en-US" dirty="0">
                <a:latin typeface="Times New Roman" panose="02020603050405020304" pitchFamily="18" charset="0"/>
                <a:cs typeface="Times New Roman" panose="02020603050405020304" pitchFamily="18" charset="0"/>
              </a:rPr>
              <a:t>→　</a:t>
            </a:r>
            <a:endParaRPr lang="en-US" altLang="ja-JP" dirty="0">
              <a:latin typeface="Times New Roman" panose="02020603050405020304" pitchFamily="18" charset="0"/>
              <a:cs typeface="Times New Roman" panose="02020603050405020304" pitchFamily="18" charset="0"/>
            </a:endParaRPr>
          </a:p>
          <a:p>
            <a:endParaRPr kumimoji="1" lang="en-US" altLang="ja-JP" sz="1050" dirty="0">
              <a:latin typeface="Times New Roman" panose="02020603050405020304" pitchFamily="18" charset="0"/>
              <a:cs typeface="Times New Roman" panose="02020603050405020304" pitchFamily="18" charset="0"/>
            </a:endParaRPr>
          </a:p>
          <a:p>
            <a:r>
              <a:rPr lang="ja-JP" altLang="en-US" dirty="0">
                <a:latin typeface="Times New Roman" panose="02020603050405020304" pitchFamily="18" charset="0"/>
                <a:cs typeface="Times New Roman" panose="02020603050405020304" pitchFamily="18" charset="0"/>
              </a:rPr>
              <a:t>●イオンビームの生成効率が低くなった。</a:t>
            </a:r>
            <a:endParaRPr lang="en-US" altLang="ja-JP" dirty="0">
              <a:latin typeface="Times New Roman" panose="02020603050405020304" pitchFamily="18" charset="0"/>
              <a:cs typeface="Times New Roman" panose="02020603050405020304" pitchFamily="18" charset="0"/>
            </a:endParaRPr>
          </a:p>
          <a:p>
            <a:r>
              <a:rPr kumimoji="1" lang="ja-JP" altLang="en-US" dirty="0">
                <a:latin typeface="Times New Roman" panose="02020603050405020304" pitchFamily="18" charset="0"/>
                <a:cs typeface="Times New Roman" panose="02020603050405020304" pitchFamily="18" charset="0"/>
              </a:rPr>
              <a:t>　</a:t>
            </a:r>
            <a:r>
              <a:rPr lang="ja-JP" altLang="en-US" dirty="0">
                <a:latin typeface="Times New Roman" panose="02020603050405020304" pitchFamily="18" charset="0"/>
                <a:cs typeface="Times New Roman" panose="02020603050405020304" pitchFamily="18" charset="0"/>
              </a:rPr>
              <a:t>・ 発散が大きく観測されない成分が多いため。</a:t>
            </a:r>
            <a:endParaRPr lang="en-US" altLang="ja-JP" dirty="0">
              <a:latin typeface="Times New Roman" panose="02020603050405020304" pitchFamily="18" charset="0"/>
              <a:cs typeface="Times New Roman" panose="02020603050405020304" pitchFamily="18" charset="0"/>
            </a:endParaRPr>
          </a:p>
          <a:p>
            <a:r>
              <a:rPr kumimoji="1" lang="ja-JP" altLang="en-US" dirty="0">
                <a:latin typeface="Times New Roman" panose="02020603050405020304" pitchFamily="18" charset="0"/>
                <a:cs typeface="Times New Roman" panose="02020603050405020304" pitchFamily="18" charset="0"/>
              </a:rPr>
              <a:t>　・ レーザー照射面の非一様性によって電子に</a:t>
            </a:r>
            <a:endParaRPr kumimoji="1" lang="en-US" altLang="ja-JP" dirty="0">
              <a:latin typeface="Times New Roman" panose="02020603050405020304" pitchFamily="18" charset="0"/>
              <a:cs typeface="Times New Roman" panose="02020603050405020304" pitchFamily="18" charset="0"/>
            </a:endParaRPr>
          </a:p>
          <a:p>
            <a:r>
              <a:rPr lang="ja-JP" altLang="en-US" dirty="0">
                <a:latin typeface="Times New Roman" panose="02020603050405020304" pitchFamily="18" charset="0"/>
                <a:cs typeface="Times New Roman" panose="02020603050405020304" pitchFamily="18" charset="0"/>
              </a:rPr>
              <a:t>　　</a:t>
            </a:r>
            <a:r>
              <a:rPr kumimoji="1" lang="ja-JP" altLang="en-US" dirty="0">
                <a:latin typeface="Times New Roman" panose="02020603050405020304" pitchFamily="18" charset="0"/>
                <a:cs typeface="Times New Roman" panose="02020603050405020304" pitchFamily="18" charset="0"/>
              </a:rPr>
              <a:t>対するレーザー吸収率が高くなったため。</a:t>
            </a:r>
          </a:p>
        </p:txBody>
      </p:sp>
    </p:spTree>
    <p:extLst>
      <p:ext uri="{BB962C8B-B14F-4D97-AF65-F5344CB8AC3E}">
        <p14:creationId xmlns:p14="http://schemas.microsoft.com/office/powerpoint/2010/main" val="16304289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ja-JP" altLang="en-US" dirty="0"/>
              <a:t>計算条件</a:t>
            </a:r>
          </a:p>
        </p:txBody>
      </p:sp>
      <p:pic>
        <p:nvPicPr>
          <p:cNvPr id="4" name="Picture 3" descr="C:\Users\Administrator\Desktop\untitled.png"/>
          <p:cNvPicPr>
            <a:picLocks noChangeAspect="1" noChangeArrowheads="1"/>
          </p:cNvPicPr>
          <p:nvPr/>
        </p:nvPicPr>
        <p:blipFill rotWithShape="1">
          <a:blip r:embed="rId2">
            <a:extLst>
              <a:ext uri="{28A0092B-C50C-407E-A947-70E740481C1C}">
                <a14:useLocalDpi xmlns:a14="http://schemas.microsoft.com/office/drawing/2010/main" val="0"/>
              </a:ext>
            </a:extLst>
          </a:blip>
          <a:srcRect l="4031" r="4512"/>
          <a:stretch/>
        </p:blipFill>
        <p:spPr bwMode="auto">
          <a:xfrm>
            <a:off x="330425" y="1052736"/>
            <a:ext cx="3424336" cy="1872084"/>
          </a:xfrm>
          <a:prstGeom prst="rect">
            <a:avLst/>
          </a:prstGeom>
          <a:noFill/>
          <a:extLst>
            <a:ext uri="{909E8E84-426E-40DD-AFC4-6F175D3DCCD1}">
              <a14:hiddenFill xmlns:a14="http://schemas.microsoft.com/office/drawing/2010/main">
                <a:solidFill>
                  <a:srgbClr val="FFFFFF"/>
                </a:solidFill>
              </a14:hiddenFill>
            </a:ext>
          </a:extLst>
        </p:spPr>
      </p:pic>
      <p:cxnSp>
        <p:nvCxnSpPr>
          <p:cNvPr id="6" name="直線コネクタ 5"/>
          <p:cNvCxnSpPr/>
          <p:nvPr/>
        </p:nvCxnSpPr>
        <p:spPr>
          <a:xfrm flipV="1">
            <a:off x="1115616" y="2624212"/>
            <a:ext cx="0" cy="84708"/>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直線コネクタ 6"/>
          <p:cNvCxnSpPr/>
          <p:nvPr/>
        </p:nvCxnSpPr>
        <p:spPr>
          <a:xfrm flipH="1">
            <a:off x="1115616" y="2624212"/>
            <a:ext cx="1656184" cy="0"/>
          </a:xfrm>
          <a:prstGeom prst="line">
            <a:avLst/>
          </a:prstGeom>
          <a:ln w="12700">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16" name="直線コネクタ 15"/>
          <p:cNvCxnSpPr/>
          <p:nvPr/>
        </p:nvCxnSpPr>
        <p:spPr>
          <a:xfrm flipH="1">
            <a:off x="1115616" y="2317060"/>
            <a:ext cx="1656184" cy="307152"/>
          </a:xfrm>
          <a:prstGeom prst="line">
            <a:avLst/>
          </a:prstGeom>
          <a:ln w="12700">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21" name="直線コネクタ 20"/>
          <p:cNvCxnSpPr/>
          <p:nvPr/>
        </p:nvCxnSpPr>
        <p:spPr>
          <a:xfrm flipH="1">
            <a:off x="1115616" y="2031033"/>
            <a:ext cx="1584176" cy="593179"/>
          </a:xfrm>
          <a:prstGeom prst="line">
            <a:avLst/>
          </a:prstGeom>
          <a:ln w="12700">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27" name="テキスト ボックス 26"/>
          <p:cNvSpPr txBox="1"/>
          <p:nvPr/>
        </p:nvSpPr>
        <p:spPr>
          <a:xfrm>
            <a:off x="3783708" y="3360241"/>
            <a:ext cx="4608512" cy="1477328"/>
          </a:xfrm>
          <a:prstGeom prst="rect">
            <a:avLst/>
          </a:prstGeom>
          <a:noFill/>
          <a:ln>
            <a:noFill/>
          </a:ln>
        </p:spPr>
        <p:txBody>
          <a:bodyPr wrap="square" rtlCol="0">
            <a:spAutoFit/>
          </a:bodyPr>
          <a:lstStyle/>
          <a:p>
            <a:r>
              <a:rPr lang="ja-JP" altLang="en-US" dirty="0">
                <a:latin typeface="Times New Roman" panose="02020603050405020304" pitchFamily="18" charset="0"/>
                <a:cs typeface="Times New Roman" panose="02020603050405020304" pitchFamily="18" charset="0"/>
              </a:rPr>
              <a:t>● </a:t>
            </a:r>
            <a:r>
              <a:rPr lang="en-US" altLang="ja-JP" b="1" dirty="0">
                <a:latin typeface="Times New Roman" panose="02020603050405020304" pitchFamily="18" charset="0"/>
                <a:cs typeface="Times New Roman" panose="02020603050405020304" pitchFamily="18" charset="0"/>
              </a:rPr>
              <a:t>C</a:t>
            </a:r>
            <a:r>
              <a:rPr lang="en-US" altLang="ja-JP" b="1" baseline="30000" dirty="0">
                <a:latin typeface="Times New Roman" panose="02020603050405020304" pitchFamily="18" charset="0"/>
                <a:cs typeface="Times New Roman" panose="02020603050405020304" pitchFamily="18" charset="0"/>
              </a:rPr>
              <a:t>6+</a:t>
            </a:r>
            <a:r>
              <a:rPr lang="ja-JP" altLang="en-US" b="1" dirty="0">
                <a:latin typeface="Times New Roman" panose="02020603050405020304" pitchFamily="18" charset="0"/>
                <a:cs typeface="Times New Roman" panose="02020603050405020304" pitchFamily="18" charset="0"/>
              </a:rPr>
              <a:t>ビーム条件</a:t>
            </a:r>
            <a:endParaRPr lang="en-US" altLang="ja-JP" b="1" dirty="0">
              <a:latin typeface="Times New Roman" panose="02020603050405020304" pitchFamily="18" charset="0"/>
              <a:cs typeface="Times New Roman" panose="02020603050405020304" pitchFamily="18" charset="0"/>
            </a:endParaRPr>
          </a:p>
          <a:p>
            <a:r>
              <a:rPr lang="ja-JP" altLang="en-US" dirty="0">
                <a:latin typeface="Times New Roman" panose="02020603050405020304" pitchFamily="18" charset="0"/>
                <a:cs typeface="Times New Roman" panose="02020603050405020304" pitchFamily="18" charset="0"/>
              </a:rPr>
              <a:t>　・ 単色（</a:t>
            </a:r>
            <a:r>
              <a:rPr lang="en-US" altLang="ja-JP" i="1" dirty="0" err="1">
                <a:latin typeface="Times New Roman" panose="02020603050405020304" pitchFamily="18" charset="0"/>
                <a:cs typeface="Times New Roman" panose="02020603050405020304" pitchFamily="18" charset="0"/>
              </a:rPr>
              <a:t>ε</a:t>
            </a:r>
            <a:r>
              <a:rPr lang="en-US" altLang="ja-JP" baseline="-25000" dirty="0" err="1">
                <a:latin typeface="Times New Roman" panose="02020603050405020304" pitchFamily="18" charset="0"/>
                <a:cs typeface="Times New Roman" panose="02020603050405020304" pitchFamily="18" charset="0"/>
              </a:rPr>
              <a:t>i</a:t>
            </a:r>
            <a:r>
              <a:rPr lang="en-US" altLang="ja-JP" baseline="-25000" dirty="0">
                <a:latin typeface="Times New Roman" panose="02020603050405020304" pitchFamily="18" charset="0"/>
                <a:cs typeface="Times New Roman" panose="02020603050405020304" pitchFamily="18" charset="0"/>
              </a:rPr>
              <a:t> </a:t>
            </a:r>
            <a:r>
              <a:rPr lang="en-US" altLang="ja-JP" dirty="0">
                <a:latin typeface="Times New Roman" panose="02020603050405020304" pitchFamily="18" charset="0"/>
                <a:cs typeface="Times New Roman" panose="02020603050405020304" pitchFamily="18" charset="0"/>
              </a:rPr>
              <a:t>= 50, 100, 200, 300, 400 MeV</a:t>
            </a:r>
            <a:r>
              <a:rPr lang="ja-JP" altLang="en-US" dirty="0">
                <a:latin typeface="Times New Roman" panose="02020603050405020304" pitchFamily="18" charset="0"/>
                <a:cs typeface="Times New Roman" panose="02020603050405020304" pitchFamily="18" charset="0"/>
              </a:rPr>
              <a:t>）</a:t>
            </a:r>
            <a:endParaRPr lang="en-US" altLang="ja-JP" dirty="0">
              <a:latin typeface="Times New Roman" panose="02020603050405020304" pitchFamily="18" charset="0"/>
              <a:cs typeface="Times New Roman" panose="02020603050405020304" pitchFamily="18" charset="0"/>
            </a:endParaRPr>
          </a:p>
          <a:p>
            <a:r>
              <a:rPr lang="ja-JP" altLang="en-US" dirty="0">
                <a:latin typeface="Times New Roman" panose="02020603050405020304" pitchFamily="18" charset="0"/>
                <a:cs typeface="Times New Roman" panose="02020603050405020304" pitchFamily="18" charset="0"/>
              </a:rPr>
              <a:t>　・ ビーム発散角 ：　</a:t>
            </a:r>
            <a:r>
              <a:rPr lang="en-US" altLang="ja-JP" i="1" dirty="0" err="1">
                <a:latin typeface="Times New Roman" panose="02020603050405020304" pitchFamily="18" charset="0"/>
                <a:cs typeface="Times New Roman" panose="02020603050405020304" pitchFamily="18" charset="0"/>
              </a:rPr>
              <a:t>θ</a:t>
            </a:r>
            <a:r>
              <a:rPr lang="en-US" altLang="ja-JP" baseline="-25000" dirty="0" err="1">
                <a:latin typeface="Times New Roman" panose="02020603050405020304" pitchFamily="18" charset="0"/>
                <a:cs typeface="Times New Roman" panose="02020603050405020304" pitchFamily="18" charset="0"/>
              </a:rPr>
              <a:t>b</a:t>
            </a:r>
            <a:r>
              <a:rPr lang="en-US" altLang="ja-JP" dirty="0">
                <a:latin typeface="Times New Roman" panose="02020603050405020304" pitchFamily="18" charset="0"/>
                <a:cs typeface="Times New Roman" panose="02020603050405020304" pitchFamily="18" charset="0"/>
              </a:rPr>
              <a:t> = 0, 10, 20°</a:t>
            </a:r>
          </a:p>
          <a:p>
            <a:r>
              <a:rPr lang="ja-JP" altLang="en-US" dirty="0">
                <a:latin typeface="Times New Roman" panose="02020603050405020304" pitchFamily="18" charset="0"/>
                <a:cs typeface="Times New Roman" panose="02020603050405020304" pitchFamily="18" charset="0"/>
              </a:rPr>
              <a:t>　・ 入射時のビーム直径：　</a:t>
            </a:r>
            <a:r>
              <a:rPr lang="en-US" altLang="ja-JP" dirty="0">
                <a:latin typeface="Times New Roman" panose="02020603050405020304" pitchFamily="18" charset="0"/>
                <a:cs typeface="Times New Roman" panose="02020603050405020304" pitchFamily="18" charset="0"/>
              </a:rPr>
              <a:t>20μm</a:t>
            </a:r>
          </a:p>
          <a:p>
            <a:r>
              <a:rPr lang="ja-JP" altLang="en-US" dirty="0">
                <a:latin typeface="Times New Roman" panose="02020603050405020304" pitchFamily="18" charset="0"/>
                <a:cs typeface="Times New Roman" panose="02020603050405020304" pitchFamily="18" charset="0"/>
              </a:rPr>
              <a:t>　・ ビームパルス長：　</a:t>
            </a:r>
            <a:r>
              <a:rPr lang="en-US" altLang="ja-JP" dirty="0">
                <a:latin typeface="Times New Roman" panose="02020603050405020304" pitchFamily="18" charset="0"/>
                <a:cs typeface="Times New Roman" panose="02020603050405020304" pitchFamily="18" charset="0"/>
              </a:rPr>
              <a:t>1</a:t>
            </a:r>
            <a:r>
              <a:rPr lang="ja-JP" altLang="en-US" dirty="0">
                <a:latin typeface="Times New Roman" panose="02020603050405020304" pitchFamily="18" charset="0"/>
                <a:cs typeface="Times New Roman" panose="02020603050405020304" pitchFamily="18" charset="0"/>
              </a:rPr>
              <a:t> </a:t>
            </a:r>
            <a:r>
              <a:rPr lang="en-US" altLang="ja-JP" dirty="0" err="1">
                <a:latin typeface="Times New Roman" panose="02020603050405020304" pitchFamily="18" charset="0"/>
                <a:cs typeface="Times New Roman" panose="02020603050405020304" pitchFamily="18" charset="0"/>
              </a:rPr>
              <a:t>ps</a:t>
            </a:r>
            <a:endParaRPr lang="en-US" altLang="ja-JP" dirty="0">
              <a:latin typeface="Times New Roman" panose="02020603050405020304" pitchFamily="18" charset="0"/>
              <a:cs typeface="Times New Roman" panose="02020603050405020304" pitchFamily="18" charset="0"/>
            </a:endParaRPr>
          </a:p>
        </p:txBody>
      </p:sp>
      <p:sp>
        <p:nvSpPr>
          <p:cNvPr id="39" name="テキスト ボックス 38"/>
          <p:cNvSpPr txBox="1"/>
          <p:nvPr/>
        </p:nvSpPr>
        <p:spPr>
          <a:xfrm>
            <a:off x="2707494" y="2355054"/>
            <a:ext cx="648072" cy="369332"/>
          </a:xfrm>
          <a:prstGeom prst="rect">
            <a:avLst/>
          </a:prstGeom>
          <a:noFill/>
          <a:ln>
            <a:noFill/>
          </a:ln>
        </p:spPr>
        <p:txBody>
          <a:bodyPr wrap="square" rtlCol="0">
            <a:spAutoFit/>
          </a:bodyPr>
          <a:lstStyle/>
          <a:p>
            <a:r>
              <a:rPr kumimoji="1" lang="en-US" altLang="ja-JP" dirty="0">
                <a:solidFill>
                  <a:schemeClr val="bg1"/>
                </a:solidFill>
                <a:latin typeface="Times New Roman" panose="02020603050405020304" pitchFamily="18" charset="0"/>
                <a:cs typeface="Times New Roman" panose="02020603050405020304" pitchFamily="18" charset="0"/>
              </a:rPr>
              <a:t>0°</a:t>
            </a:r>
            <a:endParaRPr kumimoji="1" lang="ja-JP" altLang="en-US" dirty="0">
              <a:solidFill>
                <a:schemeClr val="bg1"/>
              </a:solidFill>
              <a:latin typeface="Times New Roman" panose="02020603050405020304" pitchFamily="18" charset="0"/>
              <a:cs typeface="Times New Roman" panose="02020603050405020304" pitchFamily="18" charset="0"/>
            </a:endParaRPr>
          </a:p>
        </p:txBody>
      </p:sp>
      <p:sp>
        <p:nvSpPr>
          <p:cNvPr id="40" name="テキスト ボックス 39"/>
          <p:cNvSpPr txBox="1"/>
          <p:nvPr/>
        </p:nvSpPr>
        <p:spPr>
          <a:xfrm>
            <a:off x="2574826" y="2026878"/>
            <a:ext cx="648072" cy="369332"/>
          </a:xfrm>
          <a:prstGeom prst="rect">
            <a:avLst/>
          </a:prstGeom>
          <a:noFill/>
          <a:ln>
            <a:noFill/>
          </a:ln>
        </p:spPr>
        <p:txBody>
          <a:bodyPr wrap="square" rtlCol="0">
            <a:spAutoFit/>
          </a:bodyPr>
          <a:lstStyle/>
          <a:p>
            <a:r>
              <a:rPr kumimoji="1" lang="en-US" altLang="ja-JP" dirty="0">
                <a:solidFill>
                  <a:schemeClr val="bg1"/>
                </a:solidFill>
                <a:latin typeface="Times New Roman" panose="02020603050405020304" pitchFamily="18" charset="0"/>
                <a:cs typeface="Times New Roman" panose="02020603050405020304" pitchFamily="18" charset="0"/>
              </a:rPr>
              <a:t>10°</a:t>
            </a:r>
            <a:endParaRPr kumimoji="1" lang="ja-JP" altLang="en-US" dirty="0">
              <a:solidFill>
                <a:schemeClr val="bg1"/>
              </a:solidFill>
              <a:latin typeface="Times New Roman" panose="02020603050405020304" pitchFamily="18" charset="0"/>
              <a:cs typeface="Times New Roman" panose="02020603050405020304" pitchFamily="18" charset="0"/>
            </a:endParaRPr>
          </a:p>
        </p:txBody>
      </p:sp>
      <p:sp>
        <p:nvSpPr>
          <p:cNvPr id="41" name="テキスト ボックス 40"/>
          <p:cNvSpPr txBox="1"/>
          <p:nvPr/>
        </p:nvSpPr>
        <p:spPr>
          <a:xfrm>
            <a:off x="2102069" y="1729616"/>
            <a:ext cx="1048821" cy="369332"/>
          </a:xfrm>
          <a:prstGeom prst="rect">
            <a:avLst/>
          </a:prstGeom>
          <a:noFill/>
          <a:ln>
            <a:noFill/>
          </a:ln>
        </p:spPr>
        <p:txBody>
          <a:bodyPr wrap="square" rtlCol="0">
            <a:spAutoFit/>
          </a:bodyPr>
          <a:lstStyle/>
          <a:p>
            <a:r>
              <a:rPr lang="en-US" altLang="ja-JP" i="1" dirty="0" err="1">
                <a:solidFill>
                  <a:schemeClr val="bg1"/>
                </a:solidFill>
                <a:latin typeface="Times New Roman" panose="02020603050405020304" pitchFamily="18" charset="0"/>
                <a:cs typeface="Times New Roman" panose="02020603050405020304" pitchFamily="18" charset="0"/>
              </a:rPr>
              <a:t>θ</a:t>
            </a:r>
            <a:r>
              <a:rPr lang="en-US" altLang="ja-JP" baseline="-25000" dirty="0" err="1">
                <a:solidFill>
                  <a:schemeClr val="bg1"/>
                </a:solidFill>
                <a:latin typeface="Times New Roman" panose="02020603050405020304" pitchFamily="18" charset="0"/>
                <a:cs typeface="Times New Roman" panose="02020603050405020304" pitchFamily="18" charset="0"/>
              </a:rPr>
              <a:t>b</a:t>
            </a:r>
            <a:r>
              <a:rPr lang="en-US" altLang="ja-JP" dirty="0">
                <a:solidFill>
                  <a:schemeClr val="bg1"/>
                </a:solidFill>
                <a:latin typeface="Times New Roman" panose="02020603050405020304" pitchFamily="18" charset="0"/>
                <a:cs typeface="Times New Roman" panose="02020603050405020304" pitchFamily="18" charset="0"/>
              </a:rPr>
              <a:t>=</a:t>
            </a:r>
            <a:r>
              <a:rPr kumimoji="1" lang="en-US" altLang="ja-JP" dirty="0">
                <a:solidFill>
                  <a:schemeClr val="bg1"/>
                </a:solidFill>
                <a:latin typeface="Times New Roman" panose="02020603050405020304" pitchFamily="18" charset="0"/>
                <a:cs typeface="Times New Roman" panose="02020603050405020304" pitchFamily="18" charset="0"/>
              </a:rPr>
              <a:t>20°</a:t>
            </a:r>
            <a:endParaRPr kumimoji="1" lang="ja-JP" altLang="en-US" dirty="0">
              <a:solidFill>
                <a:schemeClr val="bg1"/>
              </a:solidFill>
              <a:latin typeface="Times New Roman" panose="02020603050405020304" pitchFamily="18" charset="0"/>
              <a:cs typeface="Times New Roman" panose="02020603050405020304" pitchFamily="18" charset="0"/>
            </a:endParaRPr>
          </a:p>
        </p:txBody>
      </p:sp>
      <p:pic>
        <p:nvPicPr>
          <p:cNvPr id="205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23248"/>
          <a:stretch/>
        </p:blipFill>
        <p:spPr bwMode="auto">
          <a:xfrm>
            <a:off x="107504" y="2966439"/>
            <a:ext cx="3532406" cy="18074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43" name="直線矢印コネクタ 42"/>
          <p:cNvCxnSpPr/>
          <p:nvPr/>
        </p:nvCxnSpPr>
        <p:spPr>
          <a:xfrm>
            <a:off x="1701399" y="3729910"/>
            <a:ext cx="720080" cy="0"/>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47" name="直線矢印コネクタ 46"/>
          <p:cNvCxnSpPr/>
          <p:nvPr/>
        </p:nvCxnSpPr>
        <p:spPr>
          <a:xfrm>
            <a:off x="1115616" y="3405758"/>
            <a:ext cx="926977" cy="0"/>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46" name="テキスト ボックス 45"/>
          <p:cNvSpPr txBox="1"/>
          <p:nvPr/>
        </p:nvSpPr>
        <p:spPr>
          <a:xfrm>
            <a:off x="1776016" y="3450126"/>
            <a:ext cx="839440" cy="307777"/>
          </a:xfrm>
          <a:prstGeom prst="rect">
            <a:avLst/>
          </a:prstGeom>
          <a:noFill/>
          <a:ln>
            <a:noFill/>
          </a:ln>
        </p:spPr>
        <p:txBody>
          <a:bodyPr wrap="square" rtlCol="0">
            <a:spAutoFit/>
          </a:bodyPr>
          <a:lstStyle/>
          <a:p>
            <a:r>
              <a:rPr kumimoji="1" lang="en-US" altLang="ja-JP" sz="1400" dirty="0"/>
              <a:t>82μm</a:t>
            </a:r>
            <a:endParaRPr kumimoji="1" lang="ja-JP" altLang="en-US" sz="1400" dirty="0"/>
          </a:p>
        </p:txBody>
      </p:sp>
      <p:sp>
        <p:nvSpPr>
          <p:cNvPr id="50" name="テキスト ボックス 49"/>
          <p:cNvSpPr txBox="1"/>
          <p:nvPr/>
        </p:nvSpPr>
        <p:spPr>
          <a:xfrm>
            <a:off x="1262629" y="3136388"/>
            <a:ext cx="839440" cy="307777"/>
          </a:xfrm>
          <a:prstGeom prst="rect">
            <a:avLst/>
          </a:prstGeom>
          <a:noFill/>
          <a:ln>
            <a:noFill/>
          </a:ln>
        </p:spPr>
        <p:txBody>
          <a:bodyPr wrap="square" rtlCol="0">
            <a:spAutoFit/>
          </a:bodyPr>
          <a:lstStyle/>
          <a:p>
            <a:r>
              <a:rPr lang="en-US" altLang="ja-JP" sz="1400" dirty="0"/>
              <a:t>100</a:t>
            </a:r>
            <a:r>
              <a:rPr kumimoji="1" lang="en-US" altLang="ja-JP" sz="1400" dirty="0"/>
              <a:t>μm</a:t>
            </a:r>
            <a:endParaRPr kumimoji="1" lang="ja-JP" altLang="en-US" sz="1400" dirty="0"/>
          </a:p>
        </p:txBody>
      </p:sp>
      <p:cxnSp>
        <p:nvCxnSpPr>
          <p:cNvPr id="49" name="直線コネクタ 48"/>
          <p:cNvCxnSpPr/>
          <p:nvPr/>
        </p:nvCxnSpPr>
        <p:spPr>
          <a:xfrm>
            <a:off x="1134666" y="2852936"/>
            <a:ext cx="0" cy="144016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54" name="テキスト ボックス 53"/>
          <p:cNvSpPr txBox="1"/>
          <p:nvPr/>
        </p:nvSpPr>
        <p:spPr>
          <a:xfrm>
            <a:off x="640135" y="2310082"/>
            <a:ext cx="782757" cy="307777"/>
          </a:xfrm>
          <a:prstGeom prst="rect">
            <a:avLst/>
          </a:prstGeom>
          <a:noFill/>
          <a:ln>
            <a:noFill/>
          </a:ln>
        </p:spPr>
        <p:txBody>
          <a:bodyPr wrap="square" rtlCol="0">
            <a:spAutoFit/>
          </a:bodyPr>
          <a:lstStyle/>
          <a:p>
            <a:r>
              <a:rPr kumimoji="1" lang="en-US" altLang="ja-JP" sz="1400" dirty="0">
                <a:solidFill>
                  <a:schemeClr val="bg1"/>
                </a:solidFill>
                <a:latin typeface="Times New Roman" panose="02020603050405020304" pitchFamily="18" charset="0"/>
                <a:cs typeface="Times New Roman" panose="02020603050405020304" pitchFamily="18" charset="0"/>
              </a:rPr>
              <a:t>beam </a:t>
            </a:r>
            <a:r>
              <a:rPr lang="en-US" altLang="ja-JP" sz="1400" dirty="0">
                <a:solidFill>
                  <a:schemeClr val="bg1"/>
                </a:solidFill>
                <a:latin typeface="Times New Roman" panose="02020603050405020304" pitchFamily="18" charset="0"/>
                <a:cs typeface="Times New Roman" panose="02020603050405020304" pitchFamily="18" charset="0"/>
              </a:rPr>
              <a:t>in</a:t>
            </a:r>
            <a:endParaRPr kumimoji="1" lang="ja-JP" altLang="en-US" sz="1400" dirty="0">
              <a:solidFill>
                <a:schemeClr val="bg1"/>
              </a:solidFill>
              <a:latin typeface="Times New Roman" panose="02020603050405020304" pitchFamily="18" charset="0"/>
              <a:cs typeface="Times New Roman" panose="02020603050405020304" pitchFamily="18" charset="0"/>
            </a:endParaRPr>
          </a:p>
        </p:txBody>
      </p:sp>
      <p:sp>
        <p:nvSpPr>
          <p:cNvPr id="55" name="テキスト ボックス 54"/>
          <p:cNvSpPr txBox="1"/>
          <p:nvPr/>
        </p:nvSpPr>
        <p:spPr>
          <a:xfrm>
            <a:off x="2618746" y="3821906"/>
            <a:ext cx="1021164" cy="276999"/>
          </a:xfrm>
          <a:prstGeom prst="rect">
            <a:avLst/>
          </a:prstGeom>
          <a:noFill/>
          <a:ln>
            <a:noFill/>
          </a:ln>
        </p:spPr>
        <p:txBody>
          <a:bodyPr wrap="square" rtlCol="0">
            <a:spAutoFit/>
          </a:bodyPr>
          <a:lstStyle/>
          <a:p>
            <a:r>
              <a:rPr lang="en-US" altLang="ja-JP" sz="1200" dirty="0">
                <a:latin typeface="Times New Roman" panose="02020603050405020304" pitchFamily="18" charset="0"/>
                <a:cs typeface="Times New Roman" panose="02020603050405020304" pitchFamily="18" charset="0"/>
              </a:rPr>
              <a:t>halo 2g/cm</a:t>
            </a:r>
            <a:r>
              <a:rPr lang="en-US" altLang="ja-JP" sz="1200" baseline="30000" dirty="0">
                <a:latin typeface="Times New Roman" panose="02020603050405020304" pitchFamily="18" charset="0"/>
                <a:cs typeface="Times New Roman" panose="02020603050405020304" pitchFamily="18" charset="0"/>
              </a:rPr>
              <a:t>3</a:t>
            </a:r>
            <a:endParaRPr kumimoji="1" lang="ja-JP" altLang="en-US" sz="1200" dirty="0">
              <a:latin typeface="Times New Roman" panose="02020603050405020304" pitchFamily="18" charset="0"/>
              <a:cs typeface="Times New Roman" panose="02020603050405020304" pitchFamily="18" charset="0"/>
            </a:endParaRPr>
          </a:p>
        </p:txBody>
      </p:sp>
      <p:pic>
        <p:nvPicPr>
          <p:cNvPr id="2053" name="Picture 5"/>
          <p:cNvPicPr>
            <a:picLocks noChangeAspect="1" noChangeArrowheads="1"/>
          </p:cNvPicPr>
          <p:nvPr/>
        </p:nvPicPr>
        <p:blipFill rotWithShape="1">
          <a:blip r:embed="rId4">
            <a:extLst>
              <a:ext uri="{28A0092B-C50C-407E-A947-70E740481C1C}">
                <a14:useLocalDpi xmlns:a14="http://schemas.microsoft.com/office/drawing/2010/main" val="0"/>
              </a:ext>
            </a:extLst>
          </a:blip>
          <a:srcRect b="46113"/>
          <a:stretch/>
        </p:blipFill>
        <p:spPr bwMode="auto">
          <a:xfrm>
            <a:off x="1115616" y="2442706"/>
            <a:ext cx="463488" cy="2662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テキスト ボックス 2"/>
          <p:cNvSpPr txBox="1"/>
          <p:nvPr/>
        </p:nvSpPr>
        <p:spPr>
          <a:xfrm>
            <a:off x="3783708" y="1261214"/>
            <a:ext cx="5036764" cy="923330"/>
          </a:xfrm>
          <a:prstGeom prst="rect">
            <a:avLst/>
          </a:prstGeom>
          <a:noFill/>
          <a:ln>
            <a:noFill/>
          </a:ln>
        </p:spPr>
        <p:txBody>
          <a:bodyPr wrap="square" rtlCol="0">
            <a:spAutoFit/>
          </a:bodyPr>
          <a:lstStyle/>
          <a:p>
            <a:r>
              <a:rPr lang="ja-JP" altLang="en-US" dirty="0">
                <a:latin typeface="Times New Roman" panose="02020603050405020304" pitchFamily="18" charset="0"/>
                <a:cs typeface="Times New Roman" panose="02020603050405020304" pitchFamily="18" charset="0"/>
              </a:rPr>
              <a:t>● </a:t>
            </a:r>
            <a:r>
              <a:rPr lang="ja-JP" altLang="en-US" b="1" dirty="0">
                <a:latin typeface="Times New Roman" panose="02020603050405020304" pitchFamily="18" charset="0"/>
                <a:cs typeface="Times New Roman" panose="02020603050405020304" pitchFamily="18" charset="0"/>
              </a:rPr>
              <a:t>爆縮</a:t>
            </a:r>
            <a:r>
              <a:rPr lang="en-US" altLang="ja-JP" b="1" dirty="0">
                <a:latin typeface="Times New Roman" panose="02020603050405020304" pitchFamily="18" charset="0"/>
                <a:cs typeface="Times New Roman" panose="02020603050405020304" pitchFamily="18" charset="0"/>
              </a:rPr>
              <a:t>DT</a:t>
            </a:r>
            <a:r>
              <a:rPr lang="ja-JP" altLang="en-US" b="1" dirty="0">
                <a:latin typeface="Times New Roman" panose="02020603050405020304" pitchFamily="18" charset="0"/>
                <a:cs typeface="Times New Roman" panose="02020603050405020304" pitchFamily="18" charset="0"/>
              </a:rPr>
              <a:t>コア初期プロファイル</a:t>
            </a:r>
            <a:endParaRPr lang="en-US" altLang="ja-JP" b="1" dirty="0">
              <a:latin typeface="Times New Roman" panose="02020603050405020304" pitchFamily="18" charset="0"/>
              <a:cs typeface="Times New Roman" panose="02020603050405020304" pitchFamily="18" charset="0"/>
            </a:endParaRPr>
          </a:p>
          <a:p>
            <a:r>
              <a:rPr lang="ja-JP" altLang="en-US" dirty="0">
                <a:latin typeface="Times New Roman" panose="02020603050405020304" pitchFamily="18" charset="0"/>
                <a:cs typeface="Times New Roman" panose="02020603050405020304" pitchFamily="18" charset="0"/>
              </a:rPr>
              <a:t>→　自己点火実証計画</a:t>
            </a:r>
            <a:r>
              <a:rPr lang="en-US" altLang="ja-JP" dirty="0" err="1">
                <a:latin typeface="Times New Roman" panose="02020603050405020304" pitchFamily="18" charset="0"/>
                <a:cs typeface="Times New Roman" panose="02020603050405020304" pitchFamily="18" charset="0"/>
              </a:rPr>
              <a:t>HiPER</a:t>
            </a:r>
            <a:r>
              <a:rPr lang="ja-JP" altLang="en-US" dirty="0">
                <a:latin typeface="Times New Roman" panose="02020603050405020304" pitchFamily="18" charset="0"/>
                <a:cs typeface="Times New Roman" panose="02020603050405020304" pitchFamily="18" charset="0"/>
              </a:rPr>
              <a:t>の爆縮コアを</a:t>
            </a:r>
            <a:endParaRPr lang="en-US" altLang="ja-JP" dirty="0">
              <a:latin typeface="Times New Roman" panose="02020603050405020304" pitchFamily="18" charset="0"/>
              <a:cs typeface="Times New Roman" panose="02020603050405020304" pitchFamily="18" charset="0"/>
            </a:endParaRPr>
          </a:p>
          <a:p>
            <a:r>
              <a:rPr lang="ja-JP" altLang="en-US" dirty="0">
                <a:latin typeface="Times New Roman" panose="02020603050405020304" pitchFamily="18" charset="0"/>
                <a:cs typeface="Times New Roman" panose="02020603050405020304" pitchFamily="18" charset="0"/>
              </a:rPr>
              <a:t>　　  簡素化した，一様圧縮コア</a:t>
            </a:r>
            <a:r>
              <a:rPr lang="en-US" altLang="ja-JP" baseline="30000" dirty="0">
                <a:latin typeface="Times New Roman" panose="02020603050405020304" pitchFamily="18" charset="0"/>
                <a:cs typeface="Times New Roman" panose="02020603050405020304" pitchFamily="18" charset="0"/>
              </a:rPr>
              <a:t>[4]</a:t>
            </a:r>
            <a:r>
              <a:rPr lang="ja-JP" altLang="en-US" dirty="0">
                <a:latin typeface="Times New Roman" panose="02020603050405020304" pitchFamily="18" charset="0"/>
                <a:cs typeface="Times New Roman" panose="02020603050405020304" pitchFamily="18" charset="0"/>
              </a:rPr>
              <a:t>を採用した。</a:t>
            </a:r>
            <a:endParaRPr lang="en-US" altLang="ja-JP" dirty="0">
              <a:latin typeface="Times New Roman" panose="02020603050405020304" pitchFamily="18" charset="0"/>
              <a:cs typeface="Times New Roman" panose="02020603050405020304" pitchFamily="18" charset="0"/>
            </a:endParaRPr>
          </a:p>
        </p:txBody>
      </p:sp>
      <p:cxnSp>
        <p:nvCxnSpPr>
          <p:cNvPr id="8" name="直線矢印コネクタ 7"/>
          <p:cNvCxnSpPr/>
          <p:nvPr/>
        </p:nvCxnSpPr>
        <p:spPr>
          <a:xfrm flipH="1">
            <a:off x="3012480" y="4079855"/>
            <a:ext cx="80393" cy="213241"/>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9" name="正方形/長方形 8"/>
          <p:cNvSpPr/>
          <p:nvPr/>
        </p:nvSpPr>
        <p:spPr>
          <a:xfrm>
            <a:off x="4024882" y="2217449"/>
            <a:ext cx="4219525" cy="923330"/>
          </a:xfrm>
          <a:prstGeom prst="rect">
            <a:avLst/>
          </a:prstGeom>
        </p:spPr>
        <p:txBody>
          <a:bodyPr wrap="square">
            <a:spAutoFit/>
          </a:bodyPr>
          <a:lstStyle/>
          <a:p>
            <a:r>
              <a:rPr lang="ja-JP" altLang="en-US" dirty="0">
                <a:latin typeface="Times New Roman" panose="02020603050405020304" pitchFamily="18" charset="0"/>
                <a:cs typeface="Times New Roman" panose="02020603050405020304" pitchFamily="18" charset="0"/>
              </a:rPr>
              <a:t>・ コアサイズ：　</a:t>
            </a:r>
            <a:r>
              <a:rPr lang="en-US" altLang="ja-JP" i="1" dirty="0" err="1">
                <a:latin typeface="Times New Roman" panose="02020603050405020304" pitchFamily="18" charset="0"/>
                <a:cs typeface="Times New Roman" panose="02020603050405020304" pitchFamily="18" charset="0"/>
              </a:rPr>
              <a:t>ρR</a:t>
            </a:r>
            <a:r>
              <a:rPr lang="en-US" altLang="ja-JP" dirty="0">
                <a:latin typeface="Times New Roman" panose="02020603050405020304" pitchFamily="18" charset="0"/>
                <a:cs typeface="Times New Roman" panose="02020603050405020304" pitchFamily="18" charset="0"/>
              </a:rPr>
              <a:t>=2g/cm</a:t>
            </a:r>
            <a:r>
              <a:rPr lang="en-US" altLang="ja-JP" baseline="30000" dirty="0">
                <a:latin typeface="Times New Roman" panose="02020603050405020304" pitchFamily="18" charset="0"/>
                <a:cs typeface="Times New Roman" panose="02020603050405020304" pitchFamily="18" charset="0"/>
              </a:rPr>
              <a:t>2</a:t>
            </a:r>
          </a:p>
          <a:p>
            <a:r>
              <a:rPr lang="ja-JP" altLang="en-US" dirty="0">
                <a:latin typeface="Times New Roman" panose="02020603050405020304" pitchFamily="18" charset="0"/>
                <a:cs typeface="Times New Roman" panose="02020603050405020304" pitchFamily="18" charset="0"/>
              </a:rPr>
              <a:t>・ 初期温度（一様）：　 </a:t>
            </a:r>
            <a:r>
              <a:rPr lang="en-US" altLang="ja-JP" i="1" dirty="0" err="1">
                <a:latin typeface="Times New Roman" panose="02020603050405020304" pitchFamily="18" charset="0"/>
                <a:cs typeface="Times New Roman" panose="02020603050405020304" pitchFamily="18" charset="0"/>
              </a:rPr>
              <a:t>T</a:t>
            </a:r>
            <a:r>
              <a:rPr lang="en-US" altLang="ja-JP" baseline="-25000" dirty="0" err="1">
                <a:latin typeface="Times New Roman" panose="02020603050405020304" pitchFamily="18" charset="0"/>
                <a:cs typeface="Times New Roman" panose="02020603050405020304" pitchFamily="18" charset="0"/>
              </a:rPr>
              <a:t>e</a:t>
            </a:r>
            <a:r>
              <a:rPr lang="en-US" altLang="ja-JP" dirty="0">
                <a:latin typeface="Times New Roman" panose="02020603050405020304" pitchFamily="18" charset="0"/>
                <a:cs typeface="Times New Roman" panose="02020603050405020304" pitchFamily="18" charset="0"/>
              </a:rPr>
              <a:t>=</a:t>
            </a:r>
            <a:r>
              <a:rPr lang="en-US" altLang="ja-JP" i="1" dirty="0" err="1">
                <a:latin typeface="Times New Roman" panose="02020603050405020304" pitchFamily="18" charset="0"/>
                <a:cs typeface="Times New Roman" panose="02020603050405020304" pitchFamily="18" charset="0"/>
              </a:rPr>
              <a:t>T</a:t>
            </a:r>
            <a:r>
              <a:rPr lang="en-US" altLang="ja-JP" baseline="-25000" dirty="0" err="1">
                <a:latin typeface="Times New Roman" panose="02020603050405020304" pitchFamily="18" charset="0"/>
                <a:cs typeface="Times New Roman" panose="02020603050405020304" pitchFamily="18" charset="0"/>
              </a:rPr>
              <a:t>i</a:t>
            </a:r>
            <a:r>
              <a:rPr lang="en-US" altLang="ja-JP" dirty="0">
                <a:latin typeface="Times New Roman" panose="02020603050405020304" pitchFamily="18" charset="0"/>
                <a:cs typeface="Times New Roman" panose="02020603050405020304" pitchFamily="18" charset="0"/>
              </a:rPr>
              <a:t>=0.3keV</a:t>
            </a:r>
          </a:p>
          <a:p>
            <a:r>
              <a:rPr lang="ja-JP" altLang="en-US" dirty="0">
                <a:latin typeface="Times New Roman" panose="02020603050405020304" pitchFamily="18" charset="0"/>
                <a:cs typeface="Times New Roman" panose="02020603050405020304" pitchFamily="18" charset="0"/>
              </a:rPr>
              <a:t>・ 計算初期で静止（最大爆縮時を想定）</a:t>
            </a:r>
            <a:endParaRPr lang="en-US" altLang="ja-JP" dirty="0">
              <a:latin typeface="Times New Roman" panose="02020603050405020304" pitchFamily="18" charset="0"/>
              <a:cs typeface="Times New Roman" panose="02020603050405020304" pitchFamily="18" charset="0"/>
            </a:endParaRPr>
          </a:p>
        </p:txBody>
      </p:sp>
      <p:sp>
        <p:nvSpPr>
          <p:cNvPr id="10" name="正方形/長方形 9"/>
          <p:cNvSpPr/>
          <p:nvPr/>
        </p:nvSpPr>
        <p:spPr>
          <a:xfrm>
            <a:off x="616944" y="5186010"/>
            <a:ext cx="7788959" cy="400110"/>
          </a:xfrm>
          <a:prstGeom prst="rect">
            <a:avLst/>
          </a:prstGeom>
          <a:ln>
            <a:solidFill>
              <a:schemeClr val="tx1"/>
            </a:solidFill>
          </a:ln>
        </p:spPr>
        <p:txBody>
          <a:bodyPr wrap="square">
            <a:spAutoFit/>
          </a:bodyPr>
          <a:lstStyle/>
          <a:p>
            <a:pPr algn="ctr"/>
            <a:r>
              <a:rPr lang="ja-JP" altLang="en-US" sz="2000" dirty="0">
                <a:latin typeface="Times New Roman" panose="02020603050405020304" pitchFamily="18" charset="0"/>
                <a:cs typeface="Times New Roman" panose="02020603050405020304" pitchFamily="18" charset="0"/>
              </a:rPr>
              <a:t>爆縮コアの点火に要するイオンビームエネルギー</a:t>
            </a:r>
            <a:r>
              <a:rPr lang="en-US" altLang="ja-JP" sz="2000" i="1" dirty="0" err="1">
                <a:latin typeface="Times New Roman" panose="02020603050405020304" pitchFamily="18" charset="0"/>
                <a:cs typeface="Times New Roman" panose="02020603050405020304" pitchFamily="18" charset="0"/>
              </a:rPr>
              <a:t>E</a:t>
            </a:r>
            <a:r>
              <a:rPr lang="en-US" altLang="ja-JP" sz="2000" baseline="-25000" dirty="0" err="1">
                <a:latin typeface="Times New Roman" panose="02020603050405020304" pitchFamily="18" charset="0"/>
                <a:cs typeface="Times New Roman" panose="02020603050405020304" pitchFamily="18" charset="0"/>
              </a:rPr>
              <a:t>b,ig</a:t>
            </a:r>
            <a:r>
              <a:rPr lang="ja-JP" altLang="en-US" sz="2000" dirty="0" err="1">
                <a:latin typeface="Times New Roman" panose="02020603050405020304" pitchFamily="18" charset="0"/>
                <a:cs typeface="Times New Roman" panose="02020603050405020304" pitchFamily="18" charset="0"/>
              </a:rPr>
              <a:t>を評</a:t>
            </a:r>
            <a:r>
              <a:rPr lang="ja-JP" altLang="en-US" sz="2000" dirty="0">
                <a:latin typeface="Times New Roman" panose="02020603050405020304" pitchFamily="18" charset="0"/>
                <a:cs typeface="Times New Roman" panose="02020603050405020304" pitchFamily="18" charset="0"/>
              </a:rPr>
              <a:t>価する。</a:t>
            </a:r>
            <a:endParaRPr lang="en-US" altLang="ja-JP" sz="2000" dirty="0">
              <a:latin typeface="Times New Roman" panose="02020603050405020304" pitchFamily="18" charset="0"/>
              <a:cs typeface="Times New Roman" panose="02020603050405020304" pitchFamily="18" charset="0"/>
            </a:endParaRPr>
          </a:p>
        </p:txBody>
      </p:sp>
      <p:sp>
        <p:nvSpPr>
          <p:cNvPr id="26" name="テキスト ボックス 25"/>
          <p:cNvSpPr txBox="1"/>
          <p:nvPr/>
        </p:nvSpPr>
        <p:spPr>
          <a:xfrm>
            <a:off x="221171" y="6493723"/>
            <a:ext cx="7607424" cy="307777"/>
          </a:xfrm>
          <a:prstGeom prst="rect">
            <a:avLst/>
          </a:prstGeom>
          <a:noFill/>
          <a:ln>
            <a:noFill/>
          </a:ln>
        </p:spPr>
        <p:txBody>
          <a:bodyPr wrap="square" rtlCol="0">
            <a:spAutoFit/>
          </a:bodyPr>
          <a:lstStyle/>
          <a:p>
            <a:r>
              <a:rPr lang="en-US" altLang="ja-JP" sz="1400" dirty="0">
                <a:latin typeface="Times New Roman" panose="02020603050405020304" pitchFamily="18" charset="0"/>
                <a:cs typeface="Times New Roman" panose="02020603050405020304" pitchFamily="18" charset="0"/>
              </a:rPr>
              <a:t>[4] J. J. </a:t>
            </a:r>
            <a:r>
              <a:rPr lang="en-US" altLang="ja-JP" sz="1400" dirty="0" err="1">
                <a:latin typeface="Times New Roman" panose="02020603050405020304" pitchFamily="18" charset="0"/>
                <a:cs typeface="Times New Roman" panose="02020603050405020304" pitchFamily="18" charset="0"/>
              </a:rPr>
              <a:t>Honrubia</a:t>
            </a:r>
            <a:r>
              <a:rPr lang="en-US" altLang="ja-JP" sz="1400" dirty="0">
                <a:latin typeface="Times New Roman" panose="02020603050405020304" pitchFamily="18" charset="0"/>
                <a:cs typeface="Times New Roman" panose="02020603050405020304" pitchFamily="18" charset="0"/>
              </a:rPr>
              <a:t> and J. Meyer-</a:t>
            </a:r>
            <a:r>
              <a:rPr lang="en-US" altLang="ja-JP" sz="1400" dirty="0" err="1">
                <a:latin typeface="Times New Roman" panose="02020603050405020304" pitchFamily="18" charset="0"/>
                <a:cs typeface="Times New Roman" panose="02020603050405020304" pitchFamily="18" charset="0"/>
              </a:rPr>
              <a:t>ter</a:t>
            </a:r>
            <a:r>
              <a:rPr lang="en-US" altLang="ja-JP" sz="1400" dirty="0">
                <a:latin typeface="Times New Roman" panose="02020603050405020304" pitchFamily="18" charset="0"/>
                <a:cs typeface="Times New Roman" panose="02020603050405020304" pitchFamily="18" charset="0"/>
              </a:rPr>
              <a:t>-</a:t>
            </a:r>
            <a:r>
              <a:rPr lang="en-US" altLang="ja-JP" sz="1400" dirty="0" err="1">
                <a:latin typeface="Times New Roman" panose="02020603050405020304" pitchFamily="18" charset="0"/>
                <a:cs typeface="Times New Roman" panose="02020603050405020304" pitchFamily="18" charset="0"/>
              </a:rPr>
              <a:t>Vehn</a:t>
            </a:r>
            <a:r>
              <a:rPr lang="en-US" altLang="ja-JP" sz="1400" dirty="0">
                <a:latin typeface="Times New Roman" panose="02020603050405020304" pitchFamily="18" charset="0"/>
                <a:cs typeface="Times New Roman" panose="02020603050405020304" pitchFamily="18" charset="0"/>
              </a:rPr>
              <a:t>, Plasma Phys. Control. Fusion </a:t>
            </a:r>
            <a:r>
              <a:rPr lang="en-US" altLang="ja-JP" sz="1400" b="1" dirty="0">
                <a:latin typeface="Times New Roman" panose="02020603050405020304" pitchFamily="18" charset="0"/>
                <a:cs typeface="Times New Roman" panose="02020603050405020304" pitchFamily="18" charset="0"/>
              </a:rPr>
              <a:t>51</a:t>
            </a:r>
            <a:r>
              <a:rPr lang="en-US" altLang="ja-JP" sz="1400" dirty="0">
                <a:latin typeface="Times New Roman" panose="02020603050405020304" pitchFamily="18" charset="0"/>
                <a:cs typeface="Times New Roman" panose="02020603050405020304" pitchFamily="18" charset="0"/>
              </a:rPr>
              <a:t>, 014008 (2009). </a:t>
            </a:r>
            <a:endParaRPr kumimoji="1" lang="ja-JP" altLang="en-US" sz="1400" dirty="0">
              <a:latin typeface="Times New Roman" panose="02020603050405020304" pitchFamily="18" charset="0"/>
              <a:cs typeface="Times New Roman" panose="02020603050405020304" pitchFamily="18" charset="0"/>
            </a:endParaRPr>
          </a:p>
        </p:txBody>
      </p:sp>
      <p:sp>
        <p:nvSpPr>
          <p:cNvPr id="5" name="テキスト ボックス 4"/>
          <p:cNvSpPr txBox="1"/>
          <p:nvPr/>
        </p:nvSpPr>
        <p:spPr>
          <a:xfrm>
            <a:off x="665760" y="1258145"/>
            <a:ext cx="2071278" cy="523220"/>
          </a:xfrm>
          <a:prstGeom prst="rect">
            <a:avLst/>
          </a:prstGeom>
          <a:noFill/>
          <a:ln>
            <a:noFill/>
          </a:ln>
        </p:spPr>
        <p:txBody>
          <a:bodyPr wrap="square" rtlCol="0">
            <a:spAutoFit/>
          </a:bodyPr>
          <a:lstStyle/>
          <a:p>
            <a:r>
              <a:rPr kumimoji="1" lang="en-US" altLang="ja-JP" sz="1400" dirty="0">
                <a:solidFill>
                  <a:schemeClr val="accent6"/>
                </a:solidFill>
                <a:latin typeface="Times New Roman" panose="02020603050405020304" pitchFamily="18" charset="0"/>
                <a:cs typeface="Times New Roman" panose="02020603050405020304" pitchFamily="18" charset="0"/>
              </a:rPr>
              <a:t>DT-core</a:t>
            </a:r>
          </a:p>
          <a:p>
            <a:r>
              <a:rPr kumimoji="1" lang="en-US" altLang="ja-JP" sz="1400" dirty="0">
                <a:solidFill>
                  <a:schemeClr val="accent6"/>
                </a:solidFill>
                <a:latin typeface="Times New Roman" panose="02020603050405020304" pitchFamily="18" charset="0"/>
                <a:cs typeface="Times New Roman" panose="02020603050405020304" pitchFamily="18" charset="0"/>
              </a:rPr>
              <a:t>density profile</a:t>
            </a:r>
            <a:endParaRPr kumimoji="1" lang="ja-JP" altLang="en-US" sz="1400" dirty="0">
              <a:solidFill>
                <a:schemeClr val="accent6"/>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80877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7" name="Picture 5"/>
          <p:cNvPicPr>
            <a:picLocks noChangeAspect="1" noChangeArrowheads="1"/>
          </p:cNvPicPr>
          <p:nvPr/>
        </p:nvPicPr>
        <p:blipFill rotWithShape="1">
          <a:blip r:embed="rId5">
            <a:extLst>
              <a:ext uri="{28A0092B-C50C-407E-A947-70E740481C1C}">
                <a14:useLocalDpi xmlns:a14="http://schemas.microsoft.com/office/drawing/2010/main" val="0"/>
              </a:ext>
            </a:extLst>
          </a:blip>
          <a:srcRect l="9358" t="2113" r="2648" b="16297"/>
          <a:stretch/>
        </p:blipFill>
        <p:spPr bwMode="auto">
          <a:xfrm>
            <a:off x="5004048" y="4514339"/>
            <a:ext cx="3239180" cy="20023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6" name="Picture 4"/>
          <p:cNvPicPr>
            <a:picLocks noChangeAspect="1" noChangeArrowheads="1"/>
          </p:cNvPicPr>
          <p:nvPr/>
        </p:nvPicPr>
        <p:blipFill rotWithShape="1">
          <a:blip r:embed="rId6">
            <a:extLst>
              <a:ext uri="{28A0092B-C50C-407E-A947-70E740481C1C}">
                <a14:useLocalDpi xmlns:a14="http://schemas.microsoft.com/office/drawing/2010/main" val="0"/>
              </a:ext>
            </a:extLst>
          </a:blip>
          <a:srcRect l="8052" t="1147" r="1923" b="16163"/>
          <a:stretch/>
        </p:blipFill>
        <p:spPr bwMode="auto">
          <a:xfrm>
            <a:off x="4782640" y="1218935"/>
            <a:ext cx="3442705" cy="21081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5" name="Picture 3"/>
          <p:cNvPicPr>
            <a:picLocks noChangeAspect="1" noChangeArrowheads="1"/>
          </p:cNvPicPr>
          <p:nvPr/>
        </p:nvPicPr>
        <p:blipFill rotWithShape="1">
          <a:blip r:embed="rId7">
            <a:extLst>
              <a:ext uri="{28A0092B-C50C-407E-A947-70E740481C1C}">
                <a14:useLocalDpi xmlns:a14="http://schemas.microsoft.com/office/drawing/2010/main" val="0"/>
              </a:ext>
            </a:extLst>
          </a:blip>
          <a:srcRect l="9893" r="3922" b="13601"/>
          <a:stretch/>
        </p:blipFill>
        <p:spPr bwMode="auto">
          <a:xfrm>
            <a:off x="5067122" y="-2656805"/>
            <a:ext cx="3297136" cy="22035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4" name="Picture 2"/>
          <p:cNvPicPr>
            <a:picLocks noChangeAspect="1" noChangeArrowheads="1"/>
          </p:cNvPicPr>
          <p:nvPr/>
        </p:nvPicPr>
        <p:blipFill rotWithShape="1">
          <a:blip r:embed="rId8">
            <a:extLst>
              <a:ext uri="{28A0092B-C50C-407E-A947-70E740481C1C}">
                <a14:useLocalDpi xmlns:a14="http://schemas.microsoft.com/office/drawing/2010/main" val="0"/>
              </a:ext>
            </a:extLst>
          </a:blip>
          <a:srcRect l="9200" t="217" r="2350" b="16739"/>
          <a:stretch/>
        </p:blipFill>
        <p:spPr bwMode="auto">
          <a:xfrm>
            <a:off x="4822170" y="-5932040"/>
            <a:ext cx="3468586" cy="21710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四角形吹き出し 16"/>
          <p:cNvSpPr/>
          <p:nvPr/>
        </p:nvSpPr>
        <p:spPr>
          <a:xfrm>
            <a:off x="683568" y="5250803"/>
            <a:ext cx="3456384" cy="1293459"/>
          </a:xfrm>
          <a:prstGeom prst="wedgeRectCallout">
            <a:avLst>
              <a:gd name="adj1" fmla="val 73208"/>
              <a:gd name="adj2" fmla="val 3141"/>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solidFill>
                <a:schemeClr val="tx1"/>
              </a:solidFill>
            </a:endParaRPr>
          </a:p>
        </p:txBody>
      </p:sp>
      <p:pic>
        <p:nvPicPr>
          <p:cNvPr id="12" name="dep4.gif">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9"/>
          <a:srcRect l="3301" r="10081"/>
          <a:stretch/>
        </p:blipFill>
        <p:spPr>
          <a:xfrm>
            <a:off x="161925" y="1504739"/>
            <a:ext cx="4248150" cy="3285851"/>
          </a:xfrm>
          <a:prstGeom prst="rect">
            <a:avLst/>
          </a:prstGeom>
        </p:spPr>
      </p:pic>
      <p:sp>
        <p:nvSpPr>
          <p:cNvPr id="2" name="タイトル 1"/>
          <p:cNvSpPr>
            <a:spLocks noGrp="1"/>
          </p:cNvSpPr>
          <p:nvPr>
            <p:ph type="title"/>
          </p:nvPr>
        </p:nvSpPr>
        <p:spPr/>
        <p:txBody>
          <a:bodyPr>
            <a:normAutofit fontScale="90000"/>
          </a:bodyPr>
          <a:lstStyle/>
          <a:p>
            <a:r>
              <a:rPr kumimoji="1" lang="ja-JP" altLang="en-US" dirty="0">
                <a:latin typeface="Times New Roman" panose="02020603050405020304" pitchFamily="18" charset="0"/>
                <a:cs typeface="Times New Roman" panose="02020603050405020304" pitchFamily="18" charset="0"/>
              </a:rPr>
              <a:t>計算結果</a:t>
            </a:r>
            <a:br>
              <a:rPr lang="en-US" altLang="ja-JP" dirty="0">
                <a:latin typeface="Times New Roman" panose="02020603050405020304" pitchFamily="18" charset="0"/>
                <a:cs typeface="Times New Roman" panose="02020603050405020304" pitchFamily="18" charset="0"/>
              </a:rPr>
            </a:br>
            <a:r>
              <a:rPr lang="ja-JP" altLang="en-US" dirty="0">
                <a:latin typeface="Times New Roman" panose="02020603050405020304" pitchFamily="18" charset="0"/>
                <a:cs typeface="Times New Roman" panose="02020603050405020304" pitchFamily="18" charset="0"/>
              </a:rPr>
              <a:t>・・・　点火条件は，</a:t>
            </a:r>
            <a:r>
              <a:rPr lang="en-US" altLang="ja-JP" i="1" dirty="0" err="1">
                <a:latin typeface="Times New Roman" panose="02020603050405020304" pitchFamily="18" charset="0"/>
                <a:cs typeface="Times New Roman" panose="02020603050405020304" pitchFamily="18" charset="0"/>
              </a:rPr>
              <a:t>θ</a:t>
            </a:r>
            <a:r>
              <a:rPr lang="en-US" altLang="ja-JP" baseline="-25000" dirty="0" err="1">
                <a:latin typeface="Times New Roman" panose="02020603050405020304" pitchFamily="18" charset="0"/>
                <a:cs typeface="Times New Roman" panose="02020603050405020304" pitchFamily="18" charset="0"/>
              </a:rPr>
              <a:t>b</a:t>
            </a:r>
            <a:r>
              <a:rPr lang="en-US" altLang="ja-JP" dirty="0">
                <a:latin typeface="Times New Roman" panose="02020603050405020304" pitchFamily="18" charset="0"/>
                <a:cs typeface="Times New Roman" panose="02020603050405020304" pitchFamily="18" charset="0"/>
              </a:rPr>
              <a:t>=0~10°</a:t>
            </a:r>
            <a:r>
              <a:rPr lang="ja-JP" altLang="en-US" dirty="0">
                <a:latin typeface="Times New Roman" panose="02020603050405020304" pitchFamily="18" charset="0"/>
                <a:cs typeface="Times New Roman" panose="02020603050405020304" pitchFamily="18" charset="0"/>
              </a:rPr>
              <a:t>で </a:t>
            </a:r>
            <a:r>
              <a:rPr lang="en-US" altLang="ja-JP" i="1" dirty="0" err="1">
                <a:latin typeface="Times New Roman" panose="02020603050405020304" pitchFamily="18" charset="0"/>
                <a:cs typeface="Times New Roman" panose="02020603050405020304" pitchFamily="18" charset="0"/>
              </a:rPr>
              <a:t>E</a:t>
            </a:r>
            <a:r>
              <a:rPr lang="en-US" altLang="ja-JP" baseline="-25000" dirty="0" err="1">
                <a:latin typeface="Times New Roman" panose="02020603050405020304" pitchFamily="18" charset="0"/>
                <a:cs typeface="Times New Roman" panose="02020603050405020304" pitchFamily="18" charset="0"/>
              </a:rPr>
              <a:t>b,ig</a:t>
            </a:r>
            <a:r>
              <a:rPr lang="en-US" altLang="ja-JP" dirty="0">
                <a:latin typeface="Times New Roman" panose="02020603050405020304" pitchFamily="18" charset="0"/>
                <a:cs typeface="Times New Roman" panose="02020603050405020304" pitchFamily="18" charset="0"/>
              </a:rPr>
              <a:t>=10~12kJ</a:t>
            </a:r>
            <a:endParaRPr kumimoji="1" lang="ja-JP" altLang="en-US" dirty="0">
              <a:latin typeface="Times New Roman" panose="02020603050405020304" pitchFamily="18" charset="0"/>
              <a:cs typeface="Times New Roman" panose="02020603050405020304" pitchFamily="18" charset="0"/>
            </a:endParaRPr>
          </a:p>
        </p:txBody>
      </p:sp>
      <p:pic>
        <p:nvPicPr>
          <p:cNvPr id="3077" name="Picture 5"/>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340768" y="1987715"/>
            <a:ext cx="2016224" cy="13441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8" name="Picture 6"/>
          <p:cNvPicPr>
            <a:picLocks noChangeAspect="1" noChangeArrowheads="1"/>
          </p:cNvPicPr>
          <p:nvPr/>
        </p:nvPicPr>
        <p:blipFill rotWithShape="1">
          <a:blip r:embed="rId11">
            <a:extLst>
              <a:ext uri="{28A0092B-C50C-407E-A947-70E740481C1C}">
                <a14:useLocalDpi xmlns:a14="http://schemas.microsoft.com/office/drawing/2010/main" val="0"/>
              </a:ext>
            </a:extLst>
          </a:blip>
          <a:srcRect l="14741" r="14895"/>
          <a:stretch/>
        </p:blipFill>
        <p:spPr bwMode="auto">
          <a:xfrm>
            <a:off x="-3348880" y="-1047967"/>
            <a:ext cx="3170705" cy="30040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80" name="Picture 8"/>
          <p:cNvPicPr>
            <a:picLocks noChangeAspect="1" noChangeArrowheads="1"/>
          </p:cNvPicPr>
          <p:nvPr/>
        </p:nvPicPr>
        <p:blipFill rotWithShape="1">
          <a:blip r:embed="rId12">
            <a:extLst>
              <a:ext uri="{28A0092B-C50C-407E-A947-70E740481C1C}">
                <a14:useLocalDpi xmlns:a14="http://schemas.microsoft.com/office/drawing/2010/main" val="0"/>
              </a:ext>
            </a:extLst>
          </a:blip>
          <a:srcRect l="17085" r="16776"/>
          <a:stretch/>
        </p:blipFill>
        <p:spPr bwMode="auto">
          <a:xfrm>
            <a:off x="-3492896" y="4149080"/>
            <a:ext cx="2980297" cy="30040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81" name="Picture 9"/>
          <p:cNvPicPr>
            <a:picLocks noChangeAspect="1" noChangeArrowheads="1"/>
          </p:cNvPicPr>
          <p:nvPr/>
        </p:nvPicPr>
        <p:blipFill rotWithShape="1">
          <a:blip r:embed="rId13">
            <a:extLst>
              <a:ext uri="{28A0092B-C50C-407E-A947-70E740481C1C}">
                <a14:useLocalDpi xmlns:a14="http://schemas.microsoft.com/office/drawing/2010/main" val="0"/>
              </a:ext>
            </a:extLst>
          </a:blip>
          <a:srcRect l="79753" t="4814" r="1111" b="79816"/>
          <a:stretch/>
        </p:blipFill>
        <p:spPr bwMode="auto">
          <a:xfrm>
            <a:off x="9468544" y="3130286"/>
            <a:ext cx="1476375" cy="790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テキスト ボックス 3"/>
          <p:cNvSpPr txBox="1"/>
          <p:nvPr/>
        </p:nvSpPr>
        <p:spPr>
          <a:xfrm>
            <a:off x="5294600" y="1897694"/>
            <a:ext cx="864096" cy="338554"/>
          </a:xfrm>
          <a:prstGeom prst="rect">
            <a:avLst/>
          </a:prstGeom>
          <a:noFill/>
          <a:ln>
            <a:noFill/>
          </a:ln>
        </p:spPr>
        <p:txBody>
          <a:bodyPr wrap="square" rtlCol="0">
            <a:spAutoFit/>
          </a:bodyPr>
          <a:lstStyle/>
          <a:p>
            <a:r>
              <a:rPr lang="en-US" altLang="ja-JP" sz="1600" b="1" i="1" dirty="0" err="1">
                <a:latin typeface="Times New Roman" panose="02020603050405020304" pitchFamily="18" charset="0"/>
                <a:cs typeface="Times New Roman" panose="02020603050405020304" pitchFamily="18" charset="0"/>
              </a:rPr>
              <a:t>θ</a:t>
            </a:r>
            <a:r>
              <a:rPr lang="en-US" altLang="ja-JP" sz="1600" b="1" baseline="-25000" dirty="0" err="1">
                <a:latin typeface="Times New Roman" panose="02020603050405020304" pitchFamily="18" charset="0"/>
                <a:cs typeface="Times New Roman" panose="02020603050405020304" pitchFamily="18" charset="0"/>
              </a:rPr>
              <a:t>b</a:t>
            </a:r>
            <a:r>
              <a:rPr lang="en-US" altLang="ja-JP" sz="1600" b="1" dirty="0">
                <a:latin typeface="Times New Roman" panose="02020603050405020304" pitchFamily="18" charset="0"/>
                <a:cs typeface="Times New Roman" panose="02020603050405020304" pitchFamily="18" charset="0"/>
              </a:rPr>
              <a:t>=0°</a:t>
            </a:r>
            <a:endParaRPr kumimoji="1" lang="ja-JP" altLang="en-US" sz="1600" b="1" dirty="0">
              <a:latin typeface="Times New Roman" panose="02020603050405020304" pitchFamily="18" charset="0"/>
              <a:cs typeface="Times New Roman" panose="02020603050405020304" pitchFamily="18" charset="0"/>
            </a:endParaRPr>
          </a:p>
        </p:txBody>
      </p:sp>
      <p:sp>
        <p:nvSpPr>
          <p:cNvPr id="14" name="テキスト ボックス 13"/>
          <p:cNvSpPr txBox="1"/>
          <p:nvPr/>
        </p:nvSpPr>
        <p:spPr>
          <a:xfrm>
            <a:off x="6381821" y="2235715"/>
            <a:ext cx="864096" cy="338554"/>
          </a:xfrm>
          <a:prstGeom prst="rect">
            <a:avLst/>
          </a:prstGeom>
          <a:noFill/>
          <a:ln>
            <a:noFill/>
          </a:ln>
        </p:spPr>
        <p:txBody>
          <a:bodyPr wrap="square" rtlCol="0">
            <a:spAutoFit/>
          </a:bodyPr>
          <a:lstStyle/>
          <a:p>
            <a:r>
              <a:rPr lang="en-US" altLang="ja-JP" sz="1600" b="1" dirty="0">
                <a:latin typeface="Times New Roman" panose="02020603050405020304" pitchFamily="18" charset="0"/>
                <a:cs typeface="Times New Roman" panose="02020603050405020304" pitchFamily="18" charset="0"/>
              </a:rPr>
              <a:t>10°</a:t>
            </a:r>
            <a:endParaRPr kumimoji="1" lang="ja-JP" altLang="en-US" sz="1600" b="1" dirty="0">
              <a:latin typeface="Times New Roman" panose="02020603050405020304" pitchFamily="18" charset="0"/>
              <a:cs typeface="Times New Roman" panose="02020603050405020304" pitchFamily="18" charset="0"/>
            </a:endParaRPr>
          </a:p>
        </p:txBody>
      </p:sp>
      <p:sp>
        <p:nvSpPr>
          <p:cNvPr id="15" name="テキスト ボックス 14"/>
          <p:cNvSpPr txBox="1"/>
          <p:nvPr/>
        </p:nvSpPr>
        <p:spPr>
          <a:xfrm>
            <a:off x="7074072" y="2561014"/>
            <a:ext cx="864096" cy="338554"/>
          </a:xfrm>
          <a:prstGeom prst="rect">
            <a:avLst/>
          </a:prstGeom>
          <a:noFill/>
          <a:ln>
            <a:noFill/>
          </a:ln>
        </p:spPr>
        <p:txBody>
          <a:bodyPr wrap="square" rtlCol="0">
            <a:spAutoFit/>
          </a:bodyPr>
          <a:lstStyle/>
          <a:p>
            <a:r>
              <a:rPr lang="en-US" altLang="ja-JP" sz="1600" b="1" dirty="0">
                <a:latin typeface="Times New Roman" panose="02020603050405020304" pitchFamily="18" charset="0"/>
                <a:cs typeface="Times New Roman" panose="02020603050405020304" pitchFamily="18" charset="0"/>
              </a:rPr>
              <a:t>20°</a:t>
            </a:r>
            <a:endParaRPr kumimoji="1" lang="ja-JP" altLang="en-US" sz="1600" b="1" dirty="0">
              <a:latin typeface="Times New Roman" panose="02020603050405020304" pitchFamily="18" charset="0"/>
              <a:cs typeface="Times New Roman" panose="02020603050405020304" pitchFamily="18" charset="0"/>
            </a:endParaRPr>
          </a:p>
        </p:txBody>
      </p:sp>
      <p:cxnSp>
        <p:nvCxnSpPr>
          <p:cNvPr id="6" name="直線矢印コネクタ 5"/>
          <p:cNvCxnSpPr/>
          <p:nvPr/>
        </p:nvCxnSpPr>
        <p:spPr>
          <a:xfrm flipH="1">
            <a:off x="5436096" y="1498493"/>
            <a:ext cx="137802" cy="245857"/>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7" name="テキスト ボックス 6"/>
          <p:cNvSpPr txBox="1"/>
          <p:nvPr/>
        </p:nvSpPr>
        <p:spPr>
          <a:xfrm>
            <a:off x="5573898" y="1348531"/>
            <a:ext cx="2330887" cy="338554"/>
          </a:xfrm>
          <a:prstGeom prst="rect">
            <a:avLst/>
          </a:prstGeom>
          <a:noFill/>
          <a:ln>
            <a:noFill/>
          </a:ln>
        </p:spPr>
        <p:txBody>
          <a:bodyPr wrap="square" rtlCol="0">
            <a:spAutoFit/>
          </a:bodyPr>
          <a:lstStyle/>
          <a:p>
            <a:r>
              <a:rPr kumimoji="1" lang="ja-JP" altLang="en-US" sz="1600" dirty="0">
                <a:latin typeface="Times New Roman" panose="02020603050405020304" pitchFamily="18" charset="0"/>
                <a:cs typeface="Times New Roman" panose="02020603050405020304" pitchFamily="18" charset="0"/>
              </a:rPr>
              <a:t>飽和値</a:t>
            </a:r>
            <a:r>
              <a:rPr kumimoji="1" lang="en-US" altLang="ja-JP" sz="1600" dirty="0">
                <a:latin typeface="Times New Roman" panose="02020603050405020304" pitchFamily="18" charset="0"/>
                <a:cs typeface="Times New Roman" panose="02020603050405020304" pitchFamily="18" charset="0"/>
              </a:rPr>
              <a:t>11MJ </a:t>
            </a:r>
            <a:r>
              <a:rPr lang="en-US" altLang="ja-JP" sz="1200" dirty="0">
                <a:latin typeface="Times New Roman" panose="02020603050405020304" pitchFamily="18" charset="0"/>
                <a:cs typeface="Times New Roman" panose="02020603050405020304" pitchFamily="18" charset="0"/>
              </a:rPr>
              <a:t>(</a:t>
            </a:r>
            <a:r>
              <a:rPr lang="ja-JP" altLang="en-US" sz="1200" dirty="0">
                <a:latin typeface="Times New Roman" panose="02020603050405020304" pitchFamily="18" charset="0"/>
                <a:cs typeface="Times New Roman" panose="02020603050405020304" pitchFamily="18" charset="0"/>
              </a:rPr>
              <a:t>燃焼率≒</a:t>
            </a:r>
            <a:r>
              <a:rPr lang="en-US" altLang="ja-JP" sz="1200" dirty="0">
                <a:latin typeface="Times New Roman" panose="02020603050405020304" pitchFamily="18" charset="0"/>
                <a:cs typeface="Times New Roman" panose="02020603050405020304" pitchFamily="18" charset="0"/>
              </a:rPr>
              <a:t>20%)</a:t>
            </a:r>
            <a:endParaRPr kumimoji="1" lang="ja-JP" altLang="en-US" sz="1200" dirty="0">
              <a:latin typeface="Times New Roman" panose="02020603050405020304" pitchFamily="18" charset="0"/>
              <a:cs typeface="Times New Roman" panose="02020603050405020304" pitchFamily="18" charset="0"/>
            </a:endParaRPr>
          </a:p>
        </p:txBody>
      </p:sp>
      <p:sp>
        <p:nvSpPr>
          <p:cNvPr id="19" name="テキスト ボックス 18"/>
          <p:cNvSpPr txBox="1"/>
          <p:nvPr/>
        </p:nvSpPr>
        <p:spPr>
          <a:xfrm>
            <a:off x="7026173" y="5618384"/>
            <a:ext cx="864096" cy="338554"/>
          </a:xfrm>
          <a:prstGeom prst="rect">
            <a:avLst/>
          </a:prstGeom>
          <a:noFill/>
          <a:ln>
            <a:noFill/>
          </a:ln>
        </p:spPr>
        <p:txBody>
          <a:bodyPr wrap="square" rtlCol="0">
            <a:spAutoFit/>
          </a:bodyPr>
          <a:lstStyle/>
          <a:p>
            <a:r>
              <a:rPr lang="en-US" altLang="ja-JP" sz="1600" b="1" dirty="0">
                <a:latin typeface="Times New Roman" panose="02020603050405020304" pitchFamily="18" charset="0"/>
                <a:cs typeface="Times New Roman" panose="02020603050405020304" pitchFamily="18" charset="0"/>
              </a:rPr>
              <a:t>0°</a:t>
            </a:r>
            <a:endParaRPr kumimoji="1" lang="ja-JP" altLang="en-US" sz="1600" b="1" dirty="0">
              <a:latin typeface="Times New Roman" panose="02020603050405020304" pitchFamily="18" charset="0"/>
              <a:cs typeface="Times New Roman" panose="02020603050405020304" pitchFamily="18" charset="0"/>
            </a:endParaRPr>
          </a:p>
        </p:txBody>
      </p:sp>
      <p:sp>
        <p:nvSpPr>
          <p:cNvPr id="20" name="テキスト ボックス 19"/>
          <p:cNvSpPr txBox="1"/>
          <p:nvPr/>
        </p:nvSpPr>
        <p:spPr>
          <a:xfrm>
            <a:off x="7542022" y="5297958"/>
            <a:ext cx="864096" cy="338554"/>
          </a:xfrm>
          <a:prstGeom prst="rect">
            <a:avLst/>
          </a:prstGeom>
          <a:noFill/>
          <a:ln>
            <a:noFill/>
          </a:ln>
        </p:spPr>
        <p:txBody>
          <a:bodyPr wrap="square" rtlCol="0">
            <a:spAutoFit/>
          </a:bodyPr>
          <a:lstStyle/>
          <a:p>
            <a:r>
              <a:rPr lang="en-US" altLang="ja-JP" sz="1600" b="1" dirty="0">
                <a:latin typeface="Times New Roman" panose="02020603050405020304" pitchFamily="18" charset="0"/>
                <a:cs typeface="Times New Roman" panose="02020603050405020304" pitchFamily="18" charset="0"/>
              </a:rPr>
              <a:t>10°</a:t>
            </a:r>
            <a:endParaRPr kumimoji="1" lang="ja-JP" altLang="en-US" sz="1600" b="1" dirty="0">
              <a:latin typeface="Times New Roman" panose="02020603050405020304" pitchFamily="18" charset="0"/>
              <a:cs typeface="Times New Roman" panose="02020603050405020304" pitchFamily="18" charset="0"/>
            </a:endParaRPr>
          </a:p>
        </p:txBody>
      </p:sp>
      <p:sp>
        <p:nvSpPr>
          <p:cNvPr id="21" name="テキスト ボックス 20"/>
          <p:cNvSpPr txBox="1"/>
          <p:nvPr/>
        </p:nvSpPr>
        <p:spPr>
          <a:xfrm>
            <a:off x="6957930" y="4729329"/>
            <a:ext cx="1016140" cy="338554"/>
          </a:xfrm>
          <a:prstGeom prst="rect">
            <a:avLst/>
          </a:prstGeom>
          <a:noFill/>
          <a:ln>
            <a:noFill/>
          </a:ln>
        </p:spPr>
        <p:txBody>
          <a:bodyPr wrap="square" rtlCol="0">
            <a:spAutoFit/>
          </a:bodyPr>
          <a:lstStyle/>
          <a:p>
            <a:r>
              <a:rPr lang="en-US" altLang="ja-JP" sz="1600" b="1" i="1" dirty="0" err="1">
                <a:latin typeface="Times New Roman" panose="02020603050405020304" pitchFamily="18" charset="0"/>
                <a:cs typeface="Times New Roman" panose="02020603050405020304" pitchFamily="18" charset="0"/>
              </a:rPr>
              <a:t>θ</a:t>
            </a:r>
            <a:r>
              <a:rPr lang="en-US" altLang="ja-JP" sz="1600" b="1" baseline="-25000" dirty="0" err="1">
                <a:latin typeface="Times New Roman" panose="02020603050405020304" pitchFamily="18" charset="0"/>
                <a:cs typeface="Times New Roman" panose="02020603050405020304" pitchFamily="18" charset="0"/>
              </a:rPr>
              <a:t>b</a:t>
            </a:r>
            <a:r>
              <a:rPr lang="en-US" altLang="ja-JP" sz="1600" b="1" dirty="0">
                <a:latin typeface="Times New Roman" panose="02020603050405020304" pitchFamily="18" charset="0"/>
                <a:cs typeface="Times New Roman" panose="02020603050405020304" pitchFamily="18" charset="0"/>
              </a:rPr>
              <a:t>=20°</a:t>
            </a:r>
            <a:endParaRPr kumimoji="1" lang="ja-JP" altLang="en-US" sz="1600" b="1" dirty="0">
              <a:latin typeface="Times New Roman" panose="02020603050405020304" pitchFamily="18" charset="0"/>
              <a:cs typeface="Times New Roman" panose="02020603050405020304" pitchFamily="18" charset="0"/>
            </a:endParaRPr>
          </a:p>
        </p:txBody>
      </p:sp>
      <p:grpSp>
        <p:nvGrpSpPr>
          <p:cNvPr id="9" name="グループ化 8"/>
          <p:cNvGrpSpPr/>
          <p:nvPr/>
        </p:nvGrpSpPr>
        <p:grpSpPr>
          <a:xfrm>
            <a:off x="9605291" y="5070767"/>
            <a:ext cx="2095501" cy="1315684"/>
            <a:chOff x="5936132" y="5070767"/>
            <a:chExt cx="2095501" cy="1315684"/>
          </a:xfrm>
        </p:grpSpPr>
        <p:pic>
          <p:nvPicPr>
            <p:cNvPr id="3082" name="Picture 10"/>
            <p:cNvPicPr>
              <a:picLocks noChangeAspect="1" noChangeArrowheads="1"/>
            </p:cNvPicPr>
            <p:nvPr/>
          </p:nvPicPr>
          <p:blipFill rotWithShape="1">
            <a:blip r:embed="rId14">
              <a:extLst>
                <a:ext uri="{28A0092B-C50C-407E-A947-70E740481C1C}">
                  <a14:useLocalDpi xmlns:a14="http://schemas.microsoft.com/office/drawing/2010/main" val="0"/>
                </a:ext>
              </a:extLst>
            </a:blip>
            <a:srcRect l="71728" t="4814" r="1111" b="69606"/>
            <a:stretch/>
          </p:blipFill>
          <p:spPr bwMode="auto">
            <a:xfrm>
              <a:off x="5936132" y="5070767"/>
              <a:ext cx="2095501" cy="13156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正方形/長方形 7"/>
            <p:cNvSpPr/>
            <p:nvPr/>
          </p:nvSpPr>
          <p:spPr>
            <a:xfrm>
              <a:off x="6040735" y="5430366"/>
              <a:ext cx="371847" cy="8640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solidFill>
                  <a:schemeClr val="tx1"/>
                </a:solidFill>
              </a:endParaRPr>
            </a:p>
          </p:txBody>
        </p:sp>
      </p:grpSp>
      <p:sp>
        <p:nvSpPr>
          <p:cNvPr id="16" name="テキスト ボックス 15"/>
          <p:cNvSpPr txBox="1"/>
          <p:nvPr/>
        </p:nvSpPr>
        <p:spPr>
          <a:xfrm>
            <a:off x="323528" y="965939"/>
            <a:ext cx="2808312" cy="584775"/>
          </a:xfrm>
          <a:prstGeom prst="rect">
            <a:avLst/>
          </a:prstGeom>
          <a:noFill/>
          <a:ln>
            <a:noFill/>
          </a:ln>
        </p:spPr>
        <p:txBody>
          <a:bodyPr wrap="square" rtlCol="0">
            <a:spAutoFit/>
          </a:bodyPr>
          <a:lstStyle/>
          <a:p>
            <a:r>
              <a:rPr kumimoji="1" lang="ja-JP" altLang="en-US" b="1" u="sng" dirty="0"/>
              <a:t>イオンビーム</a:t>
            </a:r>
            <a:r>
              <a:rPr lang="ja-JP" altLang="en-US" b="1" u="sng" dirty="0"/>
              <a:t>による</a:t>
            </a:r>
            <a:r>
              <a:rPr kumimoji="1" lang="ja-JP" altLang="en-US" b="1" u="sng" dirty="0"/>
              <a:t>加熱率</a:t>
            </a:r>
            <a:endParaRPr kumimoji="1" lang="en-US" altLang="ja-JP" b="1" u="sng" dirty="0"/>
          </a:p>
          <a:p>
            <a:r>
              <a:rPr lang="ja-JP" altLang="en-US" sz="1400" dirty="0"/>
              <a:t>（</a:t>
            </a:r>
            <a:r>
              <a:rPr lang="en-US" altLang="ja-JP" sz="1400" i="1" dirty="0" err="1"/>
              <a:t>ε</a:t>
            </a:r>
            <a:r>
              <a:rPr lang="en-US" altLang="ja-JP" sz="1400" baseline="-25000" dirty="0" err="1"/>
              <a:t>i</a:t>
            </a:r>
            <a:r>
              <a:rPr lang="en-US" altLang="ja-JP" sz="1400" dirty="0"/>
              <a:t>=300MeV</a:t>
            </a:r>
            <a:r>
              <a:rPr lang="ja-JP" altLang="en-US" sz="1400" dirty="0"/>
              <a:t>）</a:t>
            </a:r>
            <a:endParaRPr kumimoji="1" lang="ja-JP" altLang="en-US" sz="1400" dirty="0"/>
          </a:p>
        </p:txBody>
      </p:sp>
      <p:sp>
        <p:nvSpPr>
          <p:cNvPr id="28" name="テキスト ボックス 27"/>
          <p:cNvSpPr txBox="1"/>
          <p:nvPr/>
        </p:nvSpPr>
        <p:spPr>
          <a:xfrm>
            <a:off x="4501712" y="883320"/>
            <a:ext cx="3238640" cy="369332"/>
          </a:xfrm>
          <a:prstGeom prst="rect">
            <a:avLst/>
          </a:prstGeom>
          <a:noFill/>
          <a:ln>
            <a:noFill/>
          </a:ln>
        </p:spPr>
        <p:txBody>
          <a:bodyPr wrap="square" rtlCol="0">
            <a:spAutoFit/>
          </a:bodyPr>
          <a:lstStyle/>
          <a:p>
            <a:r>
              <a:rPr kumimoji="1" lang="en-US" altLang="ja-JP" b="1" u="sng" dirty="0">
                <a:latin typeface="Times New Roman" panose="02020603050405020304" pitchFamily="18" charset="0"/>
                <a:cs typeface="Times New Roman" panose="02020603050405020304" pitchFamily="18" charset="0"/>
              </a:rPr>
              <a:t>DT</a:t>
            </a:r>
            <a:r>
              <a:rPr kumimoji="1" lang="ja-JP" altLang="en-US" b="1" u="sng" dirty="0">
                <a:latin typeface="Times New Roman" panose="02020603050405020304" pitchFamily="18" charset="0"/>
                <a:cs typeface="Times New Roman" panose="02020603050405020304" pitchFamily="18" charset="0"/>
              </a:rPr>
              <a:t>反応エネルギー</a:t>
            </a:r>
          </a:p>
        </p:txBody>
      </p:sp>
      <p:sp>
        <p:nvSpPr>
          <p:cNvPr id="29" name="テキスト ボックス 28"/>
          <p:cNvSpPr txBox="1"/>
          <p:nvPr/>
        </p:nvSpPr>
        <p:spPr>
          <a:xfrm>
            <a:off x="4514412" y="3924345"/>
            <a:ext cx="4522084" cy="584775"/>
          </a:xfrm>
          <a:prstGeom prst="rect">
            <a:avLst/>
          </a:prstGeom>
          <a:noFill/>
          <a:ln>
            <a:noFill/>
          </a:ln>
        </p:spPr>
        <p:txBody>
          <a:bodyPr wrap="square" rtlCol="0">
            <a:spAutoFit/>
          </a:bodyPr>
          <a:lstStyle/>
          <a:p>
            <a:r>
              <a:rPr kumimoji="1" lang="ja-JP" altLang="en-US" b="1" u="sng" dirty="0">
                <a:latin typeface="Times New Roman" panose="02020603050405020304" pitchFamily="18" charset="0"/>
                <a:cs typeface="Times New Roman" panose="02020603050405020304" pitchFamily="18" charset="0"/>
              </a:rPr>
              <a:t>点火</a:t>
            </a:r>
            <a:r>
              <a:rPr lang="ja-JP" altLang="en-US" b="1" u="sng" dirty="0">
                <a:latin typeface="Times New Roman" panose="02020603050405020304" pitchFamily="18" charset="0"/>
                <a:cs typeface="Times New Roman" panose="02020603050405020304" pitchFamily="18" charset="0"/>
              </a:rPr>
              <a:t>に要するイオンビーム</a:t>
            </a:r>
            <a:r>
              <a:rPr kumimoji="1" lang="ja-JP" altLang="en-US" b="1" u="sng" dirty="0">
                <a:latin typeface="Times New Roman" panose="02020603050405020304" pitchFamily="18" charset="0"/>
                <a:cs typeface="Times New Roman" panose="02020603050405020304" pitchFamily="18" charset="0"/>
              </a:rPr>
              <a:t>エネルギー</a:t>
            </a:r>
            <a:endParaRPr kumimoji="1" lang="en-US" altLang="ja-JP" b="1" u="sng" dirty="0">
              <a:latin typeface="Times New Roman" panose="02020603050405020304" pitchFamily="18" charset="0"/>
              <a:cs typeface="Times New Roman" panose="02020603050405020304" pitchFamily="18" charset="0"/>
            </a:endParaRPr>
          </a:p>
          <a:p>
            <a:r>
              <a:rPr lang="ja-JP" altLang="en-US" sz="1400" dirty="0">
                <a:latin typeface="Times New Roman" panose="02020603050405020304" pitchFamily="18" charset="0"/>
                <a:cs typeface="Times New Roman" panose="02020603050405020304" pitchFamily="18" charset="0"/>
              </a:rPr>
              <a:t>・・・ </a:t>
            </a:r>
            <a:r>
              <a:rPr lang="en-US" altLang="ja-JP" sz="1400" dirty="0">
                <a:latin typeface="Times New Roman" panose="02020603050405020304" pitchFamily="18" charset="0"/>
                <a:cs typeface="Times New Roman" panose="02020603050405020304" pitchFamily="18" charset="0"/>
              </a:rPr>
              <a:t>DT</a:t>
            </a:r>
            <a:r>
              <a:rPr lang="ja-JP" altLang="en-US" sz="1400" dirty="0">
                <a:latin typeface="Times New Roman" panose="02020603050405020304" pitchFamily="18" charset="0"/>
                <a:cs typeface="Times New Roman" panose="02020603050405020304" pitchFamily="18" charset="0"/>
              </a:rPr>
              <a:t>反応出力が飽和値の</a:t>
            </a:r>
            <a:r>
              <a:rPr lang="en-US" altLang="ja-JP" sz="1400" dirty="0">
                <a:latin typeface="Times New Roman" panose="02020603050405020304" pitchFamily="18" charset="0"/>
                <a:cs typeface="Times New Roman" panose="02020603050405020304" pitchFamily="18" charset="0"/>
              </a:rPr>
              <a:t>8</a:t>
            </a:r>
            <a:r>
              <a:rPr lang="ja-JP" altLang="en-US" sz="1400" dirty="0">
                <a:latin typeface="Times New Roman" panose="02020603050405020304" pitchFamily="18" charset="0"/>
                <a:cs typeface="Times New Roman" panose="02020603050405020304" pitchFamily="18" charset="0"/>
              </a:rPr>
              <a:t>割に達する時の</a:t>
            </a:r>
            <a:r>
              <a:rPr lang="en-US" altLang="ja-JP" sz="1400" i="1" dirty="0" err="1">
                <a:latin typeface="Times New Roman" panose="02020603050405020304" pitchFamily="18" charset="0"/>
                <a:cs typeface="Times New Roman" panose="02020603050405020304" pitchFamily="18" charset="0"/>
              </a:rPr>
              <a:t>E</a:t>
            </a:r>
            <a:r>
              <a:rPr lang="en-US" altLang="ja-JP" sz="1400" baseline="-25000" dirty="0" err="1">
                <a:latin typeface="Times New Roman" panose="02020603050405020304" pitchFamily="18" charset="0"/>
                <a:cs typeface="Times New Roman" panose="02020603050405020304" pitchFamily="18" charset="0"/>
              </a:rPr>
              <a:t>beam</a:t>
            </a:r>
            <a:r>
              <a:rPr lang="ja-JP" altLang="en-US" sz="1400" dirty="0">
                <a:latin typeface="Times New Roman" panose="02020603050405020304" pitchFamily="18" charset="0"/>
                <a:cs typeface="Times New Roman" panose="02020603050405020304" pitchFamily="18" charset="0"/>
              </a:rPr>
              <a:t>で定義</a:t>
            </a:r>
            <a:endParaRPr lang="en-US" altLang="ja-JP" sz="1400" dirty="0">
              <a:latin typeface="Times New Roman" panose="02020603050405020304" pitchFamily="18" charset="0"/>
              <a:cs typeface="Times New Roman" panose="02020603050405020304" pitchFamily="18" charset="0"/>
            </a:endParaRPr>
          </a:p>
        </p:txBody>
      </p:sp>
      <p:sp>
        <p:nvSpPr>
          <p:cNvPr id="18" name="テキスト ボックス 17"/>
          <p:cNvSpPr txBox="1"/>
          <p:nvPr/>
        </p:nvSpPr>
        <p:spPr>
          <a:xfrm>
            <a:off x="536300" y="1619705"/>
            <a:ext cx="1800200" cy="553998"/>
          </a:xfrm>
          <a:prstGeom prst="rect">
            <a:avLst/>
          </a:prstGeom>
          <a:noFill/>
          <a:ln>
            <a:noFill/>
          </a:ln>
        </p:spPr>
        <p:txBody>
          <a:bodyPr wrap="square" rtlCol="0">
            <a:spAutoFit/>
          </a:bodyPr>
          <a:lstStyle/>
          <a:p>
            <a:r>
              <a:rPr kumimoji="1" lang="en-US" altLang="ja-JP" sz="1600" b="1" i="1" u="sng" dirty="0" err="1">
                <a:solidFill>
                  <a:schemeClr val="bg1"/>
                </a:solidFill>
                <a:latin typeface="Times New Roman" panose="02020603050405020304" pitchFamily="18" charset="0"/>
                <a:cs typeface="Times New Roman" panose="02020603050405020304" pitchFamily="18" charset="0"/>
              </a:rPr>
              <a:t>θ</a:t>
            </a:r>
            <a:r>
              <a:rPr lang="en-US" altLang="ja-JP" sz="1600" baseline="-25000" dirty="0" err="1">
                <a:solidFill>
                  <a:schemeClr val="bg1"/>
                </a:solidFill>
                <a:latin typeface="Times New Roman" panose="02020603050405020304" pitchFamily="18" charset="0"/>
                <a:cs typeface="Times New Roman" panose="02020603050405020304" pitchFamily="18" charset="0"/>
              </a:rPr>
              <a:t>b</a:t>
            </a:r>
            <a:r>
              <a:rPr kumimoji="1" lang="en-US" altLang="ja-JP" sz="1600" b="1" u="sng" dirty="0">
                <a:solidFill>
                  <a:schemeClr val="bg1"/>
                </a:solidFill>
                <a:latin typeface="Times New Roman" panose="02020603050405020304" pitchFamily="18" charset="0"/>
                <a:cs typeface="Times New Roman" panose="02020603050405020304" pitchFamily="18" charset="0"/>
              </a:rPr>
              <a:t>=10°</a:t>
            </a:r>
            <a:endParaRPr kumimoji="1" lang="en-US" altLang="ja-JP" sz="1600" dirty="0">
              <a:solidFill>
                <a:schemeClr val="bg1"/>
              </a:solidFill>
              <a:latin typeface="Times New Roman" panose="02020603050405020304" pitchFamily="18" charset="0"/>
              <a:cs typeface="Times New Roman" panose="02020603050405020304" pitchFamily="18" charset="0"/>
            </a:endParaRPr>
          </a:p>
          <a:p>
            <a:r>
              <a:rPr lang="en-US" altLang="ja-JP" sz="1400" i="1" dirty="0" err="1">
                <a:solidFill>
                  <a:schemeClr val="bg1"/>
                </a:solidFill>
                <a:latin typeface="Times New Roman" panose="02020603050405020304" pitchFamily="18" charset="0"/>
                <a:cs typeface="Times New Roman" panose="02020603050405020304" pitchFamily="18" charset="0"/>
              </a:rPr>
              <a:t>E</a:t>
            </a:r>
            <a:r>
              <a:rPr lang="en-US" altLang="ja-JP" sz="1400" baseline="-25000" dirty="0" err="1">
                <a:solidFill>
                  <a:schemeClr val="bg1"/>
                </a:solidFill>
                <a:latin typeface="Times New Roman" panose="02020603050405020304" pitchFamily="18" charset="0"/>
                <a:cs typeface="Times New Roman" panose="02020603050405020304" pitchFamily="18" charset="0"/>
              </a:rPr>
              <a:t>beam</a:t>
            </a:r>
            <a:r>
              <a:rPr lang="en-US" altLang="ja-JP" sz="1400" dirty="0">
                <a:solidFill>
                  <a:schemeClr val="bg1"/>
                </a:solidFill>
                <a:latin typeface="Times New Roman" panose="02020603050405020304" pitchFamily="18" charset="0"/>
                <a:cs typeface="Times New Roman" panose="02020603050405020304" pitchFamily="18" charset="0"/>
              </a:rPr>
              <a:t>=12kJ</a:t>
            </a:r>
            <a:r>
              <a:rPr lang="ja-JP" altLang="en-US" sz="1400" dirty="0">
                <a:solidFill>
                  <a:schemeClr val="bg1"/>
                </a:solidFill>
                <a:latin typeface="Times New Roman" panose="02020603050405020304" pitchFamily="18" charset="0"/>
                <a:cs typeface="Times New Roman" panose="02020603050405020304" pitchFamily="18" charset="0"/>
              </a:rPr>
              <a:t> →点火〇</a:t>
            </a:r>
            <a:endParaRPr lang="en-US" altLang="ja-JP" sz="1400" dirty="0">
              <a:solidFill>
                <a:schemeClr val="bg1"/>
              </a:solidFill>
              <a:latin typeface="Times New Roman" panose="02020603050405020304" pitchFamily="18" charset="0"/>
              <a:cs typeface="Times New Roman" panose="02020603050405020304" pitchFamily="18" charset="0"/>
            </a:endParaRPr>
          </a:p>
        </p:txBody>
      </p:sp>
      <p:sp>
        <p:nvSpPr>
          <p:cNvPr id="32" name="テキスト ボックス 31"/>
          <p:cNvSpPr txBox="1"/>
          <p:nvPr/>
        </p:nvSpPr>
        <p:spPr>
          <a:xfrm>
            <a:off x="531098" y="3152411"/>
            <a:ext cx="1872208" cy="769441"/>
          </a:xfrm>
          <a:prstGeom prst="rect">
            <a:avLst/>
          </a:prstGeom>
          <a:noFill/>
          <a:ln>
            <a:noFill/>
          </a:ln>
        </p:spPr>
        <p:txBody>
          <a:bodyPr wrap="square" rtlCol="0">
            <a:spAutoFit/>
          </a:bodyPr>
          <a:lstStyle/>
          <a:p>
            <a:r>
              <a:rPr kumimoji="1" lang="en-US" altLang="ja-JP" sz="1600" b="1" i="1" u="sng" dirty="0" err="1">
                <a:solidFill>
                  <a:schemeClr val="bg1"/>
                </a:solidFill>
                <a:latin typeface="Times New Roman" panose="02020603050405020304" pitchFamily="18" charset="0"/>
                <a:cs typeface="Times New Roman" panose="02020603050405020304" pitchFamily="18" charset="0"/>
              </a:rPr>
              <a:t>θ</a:t>
            </a:r>
            <a:r>
              <a:rPr lang="en-US" altLang="ja-JP" sz="1600" baseline="-25000" dirty="0" err="1">
                <a:solidFill>
                  <a:schemeClr val="bg1"/>
                </a:solidFill>
                <a:latin typeface="Times New Roman" panose="02020603050405020304" pitchFamily="18" charset="0"/>
                <a:cs typeface="Times New Roman" panose="02020603050405020304" pitchFamily="18" charset="0"/>
              </a:rPr>
              <a:t>b</a:t>
            </a:r>
            <a:r>
              <a:rPr kumimoji="1" lang="en-US" altLang="ja-JP" sz="1600" b="1" u="sng" dirty="0">
                <a:solidFill>
                  <a:schemeClr val="bg1"/>
                </a:solidFill>
                <a:latin typeface="Times New Roman" panose="02020603050405020304" pitchFamily="18" charset="0"/>
                <a:cs typeface="Times New Roman" panose="02020603050405020304" pitchFamily="18" charset="0"/>
              </a:rPr>
              <a:t>=20</a:t>
            </a:r>
            <a:r>
              <a:rPr kumimoji="1" lang="en-US" altLang="ja-JP" sz="1600" u="sng" dirty="0">
                <a:solidFill>
                  <a:schemeClr val="bg1"/>
                </a:solidFill>
                <a:latin typeface="Times New Roman" panose="02020603050405020304" pitchFamily="18" charset="0"/>
                <a:cs typeface="Times New Roman" panose="02020603050405020304" pitchFamily="18" charset="0"/>
              </a:rPr>
              <a:t>°</a:t>
            </a:r>
            <a:r>
              <a:rPr lang="ja-JP" altLang="en-US" sz="1600" dirty="0">
                <a:solidFill>
                  <a:schemeClr val="bg1"/>
                </a:solidFill>
                <a:latin typeface="Times New Roman" panose="02020603050405020304" pitchFamily="18" charset="0"/>
                <a:cs typeface="Times New Roman" panose="02020603050405020304" pitchFamily="18" charset="0"/>
              </a:rPr>
              <a:t> </a:t>
            </a:r>
            <a:endParaRPr lang="en-US" altLang="ja-JP" sz="1600" dirty="0">
              <a:solidFill>
                <a:schemeClr val="bg1"/>
              </a:solidFill>
              <a:latin typeface="Times New Roman" panose="02020603050405020304" pitchFamily="18" charset="0"/>
              <a:cs typeface="Times New Roman" panose="02020603050405020304" pitchFamily="18" charset="0"/>
            </a:endParaRPr>
          </a:p>
          <a:p>
            <a:r>
              <a:rPr lang="en-US" altLang="ja-JP" sz="1400" i="1" dirty="0" err="1">
                <a:solidFill>
                  <a:schemeClr val="bg1"/>
                </a:solidFill>
                <a:latin typeface="Times New Roman" panose="02020603050405020304" pitchFamily="18" charset="0"/>
                <a:cs typeface="Times New Roman" panose="02020603050405020304" pitchFamily="18" charset="0"/>
              </a:rPr>
              <a:t>E</a:t>
            </a:r>
            <a:r>
              <a:rPr lang="en-US" altLang="ja-JP" sz="1400" baseline="-25000" dirty="0" err="1">
                <a:solidFill>
                  <a:schemeClr val="bg1"/>
                </a:solidFill>
                <a:latin typeface="Times New Roman" panose="02020603050405020304" pitchFamily="18" charset="0"/>
                <a:cs typeface="Times New Roman" panose="02020603050405020304" pitchFamily="18" charset="0"/>
              </a:rPr>
              <a:t>beam</a:t>
            </a:r>
            <a:r>
              <a:rPr lang="en-US" altLang="ja-JP" sz="1400" dirty="0">
                <a:solidFill>
                  <a:schemeClr val="bg1"/>
                </a:solidFill>
                <a:latin typeface="Times New Roman" panose="02020603050405020304" pitchFamily="18" charset="0"/>
                <a:cs typeface="Times New Roman" panose="02020603050405020304" pitchFamily="18" charset="0"/>
              </a:rPr>
              <a:t>=14kJ</a:t>
            </a:r>
            <a:r>
              <a:rPr lang="ja-JP" altLang="en-US" sz="1400" dirty="0">
                <a:solidFill>
                  <a:schemeClr val="bg1"/>
                </a:solidFill>
                <a:latin typeface="Times New Roman" panose="02020603050405020304" pitchFamily="18" charset="0"/>
                <a:cs typeface="Times New Roman" panose="02020603050405020304" pitchFamily="18" charset="0"/>
              </a:rPr>
              <a:t> →点火</a:t>
            </a:r>
            <a:r>
              <a:rPr lang="en-US" altLang="ja-JP" sz="1400" dirty="0">
                <a:solidFill>
                  <a:schemeClr val="bg1"/>
                </a:solidFill>
                <a:latin typeface="Times New Roman" panose="02020603050405020304" pitchFamily="18" charset="0"/>
                <a:cs typeface="Times New Roman" panose="02020603050405020304" pitchFamily="18" charset="0"/>
              </a:rPr>
              <a:t>×</a:t>
            </a:r>
            <a:endParaRPr lang="en-US" altLang="ja-JP" sz="1400" u="sng" dirty="0">
              <a:solidFill>
                <a:schemeClr val="bg1"/>
              </a:solidFill>
              <a:latin typeface="Times New Roman" panose="02020603050405020304" pitchFamily="18" charset="0"/>
              <a:cs typeface="Times New Roman" panose="02020603050405020304" pitchFamily="18" charset="0"/>
            </a:endParaRPr>
          </a:p>
          <a:p>
            <a:endParaRPr lang="en-US" altLang="ja-JP" sz="1400" dirty="0">
              <a:solidFill>
                <a:schemeClr val="bg1"/>
              </a:solidFill>
              <a:latin typeface="Times New Roman" panose="02020603050405020304" pitchFamily="18" charset="0"/>
              <a:cs typeface="Times New Roman" panose="02020603050405020304" pitchFamily="18" charset="0"/>
            </a:endParaRPr>
          </a:p>
        </p:txBody>
      </p:sp>
      <p:sp>
        <p:nvSpPr>
          <p:cNvPr id="34" name="テキスト ボックス 33"/>
          <p:cNvSpPr txBox="1"/>
          <p:nvPr/>
        </p:nvSpPr>
        <p:spPr>
          <a:xfrm>
            <a:off x="5883502" y="3260133"/>
            <a:ext cx="1582498" cy="338554"/>
          </a:xfrm>
          <a:prstGeom prst="rect">
            <a:avLst/>
          </a:prstGeom>
          <a:noFill/>
          <a:ln>
            <a:noFill/>
          </a:ln>
        </p:spPr>
        <p:txBody>
          <a:bodyPr wrap="square" rtlCol="0">
            <a:spAutoFit/>
          </a:bodyPr>
          <a:lstStyle/>
          <a:p>
            <a:pPr algn="ctr"/>
            <a:r>
              <a:rPr kumimoji="1" lang="en-US" altLang="ja-JP" sz="1600" i="1" dirty="0" err="1">
                <a:latin typeface="Times New Roman" panose="02020603050405020304" pitchFamily="18" charset="0"/>
                <a:cs typeface="Times New Roman" panose="02020603050405020304" pitchFamily="18" charset="0"/>
              </a:rPr>
              <a:t>E</a:t>
            </a:r>
            <a:r>
              <a:rPr kumimoji="1" lang="en-US" altLang="ja-JP" sz="1600" baseline="-25000" dirty="0" err="1">
                <a:latin typeface="Times New Roman" panose="02020603050405020304" pitchFamily="18" charset="0"/>
                <a:cs typeface="Times New Roman" panose="02020603050405020304" pitchFamily="18" charset="0"/>
              </a:rPr>
              <a:t>beam</a:t>
            </a:r>
            <a:r>
              <a:rPr kumimoji="1" lang="en-US" altLang="ja-JP" sz="1600" dirty="0">
                <a:latin typeface="Times New Roman" panose="02020603050405020304" pitchFamily="18" charset="0"/>
                <a:cs typeface="Times New Roman" panose="02020603050405020304" pitchFamily="18" charset="0"/>
              </a:rPr>
              <a:t> [kJ]</a:t>
            </a:r>
            <a:endParaRPr kumimoji="1" lang="ja-JP" altLang="en-US" sz="1600" dirty="0">
              <a:latin typeface="Times New Roman" panose="02020603050405020304" pitchFamily="18" charset="0"/>
              <a:cs typeface="Times New Roman" panose="02020603050405020304" pitchFamily="18" charset="0"/>
            </a:endParaRPr>
          </a:p>
        </p:txBody>
      </p:sp>
      <p:sp>
        <p:nvSpPr>
          <p:cNvPr id="43" name="テキスト ボックス 42"/>
          <p:cNvSpPr txBox="1"/>
          <p:nvPr/>
        </p:nvSpPr>
        <p:spPr>
          <a:xfrm rot="16200000">
            <a:off x="3977326" y="2000876"/>
            <a:ext cx="1368152" cy="338554"/>
          </a:xfrm>
          <a:prstGeom prst="rect">
            <a:avLst/>
          </a:prstGeom>
          <a:noFill/>
          <a:ln>
            <a:noFill/>
          </a:ln>
        </p:spPr>
        <p:txBody>
          <a:bodyPr wrap="square" rtlCol="0">
            <a:spAutoFit/>
          </a:bodyPr>
          <a:lstStyle/>
          <a:p>
            <a:pPr algn="ctr"/>
            <a:r>
              <a:rPr kumimoji="1" lang="en-US" altLang="ja-JP" sz="1600" i="1" dirty="0">
                <a:latin typeface="Times New Roman" panose="02020603050405020304" pitchFamily="18" charset="0"/>
                <a:cs typeface="Times New Roman" panose="02020603050405020304" pitchFamily="18" charset="0"/>
              </a:rPr>
              <a:t>E</a:t>
            </a:r>
            <a:r>
              <a:rPr kumimoji="1" lang="en-US" altLang="ja-JP" sz="1600" baseline="-25000" dirty="0">
                <a:latin typeface="Times New Roman" panose="02020603050405020304" pitchFamily="18" charset="0"/>
                <a:cs typeface="Times New Roman" panose="02020603050405020304" pitchFamily="18" charset="0"/>
              </a:rPr>
              <a:t>DT</a:t>
            </a:r>
            <a:r>
              <a:rPr kumimoji="1" lang="en-US" altLang="ja-JP" sz="1600" dirty="0">
                <a:latin typeface="Times New Roman" panose="02020603050405020304" pitchFamily="18" charset="0"/>
                <a:cs typeface="Times New Roman" panose="02020603050405020304" pitchFamily="18" charset="0"/>
              </a:rPr>
              <a:t> [MJ]</a:t>
            </a:r>
            <a:endParaRPr kumimoji="1" lang="ja-JP" altLang="en-US" sz="1600" dirty="0">
              <a:latin typeface="Times New Roman" panose="02020603050405020304" pitchFamily="18" charset="0"/>
              <a:cs typeface="Times New Roman" panose="02020603050405020304" pitchFamily="18" charset="0"/>
            </a:endParaRPr>
          </a:p>
        </p:txBody>
      </p:sp>
      <p:sp>
        <p:nvSpPr>
          <p:cNvPr id="44" name="テキスト ボックス 43"/>
          <p:cNvSpPr txBox="1"/>
          <p:nvPr/>
        </p:nvSpPr>
        <p:spPr>
          <a:xfrm>
            <a:off x="5796326" y="6474188"/>
            <a:ext cx="1582498" cy="338554"/>
          </a:xfrm>
          <a:prstGeom prst="rect">
            <a:avLst/>
          </a:prstGeom>
          <a:noFill/>
          <a:ln>
            <a:noFill/>
          </a:ln>
        </p:spPr>
        <p:txBody>
          <a:bodyPr wrap="square" rtlCol="0">
            <a:spAutoFit/>
          </a:bodyPr>
          <a:lstStyle/>
          <a:p>
            <a:pPr algn="ctr"/>
            <a:r>
              <a:rPr lang="en-US" altLang="ja-JP" sz="1600" i="1" dirty="0" err="1">
                <a:latin typeface="Times New Roman" panose="02020603050405020304" pitchFamily="18" charset="0"/>
                <a:cs typeface="Times New Roman" panose="02020603050405020304" pitchFamily="18" charset="0"/>
              </a:rPr>
              <a:t>ε</a:t>
            </a:r>
            <a:r>
              <a:rPr lang="en-US" altLang="ja-JP" sz="1600" baseline="-25000" dirty="0" err="1">
                <a:latin typeface="Times New Roman" panose="02020603050405020304" pitchFamily="18" charset="0"/>
                <a:cs typeface="Times New Roman" panose="02020603050405020304" pitchFamily="18" charset="0"/>
              </a:rPr>
              <a:t>i</a:t>
            </a:r>
            <a:r>
              <a:rPr kumimoji="1" lang="en-US" altLang="ja-JP" sz="1600" dirty="0">
                <a:latin typeface="Times New Roman" panose="02020603050405020304" pitchFamily="18" charset="0"/>
                <a:cs typeface="Times New Roman" panose="02020603050405020304" pitchFamily="18" charset="0"/>
              </a:rPr>
              <a:t> [MeV]</a:t>
            </a:r>
            <a:endParaRPr kumimoji="1" lang="ja-JP" altLang="en-US" sz="1600" dirty="0">
              <a:latin typeface="Times New Roman" panose="02020603050405020304" pitchFamily="18" charset="0"/>
              <a:cs typeface="Times New Roman" panose="02020603050405020304" pitchFamily="18" charset="0"/>
            </a:endParaRPr>
          </a:p>
        </p:txBody>
      </p:sp>
      <p:sp>
        <p:nvSpPr>
          <p:cNvPr id="45" name="テキスト ボックス 44"/>
          <p:cNvSpPr txBox="1"/>
          <p:nvPr/>
        </p:nvSpPr>
        <p:spPr>
          <a:xfrm rot="16200000">
            <a:off x="4064180" y="5182806"/>
            <a:ext cx="1582498" cy="338554"/>
          </a:xfrm>
          <a:prstGeom prst="rect">
            <a:avLst/>
          </a:prstGeom>
          <a:noFill/>
          <a:ln>
            <a:noFill/>
          </a:ln>
        </p:spPr>
        <p:txBody>
          <a:bodyPr wrap="square" rtlCol="0">
            <a:spAutoFit/>
          </a:bodyPr>
          <a:lstStyle/>
          <a:p>
            <a:pPr algn="ctr"/>
            <a:r>
              <a:rPr lang="en-US" altLang="ja-JP" sz="1600" i="1" dirty="0" err="1">
                <a:latin typeface="Times New Roman" panose="02020603050405020304" pitchFamily="18" charset="0"/>
                <a:cs typeface="Times New Roman" panose="02020603050405020304" pitchFamily="18" charset="0"/>
              </a:rPr>
              <a:t>E</a:t>
            </a:r>
            <a:r>
              <a:rPr lang="en-US" altLang="ja-JP" sz="1600" baseline="-25000" dirty="0" err="1">
                <a:latin typeface="Times New Roman" panose="02020603050405020304" pitchFamily="18" charset="0"/>
                <a:cs typeface="Times New Roman" panose="02020603050405020304" pitchFamily="18" charset="0"/>
              </a:rPr>
              <a:t>b,ig</a:t>
            </a:r>
            <a:r>
              <a:rPr kumimoji="1" lang="en-US" altLang="ja-JP" sz="1600" dirty="0">
                <a:latin typeface="Times New Roman" panose="02020603050405020304" pitchFamily="18" charset="0"/>
                <a:cs typeface="Times New Roman" panose="02020603050405020304" pitchFamily="18" charset="0"/>
              </a:rPr>
              <a:t> [kJ]</a:t>
            </a:r>
            <a:endParaRPr kumimoji="1" lang="ja-JP" altLang="en-US" sz="1600" dirty="0">
              <a:latin typeface="Times New Roman" panose="02020603050405020304" pitchFamily="18" charset="0"/>
              <a:cs typeface="Times New Roman" panose="02020603050405020304" pitchFamily="18" charset="0"/>
            </a:endParaRPr>
          </a:p>
        </p:txBody>
      </p:sp>
      <p:cxnSp>
        <p:nvCxnSpPr>
          <p:cNvPr id="46" name="直線コネクタ 45"/>
          <p:cNvCxnSpPr/>
          <p:nvPr/>
        </p:nvCxnSpPr>
        <p:spPr>
          <a:xfrm flipH="1">
            <a:off x="582983" y="2358778"/>
            <a:ext cx="2141192" cy="397100"/>
          </a:xfrm>
          <a:prstGeom prst="line">
            <a:avLst/>
          </a:prstGeom>
          <a:ln w="952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49" name="直線コネクタ 48"/>
          <p:cNvCxnSpPr/>
          <p:nvPr/>
        </p:nvCxnSpPr>
        <p:spPr>
          <a:xfrm flipH="1">
            <a:off x="575841" y="2049707"/>
            <a:ext cx="1904677" cy="713188"/>
          </a:xfrm>
          <a:prstGeom prst="line">
            <a:avLst/>
          </a:prstGeom>
          <a:ln w="952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50" name="直線コネクタ 49"/>
          <p:cNvCxnSpPr/>
          <p:nvPr/>
        </p:nvCxnSpPr>
        <p:spPr>
          <a:xfrm flipH="1">
            <a:off x="581619" y="3935587"/>
            <a:ext cx="2141192" cy="397100"/>
          </a:xfrm>
          <a:prstGeom prst="line">
            <a:avLst/>
          </a:prstGeom>
          <a:ln w="952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51" name="直線コネクタ 50"/>
          <p:cNvCxnSpPr/>
          <p:nvPr/>
        </p:nvCxnSpPr>
        <p:spPr>
          <a:xfrm flipH="1">
            <a:off x="574477" y="3626516"/>
            <a:ext cx="1904677" cy="713188"/>
          </a:xfrm>
          <a:prstGeom prst="line">
            <a:avLst/>
          </a:prstGeom>
          <a:ln w="952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3" name="正方形/長方形 12"/>
          <p:cNvSpPr/>
          <p:nvPr/>
        </p:nvSpPr>
        <p:spPr>
          <a:xfrm>
            <a:off x="683569" y="5289309"/>
            <a:ext cx="3649624" cy="1200329"/>
          </a:xfrm>
          <a:prstGeom prst="rect">
            <a:avLst/>
          </a:prstGeom>
        </p:spPr>
        <p:txBody>
          <a:bodyPr wrap="square">
            <a:spAutoFit/>
          </a:bodyPr>
          <a:lstStyle/>
          <a:p>
            <a:r>
              <a:rPr lang="en-US" altLang="ja-JP" i="1" dirty="0" err="1">
                <a:solidFill>
                  <a:srgbClr val="C00000"/>
                </a:solidFill>
                <a:latin typeface="Times New Roman" panose="02020603050405020304" pitchFamily="18" charset="0"/>
                <a:cs typeface="Times New Roman" panose="02020603050405020304" pitchFamily="18" charset="0"/>
              </a:rPr>
              <a:t>ε</a:t>
            </a:r>
            <a:r>
              <a:rPr lang="en-US" altLang="ja-JP" baseline="-25000" dirty="0" err="1">
                <a:solidFill>
                  <a:srgbClr val="C00000"/>
                </a:solidFill>
                <a:latin typeface="Times New Roman" panose="02020603050405020304" pitchFamily="18" charset="0"/>
                <a:cs typeface="Times New Roman" panose="02020603050405020304" pitchFamily="18" charset="0"/>
              </a:rPr>
              <a:t>i</a:t>
            </a:r>
            <a:r>
              <a:rPr lang="en-US" altLang="ja-JP" dirty="0">
                <a:solidFill>
                  <a:srgbClr val="C00000"/>
                </a:solidFill>
                <a:latin typeface="Times New Roman" panose="02020603050405020304" pitchFamily="18" charset="0"/>
                <a:cs typeface="Times New Roman" panose="02020603050405020304" pitchFamily="18" charset="0"/>
              </a:rPr>
              <a:t>= 100~300MeV</a:t>
            </a:r>
            <a:r>
              <a:rPr lang="ja-JP" altLang="en-US" dirty="0">
                <a:latin typeface="Times New Roman" panose="02020603050405020304" pitchFamily="18" charset="0"/>
                <a:cs typeface="Times New Roman" panose="02020603050405020304" pitchFamily="18" charset="0"/>
              </a:rPr>
              <a:t>の範囲において，</a:t>
            </a:r>
            <a:endParaRPr lang="en-US" altLang="ja-JP" i="1" dirty="0">
              <a:solidFill>
                <a:srgbClr val="FF0000"/>
              </a:solidFill>
              <a:latin typeface="Times New Roman" panose="02020603050405020304" pitchFamily="18" charset="0"/>
              <a:cs typeface="Times New Roman" panose="02020603050405020304" pitchFamily="18" charset="0"/>
            </a:endParaRPr>
          </a:p>
          <a:p>
            <a:r>
              <a:rPr lang="ja-JP" altLang="en-US" i="1" dirty="0">
                <a:solidFill>
                  <a:srgbClr val="FF0000"/>
                </a:solidFill>
                <a:latin typeface="Times New Roman" panose="02020603050405020304" pitchFamily="18" charset="0"/>
                <a:cs typeface="Times New Roman" panose="02020603050405020304" pitchFamily="18" charset="0"/>
              </a:rPr>
              <a:t>　</a:t>
            </a:r>
            <a:r>
              <a:rPr lang="en-US" altLang="ja-JP" i="1" dirty="0" err="1">
                <a:solidFill>
                  <a:srgbClr val="C00000"/>
                </a:solidFill>
                <a:latin typeface="Times New Roman" panose="02020603050405020304" pitchFamily="18" charset="0"/>
                <a:cs typeface="Times New Roman" panose="02020603050405020304" pitchFamily="18" charset="0"/>
              </a:rPr>
              <a:t>θ</a:t>
            </a:r>
            <a:r>
              <a:rPr lang="en-US" altLang="ja-JP" baseline="-25000" dirty="0" err="1">
                <a:solidFill>
                  <a:srgbClr val="C00000"/>
                </a:solidFill>
                <a:latin typeface="Times New Roman" panose="02020603050405020304" pitchFamily="18" charset="0"/>
                <a:cs typeface="Times New Roman" panose="02020603050405020304" pitchFamily="18" charset="0"/>
              </a:rPr>
              <a:t>b</a:t>
            </a:r>
            <a:r>
              <a:rPr lang="en-US" altLang="ja-JP" dirty="0">
                <a:solidFill>
                  <a:srgbClr val="C00000"/>
                </a:solidFill>
                <a:latin typeface="Times New Roman" panose="02020603050405020304" pitchFamily="18" charset="0"/>
                <a:cs typeface="Times New Roman" panose="02020603050405020304" pitchFamily="18" charset="0"/>
              </a:rPr>
              <a:t>=0°</a:t>
            </a:r>
            <a:r>
              <a:rPr lang="ja-JP" altLang="en-US" dirty="0">
                <a:solidFill>
                  <a:srgbClr val="C00000"/>
                </a:solidFill>
                <a:latin typeface="Times New Roman" panose="02020603050405020304" pitchFamily="18" charset="0"/>
                <a:cs typeface="Times New Roman" panose="02020603050405020304" pitchFamily="18" charset="0"/>
              </a:rPr>
              <a:t>  →　</a:t>
            </a:r>
            <a:r>
              <a:rPr lang="en-US" altLang="ja-JP" i="1" dirty="0" err="1">
                <a:solidFill>
                  <a:srgbClr val="C00000"/>
                </a:solidFill>
                <a:latin typeface="Times New Roman" panose="02020603050405020304" pitchFamily="18" charset="0"/>
                <a:cs typeface="Times New Roman" panose="02020603050405020304" pitchFamily="18" charset="0"/>
              </a:rPr>
              <a:t>E</a:t>
            </a:r>
            <a:r>
              <a:rPr lang="en-US" altLang="ja-JP" baseline="-25000" dirty="0" err="1">
                <a:solidFill>
                  <a:srgbClr val="C00000"/>
                </a:solidFill>
                <a:latin typeface="Times New Roman" panose="02020603050405020304" pitchFamily="18" charset="0"/>
                <a:cs typeface="Times New Roman" panose="02020603050405020304" pitchFamily="18" charset="0"/>
              </a:rPr>
              <a:t>b,ig</a:t>
            </a:r>
            <a:r>
              <a:rPr lang="en-US" altLang="ja-JP" dirty="0">
                <a:solidFill>
                  <a:srgbClr val="C00000"/>
                </a:solidFill>
                <a:latin typeface="Times New Roman" panose="02020603050405020304" pitchFamily="18" charset="0"/>
                <a:cs typeface="Times New Roman" panose="02020603050405020304" pitchFamily="18" charset="0"/>
              </a:rPr>
              <a:t>=9~10kJ</a:t>
            </a:r>
          </a:p>
          <a:p>
            <a:r>
              <a:rPr lang="ja-JP" altLang="en-US" i="1" dirty="0">
                <a:solidFill>
                  <a:srgbClr val="C00000"/>
                </a:solidFill>
                <a:latin typeface="Times New Roman" panose="02020603050405020304" pitchFamily="18" charset="0"/>
                <a:cs typeface="Times New Roman" panose="02020603050405020304" pitchFamily="18" charset="0"/>
              </a:rPr>
              <a:t>　</a:t>
            </a:r>
            <a:r>
              <a:rPr lang="en-US" altLang="ja-JP" i="1" dirty="0" err="1">
                <a:solidFill>
                  <a:srgbClr val="C00000"/>
                </a:solidFill>
                <a:latin typeface="Times New Roman" panose="02020603050405020304" pitchFamily="18" charset="0"/>
                <a:cs typeface="Times New Roman" panose="02020603050405020304" pitchFamily="18" charset="0"/>
              </a:rPr>
              <a:t>θ</a:t>
            </a:r>
            <a:r>
              <a:rPr lang="en-US" altLang="ja-JP" baseline="-25000" dirty="0" err="1">
                <a:solidFill>
                  <a:srgbClr val="C00000"/>
                </a:solidFill>
                <a:latin typeface="Times New Roman" panose="02020603050405020304" pitchFamily="18" charset="0"/>
                <a:cs typeface="Times New Roman" panose="02020603050405020304" pitchFamily="18" charset="0"/>
              </a:rPr>
              <a:t>b</a:t>
            </a:r>
            <a:r>
              <a:rPr lang="en-US" altLang="ja-JP" dirty="0">
                <a:solidFill>
                  <a:srgbClr val="C00000"/>
                </a:solidFill>
                <a:latin typeface="Times New Roman" panose="02020603050405020304" pitchFamily="18" charset="0"/>
                <a:cs typeface="Times New Roman" panose="02020603050405020304" pitchFamily="18" charset="0"/>
              </a:rPr>
              <a:t>=10°</a:t>
            </a:r>
            <a:r>
              <a:rPr lang="ja-JP" altLang="en-US" dirty="0">
                <a:solidFill>
                  <a:srgbClr val="C00000"/>
                </a:solidFill>
                <a:latin typeface="Times New Roman" panose="02020603050405020304" pitchFamily="18" charset="0"/>
                <a:cs typeface="Times New Roman" panose="02020603050405020304" pitchFamily="18" charset="0"/>
              </a:rPr>
              <a:t>→　</a:t>
            </a:r>
            <a:r>
              <a:rPr lang="en-US" altLang="ja-JP" i="1" dirty="0" err="1">
                <a:solidFill>
                  <a:srgbClr val="C00000"/>
                </a:solidFill>
                <a:latin typeface="Times New Roman" panose="02020603050405020304" pitchFamily="18" charset="0"/>
                <a:cs typeface="Times New Roman" panose="02020603050405020304" pitchFamily="18" charset="0"/>
              </a:rPr>
              <a:t>E</a:t>
            </a:r>
            <a:r>
              <a:rPr lang="en-US" altLang="ja-JP" baseline="-25000" dirty="0" err="1">
                <a:solidFill>
                  <a:srgbClr val="C00000"/>
                </a:solidFill>
                <a:latin typeface="Times New Roman" panose="02020603050405020304" pitchFamily="18" charset="0"/>
                <a:cs typeface="Times New Roman" panose="02020603050405020304" pitchFamily="18" charset="0"/>
              </a:rPr>
              <a:t>b,ig</a:t>
            </a:r>
            <a:r>
              <a:rPr lang="en-US" altLang="ja-JP" dirty="0">
                <a:solidFill>
                  <a:srgbClr val="C00000"/>
                </a:solidFill>
                <a:latin typeface="Times New Roman" panose="02020603050405020304" pitchFamily="18" charset="0"/>
                <a:cs typeface="Times New Roman" panose="02020603050405020304" pitchFamily="18" charset="0"/>
              </a:rPr>
              <a:t>=12kJ</a:t>
            </a:r>
            <a:endParaRPr lang="ja-JP" altLang="en-US" dirty="0">
              <a:solidFill>
                <a:srgbClr val="C00000"/>
              </a:solidFill>
              <a:latin typeface="Times New Roman" panose="02020603050405020304" pitchFamily="18" charset="0"/>
              <a:cs typeface="Times New Roman" panose="02020603050405020304" pitchFamily="18" charset="0"/>
            </a:endParaRPr>
          </a:p>
          <a:p>
            <a:r>
              <a:rPr lang="ja-JP" altLang="en-US" i="1" dirty="0">
                <a:latin typeface="Times New Roman" panose="02020603050405020304" pitchFamily="18" charset="0"/>
                <a:cs typeface="Times New Roman" panose="02020603050405020304" pitchFamily="18" charset="0"/>
              </a:rPr>
              <a:t>　</a:t>
            </a:r>
            <a:r>
              <a:rPr lang="en-US" altLang="ja-JP" i="1" dirty="0" err="1">
                <a:latin typeface="Times New Roman" panose="02020603050405020304" pitchFamily="18" charset="0"/>
                <a:cs typeface="Times New Roman" panose="02020603050405020304" pitchFamily="18" charset="0"/>
              </a:rPr>
              <a:t>θ</a:t>
            </a:r>
            <a:r>
              <a:rPr lang="en-US" altLang="ja-JP" baseline="-25000" dirty="0" err="1">
                <a:latin typeface="Times New Roman" panose="02020603050405020304" pitchFamily="18" charset="0"/>
                <a:cs typeface="Times New Roman" panose="02020603050405020304" pitchFamily="18" charset="0"/>
              </a:rPr>
              <a:t>b</a:t>
            </a:r>
            <a:r>
              <a:rPr lang="en-US" altLang="ja-JP" dirty="0">
                <a:latin typeface="Times New Roman" panose="02020603050405020304" pitchFamily="18" charset="0"/>
                <a:cs typeface="Times New Roman" panose="02020603050405020304" pitchFamily="18" charset="0"/>
              </a:rPr>
              <a:t>=20°</a:t>
            </a:r>
            <a:r>
              <a:rPr lang="ja-JP" altLang="en-US" dirty="0">
                <a:latin typeface="Times New Roman" panose="02020603050405020304" pitchFamily="18" charset="0"/>
                <a:cs typeface="Times New Roman" panose="02020603050405020304" pitchFamily="18" charset="0"/>
              </a:rPr>
              <a:t>→　</a:t>
            </a:r>
            <a:r>
              <a:rPr lang="en-US" altLang="ja-JP" i="1" dirty="0" err="1">
                <a:latin typeface="Times New Roman" panose="02020603050405020304" pitchFamily="18" charset="0"/>
                <a:cs typeface="Times New Roman" panose="02020603050405020304" pitchFamily="18" charset="0"/>
              </a:rPr>
              <a:t>E</a:t>
            </a:r>
            <a:r>
              <a:rPr lang="en-US" altLang="ja-JP" baseline="-25000" dirty="0" err="1">
                <a:latin typeface="Times New Roman" panose="02020603050405020304" pitchFamily="18" charset="0"/>
                <a:cs typeface="Times New Roman" panose="02020603050405020304" pitchFamily="18" charset="0"/>
              </a:rPr>
              <a:t>b,ig</a:t>
            </a:r>
            <a:r>
              <a:rPr lang="en-US" altLang="ja-JP" baseline="-25000" dirty="0">
                <a:latin typeface="Times New Roman" panose="02020603050405020304" pitchFamily="18" charset="0"/>
                <a:cs typeface="Times New Roman" panose="02020603050405020304" pitchFamily="18" charset="0"/>
              </a:rPr>
              <a:t> </a:t>
            </a:r>
            <a:r>
              <a:rPr lang="en-US" altLang="ja-JP" dirty="0">
                <a:latin typeface="Times New Roman" panose="02020603050405020304" pitchFamily="18" charset="0"/>
                <a:cs typeface="Times New Roman" panose="02020603050405020304" pitchFamily="18" charset="0"/>
              </a:rPr>
              <a:t>&gt;20kJ</a:t>
            </a:r>
            <a:endParaRPr lang="ja-JP" altLang="en-US" dirty="0">
              <a:latin typeface="Times New Roman" panose="02020603050405020304" pitchFamily="18" charset="0"/>
              <a:cs typeface="Times New Roman" panose="02020603050405020304" pitchFamily="18" charset="0"/>
            </a:endParaRPr>
          </a:p>
        </p:txBody>
      </p:sp>
      <p:sp>
        <p:nvSpPr>
          <p:cNvPr id="42" name="右矢印 41"/>
          <p:cNvSpPr/>
          <p:nvPr/>
        </p:nvSpPr>
        <p:spPr>
          <a:xfrm rot="5400000">
            <a:off x="6379723" y="3043119"/>
            <a:ext cx="288422" cy="1455216"/>
          </a:xfrm>
          <a:prstGeom prst="rightArrow">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solidFill>
                <a:schemeClr val="tx1"/>
              </a:solidFill>
            </a:endParaRPr>
          </a:p>
        </p:txBody>
      </p:sp>
      <p:pic>
        <p:nvPicPr>
          <p:cNvPr id="3083" name="Picture 11"/>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7596336" y="1988840"/>
            <a:ext cx="1349922" cy="9402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円/楕円 2"/>
          <p:cNvSpPr/>
          <p:nvPr/>
        </p:nvSpPr>
        <p:spPr>
          <a:xfrm>
            <a:off x="5652120" y="5430366"/>
            <a:ext cx="1421952" cy="526572"/>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solidFill>
                <a:schemeClr val="tx1"/>
              </a:solidFill>
            </a:endParaRPr>
          </a:p>
        </p:txBody>
      </p:sp>
    </p:spTree>
    <p:extLst>
      <p:ext uri="{BB962C8B-B14F-4D97-AF65-F5344CB8AC3E}">
        <p14:creationId xmlns:p14="http://schemas.microsoft.com/office/powerpoint/2010/main" val="2502471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100"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12"/>
                </p:tgtEl>
              </p:cMediaNode>
            </p:video>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2"/>
                                        </p:tgtEl>
                                      </p:cBhvr>
                                    </p:cmd>
                                  </p:childTnLst>
                                </p:cTn>
                              </p:par>
                            </p:childTnLst>
                          </p:cTn>
                        </p:par>
                      </p:childTnLst>
                    </p:cTn>
                  </p:par>
                </p:childTnLst>
              </p:cTn>
              <p:nextCondLst>
                <p:cond evt="onClick" delay="0">
                  <p:tgtEl>
                    <p:spTgt spid="12"/>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計算手順</a:t>
            </a:r>
          </a:p>
        </p:txBody>
      </p:sp>
      <p:sp>
        <p:nvSpPr>
          <p:cNvPr id="5" name="正方形/長方形 4"/>
          <p:cNvSpPr/>
          <p:nvPr/>
        </p:nvSpPr>
        <p:spPr>
          <a:xfrm>
            <a:off x="140682" y="908720"/>
            <a:ext cx="7272808" cy="369332"/>
          </a:xfrm>
          <a:prstGeom prst="rect">
            <a:avLst/>
          </a:prstGeom>
        </p:spPr>
        <p:txBody>
          <a:bodyPr wrap="square">
            <a:spAutoFit/>
          </a:bodyPr>
          <a:lstStyle/>
          <a:p>
            <a:r>
              <a:rPr lang="ja-JP" altLang="en-US" b="1" dirty="0">
                <a:latin typeface="Times New Roman" panose="02020603050405020304" pitchFamily="18" charset="0"/>
                <a:cs typeface="Times New Roman" panose="02020603050405020304" pitchFamily="18" charset="0"/>
              </a:rPr>
              <a:t>◆ ① コア加熱・核燃焼計算　＜ビーム粒子・核融合流体ハイブリッド＞</a:t>
            </a:r>
          </a:p>
        </p:txBody>
      </p:sp>
      <p:sp>
        <p:nvSpPr>
          <p:cNvPr id="6" name="テキスト ボックス 5"/>
          <p:cNvSpPr txBox="1"/>
          <p:nvPr/>
        </p:nvSpPr>
        <p:spPr>
          <a:xfrm>
            <a:off x="3165018" y="1321604"/>
            <a:ext cx="1512168" cy="338554"/>
          </a:xfrm>
          <a:prstGeom prst="rect">
            <a:avLst/>
          </a:prstGeom>
          <a:noFill/>
          <a:ln>
            <a:noFill/>
          </a:ln>
        </p:spPr>
        <p:txBody>
          <a:bodyPr wrap="square" rtlCol="0">
            <a:spAutoFit/>
          </a:bodyPr>
          <a:lstStyle/>
          <a:p>
            <a:r>
              <a:rPr kumimoji="1" lang="en-US" altLang="ja-JP" sz="1600" u="sng" dirty="0">
                <a:latin typeface="Times New Roman" panose="02020603050405020304" pitchFamily="18" charset="0"/>
                <a:cs typeface="Times New Roman" panose="02020603050405020304" pitchFamily="18" charset="0"/>
              </a:rPr>
              <a:t>DT</a:t>
            </a:r>
            <a:r>
              <a:rPr kumimoji="1" lang="ja-JP" altLang="en-US" sz="1600" u="sng" dirty="0">
                <a:latin typeface="Times New Roman" panose="02020603050405020304" pitchFamily="18" charset="0"/>
                <a:cs typeface="Times New Roman" panose="02020603050405020304" pitchFamily="18" charset="0"/>
              </a:rPr>
              <a:t>燃料コア</a:t>
            </a:r>
          </a:p>
        </p:txBody>
      </p:sp>
      <p:sp>
        <p:nvSpPr>
          <p:cNvPr id="7" name="テキスト ボックス 6"/>
          <p:cNvSpPr txBox="1"/>
          <p:nvPr/>
        </p:nvSpPr>
        <p:spPr>
          <a:xfrm>
            <a:off x="5997213" y="1321937"/>
            <a:ext cx="1296144" cy="338554"/>
          </a:xfrm>
          <a:prstGeom prst="rect">
            <a:avLst/>
          </a:prstGeom>
          <a:noFill/>
          <a:ln>
            <a:noFill/>
          </a:ln>
        </p:spPr>
        <p:txBody>
          <a:bodyPr wrap="square" rtlCol="0">
            <a:spAutoFit/>
          </a:bodyPr>
          <a:lstStyle/>
          <a:p>
            <a:r>
              <a:rPr lang="en-US" altLang="ja-JP" sz="1600" u="sng" dirty="0">
                <a:latin typeface="Times New Roman" panose="02020603050405020304" pitchFamily="18" charset="0"/>
                <a:cs typeface="Times New Roman" panose="02020603050405020304" pitchFamily="18" charset="0"/>
              </a:rPr>
              <a:t>C</a:t>
            </a:r>
            <a:r>
              <a:rPr lang="en-US" altLang="ja-JP" sz="1600" u="sng" baseline="30000" dirty="0">
                <a:latin typeface="Times New Roman" panose="02020603050405020304" pitchFamily="18" charset="0"/>
                <a:cs typeface="Times New Roman" panose="02020603050405020304" pitchFamily="18" charset="0"/>
              </a:rPr>
              <a:t>6+</a:t>
            </a:r>
            <a:r>
              <a:rPr lang="ja-JP" altLang="en-US" sz="1600" u="sng" dirty="0">
                <a:latin typeface="Times New Roman" panose="02020603050405020304" pitchFamily="18" charset="0"/>
                <a:cs typeface="Times New Roman" panose="02020603050405020304" pitchFamily="18" charset="0"/>
              </a:rPr>
              <a:t>ビーム</a:t>
            </a:r>
            <a:endParaRPr kumimoji="1" lang="ja-JP" altLang="en-US" sz="1600" u="sng" dirty="0">
              <a:latin typeface="Times New Roman" panose="02020603050405020304" pitchFamily="18" charset="0"/>
              <a:cs typeface="Times New Roman" panose="02020603050405020304" pitchFamily="18" charset="0"/>
            </a:endParaRPr>
          </a:p>
        </p:txBody>
      </p:sp>
      <p:sp>
        <p:nvSpPr>
          <p:cNvPr id="8" name="テキスト ボックス 7"/>
          <p:cNvSpPr txBox="1"/>
          <p:nvPr/>
        </p:nvSpPr>
        <p:spPr>
          <a:xfrm>
            <a:off x="3260909" y="1652436"/>
            <a:ext cx="2664296" cy="738664"/>
          </a:xfrm>
          <a:prstGeom prst="rect">
            <a:avLst/>
          </a:prstGeom>
          <a:noFill/>
          <a:ln>
            <a:noFill/>
          </a:ln>
        </p:spPr>
        <p:txBody>
          <a:bodyPr wrap="square" rtlCol="0">
            <a:spAutoFit/>
          </a:bodyPr>
          <a:lstStyle/>
          <a:p>
            <a:r>
              <a:rPr lang="ja-JP" altLang="en-US" sz="1400" dirty="0">
                <a:latin typeface="Times New Roman" panose="02020603050405020304" pitchFamily="18" charset="0"/>
                <a:cs typeface="Times New Roman" panose="02020603050405020304" pitchFamily="18" charset="0"/>
              </a:rPr>
              <a:t>・ 簡易的な一様圧縮コア</a:t>
            </a:r>
            <a:endParaRPr lang="en-US" altLang="ja-JP" sz="1400" dirty="0">
              <a:latin typeface="Times New Roman" panose="02020603050405020304" pitchFamily="18" charset="0"/>
              <a:cs typeface="Times New Roman" panose="02020603050405020304" pitchFamily="18" charset="0"/>
            </a:endParaRPr>
          </a:p>
          <a:p>
            <a:r>
              <a:rPr lang="ja-JP" altLang="en-US" sz="1400" dirty="0">
                <a:latin typeface="Times New Roman" panose="02020603050405020304" pitchFamily="18" charset="0"/>
                <a:cs typeface="Times New Roman" panose="02020603050405020304" pitchFamily="18" charset="0"/>
              </a:rPr>
              <a:t>・ 最大密度：</a:t>
            </a:r>
            <a:r>
              <a:rPr lang="en-US" altLang="ja-JP" sz="1400" dirty="0">
                <a:latin typeface="Times New Roman" panose="02020603050405020304" pitchFamily="18" charset="0"/>
                <a:cs typeface="Times New Roman" panose="02020603050405020304" pitchFamily="18" charset="0"/>
              </a:rPr>
              <a:t>500g/cm</a:t>
            </a:r>
            <a:r>
              <a:rPr lang="en-US" altLang="ja-JP" sz="1400" baseline="30000" dirty="0">
                <a:latin typeface="Times New Roman" panose="02020603050405020304" pitchFamily="18" charset="0"/>
                <a:cs typeface="Times New Roman" panose="02020603050405020304" pitchFamily="18" charset="0"/>
              </a:rPr>
              <a:t>3</a:t>
            </a:r>
          </a:p>
          <a:p>
            <a:r>
              <a:rPr lang="ja-JP" altLang="en-US" sz="1400" dirty="0">
                <a:latin typeface="Times New Roman" panose="02020603050405020304" pitchFamily="18" charset="0"/>
                <a:cs typeface="Times New Roman" panose="02020603050405020304" pitchFamily="18" charset="0"/>
              </a:rPr>
              <a:t>・ コアサイズ： </a:t>
            </a:r>
            <a:r>
              <a:rPr kumimoji="1" lang="en-US" altLang="ja-JP" sz="1400" i="1" dirty="0" err="1">
                <a:latin typeface="Times New Roman" panose="02020603050405020304" pitchFamily="18" charset="0"/>
                <a:cs typeface="Times New Roman" panose="02020603050405020304" pitchFamily="18" charset="0"/>
              </a:rPr>
              <a:t>ρR</a:t>
            </a:r>
            <a:r>
              <a:rPr kumimoji="1" lang="en-US" altLang="ja-JP" sz="1400" dirty="0">
                <a:latin typeface="Times New Roman" panose="02020603050405020304" pitchFamily="18" charset="0"/>
                <a:cs typeface="Times New Roman" panose="02020603050405020304" pitchFamily="18" charset="0"/>
              </a:rPr>
              <a:t>=2g/cm</a:t>
            </a:r>
            <a:r>
              <a:rPr kumimoji="1" lang="en-US" altLang="ja-JP" sz="1400" baseline="30000" dirty="0">
                <a:latin typeface="Times New Roman" panose="02020603050405020304" pitchFamily="18" charset="0"/>
                <a:cs typeface="Times New Roman" panose="02020603050405020304" pitchFamily="18" charset="0"/>
              </a:rPr>
              <a:t>2</a:t>
            </a:r>
            <a:endParaRPr kumimoji="1" lang="ja-JP" altLang="en-US" sz="1400" baseline="30000" dirty="0">
              <a:latin typeface="Times New Roman" panose="02020603050405020304" pitchFamily="18" charset="0"/>
              <a:cs typeface="Times New Roman" panose="02020603050405020304" pitchFamily="18" charset="0"/>
            </a:endParaRPr>
          </a:p>
        </p:txBody>
      </p:sp>
      <p:sp>
        <p:nvSpPr>
          <p:cNvPr id="29" name="テキスト ボックス 28"/>
          <p:cNvSpPr txBox="1"/>
          <p:nvPr/>
        </p:nvSpPr>
        <p:spPr>
          <a:xfrm>
            <a:off x="6088771" y="1634448"/>
            <a:ext cx="2999953" cy="738664"/>
          </a:xfrm>
          <a:prstGeom prst="rect">
            <a:avLst/>
          </a:prstGeom>
          <a:noFill/>
          <a:ln>
            <a:noFill/>
          </a:ln>
        </p:spPr>
        <p:txBody>
          <a:bodyPr wrap="square" rtlCol="0">
            <a:spAutoFit/>
          </a:bodyPr>
          <a:lstStyle/>
          <a:p>
            <a:r>
              <a:rPr lang="ja-JP" altLang="en-US" sz="1400" dirty="0">
                <a:latin typeface="Times New Roman" panose="02020603050405020304" pitchFamily="18" charset="0"/>
                <a:cs typeface="Times New Roman" panose="02020603050405020304" pitchFamily="18" charset="0"/>
              </a:rPr>
              <a:t>・ 単色ビーム </a:t>
            </a:r>
            <a:endParaRPr lang="en-US" altLang="ja-JP" sz="1400" dirty="0">
              <a:latin typeface="Times New Roman" panose="02020603050405020304" pitchFamily="18" charset="0"/>
              <a:cs typeface="Times New Roman" panose="02020603050405020304" pitchFamily="18" charset="0"/>
            </a:endParaRPr>
          </a:p>
          <a:p>
            <a:r>
              <a:rPr lang="ja-JP" altLang="en-US" sz="1400" dirty="0">
                <a:latin typeface="Times New Roman" panose="02020603050405020304" pitchFamily="18" charset="0"/>
                <a:cs typeface="Times New Roman" panose="02020603050405020304" pitchFamily="18" charset="0"/>
              </a:rPr>
              <a:t>　（粒子エネルギー</a:t>
            </a:r>
            <a:r>
              <a:rPr lang="en-US" altLang="ja-JP" sz="1400" i="1" dirty="0" err="1">
                <a:latin typeface="Times New Roman" panose="02020603050405020304" pitchFamily="18" charset="0"/>
                <a:cs typeface="Times New Roman" panose="02020603050405020304" pitchFamily="18" charset="0"/>
              </a:rPr>
              <a:t>ε</a:t>
            </a:r>
            <a:r>
              <a:rPr lang="en-US" altLang="ja-JP" sz="1400" baseline="-25000" dirty="0" err="1">
                <a:latin typeface="Times New Roman" panose="02020603050405020304" pitchFamily="18" charset="0"/>
                <a:cs typeface="Times New Roman" panose="02020603050405020304" pitchFamily="18" charset="0"/>
              </a:rPr>
              <a:t>i</a:t>
            </a:r>
            <a:r>
              <a:rPr lang="en-US" altLang="ja-JP" sz="1400" dirty="0">
                <a:latin typeface="Times New Roman" panose="02020603050405020304" pitchFamily="18" charset="0"/>
                <a:cs typeface="Times New Roman" panose="02020603050405020304" pitchFamily="18" charset="0"/>
              </a:rPr>
              <a:t>=50~400MeV</a:t>
            </a:r>
            <a:r>
              <a:rPr lang="ja-JP" altLang="en-US" sz="1400" dirty="0">
                <a:latin typeface="Times New Roman" panose="02020603050405020304" pitchFamily="18" charset="0"/>
                <a:cs typeface="Times New Roman" panose="02020603050405020304" pitchFamily="18" charset="0"/>
              </a:rPr>
              <a:t>）</a:t>
            </a:r>
            <a:endParaRPr lang="en-US" altLang="ja-JP" sz="1400" dirty="0">
              <a:latin typeface="Times New Roman" panose="02020603050405020304" pitchFamily="18" charset="0"/>
              <a:cs typeface="Times New Roman" panose="02020603050405020304" pitchFamily="18" charset="0"/>
            </a:endParaRPr>
          </a:p>
          <a:p>
            <a:r>
              <a:rPr lang="ja-JP" altLang="en-US" sz="1400" dirty="0">
                <a:latin typeface="Times New Roman" panose="02020603050405020304" pitchFamily="18" charset="0"/>
                <a:cs typeface="Times New Roman" panose="02020603050405020304" pitchFamily="18" charset="0"/>
              </a:rPr>
              <a:t>・ ビーム発散角 </a:t>
            </a:r>
            <a:r>
              <a:rPr lang="en-US" altLang="ja-JP" sz="1400" i="1" dirty="0" err="1">
                <a:latin typeface="Times New Roman" panose="02020603050405020304" pitchFamily="18" charset="0"/>
                <a:cs typeface="Times New Roman" panose="02020603050405020304" pitchFamily="18" charset="0"/>
              </a:rPr>
              <a:t>θ</a:t>
            </a:r>
            <a:r>
              <a:rPr lang="en-US" altLang="ja-JP" sz="1400" baseline="-25000" dirty="0" err="1">
                <a:latin typeface="Times New Roman" panose="02020603050405020304" pitchFamily="18" charset="0"/>
                <a:cs typeface="Times New Roman" panose="02020603050405020304" pitchFamily="18" charset="0"/>
              </a:rPr>
              <a:t>b</a:t>
            </a:r>
            <a:r>
              <a:rPr lang="en-US" altLang="ja-JP" sz="1400" dirty="0">
                <a:latin typeface="Times New Roman" panose="02020603050405020304" pitchFamily="18" charset="0"/>
                <a:cs typeface="Times New Roman" panose="02020603050405020304" pitchFamily="18" charset="0"/>
              </a:rPr>
              <a:t>=</a:t>
            </a:r>
            <a:r>
              <a:rPr lang="ja-JP" altLang="en-US" sz="1400" dirty="0">
                <a:latin typeface="Times New Roman" panose="02020603050405020304" pitchFamily="18" charset="0"/>
                <a:cs typeface="Times New Roman" panose="02020603050405020304" pitchFamily="18" charset="0"/>
              </a:rPr>
              <a:t> </a:t>
            </a:r>
            <a:r>
              <a:rPr lang="en-US" altLang="ja-JP" sz="1400" dirty="0">
                <a:latin typeface="Times New Roman" panose="02020603050405020304" pitchFamily="18" charset="0"/>
                <a:cs typeface="Times New Roman" panose="02020603050405020304" pitchFamily="18" charset="0"/>
              </a:rPr>
              <a:t>0°</a:t>
            </a:r>
            <a:r>
              <a:rPr lang="ja-JP" altLang="en-US" sz="1400" dirty="0" err="1">
                <a:latin typeface="Times New Roman" panose="02020603050405020304" pitchFamily="18" charset="0"/>
                <a:cs typeface="Times New Roman" panose="02020603050405020304" pitchFamily="18" charset="0"/>
              </a:rPr>
              <a:t>，</a:t>
            </a:r>
            <a:r>
              <a:rPr lang="en-US" altLang="ja-JP" sz="1400" dirty="0">
                <a:latin typeface="Times New Roman" panose="02020603050405020304" pitchFamily="18" charset="0"/>
                <a:cs typeface="Times New Roman" panose="02020603050405020304" pitchFamily="18" charset="0"/>
              </a:rPr>
              <a:t>10°</a:t>
            </a:r>
            <a:r>
              <a:rPr lang="ja-JP" altLang="en-US" sz="1400" dirty="0" err="1">
                <a:latin typeface="Times New Roman" panose="02020603050405020304" pitchFamily="18" charset="0"/>
                <a:cs typeface="Times New Roman" panose="02020603050405020304" pitchFamily="18" charset="0"/>
              </a:rPr>
              <a:t>，</a:t>
            </a:r>
            <a:r>
              <a:rPr lang="en-US" altLang="ja-JP" sz="1400" dirty="0">
                <a:latin typeface="Times New Roman" panose="02020603050405020304" pitchFamily="18" charset="0"/>
                <a:cs typeface="Times New Roman" panose="02020603050405020304" pitchFamily="18" charset="0"/>
              </a:rPr>
              <a:t>20°</a:t>
            </a:r>
            <a:endParaRPr kumimoji="1" lang="ja-JP" altLang="en-US" sz="1400" baseline="30000" dirty="0">
              <a:latin typeface="Times New Roman" panose="02020603050405020304" pitchFamily="18" charset="0"/>
              <a:cs typeface="Times New Roman" panose="02020603050405020304" pitchFamily="18" charset="0"/>
            </a:endParaRPr>
          </a:p>
        </p:txBody>
      </p:sp>
      <p:sp>
        <p:nvSpPr>
          <p:cNvPr id="28" name="テキスト ボックス 27"/>
          <p:cNvSpPr txBox="1"/>
          <p:nvPr/>
        </p:nvSpPr>
        <p:spPr>
          <a:xfrm>
            <a:off x="3408887" y="2430413"/>
            <a:ext cx="5372755" cy="523220"/>
          </a:xfrm>
          <a:prstGeom prst="rect">
            <a:avLst/>
          </a:prstGeom>
          <a:noFill/>
          <a:ln w="12700">
            <a:solidFill>
              <a:schemeClr val="tx1"/>
            </a:solidFill>
          </a:ln>
        </p:spPr>
        <p:txBody>
          <a:bodyPr wrap="square" rtlCol="0">
            <a:spAutoFit/>
          </a:bodyPr>
          <a:lstStyle/>
          <a:p>
            <a:r>
              <a:rPr lang="ja-JP" altLang="en-US" sz="1400" dirty="0"/>
              <a:t>結果： </a:t>
            </a:r>
            <a:r>
              <a:rPr lang="ja-JP" altLang="en-US" sz="1400" i="1" dirty="0">
                <a:latin typeface="Times New Roman" panose="02020603050405020304" pitchFamily="18" charset="0"/>
                <a:cs typeface="Times New Roman" panose="02020603050405020304" pitchFamily="18" charset="0"/>
              </a:rPr>
              <a:t>　　</a:t>
            </a:r>
            <a:r>
              <a:rPr lang="en-US" altLang="ja-JP" sz="1400" i="1" dirty="0" err="1">
                <a:latin typeface="Times New Roman" panose="02020603050405020304" pitchFamily="18" charset="0"/>
                <a:cs typeface="Times New Roman" panose="02020603050405020304" pitchFamily="18" charset="0"/>
              </a:rPr>
              <a:t>ε</a:t>
            </a:r>
            <a:r>
              <a:rPr lang="en-US" altLang="ja-JP" sz="1400" baseline="-25000" dirty="0" err="1">
                <a:latin typeface="Times New Roman" panose="02020603050405020304" pitchFamily="18" charset="0"/>
                <a:cs typeface="Times New Roman" panose="02020603050405020304" pitchFamily="18" charset="0"/>
              </a:rPr>
              <a:t>i</a:t>
            </a:r>
            <a:r>
              <a:rPr lang="en-US" altLang="ja-JP" sz="1400" dirty="0">
                <a:latin typeface="Times New Roman" panose="02020603050405020304" pitchFamily="18" charset="0"/>
                <a:cs typeface="Times New Roman" panose="02020603050405020304" pitchFamily="18" charset="0"/>
              </a:rPr>
              <a:t>=100~300MeV</a:t>
            </a:r>
            <a:r>
              <a:rPr lang="ja-JP" altLang="en-US" sz="1400" dirty="0" err="1">
                <a:latin typeface="Times New Roman" panose="02020603050405020304" pitchFamily="18" charset="0"/>
                <a:cs typeface="Times New Roman" panose="02020603050405020304" pitchFamily="18" charset="0"/>
              </a:rPr>
              <a:t>，</a:t>
            </a:r>
            <a:r>
              <a:rPr lang="en-US" altLang="ja-JP" sz="1400" i="1" dirty="0" err="1">
                <a:latin typeface="Times New Roman" panose="02020603050405020304" pitchFamily="18" charset="0"/>
                <a:cs typeface="Times New Roman" panose="02020603050405020304" pitchFamily="18" charset="0"/>
              </a:rPr>
              <a:t>θ</a:t>
            </a:r>
            <a:r>
              <a:rPr lang="en-US" altLang="ja-JP" sz="1400" baseline="-25000" dirty="0" err="1">
                <a:latin typeface="Times New Roman" panose="02020603050405020304" pitchFamily="18" charset="0"/>
                <a:cs typeface="Times New Roman" panose="02020603050405020304" pitchFamily="18" charset="0"/>
              </a:rPr>
              <a:t>b</a:t>
            </a:r>
            <a:r>
              <a:rPr lang="en-US" altLang="ja-JP" sz="1400" dirty="0">
                <a:latin typeface="Times New Roman" panose="02020603050405020304" pitchFamily="18" charset="0"/>
                <a:cs typeface="Times New Roman" panose="02020603050405020304" pitchFamily="18" charset="0"/>
              </a:rPr>
              <a:t>=0~10°</a:t>
            </a:r>
            <a:r>
              <a:rPr lang="ja-JP" altLang="en-US" sz="1400" dirty="0">
                <a:latin typeface="Times New Roman" panose="02020603050405020304" pitchFamily="18" charset="0"/>
                <a:cs typeface="Times New Roman" panose="02020603050405020304" pitchFamily="18" charset="0"/>
              </a:rPr>
              <a:t>の時，</a:t>
            </a:r>
            <a:r>
              <a:rPr lang="ja-JP" altLang="en-US" sz="1400" dirty="0"/>
              <a:t>コアの点火に必要な</a:t>
            </a:r>
            <a:endParaRPr lang="en-US" altLang="ja-JP" sz="1400" dirty="0"/>
          </a:p>
          <a:p>
            <a:r>
              <a:rPr lang="ja-JP" altLang="en-US" sz="1400" dirty="0">
                <a:latin typeface="Times New Roman" panose="02020603050405020304" pitchFamily="18" charset="0"/>
                <a:cs typeface="Times New Roman" panose="02020603050405020304" pitchFamily="18" charset="0"/>
              </a:rPr>
              <a:t>　　　　　　イオンビームエネルギーは，</a:t>
            </a:r>
            <a:r>
              <a:rPr lang="en-US" altLang="ja-JP" sz="1400" i="1" u="sng" dirty="0" err="1">
                <a:latin typeface="Times New Roman" panose="02020603050405020304" pitchFamily="18" charset="0"/>
                <a:cs typeface="Times New Roman" panose="02020603050405020304" pitchFamily="18" charset="0"/>
              </a:rPr>
              <a:t>E</a:t>
            </a:r>
            <a:r>
              <a:rPr lang="en-US" altLang="ja-JP" sz="1400" baseline="-25000" dirty="0" err="1">
                <a:latin typeface="Times New Roman" panose="02020603050405020304" pitchFamily="18" charset="0"/>
                <a:cs typeface="Times New Roman" panose="02020603050405020304" pitchFamily="18" charset="0"/>
              </a:rPr>
              <a:t>b,ig</a:t>
            </a:r>
            <a:r>
              <a:rPr lang="en-US" altLang="ja-JP" sz="1400" u="sng" dirty="0">
                <a:latin typeface="Times New Roman" panose="02020603050405020304" pitchFamily="18" charset="0"/>
                <a:cs typeface="Times New Roman" panose="02020603050405020304" pitchFamily="18" charset="0"/>
              </a:rPr>
              <a:t>=9~12kJ</a:t>
            </a:r>
          </a:p>
        </p:txBody>
      </p:sp>
      <p:sp>
        <p:nvSpPr>
          <p:cNvPr id="32" name="正方形/長方形 31"/>
          <p:cNvSpPr/>
          <p:nvPr/>
        </p:nvSpPr>
        <p:spPr>
          <a:xfrm>
            <a:off x="140682" y="3212976"/>
            <a:ext cx="6966520" cy="369332"/>
          </a:xfrm>
          <a:prstGeom prst="rect">
            <a:avLst/>
          </a:prstGeom>
        </p:spPr>
        <p:txBody>
          <a:bodyPr wrap="square">
            <a:spAutoFit/>
          </a:bodyPr>
          <a:lstStyle/>
          <a:p>
            <a:r>
              <a:rPr lang="ja-JP" altLang="en-US" b="1" dirty="0">
                <a:latin typeface="Times New Roman" panose="02020603050405020304" pitchFamily="18" charset="0"/>
                <a:cs typeface="Times New Roman" panose="02020603050405020304" pitchFamily="18" charset="0"/>
              </a:rPr>
              <a:t>◆ イオン加速計算　＜相対論的電磁粒子（</a:t>
            </a:r>
            <a:r>
              <a:rPr lang="en-US" altLang="ja-JP" b="1" dirty="0">
                <a:latin typeface="Times New Roman" panose="02020603050405020304" pitchFamily="18" charset="0"/>
                <a:cs typeface="Times New Roman" panose="02020603050405020304" pitchFamily="18" charset="0"/>
              </a:rPr>
              <a:t>PIC</a:t>
            </a:r>
            <a:r>
              <a:rPr lang="ja-JP" altLang="en-US" b="1" dirty="0">
                <a:latin typeface="Times New Roman" panose="02020603050405020304" pitchFamily="18" charset="0"/>
                <a:cs typeface="Times New Roman" panose="02020603050405020304" pitchFamily="18" charset="0"/>
              </a:rPr>
              <a:t>）コード＞</a:t>
            </a:r>
          </a:p>
        </p:txBody>
      </p:sp>
      <p:sp>
        <p:nvSpPr>
          <p:cNvPr id="30" name="テキスト ボックス 29"/>
          <p:cNvSpPr txBox="1"/>
          <p:nvPr/>
        </p:nvSpPr>
        <p:spPr>
          <a:xfrm>
            <a:off x="356706" y="3567158"/>
            <a:ext cx="7776864" cy="338554"/>
          </a:xfrm>
          <a:prstGeom prst="rect">
            <a:avLst/>
          </a:prstGeom>
          <a:noFill/>
          <a:ln>
            <a:noFill/>
          </a:ln>
        </p:spPr>
        <p:txBody>
          <a:bodyPr wrap="square" rtlCol="0">
            <a:spAutoFit/>
          </a:bodyPr>
          <a:lstStyle/>
          <a:p>
            <a:r>
              <a:rPr lang="ja-JP" altLang="en-US" sz="1600" u="sng" dirty="0">
                <a:latin typeface="Times New Roman" panose="02020603050405020304" pitchFamily="18" charset="0"/>
                <a:cs typeface="Times New Roman" panose="02020603050405020304" pitchFamily="18" charset="0"/>
              </a:rPr>
              <a:t>②</a:t>
            </a:r>
            <a:r>
              <a:rPr kumimoji="1" lang="ja-JP" altLang="en-US" sz="1600" u="sng" dirty="0">
                <a:latin typeface="Times New Roman" panose="02020603050405020304" pitchFamily="18" charset="0"/>
                <a:cs typeface="Times New Roman" panose="02020603050405020304" pitchFamily="18" charset="0"/>
              </a:rPr>
              <a:t> 準一次元的な計算</a:t>
            </a:r>
            <a:r>
              <a:rPr kumimoji="1" lang="ja-JP" altLang="en-US" sz="1600" dirty="0">
                <a:latin typeface="Times New Roman" panose="02020603050405020304" pitchFamily="18" charset="0"/>
                <a:cs typeface="Times New Roman" panose="02020603050405020304" pitchFamily="18" charset="0"/>
              </a:rPr>
              <a:t>　・・・　</a:t>
            </a:r>
            <a:r>
              <a:rPr kumimoji="1" lang="en-US" altLang="ja-JP" sz="1600" i="1" dirty="0" err="1">
                <a:latin typeface="Times New Roman" panose="02020603050405020304" pitchFamily="18" charset="0"/>
                <a:cs typeface="Times New Roman" panose="02020603050405020304" pitchFamily="18" charset="0"/>
              </a:rPr>
              <a:t>I</a:t>
            </a:r>
            <a:r>
              <a:rPr kumimoji="1" lang="en-US" altLang="ja-JP" sz="1600" baseline="-25000" dirty="0" err="1">
                <a:latin typeface="Times New Roman" panose="02020603050405020304" pitchFamily="18" charset="0"/>
                <a:cs typeface="Times New Roman" panose="02020603050405020304" pitchFamily="18" charset="0"/>
              </a:rPr>
              <a:t>L</a:t>
            </a:r>
            <a:r>
              <a:rPr kumimoji="1" lang="en-US" altLang="ja-JP" sz="1600" dirty="0" err="1">
                <a:latin typeface="Times New Roman" panose="02020603050405020304" pitchFamily="18" charset="0"/>
                <a:cs typeface="Times New Roman" panose="02020603050405020304" pitchFamily="18" charset="0"/>
              </a:rPr>
              <a:t>,</a:t>
            </a:r>
            <a:r>
              <a:rPr kumimoji="1" lang="en-US" altLang="ja-JP" sz="1600" i="1" dirty="0" err="1">
                <a:latin typeface="Times New Roman" panose="02020603050405020304" pitchFamily="18" charset="0"/>
                <a:cs typeface="Times New Roman" panose="02020603050405020304" pitchFamily="18" charset="0"/>
              </a:rPr>
              <a:t>n</a:t>
            </a:r>
            <a:r>
              <a:rPr kumimoji="1" lang="en-US" altLang="ja-JP" sz="1600" baseline="-25000" dirty="0" err="1">
                <a:latin typeface="Times New Roman" panose="02020603050405020304" pitchFamily="18" charset="0"/>
                <a:cs typeface="Times New Roman" panose="02020603050405020304" pitchFamily="18" charset="0"/>
              </a:rPr>
              <a:t>e</a:t>
            </a:r>
            <a:r>
              <a:rPr kumimoji="1" lang="ja-JP" altLang="en-US" sz="1600" dirty="0">
                <a:latin typeface="Times New Roman" panose="02020603050405020304" pitchFamily="18" charset="0"/>
                <a:cs typeface="Times New Roman" panose="02020603050405020304" pitchFamily="18" charset="0"/>
              </a:rPr>
              <a:t>に対する光圧加速特性の依存性を評価</a:t>
            </a:r>
          </a:p>
        </p:txBody>
      </p:sp>
      <p:sp>
        <p:nvSpPr>
          <p:cNvPr id="34" name="テキスト ボックス 33"/>
          <p:cNvSpPr txBox="1"/>
          <p:nvPr/>
        </p:nvSpPr>
        <p:spPr>
          <a:xfrm>
            <a:off x="356706" y="4934778"/>
            <a:ext cx="8468664" cy="338554"/>
          </a:xfrm>
          <a:prstGeom prst="rect">
            <a:avLst/>
          </a:prstGeom>
          <a:noFill/>
          <a:ln>
            <a:noFill/>
          </a:ln>
        </p:spPr>
        <p:txBody>
          <a:bodyPr wrap="square" rtlCol="0">
            <a:spAutoFit/>
          </a:bodyPr>
          <a:lstStyle/>
          <a:p>
            <a:r>
              <a:rPr lang="ja-JP" altLang="en-US" sz="1600" u="sng" dirty="0">
                <a:latin typeface="Times New Roman" panose="02020603050405020304" pitchFamily="18" charset="0"/>
                <a:cs typeface="Times New Roman" panose="02020603050405020304" pitchFamily="18" charset="0"/>
              </a:rPr>
              <a:t>③ 有限スポット径での</a:t>
            </a:r>
            <a:r>
              <a:rPr kumimoji="1" lang="ja-JP" altLang="en-US" sz="1600" u="sng" dirty="0">
                <a:latin typeface="Times New Roman" panose="02020603050405020304" pitchFamily="18" charset="0"/>
                <a:cs typeface="Times New Roman" panose="02020603050405020304" pitchFamily="18" charset="0"/>
              </a:rPr>
              <a:t>計算</a:t>
            </a:r>
            <a:r>
              <a:rPr kumimoji="1" lang="ja-JP" altLang="en-US" sz="1600" dirty="0">
                <a:latin typeface="Times New Roman" panose="02020603050405020304" pitchFamily="18" charset="0"/>
                <a:cs typeface="Times New Roman" panose="02020603050405020304" pitchFamily="18" charset="0"/>
              </a:rPr>
              <a:t>　・・・　①，②より計算条件を決定</a:t>
            </a:r>
          </a:p>
        </p:txBody>
      </p:sp>
      <p:sp>
        <p:nvSpPr>
          <p:cNvPr id="33" name="テキスト ボックス 32"/>
          <p:cNvSpPr txBox="1"/>
          <p:nvPr/>
        </p:nvSpPr>
        <p:spPr>
          <a:xfrm>
            <a:off x="3347864" y="3915053"/>
            <a:ext cx="5256584" cy="954107"/>
          </a:xfrm>
          <a:prstGeom prst="rect">
            <a:avLst/>
          </a:prstGeom>
          <a:noFill/>
          <a:ln w="12700">
            <a:solidFill>
              <a:schemeClr val="tx1"/>
            </a:solidFill>
          </a:ln>
        </p:spPr>
        <p:txBody>
          <a:bodyPr wrap="square" rtlCol="0">
            <a:spAutoFit/>
          </a:bodyPr>
          <a:lstStyle/>
          <a:p>
            <a:r>
              <a:rPr lang="ja-JP" altLang="en-US" sz="1400" dirty="0">
                <a:latin typeface="Times New Roman" panose="02020603050405020304" pitchFamily="18" charset="0"/>
                <a:cs typeface="Times New Roman" panose="02020603050405020304" pitchFamily="18" charset="0"/>
              </a:rPr>
              <a:t>結果：</a:t>
            </a:r>
            <a:endParaRPr lang="en-US" altLang="ja-JP" sz="1400" dirty="0">
              <a:latin typeface="Times New Roman" panose="02020603050405020304" pitchFamily="18" charset="0"/>
              <a:cs typeface="Times New Roman" panose="02020603050405020304" pitchFamily="18" charset="0"/>
            </a:endParaRPr>
          </a:p>
          <a:p>
            <a:r>
              <a:rPr lang="ja-JP" altLang="en-US" sz="1400" dirty="0">
                <a:latin typeface="Times New Roman" panose="02020603050405020304" pitchFamily="18" charset="0"/>
                <a:cs typeface="Times New Roman" panose="02020603050405020304" pitchFamily="18" charset="0"/>
              </a:rPr>
              <a:t>　・単色性が高く，発散角の小さい</a:t>
            </a:r>
            <a:r>
              <a:rPr lang="en-US" altLang="ja-JP" sz="1400" dirty="0">
                <a:latin typeface="Times New Roman" panose="02020603050405020304" pitchFamily="18" charset="0"/>
                <a:cs typeface="Times New Roman" panose="02020603050405020304" pitchFamily="18" charset="0"/>
              </a:rPr>
              <a:t> </a:t>
            </a:r>
            <a:r>
              <a:rPr lang="ja-JP" altLang="en-US" sz="1400" dirty="0">
                <a:latin typeface="Times New Roman" panose="02020603050405020304" pitchFamily="18" charset="0"/>
                <a:cs typeface="Times New Roman" panose="02020603050405020304" pitchFamily="18" charset="0"/>
              </a:rPr>
              <a:t>イオンビームが得られた。</a:t>
            </a:r>
            <a:endParaRPr lang="en-US" altLang="ja-JP" sz="1400" dirty="0">
              <a:latin typeface="Times New Roman" panose="02020603050405020304" pitchFamily="18" charset="0"/>
              <a:cs typeface="Times New Roman" panose="02020603050405020304" pitchFamily="18" charset="0"/>
            </a:endParaRPr>
          </a:p>
          <a:p>
            <a:r>
              <a:rPr kumimoji="1" lang="ja-JP" altLang="en-US" sz="1400" dirty="0">
                <a:latin typeface="Times New Roman" panose="02020603050405020304" pitchFamily="18" charset="0"/>
                <a:cs typeface="Times New Roman" panose="02020603050405020304" pitchFamily="18" charset="0"/>
              </a:rPr>
              <a:t>　・ エネルギー分布のピーク位置は光圧加速モデルに良く一致した。</a:t>
            </a:r>
            <a:endParaRPr kumimoji="1" lang="en-US" altLang="ja-JP" sz="1400" dirty="0">
              <a:latin typeface="Times New Roman" panose="02020603050405020304" pitchFamily="18" charset="0"/>
              <a:cs typeface="Times New Roman" panose="02020603050405020304" pitchFamily="18" charset="0"/>
            </a:endParaRPr>
          </a:p>
          <a:p>
            <a:r>
              <a:rPr lang="ja-JP" altLang="en-US" sz="1400" dirty="0">
                <a:latin typeface="Times New Roman" panose="02020603050405020304" pitchFamily="18" charset="0"/>
                <a:cs typeface="Times New Roman" panose="02020603050405020304" pitchFamily="18" charset="0"/>
              </a:rPr>
              <a:t>　・ </a:t>
            </a:r>
            <a:r>
              <a:rPr lang="en-US" altLang="ja-JP" sz="1400" i="1" dirty="0">
                <a:latin typeface="Times New Roman" panose="02020603050405020304" pitchFamily="18" charset="0"/>
                <a:cs typeface="Times New Roman" panose="02020603050405020304" pitchFamily="18" charset="0"/>
              </a:rPr>
              <a:t>I</a:t>
            </a:r>
            <a:r>
              <a:rPr lang="en-US" altLang="ja-JP" sz="1400" baseline="-25000" dirty="0">
                <a:latin typeface="Times New Roman" panose="02020603050405020304" pitchFamily="18" charset="0"/>
                <a:cs typeface="Times New Roman" panose="02020603050405020304" pitchFamily="18" charset="0"/>
              </a:rPr>
              <a:t>L</a:t>
            </a:r>
            <a:r>
              <a:rPr lang="en-US" altLang="ja-JP" sz="1400" dirty="0">
                <a:latin typeface="Times New Roman" panose="02020603050405020304" pitchFamily="18" charset="0"/>
                <a:cs typeface="Times New Roman" panose="02020603050405020304" pitchFamily="18" charset="0"/>
              </a:rPr>
              <a:t>/</a:t>
            </a:r>
            <a:r>
              <a:rPr lang="en-US" altLang="ja-JP" sz="1400" i="1" dirty="0">
                <a:latin typeface="Times New Roman" panose="02020603050405020304" pitchFamily="18" charset="0"/>
                <a:cs typeface="Times New Roman" panose="02020603050405020304" pitchFamily="18" charset="0"/>
              </a:rPr>
              <a:t>n</a:t>
            </a:r>
            <a:r>
              <a:rPr lang="en-US" altLang="ja-JP" sz="1400" baseline="-25000" dirty="0">
                <a:latin typeface="Times New Roman" panose="02020603050405020304" pitchFamily="18" charset="0"/>
                <a:cs typeface="Times New Roman" panose="02020603050405020304" pitchFamily="18" charset="0"/>
              </a:rPr>
              <a:t>e</a:t>
            </a:r>
            <a:r>
              <a:rPr lang="ja-JP" altLang="en-US" sz="1400" dirty="0">
                <a:latin typeface="Times New Roman" panose="02020603050405020304" pitchFamily="18" charset="0"/>
                <a:cs typeface="Times New Roman" panose="02020603050405020304" pitchFamily="18" charset="0"/>
              </a:rPr>
              <a:t>が大きいほど、イオンビームの生成効率は高くなった。</a:t>
            </a:r>
            <a:endParaRPr lang="en-US" altLang="ja-JP" sz="1400" dirty="0">
              <a:latin typeface="Times New Roman" panose="02020603050405020304" pitchFamily="18" charset="0"/>
              <a:cs typeface="Times New Roman" panose="02020603050405020304" pitchFamily="18" charset="0"/>
            </a:endParaRPr>
          </a:p>
        </p:txBody>
      </p:sp>
      <p:sp>
        <p:nvSpPr>
          <p:cNvPr id="38" name="テキスト ボックス 37"/>
          <p:cNvSpPr txBox="1"/>
          <p:nvPr/>
        </p:nvSpPr>
        <p:spPr>
          <a:xfrm>
            <a:off x="2987824" y="5373635"/>
            <a:ext cx="5727462" cy="738664"/>
          </a:xfrm>
          <a:prstGeom prst="rect">
            <a:avLst/>
          </a:prstGeom>
          <a:noFill/>
          <a:ln>
            <a:noFill/>
          </a:ln>
        </p:spPr>
        <p:txBody>
          <a:bodyPr wrap="square" rtlCol="0">
            <a:spAutoFit/>
          </a:bodyPr>
          <a:lstStyle/>
          <a:p>
            <a:r>
              <a:rPr lang="ja-JP" altLang="en-US" sz="1400" dirty="0"/>
              <a:t>結果：</a:t>
            </a:r>
            <a:endParaRPr lang="en-US" altLang="ja-JP" sz="1400" dirty="0"/>
          </a:p>
          <a:p>
            <a:r>
              <a:rPr lang="ja-JP" altLang="en-US" sz="1400" dirty="0"/>
              <a:t> レーザー照射面の非一様性により，ビームの発散角・エネルギー拡がりが</a:t>
            </a:r>
            <a:endParaRPr lang="en-US" altLang="ja-JP" sz="1400" dirty="0"/>
          </a:p>
          <a:p>
            <a:r>
              <a:rPr lang="ja-JP" altLang="en-US" sz="1400" dirty="0"/>
              <a:t>大きくなった。空間的な発散角が</a:t>
            </a:r>
            <a:r>
              <a:rPr lang="en-US" altLang="ja-JP" sz="1400" dirty="0"/>
              <a:t>10°</a:t>
            </a:r>
            <a:r>
              <a:rPr lang="ja-JP" altLang="en-US" sz="1400" dirty="0"/>
              <a:t>以下の成分の生成効率は約</a:t>
            </a:r>
            <a:r>
              <a:rPr lang="en-US" altLang="ja-JP" sz="1400" dirty="0"/>
              <a:t>6.4%</a:t>
            </a:r>
            <a:r>
              <a:rPr lang="ja-JP" altLang="en-US" sz="1400" dirty="0" err="1"/>
              <a:t>。</a:t>
            </a:r>
            <a:endParaRPr lang="en-US" altLang="ja-JP" sz="1400" dirty="0"/>
          </a:p>
        </p:txBody>
      </p:sp>
      <p:sp>
        <p:nvSpPr>
          <p:cNvPr id="3" name="テキスト ボックス 2"/>
          <p:cNvSpPr txBox="1"/>
          <p:nvPr/>
        </p:nvSpPr>
        <p:spPr>
          <a:xfrm>
            <a:off x="3013181" y="6107846"/>
            <a:ext cx="5868294" cy="307777"/>
          </a:xfrm>
          <a:prstGeom prst="rect">
            <a:avLst/>
          </a:prstGeom>
          <a:noFill/>
          <a:ln>
            <a:noFill/>
          </a:ln>
        </p:spPr>
        <p:txBody>
          <a:bodyPr wrap="square" rtlCol="0">
            <a:spAutoFit/>
          </a:bodyPr>
          <a:lstStyle/>
          <a:p>
            <a:r>
              <a:rPr lang="ja-JP" altLang="en-US" sz="1400" dirty="0">
                <a:latin typeface="Times New Roman" panose="02020603050405020304" pitchFamily="18" charset="0"/>
                <a:cs typeface="Times New Roman" panose="02020603050405020304" pitchFamily="18" charset="0"/>
              </a:rPr>
              <a:t>∴</a:t>
            </a:r>
            <a:r>
              <a:rPr kumimoji="1" lang="ja-JP" altLang="en-US" sz="1400" dirty="0">
                <a:latin typeface="Times New Roman" panose="02020603050405020304" pitchFamily="18" charset="0"/>
                <a:cs typeface="Times New Roman" panose="02020603050405020304" pitchFamily="18" charset="0"/>
              </a:rPr>
              <a:t>  点火に必要な</a:t>
            </a:r>
            <a:r>
              <a:rPr lang="ja-JP" altLang="en-US" sz="1400" dirty="0">
                <a:latin typeface="Times New Roman" panose="02020603050405020304" pitchFamily="18" charset="0"/>
                <a:cs typeface="Times New Roman" panose="02020603050405020304" pitchFamily="18" charset="0"/>
              </a:rPr>
              <a:t>加熱</a:t>
            </a:r>
            <a:r>
              <a:rPr kumimoji="1" lang="ja-JP" altLang="en-US" sz="1400" dirty="0">
                <a:latin typeface="Times New Roman" panose="02020603050405020304" pitchFamily="18" charset="0"/>
                <a:cs typeface="Times New Roman" panose="02020603050405020304" pitchFamily="18" charset="0"/>
              </a:rPr>
              <a:t>レーザーエネルギーは</a:t>
            </a:r>
            <a:r>
              <a:rPr lang="ja-JP" altLang="en-US" sz="1400" dirty="0">
                <a:latin typeface="Times New Roman" panose="02020603050405020304" pitchFamily="18" charset="0"/>
                <a:cs typeface="Times New Roman" panose="02020603050405020304" pitchFamily="18" charset="0"/>
              </a:rPr>
              <a:t> </a:t>
            </a:r>
            <a:r>
              <a:rPr kumimoji="1" lang="en-US" altLang="ja-JP" sz="1400" u="sng" dirty="0">
                <a:latin typeface="Times New Roman" panose="02020603050405020304" pitchFamily="18" charset="0"/>
                <a:cs typeface="Times New Roman" panose="02020603050405020304" pitchFamily="18" charset="0"/>
              </a:rPr>
              <a:t>140</a:t>
            </a:r>
            <a:r>
              <a:rPr kumimoji="1" lang="ja-JP" altLang="en-US" sz="1400" u="sng" dirty="0">
                <a:latin typeface="Times New Roman" panose="02020603050405020304" pitchFamily="18" charset="0"/>
                <a:cs typeface="Times New Roman" panose="02020603050405020304" pitchFamily="18" charset="0"/>
              </a:rPr>
              <a:t>～</a:t>
            </a:r>
            <a:r>
              <a:rPr kumimoji="1" lang="en-US" altLang="ja-JP" sz="1400" u="sng" dirty="0">
                <a:latin typeface="Times New Roman" panose="02020603050405020304" pitchFamily="18" charset="0"/>
                <a:cs typeface="Times New Roman" panose="02020603050405020304" pitchFamily="18" charset="0"/>
              </a:rPr>
              <a:t>188</a:t>
            </a:r>
            <a:r>
              <a:rPr kumimoji="1" lang="ja-JP" altLang="en-US" sz="1400" u="sng" dirty="0">
                <a:latin typeface="Times New Roman" panose="02020603050405020304" pitchFamily="18" charset="0"/>
                <a:cs typeface="Times New Roman" panose="02020603050405020304" pitchFamily="18" charset="0"/>
              </a:rPr>
              <a:t> </a:t>
            </a:r>
            <a:r>
              <a:rPr kumimoji="1" lang="en-US" altLang="ja-JP" sz="1400" u="sng" dirty="0">
                <a:latin typeface="Times New Roman" panose="02020603050405020304" pitchFamily="18" charset="0"/>
                <a:cs typeface="Times New Roman" panose="02020603050405020304" pitchFamily="18" charset="0"/>
              </a:rPr>
              <a:t>kJ</a:t>
            </a:r>
            <a:r>
              <a:rPr kumimoji="1" lang="ja-JP" altLang="en-US" sz="1400" u="sng" dirty="0">
                <a:latin typeface="Times New Roman" panose="02020603050405020304" pitchFamily="18" charset="0"/>
                <a:cs typeface="Times New Roman" panose="02020603050405020304" pitchFamily="18" charset="0"/>
              </a:rPr>
              <a:t> </a:t>
            </a:r>
            <a:r>
              <a:rPr lang="ja-JP" altLang="en-US" sz="1400" dirty="0">
                <a:latin typeface="Times New Roman" panose="02020603050405020304" pitchFamily="18" charset="0"/>
                <a:cs typeface="Times New Roman" panose="02020603050405020304" pitchFamily="18" charset="0"/>
              </a:rPr>
              <a:t>と見積もられた。</a:t>
            </a:r>
            <a:endParaRPr kumimoji="1" lang="en-US" altLang="ja-JP" sz="1400" dirty="0">
              <a:latin typeface="Times New Roman" panose="02020603050405020304" pitchFamily="18" charset="0"/>
              <a:cs typeface="Times New Roman" panose="02020603050405020304" pitchFamily="18" charset="0"/>
            </a:endParaRPr>
          </a:p>
        </p:txBody>
      </p:sp>
      <p:sp>
        <p:nvSpPr>
          <p:cNvPr id="4" name="正方形/長方形 3"/>
          <p:cNvSpPr/>
          <p:nvPr/>
        </p:nvSpPr>
        <p:spPr>
          <a:xfrm>
            <a:off x="2987824" y="5373216"/>
            <a:ext cx="5727462" cy="1041989"/>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solidFill>
                <a:schemeClr val="tx1"/>
              </a:solidFill>
            </a:endParaRPr>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2730" y="1450348"/>
            <a:ext cx="2604666" cy="14110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正方形/長方形 8"/>
          <p:cNvSpPr/>
          <p:nvPr/>
        </p:nvSpPr>
        <p:spPr>
          <a:xfrm>
            <a:off x="1934765" y="4284094"/>
            <a:ext cx="558961" cy="216024"/>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solidFill>
                <a:schemeClr val="tx1"/>
              </a:solidFill>
            </a:endParaRPr>
          </a:p>
        </p:txBody>
      </p:sp>
      <p:cxnSp>
        <p:nvCxnSpPr>
          <p:cNvPr id="11" name="直線矢印コネクタ 10"/>
          <p:cNvCxnSpPr/>
          <p:nvPr/>
        </p:nvCxnSpPr>
        <p:spPr>
          <a:xfrm>
            <a:off x="1508834" y="4312669"/>
            <a:ext cx="360040" cy="0"/>
          </a:xfrm>
          <a:prstGeom prst="straightConnector1">
            <a:avLst/>
          </a:prstGeom>
          <a:ln w="19050">
            <a:solidFill>
              <a:schemeClr val="accent2"/>
            </a:solidFill>
            <a:tailEnd type="arrow"/>
          </a:ln>
        </p:spPr>
        <p:style>
          <a:lnRef idx="1">
            <a:schemeClr val="accent1"/>
          </a:lnRef>
          <a:fillRef idx="0">
            <a:schemeClr val="accent1"/>
          </a:fillRef>
          <a:effectRef idx="0">
            <a:schemeClr val="accent1"/>
          </a:effectRef>
          <a:fontRef idx="minor">
            <a:schemeClr val="tx1"/>
          </a:fontRef>
        </p:style>
      </p:cxnSp>
      <p:cxnSp>
        <p:nvCxnSpPr>
          <p:cNvPr id="22" name="直線矢印コネクタ 21"/>
          <p:cNvCxnSpPr/>
          <p:nvPr/>
        </p:nvCxnSpPr>
        <p:spPr>
          <a:xfrm>
            <a:off x="1508834" y="4465069"/>
            <a:ext cx="360040" cy="0"/>
          </a:xfrm>
          <a:prstGeom prst="straightConnector1">
            <a:avLst/>
          </a:prstGeom>
          <a:ln w="19050">
            <a:solidFill>
              <a:schemeClr val="accent2"/>
            </a:solidFill>
            <a:tailEnd type="arrow"/>
          </a:ln>
        </p:spPr>
        <p:style>
          <a:lnRef idx="1">
            <a:schemeClr val="accent1"/>
          </a:lnRef>
          <a:fillRef idx="0">
            <a:schemeClr val="accent1"/>
          </a:fillRef>
          <a:effectRef idx="0">
            <a:schemeClr val="accent1"/>
          </a:effectRef>
          <a:fontRef idx="minor">
            <a:schemeClr val="tx1"/>
          </a:fontRef>
        </p:style>
      </p:cxnSp>
      <p:sp>
        <p:nvSpPr>
          <p:cNvPr id="25" name="正方形/長方形 24"/>
          <p:cNvSpPr/>
          <p:nvPr/>
        </p:nvSpPr>
        <p:spPr>
          <a:xfrm>
            <a:off x="1957985" y="5601366"/>
            <a:ext cx="558961" cy="799154"/>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solidFill>
                <a:schemeClr val="tx1"/>
              </a:solidFill>
            </a:endParaRPr>
          </a:p>
        </p:txBody>
      </p:sp>
      <p:graphicFrame>
        <p:nvGraphicFramePr>
          <p:cNvPr id="26" name="グラフ 25"/>
          <p:cNvGraphicFramePr>
            <a:graphicFrameLocks/>
          </p:cNvGraphicFramePr>
          <p:nvPr>
            <p:extLst/>
          </p:nvPr>
        </p:nvGraphicFramePr>
        <p:xfrm>
          <a:off x="1016606" y="5506153"/>
          <a:ext cx="648071" cy="1091199"/>
        </p:xfrm>
        <a:graphic>
          <a:graphicData uri="http://schemas.openxmlformats.org/drawingml/2006/chart">
            <c:chart xmlns:c="http://schemas.openxmlformats.org/drawingml/2006/chart" xmlns:r="http://schemas.openxmlformats.org/officeDocument/2006/relationships" r:id="rId3"/>
          </a:graphicData>
        </a:graphic>
      </p:graphicFrame>
      <p:sp>
        <p:nvSpPr>
          <p:cNvPr id="12" name="正方形/長方形 11"/>
          <p:cNvSpPr/>
          <p:nvPr/>
        </p:nvSpPr>
        <p:spPr>
          <a:xfrm>
            <a:off x="1112790" y="5527907"/>
            <a:ext cx="612068" cy="734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solidFill>
                <a:schemeClr val="tx1"/>
              </a:solidFill>
            </a:endParaRPr>
          </a:p>
        </p:txBody>
      </p:sp>
      <p:sp>
        <p:nvSpPr>
          <p:cNvPr id="13" name="右矢印 12"/>
          <p:cNvSpPr/>
          <p:nvPr/>
        </p:nvSpPr>
        <p:spPr>
          <a:xfrm>
            <a:off x="1667708" y="5872228"/>
            <a:ext cx="180020" cy="206313"/>
          </a:xfrm>
          <a:prstGeom prst="rightArrow">
            <a:avLst/>
          </a:prstGeom>
          <a:solidFill>
            <a:schemeClr val="accent2">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solidFill>
                <a:schemeClr val="tx1"/>
              </a:solidFill>
            </a:endParaRPr>
          </a:p>
        </p:txBody>
      </p:sp>
      <p:sp>
        <p:nvSpPr>
          <p:cNvPr id="15" name="正方形/長方形 14"/>
          <p:cNvSpPr/>
          <p:nvPr/>
        </p:nvSpPr>
        <p:spPr>
          <a:xfrm>
            <a:off x="693899" y="3976779"/>
            <a:ext cx="1755545" cy="307777"/>
          </a:xfrm>
          <a:prstGeom prst="rect">
            <a:avLst/>
          </a:prstGeom>
        </p:spPr>
        <p:txBody>
          <a:bodyPr wrap="none">
            <a:spAutoFit/>
          </a:bodyPr>
          <a:lstStyle/>
          <a:p>
            <a:r>
              <a:rPr lang="en-US" altLang="ja-JP" sz="1400" i="1" dirty="0">
                <a:solidFill>
                  <a:srgbClr val="C00000"/>
                </a:solidFill>
                <a:latin typeface="Times New Roman" panose="02020603050405020304" pitchFamily="18" charset="0"/>
                <a:cs typeface="Times New Roman" panose="02020603050405020304" pitchFamily="18" charset="0"/>
              </a:rPr>
              <a:t>I</a:t>
            </a:r>
            <a:r>
              <a:rPr lang="en-US" altLang="ja-JP" sz="1400" baseline="-25000" dirty="0">
                <a:solidFill>
                  <a:srgbClr val="C00000"/>
                </a:solidFill>
                <a:latin typeface="Times New Roman" panose="02020603050405020304" pitchFamily="18" charset="0"/>
                <a:cs typeface="Times New Roman" panose="02020603050405020304" pitchFamily="18" charset="0"/>
              </a:rPr>
              <a:t>L</a:t>
            </a:r>
            <a:r>
              <a:rPr lang="en-US" altLang="ja-JP" sz="1400" dirty="0">
                <a:solidFill>
                  <a:srgbClr val="C00000"/>
                </a:solidFill>
                <a:latin typeface="Times New Roman" panose="02020603050405020304" pitchFamily="18" charset="0"/>
                <a:cs typeface="Times New Roman" panose="02020603050405020304" pitchFamily="18" charset="0"/>
              </a:rPr>
              <a:t>=5e21~6e22W/cm</a:t>
            </a:r>
            <a:r>
              <a:rPr lang="en-US" altLang="ja-JP" sz="1400" baseline="30000" dirty="0">
                <a:solidFill>
                  <a:srgbClr val="C00000"/>
                </a:solidFill>
                <a:latin typeface="Times New Roman" panose="02020603050405020304" pitchFamily="18" charset="0"/>
                <a:cs typeface="Times New Roman" panose="02020603050405020304" pitchFamily="18" charset="0"/>
              </a:rPr>
              <a:t>2</a:t>
            </a:r>
          </a:p>
        </p:txBody>
      </p:sp>
      <p:sp>
        <p:nvSpPr>
          <p:cNvPr id="16" name="正方形/長方形 15"/>
          <p:cNvSpPr/>
          <p:nvPr/>
        </p:nvSpPr>
        <p:spPr>
          <a:xfrm>
            <a:off x="1934765" y="4470295"/>
            <a:ext cx="1297150" cy="307777"/>
          </a:xfrm>
          <a:prstGeom prst="rect">
            <a:avLst/>
          </a:prstGeom>
        </p:spPr>
        <p:txBody>
          <a:bodyPr wrap="none">
            <a:spAutoFit/>
          </a:bodyPr>
          <a:lstStyle/>
          <a:p>
            <a:r>
              <a:rPr lang="en-US" altLang="ja-JP" sz="1400" i="1" dirty="0">
                <a:latin typeface="Times New Roman" panose="02020603050405020304" pitchFamily="18" charset="0"/>
                <a:cs typeface="Times New Roman" panose="02020603050405020304" pitchFamily="18" charset="0"/>
              </a:rPr>
              <a:t>n</a:t>
            </a:r>
            <a:r>
              <a:rPr lang="en-US" altLang="ja-JP" sz="1400" baseline="-25000" dirty="0">
                <a:latin typeface="Times New Roman" panose="02020603050405020304" pitchFamily="18" charset="0"/>
                <a:cs typeface="Times New Roman" panose="02020603050405020304" pitchFamily="18" charset="0"/>
              </a:rPr>
              <a:t>e</a:t>
            </a:r>
            <a:r>
              <a:rPr lang="en-US" altLang="ja-JP" sz="1400" dirty="0">
                <a:latin typeface="Times New Roman" panose="02020603050405020304" pitchFamily="18" charset="0"/>
                <a:cs typeface="Times New Roman" panose="02020603050405020304" pitchFamily="18" charset="0"/>
              </a:rPr>
              <a:t>/</a:t>
            </a:r>
            <a:r>
              <a:rPr lang="en-US" altLang="ja-JP" sz="1400" i="1" dirty="0" err="1">
                <a:latin typeface="Times New Roman" panose="02020603050405020304" pitchFamily="18" charset="0"/>
                <a:cs typeface="Times New Roman" panose="02020603050405020304" pitchFamily="18" charset="0"/>
              </a:rPr>
              <a:t>n</a:t>
            </a:r>
            <a:r>
              <a:rPr lang="en-US" altLang="ja-JP" sz="1400" baseline="-25000" dirty="0" err="1">
                <a:latin typeface="Times New Roman" panose="02020603050405020304" pitchFamily="18" charset="0"/>
                <a:cs typeface="Times New Roman" panose="02020603050405020304" pitchFamily="18" charset="0"/>
              </a:rPr>
              <a:t>cr</a:t>
            </a:r>
            <a:r>
              <a:rPr lang="en-US" altLang="ja-JP" sz="1400" dirty="0">
                <a:latin typeface="Times New Roman" panose="02020603050405020304" pitchFamily="18" charset="0"/>
                <a:cs typeface="Times New Roman" panose="02020603050405020304" pitchFamily="18" charset="0"/>
              </a:rPr>
              <a:t>=100~360</a:t>
            </a:r>
            <a:endParaRPr lang="ja-JP" altLang="en-US" sz="1400" dirty="0">
              <a:latin typeface="Times New Roman" panose="02020603050405020304" pitchFamily="18" charset="0"/>
              <a:cs typeface="Times New Roman" panose="02020603050405020304" pitchFamily="18" charset="0"/>
            </a:endParaRPr>
          </a:p>
        </p:txBody>
      </p:sp>
      <p:sp>
        <p:nvSpPr>
          <p:cNvPr id="35" name="正方形/長方形 34"/>
          <p:cNvSpPr/>
          <p:nvPr/>
        </p:nvSpPr>
        <p:spPr>
          <a:xfrm>
            <a:off x="572730" y="5301627"/>
            <a:ext cx="1266693" cy="307777"/>
          </a:xfrm>
          <a:prstGeom prst="rect">
            <a:avLst/>
          </a:prstGeom>
        </p:spPr>
        <p:txBody>
          <a:bodyPr wrap="none">
            <a:spAutoFit/>
          </a:bodyPr>
          <a:lstStyle/>
          <a:p>
            <a:r>
              <a:rPr lang="en-US" altLang="ja-JP" sz="1400" i="1" dirty="0">
                <a:solidFill>
                  <a:srgbClr val="C00000"/>
                </a:solidFill>
                <a:latin typeface="Times New Roman" panose="02020603050405020304" pitchFamily="18" charset="0"/>
                <a:cs typeface="Times New Roman" panose="02020603050405020304" pitchFamily="18" charset="0"/>
              </a:rPr>
              <a:t>I</a:t>
            </a:r>
            <a:r>
              <a:rPr lang="en-US" altLang="ja-JP" sz="1400" baseline="-25000" dirty="0">
                <a:solidFill>
                  <a:srgbClr val="C00000"/>
                </a:solidFill>
                <a:latin typeface="Times New Roman" panose="02020603050405020304" pitchFamily="18" charset="0"/>
                <a:cs typeface="Times New Roman" panose="02020603050405020304" pitchFamily="18" charset="0"/>
              </a:rPr>
              <a:t>L</a:t>
            </a:r>
            <a:r>
              <a:rPr lang="en-US" altLang="ja-JP" sz="1400" dirty="0">
                <a:solidFill>
                  <a:srgbClr val="C00000"/>
                </a:solidFill>
                <a:latin typeface="Times New Roman" panose="02020603050405020304" pitchFamily="18" charset="0"/>
                <a:cs typeface="Times New Roman" panose="02020603050405020304" pitchFamily="18" charset="0"/>
              </a:rPr>
              <a:t>=6e22W/cm</a:t>
            </a:r>
            <a:r>
              <a:rPr lang="en-US" altLang="ja-JP" sz="1400" baseline="30000" dirty="0">
                <a:solidFill>
                  <a:srgbClr val="C00000"/>
                </a:solidFill>
                <a:latin typeface="Times New Roman" panose="02020603050405020304" pitchFamily="18" charset="0"/>
                <a:cs typeface="Times New Roman" panose="02020603050405020304" pitchFamily="18" charset="0"/>
              </a:rPr>
              <a:t>2</a:t>
            </a:r>
          </a:p>
        </p:txBody>
      </p:sp>
      <p:sp>
        <p:nvSpPr>
          <p:cNvPr id="36" name="正方形/長方形 35"/>
          <p:cNvSpPr/>
          <p:nvPr/>
        </p:nvSpPr>
        <p:spPr>
          <a:xfrm>
            <a:off x="1950114" y="5301627"/>
            <a:ext cx="930063" cy="307777"/>
          </a:xfrm>
          <a:prstGeom prst="rect">
            <a:avLst/>
          </a:prstGeom>
        </p:spPr>
        <p:txBody>
          <a:bodyPr wrap="none">
            <a:spAutoFit/>
          </a:bodyPr>
          <a:lstStyle/>
          <a:p>
            <a:r>
              <a:rPr lang="en-US" altLang="ja-JP" sz="1400" i="1" dirty="0">
                <a:latin typeface="Times New Roman" panose="02020603050405020304" pitchFamily="18" charset="0"/>
                <a:cs typeface="Times New Roman" panose="02020603050405020304" pitchFamily="18" charset="0"/>
              </a:rPr>
              <a:t>n</a:t>
            </a:r>
            <a:r>
              <a:rPr lang="en-US" altLang="ja-JP" sz="1400" baseline="-25000" dirty="0">
                <a:latin typeface="Times New Roman" panose="02020603050405020304" pitchFamily="18" charset="0"/>
                <a:cs typeface="Times New Roman" panose="02020603050405020304" pitchFamily="18" charset="0"/>
              </a:rPr>
              <a:t>e</a:t>
            </a:r>
            <a:r>
              <a:rPr lang="en-US" altLang="ja-JP" sz="1400" dirty="0">
                <a:latin typeface="Times New Roman" panose="02020603050405020304" pitchFamily="18" charset="0"/>
                <a:cs typeface="Times New Roman" panose="02020603050405020304" pitchFamily="18" charset="0"/>
              </a:rPr>
              <a:t>/</a:t>
            </a:r>
            <a:r>
              <a:rPr lang="en-US" altLang="ja-JP" sz="1400" i="1" dirty="0" err="1">
                <a:latin typeface="Times New Roman" panose="02020603050405020304" pitchFamily="18" charset="0"/>
                <a:cs typeface="Times New Roman" panose="02020603050405020304" pitchFamily="18" charset="0"/>
              </a:rPr>
              <a:t>n</a:t>
            </a:r>
            <a:r>
              <a:rPr lang="en-US" altLang="ja-JP" sz="1400" baseline="-25000" dirty="0" err="1">
                <a:latin typeface="Times New Roman" panose="02020603050405020304" pitchFamily="18" charset="0"/>
                <a:cs typeface="Times New Roman" panose="02020603050405020304" pitchFamily="18" charset="0"/>
              </a:rPr>
              <a:t>cr</a:t>
            </a:r>
            <a:r>
              <a:rPr lang="en-US" altLang="ja-JP" sz="1400" dirty="0">
                <a:latin typeface="Times New Roman" panose="02020603050405020304" pitchFamily="18" charset="0"/>
                <a:cs typeface="Times New Roman" panose="02020603050405020304" pitchFamily="18" charset="0"/>
              </a:rPr>
              <a:t>=360</a:t>
            </a:r>
            <a:endParaRPr lang="ja-JP" altLang="en-US" sz="1400" dirty="0">
              <a:latin typeface="Times New Roman" panose="02020603050405020304" pitchFamily="18" charset="0"/>
              <a:cs typeface="Times New Roman" panose="02020603050405020304" pitchFamily="18" charset="0"/>
            </a:endParaRPr>
          </a:p>
        </p:txBody>
      </p:sp>
      <p:sp>
        <p:nvSpPr>
          <p:cNvPr id="17" name="正方形/長方形 16"/>
          <p:cNvSpPr/>
          <p:nvPr/>
        </p:nvSpPr>
        <p:spPr>
          <a:xfrm>
            <a:off x="822662" y="5790212"/>
            <a:ext cx="599844" cy="307777"/>
          </a:xfrm>
          <a:prstGeom prst="rect">
            <a:avLst/>
          </a:prstGeom>
        </p:spPr>
        <p:txBody>
          <a:bodyPr wrap="none">
            <a:spAutoFit/>
          </a:bodyPr>
          <a:lstStyle/>
          <a:p>
            <a:r>
              <a:rPr lang="en-US" altLang="ja-JP" sz="1400" dirty="0">
                <a:latin typeface="Times New Roman" panose="02020603050405020304" pitchFamily="18" charset="0"/>
                <a:cs typeface="Times New Roman" panose="02020603050405020304" pitchFamily="18" charset="0"/>
              </a:rPr>
              <a:t>20μm</a:t>
            </a:r>
            <a:endParaRPr lang="ja-JP" altLang="en-US" sz="1400" dirty="0">
              <a:latin typeface="Times New Roman" panose="02020603050405020304" pitchFamily="18" charset="0"/>
              <a:cs typeface="Times New Roman" panose="02020603050405020304" pitchFamily="18" charset="0"/>
            </a:endParaRPr>
          </a:p>
        </p:txBody>
      </p:sp>
      <p:cxnSp>
        <p:nvCxnSpPr>
          <p:cNvPr id="19" name="直線矢印コネクタ 18"/>
          <p:cNvCxnSpPr/>
          <p:nvPr/>
        </p:nvCxnSpPr>
        <p:spPr>
          <a:xfrm>
            <a:off x="1364818" y="5771197"/>
            <a:ext cx="0" cy="370904"/>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31" name="正方形/長方形 30"/>
          <p:cNvSpPr/>
          <p:nvPr/>
        </p:nvSpPr>
        <p:spPr>
          <a:xfrm>
            <a:off x="140682" y="3582308"/>
            <a:ext cx="8849163" cy="135886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solidFill>
                <a:schemeClr val="tx1"/>
              </a:solidFill>
            </a:endParaRPr>
          </a:p>
        </p:txBody>
      </p:sp>
    </p:spTree>
    <p:extLst>
      <p:ext uri="{BB962C8B-B14F-4D97-AF65-F5344CB8AC3E}">
        <p14:creationId xmlns:p14="http://schemas.microsoft.com/office/powerpoint/2010/main" val="13561657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計算条件</a:t>
            </a:r>
          </a:p>
        </p:txBody>
      </p:sp>
      <p:sp>
        <p:nvSpPr>
          <p:cNvPr id="4" name="正方形/長方形 3"/>
          <p:cNvSpPr/>
          <p:nvPr/>
        </p:nvSpPr>
        <p:spPr>
          <a:xfrm>
            <a:off x="4477681" y="1997808"/>
            <a:ext cx="1035392" cy="917594"/>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i="1" dirty="0">
              <a:solidFill>
                <a:schemeClr val="tx1"/>
              </a:solidFill>
              <a:latin typeface="Times New Roman" panose="02020603050405020304" pitchFamily="18" charset="0"/>
              <a:cs typeface="Times New Roman" panose="02020603050405020304" pitchFamily="18" charset="0"/>
            </a:endParaRPr>
          </a:p>
        </p:txBody>
      </p:sp>
      <p:sp>
        <p:nvSpPr>
          <p:cNvPr id="5" name="正方形/長方形 4"/>
          <p:cNvSpPr/>
          <p:nvPr/>
        </p:nvSpPr>
        <p:spPr>
          <a:xfrm>
            <a:off x="5368758" y="1997808"/>
            <a:ext cx="1848696" cy="89863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solidFill>
                <a:schemeClr val="tx1"/>
              </a:solidFill>
              <a:latin typeface="Times New Roman" panose="02020603050405020304" pitchFamily="18" charset="0"/>
              <a:cs typeface="Times New Roman" panose="02020603050405020304" pitchFamily="18" charset="0"/>
            </a:endParaRPr>
          </a:p>
        </p:txBody>
      </p:sp>
      <p:cxnSp>
        <p:nvCxnSpPr>
          <p:cNvPr id="6" name="直線矢印コネクタ 5"/>
          <p:cNvCxnSpPr/>
          <p:nvPr/>
        </p:nvCxnSpPr>
        <p:spPr>
          <a:xfrm>
            <a:off x="5368758" y="2114091"/>
            <a:ext cx="1840443" cy="0"/>
          </a:xfrm>
          <a:prstGeom prst="straightConnector1">
            <a:avLst/>
          </a:prstGeom>
          <a:ln>
            <a:solidFill>
              <a:schemeClr val="bg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7" name="直線矢印コネクタ 6"/>
          <p:cNvCxnSpPr/>
          <p:nvPr/>
        </p:nvCxnSpPr>
        <p:spPr>
          <a:xfrm>
            <a:off x="4477680" y="2114091"/>
            <a:ext cx="891077" cy="0"/>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8" name="テキスト ボックス 7"/>
          <p:cNvSpPr txBox="1"/>
          <p:nvPr/>
        </p:nvSpPr>
        <p:spPr>
          <a:xfrm>
            <a:off x="4504804" y="2123507"/>
            <a:ext cx="835485" cy="584775"/>
          </a:xfrm>
          <a:prstGeom prst="rect">
            <a:avLst/>
          </a:prstGeom>
          <a:noFill/>
          <a:ln>
            <a:noFill/>
          </a:ln>
        </p:spPr>
        <p:txBody>
          <a:bodyPr wrap="none" rtlCol="0">
            <a:spAutoFit/>
          </a:bodyPr>
          <a:lstStyle/>
          <a:p>
            <a:r>
              <a:rPr lang="en-US" altLang="ja-JP" sz="1600" dirty="0">
                <a:latin typeface="Times New Roman" panose="02020603050405020304" pitchFamily="18" charset="0"/>
                <a:cs typeface="Times New Roman" panose="02020603050405020304" pitchFamily="18" charset="0"/>
              </a:rPr>
              <a:t>5μm</a:t>
            </a:r>
          </a:p>
          <a:p>
            <a:r>
              <a:rPr lang="en-US" altLang="ja-JP" sz="1600" dirty="0">
                <a:latin typeface="Times New Roman" panose="02020603050405020304" pitchFamily="18" charset="0"/>
                <a:cs typeface="Times New Roman" panose="02020603050405020304" pitchFamily="18" charset="0"/>
              </a:rPr>
              <a:t>vacuum</a:t>
            </a:r>
            <a:endParaRPr kumimoji="1" lang="ja-JP" altLang="en-US" sz="1600" dirty="0">
              <a:latin typeface="Times New Roman" panose="02020603050405020304" pitchFamily="18" charset="0"/>
              <a:cs typeface="Times New Roman" panose="02020603050405020304" pitchFamily="18" charset="0"/>
            </a:endParaRPr>
          </a:p>
        </p:txBody>
      </p:sp>
      <p:sp>
        <p:nvSpPr>
          <p:cNvPr id="9" name="正方形/長方形 8"/>
          <p:cNvSpPr/>
          <p:nvPr/>
        </p:nvSpPr>
        <p:spPr>
          <a:xfrm>
            <a:off x="4477681" y="1914423"/>
            <a:ext cx="1006817" cy="83385"/>
          </a:xfrm>
          <a:prstGeom prst="rect">
            <a:avLst/>
          </a:prstGeom>
          <a:gradFill flip="none" rotWithShape="1">
            <a:gsLst>
              <a:gs pos="0">
                <a:schemeClr val="accent5">
                  <a:lumMod val="60000"/>
                  <a:lumOff val="40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solidFill>
                <a:schemeClr val="tx1"/>
              </a:solidFill>
              <a:latin typeface="Times New Roman" panose="02020603050405020304" pitchFamily="18" charset="0"/>
              <a:cs typeface="Times New Roman" panose="02020603050405020304" pitchFamily="18" charset="0"/>
            </a:endParaRPr>
          </a:p>
        </p:txBody>
      </p:sp>
      <p:sp>
        <p:nvSpPr>
          <p:cNvPr id="10" name="正方形/長方形 9"/>
          <p:cNvSpPr/>
          <p:nvPr/>
        </p:nvSpPr>
        <p:spPr>
          <a:xfrm>
            <a:off x="5368758" y="1911021"/>
            <a:ext cx="1848695" cy="121328"/>
          </a:xfrm>
          <a:prstGeom prst="rect">
            <a:avLst/>
          </a:prstGeom>
          <a:gradFill flip="none" rotWithShape="1">
            <a:gsLst>
              <a:gs pos="0">
                <a:schemeClr val="tx1"/>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solidFill>
                <a:schemeClr val="tx1"/>
              </a:solidFill>
              <a:latin typeface="Times New Roman" panose="02020603050405020304" pitchFamily="18" charset="0"/>
              <a:cs typeface="Times New Roman" panose="02020603050405020304" pitchFamily="18" charset="0"/>
            </a:endParaRPr>
          </a:p>
        </p:txBody>
      </p:sp>
      <p:sp>
        <p:nvSpPr>
          <p:cNvPr id="11" name="正方形/長方形 10"/>
          <p:cNvSpPr/>
          <p:nvPr/>
        </p:nvSpPr>
        <p:spPr>
          <a:xfrm rot="10800000">
            <a:off x="4477680" y="2915402"/>
            <a:ext cx="1014686" cy="83388"/>
          </a:xfrm>
          <a:prstGeom prst="rect">
            <a:avLst/>
          </a:prstGeom>
          <a:gradFill flip="none" rotWithShape="1">
            <a:gsLst>
              <a:gs pos="0">
                <a:schemeClr val="accent5">
                  <a:lumMod val="60000"/>
                  <a:lumOff val="40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solidFill>
                <a:schemeClr val="tx1"/>
              </a:solidFill>
              <a:latin typeface="Times New Roman" panose="02020603050405020304" pitchFamily="18" charset="0"/>
              <a:cs typeface="Times New Roman" panose="02020603050405020304" pitchFamily="18" charset="0"/>
            </a:endParaRPr>
          </a:p>
        </p:txBody>
      </p:sp>
      <p:sp>
        <p:nvSpPr>
          <p:cNvPr id="12" name="正方形/長方形 11"/>
          <p:cNvSpPr/>
          <p:nvPr/>
        </p:nvSpPr>
        <p:spPr>
          <a:xfrm rot="10800000">
            <a:off x="5368757" y="2886939"/>
            <a:ext cx="1849019" cy="111852"/>
          </a:xfrm>
          <a:prstGeom prst="rect">
            <a:avLst/>
          </a:prstGeom>
          <a:gradFill flip="none" rotWithShape="1">
            <a:gsLst>
              <a:gs pos="0">
                <a:schemeClr val="tx1"/>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solidFill>
                <a:schemeClr val="tx1"/>
              </a:solidFill>
              <a:latin typeface="Times New Roman" panose="02020603050405020304" pitchFamily="18" charset="0"/>
              <a:cs typeface="Times New Roman" panose="02020603050405020304" pitchFamily="18" charset="0"/>
            </a:endParaRPr>
          </a:p>
        </p:txBody>
      </p:sp>
      <p:cxnSp>
        <p:nvCxnSpPr>
          <p:cNvPr id="13" name="直線コネクタ 12"/>
          <p:cNvCxnSpPr/>
          <p:nvPr/>
        </p:nvCxnSpPr>
        <p:spPr>
          <a:xfrm flipV="1">
            <a:off x="7217453" y="1938344"/>
            <a:ext cx="0" cy="1014238"/>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14" name="テキスト ボックス 13"/>
          <p:cNvSpPr txBox="1"/>
          <p:nvPr/>
        </p:nvSpPr>
        <p:spPr>
          <a:xfrm>
            <a:off x="5562829" y="2161350"/>
            <a:ext cx="1079142" cy="584775"/>
          </a:xfrm>
          <a:prstGeom prst="rect">
            <a:avLst/>
          </a:prstGeom>
          <a:noFill/>
          <a:ln>
            <a:noFill/>
          </a:ln>
        </p:spPr>
        <p:txBody>
          <a:bodyPr wrap="none" rtlCol="0">
            <a:spAutoFit/>
          </a:bodyPr>
          <a:lstStyle/>
          <a:p>
            <a:r>
              <a:rPr lang="en-US" altLang="ja-JP" sz="1600" dirty="0">
                <a:solidFill>
                  <a:schemeClr val="bg1"/>
                </a:solidFill>
                <a:latin typeface="Times New Roman" panose="02020603050405020304" pitchFamily="18" charset="0"/>
                <a:cs typeface="Times New Roman" panose="02020603050405020304" pitchFamily="18" charset="0"/>
              </a:rPr>
              <a:t>17 ~ 49μm</a:t>
            </a:r>
          </a:p>
          <a:p>
            <a:r>
              <a:rPr kumimoji="1" lang="en-US" altLang="ja-JP" sz="1600" dirty="0">
                <a:solidFill>
                  <a:schemeClr val="bg1"/>
                </a:solidFill>
                <a:latin typeface="Times New Roman" panose="02020603050405020304" pitchFamily="18" charset="0"/>
                <a:cs typeface="Times New Roman" panose="02020603050405020304" pitchFamily="18" charset="0"/>
              </a:rPr>
              <a:t>C</a:t>
            </a:r>
            <a:r>
              <a:rPr kumimoji="1" lang="en-US" altLang="ja-JP" sz="1600" baseline="30000" dirty="0">
                <a:solidFill>
                  <a:schemeClr val="bg1"/>
                </a:solidFill>
                <a:latin typeface="Times New Roman" panose="02020603050405020304" pitchFamily="18" charset="0"/>
                <a:cs typeface="Times New Roman" panose="02020603050405020304" pitchFamily="18" charset="0"/>
              </a:rPr>
              <a:t>6+</a:t>
            </a:r>
            <a:r>
              <a:rPr kumimoji="1" lang="ja-JP" altLang="en-US" sz="1600" baseline="30000" dirty="0">
                <a:solidFill>
                  <a:schemeClr val="bg1"/>
                </a:solidFill>
                <a:latin typeface="Times New Roman" panose="02020603050405020304" pitchFamily="18" charset="0"/>
                <a:cs typeface="Times New Roman" panose="02020603050405020304" pitchFamily="18" charset="0"/>
              </a:rPr>
              <a:t> </a:t>
            </a:r>
            <a:r>
              <a:rPr kumimoji="1" lang="en-US" altLang="ja-JP" sz="1600" dirty="0">
                <a:solidFill>
                  <a:schemeClr val="bg1"/>
                </a:solidFill>
                <a:latin typeface="Times New Roman" panose="02020603050405020304" pitchFamily="18" charset="0"/>
                <a:cs typeface="Times New Roman" panose="02020603050405020304" pitchFamily="18" charset="0"/>
              </a:rPr>
              <a:t>plane</a:t>
            </a:r>
            <a:endParaRPr kumimoji="1" lang="ja-JP" altLang="en-US" sz="1600" dirty="0">
              <a:solidFill>
                <a:schemeClr val="bg1"/>
              </a:solidFill>
              <a:latin typeface="Times New Roman" panose="02020603050405020304" pitchFamily="18" charset="0"/>
              <a:cs typeface="Times New Roman" panose="02020603050405020304" pitchFamily="18" charset="0"/>
            </a:endParaRPr>
          </a:p>
        </p:txBody>
      </p:sp>
      <p:sp>
        <p:nvSpPr>
          <p:cNvPr id="16" name="テキスト ボックス 15"/>
          <p:cNvSpPr txBox="1"/>
          <p:nvPr/>
        </p:nvSpPr>
        <p:spPr>
          <a:xfrm>
            <a:off x="4139952" y="1188041"/>
            <a:ext cx="3900772" cy="584775"/>
          </a:xfrm>
          <a:prstGeom prst="rect">
            <a:avLst/>
          </a:prstGeom>
          <a:noFill/>
          <a:ln>
            <a:noFill/>
          </a:ln>
        </p:spPr>
        <p:txBody>
          <a:bodyPr wrap="square" rtlCol="0">
            <a:spAutoFit/>
          </a:bodyPr>
          <a:lstStyle/>
          <a:p>
            <a:r>
              <a:rPr kumimoji="1" lang="en-US" altLang="ja-JP" sz="1600" u="sng" dirty="0">
                <a:latin typeface="Times New Roman" panose="02020603050405020304" pitchFamily="18" charset="0"/>
                <a:cs typeface="Times New Roman" panose="02020603050405020304" pitchFamily="18" charset="0"/>
              </a:rPr>
              <a:t>C</a:t>
            </a:r>
            <a:r>
              <a:rPr kumimoji="1" lang="en-US" altLang="ja-JP" sz="1600" u="sng" baseline="30000" dirty="0">
                <a:latin typeface="Times New Roman" panose="02020603050405020304" pitchFamily="18" charset="0"/>
                <a:cs typeface="Times New Roman" panose="02020603050405020304" pitchFamily="18" charset="0"/>
              </a:rPr>
              <a:t>6+</a:t>
            </a:r>
            <a:r>
              <a:rPr kumimoji="1" lang="ja-JP" altLang="en-US" sz="1600" u="sng" dirty="0">
                <a:latin typeface="Times New Roman" panose="02020603050405020304" pitchFamily="18" charset="0"/>
                <a:cs typeface="Times New Roman" panose="02020603050405020304" pitchFamily="18" charset="0"/>
              </a:rPr>
              <a:t>プラズマターゲット</a:t>
            </a:r>
            <a:endParaRPr lang="en-US" altLang="ja-JP" sz="1600" u="sng" dirty="0">
              <a:latin typeface="Times New Roman" panose="02020603050405020304" pitchFamily="18" charset="0"/>
              <a:cs typeface="Times New Roman" panose="02020603050405020304" pitchFamily="18" charset="0"/>
            </a:endParaRPr>
          </a:p>
          <a:p>
            <a:r>
              <a:rPr lang="ja-JP" altLang="en-US" sz="1600" dirty="0">
                <a:latin typeface="Times New Roman" panose="02020603050405020304" pitchFamily="18" charset="0"/>
                <a:cs typeface="Times New Roman" panose="02020603050405020304" pitchFamily="18" charset="0"/>
              </a:rPr>
              <a:t>・・・ </a:t>
            </a:r>
            <a:r>
              <a:rPr lang="en-US" altLang="ja-JP" sz="1600" i="1" dirty="0" err="1">
                <a:latin typeface="Times New Roman" panose="02020603050405020304" pitchFamily="18" charset="0"/>
                <a:cs typeface="Times New Roman" panose="02020603050405020304" pitchFamily="18" charset="0"/>
              </a:rPr>
              <a:t>y</a:t>
            </a:r>
            <a:r>
              <a:rPr lang="en-US" altLang="ja-JP" sz="1600" baseline="-25000" dirty="0" err="1">
                <a:latin typeface="Times New Roman" panose="02020603050405020304" pitchFamily="18" charset="0"/>
                <a:cs typeface="Times New Roman" panose="02020603050405020304" pitchFamily="18" charset="0"/>
              </a:rPr>
              <a:t>max</a:t>
            </a:r>
            <a:r>
              <a:rPr lang="en-US" altLang="ja-JP" sz="1600" dirty="0">
                <a:latin typeface="Times New Roman" panose="02020603050405020304" pitchFamily="18" charset="0"/>
                <a:cs typeface="Times New Roman" panose="02020603050405020304" pitchFamily="18" charset="0"/>
              </a:rPr>
              <a:t>=0.1μm</a:t>
            </a:r>
            <a:r>
              <a:rPr lang="ja-JP" altLang="en-US" sz="1600" dirty="0">
                <a:latin typeface="Times New Roman" panose="02020603050405020304" pitchFamily="18" charset="0"/>
                <a:cs typeface="Times New Roman" panose="02020603050405020304" pitchFamily="18" charset="0"/>
              </a:rPr>
              <a:t>周期境界（≒無限平板）</a:t>
            </a:r>
            <a:endParaRPr lang="en-US" altLang="ja-JP" sz="1600" dirty="0">
              <a:latin typeface="Times New Roman" panose="02020603050405020304" pitchFamily="18" charset="0"/>
              <a:cs typeface="Times New Roman" panose="02020603050405020304" pitchFamily="18" charset="0"/>
            </a:endParaRPr>
          </a:p>
        </p:txBody>
      </p:sp>
      <p:cxnSp>
        <p:nvCxnSpPr>
          <p:cNvPr id="17" name="直線コネクタ 16"/>
          <p:cNvCxnSpPr/>
          <p:nvPr/>
        </p:nvCxnSpPr>
        <p:spPr>
          <a:xfrm flipV="1">
            <a:off x="4477681" y="1918792"/>
            <a:ext cx="0" cy="1042675"/>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8" name="直線矢印コネクタ 17"/>
          <p:cNvCxnSpPr/>
          <p:nvPr/>
        </p:nvCxnSpPr>
        <p:spPr>
          <a:xfrm>
            <a:off x="3804887" y="2032349"/>
            <a:ext cx="657051" cy="0"/>
          </a:xfrm>
          <a:prstGeom prst="straightConnector1">
            <a:avLst/>
          </a:prstGeom>
          <a:ln w="19050">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9" name="直線矢印コネクタ 18"/>
          <p:cNvCxnSpPr/>
          <p:nvPr/>
        </p:nvCxnSpPr>
        <p:spPr>
          <a:xfrm>
            <a:off x="3804887" y="2320381"/>
            <a:ext cx="645471" cy="0"/>
          </a:xfrm>
          <a:prstGeom prst="straightConnector1">
            <a:avLst/>
          </a:prstGeom>
          <a:ln w="19050">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0" name="直線矢印コネクタ 19"/>
          <p:cNvCxnSpPr/>
          <p:nvPr/>
        </p:nvCxnSpPr>
        <p:spPr>
          <a:xfrm>
            <a:off x="3804887" y="2617938"/>
            <a:ext cx="648693" cy="0"/>
          </a:xfrm>
          <a:prstGeom prst="straightConnector1">
            <a:avLst/>
          </a:prstGeom>
          <a:ln w="19050">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2" name="直線矢印コネクタ 21"/>
          <p:cNvCxnSpPr/>
          <p:nvPr/>
        </p:nvCxnSpPr>
        <p:spPr>
          <a:xfrm>
            <a:off x="3804887" y="2896445"/>
            <a:ext cx="648693" cy="0"/>
          </a:xfrm>
          <a:prstGeom prst="straightConnector1">
            <a:avLst/>
          </a:prstGeom>
          <a:ln w="19050">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graphicFrame>
        <p:nvGraphicFramePr>
          <p:cNvPr id="23" name="グラフ 22"/>
          <p:cNvGraphicFramePr>
            <a:graphicFrameLocks/>
          </p:cNvGraphicFramePr>
          <p:nvPr>
            <p:extLst>
              <p:ext uri="{D42A27DB-BD31-4B8C-83A1-F6EECF244321}">
                <p14:modId xmlns:p14="http://schemas.microsoft.com/office/powerpoint/2010/main" val="3236947306"/>
              </p:ext>
            </p:extLst>
          </p:nvPr>
        </p:nvGraphicFramePr>
        <p:xfrm>
          <a:off x="539552" y="1671865"/>
          <a:ext cx="3035674" cy="1782672"/>
        </p:xfrm>
        <a:graphic>
          <a:graphicData uri="http://schemas.openxmlformats.org/drawingml/2006/chart">
            <c:chart xmlns:c="http://schemas.openxmlformats.org/drawingml/2006/chart" xmlns:r="http://schemas.openxmlformats.org/officeDocument/2006/relationships" r:id="rId3"/>
          </a:graphicData>
        </a:graphic>
      </p:graphicFrame>
      <p:sp>
        <p:nvSpPr>
          <p:cNvPr id="24" name="テキスト ボックス 23"/>
          <p:cNvSpPr txBox="1"/>
          <p:nvPr/>
        </p:nvSpPr>
        <p:spPr>
          <a:xfrm>
            <a:off x="1614727" y="2639748"/>
            <a:ext cx="346323" cy="261610"/>
          </a:xfrm>
          <a:prstGeom prst="rect">
            <a:avLst/>
          </a:prstGeom>
          <a:noFill/>
          <a:ln>
            <a:noFill/>
          </a:ln>
        </p:spPr>
        <p:txBody>
          <a:bodyPr wrap="square" rtlCol="0">
            <a:spAutoFit/>
          </a:bodyPr>
          <a:lstStyle/>
          <a:p>
            <a:r>
              <a:rPr kumimoji="1" lang="en-US" altLang="ja-JP" sz="1100" dirty="0">
                <a:latin typeface="Times New Roman" panose="02020603050405020304" pitchFamily="18" charset="0"/>
                <a:cs typeface="Times New Roman" panose="02020603050405020304" pitchFamily="18" charset="0"/>
              </a:rPr>
              <a:t>0</a:t>
            </a:r>
            <a:endParaRPr kumimoji="1" lang="ja-JP" altLang="en-US" sz="1100" dirty="0">
              <a:latin typeface="Times New Roman" panose="02020603050405020304" pitchFamily="18" charset="0"/>
              <a:cs typeface="Times New Roman" panose="02020603050405020304" pitchFamily="18" charset="0"/>
            </a:endParaRPr>
          </a:p>
        </p:txBody>
      </p:sp>
      <p:sp>
        <p:nvSpPr>
          <p:cNvPr id="25" name="テキスト ボックス 24"/>
          <p:cNvSpPr txBox="1"/>
          <p:nvPr/>
        </p:nvSpPr>
        <p:spPr>
          <a:xfrm>
            <a:off x="1506286" y="1639916"/>
            <a:ext cx="545434" cy="261610"/>
          </a:xfrm>
          <a:prstGeom prst="rect">
            <a:avLst/>
          </a:prstGeom>
          <a:noFill/>
          <a:ln>
            <a:noFill/>
          </a:ln>
        </p:spPr>
        <p:txBody>
          <a:bodyPr wrap="square" rtlCol="0">
            <a:spAutoFit/>
          </a:bodyPr>
          <a:lstStyle/>
          <a:p>
            <a:r>
              <a:rPr kumimoji="1" lang="en-US" altLang="ja-JP" sz="1100" dirty="0">
                <a:latin typeface="Times New Roman" panose="02020603050405020304" pitchFamily="18" charset="0"/>
                <a:cs typeface="Times New Roman" panose="02020603050405020304" pitchFamily="18" charset="0"/>
              </a:rPr>
              <a:t>1.0</a:t>
            </a:r>
            <a:endParaRPr kumimoji="1" lang="ja-JP" altLang="en-US" sz="1100" dirty="0">
              <a:latin typeface="Times New Roman" panose="02020603050405020304" pitchFamily="18" charset="0"/>
              <a:cs typeface="Times New Roman" panose="02020603050405020304" pitchFamily="18" charset="0"/>
            </a:endParaRPr>
          </a:p>
        </p:txBody>
      </p:sp>
      <p:sp>
        <p:nvSpPr>
          <p:cNvPr id="26" name="テキスト ボックス 25"/>
          <p:cNvSpPr txBox="1"/>
          <p:nvPr/>
        </p:nvSpPr>
        <p:spPr>
          <a:xfrm>
            <a:off x="1506286" y="2135692"/>
            <a:ext cx="491575" cy="261610"/>
          </a:xfrm>
          <a:prstGeom prst="rect">
            <a:avLst/>
          </a:prstGeom>
          <a:noFill/>
          <a:ln>
            <a:noFill/>
          </a:ln>
        </p:spPr>
        <p:txBody>
          <a:bodyPr wrap="square" rtlCol="0">
            <a:spAutoFit/>
          </a:bodyPr>
          <a:lstStyle/>
          <a:p>
            <a:r>
              <a:rPr kumimoji="1" lang="en-US" altLang="ja-JP" sz="1100" dirty="0">
                <a:latin typeface="Times New Roman" panose="02020603050405020304" pitchFamily="18" charset="0"/>
                <a:cs typeface="Times New Roman" panose="02020603050405020304" pitchFamily="18" charset="0"/>
              </a:rPr>
              <a:t>0.5</a:t>
            </a:r>
            <a:endParaRPr kumimoji="1" lang="ja-JP" altLang="en-US" sz="1100" dirty="0">
              <a:latin typeface="Times New Roman" panose="02020603050405020304" pitchFamily="18" charset="0"/>
              <a:cs typeface="Times New Roman" panose="02020603050405020304" pitchFamily="18" charset="0"/>
            </a:endParaRPr>
          </a:p>
        </p:txBody>
      </p:sp>
      <p:sp>
        <p:nvSpPr>
          <p:cNvPr id="27" name="正方形/長方形 26"/>
          <p:cNvSpPr/>
          <p:nvPr/>
        </p:nvSpPr>
        <p:spPr>
          <a:xfrm>
            <a:off x="2128041" y="2445463"/>
            <a:ext cx="628698" cy="276999"/>
          </a:xfrm>
          <a:prstGeom prst="rect">
            <a:avLst/>
          </a:prstGeom>
        </p:spPr>
        <p:txBody>
          <a:bodyPr wrap="none">
            <a:spAutoFit/>
          </a:bodyPr>
          <a:lstStyle/>
          <a:p>
            <a:r>
              <a:rPr lang="en-US" altLang="ja-JP" sz="1200" dirty="0">
                <a:latin typeface="Times New Roman" panose="02020603050405020304" pitchFamily="18" charset="0"/>
                <a:cs typeface="Times New Roman" panose="02020603050405020304" pitchFamily="18" charset="0"/>
              </a:rPr>
              <a:t>0.02ps </a:t>
            </a:r>
          </a:p>
        </p:txBody>
      </p:sp>
      <p:cxnSp>
        <p:nvCxnSpPr>
          <p:cNvPr id="28" name="直線矢印コネクタ 27"/>
          <p:cNvCxnSpPr/>
          <p:nvPr/>
        </p:nvCxnSpPr>
        <p:spPr>
          <a:xfrm flipH="1" flipV="1">
            <a:off x="1918708" y="2194370"/>
            <a:ext cx="209333" cy="340802"/>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9" name="直線矢印コネクタ 28"/>
          <p:cNvCxnSpPr>
            <a:stCxn id="27" idx="3"/>
          </p:cNvCxnSpPr>
          <p:nvPr/>
        </p:nvCxnSpPr>
        <p:spPr>
          <a:xfrm flipV="1">
            <a:off x="2756739" y="2189449"/>
            <a:ext cx="512861" cy="394514"/>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0" name="直線矢印コネクタ 29"/>
          <p:cNvCxnSpPr/>
          <p:nvPr/>
        </p:nvCxnSpPr>
        <p:spPr>
          <a:xfrm>
            <a:off x="7452320" y="2860018"/>
            <a:ext cx="742391"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1" name="直線矢印コネクタ 30"/>
          <p:cNvCxnSpPr/>
          <p:nvPr/>
        </p:nvCxnSpPr>
        <p:spPr>
          <a:xfrm flipV="1">
            <a:off x="7452319" y="2355962"/>
            <a:ext cx="2" cy="50578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2" name="テキスト ボックス 31"/>
          <p:cNvSpPr txBox="1"/>
          <p:nvPr/>
        </p:nvSpPr>
        <p:spPr>
          <a:xfrm>
            <a:off x="8252872" y="2639787"/>
            <a:ext cx="569192" cy="369332"/>
          </a:xfrm>
          <a:prstGeom prst="rect">
            <a:avLst/>
          </a:prstGeom>
          <a:noFill/>
          <a:ln>
            <a:noFill/>
          </a:ln>
        </p:spPr>
        <p:txBody>
          <a:bodyPr wrap="square" rtlCol="0">
            <a:spAutoFit/>
          </a:bodyPr>
          <a:lstStyle/>
          <a:p>
            <a:r>
              <a:rPr kumimoji="1" lang="en-US" altLang="ja-JP" i="1" dirty="0">
                <a:latin typeface="Times New Roman" panose="02020603050405020304" pitchFamily="18" charset="0"/>
                <a:cs typeface="Times New Roman" panose="02020603050405020304" pitchFamily="18" charset="0"/>
              </a:rPr>
              <a:t>x</a:t>
            </a:r>
            <a:endParaRPr kumimoji="1" lang="ja-JP" altLang="en-US" i="1" dirty="0">
              <a:latin typeface="Times New Roman" panose="02020603050405020304" pitchFamily="18" charset="0"/>
              <a:cs typeface="Times New Roman" panose="02020603050405020304" pitchFamily="18" charset="0"/>
            </a:endParaRPr>
          </a:p>
        </p:txBody>
      </p:sp>
      <p:sp>
        <p:nvSpPr>
          <p:cNvPr id="33" name="テキスト ボックス 32"/>
          <p:cNvSpPr txBox="1"/>
          <p:nvPr/>
        </p:nvSpPr>
        <p:spPr>
          <a:xfrm>
            <a:off x="7471532" y="2177185"/>
            <a:ext cx="569192" cy="369332"/>
          </a:xfrm>
          <a:prstGeom prst="rect">
            <a:avLst/>
          </a:prstGeom>
          <a:noFill/>
          <a:ln>
            <a:noFill/>
          </a:ln>
        </p:spPr>
        <p:txBody>
          <a:bodyPr wrap="square" rtlCol="0">
            <a:spAutoFit/>
          </a:bodyPr>
          <a:lstStyle/>
          <a:p>
            <a:r>
              <a:rPr lang="en-US" altLang="ja-JP" i="1" dirty="0">
                <a:latin typeface="Times New Roman" panose="02020603050405020304" pitchFamily="18" charset="0"/>
                <a:cs typeface="Times New Roman" panose="02020603050405020304" pitchFamily="18" charset="0"/>
              </a:rPr>
              <a:t>y</a:t>
            </a:r>
            <a:endParaRPr kumimoji="1" lang="ja-JP" altLang="en-US" i="1" dirty="0">
              <a:latin typeface="Times New Roman" panose="02020603050405020304" pitchFamily="18" charset="0"/>
              <a:cs typeface="Times New Roman" panose="02020603050405020304" pitchFamily="18" charset="0"/>
            </a:endParaRPr>
          </a:p>
        </p:txBody>
      </p:sp>
      <p:sp>
        <p:nvSpPr>
          <p:cNvPr id="36" name="テキスト ボックス 35"/>
          <p:cNvSpPr txBox="1"/>
          <p:nvPr/>
        </p:nvSpPr>
        <p:spPr>
          <a:xfrm>
            <a:off x="681910" y="1196752"/>
            <a:ext cx="3329540" cy="338554"/>
          </a:xfrm>
          <a:prstGeom prst="rect">
            <a:avLst/>
          </a:prstGeom>
          <a:noFill/>
          <a:ln>
            <a:noFill/>
          </a:ln>
        </p:spPr>
        <p:txBody>
          <a:bodyPr wrap="square" rtlCol="0">
            <a:spAutoFit/>
          </a:bodyPr>
          <a:lstStyle/>
          <a:p>
            <a:r>
              <a:rPr kumimoji="1" lang="ja-JP" altLang="en-US" sz="1600" u="sng" dirty="0">
                <a:solidFill>
                  <a:schemeClr val="accent6">
                    <a:lumMod val="75000"/>
                  </a:schemeClr>
                </a:solidFill>
                <a:latin typeface="Times New Roman" panose="02020603050405020304" pitchFamily="18" charset="0"/>
                <a:cs typeface="Times New Roman" panose="02020603050405020304" pitchFamily="18" charset="0"/>
              </a:rPr>
              <a:t>加熱レーザー</a:t>
            </a:r>
            <a:r>
              <a:rPr kumimoji="1" lang="ja-JP" altLang="en-US" sz="1600" dirty="0">
                <a:solidFill>
                  <a:schemeClr val="accent6">
                    <a:lumMod val="75000"/>
                  </a:schemeClr>
                </a:solidFill>
                <a:latin typeface="Times New Roman" panose="02020603050405020304" pitchFamily="18" charset="0"/>
                <a:cs typeface="Times New Roman" panose="02020603050405020304" pitchFamily="18" charset="0"/>
              </a:rPr>
              <a:t> ・・・ </a:t>
            </a:r>
            <a:r>
              <a:rPr lang="ja-JP" altLang="en-US" sz="1600" dirty="0">
                <a:solidFill>
                  <a:schemeClr val="accent6">
                    <a:lumMod val="75000"/>
                  </a:schemeClr>
                </a:solidFill>
                <a:latin typeface="Times New Roman" panose="02020603050405020304" pitchFamily="18" charset="0"/>
                <a:cs typeface="Times New Roman" panose="02020603050405020304" pitchFamily="18" charset="0"/>
              </a:rPr>
              <a:t>円偏光</a:t>
            </a:r>
            <a:endParaRPr kumimoji="1" lang="ja-JP" altLang="en-US" sz="1600" dirty="0">
              <a:solidFill>
                <a:schemeClr val="accent6">
                  <a:lumMod val="75000"/>
                </a:schemeClr>
              </a:solidFill>
              <a:latin typeface="Times New Roman" panose="02020603050405020304" pitchFamily="18" charset="0"/>
              <a:cs typeface="Times New Roman" panose="02020603050405020304" pitchFamily="18" charset="0"/>
            </a:endParaRPr>
          </a:p>
        </p:txBody>
      </p:sp>
      <p:sp>
        <p:nvSpPr>
          <p:cNvPr id="42" name="テキスト ボックス 41"/>
          <p:cNvSpPr txBox="1"/>
          <p:nvPr/>
        </p:nvSpPr>
        <p:spPr>
          <a:xfrm rot="16200000">
            <a:off x="450686" y="2103160"/>
            <a:ext cx="1587983" cy="523220"/>
          </a:xfrm>
          <a:prstGeom prst="rect">
            <a:avLst/>
          </a:prstGeom>
          <a:noFill/>
          <a:ln>
            <a:noFill/>
          </a:ln>
        </p:spPr>
        <p:txBody>
          <a:bodyPr wrap="square" rtlCol="0">
            <a:spAutoFit/>
          </a:bodyPr>
          <a:lstStyle/>
          <a:p>
            <a:pPr algn="ctr">
              <a:defRPr sz="1000" b="1" i="0" u="none" strike="noStrike" kern="1200" baseline="0">
                <a:solidFill>
                  <a:prstClr val="black"/>
                </a:solidFill>
                <a:latin typeface="+mn-lt"/>
                <a:ea typeface="+mn-ea"/>
                <a:cs typeface="+mn-cs"/>
              </a:defRPr>
            </a:pPr>
            <a:r>
              <a:rPr lang="en-US" altLang="ja-JP" sz="1400" b="1" i="1" dirty="0">
                <a:latin typeface="Times New Roman" panose="02020603050405020304" pitchFamily="18" charset="0"/>
                <a:cs typeface="Times New Roman" panose="02020603050405020304" pitchFamily="18" charset="0"/>
              </a:rPr>
              <a:t>I</a:t>
            </a:r>
            <a:r>
              <a:rPr lang="en-US" altLang="ja-JP" sz="1400" b="1" baseline="-25000" dirty="0">
                <a:latin typeface="Times New Roman" panose="02020603050405020304" pitchFamily="18" charset="0"/>
                <a:cs typeface="Times New Roman" panose="02020603050405020304" pitchFamily="18" charset="0"/>
              </a:rPr>
              <a:t>L</a:t>
            </a:r>
            <a:r>
              <a:rPr lang="ja-JP" altLang="en-US" sz="1400" b="1" dirty="0">
                <a:latin typeface="Times New Roman" panose="02020603050405020304" pitchFamily="18" charset="0"/>
                <a:cs typeface="Times New Roman" panose="02020603050405020304" pitchFamily="18" charset="0"/>
              </a:rPr>
              <a:t> </a:t>
            </a:r>
            <a:r>
              <a:rPr lang="en-US" altLang="ja-JP" sz="1400" b="1" dirty="0">
                <a:latin typeface="Times New Roman" panose="02020603050405020304" pitchFamily="18" charset="0"/>
                <a:cs typeface="Times New Roman" panose="02020603050405020304" pitchFamily="18" charset="0"/>
              </a:rPr>
              <a:t>[--]</a:t>
            </a:r>
          </a:p>
          <a:p>
            <a:pPr algn="ctr">
              <a:defRPr sz="1000" b="1" i="0" u="none" strike="noStrike" kern="1200" baseline="0">
                <a:solidFill>
                  <a:prstClr val="black"/>
                </a:solidFill>
                <a:latin typeface="+mn-lt"/>
                <a:ea typeface="+mn-ea"/>
                <a:cs typeface="+mn-cs"/>
              </a:defRPr>
            </a:pPr>
            <a:r>
              <a:rPr lang="en-US" altLang="ja-JP" sz="1400" b="1" dirty="0">
                <a:latin typeface="Times New Roman" panose="02020603050405020304" pitchFamily="18" charset="0"/>
                <a:cs typeface="Times New Roman" panose="02020603050405020304" pitchFamily="18" charset="0"/>
              </a:rPr>
              <a:t>(peak normalized)</a:t>
            </a:r>
            <a:endParaRPr lang="ja-JP" altLang="ja-JP" sz="1000" dirty="0">
              <a:latin typeface="Times New Roman" panose="02020603050405020304" pitchFamily="18" charset="0"/>
              <a:cs typeface="Times New Roman" panose="02020603050405020304" pitchFamily="18" charset="0"/>
            </a:endParaRPr>
          </a:p>
        </p:txBody>
      </p:sp>
      <p:sp>
        <p:nvSpPr>
          <p:cNvPr id="59" name="正方形/長方形 58"/>
          <p:cNvSpPr/>
          <p:nvPr/>
        </p:nvSpPr>
        <p:spPr>
          <a:xfrm>
            <a:off x="3822263" y="6001543"/>
            <a:ext cx="3972839" cy="307777"/>
          </a:xfrm>
          <a:prstGeom prst="rect">
            <a:avLst/>
          </a:prstGeom>
        </p:spPr>
        <p:txBody>
          <a:bodyPr wrap="square">
            <a:spAutoFit/>
          </a:bodyPr>
          <a:lstStyle/>
          <a:p>
            <a:r>
              <a:rPr lang="en-US" altLang="ja-JP" sz="1400" i="1" dirty="0">
                <a:latin typeface="Times New Roman" panose="02020603050405020304" pitchFamily="18" charset="0"/>
                <a:cs typeface="Times New Roman" panose="02020603050405020304" pitchFamily="18" charset="0"/>
              </a:rPr>
              <a:t> </a:t>
            </a:r>
            <a:r>
              <a:rPr lang="en-US" altLang="ja-JP" sz="1400" dirty="0">
                <a:latin typeface="Times New Roman" panose="02020603050405020304" pitchFamily="18" charset="0"/>
                <a:cs typeface="Times New Roman" panose="02020603050405020304" pitchFamily="18" charset="0"/>
              </a:rPr>
              <a:t>※ </a:t>
            </a:r>
            <a:r>
              <a:rPr lang="ja-JP" altLang="en-US" sz="1400" dirty="0">
                <a:latin typeface="Times New Roman" panose="02020603050405020304" pitchFamily="18" charset="0"/>
                <a:cs typeface="Times New Roman" panose="02020603050405020304" pitchFamily="18" charset="0"/>
              </a:rPr>
              <a:t>古典的な臨界電子密度</a:t>
            </a:r>
            <a:r>
              <a:rPr lang="en-US" altLang="ja-JP" sz="1400" dirty="0">
                <a:latin typeface="Times New Roman" panose="02020603050405020304" pitchFamily="18" charset="0"/>
                <a:cs typeface="Times New Roman" panose="02020603050405020304" pitchFamily="18" charset="0"/>
              </a:rPr>
              <a:t>: </a:t>
            </a:r>
            <a:r>
              <a:rPr lang="en-US" altLang="ja-JP" sz="1400" i="1" dirty="0" err="1">
                <a:latin typeface="Times New Roman" panose="02020603050405020304" pitchFamily="18" charset="0"/>
                <a:cs typeface="Times New Roman" panose="02020603050405020304" pitchFamily="18" charset="0"/>
              </a:rPr>
              <a:t>n</a:t>
            </a:r>
            <a:r>
              <a:rPr lang="en-US" altLang="ja-JP" sz="1400" baseline="-25000" dirty="0" err="1">
                <a:latin typeface="Times New Roman" panose="02020603050405020304" pitchFamily="18" charset="0"/>
                <a:cs typeface="Times New Roman" panose="02020603050405020304" pitchFamily="18" charset="0"/>
              </a:rPr>
              <a:t>cr</a:t>
            </a:r>
            <a:r>
              <a:rPr lang="ja-JP" altLang="en-US" sz="1400" dirty="0">
                <a:latin typeface="Times New Roman" panose="02020603050405020304" pitchFamily="18" charset="0"/>
                <a:cs typeface="Times New Roman" panose="02020603050405020304" pitchFamily="18" charset="0"/>
              </a:rPr>
              <a:t>≒</a:t>
            </a:r>
            <a:r>
              <a:rPr lang="en-US" altLang="ja-JP" sz="1400" dirty="0">
                <a:latin typeface="Times New Roman" panose="02020603050405020304" pitchFamily="18" charset="0"/>
                <a:cs typeface="Times New Roman" panose="02020603050405020304" pitchFamily="18" charset="0"/>
              </a:rPr>
              <a:t>1×10</a:t>
            </a:r>
            <a:r>
              <a:rPr lang="en-US" altLang="ja-JP" sz="1400" baseline="30000" dirty="0">
                <a:latin typeface="Times New Roman" panose="02020603050405020304" pitchFamily="18" charset="0"/>
                <a:cs typeface="Times New Roman" panose="02020603050405020304" pitchFamily="18" charset="0"/>
              </a:rPr>
              <a:t>21</a:t>
            </a:r>
            <a:r>
              <a:rPr lang="en-US" altLang="ja-JP" sz="1400" dirty="0">
                <a:latin typeface="Times New Roman" panose="02020603050405020304" pitchFamily="18" charset="0"/>
                <a:cs typeface="Times New Roman" panose="02020603050405020304" pitchFamily="18" charset="0"/>
              </a:rPr>
              <a:t>cm</a:t>
            </a:r>
            <a:r>
              <a:rPr lang="en-US" altLang="ja-JP" sz="1400" baseline="30000" dirty="0">
                <a:latin typeface="Times New Roman" panose="02020603050405020304" pitchFamily="18" charset="0"/>
                <a:cs typeface="Times New Roman" panose="02020603050405020304" pitchFamily="18" charset="0"/>
              </a:rPr>
              <a:t>-3</a:t>
            </a:r>
            <a:r>
              <a:rPr lang="en-US" altLang="ja-JP" sz="1400" dirty="0">
                <a:latin typeface="Times New Roman" panose="02020603050405020304" pitchFamily="18" charset="0"/>
                <a:cs typeface="Times New Roman" panose="02020603050405020304" pitchFamily="18" charset="0"/>
              </a:rPr>
              <a:t> </a:t>
            </a:r>
            <a:endParaRPr lang="ja-JP" altLang="en-US" sz="1400" dirty="0">
              <a:latin typeface="Times New Roman" panose="02020603050405020304" pitchFamily="18" charset="0"/>
              <a:cs typeface="Times New Roman" panose="02020603050405020304" pitchFamily="18" charset="0"/>
            </a:endParaRPr>
          </a:p>
        </p:txBody>
      </p:sp>
      <p:sp>
        <p:nvSpPr>
          <p:cNvPr id="60" name="テキスト ボックス 59"/>
          <p:cNvSpPr txBox="1"/>
          <p:nvPr/>
        </p:nvSpPr>
        <p:spPr>
          <a:xfrm>
            <a:off x="154112" y="3355906"/>
            <a:ext cx="4392488" cy="400110"/>
          </a:xfrm>
          <a:prstGeom prst="rect">
            <a:avLst/>
          </a:prstGeom>
          <a:noFill/>
          <a:ln>
            <a:noFill/>
          </a:ln>
        </p:spPr>
        <p:txBody>
          <a:bodyPr wrap="square" rtlCol="0">
            <a:spAutoFit/>
          </a:bodyPr>
          <a:lstStyle/>
          <a:p>
            <a:r>
              <a:rPr lang="ja-JP" altLang="en-US" sz="2000" dirty="0">
                <a:latin typeface="Times New Roman" panose="02020603050405020304" pitchFamily="18" charset="0"/>
                <a:cs typeface="Times New Roman" panose="02020603050405020304" pitchFamily="18" charset="0"/>
              </a:rPr>
              <a:t>● レーザー強度，ターゲット密度　・・・ </a:t>
            </a:r>
            <a:endParaRPr kumimoji="1" lang="ja-JP" altLang="en-US" sz="2000" baseline="-25000" dirty="0">
              <a:latin typeface="Times New Roman" panose="02020603050405020304" pitchFamily="18" charset="0"/>
              <a:cs typeface="Times New Roman" panose="02020603050405020304" pitchFamily="18" charset="0"/>
            </a:endParaRPr>
          </a:p>
        </p:txBody>
      </p:sp>
      <p:sp>
        <p:nvSpPr>
          <p:cNvPr id="62" name="テキスト ボックス 61"/>
          <p:cNvSpPr txBox="1"/>
          <p:nvPr/>
        </p:nvSpPr>
        <p:spPr>
          <a:xfrm>
            <a:off x="179512" y="836712"/>
            <a:ext cx="1639039" cy="400110"/>
          </a:xfrm>
          <a:prstGeom prst="rect">
            <a:avLst/>
          </a:prstGeom>
          <a:noFill/>
          <a:ln>
            <a:noFill/>
          </a:ln>
        </p:spPr>
        <p:txBody>
          <a:bodyPr wrap="square" rtlCol="0">
            <a:spAutoFit/>
          </a:bodyPr>
          <a:lstStyle/>
          <a:p>
            <a:r>
              <a:rPr lang="ja-JP" altLang="en-US" sz="2000" dirty="0">
                <a:latin typeface="Times New Roman" panose="02020603050405020304" pitchFamily="18" charset="0"/>
                <a:cs typeface="Times New Roman" panose="02020603050405020304" pitchFamily="18" charset="0"/>
              </a:rPr>
              <a:t>●</a:t>
            </a:r>
            <a:r>
              <a:rPr kumimoji="1" lang="ja-JP" altLang="en-US" sz="2000" dirty="0">
                <a:latin typeface="Times New Roman" panose="02020603050405020304" pitchFamily="18" charset="0"/>
                <a:cs typeface="Times New Roman" panose="02020603050405020304" pitchFamily="18" charset="0"/>
              </a:rPr>
              <a:t> 計算体系</a:t>
            </a:r>
            <a:endParaRPr lang="en-US" altLang="ja-JP" sz="2000" dirty="0">
              <a:latin typeface="Times New Roman" panose="02020603050405020304" pitchFamily="18" charset="0"/>
              <a:cs typeface="Times New Roman" panose="02020603050405020304" pitchFamily="18" charset="0"/>
            </a:endParaRPr>
          </a:p>
        </p:txBody>
      </p:sp>
      <p:cxnSp>
        <p:nvCxnSpPr>
          <p:cNvPr id="64" name="直線矢印コネクタ 63"/>
          <p:cNvCxnSpPr/>
          <p:nvPr/>
        </p:nvCxnSpPr>
        <p:spPr>
          <a:xfrm>
            <a:off x="1909377" y="1703644"/>
            <a:ext cx="1360223" cy="0"/>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66" name="正方形/長方形 65"/>
          <p:cNvSpPr/>
          <p:nvPr/>
        </p:nvSpPr>
        <p:spPr>
          <a:xfrm>
            <a:off x="2212772" y="1463298"/>
            <a:ext cx="590226" cy="276999"/>
          </a:xfrm>
          <a:prstGeom prst="rect">
            <a:avLst/>
          </a:prstGeom>
        </p:spPr>
        <p:txBody>
          <a:bodyPr wrap="none">
            <a:spAutoFit/>
          </a:bodyPr>
          <a:lstStyle/>
          <a:p>
            <a:r>
              <a:rPr lang="en-US" altLang="ja-JP" sz="1200" dirty="0">
                <a:latin typeface="Times New Roman" panose="02020603050405020304" pitchFamily="18" charset="0"/>
                <a:cs typeface="Times New Roman" panose="02020603050405020304" pitchFamily="18" charset="0"/>
              </a:rPr>
              <a:t>0.46ps</a:t>
            </a:r>
            <a:endParaRPr lang="ja-JP" altLang="en-US" sz="1200" dirty="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67" name="テキスト ボックス 66"/>
              <p:cNvSpPr txBox="1"/>
              <p:nvPr/>
            </p:nvSpPr>
            <p:spPr>
              <a:xfrm>
                <a:off x="4304529" y="3383316"/>
                <a:ext cx="4718339" cy="584775"/>
              </a:xfrm>
              <a:prstGeom prst="rect">
                <a:avLst/>
              </a:prstGeom>
              <a:noFill/>
              <a:ln>
                <a:noFill/>
              </a:ln>
            </p:spPr>
            <p:txBody>
              <a:bodyPr wrap="square" rtlCol="0">
                <a:spAutoFit/>
              </a:bodyPr>
              <a:lstStyle/>
              <a:p>
                <a:r>
                  <a:rPr lang="ja-JP" altLang="en-US" sz="1600" dirty="0">
                    <a:latin typeface="Times New Roman" panose="02020603050405020304" pitchFamily="18" charset="0"/>
                    <a:cs typeface="Times New Roman" panose="02020603050405020304" pitchFamily="18" charset="0"/>
                  </a:rPr>
                  <a:t>光圧加速モデル（</a:t>
                </a:r>
                <a:r>
                  <a:rPr lang="en-US" altLang="ja-JP" sz="1600" dirty="0">
                    <a:latin typeface="Times New Roman" panose="02020603050405020304" pitchFamily="18" charset="0"/>
                    <a:cs typeface="Times New Roman" panose="02020603050405020304" pitchFamily="18" charset="0"/>
                  </a:rPr>
                  <a:t>RPA-model</a:t>
                </a:r>
                <a:r>
                  <a:rPr lang="ja-JP" altLang="en-US" sz="1600" dirty="0">
                    <a:latin typeface="Times New Roman" panose="02020603050405020304" pitchFamily="18" charset="0"/>
                    <a:cs typeface="Times New Roman" panose="02020603050405020304" pitchFamily="18" charset="0"/>
                  </a:rPr>
                  <a:t>）</a:t>
                </a:r>
                <a:r>
                  <a:rPr lang="en-US" altLang="ja-JP" sz="1600" baseline="30000" dirty="0">
                    <a:latin typeface="Times New Roman" panose="02020603050405020304" pitchFamily="18" charset="0"/>
                    <a:cs typeface="Times New Roman" panose="02020603050405020304" pitchFamily="18" charset="0"/>
                  </a:rPr>
                  <a:t>[5]</a:t>
                </a:r>
                <a:r>
                  <a:rPr lang="ja-JP" altLang="en-US" sz="1600" dirty="0">
                    <a:latin typeface="Times New Roman" panose="02020603050405020304" pitchFamily="18" charset="0"/>
                    <a:cs typeface="Times New Roman" panose="02020603050405020304" pitchFamily="18" charset="0"/>
                  </a:rPr>
                  <a:t>に基づき決定。</a:t>
                </a:r>
                <a:endParaRPr lang="en-US" altLang="ja-JP" sz="1600" dirty="0">
                  <a:latin typeface="Times New Roman" panose="02020603050405020304" pitchFamily="18" charset="0"/>
                  <a:cs typeface="Times New Roman" panose="02020603050405020304" pitchFamily="18" charset="0"/>
                </a:endParaRPr>
              </a:p>
              <a:p>
                <a:r>
                  <a:rPr kumimoji="1" lang="ja-JP" altLang="en-US" sz="1600" dirty="0">
                    <a:latin typeface="Times New Roman" panose="02020603050405020304" pitchFamily="18" charset="0"/>
                    <a:cs typeface="Times New Roman" panose="02020603050405020304" pitchFamily="18" charset="0"/>
                  </a:rPr>
                  <a:t>加速イオンのエネルギー</a:t>
                </a:r>
                <a14:m>
                  <m:oMath xmlns:m="http://schemas.openxmlformats.org/officeDocument/2006/math">
                    <m:acc>
                      <m:accPr>
                        <m:chr m:val="̃"/>
                        <m:ctrlPr>
                          <a:rPr kumimoji="1" lang="en-US" altLang="ja-JP" sz="1600" i="1" dirty="0" smtClean="0">
                            <a:latin typeface="Cambria Math" panose="02040503050406030204" pitchFamily="18" charset="0"/>
                          </a:rPr>
                        </m:ctrlPr>
                      </m:accPr>
                      <m:e>
                        <m:sSub>
                          <m:sSubPr>
                            <m:ctrlPr>
                              <a:rPr lang="en-US" altLang="ja-JP" sz="1600" i="1" dirty="0">
                                <a:latin typeface="Cambria Math" panose="02040503050406030204" pitchFamily="18" charset="0"/>
                              </a:rPr>
                            </m:ctrlPr>
                          </m:sSubPr>
                          <m:e>
                            <m:r>
                              <a:rPr lang="en-US" altLang="ja-JP" sz="1600" i="1" dirty="0">
                                <a:latin typeface="Cambria Math"/>
                              </a:rPr>
                              <m:t>𝜀</m:t>
                            </m:r>
                          </m:e>
                          <m:sub>
                            <m:r>
                              <m:rPr>
                                <m:sty m:val="p"/>
                              </m:rPr>
                              <a:rPr lang="en-US" altLang="ja-JP" sz="1600" i="0" dirty="0">
                                <a:latin typeface="Cambria Math"/>
                              </a:rPr>
                              <m:t>i</m:t>
                            </m:r>
                          </m:sub>
                        </m:sSub>
                      </m:e>
                    </m:acc>
                  </m:oMath>
                </a14:m>
                <a:r>
                  <a:rPr kumimoji="1" lang="ja-JP" altLang="en-US" sz="1600" dirty="0">
                    <a:latin typeface="Times New Roman" panose="02020603050405020304" pitchFamily="18" charset="0"/>
                    <a:cs typeface="Times New Roman" panose="02020603050405020304" pitchFamily="18" charset="0"/>
                  </a:rPr>
                  <a:t>が</a:t>
                </a:r>
                <a:r>
                  <a:rPr lang="en-US" altLang="ja-JP" sz="1600" i="1" dirty="0">
                    <a:latin typeface="Times New Roman" panose="02020603050405020304" pitchFamily="18" charset="0"/>
                    <a:cs typeface="Times New Roman" panose="02020603050405020304" pitchFamily="18" charset="0"/>
                  </a:rPr>
                  <a:t>I</a:t>
                </a:r>
                <a:r>
                  <a:rPr lang="en-US" altLang="ja-JP" sz="1600" baseline="-25000" dirty="0">
                    <a:latin typeface="Times New Roman" panose="02020603050405020304" pitchFamily="18" charset="0"/>
                    <a:cs typeface="Times New Roman" panose="02020603050405020304" pitchFamily="18" charset="0"/>
                  </a:rPr>
                  <a:t>L</a:t>
                </a:r>
                <a:r>
                  <a:rPr lang="en-US" altLang="ja-JP" sz="1600" dirty="0">
                    <a:latin typeface="Times New Roman" panose="02020603050405020304" pitchFamily="18" charset="0"/>
                    <a:cs typeface="Times New Roman" panose="02020603050405020304" pitchFamily="18" charset="0"/>
                  </a:rPr>
                  <a:t>/</a:t>
                </a:r>
                <a:r>
                  <a:rPr lang="en-US" altLang="ja-JP" sz="1600" i="1" dirty="0">
                    <a:latin typeface="Times New Roman" panose="02020603050405020304" pitchFamily="18" charset="0"/>
                    <a:cs typeface="Times New Roman" panose="02020603050405020304" pitchFamily="18" charset="0"/>
                  </a:rPr>
                  <a:t>n</a:t>
                </a:r>
                <a:r>
                  <a:rPr lang="en-US" altLang="ja-JP" sz="1600" baseline="-25000" dirty="0">
                    <a:latin typeface="Times New Roman" panose="02020603050405020304" pitchFamily="18" charset="0"/>
                    <a:cs typeface="Times New Roman" panose="02020603050405020304" pitchFamily="18" charset="0"/>
                  </a:rPr>
                  <a:t>e</a:t>
                </a:r>
                <a:r>
                  <a:rPr lang="ja-JP" altLang="en-US" sz="1600" dirty="0">
                    <a:latin typeface="Times New Roman" panose="02020603050405020304" pitchFamily="18" charset="0"/>
                    <a:cs typeface="Times New Roman" panose="02020603050405020304" pitchFamily="18" charset="0"/>
                  </a:rPr>
                  <a:t>の関数で得られる。</a:t>
                </a:r>
                <a:endParaRPr kumimoji="1" lang="ja-JP" altLang="en-US" sz="1600" dirty="0">
                  <a:latin typeface="Times New Roman" panose="02020603050405020304" pitchFamily="18" charset="0"/>
                  <a:cs typeface="Times New Roman" panose="02020603050405020304" pitchFamily="18" charset="0"/>
                </a:endParaRPr>
              </a:p>
            </p:txBody>
          </p:sp>
        </mc:Choice>
        <mc:Fallback xmlns="">
          <p:sp>
            <p:nvSpPr>
              <p:cNvPr id="67" name="テキスト ボックス 66"/>
              <p:cNvSpPr txBox="1">
                <a:spLocks noRot="1" noChangeAspect="1" noMove="1" noResize="1" noEditPoints="1" noAdjustHandles="1" noChangeArrowheads="1" noChangeShapeType="1" noTextEdit="1"/>
              </p:cNvSpPr>
              <p:nvPr/>
            </p:nvSpPr>
            <p:spPr>
              <a:xfrm>
                <a:off x="4304529" y="3383316"/>
                <a:ext cx="4718339" cy="584775"/>
              </a:xfrm>
              <a:prstGeom prst="rect">
                <a:avLst/>
              </a:prstGeom>
              <a:blipFill>
                <a:blip r:embed="rId4"/>
                <a:stretch>
                  <a:fillRect l="-646" t="-4167" b="-13542"/>
                </a:stretch>
              </a:blipFill>
              <a:ln>
                <a:noFill/>
              </a:ln>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graphicFrame>
            <p:nvGraphicFramePr>
              <p:cNvPr id="53" name="表 52"/>
              <p:cNvGraphicFramePr>
                <a:graphicFrameLocks noGrp="1"/>
              </p:cNvGraphicFramePr>
              <p:nvPr>
                <p:extLst>
                  <p:ext uri="{D42A27DB-BD31-4B8C-83A1-F6EECF244321}">
                    <p14:modId xmlns:p14="http://schemas.microsoft.com/office/powerpoint/2010/main" val="3894220592"/>
                  </p:ext>
                </p:extLst>
              </p:nvPr>
            </p:nvGraphicFramePr>
            <p:xfrm>
              <a:off x="9317243" y="1297998"/>
              <a:ext cx="4390854" cy="1645920"/>
            </p:xfrm>
            <a:graphic>
              <a:graphicData uri="http://schemas.openxmlformats.org/drawingml/2006/table">
                <a:tbl>
                  <a:tblPr firstRow="1" bandRow="1">
                    <a:tableStyleId>{5C22544A-7EE6-4342-B048-85BDC9FD1C3A}</a:tableStyleId>
                  </a:tblPr>
                  <a:tblGrid>
                    <a:gridCol w="1046480">
                      <a:extLst>
                        <a:ext uri="{9D8B030D-6E8A-4147-A177-3AD203B41FA5}">
                          <a16:colId xmlns:a16="http://schemas.microsoft.com/office/drawing/2014/main" val="20000"/>
                        </a:ext>
                      </a:extLst>
                    </a:gridCol>
                    <a:gridCol w="1672187">
                      <a:extLst>
                        <a:ext uri="{9D8B030D-6E8A-4147-A177-3AD203B41FA5}">
                          <a16:colId xmlns:a16="http://schemas.microsoft.com/office/drawing/2014/main" val="20001"/>
                        </a:ext>
                      </a:extLst>
                    </a:gridCol>
                    <a:gridCol w="1672187">
                      <a:extLst>
                        <a:ext uri="{9D8B030D-6E8A-4147-A177-3AD203B41FA5}">
                          <a16:colId xmlns:a16="http://schemas.microsoft.com/office/drawing/2014/main" val="20002"/>
                        </a:ext>
                      </a:extLst>
                    </a:gridCol>
                  </a:tblGrid>
                  <a:tr h="169148">
                    <a:tc>
                      <a:txBody>
                        <a:bodyPr/>
                        <a:lstStyle/>
                        <a:p>
                          <a:pPr algn="ctr"/>
                          <a:endParaRPr kumimoji="1" lang="ja-JP" altLang="en-US" sz="1200" b="0" dirty="0">
                            <a:solidFill>
                              <a:schemeClr val="tx1"/>
                            </a:solidFill>
                            <a:latin typeface="Times New Roman" panose="02020603050405020304" pitchFamily="18" charset="0"/>
                            <a:cs typeface="Times New Roman" panose="02020603050405020304" pitchFamily="18" charset="0"/>
                          </a:endParaRPr>
                        </a:p>
                      </a:txBody>
                      <a:tcP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b="1" dirty="0">
                              <a:solidFill>
                                <a:schemeClr val="tx1"/>
                              </a:solidFill>
                            </a:rPr>
                            <a:t>◇： </a:t>
                          </a:r>
                          <a:r>
                            <a:rPr kumimoji="1" lang="en-US" altLang="ja-JP" sz="1200" b="1" dirty="0">
                              <a:solidFill>
                                <a:schemeClr val="tx1"/>
                              </a:solidFill>
                              <a:latin typeface="Times New Roman" panose="02020603050405020304" pitchFamily="18" charset="0"/>
                              <a:cs typeface="Times New Roman" panose="02020603050405020304" pitchFamily="18" charset="0"/>
                            </a:rPr>
                            <a:t>case1</a:t>
                          </a:r>
                          <a:endParaRPr kumimoji="1" lang="en-US" altLang="ja-JP" sz="1200" b="0" dirty="0">
                            <a:solidFill>
                              <a:schemeClr val="tx1"/>
                            </a:solidFill>
                            <a:latin typeface="Times New Roman" panose="02020603050405020304" pitchFamily="18" charset="0"/>
                            <a:cs typeface="Times New Roman" panose="02020603050405020304" pitchFamily="18" charset="0"/>
                          </a:endParaRPr>
                        </a:p>
                      </a:txBody>
                      <a:tcP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kumimoji="1" lang="ja-JP" altLang="en-US" sz="1200" b="1" i="0" u="none" strike="noStrike" kern="1200" cap="none" spc="0" normalizeH="0" baseline="0" noProof="0" dirty="0">
                              <a:ln>
                                <a:noFill/>
                              </a:ln>
                              <a:solidFill>
                                <a:prstClr val="black"/>
                              </a:solidFill>
                              <a:effectLst/>
                              <a:uLnTx/>
                              <a:uFillTx/>
                              <a:latin typeface="+mn-lt"/>
                              <a:ea typeface="+mn-ea"/>
                              <a:cs typeface="+mn-cs"/>
                            </a:rPr>
                            <a:t>◆： </a:t>
                          </a:r>
                          <a:r>
                            <a:rPr kumimoji="1" lang="en-US" altLang="ja-JP" sz="1200" b="1" dirty="0">
                              <a:solidFill>
                                <a:schemeClr val="tx1"/>
                              </a:solidFill>
                              <a:latin typeface="Times New Roman" panose="02020603050405020304" pitchFamily="18" charset="0"/>
                              <a:cs typeface="Times New Roman" panose="02020603050405020304" pitchFamily="18" charset="0"/>
                            </a:rPr>
                            <a:t>case2 </a:t>
                          </a:r>
                        </a:p>
                      </a:txBody>
                      <a:tcP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394809">
                    <a:tc>
                      <a:txBody>
                        <a:bodyPr/>
                        <a:lstStyle/>
                        <a:p>
                          <a:pPr algn="l"/>
                          <a14:m>
                            <m:oMath xmlns:m="http://schemas.openxmlformats.org/officeDocument/2006/math">
                              <m:acc>
                                <m:accPr>
                                  <m:chr m:val="̃"/>
                                  <m:ctrlPr>
                                    <a:rPr lang="en-US" altLang="ja-JP" sz="1200" b="1" i="1" dirty="0" smtClean="0">
                                      <a:solidFill>
                                        <a:srgbClr val="0119FF"/>
                                      </a:solidFill>
                                      <a:latin typeface="Cambria Math" panose="02040503050406030204" pitchFamily="18" charset="0"/>
                                    </a:rPr>
                                  </m:ctrlPr>
                                </m:accPr>
                                <m:e>
                                  <m:r>
                                    <a:rPr lang="en-US" altLang="ja-JP" sz="1200" b="1" i="1" dirty="0">
                                      <a:solidFill>
                                        <a:srgbClr val="0119FF"/>
                                      </a:solidFill>
                                      <a:latin typeface="Cambria Math"/>
                                    </a:rPr>
                                    <m:t>𝜺</m:t>
                                  </m:r>
                                  <m:r>
                                    <a:rPr lang="en-US" altLang="ja-JP" sz="1200" b="1" i="0" baseline="-25000" dirty="0">
                                      <a:solidFill>
                                        <a:srgbClr val="0119FF"/>
                                      </a:solidFill>
                                      <a:latin typeface="Cambria Math"/>
                                    </a:rPr>
                                    <m:t>𝐢</m:t>
                                  </m:r>
                                </m:e>
                              </m:acc>
                            </m:oMath>
                          </a14:m>
                          <a:r>
                            <a:rPr lang="en-US" altLang="ja-JP" sz="1200" b="1" dirty="0">
                              <a:solidFill>
                                <a:srgbClr val="0119FF"/>
                              </a:solidFill>
                              <a:latin typeface="Times New Roman" panose="02020603050405020304" pitchFamily="18" charset="0"/>
                              <a:cs typeface="Times New Roman" panose="02020603050405020304" pitchFamily="18" charset="0"/>
                            </a:rPr>
                            <a:t> =108 MeV</a:t>
                          </a:r>
                          <a:endParaRPr lang="en-US" altLang="ja-JP" sz="1100" b="1" dirty="0">
                            <a:solidFill>
                              <a:srgbClr val="0119FF"/>
                            </a:solidFill>
                            <a:latin typeface="Times New Roman" panose="02020603050405020304" pitchFamily="18" charset="0"/>
                            <a:cs typeface="Times New Roman" panose="02020603050405020304" pitchFamily="18" charset="0"/>
                          </a:endParaRPr>
                        </a:p>
                      </a:txBody>
                      <a:tcPr anchor="ct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l"/>
                          <a:r>
                            <a:rPr kumimoji="1" lang="en-US" altLang="ja-JP" sz="1200" b="0" i="1" dirty="0">
                              <a:solidFill>
                                <a:schemeClr val="tx1"/>
                              </a:solidFill>
                              <a:latin typeface="Times New Roman" panose="02020603050405020304" pitchFamily="18" charset="0"/>
                              <a:cs typeface="Times New Roman" panose="02020603050405020304" pitchFamily="18" charset="0"/>
                            </a:rPr>
                            <a:t>I</a:t>
                          </a:r>
                          <a:r>
                            <a:rPr kumimoji="1" lang="en-US" altLang="ja-JP" sz="1200" b="0" baseline="-25000" dirty="0">
                              <a:solidFill>
                                <a:schemeClr val="tx1"/>
                              </a:solidFill>
                              <a:latin typeface="Times New Roman" panose="02020603050405020304" pitchFamily="18" charset="0"/>
                              <a:cs typeface="Times New Roman" panose="02020603050405020304" pitchFamily="18" charset="0"/>
                            </a:rPr>
                            <a:t>L</a:t>
                          </a:r>
                          <a:r>
                            <a:rPr kumimoji="1" lang="en-US" altLang="ja-JP" sz="1200" b="0" dirty="0">
                              <a:solidFill>
                                <a:schemeClr val="tx1"/>
                              </a:solidFill>
                              <a:latin typeface="Times New Roman" panose="02020603050405020304" pitchFamily="18" charset="0"/>
                              <a:cs typeface="Times New Roman" panose="02020603050405020304" pitchFamily="18" charset="0"/>
                            </a:rPr>
                            <a:t>=0.5×10</a:t>
                          </a:r>
                          <a:r>
                            <a:rPr kumimoji="1" lang="en-US" altLang="ja-JP" sz="1200" b="0" baseline="30000" dirty="0">
                              <a:solidFill>
                                <a:schemeClr val="tx1"/>
                              </a:solidFill>
                              <a:latin typeface="Times New Roman" panose="02020603050405020304" pitchFamily="18" charset="0"/>
                              <a:cs typeface="Times New Roman" panose="02020603050405020304" pitchFamily="18" charset="0"/>
                            </a:rPr>
                            <a:t>22 </a:t>
                          </a:r>
                          <a:r>
                            <a:rPr kumimoji="1" lang="en-US" altLang="ja-JP" sz="1200" b="0" dirty="0">
                              <a:solidFill>
                                <a:schemeClr val="tx1"/>
                              </a:solidFill>
                              <a:latin typeface="Times New Roman" panose="02020603050405020304" pitchFamily="18" charset="0"/>
                              <a:cs typeface="Times New Roman" panose="02020603050405020304" pitchFamily="18" charset="0"/>
                            </a:rPr>
                            <a:t>W/cm</a:t>
                          </a:r>
                          <a:r>
                            <a:rPr kumimoji="1" lang="en-US" altLang="ja-JP" sz="1200" b="0" baseline="30000" dirty="0">
                              <a:solidFill>
                                <a:schemeClr val="tx1"/>
                              </a:solidFill>
                              <a:latin typeface="Times New Roman" panose="02020603050405020304" pitchFamily="18" charset="0"/>
                              <a:cs typeface="Times New Roman" panose="02020603050405020304" pitchFamily="18" charset="0"/>
                            </a:rPr>
                            <a:t>2</a:t>
                          </a:r>
                        </a:p>
                        <a:p>
                          <a:pPr algn="l"/>
                          <a:r>
                            <a:rPr kumimoji="1" lang="en-US" altLang="ja-JP" sz="1200" b="0" i="1" dirty="0">
                              <a:solidFill>
                                <a:schemeClr val="tx1"/>
                              </a:solidFill>
                              <a:latin typeface="Times New Roman" panose="02020603050405020304" pitchFamily="18" charset="0"/>
                              <a:cs typeface="Times New Roman" panose="02020603050405020304" pitchFamily="18" charset="0"/>
                            </a:rPr>
                            <a:t>n</a:t>
                          </a:r>
                          <a:r>
                            <a:rPr kumimoji="1" lang="en-US" altLang="ja-JP" sz="1200" b="0" i="0" baseline="-25000" dirty="0">
                              <a:solidFill>
                                <a:schemeClr val="tx1"/>
                              </a:solidFill>
                              <a:latin typeface="Times New Roman" panose="02020603050405020304" pitchFamily="18" charset="0"/>
                              <a:cs typeface="Times New Roman" panose="02020603050405020304" pitchFamily="18" charset="0"/>
                            </a:rPr>
                            <a:t>e</a:t>
                          </a:r>
                          <a:r>
                            <a:rPr kumimoji="1" lang="en-US" altLang="ja-JP" sz="1200" b="0" dirty="0">
                              <a:solidFill>
                                <a:schemeClr val="tx1"/>
                              </a:solidFill>
                              <a:latin typeface="Times New Roman" panose="02020603050405020304" pitchFamily="18" charset="0"/>
                              <a:cs typeface="Times New Roman" panose="02020603050405020304" pitchFamily="18" charset="0"/>
                            </a:rPr>
                            <a:t>=100</a:t>
                          </a:r>
                          <a:r>
                            <a:rPr kumimoji="1" lang="en-US" altLang="ja-JP" sz="1200" b="0" i="1" dirty="0">
                              <a:solidFill>
                                <a:schemeClr val="tx1"/>
                              </a:solidFill>
                              <a:latin typeface="Times New Roman" panose="02020603050405020304" pitchFamily="18" charset="0"/>
                              <a:cs typeface="Times New Roman" panose="02020603050405020304" pitchFamily="18" charset="0"/>
                            </a:rPr>
                            <a:t>n</a:t>
                          </a:r>
                          <a:r>
                            <a:rPr kumimoji="1" lang="en-US" altLang="ja-JP" sz="1200" b="0" baseline="-25000" dirty="0">
                              <a:solidFill>
                                <a:schemeClr val="tx1"/>
                              </a:solidFill>
                              <a:latin typeface="Times New Roman" panose="02020603050405020304" pitchFamily="18" charset="0"/>
                              <a:cs typeface="Times New Roman" panose="02020603050405020304" pitchFamily="18" charset="0"/>
                            </a:rPr>
                            <a:t>cr </a:t>
                          </a:r>
                          <a:r>
                            <a:rPr kumimoji="1" lang="en-US" altLang="ja-JP" sz="1200" b="0" baseline="0" dirty="0">
                              <a:solidFill>
                                <a:schemeClr val="tx1"/>
                              </a:solidFill>
                              <a:latin typeface="Times New Roman" panose="02020603050405020304" pitchFamily="18" charset="0"/>
                              <a:cs typeface="Times New Roman" panose="02020603050405020304" pitchFamily="18" charset="0"/>
                            </a:rPr>
                            <a:t>(</a:t>
                          </a:r>
                          <a:r>
                            <a:rPr kumimoji="1" lang="en-US" altLang="ja-JP" sz="1200" b="0" i="1" baseline="0" dirty="0">
                              <a:solidFill>
                                <a:schemeClr val="tx1"/>
                              </a:solidFill>
                              <a:latin typeface="Times New Roman" panose="02020603050405020304" pitchFamily="18" charset="0"/>
                              <a:cs typeface="Times New Roman" panose="02020603050405020304" pitchFamily="18" charset="0"/>
                            </a:rPr>
                            <a:t>ρ</a:t>
                          </a:r>
                          <a:r>
                            <a:rPr kumimoji="1" lang="en-US" altLang="ja-JP" sz="1200" b="0" baseline="0" dirty="0">
                              <a:solidFill>
                                <a:schemeClr val="tx1"/>
                              </a:solidFill>
                              <a:latin typeface="Times New Roman" panose="02020603050405020304" pitchFamily="18" charset="0"/>
                              <a:cs typeface="Times New Roman" panose="02020603050405020304" pitchFamily="18" charset="0"/>
                            </a:rPr>
                            <a:t>=0.33g/cc)</a:t>
                          </a:r>
                          <a:endParaRPr kumimoji="1" lang="ja-JP" altLang="en-US" sz="1200" b="0" baseline="-25000" dirty="0">
                            <a:solidFill>
                              <a:schemeClr val="tx1"/>
                            </a:solidFill>
                            <a:latin typeface="Times New Roman" panose="02020603050405020304" pitchFamily="18" charset="0"/>
                            <a:cs typeface="Times New Roman" panose="02020603050405020304" pitchFamily="18" charset="0"/>
                          </a:endParaRPr>
                        </a:p>
                      </a:txBody>
                      <a:tcPr anchor="ct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l"/>
                          <a:r>
                            <a:rPr kumimoji="1" lang="en-US" altLang="ja-JP" sz="1200" b="0" i="1" dirty="0">
                              <a:solidFill>
                                <a:schemeClr val="tx1"/>
                              </a:solidFill>
                              <a:latin typeface="Times New Roman" panose="02020603050405020304" pitchFamily="18" charset="0"/>
                              <a:cs typeface="Times New Roman" panose="02020603050405020304" pitchFamily="18" charset="0"/>
                            </a:rPr>
                            <a:t>I</a:t>
                          </a:r>
                          <a:r>
                            <a:rPr kumimoji="1" lang="en-US" altLang="ja-JP" sz="1200" b="0" baseline="-25000" dirty="0">
                              <a:solidFill>
                                <a:schemeClr val="tx1"/>
                              </a:solidFill>
                              <a:latin typeface="Times New Roman" panose="02020603050405020304" pitchFamily="18" charset="0"/>
                              <a:cs typeface="Times New Roman" panose="02020603050405020304" pitchFamily="18" charset="0"/>
                            </a:rPr>
                            <a:t>L</a:t>
                          </a:r>
                          <a:r>
                            <a:rPr kumimoji="1" lang="en-US" altLang="ja-JP" sz="1200" b="0" dirty="0">
                              <a:solidFill>
                                <a:schemeClr val="tx1"/>
                              </a:solidFill>
                              <a:latin typeface="Times New Roman" panose="02020603050405020304" pitchFamily="18" charset="0"/>
                              <a:cs typeface="Times New Roman" panose="02020603050405020304" pitchFamily="18" charset="0"/>
                            </a:rPr>
                            <a:t>=1.0×10</a:t>
                          </a:r>
                          <a:r>
                            <a:rPr kumimoji="1" lang="en-US" altLang="ja-JP" sz="1200" b="0" baseline="30000" dirty="0">
                              <a:solidFill>
                                <a:schemeClr val="tx1"/>
                              </a:solidFill>
                              <a:latin typeface="Times New Roman" panose="02020603050405020304" pitchFamily="18" charset="0"/>
                              <a:cs typeface="Times New Roman" panose="02020603050405020304" pitchFamily="18" charset="0"/>
                            </a:rPr>
                            <a:t>22 </a:t>
                          </a:r>
                          <a:r>
                            <a:rPr kumimoji="1" lang="en-US" altLang="ja-JP" sz="1200" b="0" dirty="0">
                              <a:solidFill>
                                <a:schemeClr val="tx1"/>
                              </a:solidFill>
                              <a:latin typeface="Times New Roman" panose="02020603050405020304" pitchFamily="18" charset="0"/>
                              <a:cs typeface="Times New Roman" panose="02020603050405020304" pitchFamily="18" charset="0"/>
                            </a:rPr>
                            <a:t>W/cm</a:t>
                          </a:r>
                          <a:r>
                            <a:rPr kumimoji="1" lang="en-US" altLang="ja-JP" sz="1200" b="0" baseline="30000" dirty="0">
                              <a:solidFill>
                                <a:schemeClr val="tx1"/>
                              </a:solidFill>
                              <a:latin typeface="Times New Roman" panose="02020603050405020304" pitchFamily="18" charset="0"/>
                              <a:cs typeface="Times New Roman" panose="02020603050405020304" pitchFamily="18" charset="0"/>
                            </a:rPr>
                            <a:t>2</a:t>
                          </a:r>
                        </a:p>
                        <a:p>
                          <a:pPr algn="l"/>
                          <a:r>
                            <a:rPr kumimoji="1" lang="en-US" altLang="ja-JP" sz="1200" b="0" i="1" dirty="0">
                              <a:solidFill>
                                <a:schemeClr val="tx1"/>
                              </a:solidFill>
                              <a:latin typeface="Times New Roman" panose="02020603050405020304" pitchFamily="18" charset="0"/>
                              <a:cs typeface="Times New Roman" panose="02020603050405020304" pitchFamily="18" charset="0"/>
                            </a:rPr>
                            <a:t>n</a:t>
                          </a:r>
                          <a:r>
                            <a:rPr kumimoji="1" lang="en-US" altLang="ja-JP" sz="1200" b="0" i="0" baseline="-25000" dirty="0">
                              <a:solidFill>
                                <a:schemeClr val="tx1"/>
                              </a:solidFill>
                              <a:latin typeface="Times New Roman" panose="02020603050405020304" pitchFamily="18" charset="0"/>
                              <a:cs typeface="Times New Roman" panose="02020603050405020304" pitchFamily="18" charset="0"/>
                            </a:rPr>
                            <a:t>e</a:t>
                          </a:r>
                          <a:r>
                            <a:rPr kumimoji="1" lang="en-US" altLang="ja-JP" sz="1200" b="0" dirty="0">
                              <a:solidFill>
                                <a:schemeClr val="tx1"/>
                              </a:solidFill>
                              <a:latin typeface="Times New Roman" panose="02020603050405020304" pitchFamily="18" charset="0"/>
                              <a:cs typeface="Times New Roman" panose="02020603050405020304" pitchFamily="18" charset="0"/>
                            </a:rPr>
                            <a:t>=200</a:t>
                          </a:r>
                          <a:r>
                            <a:rPr kumimoji="1" lang="en-US" altLang="ja-JP" sz="1200" b="0" i="1" dirty="0">
                              <a:solidFill>
                                <a:schemeClr val="tx1"/>
                              </a:solidFill>
                              <a:latin typeface="Times New Roman" panose="02020603050405020304" pitchFamily="18" charset="0"/>
                              <a:cs typeface="Times New Roman" panose="02020603050405020304" pitchFamily="18" charset="0"/>
                            </a:rPr>
                            <a:t>n</a:t>
                          </a:r>
                          <a:r>
                            <a:rPr kumimoji="1" lang="en-US" altLang="ja-JP" sz="1200" b="0" baseline="-25000" dirty="0">
                              <a:solidFill>
                                <a:schemeClr val="tx1"/>
                              </a:solidFill>
                              <a:latin typeface="Times New Roman" panose="02020603050405020304" pitchFamily="18" charset="0"/>
                              <a:cs typeface="Times New Roman" panose="02020603050405020304" pitchFamily="18" charset="0"/>
                            </a:rPr>
                            <a:t>cr </a:t>
                          </a:r>
                          <a:r>
                            <a:rPr kumimoji="1" lang="en-US" altLang="ja-JP" sz="1200" b="0" baseline="0" dirty="0">
                              <a:solidFill>
                                <a:schemeClr val="tx1"/>
                              </a:solidFill>
                              <a:latin typeface="Times New Roman" panose="02020603050405020304" pitchFamily="18" charset="0"/>
                              <a:cs typeface="Times New Roman" panose="02020603050405020304" pitchFamily="18" charset="0"/>
                            </a:rPr>
                            <a:t>(</a:t>
                          </a:r>
                          <a:r>
                            <a:rPr kumimoji="1" lang="en-US" altLang="ja-JP" sz="1200" b="0" i="1" baseline="0" dirty="0">
                              <a:solidFill>
                                <a:schemeClr val="tx1"/>
                              </a:solidFill>
                              <a:latin typeface="Times New Roman" panose="02020603050405020304" pitchFamily="18" charset="0"/>
                              <a:cs typeface="Times New Roman" panose="02020603050405020304" pitchFamily="18" charset="0"/>
                            </a:rPr>
                            <a:t>ρ</a:t>
                          </a:r>
                          <a:r>
                            <a:rPr kumimoji="1" lang="en-US" altLang="ja-JP" sz="1200" b="0" baseline="0" dirty="0">
                              <a:solidFill>
                                <a:schemeClr val="tx1"/>
                              </a:solidFill>
                              <a:latin typeface="Times New Roman" panose="02020603050405020304" pitchFamily="18" charset="0"/>
                              <a:cs typeface="Times New Roman" panose="02020603050405020304" pitchFamily="18" charset="0"/>
                            </a:rPr>
                            <a:t>=0.67g/cc)</a:t>
                          </a:r>
                          <a:endParaRPr kumimoji="1" lang="ja-JP" altLang="en-US" sz="1200" b="0" baseline="30000" dirty="0">
                            <a:solidFill>
                              <a:schemeClr val="tx1"/>
                            </a:solidFill>
                            <a:latin typeface="Times New Roman" panose="02020603050405020304" pitchFamily="18" charset="0"/>
                            <a:cs typeface="Times New Roman" panose="02020603050405020304" pitchFamily="18" charset="0"/>
                          </a:endParaRPr>
                        </a:p>
                      </a:txBody>
                      <a:tcPr anchor="ct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10001"/>
                      </a:ext>
                    </a:extLst>
                  </a:tr>
                  <a:tr h="36965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acc>
                                <m:accPr>
                                  <m:chr m:val="̃"/>
                                  <m:ctrlPr>
                                    <a:rPr lang="en-US" altLang="ja-JP" sz="1200" b="1" i="1" dirty="0" smtClean="0">
                                      <a:solidFill>
                                        <a:srgbClr val="FF0000"/>
                                      </a:solidFill>
                                      <a:latin typeface="Cambria Math" panose="02040503050406030204" pitchFamily="18" charset="0"/>
                                    </a:rPr>
                                  </m:ctrlPr>
                                </m:accPr>
                                <m:e>
                                  <m:r>
                                    <a:rPr lang="en-US" altLang="ja-JP" sz="1200" b="1" i="1" dirty="0">
                                      <a:solidFill>
                                        <a:srgbClr val="FF0000"/>
                                      </a:solidFill>
                                      <a:latin typeface="Cambria Math"/>
                                    </a:rPr>
                                    <m:t>𝜺</m:t>
                                  </m:r>
                                  <m:r>
                                    <a:rPr lang="en-US" altLang="ja-JP" sz="1200" b="1" i="0" baseline="-25000" dirty="0">
                                      <a:solidFill>
                                        <a:srgbClr val="FF0000"/>
                                      </a:solidFill>
                                      <a:latin typeface="Cambria Math"/>
                                    </a:rPr>
                                    <m:t>𝐢</m:t>
                                  </m:r>
                                </m:e>
                              </m:acc>
                            </m:oMath>
                          </a14:m>
                          <a:r>
                            <a:rPr lang="en-US" altLang="ja-JP" sz="1200" b="1" dirty="0">
                              <a:solidFill>
                                <a:srgbClr val="FF0000"/>
                              </a:solidFill>
                              <a:latin typeface="Times New Roman" panose="02020603050405020304" pitchFamily="18" charset="0"/>
                              <a:cs typeface="Times New Roman" panose="02020603050405020304" pitchFamily="18" charset="0"/>
                            </a:rPr>
                            <a:t> =205 MeV</a:t>
                          </a:r>
                          <a:endParaRPr lang="en-US" altLang="ja-JP" sz="1100" b="1" dirty="0">
                            <a:solidFill>
                              <a:srgbClr val="FF0000"/>
                            </a:solidFill>
                            <a:latin typeface="Times New Roman" panose="02020603050405020304" pitchFamily="18" charset="0"/>
                            <a:cs typeface="Times New Roman" panose="02020603050405020304" pitchFamily="18" charset="0"/>
                          </a:endParaRPr>
                        </a:p>
                      </a:txBody>
                      <a:tcPr anchor="ctr">
                        <a:lnT w="12700" cap="flat" cmpd="sng" algn="ctr">
                          <a:noFill/>
                          <a:prstDash val="solid"/>
                          <a:round/>
                          <a:headEnd type="none" w="med" len="med"/>
                          <a:tailEnd type="none" w="med" len="med"/>
                        </a:lnT>
                        <a:lnB w="19050" cap="flat" cmpd="sng" algn="ctr">
                          <a:noFill/>
                          <a:prstDash val="solid"/>
                          <a:round/>
                          <a:headEnd type="none" w="med" len="med"/>
                          <a:tailEnd type="none" w="med" len="med"/>
                        </a:lnB>
                        <a:noFill/>
                      </a:tcPr>
                    </a:tc>
                    <a:tc>
                      <a:txBody>
                        <a:bodyPr/>
                        <a:lstStyle/>
                        <a:p>
                          <a:pPr algn="l"/>
                          <a:r>
                            <a:rPr kumimoji="1" lang="en-US" altLang="ja-JP" sz="1200" b="0" i="1" dirty="0">
                              <a:solidFill>
                                <a:schemeClr val="tx1"/>
                              </a:solidFill>
                              <a:latin typeface="Times New Roman" panose="02020603050405020304" pitchFamily="18" charset="0"/>
                              <a:cs typeface="Times New Roman" panose="02020603050405020304" pitchFamily="18" charset="0"/>
                            </a:rPr>
                            <a:t>I</a:t>
                          </a:r>
                          <a:r>
                            <a:rPr kumimoji="1" lang="en-US" altLang="ja-JP" sz="1200" b="0" baseline="-25000" dirty="0">
                              <a:solidFill>
                                <a:schemeClr val="tx1"/>
                              </a:solidFill>
                              <a:latin typeface="Times New Roman" panose="02020603050405020304" pitchFamily="18" charset="0"/>
                              <a:cs typeface="Times New Roman" panose="02020603050405020304" pitchFamily="18" charset="0"/>
                            </a:rPr>
                            <a:t>L</a:t>
                          </a:r>
                          <a:r>
                            <a:rPr kumimoji="1" lang="en-US" altLang="ja-JP" sz="1200" b="0" dirty="0">
                              <a:solidFill>
                                <a:schemeClr val="tx1"/>
                              </a:solidFill>
                              <a:latin typeface="Times New Roman" panose="02020603050405020304" pitchFamily="18" charset="0"/>
                              <a:cs typeface="Times New Roman" panose="02020603050405020304" pitchFamily="18" charset="0"/>
                            </a:rPr>
                            <a:t>=1.0×10</a:t>
                          </a:r>
                          <a:r>
                            <a:rPr kumimoji="1" lang="en-US" altLang="ja-JP" sz="1200" b="0" baseline="30000" dirty="0">
                              <a:solidFill>
                                <a:schemeClr val="tx1"/>
                              </a:solidFill>
                              <a:latin typeface="Times New Roman" panose="02020603050405020304" pitchFamily="18" charset="0"/>
                              <a:cs typeface="Times New Roman" panose="02020603050405020304" pitchFamily="18" charset="0"/>
                            </a:rPr>
                            <a:t>22 </a:t>
                          </a:r>
                          <a:r>
                            <a:rPr kumimoji="1" lang="en-US" altLang="ja-JP" sz="1200" b="0" dirty="0">
                              <a:solidFill>
                                <a:schemeClr val="tx1"/>
                              </a:solidFill>
                              <a:latin typeface="Times New Roman" panose="02020603050405020304" pitchFamily="18" charset="0"/>
                              <a:cs typeface="Times New Roman" panose="02020603050405020304" pitchFamily="18" charset="0"/>
                            </a:rPr>
                            <a:t>W/cm</a:t>
                          </a:r>
                          <a:r>
                            <a:rPr kumimoji="1" lang="en-US" altLang="ja-JP" sz="1200" b="0" baseline="30000" dirty="0">
                              <a:solidFill>
                                <a:schemeClr val="tx1"/>
                              </a:solidFill>
                              <a:latin typeface="Times New Roman" panose="02020603050405020304" pitchFamily="18" charset="0"/>
                              <a:cs typeface="Times New Roman" panose="02020603050405020304" pitchFamily="18" charset="0"/>
                            </a:rPr>
                            <a:t>2</a:t>
                          </a:r>
                        </a:p>
                        <a:p>
                          <a:pPr algn="l"/>
                          <a:r>
                            <a:rPr kumimoji="1" lang="en-US" altLang="ja-JP" sz="1200" b="0" i="1" dirty="0">
                              <a:solidFill>
                                <a:schemeClr val="tx1"/>
                              </a:solidFill>
                              <a:latin typeface="Times New Roman" panose="02020603050405020304" pitchFamily="18" charset="0"/>
                              <a:cs typeface="Times New Roman" panose="02020603050405020304" pitchFamily="18" charset="0"/>
                            </a:rPr>
                            <a:t>n</a:t>
                          </a:r>
                          <a:r>
                            <a:rPr kumimoji="1" lang="en-US" altLang="ja-JP" sz="1200" b="0" i="0" baseline="-25000" dirty="0">
                              <a:solidFill>
                                <a:schemeClr val="tx1"/>
                              </a:solidFill>
                              <a:latin typeface="Times New Roman" panose="02020603050405020304" pitchFamily="18" charset="0"/>
                              <a:cs typeface="Times New Roman" panose="02020603050405020304" pitchFamily="18" charset="0"/>
                            </a:rPr>
                            <a:t>e</a:t>
                          </a:r>
                          <a:r>
                            <a:rPr kumimoji="1" lang="en-US" altLang="ja-JP" sz="1200" b="0" dirty="0">
                              <a:solidFill>
                                <a:schemeClr val="tx1"/>
                              </a:solidFill>
                              <a:latin typeface="Times New Roman" panose="02020603050405020304" pitchFamily="18" charset="0"/>
                              <a:cs typeface="Times New Roman" panose="02020603050405020304" pitchFamily="18" charset="0"/>
                            </a:rPr>
                            <a:t>=100</a:t>
                          </a:r>
                          <a:r>
                            <a:rPr kumimoji="1" lang="en-US" altLang="ja-JP" sz="1200" b="0" i="1" dirty="0">
                              <a:solidFill>
                                <a:schemeClr val="tx1"/>
                              </a:solidFill>
                              <a:latin typeface="Times New Roman" panose="02020603050405020304" pitchFamily="18" charset="0"/>
                              <a:cs typeface="Times New Roman" panose="02020603050405020304" pitchFamily="18" charset="0"/>
                            </a:rPr>
                            <a:t>n</a:t>
                          </a:r>
                          <a:r>
                            <a:rPr kumimoji="1" lang="en-US" altLang="ja-JP" sz="1200" b="0" baseline="-25000" dirty="0">
                              <a:solidFill>
                                <a:schemeClr val="tx1"/>
                              </a:solidFill>
                              <a:latin typeface="Times New Roman" panose="02020603050405020304" pitchFamily="18" charset="0"/>
                              <a:cs typeface="Times New Roman" panose="02020603050405020304" pitchFamily="18" charset="0"/>
                            </a:rPr>
                            <a:t>cr </a:t>
                          </a:r>
                          <a:r>
                            <a:rPr kumimoji="1" lang="en-US" altLang="ja-JP" sz="1200" b="0" baseline="0" dirty="0">
                              <a:solidFill>
                                <a:schemeClr val="tx1"/>
                              </a:solidFill>
                              <a:latin typeface="Times New Roman" panose="02020603050405020304" pitchFamily="18" charset="0"/>
                              <a:cs typeface="Times New Roman" panose="02020603050405020304" pitchFamily="18" charset="0"/>
                            </a:rPr>
                            <a:t>(</a:t>
                          </a:r>
                          <a:r>
                            <a:rPr kumimoji="1" lang="en-US" altLang="ja-JP" sz="1200" b="0" i="1" baseline="0" dirty="0">
                              <a:solidFill>
                                <a:schemeClr val="tx1"/>
                              </a:solidFill>
                              <a:latin typeface="Times New Roman" panose="02020603050405020304" pitchFamily="18" charset="0"/>
                              <a:cs typeface="Times New Roman" panose="02020603050405020304" pitchFamily="18" charset="0"/>
                            </a:rPr>
                            <a:t>ρ</a:t>
                          </a:r>
                          <a:r>
                            <a:rPr kumimoji="1" lang="en-US" altLang="ja-JP" sz="1200" b="0" baseline="0" dirty="0">
                              <a:solidFill>
                                <a:schemeClr val="tx1"/>
                              </a:solidFill>
                              <a:latin typeface="Times New Roman" panose="02020603050405020304" pitchFamily="18" charset="0"/>
                              <a:cs typeface="Times New Roman" panose="02020603050405020304" pitchFamily="18" charset="0"/>
                            </a:rPr>
                            <a:t>=0.33g/cc)</a:t>
                          </a:r>
                          <a:endParaRPr kumimoji="1" lang="ja-JP" altLang="en-US" sz="1200" b="0" baseline="0" dirty="0">
                            <a:solidFill>
                              <a:schemeClr val="tx1"/>
                            </a:solidFill>
                            <a:latin typeface="Times New Roman" panose="02020603050405020304" pitchFamily="18" charset="0"/>
                            <a:cs typeface="Times New Roman" panose="02020603050405020304" pitchFamily="18" charset="0"/>
                          </a:endParaRPr>
                        </a:p>
                      </a:txBody>
                      <a:tcPr anchor="ctr">
                        <a:lnT w="12700" cap="flat" cmpd="sng" algn="ctr">
                          <a:noFill/>
                          <a:prstDash val="solid"/>
                          <a:round/>
                          <a:headEnd type="none" w="med" len="med"/>
                          <a:tailEnd type="none" w="med" len="med"/>
                        </a:lnT>
                        <a:lnB w="19050" cap="flat" cmpd="sng" algn="ctr">
                          <a:noFill/>
                          <a:prstDash val="solid"/>
                          <a:round/>
                          <a:headEnd type="none" w="med" len="med"/>
                          <a:tailEnd type="none" w="med" len="med"/>
                        </a:lnB>
                        <a:noFill/>
                      </a:tcPr>
                    </a:tc>
                    <a:tc>
                      <a:txBody>
                        <a:bodyPr/>
                        <a:lstStyle/>
                        <a:p>
                          <a:pPr algn="l"/>
                          <a:r>
                            <a:rPr kumimoji="1" lang="en-US" altLang="ja-JP" sz="1200" b="0" i="1" dirty="0">
                              <a:solidFill>
                                <a:schemeClr val="tx1"/>
                              </a:solidFill>
                              <a:latin typeface="Times New Roman" panose="02020603050405020304" pitchFamily="18" charset="0"/>
                              <a:cs typeface="Times New Roman" panose="02020603050405020304" pitchFamily="18" charset="0"/>
                            </a:rPr>
                            <a:t>I</a:t>
                          </a:r>
                          <a:r>
                            <a:rPr kumimoji="1" lang="en-US" altLang="ja-JP" sz="1200" b="0" baseline="-25000" dirty="0">
                              <a:solidFill>
                                <a:schemeClr val="tx1"/>
                              </a:solidFill>
                              <a:latin typeface="Times New Roman" panose="02020603050405020304" pitchFamily="18" charset="0"/>
                              <a:cs typeface="Times New Roman" panose="02020603050405020304" pitchFamily="18" charset="0"/>
                            </a:rPr>
                            <a:t>L</a:t>
                          </a:r>
                          <a:r>
                            <a:rPr kumimoji="1" lang="en-US" altLang="ja-JP" sz="1200" b="0" dirty="0">
                              <a:solidFill>
                                <a:schemeClr val="tx1"/>
                              </a:solidFill>
                              <a:latin typeface="Times New Roman" panose="02020603050405020304" pitchFamily="18" charset="0"/>
                              <a:cs typeface="Times New Roman" panose="02020603050405020304" pitchFamily="18" charset="0"/>
                            </a:rPr>
                            <a:t>=2.0×10</a:t>
                          </a:r>
                          <a:r>
                            <a:rPr kumimoji="1" lang="en-US" altLang="ja-JP" sz="1200" b="0" baseline="30000" dirty="0">
                              <a:solidFill>
                                <a:schemeClr val="tx1"/>
                              </a:solidFill>
                              <a:latin typeface="Times New Roman" panose="02020603050405020304" pitchFamily="18" charset="0"/>
                              <a:cs typeface="Times New Roman" panose="02020603050405020304" pitchFamily="18" charset="0"/>
                            </a:rPr>
                            <a:t>22 </a:t>
                          </a:r>
                          <a:r>
                            <a:rPr kumimoji="1" lang="en-US" altLang="ja-JP" sz="1200" b="0" dirty="0">
                              <a:solidFill>
                                <a:schemeClr val="tx1"/>
                              </a:solidFill>
                              <a:latin typeface="Times New Roman" panose="02020603050405020304" pitchFamily="18" charset="0"/>
                              <a:cs typeface="Times New Roman" panose="02020603050405020304" pitchFamily="18" charset="0"/>
                            </a:rPr>
                            <a:t>W/cm</a:t>
                          </a:r>
                          <a:r>
                            <a:rPr kumimoji="1" lang="en-US" altLang="ja-JP" sz="1200" b="0" baseline="30000" dirty="0">
                              <a:solidFill>
                                <a:schemeClr val="tx1"/>
                              </a:solidFill>
                              <a:latin typeface="Times New Roman" panose="02020603050405020304" pitchFamily="18" charset="0"/>
                              <a:cs typeface="Times New Roman" panose="02020603050405020304" pitchFamily="18" charset="0"/>
                            </a:rPr>
                            <a:t>2</a:t>
                          </a:r>
                        </a:p>
                        <a:p>
                          <a:pPr algn="l"/>
                          <a:r>
                            <a:rPr kumimoji="1" lang="en-US" altLang="ja-JP" sz="1200" b="0" i="1" dirty="0">
                              <a:solidFill>
                                <a:schemeClr val="tx1"/>
                              </a:solidFill>
                              <a:latin typeface="Times New Roman" panose="02020603050405020304" pitchFamily="18" charset="0"/>
                              <a:cs typeface="Times New Roman" panose="02020603050405020304" pitchFamily="18" charset="0"/>
                            </a:rPr>
                            <a:t>n</a:t>
                          </a:r>
                          <a:r>
                            <a:rPr kumimoji="1" lang="en-US" altLang="ja-JP" sz="1200" b="0" i="0" baseline="-25000" dirty="0">
                              <a:solidFill>
                                <a:schemeClr val="tx1"/>
                              </a:solidFill>
                              <a:latin typeface="Times New Roman" panose="02020603050405020304" pitchFamily="18" charset="0"/>
                              <a:cs typeface="Times New Roman" panose="02020603050405020304" pitchFamily="18" charset="0"/>
                            </a:rPr>
                            <a:t>e</a:t>
                          </a:r>
                          <a:r>
                            <a:rPr kumimoji="1" lang="en-US" altLang="ja-JP" sz="1200" b="0" dirty="0">
                              <a:solidFill>
                                <a:schemeClr val="tx1"/>
                              </a:solidFill>
                              <a:latin typeface="Times New Roman" panose="02020603050405020304" pitchFamily="18" charset="0"/>
                              <a:cs typeface="Times New Roman" panose="02020603050405020304" pitchFamily="18" charset="0"/>
                            </a:rPr>
                            <a:t>=200</a:t>
                          </a:r>
                          <a:r>
                            <a:rPr kumimoji="1" lang="en-US" altLang="ja-JP" sz="1200" b="0" i="1" dirty="0">
                              <a:solidFill>
                                <a:schemeClr val="tx1"/>
                              </a:solidFill>
                              <a:latin typeface="Times New Roman" panose="02020603050405020304" pitchFamily="18" charset="0"/>
                              <a:cs typeface="Times New Roman" panose="02020603050405020304" pitchFamily="18" charset="0"/>
                            </a:rPr>
                            <a:t>n</a:t>
                          </a:r>
                          <a:r>
                            <a:rPr kumimoji="1" lang="en-US" altLang="ja-JP" sz="1200" b="0" baseline="-25000" dirty="0">
                              <a:solidFill>
                                <a:schemeClr val="tx1"/>
                              </a:solidFill>
                              <a:latin typeface="Times New Roman" panose="02020603050405020304" pitchFamily="18" charset="0"/>
                              <a:cs typeface="Times New Roman" panose="02020603050405020304" pitchFamily="18" charset="0"/>
                            </a:rPr>
                            <a:t>cr </a:t>
                          </a:r>
                          <a:r>
                            <a:rPr kumimoji="1" lang="en-US" altLang="ja-JP" sz="1200" b="0" baseline="0" dirty="0">
                              <a:solidFill>
                                <a:schemeClr val="tx1"/>
                              </a:solidFill>
                              <a:latin typeface="Times New Roman" panose="02020603050405020304" pitchFamily="18" charset="0"/>
                              <a:cs typeface="Times New Roman" panose="02020603050405020304" pitchFamily="18" charset="0"/>
                            </a:rPr>
                            <a:t>(</a:t>
                          </a:r>
                          <a:r>
                            <a:rPr kumimoji="1" lang="en-US" altLang="ja-JP" sz="1200" b="0" i="1" baseline="0" dirty="0">
                              <a:solidFill>
                                <a:schemeClr val="tx1"/>
                              </a:solidFill>
                              <a:latin typeface="Times New Roman" panose="02020603050405020304" pitchFamily="18" charset="0"/>
                              <a:cs typeface="Times New Roman" panose="02020603050405020304" pitchFamily="18" charset="0"/>
                            </a:rPr>
                            <a:t>ρ</a:t>
                          </a:r>
                          <a:r>
                            <a:rPr kumimoji="1" lang="en-US" altLang="ja-JP" sz="1200" b="0" baseline="0" dirty="0">
                              <a:solidFill>
                                <a:schemeClr val="tx1"/>
                              </a:solidFill>
                              <a:latin typeface="Times New Roman" panose="02020603050405020304" pitchFamily="18" charset="0"/>
                              <a:cs typeface="Times New Roman" panose="02020603050405020304" pitchFamily="18" charset="0"/>
                            </a:rPr>
                            <a:t>=0.67g/cc)</a:t>
                          </a:r>
                          <a:endParaRPr kumimoji="1" lang="ja-JP" altLang="en-US" sz="1200" b="0" baseline="0" dirty="0">
                            <a:solidFill>
                              <a:schemeClr val="tx1"/>
                            </a:solidFill>
                            <a:latin typeface="Times New Roman" panose="02020603050405020304" pitchFamily="18" charset="0"/>
                            <a:cs typeface="Times New Roman" panose="02020603050405020304" pitchFamily="18" charset="0"/>
                          </a:endParaRPr>
                        </a:p>
                      </a:txBody>
                      <a:tcPr anchor="ctr">
                        <a:lnT w="12700" cap="flat" cmpd="sng" algn="ctr">
                          <a:noFill/>
                          <a:prstDash val="solid"/>
                          <a:round/>
                          <a:headEnd type="none" w="med" len="med"/>
                          <a:tailEnd type="none" w="med" len="med"/>
                        </a:lnT>
                        <a:lnB w="19050" cap="flat" cmpd="sng" algn="ctr">
                          <a:noFill/>
                          <a:prstDash val="solid"/>
                          <a:round/>
                          <a:headEnd type="none" w="med" len="med"/>
                          <a:tailEnd type="none" w="med" len="med"/>
                        </a:lnB>
                        <a:noFill/>
                      </a:tcPr>
                    </a:tc>
                    <a:extLst>
                      <a:ext uri="{0D108BD9-81ED-4DB2-BD59-A6C34878D82A}">
                        <a16:rowId xmlns:a16="http://schemas.microsoft.com/office/drawing/2014/main" val="10002"/>
                      </a:ext>
                    </a:extLst>
                  </a:tr>
                  <a:tr h="4572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acc>
                                <m:accPr>
                                  <m:chr m:val="̃"/>
                                  <m:ctrlPr>
                                    <a:rPr lang="en-US" altLang="ja-JP" sz="1200" b="1" i="1" dirty="0" smtClean="0">
                                      <a:solidFill>
                                        <a:srgbClr val="007413"/>
                                      </a:solidFill>
                                      <a:latin typeface="Cambria Math" panose="02040503050406030204" pitchFamily="18" charset="0"/>
                                    </a:rPr>
                                  </m:ctrlPr>
                                </m:accPr>
                                <m:e>
                                  <m:r>
                                    <a:rPr lang="en-US" altLang="ja-JP" sz="1200" b="1" i="1" dirty="0">
                                      <a:solidFill>
                                        <a:srgbClr val="007413"/>
                                      </a:solidFill>
                                      <a:latin typeface="Cambria Math"/>
                                    </a:rPr>
                                    <m:t>𝜺</m:t>
                                  </m:r>
                                  <m:r>
                                    <a:rPr lang="en-US" altLang="ja-JP" sz="1200" b="1" i="0" baseline="-25000" dirty="0">
                                      <a:solidFill>
                                        <a:srgbClr val="007413"/>
                                      </a:solidFill>
                                      <a:latin typeface="Cambria Math"/>
                                    </a:rPr>
                                    <m:t>𝐢</m:t>
                                  </m:r>
                                </m:e>
                              </m:acc>
                            </m:oMath>
                          </a14:m>
                          <a:r>
                            <a:rPr lang="en-US" altLang="ja-JP" sz="1200" b="1" dirty="0">
                              <a:solidFill>
                                <a:srgbClr val="007413"/>
                              </a:solidFill>
                              <a:latin typeface="Times New Roman" panose="02020603050405020304" pitchFamily="18" charset="0"/>
                              <a:cs typeface="Times New Roman" panose="02020603050405020304" pitchFamily="18" charset="0"/>
                            </a:rPr>
                            <a:t> =326 MeV</a:t>
                          </a:r>
                          <a:endParaRPr lang="en-US" altLang="ja-JP" sz="1100" b="1" dirty="0">
                            <a:solidFill>
                              <a:srgbClr val="007413"/>
                            </a:solidFill>
                            <a:latin typeface="Times New Roman" panose="02020603050405020304" pitchFamily="18" charset="0"/>
                            <a:cs typeface="Times New Roman" panose="02020603050405020304" pitchFamily="18" charset="0"/>
                          </a:endParaRPr>
                        </a:p>
                      </a:txBody>
                      <a:tcPr anchor="ctr">
                        <a:lnT w="12700" cap="flat" cmpd="sng" algn="ctr">
                          <a:no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l"/>
                          <a:r>
                            <a:rPr kumimoji="1" lang="en-US" altLang="ja-JP" sz="1200" b="0" i="1" dirty="0">
                              <a:solidFill>
                                <a:schemeClr val="tx1"/>
                              </a:solidFill>
                              <a:latin typeface="Times New Roman" panose="02020603050405020304" pitchFamily="18" charset="0"/>
                              <a:cs typeface="Times New Roman" panose="02020603050405020304" pitchFamily="18" charset="0"/>
                            </a:rPr>
                            <a:t>I</a:t>
                          </a:r>
                          <a:r>
                            <a:rPr kumimoji="1" lang="en-US" altLang="ja-JP" sz="1200" b="0" baseline="-25000" dirty="0">
                              <a:solidFill>
                                <a:schemeClr val="tx1"/>
                              </a:solidFill>
                              <a:latin typeface="Times New Roman" panose="02020603050405020304" pitchFamily="18" charset="0"/>
                              <a:cs typeface="Times New Roman" panose="02020603050405020304" pitchFamily="18" charset="0"/>
                            </a:rPr>
                            <a:t>L</a:t>
                          </a:r>
                          <a:r>
                            <a:rPr kumimoji="1" lang="en-US" altLang="ja-JP" sz="1200" b="0" dirty="0">
                              <a:solidFill>
                                <a:schemeClr val="tx1"/>
                              </a:solidFill>
                              <a:latin typeface="Times New Roman" panose="02020603050405020304" pitchFamily="18" charset="0"/>
                              <a:cs typeface="Times New Roman" panose="02020603050405020304" pitchFamily="18" charset="0"/>
                            </a:rPr>
                            <a:t>=1.66×10</a:t>
                          </a:r>
                          <a:r>
                            <a:rPr kumimoji="1" lang="en-US" altLang="ja-JP" sz="1200" b="0" baseline="30000" dirty="0">
                              <a:solidFill>
                                <a:schemeClr val="tx1"/>
                              </a:solidFill>
                              <a:latin typeface="Times New Roman" panose="02020603050405020304" pitchFamily="18" charset="0"/>
                              <a:cs typeface="Times New Roman" panose="02020603050405020304" pitchFamily="18" charset="0"/>
                            </a:rPr>
                            <a:t>22 </a:t>
                          </a:r>
                          <a:r>
                            <a:rPr kumimoji="1" lang="en-US" altLang="ja-JP" sz="1200" b="0" dirty="0">
                              <a:solidFill>
                                <a:schemeClr val="tx1"/>
                              </a:solidFill>
                              <a:latin typeface="Times New Roman" panose="02020603050405020304" pitchFamily="18" charset="0"/>
                              <a:cs typeface="Times New Roman" panose="02020603050405020304" pitchFamily="18" charset="0"/>
                            </a:rPr>
                            <a:t>W/cm</a:t>
                          </a:r>
                          <a:r>
                            <a:rPr kumimoji="1" lang="en-US" altLang="ja-JP" sz="1200" b="0" baseline="30000" dirty="0">
                              <a:solidFill>
                                <a:schemeClr val="tx1"/>
                              </a:solidFill>
                              <a:latin typeface="Times New Roman" panose="02020603050405020304" pitchFamily="18" charset="0"/>
                              <a:cs typeface="Times New Roman" panose="02020603050405020304" pitchFamily="18" charset="0"/>
                            </a:rPr>
                            <a:t>2</a:t>
                          </a:r>
                        </a:p>
                        <a:p>
                          <a:pPr algn="l"/>
                          <a:r>
                            <a:rPr kumimoji="1" lang="en-US" altLang="ja-JP" sz="1200" b="0" i="1" dirty="0">
                              <a:solidFill>
                                <a:schemeClr val="tx1"/>
                              </a:solidFill>
                              <a:latin typeface="Times New Roman" panose="02020603050405020304" pitchFamily="18" charset="0"/>
                              <a:cs typeface="Times New Roman" panose="02020603050405020304" pitchFamily="18" charset="0"/>
                            </a:rPr>
                            <a:t>n</a:t>
                          </a:r>
                          <a:r>
                            <a:rPr kumimoji="1" lang="en-US" altLang="ja-JP" sz="1200" b="0" i="0" baseline="-25000" dirty="0">
                              <a:solidFill>
                                <a:schemeClr val="tx1"/>
                              </a:solidFill>
                              <a:latin typeface="Times New Roman" panose="02020603050405020304" pitchFamily="18" charset="0"/>
                              <a:cs typeface="Times New Roman" panose="02020603050405020304" pitchFamily="18" charset="0"/>
                            </a:rPr>
                            <a:t>e</a:t>
                          </a:r>
                          <a:r>
                            <a:rPr kumimoji="1" lang="en-US" altLang="ja-JP" sz="1200" b="0" dirty="0">
                              <a:solidFill>
                                <a:schemeClr val="tx1"/>
                              </a:solidFill>
                              <a:latin typeface="Times New Roman" panose="02020603050405020304" pitchFamily="18" charset="0"/>
                              <a:cs typeface="Times New Roman" panose="02020603050405020304" pitchFamily="18" charset="0"/>
                            </a:rPr>
                            <a:t>=100</a:t>
                          </a:r>
                          <a:r>
                            <a:rPr kumimoji="1" lang="en-US" altLang="ja-JP" sz="1200" b="0" i="1" dirty="0">
                              <a:solidFill>
                                <a:schemeClr val="tx1"/>
                              </a:solidFill>
                              <a:latin typeface="Times New Roman" panose="02020603050405020304" pitchFamily="18" charset="0"/>
                              <a:cs typeface="Times New Roman" panose="02020603050405020304" pitchFamily="18" charset="0"/>
                            </a:rPr>
                            <a:t>n</a:t>
                          </a:r>
                          <a:r>
                            <a:rPr kumimoji="1" lang="en-US" altLang="ja-JP" sz="1200" b="0" baseline="-25000" dirty="0">
                              <a:solidFill>
                                <a:schemeClr val="tx1"/>
                              </a:solidFill>
                              <a:latin typeface="Times New Roman" panose="02020603050405020304" pitchFamily="18" charset="0"/>
                              <a:cs typeface="Times New Roman" panose="02020603050405020304" pitchFamily="18" charset="0"/>
                            </a:rPr>
                            <a:t>cr</a:t>
                          </a:r>
                          <a:r>
                            <a:rPr kumimoji="1" lang="ja-JP" altLang="en-US" sz="1200" b="0" baseline="-25000" dirty="0">
                              <a:solidFill>
                                <a:schemeClr val="tx1"/>
                              </a:solidFill>
                              <a:latin typeface="Times New Roman" panose="02020603050405020304" pitchFamily="18" charset="0"/>
                              <a:cs typeface="Times New Roman" panose="02020603050405020304" pitchFamily="18" charset="0"/>
                            </a:rPr>
                            <a:t> </a:t>
                          </a:r>
                          <a:r>
                            <a:rPr kumimoji="1" lang="en-US" altLang="ja-JP" sz="1200" b="0" baseline="0" dirty="0">
                              <a:solidFill>
                                <a:schemeClr val="tx1"/>
                              </a:solidFill>
                              <a:latin typeface="Times New Roman" panose="02020603050405020304" pitchFamily="18" charset="0"/>
                              <a:cs typeface="Times New Roman" panose="02020603050405020304" pitchFamily="18" charset="0"/>
                            </a:rPr>
                            <a:t>(</a:t>
                          </a:r>
                          <a:r>
                            <a:rPr kumimoji="1" lang="en-US" altLang="ja-JP" sz="1200" b="0" i="1" baseline="0" dirty="0">
                              <a:solidFill>
                                <a:schemeClr val="tx1"/>
                              </a:solidFill>
                              <a:latin typeface="Times New Roman" panose="02020603050405020304" pitchFamily="18" charset="0"/>
                              <a:cs typeface="Times New Roman" panose="02020603050405020304" pitchFamily="18" charset="0"/>
                            </a:rPr>
                            <a:t>ρ</a:t>
                          </a:r>
                          <a:r>
                            <a:rPr kumimoji="1" lang="en-US" altLang="ja-JP" sz="1200" b="0" baseline="0" dirty="0">
                              <a:solidFill>
                                <a:schemeClr val="tx1"/>
                              </a:solidFill>
                              <a:latin typeface="Times New Roman" panose="02020603050405020304" pitchFamily="18" charset="0"/>
                              <a:cs typeface="Times New Roman" panose="02020603050405020304" pitchFamily="18" charset="0"/>
                            </a:rPr>
                            <a:t>=0.33g/cc)</a:t>
                          </a:r>
                          <a:endParaRPr kumimoji="1" lang="ja-JP" altLang="en-US" sz="1200" b="0" baseline="-25000" dirty="0">
                            <a:solidFill>
                              <a:schemeClr val="tx1"/>
                            </a:solidFill>
                            <a:latin typeface="Times New Roman" panose="02020603050405020304" pitchFamily="18" charset="0"/>
                            <a:cs typeface="Times New Roman" panose="02020603050405020304" pitchFamily="18" charset="0"/>
                          </a:endParaRPr>
                        </a:p>
                      </a:txBody>
                      <a:tcPr anchor="ctr">
                        <a:lnT w="12700" cap="flat" cmpd="sng" algn="ctr">
                          <a:no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l"/>
                          <a:r>
                            <a:rPr kumimoji="1" lang="en-US" altLang="ja-JP" sz="1200" b="0" i="1" dirty="0">
                              <a:solidFill>
                                <a:schemeClr val="tx1"/>
                              </a:solidFill>
                              <a:latin typeface="Times New Roman" panose="02020603050405020304" pitchFamily="18" charset="0"/>
                              <a:cs typeface="Times New Roman" panose="02020603050405020304" pitchFamily="18" charset="0"/>
                            </a:rPr>
                            <a:t>I</a:t>
                          </a:r>
                          <a:r>
                            <a:rPr kumimoji="1" lang="en-US" altLang="ja-JP" sz="1200" b="0" baseline="-25000" dirty="0">
                              <a:solidFill>
                                <a:schemeClr val="tx1"/>
                              </a:solidFill>
                              <a:latin typeface="Times New Roman" panose="02020603050405020304" pitchFamily="18" charset="0"/>
                              <a:cs typeface="Times New Roman" panose="02020603050405020304" pitchFamily="18" charset="0"/>
                            </a:rPr>
                            <a:t>L</a:t>
                          </a:r>
                          <a:r>
                            <a:rPr kumimoji="1" lang="en-US" altLang="ja-JP" sz="1200" b="0" dirty="0">
                              <a:solidFill>
                                <a:schemeClr val="tx1"/>
                              </a:solidFill>
                              <a:latin typeface="Times New Roman" panose="02020603050405020304" pitchFamily="18" charset="0"/>
                              <a:cs typeface="Times New Roman" panose="02020603050405020304" pitchFamily="18" charset="0"/>
                            </a:rPr>
                            <a:t>=3.33×10</a:t>
                          </a:r>
                          <a:r>
                            <a:rPr kumimoji="1" lang="en-US" altLang="ja-JP" sz="1200" b="0" baseline="30000" dirty="0">
                              <a:solidFill>
                                <a:schemeClr val="tx1"/>
                              </a:solidFill>
                              <a:latin typeface="Times New Roman" panose="02020603050405020304" pitchFamily="18" charset="0"/>
                              <a:cs typeface="Times New Roman" panose="02020603050405020304" pitchFamily="18" charset="0"/>
                            </a:rPr>
                            <a:t>22 </a:t>
                          </a:r>
                          <a:r>
                            <a:rPr kumimoji="1" lang="en-US" altLang="ja-JP" sz="1200" b="0" dirty="0">
                              <a:solidFill>
                                <a:schemeClr val="tx1"/>
                              </a:solidFill>
                              <a:latin typeface="Times New Roman" panose="02020603050405020304" pitchFamily="18" charset="0"/>
                              <a:cs typeface="Times New Roman" panose="02020603050405020304" pitchFamily="18" charset="0"/>
                            </a:rPr>
                            <a:t>W/cm</a:t>
                          </a:r>
                          <a:r>
                            <a:rPr kumimoji="1" lang="en-US" altLang="ja-JP" sz="1200" b="0" baseline="30000" dirty="0">
                              <a:solidFill>
                                <a:schemeClr val="tx1"/>
                              </a:solidFill>
                              <a:latin typeface="Times New Roman" panose="02020603050405020304" pitchFamily="18" charset="0"/>
                              <a:cs typeface="Times New Roman" panose="02020603050405020304" pitchFamily="18" charset="0"/>
                            </a:rPr>
                            <a:t>2</a:t>
                          </a:r>
                        </a:p>
                        <a:p>
                          <a:pPr algn="l"/>
                          <a:r>
                            <a:rPr kumimoji="1" lang="en-US" altLang="ja-JP" sz="1200" b="0" i="1" dirty="0">
                              <a:solidFill>
                                <a:schemeClr val="tx1"/>
                              </a:solidFill>
                              <a:latin typeface="Times New Roman" panose="02020603050405020304" pitchFamily="18" charset="0"/>
                              <a:cs typeface="Times New Roman" panose="02020603050405020304" pitchFamily="18" charset="0"/>
                            </a:rPr>
                            <a:t>n</a:t>
                          </a:r>
                          <a:r>
                            <a:rPr kumimoji="1" lang="en-US" altLang="ja-JP" sz="1200" b="0" i="0" baseline="-25000" dirty="0">
                              <a:solidFill>
                                <a:schemeClr val="tx1"/>
                              </a:solidFill>
                              <a:latin typeface="Times New Roman" panose="02020603050405020304" pitchFamily="18" charset="0"/>
                              <a:cs typeface="Times New Roman" panose="02020603050405020304" pitchFamily="18" charset="0"/>
                            </a:rPr>
                            <a:t>e</a:t>
                          </a:r>
                          <a:r>
                            <a:rPr kumimoji="1" lang="en-US" altLang="ja-JP" sz="1200" b="0" dirty="0">
                              <a:solidFill>
                                <a:schemeClr val="tx1"/>
                              </a:solidFill>
                              <a:latin typeface="Times New Roman" panose="02020603050405020304" pitchFamily="18" charset="0"/>
                              <a:cs typeface="Times New Roman" panose="02020603050405020304" pitchFamily="18" charset="0"/>
                            </a:rPr>
                            <a:t>=200</a:t>
                          </a:r>
                          <a:r>
                            <a:rPr kumimoji="1" lang="en-US" altLang="ja-JP" sz="1200" b="0" i="1" dirty="0">
                              <a:solidFill>
                                <a:schemeClr val="tx1"/>
                              </a:solidFill>
                              <a:latin typeface="Times New Roman" panose="02020603050405020304" pitchFamily="18" charset="0"/>
                              <a:cs typeface="Times New Roman" panose="02020603050405020304" pitchFamily="18" charset="0"/>
                            </a:rPr>
                            <a:t>n</a:t>
                          </a:r>
                          <a:r>
                            <a:rPr kumimoji="1" lang="en-US" altLang="ja-JP" sz="1200" b="0" baseline="-25000" dirty="0">
                              <a:solidFill>
                                <a:schemeClr val="tx1"/>
                              </a:solidFill>
                              <a:latin typeface="Times New Roman" panose="02020603050405020304" pitchFamily="18" charset="0"/>
                              <a:cs typeface="Times New Roman" panose="02020603050405020304" pitchFamily="18" charset="0"/>
                            </a:rPr>
                            <a:t>cr </a:t>
                          </a:r>
                          <a:r>
                            <a:rPr kumimoji="1" lang="en-US" altLang="ja-JP" sz="1200" b="0" baseline="0" dirty="0">
                              <a:solidFill>
                                <a:schemeClr val="tx1"/>
                              </a:solidFill>
                              <a:latin typeface="Times New Roman" panose="02020603050405020304" pitchFamily="18" charset="0"/>
                              <a:cs typeface="Times New Roman" panose="02020603050405020304" pitchFamily="18" charset="0"/>
                            </a:rPr>
                            <a:t>(</a:t>
                          </a:r>
                          <a:r>
                            <a:rPr kumimoji="1" lang="en-US" altLang="ja-JP" sz="1200" b="0" i="1" baseline="0" dirty="0">
                              <a:solidFill>
                                <a:schemeClr val="tx1"/>
                              </a:solidFill>
                              <a:latin typeface="Times New Roman" panose="02020603050405020304" pitchFamily="18" charset="0"/>
                              <a:cs typeface="Times New Roman" panose="02020603050405020304" pitchFamily="18" charset="0"/>
                            </a:rPr>
                            <a:t>ρ</a:t>
                          </a:r>
                          <a:r>
                            <a:rPr kumimoji="1" lang="en-US" altLang="ja-JP" sz="1200" b="0" baseline="0" dirty="0">
                              <a:solidFill>
                                <a:schemeClr val="tx1"/>
                              </a:solidFill>
                              <a:latin typeface="Times New Roman" panose="02020603050405020304" pitchFamily="18" charset="0"/>
                              <a:cs typeface="Times New Roman" panose="02020603050405020304" pitchFamily="18" charset="0"/>
                            </a:rPr>
                            <a:t>=0.67g/cc)</a:t>
                          </a:r>
                          <a:endParaRPr kumimoji="1" lang="ja-JP" altLang="en-US" sz="1200" b="0" baseline="0" dirty="0">
                            <a:solidFill>
                              <a:schemeClr val="tx1"/>
                            </a:solidFill>
                            <a:latin typeface="Times New Roman" panose="02020603050405020304" pitchFamily="18" charset="0"/>
                            <a:cs typeface="Times New Roman" panose="02020603050405020304" pitchFamily="18" charset="0"/>
                          </a:endParaRPr>
                        </a:p>
                      </a:txBody>
                      <a:tcPr anchor="ctr">
                        <a:lnT w="12700" cap="flat" cmpd="sng" algn="ctr">
                          <a:no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bl>
              </a:graphicData>
            </a:graphic>
          </p:graphicFrame>
        </mc:Choice>
        <mc:Fallback xmlns="">
          <p:graphicFrame>
            <p:nvGraphicFramePr>
              <p:cNvPr id="53" name="表 52"/>
              <p:cNvGraphicFramePr>
                <a:graphicFrameLocks noGrp="1"/>
              </p:cNvGraphicFramePr>
              <p:nvPr>
                <p:extLst>
                  <p:ext uri="{D42A27DB-BD31-4B8C-83A1-F6EECF244321}">
                    <p14:modId xmlns:p14="http://schemas.microsoft.com/office/powerpoint/2010/main" val="3894220592"/>
                  </p:ext>
                </p:extLst>
              </p:nvPr>
            </p:nvGraphicFramePr>
            <p:xfrm>
              <a:off x="9317243" y="1297998"/>
              <a:ext cx="4390854" cy="1645920"/>
            </p:xfrm>
            <a:graphic>
              <a:graphicData uri="http://schemas.openxmlformats.org/drawingml/2006/table">
                <a:tbl>
                  <a:tblPr firstRow="1" bandRow="1">
                    <a:tableStyleId>{5C22544A-7EE6-4342-B048-85BDC9FD1C3A}</a:tableStyleId>
                  </a:tblPr>
                  <a:tblGrid>
                    <a:gridCol w="1046480">
                      <a:extLst>
                        <a:ext uri="{9D8B030D-6E8A-4147-A177-3AD203B41FA5}">
                          <a16:colId xmlns:a16="http://schemas.microsoft.com/office/drawing/2014/main" xmlns:a14="http://schemas.microsoft.com/office/drawing/2010/main" xmlns="" val="20000"/>
                        </a:ext>
                      </a:extLst>
                    </a:gridCol>
                    <a:gridCol w="1672187">
                      <a:extLst>
                        <a:ext uri="{9D8B030D-6E8A-4147-A177-3AD203B41FA5}">
                          <a16:colId xmlns:a16="http://schemas.microsoft.com/office/drawing/2014/main" xmlns:a14="http://schemas.microsoft.com/office/drawing/2010/main" xmlns="" val="20001"/>
                        </a:ext>
                      </a:extLst>
                    </a:gridCol>
                    <a:gridCol w="1672187">
                      <a:extLst>
                        <a:ext uri="{9D8B030D-6E8A-4147-A177-3AD203B41FA5}">
                          <a16:colId xmlns:a16="http://schemas.microsoft.com/office/drawing/2014/main" xmlns:a14="http://schemas.microsoft.com/office/drawing/2010/main" xmlns="" val="20002"/>
                        </a:ext>
                      </a:extLst>
                    </a:gridCol>
                  </a:tblGrid>
                  <a:tr h="274320">
                    <a:tc>
                      <a:txBody>
                        <a:bodyPr/>
                        <a:lstStyle/>
                        <a:p>
                          <a:pPr algn="ctr"/>
                          <a:endParaRPr kumimoji="1" lang="ja-JP" altLang="en-US" sz="1200" b="0" dirty="0">
                            <a:solidFill>
                              <a:schemeClr val="tx1"/>
                            </a:solidFill>
                            <a:latin typeface="Times New Roman" panose="02020603050405020304" pitchFamily="18" charset="0"/>
                            <a:cs typeface="Times New Roman" panose="02020603050405020304" pitchFamily="18" charset="0"/>
                          </a:endParaRPr>
                        </a:p>
                      </a:txBody>
                      <a:tcP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b="1" dirty="0">
                              <a:solidFill>
                                <a:schemeClr val="tx1"/>
                              </a:solidFill>
                            </a:rPr>
                            <a:t>◇： </a:t>
                          </a:r>
                          <a:r>
                            <a:rPr kumimoji="1" lang="en-US" altLang="ja-JP" sz="1200" b="1" dirty="0">
                              <a:solidFill>
                                <a:schemeClr val="tx1"/>
                              </a:solidFill>
                              <a:latin typeface="Times New Roman" panose="02020603050405020304" pitchFamily="18" charset="0"/>
                              <a:cs typeface="Times New Roman" panose="02020603050405020304" pitchFamily="18" charset="0"/>
                            </a:rPr>
                            <a:t>case1</a:t>
                          </a:r>
                          <a:endParaRPr kumimoji="1" lang="en-US" altLang="ja-JP" sz="1200" b="0" dirty="0">
                            <a:solidFill>
                              <a:schemeClr val="tx1"/>
                            </a:solidFill>
                            <a:latin typeface="Times New Roman" panose="02020603050405020304" pitchFamily="18" charset="0"/>
                            <a:cs typeface="Times New Roman" panose="02020603050405020304" pitchFamily="18" charset="0"/>
                          </a:endParaRPr>
                        </a:p>
                      </a:txBody>
                      <a:tcP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kumimoji="1" lang="ja-JP" altLang="en-US" sz="1200" b="1" i="0" u="none" strike="noStrike" kern="1200" cap="none" spc="0" normalizeH="0" baseline="0" noProof="0" dirty="0">
                              <a:ln>
                                <a:noFill/>
                              </a:ln>
                              <a:solidFill>
                                <a:prstClr val="black"/>
                              </a:solidFill>
                              <a:effectLst/>
                              <a:uLnTx/>
                              <a:uFillTx/>
                              <a:latin typeface="+mn-lt"/>
                              <a:ea typeface="+mn-ea"/>
                              <a:cs typeface="+mn-cs"/>
                            </a:rPr>
                            <a:t>◆： </a:t>
                          </a:r>
                          <a:r>
                            <a:rPr kumimoji="1" lang="en-US" altLang="ja-JP" sz="1200" b="1" dirty="0">
                              <a:solidFill>
                                <a:schemeClr val="tx1"/>
                              </a:solidFill>
                              <a:latin typeface="Times New Roman" panose="02020603050405020304" pitchFamily="18" charset="0"/>
                              <a:cs typeface="Times New Roman" panose="02020603050405020304" pitchFamily="18" charset="0"/>
                            </a:rPr>
                            <a:t>case2 </a:t>
                          </a:r>
                        </a:p>
                      </a:txBody>
                      <a:tcP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a14="http://schemas.microsoft.com/office/drawing/2010/main" xmlns="" val="10000"/>
                      </a:ext>
                    </a:extLst>
                  </a:tr>
                  <a:tr h="457200">
                    <a:tc>
                      <a:txBody>
                        <a:bodyPr/>
                        <a:lstStyle/>
                        <a:p>
                          <a:endParaRPr lang="ja-JP"/>
                        </a:p>
                      </a:txBody>
                      <a:tcPr anchor="ct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blipFill rotWithShape="1">
                          <a:blip r:embed="rId6"/>
                          <a:stretch>
                            <a:fillRect t="-61333" r="-319186" b="-210667"/>
                          </a:stretch>
                        </a:blipFill>
                      </a:tcPr>
                    </a:tc>
                    <a:tc>
                      <a:txBody>
                        <a:bodyPr/>
                        <a:lstStyle/>
                        <a:p>
                          <a:pPr algn="l"/>
                          <a:r>
                            <a:rPr kumimoji="1" lang="en-US" altLang="ja-JP" sz="1200" b="0" i="1" dirty="0">
                              <a:solidFill>
                                <a:schemeClr val="tx1"/>
                              </a:solidFill>
                              <a:latin typeface="Times New Roman" panose="02020603050405020304" pitchFamily="18" charset="0"/>
                              <a:cs typeface="Times New Roman" panose="02020603050405020304" pitchFamily="18" charset="0"/>
                            </a:rPr>
                            <a:t>I</a:t>
                          </a:r>
                          <a:r>
                            <a:rPr kumimoji="1" lang="en-US" altLang="ja-JP" sz="1200" b="0" baseline="-25000" dirty="0">
                              <a:solidFill>
                                <a:schemeClr val="tx1"/>
                              </a:solidFill>
                              <a:latin typeface="Times New Roman" panose="02020603050405020304" pitchFamily="18" charset="0"/>
                              <a:cs typeface="Times New Roman" panose="02020603050405020304" pitchFamily="18" charset="0"/>
                            </a:rPr>
                            <a:t>L</a:t>
                          </a:r>
                          <a:r>
                            <a:rPr kumimoji="1" lang="en-US" altLang="ja-JP" sz="1200" b="0" dirty="0">
                              <a:solidFill>
                                <a:schemeClr val="tx1"/>
                              </a:solidFill>
                              <a:latin typeface="Times New Roman" panose="02020603050405020304" pitchFamily="18" charset="0"/>
                              <a:cs typeface="Times New Roman" panose="02020603050405020304" pitchFamily="18" charset="0"/>
                            </a:rPr>
                            <a:t>=0.5×10</a:t>
                          </a:r>
                          <a:r>
                            <a:rPr kumimoji="1" lang="en-US" altLang="ja-JP" sz="1200" b="0" baseline="30000" dirty="0">
                              <a:solidFill>
                                <a:schemeClr val="tx1"/>
                              </a:solidFill>
                              <a:latin typeface="Times New Roman" panose="02020603050405020304" pitchFamily="18" charset="0"/>
                              <a:cs typeface="Times New Roman" panose="02020603050405020304" pitchFamily="18" charset="0"/>
                            </a:rPr>
                            <a:t>22 </a:t>
                          </a:r>
                          <a:r>
                            <a:rPr kumimoji="1" lang="en-US" altLang="ja-JP" sz="1200" b="0" dirty="0">
                              <a:solidFill>
                                <a:schemeClr val="tx1"/>
                              </a:solidFill>
                              <a:latin typeface="Times New Roman" panose="02020603050405020304" pitchFamily="18" charset="0"/>
                              <a:cs typeface="Times New Roman" panose="02020603050405020304" pitchFamily="18" charset="0"/>
                            </a:rPr>
                            <a:t>W/cm</a:t>
                          </a:r>
                          <a:r>
                            <a:rPr kumimoji="1" lang="en-US" altLang="ja-JP" sz="1200" b="0" baseline="30000" dirty="0">
                              <a:solidFill>
                                <a:schemeClr val="tx1"/>
                              </a:solidFill>
                              <a:latin typeface="Times New Roman" panose="02020603050405020304" pitchFamily="18" charset="0"/>
                              <a:cs typeface="Times New Roman" panose="02020603050405020304" pitchFamily="18" charset="0"/>
                            </a:rPr>
                            <a:t>2</a:t>
                          </a:r>
                        </a:p>
                        <a:p>
                          <a:pPr algn="l"/>
                          <a:r>
                            <a:rPr kumimoji="1" lang="en-US" altLang="ja-JP" sz="1200" b="0" i="1" dirty="0">
                              <a:solidFill>
                                <a:schemeClr val="tx1"/>
                              </a:solidFill>
                              <a:latin typeface="Times New Roman" panose="02020603050405020304" pitchFamily="18" charset="0"/>
                              <a:cs typeface="Times New Roman" panose="02020603050405020304" pitchFamily="18" charset="0"/>
                            </a:rPr>
                            <a:t>n</a:t>
                          </a:r>
                          <a:r>
                            <a:rPr kumimoji="1" lang="en-US" altLang="ja-JP" sz="1200" b="0" i="0" baseline="-25000" dirty="0">
                              <a:solidFill>
                                <a:schemeClr val="tx1"/>
                              </a:solidFill>
                              <a:latin typeface="Times New Roman" panose="02020603050405020304" pitchFamily="18" charset="0"/>
                              <a:cs typeface="Times New Roman" panose="02020603050405020304" pitchFamily="18" charset="0"/>
                            </a:rPr>
                            <a:t>e</a:t>
                          </a:r>
                          <a:r>
                            <a:rPr kumimoji="1" lang="en-US" altLang="ja-JP" sz="1200" b="0" dirty="0">
                              <a:solidFill>
                                <a:schemeClr val="tx1"/>
                              </a:solidFill>
                              <a:latin typeface="Times New Roman" panose="02020603050405020304" pitchFamily="18" charset="0"/>
                              <a:cs typeface="Times New Roman" panose="02020603050405020304" pitchFamily="18" charset="0"/>
                            </a:rPr>
                            <a:t>=100</a:t>
                          </a:r>
                          <a:r>
                            <a:rPr kumimoji="1" lang="en-US" altLang="ja-JP" sz="1200" b="0" i="1" dirty="0">
                              <a:solidFill>
                                <a:schemeClr val="tx1"/>
                              </a:solidFill>
                              <a:latin typeface="Times New Roman" panose="02020603050405020304" pitchFamily="18" charset="0"/>
                              <a:cs typeface="Times New Roman" panose="02020603050405020304" pitchFamily="18" charset="0"/>
                            </a:rPr>
                            <a:t>n</a:t>
                          </a:r>
                          <a:r>
                            <a:rPr kumimoji="1" lang="en-US" altLang="ja-JP" sz="1200" b="0" baseline="-25000" dirty="0">
                              <a:solidFill>
                                <a:schemeClr val="tx1"/>
                              </a:solidFill>
                              <a:latin typeface="Times New Roman" panose="02020603050405020304" pitchFamily="18" charset="0"/>
                              <a:cs typeface="Times New Roman" panose="02020603050405020304" pitchFamily="18" charset="0"/>
                            </a:rPr>
                            <a:t>cr </a:t>
                          </a:r>
                          <a:r>
                            <a:rPr kumimoji="1" lang="en-US" altLang="ja-JP" sz="1200" b="0" baseline="0" dirty="0">
                              <a:solidFill>
                                <a:schemeClr val="tx1"/>
                              </a:solidFill>
                              <a:latin typeface="Times New Roman" panose="02020603050405020304" pitchFamily="18" charset="0"/>
                              <a:cs typeface="Times New Roman" panose="02020603050405020304" pitchFamily="18" charset="0"/>
                            </a:rPr>
                            <a:t>(</a:t>
                          </a:r>
                          <a:r>
                            <a:rPr kumimoji="1" lang="en-US" altLang="ja-JP" sz="1200" b="0" i="1" baseline="0" dirty="0">
                              <a:solidFill>
                                <a:schemeClr val="tx1"/>
                              </a:solidFill>
                              <a:latin typeface="Times New Roman" panose="02020603050405020304" pitchFamily="18" charset="0"/>
                              <a:cs typeface="Times New Roman" panose="02020603050405020304" pitchFamily="18" charset="0"/>
                            </a:rPr>
                            <a:t>ρ</a:t>
                          </a:r>
                          <a:r>
                            <a:rPr kumimoji="1" lang="en-US" altLang="ja-JP" sz="1200" b="0" baseline="0" dirty="0">
                              <a:solidFill>
                                <a:schemeClr val="tx1"/>
                              </a:solidFill>
                              <a:latin typeface="Times New Roman" panose="02020603050405020304" pitchFamily="18" charset="0"/>
                              <a:cs typeface="Times New Roman" panose="02020603050405020304" pitchFamily="18" charset="0"/>
                            </a:rPr>
                            <a:t>=0.33g/cc)</a:t>
                          </a:r>
                          <a:endParaRPr kumimoji="1" lang="ja-JP" altLang="en-US" sz="1200" b="0" baseline="-25000" dirty="0">
                            <a:solidFill>
                              <a:schemeClr val="tx1"/>
                            </a:solidFill>
                            <a:latin typeface="Times New Roman" panose="02020603050405020304" pitchFamily="18" charset="0"/>
                            <a:cs typeface="Times New Roman" panose="02020603050405020304" pitchFamily="18" charset="0"/>
                          </a:endParaRPr>
                        </a:p>
                      </a:txBody>
                      <a:tcPr anchor="ct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l"/>
                          <a:r>
                            <a:rPr kumimoji="1" lang="en-US" altLang="ja-JP" sz="1200" b="0" i="1" dirty="0">
                              <a:solidFill>
                                <a:schemeClr val="tx1"/>
                              </a:solidFill>
                              <a:latin typeface="Times New Roman" panose="02020603050405020304" pitchFamily="18" charset="0"/>
                              <a:cs typeface="Times New Roman" panose="02020603050405020304" pitchFamily="18" charset="0"/>
                            </a:rPr>
                            <a:t>I</a:t>
                          </a:r>
                          <a:r>
                            <a:rPr kumimoji="1" lang="en-US" altLang="ja-JP" sz="1200" b="0" baseline="-25000" dirty="0">
                              <a:solidFill>
                                <a:schemeClr val="tx1"/>
                              </a:solidFill>
                              <a:latin typeface="Times New Roman" panose="02020603050405020304" pitchFamily="18" charset="0"/>
                              <a:cs typeface="Times New Roman" panose="02020603050405020304" pitchFamily="18" charset="0"/>
                            </a:rPr>
                            <a:t>L</a:t>
                          </a:r>
                          <a:r>
                            <a:rPr kumimoji="1" lang="en-US" altLang="ja-JP" sz="1200" b="0" dirty="0">
                              <a:solidFill>
                                <a:schemeClr val="tx1"/>
                              </a:solidFill>
                              <a:latin typeface="Times New Roman" panose="02020603050405020304" pitchFamily="18" charset="0"/>
                              <a:cs typeface="Times New Roman" panose="02020603050405020304" pitchFamily="18" charset="0"/>
                            </a:rPr>
                            <a:t>=1.0×10</a:t>
                          </a:r>
                          <a:r>
                            <a:rPr kumimoji="1" lang="en-US" altLang="ja-JP" sz="1200" b="0" baseline="30000" dirty="0">
                              <a:solidFill>
                                <a:schemeClr val="tx1"/>
                              </a:solidFill>
                              <a:latin typeface="Times New Roman" panose="02020603050405020304" pitchFamily="18" charset="0"/>
                              <a:cs typeface="Times New Roman" panose="02020603050405020304" pitchFamily="18" charset="0"/>
                            </a:rPr>
                            <a:t>22 </a:t>
                          </a:r>
                          <a:r>
                            <a:rPr kumimoji="1" lang="en-US" altLang="ja-JP" sz="1200" b="0" dirty="0">
                              <a:solidFill>
                                <a:schemeClr val="tx1"/>
                              </a:solidFill>
                              <a:latin typeface="Times New Roman" panose="02020603050405020304" pitchFamily="18" charset="0"/>
                              <a:cs typeface="Times New Roman" panose="02020603050405020304" pitchFamily="18" charset="0"/>
                            </a:rPr>
                            <a:t>W/cm</a:t>
                          </a:r>
                          <a:r>
                            <a:rPr kumimoji="1" lang="en-US" altLang="ja-JP" sz="1200" b="0" baseline="30000" dirty="0">
                              <a:solidFill>
                                <a:schemeClr val="tx1"/>
                              </a:solidFill>
                              <a:latin typeface="Times New Roman" panose="02020603050405020304" pitchFamily="18" charset="0"/>
                              <a:cs typeface="Times New Roman" panose="02020603050405020304" pitchFamily="18" charset="0"/>
                            </a:rPr>
                            <a:t>2</a:t>
                          </a:r>
                        </a:p>
                        <a:p>
                          <a:pPr algn="l"/>
                          <a:r>
                            <a:rPr kumimoji="1" lang="en-US" altLang="ja-JP" sz="1200" b="0" i="1" dirty="0">
                              <a:solidFill>
                                <a:schemeClr val="tx1"/>
                              </a:solidFill>
                              <a:latin typeface="Times New Roman" panose="02020603050405020304" pitchFamily="18" charset="0"/>
                              <a:cs typeface="Times New Roman" panose="02020603050405020304" pitchFamily="18" charset="0"/>
                            </a:rPr>
                            <a:t>n</a:t>
                          </a:r>
                          <a:r>
                            <a:rPr kumimoji="1" lang="en-US" altLang="ja-JP" sz="1200" b="0" i="0" baseline="-25000" dirty="0">
                              <a:solidFill>
                                <a:schemeClr val="tx1"/>
                              </a:solidFill>
                              <a:latin typeface="Times New Roman" panose="02020603050405020304" pitchFamily="18" charset="0"/>
                              <a:cs typeface="Times New Roman" panose="02020603050405020304" pitchFamily="18" charset="0"/>
                            </a:rPr>
                            <a:t>e</a:t>
                          </a:r>
                          <a:r>
                            <a:rPr kumimoji="1" lang="en-US" altLang="ja-JP" sz="1200" b="0" dirty="0">
                              <a:solidFill>
                                <a:schemeClr val="tx1"/>
                              </a:solidFill>
                              <a:latin typeface="Times New Roman" panose="02020603050405020304" pitchFamily="18" charset="0"/>
                              <a:cs typeface="Times New Roman" panose="02020603050405020304" pitchFamily="18" charset="0"/>
                            </a:rPr>
                            <a:t>=200</a:t>
                          </a:r>
                          <a:r>
                            <a:rPr kumimoji="1" lang="en-US" altLang="ja-JP" sz="1200" b="0" i="1" dirty="0">
                              <a:solidFill>
                                <a:schemeClr val="tx1"/>
                              </a:solidFill>
                              <a:latin typeface="Times New Roman" panose="02020603050405020304" pitchFamily="18" charset="0"/>
                              <a:cs typeface="Times New Roman" panose="02020603050405020304" pitchFamily="18" charset="0"/>
                            </a:rPr>
                            <a:t>n</a:t>
                          </a:r>
                          <a:r>
                            <a:rPr kumimoji="1" lang="en-US" altLang="ja-JP" sz="1200" b="0" baseline="-25000" dirty="0">
                              <a:solidFill>
                                <a:schemeClr val="tx1"/>
                              </a:solidFill>
                              <a:latin typeface="Times New Roman" panose="02020603050405020304" pitchFamily="18" charset="0"/>
                              <a:cs typeface="Times New Roman" panose="02020603050405020304" pitchFamily="18" charset="0"/>
                            </a:rPr>
                            <a:t>cr </a:t>
                          </a:r>
                          <a:r>
                            <a:rPr kumimoji="1" lang="en-US" altLang="ja-JP" sz="1200" b="0" baseline="0" dirty="0">
                              <a:solidFill>
                                <a:schemeClr val="tx1"/>
                              </a:solidFill>
                              <a:latin typeface="Times New Roman" panose="02020603050405020304" pitchFamily="18" charset="0"/>
                              <a:cs typeface="Times New Roman" panose="02020603050405020304" pitchFamily="18" charset="0"/>
                            </a:rPr>
                            <a:t>(</a:t>
                          </a:r>
                          <a:r>
                            <a:rPr kumimoji="1" lang="en-US" altLang="ja-JP" sz="1200" b="0" i="1" baseline="0" dirty="0">
                              <a:solidFill>
                                <a:schemeClr val="tx1"/>
                              </a:solidFill>
                              <a:latin typeface="Times New Roman" panose="02020603050405020304" pitchFamily="18" charset="0"/>
                              <a:cs typeface="Times New Roman" panose="02020603050405020304" pitchFamily="18" charset="0"/>
                            </a:rPr>
                            <a:t>ρ</a:t>
                          </a:r>
                          <a:r>
                            <a:rPr kumimoji="1" lang="en-US" altLang="ja-JP" sz="1200" b="0" baseline="0" dirty="0">
                              <a:solidFill>
                                <a:schemeClr val="tx1"/>
                              </a:solidFill>
                              <a:latin typeface="Times New Roman" panose="02020603050405020304" pitchFamily="18" charset="0"/>
                              <a:cs typeface="Times New Roman" panose="02020603050405020304" pitchFamily="18" charset="0"/>
                            </a:rPr>
                            <a:t>=0.67g/cc)</a:t>
                          </a:r>
                          <a:endParaRPr kumimoji="1" lang="ja-JP" altLang="en-US" sz="1200" b="0" baseline="30000" dirty="0">
                            <a:solidFill>
                              <a:schemeClr val="tx1"/>
                            </a:solidFill>
                            <a:latin typeface="Times New Roman" panose="02020603050405020304" pitchFamily="18" charset="0"/>
                            <a:cs typeface="Times New Roman" panose="02020603050405020304" pitchFamily="18" charset="0"/>
                          </a:endParaRPr>
                        </a:p>
                      </a:txBody>
                      <a:tcPr anchor="ct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xmlns:a14="http://schemas.microsoft.com/office/drawing/2010/main" xmlns="" val="10001"/>
                      </a:ext>
                    </a:extLst>
                  </a:tr>
                  <a:tr h="457200">
                    <a:tc>
                      <a:txBody>
                        <a:bodyPr/>
                        <a:lstStyle/>
                        <a:p>
                          <a:endParaRPr lang="ja-JP"/>
                        </a:p>
                      </a:txBody>
                      <a:tcPr anchor="ctr">
                        <a:lnT w="12700" cap="flat" cmpd="sng" algn="ctr">
                          <a:noFill/>
                          <a:prstDash val="solid"/>
                          <a:round/>
                          <a:headEnd type="none" w="med" len="med"/>
                          <a:tailEnd type="none" w="med" len="med"/>
                        </a:lnT>
                        <a:lnB w="19050" cap="flat" cmpd="sng" algn="ctr">
                          <a:noFill/>
                          <a:prstDash val="solid"/>
                          <a:round/>
                          <a:headEnd type="none" w="med" len="med"/>
                          <a:tailEnd type="none" w="med" len="med"/>
                        </a:lnB>
                        <a:blipFill rotWithShape="1">
                          <a:blip r:embed="rId6"/>
                          <a:stretch>
                            <a:fillRect t="-161333" r="-319186" b="-110667"/>
                          </a:stretch>
                        </a:blipFill>
                      </a:tcPr>
                    </a:tc>
                    <a:tc>
                      <a:txBody>
                        <a:bodyPr/>
                        <a:lstStyle/>
                        <a:p>
                          <a:pPr algn="l"/>
                          <a:r>
                            <a:rPr kumimoji="1" lang="en-US" altLang="ja-JP" sz="1200" b="0" i="1" dirty="0">
                              <a:solidFill>
                                <a:schemeClr val="tx1"/>
                              </a:solidFill>
                              <a:latin typeface="Times New Roman" panose="02020603050405020304" pitchFamily="18" charset="0"/>
                              <a:cs typeface="Times New Roman" panose="02020603050405020304" pitchFamily="18" charset="0"/>
                            </a:rPr>
                            <a:t>I</a:t>
                          </a:r>
                          <a:r>
                            <a:rPr kumimoji="1" lang="en-US" altLang="ja-JP" sz="1200" b="0" baseline="-25000" dirty="0">
                              <a:solidFill>
                                <a:schemeClr val="tx1"/>
                              </a:solidFill>
                              <a:latin typeface="Times New Roman" panose="02020603050405020304" pitchFamily="18" charset="0"/>
                              <a:cs typeface="Times New Roman" panose="02020603050405020304" pitchFamily="18" charset="0"/>
                            </a:rPr>
                            <a:t>L</a:t>
                          </a:r>
                          <a:r>
                            <a:rPr kumimoji="1" lang="en-US" altLang="ja-JP" sz="1200" b="0" dirty="0">
                              <a:solidFill>
                                <a:schemeClr val="tx1"/>
                              </a:solidFill>
                              <a:latin typeface="Times New Roman" panose="02020603050405020304" pitchFamily="18" charset="0"/>
                              <a:cs typeface="Times New Roman" panose="02020603050405020304" pitchFamily="18" charset="0"/>
                            </a:rPr>
                            <a:t>=1.0×10</a:t>
                          </a:r>
                          <a:r>
                            <a:rPr kumimoji="1" lang="en-US" altLang="ja-JP" sz="1200" b="0" baseline="30000" dirty="0">
                              <a:solidFill>
                                <a:schemeClr val="tx1"/>
                              </a:solidFill>
                              <a:latin typeface="Times New Roman" panose="02020603050405020304" pitchFamily="18" charset="0"/>
                              <a:cs typeface="Times New Roman" panose="02020603050405020304" pitchFamily="18" charset="0"/>
                            </a:rPr>
                            <a:t>22 </a:t>
                          </a:r>
                          <a:r>
                            <a:rPr kumimoji="1" lang="en-US" altLang="ja-JP" sz="1200" b="0" dirty="0">
                              <a:solidFill>
                                <a:schemeClr val="tx1"/>
                              </a:solidFill>
                              <a:latin typeface="Times New Roman" panose="02020603050405020304" pitchFamily="18" charset="0"/>
                              <a:cs typeface="Times New Roman" panose="02020603050405020304" pitchFamily="18" charset="0"/>
                            </a:rPr>
                            <a:t>W/cm</a:t>
                          </a:r>
                          <a:r>
                            <a:rPr kumimoji="1" lang="en-US" altLang="ja-JP" sz="1200" b="0" baseline="30000" dirty="0">
                              <a:solidFill>
                                <a:schemeClr val="tx1"/>
                              </a:solidFill>
                              <a:latin typeface="Times New Roman" panose="02020603050405020304" pitchFamily="18" charset="0"/>
                              <a:cs typeface="Times New Roman" panose="02020603050405020304" pitchFamily="18" charset="0"/>
                            </a:rPr>
                            <a:t>2</a:t>
                          </a:r>
                        </a:p>
                        <a:p>
                          <a:pPr algn="l"/>
                          <a:r>
                            <a:rPr kumimoji="1" lang="en-US" altLang="ja-JP" sz="1200" b="0" i="1" dirty="0">
                              <a:solidFill>
                                <a:schemeClr val="tx1"/>
                              </a:solidFill>
                              <a:latin typeface="Times New Roman" panose="02020603050405020304" pitchFamily="18" charset="0"/>
                              <a:cs typeface="Times New Roman" panose="02020603050405020304" pitchFamily="18" charset="0"/>
                            </a:rPr>
                            <a:t>n</a:t>
                          </a:r>
                          <a:r>
                            <a:rPr kumimoji="1" lang="en-US" altLang="ja-JP" sz="1200" b="0" i="0" baseline="-25000" dirty="0">
                              <a:solidFill>
                                <a:schemeClr val="tx1"/>
                              </a:solidFill>
                              <a:latin typeface="Times New Roman" panose="02020603050405020304" pitchFamily="18" charset="0"/>
                              <a:cs typeface="Times New Roman" panose="02020603050405020304" pitchFamily="18" charset="0"/>
                            </a:rPr>
                            <a:t>e</a:t>
                          </a:r>
                          <a:r>
                            <a:rPr kumimoji="1" lang="en-US" altLang="ja-JP" sz="1200" b="0" dirty="0">
                              <a:solidFill>
                                <a:schemeClr val="tx1"/>
                              </a:solidFill>
                              <a:latin typeface="Times New Roman" panose="02020603050405020304" pitchFamily="18" charset="0"/>
                              <a:cs typeface="Times New Roman" panose="02020603050405020304" pitchFamily="18" charset="0"/>
                            </a:rPr>
                            <a:t>=100</a:t>
                          </a:r>
                          <a:r>
                            <a:rPr kumimoji="1" lang="en-US" altLang="ja-JP" sz="1200" b="0" i="1" dirty="0">
                              <a:solidFill>
                                <a:schemeClr val="tx1"/>
                              </a:solidFill>
                              <a:latin typeface="Times New Roman" panose="02020603050405020304" pitchFamily="18" charset="0"/>
                              <a:cs typeface="Times New Roman" panose="02020603050405020304" pitchFamily="18" charset="0"/>
                            </a:rPr>
                            <a:t>n</a:t>
                          </a:r>
                          <a:r>
                            <a:rPr kumimoji="1" lang="en-US" altLang="ja-JP" sz="1200" b="0" baseline="-25000" dirty="0">
                              <a:solidFill>
                                <a:schemeClr val="tx1"/>
                              </a:solidFill>
                              <a:latin typeface="Times New Roman" panose="02020603050405020304" pitchFamily="18" charset="0"/>
                              <a:cs typeface="Times New Roman" panose="02020603050405020304" pitchFamily="18" charset="0"/>
                            </a:rPr>
                            <a:t>cr </a:t>
                          </a:r>
                          <a:r>
                            <a:rPr kumimoji="1" lang="en-US" altLang="ja-JP" sz="1200" b="0" baseline="0" dirty="0">
                              <a:solidFill>
                                <a:schemeClr val="tx1"/>
                              </a:solidFill>
                              <a:latin typeface="Times New Roman" panose="02020603050405020304" pitchFamily="18" charset="0"/>
                              <a:cs typeface="Times New Roman" panose="02020603050405020304" pitchFamily="18" charset="0"/>
                            </a:rPr>
                            <a:t>(</a:t>
                          </a:r>
                          <a:r>
                            <a:rPr kumimoji="1" lang="en-US" altLang="ja-JP" sz="1200" b="0" i="1" baseline="0" dirty="0">
                              <a:solidFill>
                                <a:schemeClr val="tx1"/>
                              </a:solidFill>
                              <a:latin typeface="Times New Roman" panose="02020603050405020304" pitchFamily="18" charset="0"/>
                              <a:cs typeface="Times New Roman" panose="02020603050405020304" pitchFamily="18" charset="0"/>
                            </a:rPr>
                            <a:t>ρ</a:t>
                          </a:r>
                          <a:r>
                            <a:rPr kumimoji="1" lang="en-US" altLang="ja-JP" sz="1200" b="0" baseline="0" dirty="0">
                              <a:solidFill>
                                <a:schemeClr val="tx1"/>
                              </a:solidFill>
                              <a:latin typeface="Times New Roman" panose="02020603050405020304" pitchFamily="18" charset="0"/>
                              <a:cs typeface="Times New Roman" panose="02020603050405020304" pitchFamily="18" charset="0"/>
                            </a:rPr>
                            <a:t>=0.33g/cc)</a:t>
                          </a:r>
                          <a:endParaRPr kumimoji="1" lang="ja-JP" altLang="en-US" sz="1200" b="0" baseline="0" dirty="0">
                            <a:solidFill>
                              <a:schemeClr val="tx1"/>
                            </a:solidFill>
                            <a:latin typeface="Times New Roman" panose="02020603050405020304" pitchFamily="18" charset="0"/>
                            <a:cs typeface="Times New Roman" panose="02020603050405020304" pitchFamily="18" charset="0"/>
                          </a:endParaRPr>
                        </a:p>
                      </a:txBody>
                      <a:tcPr anchor="ctr">
                        <a:lnT w="12700" cap="flat" cmpd="sng" algn="ctr">
                          <a:noFill/>
                          <a:prstDash val="solid"/>
                          <a:round/>
                          <a:headEnd type="none" w="med" len="med"/>
                          <a:tailEnd type="none" w="med" len="med"/>
                        </a:lnT>
                        <a:lnB w="19050" cap="flat" cmpd="sng" algn="ctr">
                          <a:noFill/>
                          <a:prstDash val="solid"/>
                          <a:round/>
                          <a:headEnd type="none" w="med" len="med"/>
                          <a:tailEnd type="none" w="med" len="med"/>
                        </a:lnB>
                        <a:noFill/>
                      </a:tcPr>
                    </a:tc>
                    <a:tc>
                      <a:txBody>
                        <a:bodyPr/>
                        <a:lstStyle/>
                        <a:p>
                          <a:pPr algn="l"/>
                          <a:r>
                            <a:rPr kumimoji="1" lang="en-US" altLang="ja-JP" sz="1200" b="0" i="1" dirty="0">
                              <a:solidFill>
                                <a:schemeClr val="tx1"/>
                              </a:solidFill>
                              <a:latin typeface="Times New Roman" panose="02020603050405020304" pitchFamily="18" charset="0"/>
                              <a:cs typeface="Times New Roman" panose="02020603050405020304" pitchFamily="18" charset="0"/>
                            </a:rPr>
                            <a:t>I</a:t>
                          </a:r>
                          <a:r>
                            <a:rPr kumimoji="1" lang="en-US" altLang="ja-JP" sz="1200" b="0" baseline="-25000" dirty="0">
                              <a:solidFill>
                                <a:schemeClr val="tx1"/>
                              </a:solidFill>
                              <a:latin typeface="Times New Roman" panose="02020603050405020304" pitchFamily="18" charset="0"/>
                              <a:cs typeface="Times New Roman" panose="02020603050405020304" pitchFamily="18" charset="0"/>
                            </a:rPr>
                            <a:t>L</a:t>
                          </a:r>
                          <a:r>
                            <a:rPr kumimoji="1" lang="en-US" altLang="ja-JP" sz="1200" b="0" dirty="0">
                              <a:solidFill>
                                <a:schemeClr val="tx1"/>
                              </a:solidFill>
                              <a:latin typeface="Times New Roman" panose="02020603050405020304" pitchFamily="18" charset="0"/>
                              <a:cs typeface="Times New Roman" panose="02020603050405020304" pitchFamily="18" charset="0"/>
                            </a:rPr>
                            <a:t>=2.0×10</a:t>
                          </a:r>
                          <a:r>
                            <a:rPr kumimoji="1" lang="en-US" altLang="ja-JP" sz="1200" b="0" baseline="30000" dirty="0">
                              <a:solidFill>
                                <a:schemeClr val="tx1"/>
                              </a:solidFill>
                              <a:latin typeface="Times New Roman" panose="02020603050405020304" pitchFamily="18" charset="0"/>
                              <a:cs typeface="Times New Roman" panose="02020603050405020304" pitchFamily="18" charset="0"/>
                            </a:rPr>
                            <a:t>22 </a:t>
                          </a:r>
                          <a:r>
                            <a:rPr kumimoji="1" lang="en-US" altLang="ja-JP" sz="1200" b="0" dirty="0">
                              <a:solidFill>
                                <a:schemeClr val="tx1"/>
                              </a:solidFill>
                              <a:latin typeface="Times New Roman" panose="02020603050405020304" pitchFamily="18" charset="0"/>
                              <a:cs typeface="Times New Roman" panose="02020603050405020304" pitchFamily="18" charset="0"/>
                            </a:rPr>
                            <a:t>W/cm</a:t>
                          </a:r>
                          <a:r>
                            <a:rPr kumimoji="1" lang="en-US" altLang="ja-JP" sz="1200" b="0" baseline="30000" dirty="0">
                              <a:solidFill>
                                <a:schemeClr val="tx1"/>
                              </a:solidFill>
                              <a:latin typeface="Times New Roman" panose="02020603050405020304" pitchFamily="18" charset="0"/>
                              <a:cs typeface="Times New Roman" panose="02020603050405020304" pitchFamily="18" charset="0"/>
                            </a:rPr>
                            <a:t>2</a:t>
                          </a:r>
                        </a:p>
                        <a:p>
                          <a:pPr algn="l"/>
                          <a:r>
                            <a:rPr kumimoji="1" lang="en-US" altLang="ja-JP" sz="1200" b="0" i="1" dirty="0">
                              <a:solidFill>
                                <a:schemeClr val="tx1"/>
                              </a:solidFill>
                              <a:latin typeface="Times New Roman" panose="02020603050405020304" pitchFamily="18" charset="0"/>
                              <a:cs typeface="Times New Roman" panose="02020603050405020304" pitchFamily="18" charset="0"/>
                            </a:rPr>
                            <a:t>n</a:t>
                          </a:r>
                          <a:r>
                            <a:rPr kumimoji="1" lang="en-US" altLang="ja-JP" sz="1200" b="0" i="0" baseline="-25000" dirty="0">
                              <a:solidFill>
                                <a:schemeClr val="tx1"/>
                              </a:solidFill>
                              <a:latin typeface="Times New Roman" panose="02020603050405020304" pitchFamily="18" charset="0"/>
                              <a:cs typeface="Times New Roman" panose="02020603050405020304" pitchFamily="18" charset="0"/>
                            </a:rPr>
                            <a:t>e</a:t>
                          </a:r>
                          <a:r>
                            <a:rPr kumimoji="1" lang="en-US" altLang="ja-JP" sz="1200" b="0" dirty="0">
                              <a:solidFill>
                                <a:schemeClr val="tx1"/>
                              </a:solidFill>
                              <a:latin typeface="Times New Roman" panose="02020603050405020304" pitchFamily="18" charset="0"/>
                              <a:cs typeface="Times New Roman" panose="02020603050405020304" pitchFamily="18" charset="0"/>
                            </a:rPr>
                            <a:t>=200</a:t>
                          </a:r>
                          <a:r>
                            <a:rPr kumimoji="1" lang="en-US" altLang="ja-JP" sz="1200" b="0" i="1" dirty="0">
                              <a:solidFill>
                                <a:schemeClr val="tx1"/>
                              </a:solidFill>
                              <a:latin typeface="Times New Roman" panose="02020603050405020304" pitchFamily="18" charset="0"/>
                              <a:cs typeface="Times New Roman" panose="02020603050405020304" pitchFamily="18" charset="0"/>
                            </a:rPr>
                            <a:t>n</a:t>
                          </a:r>
                          <a:r>
                            <a:rPr kumimoji="1" lang="en-US" altLang="ja-JP" sz="1200" b="0" baseline="-25000" dirty="0">
                              <a:solidFill>
                                <a:schemeClr val="tx1"/>
                              </a:solidFill>
                              <a:latin typeface="Times New Roman" panose="02020603050405020304" pitchFamily="18" charset="0"/>
                              <a:cs typeface="Times New Roman" panose="02020603050405020304" pitchFamily="18" charset="0"/>
                            </a:rPr>
                            <a:t>cr </a:t>
                          </a:r>
                          <a:r>
                            <a:rPr kumimoji="1" lang="en-US" altLang="ja-JP" sz="1200" b="0" baseline="0" dirty="0">
                              <a:solidFill>
                                <a:schemeClr val="tx1"/>
                              </a:solidFill>
                              <a:latin typeface="Times New Roman" panose="02020603050405020304" pitchFamily="18" charset="0"/>
                              <a:cs typeface="Times New Roman" panose="02020603050405020304" pitchFamily="18" charset="0"/>
                            </a:rPr>
                            <a:t>(</a:t>
                          </a:r>
                          <a:r>
                            <a:rPr kumimoji="1" lang="en-US" altLang="ja-JP" sz="1200" b="0" i="1" baseline="0" dirty="0">
                              <a:solidFill>
                                <a:schemeClr val="tx1"/>
                              </a:solidFill>
                              <a:latin typeface="Times New Roman" panose="02020603050405020304" pitchFamily="18" charset="0"/>
                              <a:cs typeface="Times New Roman" panose="02020603050405020304" pitchFamily="18" charset="0"/>
                            </a:rPr>
                            <a:t>ρ</a:t>
                          </a:r>
                          <a:r>
                            <a:rPr kumimoji="1" lang="en-US" altLang="ja-JP" sz="1200" b="0" baseline="0" dirty="0">
                              <a:solidFill>
                                <a:schemeClr val="tx1"/>
                              </a:solidFill>
                              <a:latin typeface="Times New Roman" panose="02020603050405020304" pitchFamily="18" charset="0"/>
                              <a:cs typeface="Times New Roman" panose="02020603050405020304" pitchFamily="18" charset="0"/>
                            </a:rPr>
                            <a:t>=0.67g/cc)</a:t>
                          </a:r>
                          <a:endParaRPr kumimoji="1" lang="ja-JP" altLang="en-US" sz="1200" b="0" baseline="0" dirty="0">
                            <a:solidFill>
                              <a:schemeClr val="tx1"/>
                            </a:solidFill>
                            <a:latin typeface="Times New Roman" panose="02020603050405020304" pitchFamily="18" charset="0"/>
                            <a:cs typeface="Times New Roman" panose="02020603050405020304" pitchFamily="18" charset="0"/>
                          </a:endParaRPr>
                        </a:p>
                      </a:txBody>
                      <a:tcPr anchor="ctr">
                        <a:lnT w="12700" cap="flat" cmpd="sng" algn="ctr">
                          <a:noFill/>
                          <a:prstDash val="solid"/>
                          <a:round/>
                          <a:headEnd type="none" w="med" len="med"/>
                          <a:tailEnd type="none" w="med" len="med"/>
                        </a:lnT>
                        <a:lnB w="19050" cap="flat" cmpd="sng" algn="ctr">
                          <a:noFill/>
                          <a:prstDash val="solid"/>
                          <a:round/>
                          <a:headEnd type="none" w="med" len="med"/>
                          <a:tailEnd type="none" w="med" len="med"/>
                        </a:lnB>
                        <a:noFill/>
                      </a:tcPr>
                    </a:tc>
                    <a:extLst>
                      <a:ext uri="{0D108BD9-81ED-4DB2-BD59-A6C34878D82A}">
                        <a16:rowId xmlns:a16="http://schemas.microsoft.com/office/drawing/2014/main" xmlns:a14="http://schemas.microsoft.com/office/drawing/2010/main" xmlns="" val="10002"/>
                      </a:ext>
                    </a:extLst>
                  </a:tr>
                  <a:tr h="457200">
                    <a:tc>
                      <a:txBody>
                        <a:bodyPr/>
                        <a:lstStyle/>
                        <a:p>
                          <a:endParaRPr lang="ja-JP"/>
                        </a:p>
                      </a:txBody>
                      <a:tcPr anchor="ctr">
                        <a:lnT w="12700" cap="flat" cmpd="sng" algn="ctr">
                          <a:noFill/>
                          <a:prstDash val="solid"/>
                          <a:round/>
                          <a:headEnd type="none" w="med" len="med"/>
                          <a:tailEnd type="none" w="med" len="med"/>
                        </a:lnT>
                        <a:lnB w="19050" cap="flat" cmpd="sng" algn="ctr">
                          <a:solidFill>
                            <a:schemeClr val="tx1"/>
                          </a:solidFill>
                          <a:prstDash val="solid"/>
                          <a:round/>
                          <a:headEnd type="none" w="med" len="med"/>
                          <a:tailEnd type="none" w="med" len="med"/>
                        </a:lnB>
                        <a:blipFill rotWithShape="1">
                          <a:blip r:embed="rId6"/>
                          <a:stretch>
                            <a:fillRect t="-261333" r="-319186" b="-10667"/>
                          </a:stretch>
                        </a:blipFill>
                      </a:tcPr>
                    </a:tc>
                    <a:tc>
                      <a:txBody>
                        <a:bodyPr/>
                        <a:lstStyle/>
                        <a:p>
                          <a:pPr algn="l"/>
                          <a:r>
                            <a:rPr kumimoji="1" lang="en-US" altLang="ja-JP" sz="1200" b="0" i="1" dirty="0">
                              <a:solidFill>
                                <a:schemeClr val="tx1"/>
                              </a:solidFill>
                              <a:latin typeface="Times New Roman" panose="02020603050405020304" pitchFamily="18" charset="0"/>
                              <a:cs typeface="Times New Roman" panose="02020603050405020304" pitchFamily="18" charset="0"/>
                            </a:rPr>
                            <a:t>I</a:t>
                          </a:r>
                          <a:r>
                            <a:rPr kumimoji="1" lang="en-US" altLang="ja-JP" sz="1200" b="0" baseline="-25000" dirty="0">
                              <a:solidFill>
                                <a:schemeClr val="tx1"/>
                              </a:solidFill>
                              <a:latin typeface="Times New Roman" panose="02020603050405020304" pitchFamily="18" charset="0"/>
                              <a:cs typeface="Times New Roman" panose="02020603050405020304" pitchFamily="18" charset="0"/>
                            </a:rPr>
                            <a:t>L</a:t>
                          </a:r>
                          <a:r>
                            <a:rPr kumimoji="1" lang="en-US" altLang="ja-JP" sz="1200" b="0" dirty="0">
                              <a:solidFill>
                                <a:schemeClr val="tx1"/>
                              </a:solidFill>
                              <a:latin typeface="Times New Roman" panose="02020603050405020304" pitchFamily="18" charset="0"/>
                              <a:cs typeface="Times New Roman" panose="02020603050405020304" pitchFamily="18" charset="0"/>
                            </a:rPr>
                            <a:t>=1.66×10</a:t>
                          </a:r>
                          <a:r>
                            <a:rPr kumimoji="1" lang="en-US" altLang="ja-JP" sz="1200" b="0" baseline="30000" dirty="0">
                              <a:solidFill>
                                <a:schemeClr val="tx1"/>
                              </a:solidFill>
                              <a:latin typeface="Times New Roman" panose="02020603050405020304" pitchFamily="18" charset="0"/>
                              <a:cs typeface="Times New Roman" panose="02020603050405020304" pitchFamily="18" charset="0"/>
                            </a:rPr>
                            <a:t>22 </a:t>
                          </a:r>
                          <a:r>
                            <a:rPr kumimoji="1" lang="en-US" altLang="ja-JP" sz="1200" b="0" dirty="0">
                              <a:solidFill>
                                <a:schemeClr val="tx1"/>
                              </a:solidFill>
                              <a:latin typeface="Times New Roman" panose="02020603050405020304" pitchFamily="18" charset="0"/>
                              <a:cs typeface="Times New Roman" panose="02020603050405020304" pitchFamily="18" charset="0"/>
                            </a:rPr>
                            <a:t>W/cm</a:t>
                          </a:r>
                          <a:r>
                            <a:rPr kumimoji="1" lang="en-US" altLang="ja-JP" sz="1200" b="0" baseline="30000" dirty="0">
                              <a:solidFill>
                                <a:schemeClr val="tx1"/>
                              </a:solidFill>
                              <a:latin typeface="Times New Roman" panose="02020603050405020304" pitchFamily="18" charset="0"/>
                              <a:cs typeface="Times New Roman" panose="02020603050405020304" pitchFamily="18" charset="0"/>
                            </a:rPr>
                            <a:t>2</a:t>
                          </a:r>
                        </a:p>
                        <a:p>
                          <a:pPr algn="l"/>
                          <a:r>
                            <a:rPr kumimoji="1" lang="en-US" altLang="ja-JP" sz="1200" b="0" i="1" dirty="0">
                              <a:solidFill>
                                <a:schemeClr val="tx1"/>
                              </a:solidFill>
                              <a:latin typeface="Times New Roman" panose="02020603050405020304" pitchFamily="18" charset="0"/>
                              <a:cs typeface="Times New Roman" panose="02020603050405020304" pitchFamily="18" charset="0"/>
                            </a:rPr>
                            <a:t>n</a:t>
                          </a:r>
                          <a:r>
                            <a:rPr kumimoji="1" lang="en-US" altLang="ja-JP" sz="1200" b="0" i="0" baseline="-25000" dirty="0">
                              <a:solidFill>
                                <a:schemeClr val="tx1"/>
                              </a:solidFill>
                              <a:latin typeface="Times New Roman" panose="02020603050405020304" pitchFamily="18" charset="0"/>
                              <a:cs typeface="Times New Roman" panose="02020603050405020304" pitchFamily="18" charset="0"/>
                            </a:rPr>
                            <a:t>e</a:t>
                          </a:r>
                          <a:r>
                            <a:rPr kumimoji="1" lang="en-US" altLang="ja-JP" sz="1200" b="0" dirty="0">
                              <a:solidFill>
                                <a:schemeClr val="tx1"/>
                              </a:solidFill>
                              <a:latin typeface="Times New Roman" panose="02020603050405020304" pitchFamily="18" charset="0"/>
                              <a:cs typeface="Times New Roman" panose="02020603050405020304" pitchFamily="18" charset="0"/>
                            </a:rPr>
                            <a:t>=100</a:t>
                          </a:r>
                          <a:r>
                            <a:rPr kumimoji="1" lang="en-US" altLang="ja-JP" sz="1200" b="0" i="1" dirty="0">
                              <a:solidFill>
                                <a:schemeClr val="tx1"/>
                              </a:solidFill>
                              <a:latin typeface="Times New Roman" panose="02020603050405020304" pitchFamily="18" charset="0"/>
                              <a:cs typeface="Times New Roman" panose="02020603050405020304" pitchFamily="18" charset="0"/>
                            </a:rPr>
                            <a:t>n</a:t>
                          </a:r>
                          <a:r>
                            <a:rPr kumimoji="1" lang="en-US" altLang="ja-JP" sz="1200" b="0" baseline="-25000" dirty="0">
                              <a:solidFill>
                                <a:schemeClr val="tx1"/>
                              </a:solidFill>
                              <a:latin typeface="Times New Roman" panose="02020603050405020304" pitchFamily="18" charset="0"/>
                              <a:cs typeface="Times New Roman" panose="02020603050405020304" pitchFamily="18" charset="0"/>
                            </a:rPr>
                            <a:t>cr</a:t>
                          </a:r>
                          <a:r>
                            <a:rPr kumimoji="1" lang="ja-JP" altLang="en-US" sz="1200" b="0" baseline="-25000" dirty="0">
                              <a:solidFill>
                                <a:schemeClr val="tx1"/>
                              </a:solidFill>
                              <a:latin typeface="Times New Roman" panose="02020603050405020304" pitchFamily="18" charset="0"/>
                              <a:cs typeface="Times New Roman" panose="02020603050405020304" pitchFamily="18" charset="0"/>
                            </a:rPr>
                            <a:t> </a:t>
                          </a:r>
                          <a:r>
                            <a:rPr kumimoji="1" lang="en-US" altLang="ja-JP" sz="1200" b="0" baseline="0" dirty="0">
                              <a:solidFill>
                                <a:schemeClr val="tx1"/>
                              </a:solidFill>
                              <a:latin typeface="Times New Roman" panose="02020603050405020304" pitchFamily="18" charset="0"/>
                              <a:cs typeface="Times New Roman" panose="02020603050405020304" pitchFamily="18" charset="0"/>
                            </a:rPr>
                            <a:t>(</a:t>
                          </a:r>
                          <a:r>
                            <a:rPr kumimoji="1" lang="en-US" altLang="ja-JP" sz="1200" b="0" i="1" baseline="0" dirty="0">
                              <a:solidFill>
                                <a:schemeClr val="tx1"/>
                              </a:solidFill>
                              <a:latin typeface="Times New Roman" panose="02020603050405020304" pitchFamily="18" charset="0"/>
                              <a:cs typeface="Times New Roman" panose="02020603050405020304" pitchFamily="18" charset="0"/>
                            </a:rPr>
                            <a:t>ρ</a:t>
                          </a:r>
                          <a:r>
                            <a:rPr kumimoji="1" lang="en-US" altLang="ja-JP" sz="1200" b="0" baseline="0" dirty="0">
                              <a:solidFill>
                                <a:schemeClr val="tx1"/>
                              </a:solidFill>
                              <a:latin typeface="Times New Roman" panose="02020603050405020304" pitchFamily="18" charset="0"/>
                              <a:cs typeface="Times New Roman" panose="02020603050405020304" pitchFamily="18" charset="0"/>
                            </a:rPr>
                            <a:t>=0.33g/cc)</a:t>
                          </a:r>
                          <a:endParaRPr kumimoji="1" lang="ja-JP" altLang="en-US" sz="1200" b="0" baseline="-25000" dirty="0">
                            <a:solidFill>
                              <a:schemeClr val="tx1"/>
                            </a:solidFill>
                            <a:latin typeface="Times New Roman" panose="02020603050405020304" pitchFamily="18" charset="0"/>
                            <a:cs typeface="Times New Roman" panose="02020603050405020304" pitchFamily="18" charset="0"/>
                          </a:endParaRPr>
                        </a:p>
                      </a:txBody>
                      <a:tcPr anchor="ctr">
                        <a:lnT w="12700" cap="flat" cmpd="sng" algn="ctr">
                          <a:no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l"/>
                          <a:r>
                            <a:rPr kumimoji="1" lang="en-US" altLang="ja-JP" sz="1200" b="0" i="1" dirty="0">
                              <a:solidFill>
                                <a:schemeClr val="tx1"/>
                              </a:solidFill>
                              <a:latin typeface="Times New Roman" panose="02020603050405020304" pitchFamily="18" charset="0"/>
                              <a:cs typeface="Times New Roman" panose="02020603050405020304" pitchFamily="18" charset="0"/>
                            </a:rPr>
                            <a:t>I</a:t>
                          </a:r>
                          <a:r>
                            <a:rPr kumimoji="1" lang="en-US" altLang="ja-JP" sz="1200" b="0" baseline="-25000" dirty="0">
                              <a:solidFill>
                                <a:schemeClr val="tx1"/>
                              </a:solidFill>
                              <a:latin typeface="Times New Roman" panose="02020603050405020304" pitchFamily="18" charset="0"/>
                              <a:cs typeface="Times New Roman" panose="02020603050405020304" pitchFamily="18" charset="0"/>
                            </a:rPr>
                            <a:t>L</a:t>
                          </a:r>
                          <a:r>
                            <a:rPr kumimoji="1" lang="en-US" altLang="ja-JP" sz="1200" b="0" dirty="0">
                              <a:solidFill>
                                <a:schemeClr val="tx1"/>
                              </a:solidFill>
                              <a:latin typeface="Times New Roman" panose="02020603050405020304" pitchFamily="18" charset="0"/>
                              <a:cs typeface="Times New Roman" panose="02020603050405020304" pitchFamily="18" charset="0"/>
                            </a:rPr>
                            <a:t>=3.33×10</a:t>
                          </a:r>
                          <a:r>
                            <a:rPr kumimoji="1" lang="en-US" altLang="ja-JP" sz="1200" b="0" baseline="30000" dirty="0">
                              <a:solidFill>
                                <a:schemeClr val="tx1"/>
                              </a:solidFill>
                              <a:latin typeface="Times New Roman" panose="02020603050405020304" pitchFamily="18" charset="0"/>
                              <a:cs typeface="Times New Roman" panose="02020603050405020304" pitchFamily="18" charset="0"/>
                            </a:rPr>
                            <a:t>22 </a:t>
                          </a:r>
                          <a:r>
                            <a:rPr kumimoji="1" lang="en-US" altLang="ja-JP" sz="1200" b="0" dirty="0">
                              <a:solidFill>
                                <a:schemeClr val="tx1"/>
                              </a:solidFill>
                              <a:latin typeface="Times New Roman" panose="02020603050405020304" pitchFamily="18" charset="0"/>
                              <a:cs typeface="Times New Roman" panose="02020603050405020304" pitchFamily="18" charset="0"/>
                            </a:rPr>
                            <a:t>W/cm</a:t>
                          </a:r>
                          <a:r>
                            <a:rPr kumimoji="1" lang="en-US" altLang="ja-JP" sz="1200" b="0" baseline="30000" dirty="0">
                              <a:solidFill>
                                <a:schemeClr val="tx1"/>
                              </a:solidFill>
                              <a:latin typeface="Times New Roman" panose="02020603050405020304" pitchFamily="18" charset="0"/>
                              <a:cs typeface="Times New Roman" panose="02020603050405020304" pitchFamily="18" charset="0"/>
                            </a:rPr>
                            <a:t>2</a:t>
                          </a:r>
                        </a:p>
                        <a:p>
                          <a:pPr algn="l"/>
                          <a:r>
                            <a:rPr kumimoji="1" lang="en-US" altLang="ja-JP" sz="1200" b="0" i="1" dirty="0">
                              <a:solidFill>
                                <a:schemeClr val="tx1"/>
                              </a:solidFill>
                              <a:latin typeface="Times New Roman" panose="02020603050405020304" pitchFamily="18" charset="0"/>
                              <a:cs typeface="Times New Roman" panose="02020603050405020304" pitchFamily="18" charset="0"/>
                            </a:rPr>
                            <a:t>n</a:t>
                          </a:r>
                          <a:r>
                            <a:rPr kumimoji="1" lang="en-US" altLang="ja-JP" sz="1200" b="0" i="0" baseline="-25000" dirty="0">
                              <a:solidFill>
                                <a:schemeClr val="tx1"/>
                              </a:solidFill>
                              <a:latin typeface="Times New Roman" panose="02020603050405020304" pitchFamily="18" charset="0"/>
                              <a:cs typeface="Times New Roman" panose="02020603050405020304" pitchFamily="18" charset="0"/>
                            </a:rPr>
                            <a:t>e</a:t>
                          </a:r>
                          <a:r>
                            <a:rPr kumimoji="1" lang="en-US" altLang="ja-JP" sz="1200" b="0" dirty="0">
                              <a:solidFill>
                                <a:schemeClr val="tx1"/>
                              </a:solidFill>
                              <a:latin typeface="Times New Roman" panose="02020603050405020304" pitchFamily="18" charset="0"/>
                              <a:cs typeface="Times New Roman" panose="02020603050405020304" pitchFamily="18" charset="0"/>
                            </a:rPr>
                            <a:t>=200</a:t>
                          </a:r>
                          <a:r>
                            <a:rPr kumimoji="1" lang="en-US" altLang="ja-JP" sz="1200" b="0" i="1" dirty="0">
                              <a:solidFill>
                                <a:schemeClr val="tx1"/>
                              </a:solidFill>
                              <a:latin typeface="Times New Roman" panose="02020603050405020304" pitchFamily="18" charset="0"/>
                              <a:cs typeface="Times New Roman" panose="02020603050405020304" pitchFamily="18" charset="0"/>
                            </a:rPr>
                            <a:t>n</a:t>
                          </a:r>
                          <a:r>
                            <a:rPr kumimoji="1" lang="en-US" altLang="ja-JP" sz="1200" b="0" baseline="-25000" dirty="0">
                              <a:solidFill>
                                <a:schemeClr val="tx1"/>
                              </a:solidFill>
                              <a:latin typeface="Times New Roman" panose="02020603050405020304" pitchFamily="18" charset="0"/>
                              <a:cs typeface="Times New Roman" panose="02020603050405020304" pitchFamily="18" charset="0"/>
                            </a:rPr>
                            <a:t>cr </a:t>
                          </a:r>
                          <a:r>
                            <a:rPr kumimoji="1" lang="en-US" altLang="ja-JP" sz="1200" b="0" baseline="0" dirty="0">
                              <a:solidFill>
                                <a:schemeClr val="tx1"/>
                              </a:solidFill>
                              <a:latin typeface="Times New Roman" panose="02020603050405020304" pitchFamily="18" charset="0"/>
                              <a:cs typeface="Times New Roman" panose="02020603050405020304" pitchFamily="18" charset="0"/>
                            </a:rPr>
                            <a:t>(</a:t>
                          </a:r>
                          <a:r>
                            <a:rPr kumimoji="1" lang="en-US" altLang="ja-JP" sz="1200" b="0" i="1" baseline="0" dirty="0">
                              <a:solidFill>
                                <a:schemeClr val="tx1"/>
                              </a:solidFill>
                              <a:latin typeface="Times New Roman" panose="02020603050405020304" pitchFamily="18" charset="0"/>
                              <a:cs typeface="Times New Roman" panose="02020603050405020304" pitchFamily="18" charset="0"/>
                            </a:rPr>
                            <a:t>ρ</a:t>
                          </a:r>
                          <a:r>
                            <a:rPr kumimoji="1" lang="en-US" altLang="ja-JP" sz="1200" b="0" baseline="0" dirty="0">
                              <a:solidFill>
                                <a:schemeClr val="tx1"/>
                              </a:solidFill>
                              <a:latin typeface="Times New Roman" panose="02020603050405020304" pitchFamily="18" charset="0"/>
                              <a:cs typeface="Times New Roman" panose="02020603050405020304" pitchFamily="18" charset="0"/>
                            </a:rPr>
                            <a:t>=0.67g/cc)</a:t>
                          </a:r>
                          <a:endParaRPr kumimoji="1" lang="ja-JP" altLang="en-US" sz="1200" b="0" baseline="0" dirty="0">
                            <a:solidFill>
                              <a:schemeClr val="tx1"/>
                            </a:solidFill>
                            <a:latin typeface="Times New Roman" panose="02020603050405020304" pitchFamily="18" charset="0"/>
                            <a:cs typeface="Times New Roman" panose="02020603050405020304" pitchFamily="18" charset="0"/>
                          </a:endParaRPr>
                        </a:p>
                      </a:txBody>
                      <a:tcPr anchor="ctr">
                        <a:lnT w="12700" cap="flat" cmpd="sng" algn="ctr">
                          <a:no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a14="http://schemas.microsoft.com/office/drawing/2010/main" xmlns="" val="10003"/>
                      </a:ext>
                    </a:extLst>
                  </a:tr>
                </a:tbl>
              </a:graphicData>
            </a:graphic>
          </p:graphicFrame>
        </mc:Fallback>
      </mc:AlternateContent>
      <p:sp>
        <p:nvSpPr>
          <p:cNvPr id="3" name="正方形/長方形 2"/>
          <p:cNvSpPr/>
          <p:nvPr/>
        </p:nvSpPr>
        <p:spPr>
          <a:xfrm>
            <a:off x="4479896" y="6481456"/>
            <a:ext cx="4572000" cy="307777"/>
          </a:xfrm>
          <a:prstGeom prst="rect">
            <a:avLst/>
          </a:prstGeom>
        </p:spPr>
        <p:txBody>
          <a:bodyPr>
            <a:spAutoFit/>
          </a:bodyPr>
          <a:lstStyle/>
          <a:p>
            <a:r>
              <a:rPr lang="en-US" altLang="ja-JP" sz="1400" dirty="0">
                <a:latin typeface="Times New Roman" panose="02020603050405020304" pitchFamily="18" charset="0"/>
                <a:cs typeface="Times New Roman" panose="02020603050405020304" pitchFamily="18" charset="0"/>
              </a:rPr>
              <a:t>[5] N. </a:t>
            </a:r>
            <a:r>
              <a:rPr lang="en-US" altLang="ja-JP" sz="1400" dirty="0" err="1">
                <a:latin typeface="Times New Roman" panose="02020603050405020304" pitchFamily="18" charset="0"/>
                <a:cs typeface="Times New Roman" panose="02020603050405020304" pitchFamily="18" charset="0"/>
              </a:rPr>
              <a:t>Naumova</a:t>
            </a:r>
            <a:r>
              <a:rPr lang="en-US" altLang="ja-JP" sz="1400" dirty="0">
                <a:latin typeface="Times New Roman" panose="02020603050405020304" pitchFamily="18" charset="0"/>
                <a:cs typeface="Times New Roman" panose="02020603050405020304" pitchFamily="18" charset="0"/>
              </a:rPr>
              <a:t> </a:t>
            </a:r>
            <a:r>
              <a:rPr lang="en-US" altLang="ja-JP" sz="1400" i="1" dirty="0">
                <a:latin typeface="Times New Roman" panose="02020603050405020304" pitchFamily="18" charset="0"/>
                <a:cs typeface="Times New Roman" panose="02020603050405020304" pitchFamily="18" charset="0"/>
              </a:rPr>
              <a:t>et al</a:t>
            </a:r>
            <a:r>
              <a:rPr lang="en-US" altLang="ja-JP" sz="1400" dirty="0">
                <a:latin typeface="Times New Roman" panose="02020603050405020304" pitchFamily="18" charset="0"/>
                <a:cs typeface="Times New Roman" panose="02020603050405020304" pitchFamily="18" charset="0"/>
              </a:rPr>
              <a:t>., Phys. Rev. Lett. </a:t>
            </a:r>
            <a:r>
              <a:rPr lang="en-US" altLang="ja-JP" sz="1400" b="1" dirty="0">
                <a:latin typeface="Times New Roman" panose="02020603050405020304" pitchFamily="18" charset="0"/>
                <a:cs typeface="Times New Roman" panose="02020603050405020304" pitchFamily="18" charset="0"/>
              </a:rPr>
              <a:t>102</a:t>
            </a:r>
            <a:r>
              <a:rPr lang="en-US" altLang="ja-JP" sz="1400" dirty="0">
                <a:latin typeface="Times New Roman" panose="02020603050405020304" pitchFamily="18" charset="0"/>
                <a:cs typeface="Times New Roman" panose="02020603050405020304" pitchFamily="18" charset="0"/>
              </a:rPr>
              <a:t>, 025002 (2009).</a:t>
            </a:r>
          </a:p>
        </p:txBody>
      </p:sp>
      <p:pic>
        <p:nvPicPr>
          <p:cNvPr id="4100"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7940" y="3933056"/>
            <a:ext cx="3509758" cy="28543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a14="http://schemas.microsoft.com/office/drawing/2010/main">
        <mc:Choice Requires="a14">
          <p:graphicFrame>
            <p:nvGraphicFramePr>
              <p:cNvPr id="72" name="表 71"/>
              <p:cNvGraphicFramePr>
                <a:graphicFrameLocks noGrp="1"/>
              </p:cNvGraphicFramePr>
              <p:nvPr>
                <p:extLst>
                  <p:ext uri="{D42A27DB-BD31-4B8C-83A1-F6EECF244321}">
                    <p14:modId xmlns:p14="http://schemas.microsoft.com/office/powerpoint/2010/main" val="3840704111"/>
                  </p:ext>
                </p:extLst>
              </p:nvPr>
            </p:nvGraphicFramePr>
            <p:xfrm>
              <a:off x="-5941168" y="2678366"/>
              <a:ext cx="5475786" cy="1706880"/>
            </p:xfrm>
            <a:graphic>
              <a:graphicData uri="http://schemas.openxmlformats.org/drawingml/2006/table">
                <a:tbl>
                  <a:tblPr firstRow="1" bandRow="1">
                    <a:tableStyleId>{5C22544A-7EE6-4342-B048-85BDC9FD1C3A}</a:tableStyleId>
                  </a:tblPr>
                  <a:tblGrid>
                    <a:gridCol w="795266">
                      <a:extLst>
                        <a:ext uri="{9D8B030D-6E8A-4147-A177-3AD203B41FA5}">
                          <a16:colId xmlns:a16="http://schemas.microsoft.com/office/drawing/2014/main" val="20000"/>
                        </a:ext>
                      </a:extLst>
                    </a:gridCol>
                    <a:gridCol w="1584176">
                      <a:extLst>
                        <a:ext uri="{9D8B030D-6E8A-4147-A177-3AD203B41FA5}">
                          <a16:colId xmlns:a16="http://schemas.microsoft.com/office/drawing/2014/main" val="20001"/>
                        </a:ext>
                      </a:extLst>
                    </a:gridCol>
                    <a:gridCol w="1584176">
                      <a:extLst>
                        <a:ext uri="{9D8B030D-6E8A-4147-A177-3AD203B41FA5}">
                          <a16:colId xmlns:a16="http://schemas.microsoft.com/office/drawing/2014/main" val="20002"/>
                        </a:ext>
                      </a:extLst>
                    </a:gridCol>
                    <a:gridCol w="1512168">
                      <a:extLst>
                        <a:ext uri="{9D8B030D-6E8A-4147-A177-3AD203B41FA5}">
                          <a16:colId xmlns:a16="http://schemas.microsoft.com/office/drawing/2014/main" val="20003"/>
                        </a:ext>
                      </a:extLst>
                    </a:gridCol>
                  </a:tblGrid>
                  <a:tr h="272118">
                    <a:tc>
                      <a:txBody>
                        <a:bodyPr/>
                        <a:lstStyle/>
                        <a:p>
                          <a:pPr algn="ctr"/>
                          <a:endParaRPr kumimoji="1" lang="ja-JP" altLang="en-US" sz="1200" b="0" dirty="0">
                            <a:solidFill>
                              <a:schemeClr val="tx1"/>
                            </a:solidFill>
                            <a:latin typeface="Times New Roman" panose="02020603050405020304" pitchFamily="18" charset="0"/>
                            <a:cs typeface="Times New Roman" panose="02020603050405020304" pitchFamily="18" charset="0"/>
                          </a:endParaRPr>
                        </a:p>
                      </a:txBody>
                      <a:tcP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600" b="1" dirty="0">
                              <a:solidFill>
                                <a:schemeClr val="tx1"/>
                              </a:solidFill>
                              <a:latin typeface="Times New Roman" panose="02020603050405020304" pitchFamily="18" charset="0"/>
                              <a:cs typeface="Times New Roman" panose="02020603050405020304" pitchFamily="18" charset="0"/>
                            </a:rPr>
                            <a:t>＋： </a:t>
                          </a:r>
                          <a:r>
                            <a:rPr kumimoji="1" lang="en-US" altLang="ja-JP" sz="1600" b="1" dirty="0">
                              <a:solidFill>
                                <a:schemeClr val="tx1"/>
                              </a:solidFill>
                              <a:latin typeface="Times New Roman" panose="02020603050405020304" pitchFamily="18" charset="0"/>
                              <a:cs typeface="Times New Roman" panose="02020603050405020304" pitchFamily="18" charset="0"/>
                            </a:rPr>
                            <a:t>case1</a:t>
                          </a:r>
                          <a:endParaRPr kumimoji="1" lang="en-US" altLang="ja-JP" sz="1600" b="0" dirty="0">
                            <a:solidFill>
                              <a:schemeClr val="tx1"/>
                            </a:solidFill>
                            <a:latin typeface="Times New Roman" panose="02020603050405020304" pitchFamily="18" charset="0"/>
                            <a:cs typeface="Times New Roman" panose="02020603050405020304" pitchFamily="18" charset="0"/>
                          </a:endParaRPr>
                        </a:p>
                      </a:txBody>
                      <a:tcP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kumimoji="1" lang="ja-JP" altLang="en-US" sz="1600" b="1" i="0" u="none" strike="noStrike" kern="1200" cap="none" spc="0" normalizeH="0" baseline="0" noProof="0" dirty="0">
                              <a:ln>
                                <a:noFill/>
                              </a:ln>
                              <a:solidFill>
                                <a:prstClr val="black"/>
                              </a:solidFill>
                              <a:effectLst/>
                              <a:uLnTx/>
                              <a:uFillTx/>
                              <a:latin typeface="+mn-lt"/>
                              <a:ea typeface="+mn-ea"/>
                              <a:cs typeface="+mn-cs"/>
                            </a:rPr>
                            <a:t>△： </a:t>
                          </a:r>
                          <a:r>
                            <a:rPr kumimoji="1" lang="en-US" altLang="ja-JP" sz="1600" b="1" dirty="0">
                              <a:solidFill>
                                <a:schemeClr val="tx1"/>
                              </a:solidFill>
                              <a:latin typeface="Times New Roman" panose="02020603050405020304" pitchFamily="18" charset="0"/>
                              <a:cs typeface="Times New Roman" panose="02020603050405020304" pitchFamily="18" charset="0"/>
                            </a:rPr>
                            <a:t>case2 </a:t>
                          </a:r>
                        </a:p>
                      </a:txBody>
                      <a:tcP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mn-lt"/>
                              <a:ea typeface="+mn-ea"/>
                              <a:cs typeface="+mn-cs"/>
                            </a:rPr>
                            <a:t>◇： </a:t>
                          </a:r>
                          <a:r>
                            <a:rPr kumimoji="1" lang="en-US" altLang="ja-JP" sz="1600" b="1" dirty="0">
                              <a:solidFill>
                                <a:schemeClr val="tx1"/>
                              </a:solidFill>
                              <a:latin typeface="Times New Roman" panose="02020603050405020304" pitchFamily="18" charset="0"/>
                              <a:cs typeface="Times New Roman" panose="02020603050405020304" pitchFamily="18" charset="0"/>
                            </a:rPr>
                            <a:t>case3</a:t>
                          </a:r>
                        </a:p>
                      </a:txBody>
                      <a:tcP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394809">
                    <a:tc>
                      <a:txBody>
                        <a:bodyPr/>
                        <a:lstStyle/>
                        <a:p>
                          <a:pPr algn="l"/>
                          <a14:m>
                            <m:oMath xmlns:m="http://schemas.openxmlformats.org/officeDocument/2006/math">
                              <m:acc>
                                <m:accPr>
                                  <m:chr m:val="̃"/>
                                  <m:ctrlPr>
                                    <a:rPr lang="en-US" altLang="ja-JP" sz="1200" b="1" i="1" dirty="0" smtClean="0">
                                      <a:solidFill>
                                        <a:srgbClr val="0119FF"/>
                                      </a:solidFill>
                                      <a:latin typeface="Cambria Math" panose="02040503050406030204" pitchFamily="18" charset="0"/>
                                    </a:rPr>
                                  </m:ctrlPr>
                                </m:accPr>
                                <m:e>
                                  <m:r>
                                    <a:rPr lang="en-US" altLang="ja-JP" sz="1200" b="1" i="1" dirty="0">
                                      <a:solidFill>
                                        <a:srgbClr val="0119FF"/>
                                      </a:solidFill>
                                      <a:latin typeface="Cambria Math"/>
                                    </a:rPr>
                                    <m:t>𝜺</m:t>
                                  </m:r>
                                  <m:r>
                                    <a:rPr lang="en-US" altLang="ja-JP" sz="1200" b="1" i="0" baseline="-25000" dirty="0">
                                      <a:solidFill>
                                        <a:srgbClr val="0119FF"/>
                                      </a:solidFill>
                                      <a:latin typeface="Cambria Math"/>
                                    </a:rPr>
                                    <m:t>𝐢</m:t>
                                  </m:r>
                                </m:e>
                              </m:acc>
                            </m:oMath>
                          </a14:m>
                          <a:r>
                            <a:rPr lang="en-US" altLang="ja-JP" sz="1200" b="1" dirty="0">
                              <a:solidFill>
                                <a:srgbClr val="0119FF"/>
                              </a:solidFill>
                              <a:latin typeface="Times New Roman" panose="02020603050405020304" pitchFamily="18" charset="0"/>
                              <a:cs typeface="Times New Roman" panose="02020603050405020304" pitchFamily="18" charset="0"/>
                            </a:rPr>
                            <a:t> =</a:t>
                          </a:r>
                        </a:p>
                        <a:p>
                          <a:pPr algn="l"/>
                          <a:r>
                            <a:rPr lang="en-US" altLang="ja-JP" sz="1200" b="1" dirty="0">
                              <a:solidFill>
                                <a:srgbClr val="0119FF"/>
                              </a:solidFill>
                              <a:latin typeface="Times New Roman" panose="02020603050405020304" pitchFamily="18" charset="0"/>
                              <a:cs typeface="Times New Roman" panose="02020603050405020304" pitchFamily="18" charset="0"/>
                            </a:rPr>
                            <a:t>108 MeV</a:t>
                          </a:r>
                          <a:endParaRPr lang="en-US" altLang="ja-JP" sz="1100" b="1" dirty="0">
                            <a:solidFill>
                              <a:srgbClr val="0119FF"/>
                            </a:solidFill>
                            <a:latin typeface="Times New Roman" panose="02020603050405020304" pitchFamily="18" charset="0"/>
                            <a:cs typeface="Times New Roman" panose="02020603050405020304" pitchFamily="18" charset="0"/>
                          </a:endParaRPr>
                        </a:p>
                      </a:txBody>
                      <a:tcPr anchor="ct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l"/>
                          <a:r>
                            <a:rPr kumimoji="1" lang="en-US" altLang="ja-JP" sz="1200" b="0" i="1" dirty="0">
                              <a:solidFill>
                                <a:schemeClr val="tx1"/>
                              </a:solidFill>
                              <a:latin typeface="Times New Roman" panose="02020603050405020304" pitchFamily="18" charset="0"/>
                              <a:cs typeface="Times New Roman" panose="02020603050405020304" pitchFamily="18" charset="0"/>
                            </a:rPr>
                            <a:t>I</a:t>
                          </a:r>
                          <a:r>
                            <a:rPr kumimoji="1" lang="en-US" altLang="ja-JP" sz="1200" b="0" baseline="-25000" dirty="0">
                              <a:solidFill>
                                <a:schemeClr val="tx1"/>
                              </a:solidFill>
                              <a:latin typeface="Times New Roman" panose="02020603050405020304" pitchFamily="18" charset="0"/>
                              <a:cs typeface="Times New Roman" panose="02020603050405020304" pitchFamily="18" charset="0"/>
                            </a:rPr>
                            <a:t>L</a:t>
                          </a:r>
                          <a:r>
                            <a:rPr kumimoji="1" lang="en-US" altLang="ja-JP" sz="1200" b="0" dirty="0">
                              <a:solidFill>
                                <a:schemeClr val="tx1"/>
                              </a:solidFill>
                              <a:latin typeface="Times New Roman" panose="02020603050405020304" pitchFamily="18" charset="0"/>
                              <a:cs typeface="Times New Roman" panose="02020603050405020304" pitchFamily="18" charset="0"/>
                            </a:rPr>
                            <a:t>=0.5×10</a:t>
                          </a:r>
                          <a:r>
                            <a:rPr kumimoji="1" lang="en-US" altLang="ja-JP" sz="1200" b="0" baseline="30000" dirty="0">
                              <a:solidFill>
                                <a:schemeClr val="tx1"/>
                              </a:solidFill>
                              <a:latin typeface="Times New Roman" panose="02020603050405020304" pitchFamily="18" charset="0"/>
                              <a:cs typeface="Times New Roman" panose="02020603050405020304" pitchFamily="18" charset="0"/>
                            </a:rPr>
                            <a:t>22 </a:t>
                          </a:r>
                          <a:r>
                            <a:rPr kumimoji="1" lang="en-US" altLang="ja-JP" sz="1200" b="0" dirty="0">
                              <a:solidFill>
                                <a:schemeClr val="tx1"/>
                              </a:solidFill>
                              <a:latin typeface="Times New Roman" panose="02020603050405020304" pitchFamily="18" charset="0"/>
                              <a:cs typeface="Times New Roman" panose="02020603050405020304" pitchFamily="18" charset="0"/>
                            </a:rPr>
                            <a:t>W/cm</a:t>
                          </a:r>
                          <a:r>
                            <a:rPr kumimoji="1" lang="en-US" altLang="ja-JP" sz="1200" b="0" baseline="30000" dirty="0">
                              <a:solidFill>
                                <a:schemeClr val="tx1"/>
                              </a:solidFill>
                              <a:latin typeface="Times New Roman" panose="02020603050405020304" pitchFamily="18" charset="0"/>
                              <a:cs typeface="Times New Roman" panose="02020603050405020304" pitchFamily="18" charset="0"/>
                            </a:rPr>
                            <a:t>2</a:t>
                          </a:r>
                        </a:p>
                        <a:p>
                          <a:pPr algn="l"/>
                          <a:r>
                            <a:rPr kumimoji="1" lang="en-US" altLang="ja-JP" sz="1200" b="0" i="1" dirty="0">
                              <a:solidFill>
                                <a:schemeClr val="tx1"/>
                              </a:solidFill>
                              <a:latin typeface="Times New Roman" panose="02020603050405020304" pitchFamily="18" charset="0"/>
                              <a:cs typeface="Times New Roman" panose="02020603050405020304" pitchFamily="18" charset="0"/>
                            </a:rPr>
                            <a:t>n</a:t>
                          </a:r>
                          <a:r>
                            <a:rPr kumimoji="1" lang="en-US" altLang="ja-JP" sz="1200" b="0" i="0" baseline="-25000" dirty="0">
                              <a:solidFill>
                                <a:schemeClr val="tx1"/>
                              </a:solidFill>
                              <a:latin typeface="Times New Roman" panose="02020603050405020304" pitchFamily="18" charset="0"/>
                              <a:cs typeface="Times New Roman" panose="02020603050405020304" pitchFamily="18" charset="0"/>
                            </a:rPr>
                            <a:t>e</a:t>
                          </a:r>
                          <a:r>
                            <a:rPr kumimoji="1" lang="en-US" altLang="ja-JP" sz="1200" b="0" dirty="0">
                              <a:solidFill>
                                <a:schemeClr val="tx1"/>
                              </a:solidFill>
                              <a:latin typeface="Times New Roman" panose="02020603050405020304" pitchFamily="18" charset="0"/>
                              <a:cs typeface="Times New Roman" panose="02020603050405020304" pitchFamily="18" charset="0"/>
                            </a:rPr>
                            <a:t>=100</a:t>
                          </a:r>
                          <a:r>
                            <a:rPr kumimoji="1" lang="en-US" altLang="ja-JP" sz="1200" b="0" i="1" dirty="0">
                              <a:solidFill>
                                <a:schemeClr val="tx1"/>
                              </a:solidFill>
                              <a:latin typeface="Times New Roman" panose="02020603050405020304" pitchFamily="18" charset="0"/>
                              <a:cs typeface="Times New Roman" panose="02020603050405020304" pitchFamily="18" charset="0"/>
                            </a:rPr>
                            <a:t>n</a:t>
                          </a:r>
                          <a:r>
                            <a:rPr kumimoji="1" lang="en-US" altLang="ja-JP" sz="1200" b="0" baseline="-25000" dirty="0">
                              <a:solidFill>
                                <a:schemeClr val="tx1"/>
                              </a:solidFill>
                              <a:latin typeface="Times New Roman" panose="02020603050405020304" pitchFamily="18" charset="0"/>
                              <a:cs typeface="Times New Roman" panose="02020603050405020304" pitchFamily="18" charset="0"/>
                            </a:rPr>
                            <a:t>cr </a:t>
                          </a:r>
                          <a:r>
                            <a:rPr kumimoji="1" lang="en-US" altLang="ja-JP" sz="1200" b="0" baseline="0" dirty="0">
                              <a:solidFill>
                                <a:schemeClr val="tx1"/>
                              </a:solidFill>
                              <a:latin typeface="Times New Roman" panose="02020603050405020304" pitchFamily="18" charset="0"/>
                              <a:cs typeface="Times New Roman" panose="02020603050405020304" pitchFamily="18" charset="0"/>
                            </a:rPr>
                            <a:t>(</a:t>
                          </a:r>
                          <a:r>
                            <a:rPr kumimoji="1" lang="en-US" altLang="ja-JP" sz="1200" b="0" i="1" baseline="0" dirty="0">
                              <a:solidFill>
                                <a:schemeClr val="tx1"/>
                              </a:solidFill>
                              <a:latin typeface="Times New Roman" panose="02020603050405020304" pitchFamily="18" charset="0"/>
                              <a:cs typeface="Times New Roman" panose="02020603050405020304" pitchFamily="18" charset="0"/>
                            </a:rPr>
                            <a:t>ρ</a:t>
                          </a:r>
                          <a:r>
                            <a:rPr kumimoji="1" lang="en-US" altLang="ja-JP" sz="1200" b="0" baseline="0" dirty="0">
                              <a:solidFill>
                                <a:schemeClr val="tx1"/>
                              </a:solidFill>
                              <a:latin typeface="Times New Roman" panose="02020603050405020304" pitchFamily="18" charset="0"/>
                              <a:cs typeface="Times New Roman" panose="02020603050405020304" pitchFamily="18" charset="0"/>
                            </a:rPr>
                            <a:t>=0.33g/cc)</a:t>
                          </a:r>
                          <a:endParaRPr kumimoji="1" lang="ja-JP" altLang="en-US" sz="1200" b="0" baseline="-25000" dirty="0">
                            <a:solidFill>
                              <a:schemeClr val="tx1"/>
                            </a:solidFill>
                            <a:latin typeface="Times New Roman" panose="02020603050405020304" pitchFamily="18" charset="0"/>
                            <a:cs typeface="Times New Roman" panose="02020603050405020304" pitchFamily="18" charset="0"/>
                          </a:endParaRPr>
                        </a:p>
                      </a:txBody>
                      <a:tcPr anchor="ct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l"/>
                          <a:r>
                            <a:rPr kumimoji="1" lang="en-US" altLang="ja-JP" sz="1200" b="0" i="1" dirty="0">
                              <a:solidFill>
                                <a:schemeClr val="tx1"/>
                              </a:solidFill>
                              <a:latin typeface="Times New Roman" panose="02020603050405020304" pitchFamily="18" charset="0"/>
                              <a:cs typeface="Times New Roman" panose="02020603050405020304" pitchFamily="18" charset="0"/>
                            </a:rPr>
                            <a:t>I</a:t>
                          </a:r>
                          <a:r>
                            <a:rPr kumimoji="1" lang="en-US" altLang="ja-JP" sz="1200" b="0" baseline="-25000" dirty="0">
                              <a:solidFill>
                                <a:schemeClr val="tx1"/>
                              </a:solidFill>
                              <a:latin typeface="Times New Roman" panose="02020603050405020304" pitchFamily="18" charset="0"/>
                              <a:cs typeface="Times New Roman" panose="02020603050405020304" pitchFamily="18" charset="0"/>
                            </a:rPr>
                            <a:t>L</a:t>
                          </a:r>
                          <a:r>
                            <a:rPr kumimoji="1" lang="en-US" altLang="ja-JP" sz="1200" b="0" dirty="0">
                              <a:solidFill>
                                <a:schemeClr val="tx1"/>
                              </a:solidFill>
                              <a:latin typeface="Times New Roman" panose="02020603050405020304" pitchFamily="18" charset="0"/>
                              <a:cs typeface="Times New Roman" panose="02020603050405020304" pitchFamily="18" charset="0"/>
                            </a:rPr>
                            <a:t>=1.0×10</a:t>
                          </a:r>
                          <a:r>
                            <a:rPr kumimoji="1" lang="en-US" altLang="ja-JP" sz="1200" b="0" baseline="30000" dirty="0">
                              <a:solidFill>
                                <a:schemeClr val="tx1"/>
                              </a:solidFill>
                              <a:latin typeface="Times New Roman" panose="02020603050405020304" pitchFamily="18" charset="0"/>
                              <a:cs typeface="Times New Roman" panose="02020603050405020304" pitchFamily="18" charset="0"/>
                            </a:rPr>
                            <a:t>22 </a:t>
                          </a:r>
                          <a:r>
                            <a:rPr kumimoji="1" lang="en-US" altLang="ja-JP" sz="1200" b="0" dirty="0">
                              <a:solidFill>
                                <a:schemeClr val="tx1"/>
                              </a:solidFill>
                              <a:latin typeface="Times New Roman" panose="02020603050405020304" pitchFamily="18" charset="0"/>
                              <a:cs typeface="Times New Roman" panose="02020603050405020304" pitchFamily="18" charset="0"/>
                            </a:rPr>
                            <a:t>W/cm</a:t>
                          </a:r>
                          <a:r>
                            <a:rPr kumimoji="1" lang="en-US" altLang="ja-JP" sz="1200" b="0" baseline="30000" dirty="0">
                              <a:solidFill>
                                <a:schemeClr val="tx1"/>
                              </a:solidFill>
                              <a:latin typeface="Times New Roman" panose="02020603050405020304" pitchFamily="18" charset="0"/>
                              <a:cs typeface="Times New Roman" panose="02020603050405020304" pitchFamily="18" charset="0"/>
                            </a:rPr>
                            <a:t>2</a:t>
                          </a:r>
                        </a:p>
                        <a:p>
                          <a:pPr algn="l"/>
                          <a:r>
                            <a:rPr kumimoji="1" lang="en-US" altLang="ja-JP" sz="1200" b="0" i="1" dirty="0">
                              <a:solidFill>
                                <a:schemeClr val="tx1"/>
                              </a:solidFill>
                              <a:latin typeface="Times New Roman" panose="02020603050405020304" pitchFamily="18" charset="0"/>
                              <a:cs typeface="Times New Roman" panose="02020603050405020304" pitchFamily="18" charset="0"/>
                            </a:rPr>
                            <a:t>n</a:t>
                          </a:r>
                          <a:r>
                            <a:rPr kumimoji="1" lang="en-US" altLang="ja-JP" sz="1200" b="0" i="0" baseline="-25000" dirty="0">
                              <a:solidFill>
                                <a:schemeClr val="tx1"/>
                              </a:solidFill>
                              <a:latin typeface="Times New Roman" panose="02020603050405020304" pitchFamily="18" charset="0"/>
                              <a:cs typeface="Times New Roman" panose="02020603050405020304" pitchFamily="18" charset="0"/>
                            </a:rPr>
                            <a:t>e</a:t>
                          </a:r>
                          <a:r>
                            <a:rPr kumimoji="1" lang="en-US" altLang="ja-JP" sz="1200" b="0" dirty="0">
                              <a:solidFill>
                                <a:schemeClr val="tx1"/>
                              </a:solidFill>
                              <a:latin typeface="Times New Roman" panose="02020603050405020304" pitchFamily="18" charset="0"/>
                              <a:cs typeface="Times New Roman" panose="02020603050405020304" pitchFamily="18" charset="0"/>
                            </a:rPr>
                            <a:t>=200</a:t>
                          </a:r>
                          <a:r>
                            <a:rPr kumimoji="1" lang="en-US" altLang="ja-JP" sz="1200" b="0" i="1" dirty="0">
                              <a:solidFill>
                                <a:schemeClr val="tx1"/>
                              </a:solidFill>
                              <a:latin typeface="Times New Roman" panose="02020603050405020304" pitchFamily="18" charset="0"/>
                              <a:cs typeface="Times New Roman" panose="02020603050405020304" pitchFamily="18" charset="0"/>
                            </a:rPr>
                            <a:t>n</a:t>
                          </a:r>
                          <a:r>
                            <a:rPr kumimoji="1" lang="en-US" altLang="ja-JP" sz="1200" b="0" baseline="-25000" dirty="0">
                              <a:solidFill>
                                <a:schemeClr val="tx1"/>
                              </a:solidFill>
                              <a:latin typeface="Times New Roman" panose="02020603050405020304" pitchFamily="18" charset="0"/>
                              <a:cs typeface="Times New Roman" panose="02020603050405020304" pitchFamily="18" charset="0"/>
                            </a:rPr>
                            <a:t>cr </a:t>
                          </a:r>
                          <a:r>
                            <a:rPr kumimoji="1" lang="en-US" altLang="ja-JP" sz="1200" b="0" baseline="0" dirty="0">
                              <a:solidFill>
                                <a:schemeClr val="tx1"/>
                              </a:solidFill>
                              <a:latin typeface="Times New Roman" panose="02020603050405020304" pitchFamily="18" charset="0"/>
                              <a:cs typeface="Times New Roman" panose="02020603050405020304" pitchFamily="18" charset="0"/>
                            </a:rPr>
                            <a:t>(</a:t>
                          </a:r>
                          <a:r>
                            <a:rPr kumimoji="1" lang="en-US" altLang="ja-JP" sz="1200" b="0" i="1" baseline="0" dirty="0">
                              <a:solidFill>
                                <a:schemeClr val="tx1"/>
                              </a:solidFill>
                              <a:latin typeface="Times New Roman" panose="02020603050405020304" pitchFamily="18" charset="0"/>
                              <a:cs typeface="Times New Roman" panose="02020603050405020304" pitchFamily="18" charset="0"/>
                            </a:rPr>
                            <a:t>ρ</a:t>
                          </a:r>
                          <a:r>
                            <a:rPr kumimoji="1" lang="en-US" altLang="ja-JP" sz="1200" b="0" baseline="0" dirty="0">
                              <a:solidFill>
                                <a:schemeClr val="tx1"/>
                              </a:solidFill>
                              <a:latin typeface="Times New Roman" panose="02020603050405020304" pitchFamily="18" charset="0"/>
                              <a:cs typeface="Times New Roman" panose="02020603050405020304" pitchFamily="18" charset="0"/>
                            </a:rPr>
                            <a:t>=0.67g/cc)</a:t>
                          </a:r>
                          <a:endParaRPr kumimoji="1" lang="ja-JP" altLang="en-US" sz="1200" b="0" baseline="30000" dirty="0">
                            <a:solidFill>
                              <a:schemeClr val="tx1"/>
                            </a:solidFill>
                            <a:latin typeface="Times New Roman" panose="02020603050405020304" pitchFamily="18" charset="0"/>
                            <a:cs typeface="Times New Roman" panose="02020603050405020304" pitchFamily="18" charset="0"/>
                          </a:endParaRPr>
                        </a:p>
                      </a:txBody>
                      <a:tcPr anchor="ct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l"/>
                          <a:r>
                            <a:rPr kumimoji="1" lang="en-US" altLang="ja-JP" sz="1200" b="0" i="1" dirty="0">
                              <a:solidFill>
                                <a:schemeClr val="tx1"/>
                              </a:solidFill>
                              <a:latin typeface="Times New Roman" panose="02020603050405020304" pitchFamily="18" charset="0"/>
                              <a:cs typeface="Times New Roman" panose="02020603050405020304" pitchFamily="18" charset="0"/>
                            </a:rPr>
                            <a:t>I</a:t>
                          </a:r>
                          <a:r>
                            <a:rPr kumimoji="1" lang="en-US" altLang="ja-JP" sz="1200" b="0" baseline="-25000" dirty="0">
                              <a:solidFill>
                                <a:schemeClr val="tx1"/>
                              </a:solidFill>
                              <a:latin typeface="Times New Roman" panose="02020603050405020304" pitchFamily="18" charset="0"/>
                              <a:cs typeface="Times New Roman" panose="02020603050405020304" pitchFamily="18" charset="0"/>
                            </a:rPr>
                            <a:t>L</a:t>
                          </a:r>
                          <a:r>
                            <a:rPr kumimoji="1" lang="en-US" altLang="ja-JP" sz="1200" b="0" dirty="0">
                              <a:solidFill>
                                <a:schemeClr val="tx1"/>
                              </a:solidFill>
                              <a:latin typeface="Times New Roman" panose="02020603050405020304" pitchFamily="18" charset="0"/>
                              <a:cs typeface="Times New Roman" panose="02020603050405020304" pitchFamily="18" charset="0"/>
                            </a:rPr>
                            <a:t>=1.8×10</a:t>
                          </a:r>
                          <a:r>
                            <a:rPr kumimoji="1" lang="en-US" altLang="ja-JP" sz="1200" b="0" baseline="30000" dirty="0">
                              <a:solidFill>
                                <a:schemeClr val="tx1"/>
                              </a:solidFill>
                              <a:latin typeface="Times New Roman" panose="02020603050405020304" pitchFamily="18" charset="0"/>
                              <a:cs typeface="Times New Roman" panose="02020603050405020304" pitchFamily="18" charset="0"/>
                            </a:rPr>
                            <a:t>22 </a:t>
                          </a:r>
                          <a:r>
                            <a:rPr kumimoji="1" lang="en-US" altLang="ja-JP" sz="1200" b="0" dirty="0">
                              <a:solidFill>
                                <a:schemeClr val="tx1"/>
                              </a:solidFill>
                              <a:latin typeface="Times New Roman" panose="02020603050405020304" pitchFamily="18" charset="0"/>
                              <a:cs typeface="Times New Roman" panose="02020603050405020304" pitchFamily="18" charset="0"/>
                            </a:rPr>
                            <a:t>W/cm</a:t>
                          </a:r>
                          <a:r>
                            <a:rPr kumimoji="1" lang="en-US" altLang="ja-JP" sz="1200" b="0" baseline="30000" dirty="0">
                              <a:solidFill>
                                <a:schemeClr val="tx1"/>
                              </a:solidFill>
                              <a:latin typeface="Times New Roman" panose="02020603050405020304" pitchFamily="18" charset="0"/>
                              <a:cs typeface="Times New Roman" panose="02020603050405020304" pitchFamily="18" charset="0"/>
                            </a:rPr>
                            <a:t>2</a:t>
                          </a:r>
                        </a:p>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200" b="0" i="1" dirty="0">
                              <a:solidFill>
                                <a:schemeClr val="tx1"/>
                              </a:solidFill>
                              <a:latin typeface="Times New Roman" panose="02020603050405020304" pitchFamily="18" charset="0"/>
                              <a:cs typeface="Times New Roman" panose="02020603050405020304" pitchFamily="18" charset="0"/>
                            </a:rPr>
                            <a:t>n</a:t>
                          </a:r>
                          <a:r>
                            <a:rPr kumimoji="1" lang="en-US" altLang="ja-JP" sz="1200" b="0" i="0" baseline="-25000" dirty="0">
                              <a:solidFill>
                                <a:schemeClr val="tx1"/>
                              </a:solidFill>
                              <a:latin typeface="Times New Roman" panose="02020603050405020304" pitchFamily="18" charset="0"/>
                              <a:cs typeface="Times New Roman" panose="02020603050405020304" pitchFamily="18" charset="0"/>
                            </a:rPr>
                            <a:t>e</a:t>
                          </a:r>
                          <a:r>
                            <a:rPr kumimoji="1" lang="en-US" altLang="ja-JP" sz="1200" b="0" dirty="0">
                              <a:solidFill>
                                <a:schemeClr val="tx1"/>
                              </a:solidFill>
                              <a:latin typeface="Times New Roman" panose="02020603050405020304" pitchFamily="18" charset="0"/>
                              <a:cs typeface="Times New Roman" panose="02020603050405020304" pitchFamily="18" charset="0"/>
                            </a:rPr>
                            <a:t>=360</a:t>
                          </a:r>
                          <a:r>
                            <a:rPr kumimoji="1" lang="en-US" altLang="ja-JP" sz="1200" b="0" i="1" dirty="0">
                              <a:solidFill>
                                <a:schemeClr val="tx1"/>
                              </a:solidFill>
                              <a:latin typeface="Times New Roman" panose="02020603050405020304" pitchFamily="18" charset="0"/>
                              <a:cs typeface="Times New Roman" panose="02020603050405020304" pitchFamily="18" charset="0"/>
                            </a:rPr>
                            <a:t>n</a:t>
                          </a:r>
                          <a:r>
                            <a:rPr kumimoji="1" lang="en-US" altLang="ja-JP" sz="1200" b="0" baseline="-25000" dirty="0">
                              <a:solidFill>
                                <a:schemeClr val="tx1"/>
                              </a:solidFill>
                              <a:latin typeface="Times New Roman" panose="02020603050405020304" pitchFamily="18" charset="0"/>
                              <a:cs typeface="Times New Roman" panose="02020603050405020304" pitchFamily="18" charset="0"/>
                            </a:rPr>
                            <a:t>cr </a:t>
                          </a:r>
                          <a:r>
                            <a:rPr kumimoji="1" lang="en-US" altLang="ja-JP" sz="1200" b="0" baseline="0" dirty="0">
                              <a:solidFill>
                                <a:schemeClr val="tx1"/>
                              </a:solidFill>
                              <a:latin typeface="Times New Roman" panose="02020603050405020304" pitchFamily="18" charset="0"/>
                              <a:cs typeface="Times New Roman" panose="02020603050405020304" pitchFamily="18" charset="0"/>
                            </a:rPr>
                            <a:t>(</a:t>
                          </a:r>
                          <a:r>
                            <a:rPr kumimoji="1" lang="en-US" altLang="ja-JP" sz="1200" b="0" i="1" baseline="0" dirty="0">
                              <a:solidFill>
                                <a:schemeClr val="tx1"/>
                              </a:solidFill>
                              <a:latin typeface="Times New Roman" panose="02020603050405020304" pitchFamily="18" charset="0"/>
                              <a:cs typeface="Times New Roman" panose="02020603050405020304" pitchFamily="18" charset="0"/>
                            </a:rPr>
                            <a:t>ρ</a:t>
                          </a:r>
                          <a:r>
                            <a:rPr kumimoji="1" lang="en-US" altLang="ja-JP" sz="1200" b="0" baseline="0" dirty="0">
                              <a:solidFill>
                                <a:schemeClr val="tx1"/>
                              </a:solidFill>
                              <a:latin typeface="Times New Roman" panose="02020603050405020304" pitchFamily="18" charset="0"/>
                              <a:cs typeface="Times New Roman" panose="02020603050405020304" pitchFamily="18" charset="0"/>
                            </a:rPr>
                            <a:t>=1.2g/cc)</a:t>
                          </a:r>
                          <a:endParaRPr kumimoji="1" lang="ja-JP" altLang="en-US" sz="1200" b="0" baseline="0" dirty="0">
                            <a:solidFill>
                              <a:schemeClr val="tx1"/>
                            </a:solidFill>
                            <a:latin typeface="Times New Roman" panose="02020603050405020304" pitchFamily="18" charset="0"/>
                            <a:cs typeface="Times New Roman" panose="02020603050405020304" pitchFamily="18" charset="0"/>
                          </a:endParaRPr>
                        </a:p>
                      </a:txBody>
                      <a:tcPr anchor="ct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10001"/>
                      </a:ext>
                    </a:extLst>
                  </a:tr>
                  <a:tr h="36965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acc>
                                <m:accPr>
                                  <m:chr m:val="̃"/>
                                  <m:ctrlPr>
                                    <a:rPr lang="en-US" altLang="ja-JP" sz="1200" b="1" i="1" dirty="0" smtClean="0">
                                      <a:solidFill>
                                        <a:srgbClr val="FF0000"/>
                                      </a:solidFill>
                                      <a:latin typeface="Cambria Math" panose="02040503050406030204" pitchFamily="18" charset="0"/>
                                    </a:rPr>
                                  </m:ctrlPr>
                                </m:accPr>
                                <m:e>
                                  <m:r>
                                    <a:rPr lang="en-US" altLang="ja-JP" sz="1200" b="1" i="1" dirty="0">
                                      <a:solidFill>
                                        <a:srgbClr val="FF0000"/>
                                      </a:solidFill>
                                      <a:latin typeface="Cambria Math"/>
                                    </a:rPr>
                                    <m:t>𝜺</m:t>
                                  </m:r>
                                  <m:r>
                                    <a:rPr lang="en-US" altLang="ja-JP" sz="1200" b="1" i="0" baseline="-25000" dirty="0">
                                      <a:solidFill>
                                        <a:srgbClr val="FF0000"/>
                                      </a:solidFill>
                                      <a:latin typeface="Cambria Math"/>
                                    </a:rPr>
                                    <m:t>𝐢</m:t>
                                  </m:r>
                                </m:e>
                              </m:acc>
                            </m:oMath>
                          </a14:m>
                          <a:r>
                            <a:rPr lang="en-US" altLang="ja-JP" sz="1200" b="1" dirty="0">
                              <a:solidFill>
                                <a:srgbClr val="FF0000"/>
                              </a:solidFill>
                              <a:latin typeface="Times New Roman" panose="02020603050405020304" pitchFamily="18" charset="0"/>
                              <a:cs typeface="Times New Roman" panose="02020603050405020304" pitchFamily="18"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ja-JP" sz="1200" b="1" dirty="0">
                              <a:solidFill>
                                <a:srgbClr val="FF0000"/>
                              </a:solidFill>
                              <a:latin typeface="Times New Roman" panose="02020603050405020304" pitchFamily="18" charset="0"/>
                              <a:cs typeface="Times New Roman" panose="02020603050405020304" pitchFamily="18" charset="0"/>
                            </a:rPr>
                            <a:t>205 MeV</a:t>
                          </a:r>
                          <a:endParaRPr lang="en-US" altLang="ja-JP" sz="1100" b="1" dirty="0">
                            <a:solidFill>
                              <a:srgbClr val="FF0000"/>
                            </a:solidFill>
                            <a:latin typeface="Times New Roman" panose="02020603050405020304" pitchFamily="18" charset="0"/>
                            <a:cs typeface="Times New Roman" panose="02020603050405020304" pitchFamily="18" charset="0"/>
                          </a:endParaRPr>
                        </a:p>
                      </a:txBody>
                      <a:tcPr anchor="ctr">
                        <a:lnT w="12700" cap="flat" cmpd="sng" algn="ctr">
                          <a:noFill/>
                          <a:prstDash val="solid"/>
                          <a:round/>
                          <a:headEnd type="none" w="med" len="med"/>
                          <a:tailEnd type="none" w="med" len="med"/>
                        </a:lnT>
                        <a:lnB w="19050" cap="flat" cmpd="sng" algn="ctr">
                          <a:noFill/>
                          <a:prstDash val="solid"/>
                          <a:round/>
                          <a:headEnd type="none" w="med" len="med"/>
                          <a:tailEnd type="none" w="med" len="med"/>
                        </a:lnB>
                        <a:noFill/>
                      </a:tcPr>
                    </a:tc>
                    <a:tc>
                      <a:txBody>
                        <a:bodyPr/>
                        <a:lstStyle/>
                        <a:p>
                          <a:pPr algn="l"/>
                          <a:r>
                            <a:rPr kumimoji="1" lang="en-US" altLang="ja-JP" sz="1200" b="0" i="1" dirty="0">
                              <a:solidFill>
                                <a:schemeClr val="tx1"/>
                              </a:solidFill>
                              <a:latin typeface="Times New Roman" panose="02020603050405020304" pitchFamily="18" charset="0"/>
                              <a:cs typeface="Times New Roman" panose="02020603050405020304" pitchFamily="18" charset="0"/>
                            </a:rPr>
                            <a:t>I</a:t>
                          </a:r>
                          <a:r>
                            <a:rPr kumimoji="1" lang="en-US" altLang="ja-JP" sz="1200" b="0" baseline="-25000" dirty="0">
                              <a:solidFill>
                                <a:schemeClr val="tx1"/>
                              </a:solidFill>
                              <a:latin typeface="Times New Roman" panose="02020603050405020304" pitchFamily="18" charset="0"/>
                              <a:cs typeface="Times New Roman" panose="02020603050405020304" pitchFamily="18" charset="0"/>
                            </a:rPr>
                            <a:t>L</a:t>
                          </a:r>
                          <a:r>
                            <a:rPr kumimoji="1" lang="en-US" altLang="ja-JP" sz="1200" b="0" dirty="0">
                              <a:solidFill>
                                <a:schemeClr val="tx1"/>
                              </a:solidFill>
                              <a:latin typeface="Times New Roman" panose="02020603050405020304" pitchFamily="18" charset="0"/>
                              <a:cs typeface="Times New Roman" panose="02020603050405020304" pitchFamily="18" charset="0"/>
                            </a:rPr>
                            <a:t>=1.0×10</a:t>
                          </a:r>
                          <a:r>
                            <a:rPr kumimoji="1" lang="en-US" altLang="ja-JP" sz="1200" b="0" baseline="30000" dirty="0">
                              <a:solidFill>
                                <a:schemeClr val="tx1"/>
                              </a:solidFill>
                              <a:latin typeface="Times New Roman" panose="02020603050405020304" pitchFamily="18" charset="0"/>
                              <a:cs typeface="Times New Roman" panose="02020603050405020304" pitchFamily="18" charset="0"/>
                            </a:rPr>
                            <a:t>22 </a:t>
                          </a:r>
                          <a:r>
                            <a:rPr kumimoji="1" lang="en-US" altLang="ja-JP" sz="1200" b="0" dirty="0">
                              <a:solidFill>
                                <a:schemeClr val="tx1"/>
                              </a:solidFill>
                              <a:latin typeface="Times New Roman" panose="02020603050405020304" pitchFamily="18" charset="0"/>
                              <a:cs typeface="Times New Roman" panose="02020603050405020304" pitchFamily="18" charset="0"/>
                            </a:rPr>
                            <a:t>W/cm</a:t>
                          </a:r>
                          <a:r>
                            <a:rPr kumimoji="1" lang="en-US" altLang="ja-JP" sz="1200" b="0" baseline="30000" dirty="0">
                              <a:solidFill>
                                <a:schemeClr val="tx1"/>
                              </a:solidFill>
                              <a:latin typeface="Times New Roman" panose="02020603050405020304" pitchFamily="18" charset="0"/>
                              <a:cs typeface="Times New Roman" panose="02020603050405020304" pitchFamily="18" charset="0"/>
                            </a:rPr>
                            <a:t>2</a:t>
                          </a:r>
                        </a:p>
                        <a:p>
                          <a:pPr algn="l"/>
                          <a:r>
                            <a:rPr kumimoji="1" lang="en-US" altLang="ja-JP" sz="1200" b="0" i="1" dirty="0">
                              <a:solidFill>
                                <a:schemeClr val="tx1"/>
                              </a:solidFill>
                              <a:latin typeface="Times New Roman" panose="02020603050405020304" pitchFamily="18" charset="0"/>
                              <a:cs typeface="Times New Roman" panose="02020603050405020304" pitchFamily="18" charset="0"/>
                            </a:rPr>
                            <a:t>n</a:t>
                          </a:r>
                          <a:r>
                            <a:rPr kumimoji="1" lang="en-US" altLang="ja-JP" sz="1200" b="0" i="0" baseline="-25000" dirty="0">
                              <a:solidFill>
                                <a:schemeClr val="tx1"/>
                              </a:solidFill>
                              <a:latin typeface="Times New Roman" panose="02020603050405020304" pitchFamily="18" charset="0"/>
                              <a:cs typeface="Times New Roman" panose="02020603050405020304" pitchFamily="18" charset="0"/>
                            </a:rPr>
                            <a:t>e</a:t>
                          </a:r>
                          <a:r>
                            <a:rPr kumimoji="1" lang="en-US" altLang="ja-JP" sz="1200" b="0" dirty="0">
                              <a:solidFill>
                                <a:schemeClr val="tx1"/>
                              </a:solidFill>
                              <a:latin typeface="Times New Roman" panose="02020603050405020304" pitchFamily="18" charset="0"/>
                              <a:cs typeface="Times New Roman" panose="02020603050405020304" pitchFamily="18" charset="0"/>
                            </a:rPr>
                            <a:t>=100</a:t>
                          </a:r>
                          <a:r>
                            <a:rPr kumimoji="1" lang="en-US" altLang="ja-JP" sz="1200" b="0" i="1" dirty="0">
                              <a:solidFill>
                                <a:schemeClr val="tx1"/>
                              </a:solidFill>
                              <a:latin typeface="Times New Roman" panose="02020603050405020304" pitchFamily="18" charset="0"/>
                              <a:cs typeface="Times New Roman" panose="02020603050405020304" pitchFamily="18" charset="0"/>
                            </a:rPr>
                            <a:t>n</a:t>
                          </a:r>
                          <a:r>
                            <a:rPr kumimoji="1" lang="en-US" altLang="ja-JP" sz="1200" b="0" baseline="-25000" dirty="0">
                              <a:solidFill>
                                <a:schemeClr val="tx1"/>
                              </a:solidFill>
                              <a:latin typeface="Times New Roman" panose="02020603050405020304" pitchFamily="18" charset="0"/>
                              <a:cs typeface="Times New Roman" panose="02020603050405020304" pitchFamily="18" charset="0"/>
                            </a:rPr>
                            <a:t>cr </a:t>
                          </a:r>
                          <a:r>
                            <a:rPr kumimoji="1" lang="en-US" altLang="ja-JP" sz="1200" b="0" baseline="0" dirty="0">
                              <a:solidFill>
                                <a:schemeClr val="tx1"/>
                              </a:solidFill>
                              <a:latin typeface="Times New Roman" panose="02020603050405020304" pitchFamily="18" charset="0"/>
                              <a:cs typeface="Times New Roman" panose="02020603050405020304" pitchFamily="18" charset="0"/>
                            </a:rPr>
                            <a:t>(</a:t>
                          </a:r>
                          <a:r>
                            <a:rPr kumimoji="1" lang="en-US" altLang="ja-JP" sz="1200" b="0" i="1" baseline="0" dirty="0">
                              <a:solidFill>
                                <a:schemeClr val="tx1"/>
                              </a:solidFill>
                              <a:latin typeface="Times New Roman" panose="02020603050405020304" pitchFamily="18" charset="0"/>
                              <a:cs typeface="Times New Roman" panose="02020603050405020304" pitchFamily="18" charset="0"/>
                            </a:rPr>
                            <a:t>ρ</a:t>
                          </a:r>
                          <a:r>
                            <a:rPr kumimoji="1" lang="en-US" altLang="ja-JP" sz="1200" b="0" baseline="0" dirty="0">
                              <a:solidFill>
                                <a:schemeClr val="tx1"/>
                              </a:solidFill>
                              <a:latin typeface="Times New Roman" panose="02020603050405020304" pitchFamily="18" charset="0"/>
                              <a:cs typeface="Times New Roman" panose="02020603050405020304" pitchFamily="18" charset="0"/>
                            </a:rPr>
                            <a:t>=0.33g/cc)</a:t>
                          </a:r>
                          <a:endParaRPr kumimoji="1" lang="ja-JP" altLang="en-US" sz="1200" b="0" baseline="0" dirty="0">
                            <a:solidFill>
                              <a:schemeClr val="tx1"/>
                            </a:solidFill>
                            <a:latin typeface="Times New Roman" panose="02020603050405020304" pitchFamily="18" charset="0"/>
                            <a:cs typeface="Times New Roman" panose="02020603050405020304" pitchFamily="18" charset="0"/>
                          </a:endParaRPr>
                        </a:p>
                      </a:txBody>
                      <a:tcPr anchor="ctr">
                        <a:lnT w="12700" cap="flat" cmpd="sng" algn="ctr">
                          <a:noFill/>
                          <a:prstDash val="solid"/>
                          <a:round/>
                          <a:headEnd type="none" w="med" len="med"/>
                          <a:tailEnd type="none" w="med" len="med"/>
                        </a:lnT>
                        <a:lnB w="19050" cap="flat" cmpd="sng" algn="ctr">
                          <a:noFill/>
                          <a:prstDash val="solid"/>
                          <a:round/>
                          <a:headEnd type="none" w="med" len="med"/>
                          <a:tailEnd type="none" w="med" len="med"/>
                        </a:lnB>
                        <a:noFill/>
                      </a:tcPr>
                    </a:tc>
                    <a:tc>
                      <a:txBody>
                        <a:bodyPr/>
                        <a:lstStyle/>
                        <a:p>
                          <a:pPr algn="l"/>
                          <a:r>
                            <a:rPr kumimoji="1" lang="en-US" altLang="ja-JP" sz="1200" b="0" i="1" dirty="0">
                              <a:solidFill>
                                <a:schemeClr val="tx1"/>
                              </a:solidFill>
                              <a:latin typeface="Times New Roman" panose="02020603050405020304" pitchFamily="18" charset="0"/>
                              <a:cs typeface="Times New Roman" panose="02020603050405020304" pitchFamily="18" charset="0"/>
                            </a:rPr>
                            <a:t>I</a:t>
                          </a:r>
                          <a:r>
                            <a:rPr kumimoji="1" lang="en-US" altLang="ja-JP" sz="1200" b="0" baseline="-25000" dirty="0">
                              <a:solidFill>
                                <a:schemeClr val="tx1"/>
                              </a:solidFill>
                              <a:latin typeface="Times New Roman" panose="02020603050405020304" pitchFamily="18" charset="0"/>
                              <a:cs typeface="Times New Roman" panose="02020603050405020304" pitchFamily="18" charset="0"/>
                            </a:rPr>
                            <a:t>L</a:t>
                          </a:r>
                          <a:r>
                            <a:rPr kumimoji="1" lang="en-US" altLang="ja-JP" sz="1200" b="0" dirty="0">
                              <a:solidFill>
                                <a:schemeClr val="tx1"/>
                              </a:solidFill>
                              <a:latin typeface="Times New Roman" panose="02020603050405020304" pitchFamily="18" charset="0"/>
                              <a:cs typeface="Times New Roman" panose="02020603050405020304" pitchFamily="18" charset="0"/>
                            </a:rPr>
                            <a:t>=2.0×10</a:t>
                          </a:r>
                          <a:r>
                            <a:rPr kumimoji="1" lang="en-US" altLang="ja-JP" sz="1200" b="0" baseline="30000" dirty="0">
                              <a:solidFill>
                                <a:schemeClr val="tx1"/>
                              </a:solidFill>
                              <a:latin typeface="Times New Roman" panose="02020603050405020304" pitchFamily="18" charset="0"/>
                              <a:cs typeface="Times New Roman" panose="02020603050405020304" pitchFamily="18" charset="0"/>
                            </a:rPr>
                            <a:t>22 </a:t>
                          </a:r>
                          <a:r>
                            <a:rPr kumimoji="1" lang="en-US" altLang="ja-JP" sz="1200" b="0" dirty="0">
                              <a:solidFill>
                                <a:schemeClr val="tx1"/>
                              </a:solidFill>
                              <a:latin typeface="Times New Roman" panose="02020603050405020304" pitchFamily="18" charset="0"/>
                              <a:cs typeface="Times New Roman" panose="02020603050405020304" pitchFamily="18" charset="0"/>
                            </a:rPr>
                            <a:t>W/cm</a:t>
                          </a:r>
                          <a:r>
                            <a:rPr kumimoji="1" lang="en-US" altLang="ja-JP" sz="1200" b="0" baseline="30000" dirty="0">
                              <a:solidFill>
                                <a:schemeClr val="tx1"/>
                              </a:solidFill>
                              <a:latin typeface="Times New Roman" panose="02020603050405020304" pitchFamily="18" charset="0"/>
                              <a:cs typeface="Times New Roman" panose="02020603050405020304" pitchFamily="18" charset="0"/>
                            </a:rPr>
                            <a:t>2</a:t>
                          </a:r>
                        </a:p>
                        <a:p>
                          <a:pPr algn="l"/>
                          <a:r>
                            <a:rPr kumimoji="1" lang="en-US" altLang="ja-JP" sz="1200" b="0" i="1" dirty="0">
                              <a:solidFill>
                                <a:schemeClr val="tx1"/>
                              </a:solidFill>
                              <a:latin typeface="Times New Roman" panose="02020603050405020304" pitchFamily="18" charset="0"/>
                              <a:cs typeface="Times New Roman" panose="02020603050405020304" pitchFamily="18" charset="0"/>
                            </a:rPr>
                            <a:t>n</a:t>
                          </a:r>
                          <a:r>
                            <a:rPr kumimoji="1" lang="en-US" altLang="ja-JP" sz="1200" b="0" i="0" baseline="-25000" dirty="0">
                              <a:solidFill>
                                <a:schemeClr val="tx1"/>
                              </a:solidFill>
                              <a:latin typeface="Times New Roman" panose="02020603050405020304" pitchFamily="18" charset="0"/>
                              <a:cs typeface="Times New Roman" panose="02020603050405020304" pitchFamily="18" charset="0"/>
                            </a:rPr>
                            <a:t>e</a:t>
                          </a:r>
                          <a:r>
                            <a:rPr kumimoji="1" lang="en-US" altLang="ja-JP" sz="1200" b="0" dirty="0">
                              <a:solidFill>
                                <a:schemeClr val="tx1"/>
                              </a:solidFill>
                              <a:latin typeface="Times New Roman" panose="02020603050405020304" pitchFamily="18" charset="0"/>
                              <a:cs typeface="Times New Roman" panose="02020603050405020304" pitchFamily="18" charset="0"/>
                            </a:rPr>
                            <a:t>=200</a:t>
                          </a:r>
                          <a:r>
                            <a:rPr kumimoji="1" lang="en-US" altLang="ja-JP" sz="1200" b="0" i="1" dirty="0">
                              <a:solidFill>
                                <a:schemeClr val="tx1"/>
                              </a:solidFill>
                              <a:latin typeface="Times New Roman" panose="02020603050405020304" pitchFamily="18" charset="0"/>
                              <a:cs typeface="Times New Roman" panose="02020603050405020304" pitchFamily="18" charset="0"/>
                            </a:rPr>
                            <a:t>n</a:t>
                          </a:r>
                          <a:r>
                            <a:rPr kumimoji="1" lang="en-US" altLang="ja-JP" sz="1200" b="0" baseline="-25000" dirty="0">
                              <a:solidFill>
                                <a:schemeClr val="tx1"/>
                              </a:solidFill>
                              <a:latin typeface="Times New Roman" panose="02020603050405020304" pitchFamily="18" charset="0"/>
                              <a:cs typeface="Times New Roman" panose="02020603050405020304" pitchFamily="18" charset="0"/>
                            </a:rPr>
                            <a:t>cr </a:t>
                          </a:r>
                          <a:r>
                            <a:rPr kumimoji="1" lang="en-US" altLang="ja-JP" sz="1200" b="0" baseline="0" dirty="0">
                              <a:solidFill>
                                <a:schemeClr val="tx1"/>
                              </a:solidFill>
                              <a:latin typeface="Times New Roman" panose="02020603050405020304" pitchFamily="18" charset="0"/>
                              <a:cs typeface="Times New Roman" panose="02020603050405020304" pitchFamily="18" charset="0"/>
                            </a:rPr>
                            <a:t>(</a:t>
                          </a:r>
                          <a:r>
                            <a:rPr kumimoji="1" lang="en-US" altLang="ja-JP" sz="1200" b="0" i="1" baseline="0" dirty="0">
                              <a:solidFill>
                                <a:schemeClr val="tx1"/>
                              </a:solidFill>
                              <a:latin typeface="Times New Roman" panose="02020603050405020304" pitchFamily="18" charset="0"/>
                              <a:cs typeface="Times New Roman" panose="02020603050405020304" pitchFamily="18" charset="0"/>
                            </a:rPr>
                            <a:t>ρ</a:t>
                          </a:r>
                          <a:r>
                            <a:rPr kumimoji="1" lang="en-US" altLang="ja-JP" sz="1200" b="0" baseline="0" dirty="0">
                              <a:solidFill>
                                <a:schemeClr val="tx1"/>
                              </a:solidFill>
                              <a:latin typeface="Times New Roman" panose="02020603050405020304" pitchFamily="18" charset="0"/>
                              <a:cs typeface="Times New Roman" panose="02020603050405020304" pitchFamily="18" charset="0"/>
                            </a:rPr>
                            <a:t>=0.67g/cc)</a:t>
                          </a:r>
                          <a:endParaRPr kumimoji="1" lang="ja-JP" altLang="en-US" sz="1200" b="0" baseline="0" dirty="0">
                            <a:solidFill>
                              <a:schemeClr val="tx1"/>
                            </a:solidFill>
                            <a:latin typeface="Times New Roman" panose="02020603050405020304" pitchFamily="18" charset="0"/>
                            <a:cs typeface="Times New Roman" panose="02020603050405020304" pitchFamily="18" charset="0"/>
                          </a:endParaRPr>
                        </a:p>
                      </a:txBody>
                      <a:tcPr anchor="ctr">
                        <a:lnT w="12700" cap="flat" cmpd="sng" algn="ctr">
                          <a:noFill/>
                          <a:prstDash val="solid"/>
                          <a:round/>
                          <a:headEnd type="none" w="med" len="med"/>
                          <a:tailEnd type="none" w="med" len="med"/>
                        </a:lnT>
                        <a:lnB w="19050" cap="flat" cmpd="sng" algn="ctr">
                          <a:noFill/>
                          <a:prstDash val="solid"/>
                          <a:round/>
                          <a:headEnd type="none" w="med" len="med"/>
                          <a:tailEnd type="none" w="med" len="med"/>
                        </a:lnB>
                        <a:noFill/>
                      </a:tcPr>
                    </a:tc>
                    <a:tc>
                      <a:txBody>
                        <a:bodyPr/>
                        <a:lstStyle/>
                        <a:p>
                          <a:pPr algn="l"/>
                          <a:r>
                            <a:rPr kumimoji="1" lang="en-US" altLang="ja-JP" sz="1200" b="0" i="1" dirty="0">
                              <a:solidFill>
                                <a:schemeClr val="tx1"/>
                              </a:solidFill>
                              <a:latin typeface="Times New Roman" panose="02020603050405020304" pitchFamily="18" charset="0"/>
                              <a:cs typeface="Times New Roman" panose="02020603050405020304" pitchFamily="18" charset="0"/>
                            </a:rPr>
                            <a:t>I</a:t>
                          </a:r>
                          <a:r>
                            <a:rPr kumimoji="1" lang="en-US" altLang="ja-JP" sz="1200" b="0" baseline="-25000" dirty="0">
                              <a:solidFill>
                                <a:schemeClr val="tx1"/>
                              </a:solidFill>
                              <a:latin typeface="Times New Roman" panose="02020603050405020304" pitchFamily="18" charset="0"/>
                              <a:cs typeface="Times New Roman" panose="02020603050405020304" pitchFamily="18" charset="0"/>
                            </a:rPr>
                            <a:t>L</a:t>
                          </a:r>
                          <a:r>
                            <a:rPr kumimoji="1" lang="en-US" altLang="ja-JP" sz="1200" b="0" dirty="0">
                              <a:solidFill>
                                <a:schemeClr val="tx1"/>
                              </a:solidFill>
                              <a:latin typeface="Times New Roman" panose="02020603050405020304" pitchFamily="18" charset="0"/>
                              <a:cs typeface="Times New Roman" panose="02020603050405020304" pitchFamily="18" charset="0"/>
                            </a:rPr>
                            <a:t>=3.6×10</a:t>
                          </a:r>
                          <a:r>
                            <a:rPr kumimoji="1" lang="en-US" altLang="ja-JP" sz="1200" b="0" baseline="30000" dirty="0">
                              <a:solidFill>
                                <a:schemeClr val="tx1"/>
                              </a:solidFill>
                              <a:latin typeface="Times New Roman" panose="02020603050405020304" pitchFamily="18" charset="0"/>
                              <a:cs typeface="Times New Roman" panose="02020603050405020304" pitchFamily="18" charset="0"/>
                            </a:rPr>
                            <a:t>22 </a:t>
                          </a:r>
                          <a:r>
                            <a:rPr kumimoji="1" lang="en-US" altLang="ja-JP" sz="1200" b="0" dirty="0">
                              <a:solidFill>
                                <a:schemeClr val="tx1"/>
                              </a:solidFill>
                              <a:latin typeface="Times New Roman" panose="02020603050405020304" pitchFamily="18" charset="0"/>
                              <a:cs typeface="Times New Roman" panose="02020603050405020304" pitchFamily="18" charset="0"/>
                            </a:rPr>
                            <a:t>W/cm</a:t>
                          </a:r>
                          <a:r>
                            <a:rPr kumimoji="1" lang="en-US" altLang="ja-JP" sz="1200" b="0" baseline="30000" dirty="0">
                              <a:solidFill>
                                <a:schemeClr val="tx1"/>
                              </a:solidFill>
                              <a:latin typeface="Times New Roman" panose="02020603050405020304" pitchFamily="18" charset="0"/>
                              <a:cs typeface="Times New Roman" panose="02020603050405020304" pitchFamily="18" charset="0"/>
                            </a:rPr>
                            <a:t>2</a:t>
                          </a:r>
                        </a:p>
                        <a:p>
                          <a:pPr algn="l"/>
                          <a:r>
                            <a:rPr kumimoji="1" lang="en-US" altLang="ja-JP" sz="1200" b="0" i="1" dirty="0">
                              <a:solidFill>
                                <a:schemeClr val="tx1"/>
                              </a:solidFill>
                              <a:latin typeface="Times New Roman" panose="02020603050405020304" pitchFamily="18" charset="0"/>
                              <a:cs typeface="Times New Roman" panose="02020603050405020304" pitchFamily="18" charset="0"/>
                            </a:rPr>
                            <a:t>n</a:t>
                          </a:r>
                          <a:r>
                            <a:rPr kumimoji="1" lang="en-US" altLang="ja-JP" sz="1200" b="0" i="0" baseline="-25000" dirty="0">
                              <a:solidFill>
                                <a:schemeClr val="tx1"/>
                              </a:solidFill>
                              <a:latin typeface="Times New Roman" panose="02020603050405020304" pitchFamily="18" charset="0"/>
                              <a:cs typeface="Times New Roman" panose="02020603050405020304" pitchFamily="18" charset="0"/>
                            </a:rPr>
                            <a:t>e</a:t>
                          </a:r>
                          <a:r>
                            <a:rPr kumimoji="1" lang="en-US" altLang="ja-JP" sz="1200" b="0" dirty="0">
                              <a:solidFill>
                                <a:schemeClr val="tx1"/>
                              </a:solidFill>
                              <a:latin typeface="Times New Roman" panose="02020603050405020304" pitchFamily="18" charset="0"/>
                              <a:cs typeface="Times New Roman" panose="02020603050405020304" pitchFamily="18" charset="0"/>
                            </a:rPr>
                            <a:t>=360</a:t>
                          </a:r>
                          <a:r>
                            <a:rPr kumimoji="1" lang="en-US" altLang="ja-JP" sz="1200" b="0" i="1" dirty="0">
                              <a:solidFill>
                                <a:schemeClr val="tx1"/>
                              </a:solidFill>
                              <a:latin typeface="Times New Roman" panose="02020603050405020304" pitchFamily="18" charset="0"/>
                              <a:cs typeface="Times New Roman" panose="02020603050405020304" pitchFamily="18" charset="0"/>
                            </a:rPr>
                            <a:t>n</a:t>
                          </a:r>
                          <a:r>
                            <a:rPr kumimoji="1" lang="en-US" altLang="ja-JP" sz="1200" b="0" baseline="-25000" dirty="0">
                              <a:solidFill>
                                <a:schemeClr val="tx1"/>
                              </a:solidFill>
                              <a:latin typeface="Times New Roman" panose="02020603050405020304" pitchFamily="18" charset="0"/>
                              <a:cs typeface="Times New Roman" panose="02020603050405020304" pitchFamily="18" charset="0"/>
                            </a:rPr>
                            <a:t>cr </a:t>
                          </a:r>
                          <a:r>
                            <a:rPr kumimoji="1" lang="en-US" altLang="ja-JP" sz="1200" b="0" baseline="0" dirty="0">
                              <a:solidFill>
                                <a:schemeClr val="tx1"/>
                              </a:solidFill>
                              <a:latin typeface="Times New Roman" panose="02020603050405020304" pitchFamily="18" charset="0"/>
                              <a:cs typeface="Times New Roman" panose="02020603050405020304" pitchFamily="18" charset="0"/>
                            </a:rPr>
                            <a:t>(</a:t>
                          </a:r>
                          <a:r>
                            <a:rPr kumimoji="1" lang="en-US" altLang="ja-JP" sz="1200" b="0" i="1" baseline="0" dirty="0">
                              <a:solidFill>
                                <a:schemeClr val="tx1"/>
                              </a:solidFill>
                              <a:latin typeface="Times New Roman" panose="02020603050405020304" pitchFamily="18" charset="0"/>
                              <a:cs typeface="Times New Roman" panose="02020603050405020304" pitchFamily="18" charset="0"/>
                            </a:rPr>
                            <a:t>ρ</a:t>
                          </a:r>
                          <a:r>
                            <a:rPr kumimoji="1" lang="en-US" altLang="ja-JP" sz="1200" b="0" baseline="0" dirty="0">
                              <a:solidFill>
                                <a:schemeClr val="tx1"/>
                              </a:solidFill>
                              <a:latin typeface="Times New Roman" panose="02020603050405020304" pitchFamily="18" charset="0"/>
                              <a:cs typeface="Times New Roman" panose="02020603050405020304" pitchFamily="18" charset="0"/>
                            </a:rPr>
                            <a:t>=1.2g/cc)</a:t>
                          </a:r>
                          <a:endParaRPr kumimoji="1" lang="ja-JP" altLang="en-US" sz="1200" b="0" baseline="0" dirty="0">
                            <a:solidFill>
                              <a:schemeClr val="tx1"/>
                            </a:solidFill>
                            <a:latin typeface="Times New Roman" panose="02020603050405020304" pitchFamily="18" charset="0"/>
                            <a:cs typeface="Times New Roman" panose="02020603050405020304" pitchFamily="18" charset="0"/>
                          </a:endParaRPr>
                        </a:p>
                      </a:txBody>
                      <a:tcPr anchor="ctr">
                        <a:lnT w="12700" cap="flat" cmpd="sng" algn="ctr">
                          <a:noFill/>
                          <a:prstDash val="solid"/>
                          <a:round/>
                          <a:headEnd type="none" w="med" len="med"/>
                          <a:tailEnd type="none" w="med" len="med"/>
                        </a:lnT>
                        <a:lnB w="19050" cap="flat" cmpd="sng" algn="ctr">
                          <a:noFill/>
                          <a:prstDash val="solid"/>
                          <a:round/>
                          <a:headEnd type="none" w="med" len="med"/>
                          <a:tailEnd type="none" w="med" len="med"/>
                        </a:lnB>
                        <a:noFill/>
                      </a:tcPr>
                    </a:tc>
                    <a:extLst>
                      <a:ext uri="{0D108BD9-81ED-4DB2-BD59-A6C34878D82A}">
                        <a16:rowId xmlns:a16="http://schemas.microsoft.com/office/drawing/2014/main" val="10002"/>
                      </a:ext>
                    </a:extLst>
                  </a:tr>
                  <a:tr h="4572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acc>
                                <m:accPr>
                                  <m:chr m:val="̃"/>
                                  <m:ctrlPr>
                                    <a:rPr lang="en-US" altLang="ja-JP" sz="1200" b="1" i="1" dirty="0" smtClean="0">
                                      <a:solidFill>
                                        <a:srgbClr val="007413"/>
                                      </a:solidFill>
                                      <a:latin typeface="Cambria Math" panose="02040503050406030204" pitchFamily="18" charset="0"/>
                                    </a:rPr>
                                  </m:ctrlPr>
                                </m:accPr>
                                <m:e>
                                  <m:r>
                                    <a:rPr lang="en-US" altLang="ja-JP" sz="1200" b="1" i="1" dirty="0">
                                      <a:solidFill>
                                        <a:srgbClr val="007413"/>
                                      </a:solidFill>
                                      <a:latin typeface="Cambria Math"/>
                                    </a:rPr>
                                    <m:t>𝜺</m:t>
                                  </m:r>
                                  <m:r>
                                    <a:rPr lang="en-US" altLang="ja-JP" sz="1200" b="1" i="0" baseline="-25000" dirty="0">
                                      <a:solidFill>
                                        <a:srgbClr val="007413"/>
                                      </a:solidFill>
                                      <a:latin typeface="Cambria Math"/>
                                    </a:rPr>
                                    <m:t>𝐢</m:t>
                                  </m:r>
                                </m:e>
                              </m:acc>
                            </m:oMath>
                          </a14:m>
                          <a:r>
                            <a:rPr lang="en-US" altLang="ja-JP" sz="1200" b="1" dirty="0">
                              <a:solidFill>
                                <a:srgbClr val="007413"/>
                              </a:solidFill>
                              <a:latin typeface="Times New Roman" panose="02020603050405020304" pitchFamily="18" charset="0"/>
                              <a:cs typeface="Times New Roman" panose="02020603050405020304" pitchFamily="18"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ja-JP" sz="1200" b="1" dirty="0">
                              <a:solidFill>
                                <a:srgbClr val="007413"/>
                              </a:solidFill>
                              <a:latin typeface="Times New Roman" panose="02020603050405020304" pitchFamily="18" charset="0"/>
                              <a:cs typeface="Times New Roman" panose="02020603050405020304" pitchFamily="18" charset="0"/>
                            </a:rPr>
                            <a:t>326 MeV</a:t>
                          </a:r>
                          <a:endParaRPr lang="en-US" altLang="ja-JP" sz="1100" b="1" dirty="0">
                            <a:solidFill>
                              <a:srgbClr val="007413"/>
                            </a:solidFill>
                            <a:latin typeface="Times New Roman" panose="02020603050405020304" pitchFamily="18" charset="0"/>
                            <a:cs typeface="Times New Roman" panose="02020603050405020304" pitchFamily="18" charset="0"/>
                          </a:endParaRPr>
                        </a:p>
                      </a:txBody>
                      <a:tcPr anchor="ctr">
                        <a:lnT w="12700" cap="flat" cmpd="sng" algn="ctr">
                          <a:no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l"/>
                          <a:r>
                            <a:rPr kumimoji="1" lang="en-US" altLang="ja-JP" sz="1200" b="0" i="1" dirty="0">
                              <a:solidFill>
                                <a:schemeClr val="tx1"/>
                              </a:solidFill>
                              <a:latin typeface="Times New Roman" panose="02020603050405020304" pitchFamily="18" charset="0"/>
                              <a:cs typeface="Times New Roman" panose="02020603050405020304" pitchFamily="18" charset="0"/>
                            </a:rPr>
                            <a:t>I</a:t>
                          </a:r>
                          <a:r>
                            <a:rPr kumimoji="1" lang="en-US" altLang="ja-JP" sz="1200" b="0" baseline="-25000" dirty="0">
                              <a:solidFill>
                                <a:schemeClr val="tx1"/>
                              </a:solidFill>
                              <a:latin typeface="Times New Roman" panose="02020603050405020304" pitchFamily="18" charset="0"/>
                              <a:cs typeface="Times New Roman" panose="02020603050405020304" pitchFamily="18" charset="0"/>
                            </a:rPr>
                            <a:t>L</a:t>
                          </a:r>
                          <a:r>
                            <a:rPr kumimoji="1" lang="en-US" altLang="ja-JP" sz="1200" b="0" dirty="0">
                              <a:solidFill>
                                <a:schemeClr val="tx1"/>
                              </a:solidFill>
                              <a:latin typeface="Times New Roman" panose="02020603050405020304" pitchFamily="18" charset="0"/>
                              <a:cs typeface="Times New Roman" panose="02020603050405020304" pitchFamily="18" charset="0"/>
                            </a:rPr>
                            <a:t>=1.66×10</a:t>
                          </a:r>
                          <a:r>
                            <a:rPr kumimoji="1" lang="en-US" altLang="ja-JP" sz="1200" b="0" baseline="30000" dirty="0">
                              <a:solidFill>
                                <a:schemeClr val="tx1"/>
                              </a:solidFill>
                              <a:latin typeface="Times New Roman" panose="02020603050405020304" pitchFamily="18" charset="0"/>
                              <a:cs typeface="Times New Roman" panose="02020603050405020304" pitchFamily="18" charset="0"/>
                            </a:rPr>
                            <a:t>22 </a:t>
                          </a:r>
                          <a:r>
                            <a:rPr kumimoji="1" lang="en-US" altLang="ja-JP" sz="1200" b="0" dirty="0">
                              <a:solidFill>
                                <a:schemeClr val="tx1"/>
                              </a:solidFill>
                              <a:latin typeface="Times New Roman" panose="02020603050405020304" pitchFamily="18" charset="0"/>
                              <a:cs typeface="Times New Roman" panose="02020603050405020304" pitchFamily="18" charset="0"/>
                            </a:rPr>
                            <a:t>W/cm</a:t>
                          </a:r>
                          <a:r>
                            <a:rPr kumimoji="1" lang="en-US" altLang="ja-JP" sz="1200" b="0" baseline="30000" dirty="0">
                              <a:solidFill>
                                <a:schemeClr val="tx1"/>
                              </a:solidFill>
                              <a:latin typeface="Times New Roman" panose="02020603050405020304" pitchFamily="18" charset="0"/>
                              <a:cs typeface="Times New Roman" panose="02020603050405020304" pitchFamily="18" charset="0"/>
                            </a:rPr>
                            <a:t>2</a:t>
                          </a:r>
                        </a:p>
                        <a:p>
                          <a:pPr algn="l"/>
                          <a:r>
                            <a:rPr kumimoji="1" lang="en-US" altLang="ja-JP" sz="1200" b="0" i="1" dirty="0">
                              <a:solidFill>
                                <a:schemeClr val="tx1"/>
                              </a:solidFill>
                              <a:latin typeface="Times New Roman" panose="02020603050405020304" pitchFamily="18" charset="0"/>
                              <a:cs typeface="Times New Roman" panose="02020603050405020304" pitchFamily="18" charset="0"/>
                            </a:rPr>
                            <a:t>n</a:t>
                          </a:r>
                          <a:r>
                            <a:rPr kumimoji="1" lang="en-US" altLang="ja-JP" sz="1200" b="0" i="0" baseline="-25000" dirty="0">
                              <a:solidFill>
                                <a:schemeClr val="tx1"/>
                              </a:solidFill>
                              <a:latin typeface="Times New Roman" panose="02020603050405020304" pitchFamily="18" charset="0"/>
                              <a:cs typeface="Times New Roman" panose="02020603050405020304" pitchFamily="18" charset="0"/>
                            </a:rPr>
                            <a:t>e</a:t>
                          </a:r>
                          <a:r>
                            <a:rPr kumimoji="1" lang="en-US" altLang="ja-JP" sz="1200" b="0" dirty="0">
                              <a:solidFill>
                                <a:schemeClr val="tx1"/>
                              </a:solidFill>
                              <a:latin typeface="Times New Roman" panose="02020603050405020304" pitchFamily="18" charset="0"/>
                              <a:cs typeface="Times New Roman" panose="02020603050405020304" pitchFamily="18" charset="0"/>
                            </a:rPr>
                            <a:t>=100</a:t>
                          </a:r>
                          <a:r>
                            <a:rPr kumimoji="1" lang="en-US" altLang="ja-JP" sz="1200" b="0" i="1" dirty="0">
                              <a:solidFill>
                                <a:schemeClr val="tx1"/>
                              </a:solidFill>
                              <a:latin typeface="Times New Roman" panose="02020603050405020304" pitchFamily="18" charset="0"/>
                              <a:cs typeface="Times New Roman" panose="02020603050405020304" pitchFamily="18" charset="0"/>
                            </a:rPr>
                            <a:t>n</a:t>
                          </a:r>
                          <a:r>
                            <a:rPr kumimoji="1" lang="en-US" altLang="ja-JP" sz="1200" b="0" baseline="-25000" dirty="0">
                              <a:solidFill>
                                <a:schemeClr val="tx1"/>
                              </a:solidFill>
                              <a:latin typeface="Times New Roman" panose="02020603050405020304" pitchFamily="18" charset="0"/>
                              <a:cs typeface="Times New Roman" panose="02020603050405020304" pitchFamily="18" charset="0"/>
                            </a:rPr>
                            <a:t>cr</a:t>
                          </a:r>
                          <a:r>
                            <a:rPr kumimoji="1" lang="ja-JP" altLang="en-US" sz="1200" b="0" baseline="-25000" dirty="0">
                              <a:solidFill>
                                <a:schemeClr val="tx1"/>
                              </a:solidFill>
                              <a:latin typeface="Times New Roman" panose="02020603050405020304" pitchFamily="18" charset="0"/>
                              <a:cs typeface="Times New Roman" panose="02020603050405020304" pitchFamily="18" charset="0"/>
                            </a:rPr>
                            <a:t> </a:t>
                          </a:r>
                          <a:r>
                            <a:rPr kumimoji="1" lang="en-US" altLang="ja-JP" sz="1200" b="0" baseline="0" dirty="0">
                              <a:solidFill>
                                <a:schemeClr val="tx1"/>
                              </a:solidFill>
                              <a:latin typeface="Times New Roman" panose="02020603050405020304" pitchFamily="18" charset="0"/>
                              <a:cs typeface="Times New Roman" panose="02020603050405020304" pitchFamily="18" charset="0"/>
                            </a:rPr>
                            <a:t>(</a:t>
                          </a:r>
                          <a:r>
                            <a:rPr kumimoji="1" lang="en-US" altLang="ja-JP" sz="1200" b="0" i="1" baseline="0" dirty="0">
                              <a:solidFill>
                                <a:schemeClr val="tx1"/>
                              </a:solidFill>
                              <a:latin typeface="Times New Roman" panose="02020603050405020304" pitchFamily="18" charset="0"/>
                              <a:cs typeface="Times New Roman" panose="02020603050405020304" pitchFamily="18" charset="0"/>
                            </a:rPr>
                            <a:t>ρ</a:t>
                          </a:r>
                          <a:r>
                            <a:rPr kumimoji="1" lang="en-US" altLang="ja-JP" sz="1200" b="0" baseline="0" dirty="0">
                              <a:solidFill>
                                <a:schemeClr val="tx1"/>
                              </a:solidFill>
                              <a:latin typeface="Times New Roman" panose="02020603050405020304" pitchFamily="18" charset="0"/>
                              <a:cs typeface="Times New Roman" panose="02020603050405020304" pitchFamily="18" charset="0"/>
                            </a:rPr>
                            <a:t>=0.33g/cc)</a:t>
                          </a:r>
                          <a:endParaRPr kumimoji="1" lang="ja-JP" altLang="en-US" sz="1200" b="0" baseline="-25000" dirty="0">
                            <a:solidFill>
                              <a:schemeClr val="tx1"/>
                            </a:solidFill>
                            <a:latin typeface="Times New Roman" panose="02020603050405020304" pitchFamily="18" charset="0"/>
                            <a:cs typeface="Times New Roman" panose="02020603050405020304" pitchFamily="18" charset="0"/>
                          </a:endParaRPr>
                        </a:p>
                      </a:txBody>
                      <a:tcPr anchor="ctr">
                        <a:lnT w="12700" cap="flat" cmpd="sng" algn="ctr">
                          <a:no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l"/>
                          <a:r>
                            <a:rPr kumimoji="1" lang="en-US" altLang="ja-JP" sz="1200" b="0" i="1" dirty="0">
                              <a:solidFill>
                                <a:schemeClr val="tx1"/>
                              </a:solidFill>
                              <a:latin typeface="Times New Roman" panose="02020603050405020304" pitchFamily="18" charset="0"/>
                              <a:cs typeface="Times New Roman" panose="02020603050405020304" pitchFamily="18" charset="0"/>
                            </a:rPr>
                            <a:t>I</a:t>
                          </a:r>
                          <a:r>
                            <a:rPr kumimoji="1" lang="en-US" altLang="ja-JP" sz="1200" b="0" baseline="-25000" dirty="0">
                              <a:solidFill>
                                <a:schemeClr val="tx1"/>
                              </a:solidFill>
                              <a:latin typeface="Times New Roman" panose="02020603050405020304" pitchFamily="18" charset="0"/>
                              <a:cs typeface="Times New Roman" panose="02020603050405020304" pitchFamily="18" charset="0"/>
                            </a:rPr>
                            <a:t>L</a:t>
                          </a:r>
                          <a:r>
                            <a:rPr kumimoji="1" lang="en-US" altLang="ja-JP" sz="1200" b="0" dirty="0">
                              <a:solidFill>
                                <a:schemeClr val="tx1"/>
                              </a:solidFill>
                              <a:latin typeface="Times New Roman" panose="02020603050405020304" pitchFamily="18" charset="0"/>
                              <a:cs typeface="Times New Roman" panose="02020603050405020304" pitchFamily="18" charset="0"/>
                            </a:rPr>
                            <a:t>=3.33×10</a:t>
                          </a:r>
                          <a:r>
                            <a:rPr kumimoji="1" lang="en-US" altLang="ja-JP" sz="1200" b="0" baseline="30000" dirty="0">
                              <a:solidFill>
                                <a:schemeClr val="tx1"/>
                              </a:solidFill>
                              <a:latin typeface="Times New Roman" panose="02020603050405020304" pitchFamily="18" charset="0"/>
                              <a:cs typeface="Times New Roman" panose="02020603050405020304" pitchFamily="18" charset="0"/>
                            </a:rPr>
                            <a:t>22 </a:t>
                          </a:r>
                          <a:r>
                            <a:rPr kumimoji="1" lang="en-US" altLang="ja-JP" sz="1200" b="0" dirty="0">
                              <a:solidFill>
                                <a:schemeClr val="tx1"/>
                              </a:solidFill>
                              <a:latin typeface="Times New Roman" panose="02020603050405020304" pitchFamily="18" charset="0"/>
                              <a:cs typeface="Times New Roman" panose="02020603050405020304" pitchFamily="18" charset="0"/>
                            </a:rPr>
                            <a:t>W/cm</a:t>
                          </a:r>
                          <a:r>
                            <a:rPr kumimoji="1" lang="en-US" altLang="ja-JP" sz="1200" b="0" baseline="30000" dirty="0">
                              <a:solidFill>
                                <a:schemeClr val="tx1"/>
                              </a:solidFill>
                              <a:latin typeface="Times New Roman" panose="02020603050405020304" pitchFamily="18" charset="0"/>
                              <a:cs typeface="Times New Roman" panose="02020603050405020304" pitchFamily="18" charset="0"/>
                            </a:rPr>
                            <a:t>2</a:t>
                          </a:r>
                        </a:p>
                        <a:p>
                          <a:pPr algn="l"/>
                          <a:r>
                            <a:rPr kumimoji="1" lang="en-US" altLang="ja-JP" sz="1200" b="0" i="1" dirty="0">
                              <a:solidFill>
                                <a:schemeClr val="tx1"/>
                              </a:solidFill>
                              <a:latin typeface="Times New Roman" panose="02020603050405020304" pitchFamily="18" charset="0"/>
                              <a:cs typeface="Times New Roman" panose="02020603050405020304" pitchFamily="18" charset="0"/>
                            </a:rPr>
                            <a:t>n</a:t>
                          </a:r>
                          <a:r>
                            <a:rPr kumimoji="1" lang="en-US" altLang="ja-JP" sz="1200" b="0" i="0" baseline="-25000" dirty="0">
                              <a:solidFill>
                                <a:schemeClr val="tx1"/>
                              </a:solidFill>
                              <a:latin typeface="Times New Roman" panose="02020603050405020304" pitchFamily="18" charset="0"/>
                              <a:cs typeface="Times New Roman" panose="02020603050405020304" pitchFamily="18" charset="0"/>
                            </a:rPr>
                            <a:t>e</a:t>
                          </a:r>
                          <a:r>
                            <a:rPr kumimoji="1" lang="en-US" altLang="ja-JP" sz="1200" b="0" dirty="0">
                              <a:solidFill>
                                <a:schemeClr val="tx1"/>
                              </a:solidFill>
                              <a:latin typeface="Times New Roman" panose="02020603050405020304" pitchFamily="18" charset="0"/>
                              <a:cs typeface="Times New Roman" panose="02020603050405020304" pitchFamily="18" charset="0"/>
                            </a:rPr>
                            <a:t>=200</a:t>
                          </a:r>
                          <a:r>
                            <a:rPr kumimoji="1" lang="en-US" altLang="ja-JP" sz="1200" b="0" i="1" dirty="0">
                              <a:solidFill>
                                <a:schemeClr val="tx1"/>
                              </a:solidFill>
                              <a:latin typeface="Times New Roman" panose="02020603050405020304" pitchFamily="18" charset="0"/>
                              <a:cs typeface="Times New Roman" panose="02020603050405020304" pitchFamily="18" charset="0"/>
                            </a:rPr>
                            <a:t>n</a:t>
                          </a:r>
                          <a:r>
                            <a:rPr kumimoji="1" lang="en-US" altLang="ja-JP" sz="1200" b="0" baseline="-25000" dirty="0">
                              <a:solidFill>
                                <a:schemeClr val="tx1"/>
                              </a:solidFill>
                              <a:latin typeface="Times New Roman" panose="02020603050405020304" pitchFamily="18" charset="0"/>
                              <a:cs typeface="Times New Roman" panose="02020603050405020304" pitchFamily="18" charset="0"/>
                            </a:rPr>
                            <a:t>cr </a:t>
                          </a:r>
                          <a:r>
                            <a:rPr kumimoji="1" lang="en-US" altLang="ja-JP" sz="1200" b="0" baseline="0" dirty="0">
                              <a:solidFill>
                                <a:schemeClr val="tx1"/>
                              </a:solidFill>
                              <a:latin typeface="Times New Roman" panose="02020603050405020304" pitchFamily="18" charset="0"/>
                              <a:cs typeface="Times New Roman" panose="02020603050405020304" pitchFamily="18" charset="0"/>
                            </a:rPr>
                            <a:t>(</a:t>
                          </a:r>
                          <a:r>
                            <a:rPr kumimoji="1" lang="en-US" altLang="ja-JP" sz="1200" b="0" i="1" baseline="0" dirty="0">
                              <a:solidFill>
                                <a:schemeClr val="tx1"/>
                              </a:solidFill>
                              <a:latin typeface="Times New Roman" panose="02020603050405020304" pitchFamily="18" charset="0"/>
                              <a:cs typeface="Times New Roman" panose="02020603050405020304" pitchFamily="18" charset="0"/>
                            </a:rPr>
                            <a:t>ρ</a:t>
                          </a:r>
                          <a:r>
                            <a:rPr kumimoji="1" lang="en-US" altLang="ja-JP" sz="1200" b="0" baseline="0" dirty="0">
                              <a:solidFill>
                                <a:schemeClr val="tx1"/>
                              </a:solidFill>
                              <a:latin typeface="Times New Roman" panose="02020603050405020304" pitchFamily="18" charset="0"/>
                              <a:cs typeface="Times New Roman" panose="02020603050405020304" pitchFamily="18" charset="0"/>
                            </a:rPr>
                            <a:t>=0.67g/cc)</a:t>
                          </a:r>
                          <a:endParaRPr kumimoji="1" lang="ja-JP" altLang="en-US" sz="1200" b="0" baseline="0" dirty="0">
                            <a:solidFill>
                              <a:schemeClr val="tx1"/>
                            </a:solidFill>
                            <a:latin typeface="Times New Roman" panose="02020603050405020304" pitchFamily="18" charset="0"/>
                            <a:cs typeface="Times New Roman" panose="02020603050405020304" pitchFamily="18" charset="0"/>
                          </a:endParaRPr>
                        </a:p>
                      </a:txBody>
                      <a:tcPr anchor="ctr">
                        <a:lnT w="12700" cap="flat" cmpd="sng" algn="ctr">
                          <a:no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l"/>
                          <a:r>
                            <a:rPr kumimoji="1" lang="en-US" altLang="ja-JP" sz="1200" b="0" i="1" dirty="0">
                              <a:solidFill>
                                <a:schemeClr val="tx1"/>
                              </a:solidFill>
                              <a:latin typeface="Times New Roman" panose="02020603050405020304" pitchFamily="18" charset="0"/>
                              <a:cs typeface="Times New Roman" panose="02020603050405020304" pitchFamily="18" charset="0"/>
                            </a:rPr>
                            <a:t>I</a:t>
                          </a:r>
                          <a:r>
                            <a:rPr kumimoji="1" lang="en-US" altLang="ja-JP" sz="1200" b="0" baseline="-25000" dirty="0">
                              <a:solidFill>
                                <a:schemeClr val="tx1"/>
                              </a:solidFill>
                              <a:latin typeface="Times New Roman" panose="02020603050405020304" pitchFamily="18" charset="0"/>
                              <a:cs typeface="Times New Roman" panose="02020603050405020304" pitchFamily="18" charset="0"/>
                            </a:rPr>
                            <a:t>L</a:t>
                          </a:r>
                          <a:r>
                            <a:rPr kumimoji="1" lang="en-US" altLang="ja-JP" sz="1200" b="0" dirty="0">
                              <a:solidFill>
                                <a:schemeClr val="tx1"/>
                              </a:solidFill>
                              <a:latin typeface="Times New Roman" panose="02020603050405020304" pitchFamily="18" charset="0"/>
                              <a:cs typeface="Times New Roman" panose="02020603050405020304" pitchFamily="18" charset="0"/>
                            </a:rPr>
                            <a:t>=6.0×10</a:t>
                          </a:r>
                          <a:r>
                            <a:rPr kumimoji="1" lang="en-US" altLang="ja-JP" sz="1200" b="0" baseline="30000" dirty="0">
                              <a:solidFill>
                                <a:schemeClr val="tx1"/>
                              </a:solidFill>
                              <a:latin typeface="Times New Roman" panose="02020603050405020304" pitchFamily="18" charset="0"/>
                              <a:cs typeface="Times New Roman" panose="02020603050405020304" pitchFamily="18" charset="0"/>
                            </a:rPr>
                            <a:t>22 </a:t>
                          </a:r>
                          <a:r>
                            <a:rPr kumimoji="1" lang="en-US" altLang="ja-JP" sz="1200" b="0" dirty="0">
                              <a:solidFill>
                                <a:schemeClr val="tx1"/>
                              </a:solidFill>
                              <a:latin typeface="Times New Roman" panose="02020603050405020304" pitchFamily="18" charset="0"/>
                              <a:cs typeface="Times New Roman" panose="02020603050405020304" pitchFamily="18" charset="0"/>
                            </a:rPr>
                            <a:t>W/cm</a:t>
                          </a:r>
                          <a:r>
                            <a:rPr kumimoji="1" lang="en-US" altLang="ja-JP" sz="1200" b="0" baseline="30000" dirty="0">
                              <a:solidFill>
                                <a:schemeClr val="tx1"/>
                              </a:solidFill>
                              <a:latin typeface="Times New Roman" panose="02020603050405020304" pitchFamily="18" charset="0"/>
                              <a:cs typeface="Times New Roman" panose="02020603050405020304" pitchFamily="18" charset="0"/>
                            </a:rPr>
                            <a:t>2</a:t>
                          </a:r>
                        </a:p>
                        <a:p>
                          <a:pPr algn="l"/>
                          <a:r>
                            <a:rPr kumimoji="1" lang="en-US" altLang="ja-JP" sz="1200" b="0" i="1" dirty="0">
                              <a:solidFill>
                                <a:schemeClr val="tx1"/>
                              </a:solidFill>
                              <a:latin typeface="Times New Roman" panose="02020603050405020304" pitchFamily="18" charset="0"/>
                              <a:cs typeface="Times New Roman" panose="02020603050405020304" pitchFamily="18" charset="0"/>
                            </a:rPr>
                            <a:t>n</a:t>
                          </a:r>
                          <a:r>
                            <a:rPr kumimoji="1" lang="en-US" altLang="ja-JP" sz="1200" b="0" i="0" baseline="-25000" dirty="0">
                              <a:solidFill>
                                <a:schemeClr val="tx1"/>
                              </a:solidFill>
                              <a:latin typeface="Times New Roman" panose="02020603050405020304" pitchFamily="18" charset="0"/>
                              <a:cs typeface="Times New Roman" panose="02020603050405020304" pitchFamily="18" charset="0"/>
                            </a:rPr>
                            <a:t>e</a:t>
                          </a:r>
                          <a:r>
                            <a:rPr kumimoji="1" lang="en-US" altLang="ja-JP" sz="1200" b="0" dirty="0">
                              <a:solidFill>
                                <a:schemeClr val="tx1"/>
                              </a:solidFill>
                              <a:latin typeface="Times New Roman" panose="02020603050405020304" pitchFamily="18" charset="0"/>
                              <a:cs typeface="Times New Roman" panose="02020603050405020304" pitchFamily="18" charset="0"/>
                            </a:rPr>
                            <a:t>=360</a:t>
                          </a:r>
                          <a:r>
                            <a:rPr kumimoji="1" lang="en-US" altLang="ja-JP" sz="1200" b="0" i="1" dirty="0">
                              <a:solidFill>
                                <a:schemeClr val="tx1"/>
                              </a:solidFill>
                              <a:latin typeface="Times New Roman" panose="02020603050405020304" pitchFamily="18" charset="0"/>
                              <a:cs typeface="Times New Roman" panose="02020603050405020304" pitchFamily="18" charset="0"/>
                            </a:rPr>
                            <a:t>n</a:t>
                          </a:r>
                          <a:r>
                            <a:rPr kumimoji="1" lang="en-US" altLang="ja-JP" sz="1200" b="0" baseline="-25000" dirty="0">
                              <a:solidFill>
                                <a:schemeClr val="tx1"/>
                              </a:solidFill>
                              <a:latin typeface="Times New Roman" panose="02020603050405020304" pitchFamily="18" charset="0"/>
                              <a:cs typeface="Times New Roman" panose="02020603050405020304" pitchFamily="18" charset="0"/>
                            </a:rPr>
                            <a:t>cr </a:t>
                          </a:r>
                          <a:r>
                            <a:rPr kumimoji="1" lang="en-US" altLang="ja-JP" sz="1200" b="0" baseline="0" dirty="0">
                              <a:solidFill>
                                <a:schemeClr val="tx1"/>
                              </a:solidFill>
                              <a:latin typeface="Times New Roman" panose="02020603050405020304" pitchFamily="18" charset="0"/>
                              <a:cs typeface="Times New Roman" panose="02020603050405020304" pitchFamily="18" charset="0"/>
                            </a:rPr>
                            <a:t>(</a:t>
                          </a:r>
                          <a:r>
                            <a:rPr kumimoji="1" lang="en-US" altLang="ja-JP" sz="1200" b="0" i="1" baseline="0" dirty="0">
                              <a:solidFill>
                                <a:schemeClr val="tx1"/>
                              </a:solidFill>
                              <a:latin typeface="Times New Roman" panose="02020603050405020304" pitchFamily="18" charset="0"/>
                              <a:cs typeface="Times New Roman" panose="02020603050405020304" pitchFamily="18" charset="0"/>
                            </a:rPr>
                            <a:t>ρ</a:t>
                          </a:r>
                          <a:r>
                            <a:rPr kumimoji="1" lang="en-US" altLang="ja-JP" sz="1200" b="0" baseline="0" dirty="0">
                              <a:solidFill>
                                <a:schemeClr val="tx1"/>
                              </a:solidFill>
                              <a:latin typeface="Times New Roman" panose="02020603050405020304" pitchFamily="18" charset="0"/>
                              <a:cs typeface="Times New Roman" panose="02020603050405020304" pitchFamily="18" charset="0"/>
                            </a:rPr>
                            <a:t>=1.2g/cc)</a:t>
                          </a:r>
                          <a:endParaRPr kumimoji="1" lang="ja-JP" altLang="en-US" sz="1200" b="0" baseline="0" dirty="0">
                            <a:solidFill>
                              <a:schemeClr val="tx1"/>
                            </a:solidFill>
                            <a:latin typeface="Times New Roman" panose="02020603050405020304" pitchFamily="18" charset="0"/>
                            <a:cs typeface="Times New Roman" panose="02020603050405020304" pitchFamily="18" charset="0"/>
                          </a:endParaRPr>
                        </a:p>
                      </a:txBody>
                      <a:tcPr anchor="ctr">
                        <a:lnT w="12700" cap="flat" cmpd="sng" algn="ctr">
                          <a:no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bl>
              </a:graphicData>
            </a:graphic>
          </p:graphicFrame>
        </mc:Choice>
        <mc:Fallback xmlns="">
          <p:graphicFrame>
            <p:nvGraphicFramePr>
              <p:cNvPr id="72" name="表 71"/>
              <p:cNvGraphicFramePr>
                <a:graphicFrameLocks noGrp="1"/>
              </p:cNvGraphicFramePr>
              <p:nvPr>
                <p:extLst>
                  <p:ext uri="{D42A27DB-BD31-4B8C-83A1-F6EECF244321}">
                    <p14:modId xmlns:p14="http://schemas.microsoft.com/office/powerpoint/2010/main" val="3840704111"/>
                  </p:ext>
                </p:extLst>
              </p:nvPr>
            </p:nvGraphicFramePr>
            <p:xfrm>
              <a:off x="-5941168" y="2678366"/>
              <a:ext cx="5475786" cy="1706880"/>
            </p:xfrm>
            <a:graphic>
              <a:graphicData uri="http://schemas.openxmlformats.org/drawingml/2006/table">
                <a:tbl>
                  <a:tblPr firstRow="1" bandRow="1">
                    <a:tableStyleId>{5C22544A-7EE6-4342-B048-85BDC9FD1C3A}</a:tableStyleId>
                  </a:tblPr>
                  <a:tblGrid>
                    <a:gridCol w="795266">
                      <a:extLst>
                        <a:ext uri="{9D8B030D-6E8A-4147-A177-3AD203B41FA5}">
                          <a16:colId xmlns:a16="http://schemas.microsoft.com/office/drawing/2014/main" xmlns:a14="http://schemas.microsoft.com/office/drawing/2010/main" xmlns="" val="20000"/>
                        </a:ext>
                      </a:extLst>
                    </a:gridCol>
                    <a:gridCol w="1584176">
                      <a:extLst>
                        <a:ext uri="{9D8B030D-6E8A-4147-A177-3AD203B41FA5}">
                          <a16:colId xmlns:a16="http://schemas.microsoft.com/office/drawing/2014/main" xmlns:a14="http://schemas.microsoft.com/office/drawing/2010/main" xmlns="" val="20001"/>
                        </a:ext>
                      </a:extLst>
                    </a:gridCol>
                    <a:gridCol w="1584176">
                      <a:extLst>
                        <a:ext uri="{9D8B030D-6E8A-4147-A177-3AD203B41FA5}">
                          <a16:colId xmlns:a16="http://schemas.microsoft.com/office/drawing/2014/main" xmlns:a14="http://schemas.microsoft.com/office/drawing/2010/main" xmlns="" val="20002"/>
                        </a:ext>
                      </a:extLst>
                    </a:gridCol>
                    <a:gridCol w="1512168">
                      <a:extLst>
                        <a:ext uri="{9D8B030D-6E8A-4147-A177-3AD203B41FA5}">
                          <a16:colId xmlns:a16="http://schemas.microsoft.com/office/drawing/2014/main" xmlns:a14="http://schemas.microsoft.com/office/drawing/2010/main" xmlns="" val="20003"/>
                        </a:ext>
                      </a:extLst>
                    </a:gridCol>
                  </a:tblGrid>
                  <a:tr h="335280">
                    <a:tc>
                      <a:txBody>
                        <a:bodyPr/>
                        <a:lstStyle/>
                        <a:p>
                          <a:pPr algn="ctr"/>
                          <a:endParaRPr kumimoji="1" lang="ja-JP" altLang="en-US" sz="1200" b="0" dirty="0">
                            <a:solidFill>
                              <a:schemeClr val="tx1"/>
                            </a:solidFill>
                            <a:latin typeface="Times New Roman" panose="02020603050405020304" pitchFamily="18" charset="0"/>
                            <a:cs typeface="Times New Roman" panose="02020603050405020304" pitchFamily="18" charset="0"/>
                          </a:endParaRPr>
                        </a:p>
                      </a:txBody>
                      <a:tcP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600" b="1" dirty="0">
                              <a:solidFill>
                                <a:schemeClr val="tx1"/>
                              </a:solidFill>
                              <a:latin typeface="Times New Roman" panose="02020603050405020304" pitchFamily="18" charset="0"/>
                              <a:cs typeface="Times New Roman" panose="02020603050405020304" pitchFamily="18" charset="0"/>
                            </a:rPr>
                            <a:t>＋</a:t>
                          </a:r>
                          <a:r>
                            <a:rPr kumimoji="1" lang="ja-JP" altLang="en-US" sz="1600" b="1" dirty="0" smtClean="0">
                              <a:solidFill>
                                <a:schemeClr val="tx1"/>
                              </a:solidFill>
                              <a:latin typeface="Times New Roman" panose="02020603050405020304" pitchFamily="18" charset="0"/>
                              <a:cs typeface="Times New Roman" panose="02020603050405020304" pitchFamily="18" charset="0"/>
                            </a:rPr>
                            <a:t>： </a:t>
                          </a:r>
                          <a:r>
                            <a:rPr kumimoji="1" lang="en-US" altLang="ja-JP" sz="1600" b="1" dirty="0">
                              <a:solidFill>
                                <a:schemeClr val="tx1"/>
                              </a:solidFill>
                              <a:latin typeface="Times New Roman" panose="02020603050405020304" pitchFamily="18" charset="0"/>
                              <a:cs typeface="Times New Roman" panose="02020603050405020304" pitchFamily="18" charset="0"/>
                            </a:rPr>
                            <a:t>case1</a:t>
                          </a:r>
                          <a:endParaRPr kumimoji="1" lang="en-US" altLang="ja-JP" sz="1600" b="0" dirty="0">
                            <a:solidFill>
                              <a:schemeClr val="tx1"/>
                            </a:solidFill>
                            <a:latin typeface="Times New Roman" panose="02020603050405020304" pitchFamily="18" charset="0"/>
                            <a:cs typeface="Times New Roman" panose="02020603050405020304" pitchFamily="18" charset="0"/>
                          </a:endParaRPr>
                        </a:p>
                      </a:txBody>
                      <a:tcP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kumimoji="1" lang="ja-JP" altLang="en-US" sz="1600" b="1" i="0" u="none" strike="noStrike" kern="1200" cap="none" spc="0" normalizeH="0" baseline="0" noProof="0" dirty="0">
                              <a:ln>
                                <a:noFill/>
                              </a:ln>
                              <a:solidFill>
                                <a:prstClr val="black"/>
                              </a:solidFill>
                              <a:effectLst/>
                              <a:uLnTx/>
                              <a:uFillTx/>
                              <a:latin typeface="+mn-lt"/>
                              <a:ea typeface="+mn-ea"/>
                              <a:cs typeface="+mn-cs"/>
                            </a:rPr>
                            <a:t>△： </a:t>
                          </a:r>
                          <a:r>
                            <a:rPr kumimoji="1" lang="en-US" altLang="ja-JP" sz="1600" b="1" dirty="0">
                              <a:solidFill>
                                <a:schemeClr val="tx1"/>
                              </a:solidFill>
                              <a:latin typeface="Times New Roman" panose="02020603050405020304" pitchFamily="18" charset="0"/>
                              <a:cs typeface="Times New Roman" panose="02020603050405020304" pitchFamily="18" charset="0"/>
                            </a:rPr>
                            <a:t>case2 </a:t>
                          </a:r>
                        </a:p>
                      </a:txBody>
                      <a:tcP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mn-lt"/>
                              <a:ea typeface="+mn-ea"/>
                              <a:cs typeface="+mn-cs"/>
                            </a:rPr>
                            <a:t>◇： </a:t>
                          </a:r>
                          <a:r>
                            <a:rPr kumimoji="1" lang="en-US" altLang="ja-JP" sz="1600" b="1" dirty="0">
                              <a:solidFill>
                                <a:schemeClr val="tx1"/>
                              </a:solidFill>
                              <a:latin typeface="Times New Roman" panose="02020603050405020304" pitchFamily="18" charset="0"/>
                              <a:cs typeface="Times New Roman" panose="02020603050405020304" pitchFamily="18" charset="0"/>
                            </a:rPr>
                            <a:t>case3</a:t>
                          </a:r>
                        </a:p>
                      </a:txBody>
                      <a:tcP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a14="http://schemas.microsoft.com/office/drawing/2010/main" xmlns="" val="10000"/>
                      </a:ext>
                    </a:extLst>
                  </a:tr>
                  <a:tr h="457200">
                    <a:tc>
                      <a:txBody>
                        <a:bodyPr/>
                        <a:lstStyle/>
                        <a:p>
                          <a:endParaRPr lang="ja-JP"/>
                        </a:p>
                      </a:txBody>
                      <a:tcPr anchor="ct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blipFill rotWithShape="1">
                          <a:blip r:embed="rId8"/>
                          <a:stretch>
                            <a:fillRect t="-80000" r="-586260" b="-210667"/>
                          </a:stretch>
                        </a:blipFill>
                      </a:tcPr>
                    </a:tc>
                    <a:tc>
                      <a:txBody>
                        <a:bodyPr/>
                        <a:lstStyle/>
                        <a:p>
                          <a:pPr algn="l"/>
                          <a:r>
                            <a:rPr kumimoji="1" lang="en-US" altLang="ja-JP" sz="1200" b="0" i="1" dirty="0">
                              <a:solidFill>
                                <a:schemeClr val="tx1"/>
                              </a:solidFill>
                              <a:latin typeface="Times New Roman" panose="02020603050405020304" pitchFamily="18" charset="0"/>
                              <a:cs typeface="Times New Roman" panose="02020603050405020304" pitchFamily="18" charset="0"/>
                            </a:rPr>
                            <a:t>I</a:t>
                          </a:r>
                          <a:r>
                            <a:rPr kumimoji="1" lang="en-US" altLang="ja-JP" sz="1200" b="0" baseline="-25000" dirty="0">
                              <a:solidFill>
                                <a:schemeClr val="tx1"/>
                              </a:solidFill>
                              <a:latin typeface="Times New Roman" panose="02020603050405020304" pitchFamily="18" charset="0"/>
                              <a:cs typeface="Times New Roman" panose="02020603050405020304" pitchFamily="18" charset="0"/>
                            </a:rPr>
                            <a:t>L</a:t>
                          </a:r>
                          <a:r>
                            <a:rPr kumimoji="1" lang="en-US" altLang="ja-JP" sz="1200" b="0" dirty="0">
                              <a:solidFill>
                                <a:schemeClr val="tx1"/>
                              </a:solidFill>
                              <a:latin typeface="Times New Roman" panose="02020603050405020304" pitchFamily="18" charset="0"/>
                              <a:cs typeface="Times New Roman" panose="02020603050405020304" pitchFamily="18" charset="0"/>
                            </a:rPr>
                            <a:t>=0.5×10</a:t>
                          </a:r>
                          <a:r>
                            <a:rPr kumimoji="1" lang="en-US" altLang="ja-JP" sz="1200" b="0" baseline="30000" dirty="0">
                              <a:solidFill>
                                <a:schemeClr val="tx1"/>
                              </a:solidFill>
                              <a:latin typeface="Times New Roman" panose="02020603050405020304" pitchFamily="18" charset="0"/>
                              <a:cs typeface="Times New Roman" panose="02020603050405020304" pitchFamily="18" charset="0"/>
                            </a:rPr>
                            <a:t>22 </a:t>
                          </a:r>
                          <a:r>
                            <a:rPr kumimoji="1" lang="en-US" altLang="ja-JP" sz="1200" b="0" dirty="0">
                              <a:solidFill>
                                <a:schemeClr val="tx1"/>
                              </a:solidFill>
                              <a:latin typeface="Times New Roman" panose="02020603050405020304" pitchFamily="18" charset="0"/>
                              <a:cs typeface="Times New Roman" panose="02020603050405020304" pitchFamily="18" charset="0"/>
                            </a:rPr>
                            <a:t>W/cm</a:t>
                          </a:r>
                          <a:r>
                            <a:rPr kumimoji="1" lang="en-US" altLang="ja-JP" sz="1200" b="0" baseline="30000" dirty="0">
                              <a:solidFill>
                                <a:schemeClr val="tx1"/>
                              </a:solidFill>
                              <a:latin typeface="Times New Roman" panose="02020603050405020304" pitchFamily="18" charset="0"/>
                              <a:cs typeface="Times New Roman" panose="02020603050405020304" pitchFamily="18" charset="0"/>
                            </a:rPr>
                            <a:t>2</a:t>
                          </a:r>
                        </a:p>
                        <a:p>
                          <a:pPr algn="l"/>
                          <a:r>
                            <a:rPr kumimoji="1" lang="en-US" altLang="ja-JP" sz="1200" b="0" i="1" dirty="0">
                              <a:solidFill>
                                <a:schemeClr val="tx1"/>
                              </a:solidFill>
                              <a:latin typeface="Times New Roman" panose="02020603050405020304" pitchFamily="18" charset="0"/>
                              <a:cs typeface="Times New Roman" panose="02020603050405020304" pitchFamily="18" charset="0"/>
                            </a:rPr>
                            <a:t>n</a:t>
                          </a:r>
                          <a:r>
                            <a:rPr kumimoji="1" lang="en-US" altLang="ja-JP" sz="1200" b="0" i="0" baseline="-25000" dirty="0">
                              <a:solidFill>
                                <a:schemeClr val="tx1"/>
                              </a:solidFill>
                              <a:latin typeface="Times New Roman" panose="02020603050405020304" pitchFamily="18" charset="0"/>
                              <a:cs typeface="Times New Roman" panose="02020603050405020304" pitchFamily="18" charset="0"/>
                            </a:rPr>
                            <a:t>e</a:t>
                          </a:r>
                          <a:r>
                            <a:rPr kumimoji="1" lang="en-US" altLang="ja-JP" sz="1200" b="0" dirty="0">
                              <a:solidFill>
                                <a:schemeClr val="tx1"/>
                              </a:solidFill>
                              <a:latin typeface="Times New Roman" panose="02020603050405020304" pitchFamily="18" charset="0"/>
                              <a:cs typeface="Times New Roman" panose="02020603050405020304" pitchFamily="18" charset="0"/>
                            </a:rPr>
                            <a:t>=100</a:t>
                          </a:r>
                          <a:r>
                            <a:rPr kumimoji="1" lang="en-US" altLang="ja-JP" sz="1200" b="0" i="1" dirty="0">
                              <a:solidFill>
                                <a:schemeClr val="tx1"/>
                              </a:solidFill>
                              <a:latin typeface="Times New Roman" panose="02020603050405020304" pitchFamily="18" charset="0"/>
                              <a:cs typeface="Times New Roman" panose="02020603050405020304" pitchFamily="18" charset="0"/>
                            </a:rPr>
                            <a:t>n</a:t>
                          </a:r>
                          <a:r>
                            <a:rPr kumimoji="1" lang="en-US" altLang="ja-JP" sz="1200" b="0" baseline="-25000" dirty="0">
                              <a:solidFill>
                                <a:schemeClr val="tx1"/>
                              </a:solidFill>
                              <a:latin typeface="Times New Roman" panose="02020603050405020304" pitchFamily="18" charset="0"/>
                              <a:cs typeface="Times New Roman" panose="02020603050405020304" pitchFamily="18" charset="0"/>
                            </a:rPr>
                            <a:t>cr </a:t>
                          </a:r>
                          <a:r>
                            <a:rPr kumimoji="1" lang="en-US" altLang="ja-JP" sz="1200" b="0" baseline="0" dirty="0">
                              <a:solidFill>
                                <a:schemeClr val="tx1"/>
                              </a:solidFill>
                              <a:latin typeface="Times New Roman" panose="02020603050405020304" pitchFamily="18" charset="0"/>
                              <a:cs typeface="Times New Roman" panose="02020603050405020304" pitchFamily="18" charset="0"/>
                            </a:rPr>
                            <a:t>(</a:t>
                          </a:r>
                          <a:r>
                            <a:rPr kumimoji="1" lang="en-US" altLang="ja-JP" sz="1200" b="0" i="1" baseline="0" dirty="0">
                              <a:solidFill>
                                <a:schemeClr val="tx1"/>
                              </a:solidFill>
                              <a:latin typeface="Times New Roman" panose="02020603050405020304" pitchFamily="18" charset="0"/>
                              <a:cs typeface="Times New Roman" panose="02020603050405020304" pitchFamily="18" charset="0"/>
                            </a:rPr>
                            <a:t>ρ</a:t>
                          </a:r>
                          <a:r>
                            <a:rPr kumimoji="1" lang="en-US" altLang="ja-JP" sz="1200" b="0" baseline="0" dirty="0">
                              <a:solidFill>
                                <a:schemeClr val="tx1"/>
                              </a:solidFill>
                              <a:latin typeface="Times New Roman" panose="02020603050405020304" pitchFamily="18" charset="0"/>
                              <a:cs typeface="Times New Roman" panose="02020603050405020304" pitchFamily="18" charset="0"/>
                            </a:rPr>
                            <a:t>=0.33g/cc)</a:t>
                          </a:r>
                          <a:endParaRPr kumimoji="1" lang="ja-JP" altLang="en-US" sz="1200" b="0" baseline="-25000" dirty="0">
                            <a:solidFill>
                              <a:schemeClr val="tx1"/>
                            </a:solidFill>
                            <a:latin typeface="Times New Roman" panose="02020603050405020304" pitchFamily="18" charset="0"/>
                            <a:cs typeface="Times New Roman" panose="02020603050405020304" pitchFamily="18" charset="0"/>
                          </a:endParaRPr>
                        </a:p>
                      </a:txBody>
                      <a:tcPr anchor="ct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l"/>
                          <a:r>
                            <a:rPr kumimoji="1" lang="en-US" altLang="ja-JP" sz="1200" b="0" i="1" dirty="0">
                              <a:solidFill>
                                <a:schemeClr val="tx1"/>
                              </a:solidFill>
                              <a:latin typeface="Times New Roman" panose="02020603050405020304" pitchFamily="18" charset="0"/>
                              <a:cs typeface="Times New Roman" panose="02020603050405020304" pitchFamily="18" charset="0"/>
                            </a:rPr>
                            <a:t>I</a:t>
                          </a:r>
                          <a:r>
                            <a:rPr kumimoji="1" lang="en-US" altLang="ja-JP" sz="1200" b="0" baseline="-25000" dirty="0">
                              <a:solidFill>
                                <a:schemeClr val="tx1"/>
                              </a:solidFill>
                              <a:latin typeface="Times New Roman" panose="02020603050405020304" pitchFamily="18" charset="0"/>
                              <a:cs typeface="Times New Roman" panose="02020603050405020304" pitchFamily="18" charset="0"/>
                            </a:rPr>
                            <a:t>L</a:t>
                          </a:r>
                          <a:r>
                            <a:rPr kumimoji="1" lang="en-US" altLang="ja-JP" sz="1200" b="0" dirty="0">
                              <a:solidFill>
                                <a:schemeClr val="tx1"/>
                              </a:solidFill>
                              <a:latin typeface="Times New Roman" panose="02020603050405020304" pitchFamily="18" charset="0"/>
                              <a:cs typeface="Times New Roman" panose="02020603050405020304" pitchFamily="18" charset="0"/>
                            </a:rPr>
                            <a:t>=1.0×10</a:t>
                          </a:r>
                          <a:r>
                            <a:rPr kumimoji="1" lang="en-US" altLang="ja-JP" sz="1200" b="0" baseline="30000" dirty="0">
                              <a:solidFill>
                                <a:schemeClr val="tx1"/>
                              </a:solidFill>
                              <a:latin typeface="Times New Roman" panose="02020603050405020304" pitchFamily="18" charset="0"/>
                              <a:cs typeface="Times New Roman" panose="02020603050405020304" pitchFamily="18" charset="0"/>
                            </a:rPr>
                            <a:t>22 </a:t>
                          </a:r>
                          <a:r>
                            <a:rPr kumimoji="1" lang="en-US" altLang="ja-JP" sz="1200" b="0" dirty="0">
                              <a:solidFill>
                                <a:schemeClr val="tx1"/>
                              </a:solidFill>
                              <a:latin typeface="Times New Roman" panose="02020603050405020304" pitchFamily="18" charset="0"/>
                              <a:cs typeface="Times New Roman" panose="02020603050405020304" pitchFamily="18" charset="0"/>
                            </a:rPr>
                            <a:t>W/cm</a:t>
                          </a:r>
                          <a:r>
                            <a:rPr kumimoji="1" lang="en-US" altLang="ja-JP" sz="1200" b="0" baseline="30000" dirty="0">
                              <a:solidFill>
                                <a:schemeClr val="tx1"/>
                              </a:solidFill>
                              <a:latin typeface="Times New Roman" panose="02020603050405020304" pitchFamily="18" charset="0"/>
                              <a:cs typeface="Times New Roman" panose="02020603050405020304" pitchFamily="18" charset="0"/>
                            </a:rPr>
                            <a:t>2</a:t>
                          </a:r>
                        </a:p>
                        <a:p>
                          <a:pPr algn="l"/>
                          <a:r>
                            <a:rPr kumimoji="1" lang="en-US" altLang="ja-JP" sz="1200" b="0" i="1" dirty="0">
                              <a:solidFill>
                                <a:schemeClr val="tx1"/>
                              </a:solidFill>
                              <a:latin typeface="Times New Roman" panose="02020603050405020304" pitchFamily="18" charset="0"/>
                              <a:cs typeface="Times New Roman" panose="02020603050405020304" pitchFamily="18" charset="0"/>
                            </a:rPr>
                            <a:t>n</a:t>
                          </a:r>
                          <a:r>
                            <a:rPr kumimoji="1" lang="en-US" altLang="ja-JP" sz="1200" b="0" i="0" baseline="-25000" dirty="0">
                              <a:solidFill>
                                <a:schemeClr val="tx1"/>
                              </a:solidFill>
                              <a:latin typeface="Times New Roman" panose="02020603050405020304" pitchFamily="18" charset="0"/>
                              <a:cs typeface="Times New Roman" panose="02020603050405020304" pitchFamily="18" charset="0"/>
                            </a:rPr>
                            <a:t>e</a:t>
                          </a:r>
                          <a:r>
                            <a:rPr kumimoji="1" lang="en-US" altLang="ja-JP" sz="1200" b="0" dirty="0">
                              <a:solidFill>
                                <a:schemeClr val="tx1"/>
                              </a:solidFill>
                              <a:latin typeface="Times New Roman" panose="02020603050405020304" pitchFamily="18" charset="0"/>
                              <a:cs typeface="Times New Roman" panose="02020603050405020304" pitchFamily="18" charset="0"/>
                            </a:rPr>
                            <a:t>=200</a:t>
                          </a:r>
                          <a:r>
                            <a:rPr kumimoji="1" lang="en-US" altLang="ja-JP" sz="1200" b="0" i="1" dirty="0">
                              <a:solidFill>
                                <a:schemeClr val="tx1"/>
                              </a:solidFill>
                              <a:latin typeface="Times New Roman" panose="02020603050405020304" pitchFamily="18" charset="0"/>
                              <a:cs typeface="Times New Roman" panose="02020603050405020304" pitchFamily="18" charset="0"/>
                            </a:rPr>
                            <a:t>n</a:t>
                          </a:r>
                          <a:r>
                            <a:rPr kumimoji="1" lang="en-US" altLang="ja-JP" sz="1200" b="0" baseline="-25000" dirty="0">
                              <a:solidFill>
                                <a:schemeClr val="tx1"/>
                              </a:solidFill>
                              <a:latin typeface="Times New Roman" panose="02020603050405020304" pitchFamily="18" charset="0"/>
                              <a:cs typeface="Times New Roman" panose="02020603050405020304" pitchFamily="18" charset="0"/>
                            </a:rPr>
                            <a:t>cr </a:t>
                          </a:r>
                          <a:r>
                            <a:rPr kumimoji="1" lang="en-US" altLang="ja-JP" sz="1200" b="0" baseline="0" dirty="0">
                              <a:solidFill>
                                <a:schemeClr val="tx1"/>
                              </a:solidFill>
                              <a:latin typeface="Times New Roman" panose="02020603050405020304" pitchFamily="18" charset="0"/>
                              <a:cs typeface="Times New Roman" panose="02020603050405020304" pitchFamily="18" charset="0"/>
                            </a:rPr>
                            <a:t>(</a:t>
                          </a:r>
                          <a:r>
                            <a:rPr kumimoji="1" lang="en-US" altLang="ja-JP" sz="1200" b="0" i="1" baseline="0" dirty="0">
                              <a:solidFill>
                                <a:schemeClr val="tx1"/>
                              </a:solidFill>
                              <a:latin typeface="Times New Roman" panose="02020603050405020304" pitchFamily="18" charset="0"/>
                              <a:cs typeface="Times New Roman" panose="02020603050405020304" pitchFamily="18" charset="0"/>
                            </a:rPr>
                            <a:t>ρ</a:t>
                          </a:r>
                          <a:r>
                            <a:rPr kumimoji="1" lang="en-US" altLang="ja-JP" sz="1200" b="0" baseline="0" dirty="0">
                              <a:solidFill>
                                <a:schemeClr val="tx1"/>
                              </a:solidFill>
                              <a:latin typeface="Times New Roman" panose="02020603050405020304" pitchFamily="18" charset="0"/>
                              <a:cs typeface="Times New Roman" panose="02020603050405020304" pitchFamily="18" charset="0"/>
                            </a:rPr>
                            <a:t>=0.67g/cc)</a:t>
                          </a:r>
                          <a:endParaRPr kumimoji="1" lang="ja-JP" altLang="en-US" sz="1200" b="0" baseline="30000" dirty="0">
                            <a:solidFill>
                              <a:schemeClr val="tx1"/>
                            </a:solidFill>
                            <a:latin typeface="Times New Roman" panose="02020603050405020304" pitchFamily="18" charset="0"/>
                            <a:cs typeface="Times New Roman" panose="02020603050405020304" pitchFamily="18" charset="0"/>
                          </a:endParaRPr>
                        </a:p>
                      </a:txBody>
                      <a:tcPr anchor="ct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l"/>
                          <a:r>
                            <a:rPr kumimoji="1" lang="en-US" altLang="ja-JP" sz="1200" b="0" i="1" dirty="0">
                              <a:solidFill>
                                <a:schemeClr val="tx1"/>
                              </a:solidFill>
                              <a:latin typeface="Times New Roman" panose="02020603050405020304" pitchFamily="18" charset="0"/>
                              <a:cs typeface="Times New Roman" panose="02020603050405020304" pitchFamily="18" charset="0"/>
                            </a:rPr>
                            <a:t>I</a:t>
                          </a:r>
                          <a:r>
                            <a:rPr kumimoji="1" lang="en-US" altLang="ja-JP" sz="1200" b="0" baseline="-25000" dirty="0">
                              <a:solidFill>
                                <a:schemeClr val="tx1"/>
                              </a:solidFill>
                              <a:latin typeface="Times New Roman" panose="02020603050405020304" pitchFamily="18" charset="0"/>
                              <a:cs typeface="Times New Roman" panose="02020603050405020304" pitchFamily="18" charset="0"/>
                            </a:rPr>
                            <a:t>L</a:t>
                          </a:r>
                          <a:r>
                            <a:rPr kumimoji="1" lang="en-US" altLang="ja-JP" sz="1200" b="0" dirty="0">
                              <a:solidFill>
                                <a:schemeClr val="tx1"/>
                              </a:solidFill>
                              <a:latin typeface="Times New Roman" panose="02020603050405020304" pitchFamily="18" charset="0"/>
                              <a:cs typeface="Times New Roman" panose="02020603050405020304" pitchFamily="18" charset="0"/>
                            </a:rPr>
                            <a:t>=1.8×10</a:t>
                          </a:r>
                          <a:r>
                            <a:rPr kumimoji="1" lang="en-US" altLang="ja-JP" sz="1200" b="0" baseline="30000" dirty="0">
                              <a:solidFill>
                                <a:schemeClr val="tx1"/>
                              </a:solidFill>
                              <a:latin typeface="Times New Roman" panose="02020603050405020304" pitchFamily="18" charset="0"/>
                              <a:cs typeface="Times New Roman" panose="02020603050405020304" pitchFamily="18" charset="0"/>
                            </a:rPr>
                            <a:t>22 </a:t>
                          </a:r>
                          <a:r>
                            <a:rPr kumimoji="1" lang="en-US" altLang="ja-JP" sz="1200" b="0" dirty="0">
                              <a:solidFill>
                                <a:schemeClr val="tx1"/>
                              </a:solidFill>
                              <a:latin typeface="Times New Roman" panose="02020603050405020304" pitchFamily="18" charset="0"/>
                              <a:cs typeface="Times New Roman" panose="02020603050405020304" pitchFamily="18" charset="0"/>
                            </a:rPr>
                            <a:t>W/cm</a:t>
                          </a:r>
                          <a:r>
                            <a:rPr kumimoji="1" lang="en-US" altLang="ja-JP" sz="1200" b="0" baseline="30000" dirty="0">
                              <a:solidFill>
                                <a:schemeClr val="tx1"/>
                              </a:solidFill>
                              <a:latin typeface="Times New Roman" panose="02020603050405020304" pitchFamily="18" charset="0"/>
                              <a:cs typeface="Times New Roman" panose="02020603050405020304" pitchFamily="18" charset="0"/>
                            </a:rPr>
                            <a:t>2</a:t>
                          </a:r>
                        </a:p>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200" b="0" i="1" dirty="0">
                              <a:solidFill>
                                <a:schemeClr val="tx1"/>
                              </a:solidFill>
                              <a:latin typeface="Times New Roman" panose="02020603050405020304" pitchFamily="18" charset="0"/>
                              <a:cs typeface="Times New Roman" panose="02020603050405020304" pitchFamily="18" charset="0"/>
                            </a:rPr>
                            <a:t>n</a:t>
                          </a:r>
                          <a:r>
                            <a:rPr kumimoji="1" lang="en-US" altLang="ja-JP" sz="1200" b="0" i="0" baseline="-25000" dirty="0">
                              <a:solidFill>
                                <a:schemeClr val="tx1"/>
                              </a:solidFill>
                              <a:latin typeface="Times New Roman" panose="02020603050405020304" pitchFamily="18" charset="0"/>
                              <a:cs typeface="Times New Roman" panose="02020603050405020304" pitchFamily="18" charset="0"/>
                            </a:rPr>
                            <a:t>e</a:t>
                          </a:r>
                          <a:r>
                            <a:rPr kumimoji="1" lang="en-US" altLang="ja-JP" sz="1200" b="0" dirty="0">
                              <a:solidFill>
                                <a:schemeClr val="tx1"/>
                              </a:solidFill>
                              <a:latin typeface="Times New Roman" panose="02020603050405020304" pitchFamily="18" charset="0"/>
                              <a:cs typeface="Times New Roman" panose="02020603050405020304" pitchFamily="18" charset="0"/>
                            </a:rPr>
                            <a:t>=360</a:t>
                          </a:r>
                          <a:r>
                            <a:rPr kumimoji="1" lang="en-US" altLang="ja-JP" sz="1200" b="0" i="1" dirty="0">
                              <a:solidFill>
                                <a:schemeClr val="tx1"/>
                              </a:solidFill>
                              <a:latin typeface="Times New Roman" panose="02020603050405020304" pitchFamily="18" charset="0"/>
                              <a:cs typeface="Times New Roman" panose="02020603050405020304" pitchFamily="18" charset="0"/>
                            </a:rPr>
                            <a:t>n</a:t>
                          </a:r>
                          <a:r>
                            <a:rPr kumimoji="1" lang="en-US" altLang="ja-JP" sz="1200" b="0" baseline="-25000" dirty="0">
                              <a:solidFill>
                                <a:schemeClr val="tx1"/>
                              </a:solidFill>
                              <a:latin typeface="Times New Roman" panose="02020603050405020304" pitchFamily="18" charset="0"/>
                              <a:cs typeface="Times New Roman" panose="02020603050405020304" pitchFamily="18" charset="0"/>
                            </a:rPr>
                            <a:t>cr </a:t>
                          </a:r>
                          <a:r>
                            <a:rPr kumimoji="1" lang="en-US" altLang="ja-JP" sz="1200" b="0" baseline="0" dirty="0">
                              <a:solidFill>
                                <a:schemeClr val="tx1"/>
                              </a:solidFill>
                              <a:latin typeface="Times New Roman" panose="02020603050405020304" pitchFamily="18" charset="0"/>
                              <a:cs typeface="Times New Roman" panose="02020603050405020304" pitchFamily="18" charset="0"/>
                            </a:rPr>
                            <a:t>(</a:t>
                          </a:r>
                          <a:r>
                            <a:rPr kumimoji="1" lang="en-US" altLang="ja-JP" sz="1200" b="0" i="1" baseline="0" dirty="0">
                              <a:solidFill>
                                <a:schemeClr val="tx1"/>
                              </a:solidFill>
                              <a:latin typeface="Times New Roman" panose="02020603050405020304" pitchFamily="18" charset="0"/>
                              <a:cs typeface="Times New Roman" panose="02020603050405020304" pitchFamily="18" charset="0"/>
                            </a:rPr>
                            <a:t>ρ</a:t>
                          </a:r>
                          <a:r>
                            <a:rPr kumimoji="1" lang="en-US" altLang="ja-JP" sz="1200" b="0" baseline="0" dirty="0">
                              <a:solidFill>
                                <a:schemeClr val="tx1"/>
                              </a:solidFill>
                              <a:latin typeface="Times New Roman" panose="02020603050405020304" pitchFamily="18" charset="0"/>
                              <a:cs typeface="Times New Roman" panose="02020603050405020304" pitchFamily="18" charset="0"/>
                            </a:rPr>
                            <a:t>=1.2g/cc)</a:t>
                          </a:r>
                          <a:endParaRPr kumimoji="1" lang="ja-JP" altLang="en-US" sz="1200" b="0" baseline="0" dirty="0">
                            <a:solidFill>
                              <a:schemeClr val="tx1"/>
                            </a:solidFill>
                            <a:latin typeface="Times New Roman" panose="02020603050405020304" pitchFamily="18" charset="0"/>
                            <a:cs typeface="Times New Roman" panose="02020603050405020304" pitchFamily="18" charset="0"/>
                          </a:endParaRPr>
                        </a:p>
                      </a:txBody>
                      <a:tcPr anchor="ct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xmlns:a14="http://schemas.microsoft.com/office/drawing/2010/main" xmlns="" val="10001"/>
                      </a:ext>
                    </a:extLst>
                  </a:tr>
                  <a:tr h="457200">
                    <a:tc>
                      <a:txBody>
                        <a:bodyPr/>
                        <a:lstStyle/>
                        <a:p>
                          <a:endParaRPr lang="ja-JP"/>
                        </a:p>
                      </a:txBody>
                      <a:tcPr anchor="ctr">
                        <a:lnT w="12700" cap="flat" cmpd="sng" algn="ctr">
                          <a:noFill/>
                          <a:prstDash val="solid"/>
                          <a:round/>
                          <a:headEnd type="none" w="med" len="med"/>
                          <a:tailEnd type="none" w="med" len="med"/>
                        </a:lnT>
                        <a:lnB w="19050" cap="flat" cmpd="sng" algn="ctr">
                          <a:noFill/>
                          <a:prstDash val="solid"/>
                          <a:round/>
                          <a:headEnd type="none" w="med" len="med"/>
                          <a:tailEnd type="none" w="med" len="med"/>
                        </a:lnB>
                        <a:blipFill rotWithShape="1">
                          <a:blip r:embed="rId8"/>
                          <a:stretch>
                            <a:fillRect t="-180000" r="-586260" b="-110667"/>
                          </a:stretch>
                        </a:blipFill>
                      </a:tcPr>
                    </a:tc>
                    <a:tc>
                      <a:txBody>
                        <a:bodyPr/>
                        <a:lstStyle/>
                        <a:p>
                          <a:pPr algn="l"/>
                          <a:r>
                            <a:rPr kumimoji="1" lang="en-US" altLang="ja-JP" sz="1200" b="0" i="1" dirty="0">
                              <a:solidFill>
                                <a:schemeClr val="tx1"/>
                              </a:solidFill>
                              <a:latin typeface="Times New Roman" panose="02020603050405020304" pitchFamily="18" charset="0"/>
                              <a:cs typeface="Times New Roman" panose="02020603050405020304" pitchFamily="18" charset="0"/>
                            </a:rPr>
                            <a:t>I</a:t>
                          </a:r>
                          <a:r>
                            <a:rPr kumimoji="1" lang="en-US" altLang="ja-JP" sz="1200" b="0" baseline="-25000" dirty="0">
                              <a:solidFill>
                                <a:schemeClr val="tx1"/>
                              </a:solidFill>
                              <a:latin typeface="Times New Roman" panose="02020603050405020304" pitchFamily="18" charset="0"/>
                              <a:cs typeface="Times New Roman" panose="02020603050405020304" pitchFamily="18" charset="0"/>
                            </a:rPr>
                            <a:t>L</a:t>
                          </a:r>
                          <a:r>
                            <a:rPr kumimoji="1" lang="en-US" altLang="ja-JP" sz="1200" b="0" dirty="0">
                              <a:solidFill>
                                <a:schemeClr val="tx1"/>
                              </a:solidFill>
                              <a:latin typeface="Times New Roman" panose="02020603050405020304" pitchFamily="18" charset="0"/>
                              <a:cs typeface="Times New Roman" panose="02020603050405020304" pitchFamily="18" charset="0"/>
                            </a:rPr>
                            <a:t>=1.0×10</a:t>
                          </a:r>
                          <a:r>
                            <a:rPr kumimoji="1" lang="en-US" altLang="ja-JP" sz="1200" b="0" baseline="30000" dirty="0">
                              <a:solidFill>
                                <a:schemeClr val="tx1"/>
                              </a:solidFill>
                              <a:latin typeface="Times New Roman" panose="02020603050405020304" pitchFamily="18" charset="0"/>
                              <a:cs typeface="Times New Roman" panose="02020603050405020304" pitchFamily="18" charset="0"/>
                            </a:rPr>
                            <a:t>22 </a:t>
                          </a:r>
                          <a:r>
                            <a:rPr kumimoji="1" lang="en-US" altLang="ja-JP" sz="1200" b="0" dirty="0">
                              <a:solidFill>
                                <a:schemeClr val="tx1"/>
                              </a:solidFill>
                              <a:latin typeface="Times New Roman" panose="02020603050405020304" pitchFamily="18" charset="0"/>
                              <a:cs typeface="Times New Roman" panose="02020603050405020304" pitchFamily="18" charset="0"/>
                            </a:rPr>
                            <a:t>W/cm</a:t>
                          </a:r>
                          <a:r>
                            <a:rPr kumimoji="1" lang="en-US" altLang="ja-JP" sz="1200" b="0" baseline="30000" dirty="0">
                              <a:solidFill>
                                <a:schemeClr val="tx1"/>
                              </a:solidFill>
                              <a:latin typeface="Times New Roman" panose="02020603050405020304" pitchFamily="18" charset="0"/>
                              <a:cs typeface="Times New Roman" panose="02020603050405020304" pitchFamily="18" charset="0"/>
                            </a:rPr>
                            <a:t>2</a:t>
                          </a:r>
                        </a:p>
                        <a:p>
                          <a:pPr algn="l"/>
                          <a:r>
                            <a:rPr kumimoji="1" lang="en-US" altLang="ja-JP" sz="1200" b="0" i="1" dirty="0">
                              <a:solidFill>
                                <a:schemeClr val="tx1"/>
                              </a:solidFill>
                              <a:latin typeface="Times New Roman" panose="02020603050405020304" pitchFamily="18" charset="0"/>
                              <a:cs typeface="Times New Roman" panose="02020603050405020304" pitchFamily="18" charset="0"/>
                            </a:rPr>
                            <a:t>n</a:t>
                          </a:r>
                          <a:r>
                            <a:rPr kumimoji="1" lang="en-US" altLang="ja-JP" sz="1200" b="0" i="0" baseline="-25000" dirty="0">
                              <a:solidFill>
                                <a:schemeClr val="tx1"/>
                              </a:solidFill>
                              <a:latin typeface="Times New Roman" panose="02020603050405020304" pitchFamily="18" charset="0"/>
                              <a:cs typeface="Times New Roman" panose="02020603050405020304" pitchFamily="18" charset="0"/>
                            </a:rPr>
                            <a:t>e</a:t>
                          </a:r>
                          <a:r>
                            <a:rPr kumimoji="1" lang="en-US" altLang="ja-JP" sz="1200" b="0" dirty="0">
                              <a:solidFill>
                                <a:schemeClr val="tx1"/>
                              </a:solidFill>
                              <a:latin typeface="Times New Roman" panose="02020603050405020304" pitchFamily="18" charset="0"/>
                              <a:cs typeface="Times New Roman" panose="02020603050405020304" pitchFamily="18" charset="0"/>
                            </a:rPr>
                            <a:t>=100</a:t>
                          </a:r>
                          <a:r>
                            <a:rPr kumimoji="1" lang="en-US" altLang="ja-JP" sz="1200" b="0" i="1" dirty="0">
                              <a:solidFill>
                                <a:schemeClr val="tx1"/>
                              </a:solidFill>
                              <a:latin typeface="Times New Roman" panose="02020603050405020304" pitchFamily="18" charset="0"/>
                              <a:cs typeface="Times New Roman" panose="02020603050405020304" pitchFamily="18" charset="0"/>
                            </a:rPr>
                            <a:t>n</a:t>
                          </a:r>
                          <a:r>
                            <a:rPr kumimoji="1" lang="en-US" altLang="ja-JP" sz="1200" b="0" baseline="-25000" dirty="0">
                              <a:solidFill>
                                <a:schemeClr val="tx1"/>
                              </a:solidFill>
                              <a:latin typeface="Times New Roman" panose="02020603050405020304" pitchFamily="18" charset="0"/>
                              <a:cs typeface="Times New Roman" panose="02020603050405020304" pitchFamily="18" charset="0"/>
                            </a:rPr>
                            <a:t>cr </a:t>
                          </a:r>
                          <a:r>
                            <a:rPr kumimoji="1" lang="en-US" altLang="ja-JP" sz="1200" b="0" baseline="0" dirty="0">
                              <a:solidFill>
                                <a:schemeClr val="tx1"/>
                              </a:solidFill>
                              <a:latin typeface="Times New Roman" panose="02020603050405020304" pitchFamily="18" charset="0"/>
                              <a:cs typeface="Times New Roman" panose="02020603050405020304" pitchFamily="18" charset="0"/>
                            </a:rPr>
                            <a:t>(</a:t>
                          </a:r>
                          <a:r>
                            <a:rPr kumimoji="1" lang="en-US" altLang="ja-JP" sz="1200" b="0" i="1" baseline="0" dirty="0">
                              <a:solidFill>
                                <a:schemeClr val="tx1"/>
                              </a:solidFill>
                              <a:latin typeface="Times New Roman" panose="02020603050405020304" pitchFamily="18" charset="0"/>
                              <a:cs typeface="Times New Roman" panose="02020603050405020304" pitchFamily="18" charset="0"/>
                            </a:rPr>
                            <a:t>ρ</a:t>
                          </a:r>
                          <a:r>
                            <a:rPr kumimoji="1" lang="en-US" altLang="ja-JP" sz="1200" b="0" baseline="0" dirty="0">
                              <a:solidFill>
                                <a:schemeClr val="tx1"/>
                              </a:solidFill>
                              <a:latin typeface="Times New Roman" panose="02020603050405020304" pitchFamily="18" charset="0"/>
                              <a:cs typeface="Times New Roman" panose="02020603050405020304" pitchFamily="18" charset="0"/>
                            </a:rPr>
                            <a:t>=0.33g/cc)</a:t>
                          </a:r>
                          <a:endParaRPr kumimoji="1" lang="ja-JP" altLang="en-US" sz="1200" b="0" baseline="0" dirty="0">
                            <a:solidFill>
                              <a:schemeClr val="tx1"/>
                            </a:solidFill>
                            <a:latin typeface="Times New Roman" panose="02020603050405020304" pitchFamily="18" charset="0"/>
                            <a:cs typeface="Times New Roman" panose="02020603050405020304" pitchFamily="18" charset="0"/>
                          </a:endParaRPr>
                        </a:p>
                      </a:txBody>
                      <a:tcPr anchor="ctr">
                        <a:lnT w="12700" cap="flat" cmpd="sng" algn="ctr">
                          <a:noFill/>
                          <a:prstDash val="solid"/>
                          <a:round/>
                          <a:headEnd type="none" w="med" len="med"/>
                          <a:tailEnd type="none" w="med" len="med"/>
                        </a:lnT>
                        <a:lnB w="19050" cap="flat" cmpd="sng" algn="ctr">
                          <a:noFill/>
                          <a:prstDash val="solid"/>
                          <a:round/>
                          <a:headEnd type="none" w="med" len="med"/>
                          <a:tailEnd type="none" w="med" len="med"/>
                        </a:lnB>
                        <a:noFill/>
                      </a:tcPr>
                    </a:tc>
                    <a:tc>
                      <a:txBody>
                        <a:bodyPr/>
                        <a:lstStyle/>
                        <a:p>
                          <a:pPr algn="l"/>
                          <a:r>
                            <a:rPr kumimoji="1" lang="en-US" altLang="ja-JP" sz="1200" b="0" i="1" dirty="0">
                              <a:solidFill>
                                <a:schemeClr val="tx1"/>
                              </a:solidFill>
                              <a:latin typeface="Times New Roman" panose="02020603050405020304" pitchFamily="18" charset="0"/>
                              <a:cs typeface="Times New Roman" panose="02020603050405020304" pitchFamily="18" charset="0"/>
                            </a:rPr>
                            <a:t>I</a:t>
                          </a:r>
                          <a:r>
                            <a:rPr kumimoji="1" lang="en-US" altLang="ja-JP" sz="1200" b="0" baseline="-25000" dirty="0">
                              <a:solidFill>
                                <a:schemeClr val="tx1"/>
                              </a:solidFill>
                              <a:latin typeface="Times New Roman" panose="02020603050405020304" pitchFamily="18" charset="0"/>
                              <a:cs typeface="Times New Roman" panose="02020603050405020304" pitchFamily="18" charset="0"/>
                            </a:rPr>
                            <a:t>L</a:t>
                          </a:r>
                          <a:r>
                            <a:rPr kumimoji="1" lang="en-US" altLang="ja-JP" sz="1200" b="0" dirty="0">
                              <a:solidFill>
                                <a:schemeClr val="tx1"/>
                              </a:solidFill>
                              <a:latin typeface="Times New Roman" panose="02020603050405020304" pitchFamily="18" charset="0"/>
                              <a:cs typeface="Times New Roman" panose="02020603050405020304" pitchFamily="18" charset="0"/>
                            </a:rPr>
                            <a:t>=2.0×10</a:t>
                          </a:r>
                          <a:r>
                            <a:rPr kumimoji="1" lang="en-US" altLang="ja-JP" sz="1200" b="0" baseline="30000" dirty="0">
                              <a:solidFill>
                                <a:schemeClr val="tx1"/>
                              </a:solidFill>
                              <a:latin typeface="Times New Roman" panose="02020603050405020304" pitchFamily="18" charset="0"/>
                              <a:cs typeface="Times New Roman" panose="02020603050405020304" pitchFamily="18" charset="0"/>
                            </a:rPr>
                            <a:t>22 </a:t>
                          </a:r>
                          <a:r>
                            <a:rPr kumimoji="1" lang="en-US" altLang="ja-JP" sz="1200" b="0" dirty="0">
                              <a:solidFill>
                                <a:schemeClr val="tx1"/>
                              </a:solidFill>
                              <a:latin typeface="Times New Roman" panose="02020603050405020304" pitchFamily="18" charset="0"/>
                              <a:cs typeface="Times New Roman" panose="02020603050405020304" pitchFamily="18" charset="0"/>
                            </a:rPr>
                            <a:t>W/cm</a:t>
                          </a:r>
                          <a:r>
                            <a:rPr kumimoji="1" lang="en-US" altLang="ja-JP" sz="1200" b="0" baseline="30000" dirty="0">
                              <a:solidFill>
                                <a:schemeClr val="tx1"/>
                              </a:solidFill>
                              <a:latin typeface="Times New Roman" panose="02020603050405020304" pitchFamily="18" charset="0"/>
                              <a:cs typeface="Times New Roman" panose="02020603050405020304" pitchFamily="18" charset="0"/>
                            </a:rPr>
                            <a:t>2</a:t>
                          </a:r>
                        </a:p>
                        <a:p>
                          <a:pPr algn="l"/>
                          <a:r>
                            <a:rPr kumimoji="1" lang="en-US" altLang="ja-JP" sz="1200" b="0" i="1" dirty="0">
                              <a:solidFill>
                                <a:schemeClr val="tx1"/>
                              </a:solidFill>
                              <a:latin typeface="Times New Roman" panose="02020603050405020304" pitchFamily="18" charset="0"/>
                              <a:cs typeface="Times New Roman" panose="02020603050405020304" pitchFamily="18" charset="0"/>
                            </a:rPr>
                            <a:t>n</a:t>
                          </a:r>
                          <a:r>
                            <a:rPr kumimoji="1" lang="en-US" altLang="ja-JP" sz="1200" b="0" i="0" baseline="-25000" dirty="0">
                              <a:solidFill>
                                <a:schemeClr val="tx1"/>
                              </a:solidFill>
                              <a:latin typeface="Times New Roman" panose="02020603050405020304" pitchFamily="18" charset="0"/>
                              <a:cs typeface="Times New Roman" panose="02020603050405020304" pitchFamily="18" charset="0"/>
                            </a:rPr>
                            <a:t>e</a:t>
                          </a:r>
                          <a:r>
                            <a:rPr kumimoji="1" lang="en-US" altLang="ja-JP" sz="1200" b="0" dirty="0">
                              <a:solidFill>
                                <a:schemeClr val="tx1"/>
                              </a:solidFill>
                              <a:latin typeface="Times New Roman" panose="02020603050405020304" pitchFamily="18" charset="0"/>
                              <a:cs typeface="Times New Roman" panose="02020603050405020304" pitchFamily="18" charset="0"/>
                            </a:rPr>
                            <a:t>=200</a:t>
                          </a:r>
                          <a:r>
                            <a:rPr kumimoji="1" lang="en-US" altLang="ja-JP" sz="1200" b="0" i="1" dirty="0">
                              <a:solidFill>
                                <a:schemeClr val="tx1"/>
                              </a:solidFill>
                              <a:latin typeface="Times New Roman" panose="02020603050405020304" pitchFamily="18" charset="0"/>
                              <a:cs typeface="Times New Roman" panose="02020603050405020304" pitchFamily="18" charset="0"/>
                            </a:rPr>
                            <a:t>n</a:t>
                          </a:r>
                          <a:r>
                            <a:rPr kumimoji="1" lang="en-US" altLang="ja-JP" sz="1200" b="0" baseline="-25000" dirty="0">
                              <a:solidFill>
                                <a:schemeClr val="tx1"/>
                              </a:solidFill>
                              <a:latin typeface="Times New Roman" panose="02020603050405020304" pitchFamily="18" charset="0"/>
                              <a:cs typeface="Times New Roman" panose="02020603050405020304" pitchFamily="18" charset="0"/>
                            </a:rPr>
                            <a:t>cr </a:t>
                          </a:r>
                          <a:r>
                            <a:rPr kumimoji="1" lang="en-US" altLang="ja-JP" sz="1200" b="0" baseline="0" dirty="0">
                              <a:solidFill>
                                <a:schemeClr val="tx1"/>
                              </a:solidFill>
                              <a:latin typeface="Times New Roman" panose="02020603050405020304" pitchFamily="18" charset="0"/>
                              <a:cs typeface="Times New Roman" panose="02020603050405020304" pitchFamily="18" charset="0"/>
                            </a:rPr>
                            <a:t>(</a:t>
                          </a:r>
                          <a:r>
                            <a:rPr kumimoji="1" lang="en-US" altLang="ja-JP" sz="1200" b="0" i="1" baseline="0" dirty="0">
                              <a:solidFill>
                                <a:schemeClr val="tx1"/>
                              </a:solidFill>
                              <a:latin typeface="Times New Roman" panose="02020603050405020304" pitchFamily="18" charset="0"/>
                              <a:cs typeface="Times New Roman" panose="02020603050405020304" pitchFamily="18" charset="0"/>
                            </a:rPr>
                            <a:t>ρ</a:t>
                          </a:r>
                          <a:r>
                            <a:rPr kumimoji="1" lang="en-US" altLang="ja-JP" sz="1200" b="0" baseline="0" dirty="0">
                              <a:solidFill>
                                <a:schemeClr val="tx1"/>
                              </a:solidFill>
                              <a:latin typeface="Times New Roman" panose="02020603050405020304" pitchFamily="18" charset="0"/>
                              <a:cs typeface="Times New Roman" panose="02020603050405020304" pitchFamily="18" charset="0"/>
                            </a:rPr>
                            <a:t>=0.67g/cc)</a:t>
                          </a:r>
                          <a:endParaRPr kumimoji="1" lang="ja-JP" altLang="en-US" sz="1200" b="0" baseline="0" dirty="0">
                            <a:solidFill>
                              <a:schemeClr val="tx1"/>
                            </a:solidFill>
                            <a:latin typeface="Times New Roman" panose="02020603050405020304" pitchFamily="18" charset="0"/>
                            <a:cs typeface="Times New Roman" panose="02020603050405020304" pitchFamily="18" charset="0"/>
                          </a:endParaRPr>
                        </a:p>
                      </a:txBody>
                      <a:tcPr anchor="ctr">
                        <a:lnT w="12700" cap="flat" cmpd="sng" algn="ctr">
                          <a:noFill/>
                          <a:prstDash val="solid"/>
                          <a:round/>
                          <a:headEnd type="none" w="med" len="med"/>
                          <a:tailEnd type="none" w="med" len="med"/>
                        </a:lnT>
                        <a:lnB w="19050" cap="flat" cmpd="sng" algn="ctr">
                          <a:noFill/>
                          <a:prstDash val="solid"/>
                          <a:round/>
                          <a:headEnd type="none" w="med" len="med"/>
                          <a:tailEnd type="none" w="med" len="med"/>
                        </a:lnB>
                        <a:noFill/>
                      </a:tcPr>
                    </a:tc>
                    <a:tc>
                      <a:txBody>
                        <a:bodyPr/>
                        <a:lstStyle/>
                        <a:p>
                          <a:pPr algn="l"/>
                          <a:r>
                            <a:rPr kumimoji="1" lang="en-US" altLang="ja-JP" sz="1200" b="0" i="1" dirty="0">
                              <a:solidFill>
                                <a:schemeClr val="tx1"/>
                              </a:solidFill>
                              <a:latin typeface="Times New Roman" panose="02020603050405020304" pitchFamily="18" charset="0"/>
                              <a:cs typeface="Times New Roman" panose="02020603050405020304" pitchFamily="18" charset="0"/>
                            </a:rPr>
                            <a:t>I</a:t>
                          </a:r>
                          <a:r>
                            <a:rPr kumimoji="1" lang="en-US" altLang="ja-JP" sz="1200" b="0" baseline="-25000" dirty="0">
                              <a:solidFill>
                                <a:schemeClr val="tx1"/>
                              </a:solidFill>
                              <a:latin typeface="Times New Roman" panose="02020603050405020304" pitchFamily="18" charset="0"/>
                              <a:cs typeface="Times New Roman" panose="02020603050405020304" pitchFamily="18" charset="0"/>
                            </a:rPr>
                            <a:t>L</a:t>
                          </a:r>
                          <a:r>
                            <a:rPr kumimoji="1" lang="en-US" altLang="ja-JP" sz="1200" b="0" dirty="0">
                              <a:solidFill>
                                <a:schemeClr val="tx1"/>
                              </a:solidFill>
                              <a:latin typeface="Times New Roman" panose="02020603050405020304" pitchFamily="18" charset="0"/>
                              <a:cs typeface="Times New Roman" panose="02020603050405020304" pitchFamily="18" charset="0"/>
                            </a:rPr>
                            <a:t>=3.6×10</a:t>
                          </a:r>
                          <a:r>
                            <a:rPr kumimoji="1" lang="en-US" altLang="ja-JP" sz="1200" b="0" baseline="30000" dirty="0">
                              <a:solidFill>
                                <a:schemeClr val="tx1"/>
                              </a:solidFill>
                              <a:latin typeface="Times New Roman" panose="02020603050405020304" pitchFamily="18" charset="0"/>
                              <a:cs typeface="Times New Roman" panose="02020603050405020304" pitchFamily="18" charset="0"/>
                            </a:rPr>
                            <a:t>22 </a:t>
                          </a:r>
                          <a:r>
                            <a:rPr kumimoji="1" lang="en-US" altLang="ja-JP" sz="1200" b="0" dirty="0">
                              <a:solidFill>
                                <a:schemeClr val="tx1"/>
                              </a:solidFill>
                              <a:latin typeface="Times New Roman" panose="02020603050405020304" pitchFamily="18" charset="0"/>
                              <a:cs typeface="Times New Roman" panose="02020603050405020304" pitchFamily="18" charset="0"/>
                            </a:rPr>
                            <a:t>W/cm</a:t>
                          </a:r>
                          <a:r>
                            <a:rPr kumimoji="1" lang="en-US" altLang="ja-JP" sz="1200" b="0" baseline="30000" dirty="0">
                              <a:solidFill>
                                <a:schemeClr val="tx1"/>
                              </a:solidFill>
                              <a:latin typeface="Times New Roman" panose="02020603050405020304" pitchFamily="18" charset="0"/>
                              <a:cs typeface="Times New Roman" panose="02020603050405020304" pitchFamily="18" charset="0"/>
                            </a:rPr>
                            <a:t>2</a:t>
                          </a:r>
                        </a:p>
                        <a:p>
                          <a:pPr algn="l"/>
                          <a:r>
                            <a:rPr kumimoji="1" lang="en-US" altLang="ja-JP" sz="1200" b="0" i="1" dirty="0">
                              <a:solidFill>
                                <a:schemeClr val="tx1"/>
                              </a:solidFill>
                              <a:latin typeface="Times New Roman" panose="02020603050405020304" pitchFamily="18" charset="0"/>
                              <a:cs typeface="Times New Roman" panose="02020603050405020304" pitchFamily="18" charset="0"/>
                            </a:rPr>
                            <a:t>n</a:t>
                          </a:r>
                          <a:r>
                            <a:rPr kumimoji="1" lang="en-US" altLang="ja-JP" sz="1200" b="0" i="0" baseline="-25000" dirty="0">
                              <a:solidFill>
                                <a:schemeClr val="tx1"/>
                              </a:solidFill>
                              <a:latin typeface="Times New Roman" panose="02020603050405020304" pitchFamily="18" charset="0"/>
                              <a:cs typeface="Times New Roman" panose="02020603050405020304" pitchFamily="18" charset="0"/>
                            </a:rPr>
                            <a:t>e</a:t>
                          </a:r>
                          <a:r>
                            <a:rPr kumimoji="1" lang="en-US" altLang="ja-JP" sz="1200" b="0" dirty="0">
                              <a:solidFill>
                                <a:schemeClr val="tx1"/>
                              </a:solidFill>
                              <a:latin typeface="Times New Roman" panose="02020603050405020304" pitchFamily="18" charset="0"/>
                              <a:cs typeface="Times New Roman" panose="02020603050405020304" pitchFamily="18" charset="0"/>
                            </a:rPr>
                            <a:t>=360</a:t>
                          </a:r>
                          <a:r>
                            <a:rPr kumimoji="1" lang="en-US" altLang="ja-JP" sz="1200" b="0" i="1" dirty="0">
                              <a:solidFill>
                                <a:schemeClr val="tx1"/>
                              </a:solidFill>
                              <a:latin typeface="Times New Roman" panose="02020603050405020304" pitchFamily="18" charset="0"/>
                              <a:cs typeface="Times New Roman" panose="02020603050405020304" pitchFamily="18" charset="0"/>
                            </a:rPr>
                            <a:t>n</a:t>
                          </a:r>
                          <a:r>
                            <a:rPr kumimoji="1" lang="en-US" altLang="ja-JP" sz="1200" b="0" baseline="-25000" dirty="0">
                              <a:solidFill>
                                <a:schemeClr val="tx1"/>
                              </a:solidFill>
                              <a:latin typeface="Times New Roman" panose="02020603050405020304" pitchFamily="18" charset="0"/>
                              <a:cs typeface="Times New Roman" panose="02020603050405020304" pitchFamily="18" charset="0"/>
                            </a:rPr>
                            <a:t>cr </a:t>
                          </a:r>
                          <a:r>
                            <a:rPr kumimoji="1" lang="en-US" altLang="ja-JP" sz="1200" b="0" baseline="0" dirty="0">
                              <a:solidFill>
                                <a:schemeClr val="tx1"/>
                              </a:solidFill>
                              <a:latin typeface="Times New Roman" panose="02020603050405020304" pitchFamily="18" charset="0"/>
                              <a:cs typeface="Times New Roman" panose="02020603050405020304" pitchFamily="18" charset="0"/>
                            </a:rPr>
                            <a:t>(</a:t>
                          </a:r>
                          <a:r>
                            <a:rPr kumimoji="1" lang="en-US" altLang="ja-JP" sz="1200" b="0" i="1" baseline="0" dirty="0">
                              <a:solidFill>
                                <a:schemeClr val="tx1"/>
                              </a:solidFill>
                              <a:latin typeface="Times New Roman" panose="02020603050405020304" pitchFamily="18" charset="0"/>
                              <a:cs typeface="Times New Roman" panose="02020603050405020304" pitchFamily="18" charset="0"/>
                            </a:rPr>
                            <a:t>ρ</a:t>
                          </a:r>
                          <a:r>
                            <a:rPr kumimoji="1" lang="en-US" altLang="ja-JP" sz="1200" b="0" baseline="0" dirty="0">
                              <a:solidFill>
                                <a:schemeClr val="tx1"/>
                              </a:solidFill>
                              <a:latin typeface="Times New Roman" panose="02020603050405020304" pitchFamily="18" charset="0"/>
                              <a:cs typeface="Times New Roman" panose="02020603050405020304" pitchFamily="18" charset="0"/>
                            </a:rPr>
                            <a:t>=1.2g/cc)</a:t>
                          </a:r>
                          <a:endParaRPr kumimoji="1" lang="ja-JP" altLang="en-US" sz="1200" b="0" baseline="0" dirty="0">
                            <a:solidFill>
                              <a:schemeClr val="tx1"/>
                            </a:solidFill>
                            <a:latin typeface="Times New Roman" panose="02020603050405020304" pitchFamily="18" charset="0"/>
                            <a:cs typeface="Times New Roman" panose="02020603050405020304" pitchFamily="18" charset="0"/>
                          </a:endParaRPr>
                        </a:p>
                      </a:txBody>
                      <a:tcPr anchor="ctr">
                        <a:lnT w="12700" cap="flat" cmpd="sng" algn="ctr">
                          <a:noFill/>
                          <a:prstDash val="solid"/>
                          <a:round/>
                          <a:headEnd type="none" w="med" len="med"/>
                          <a:tailEnd type="none" w="med" len="med"/>
                        </a:lnT>
                        <a:lnB w="19050" cap="flat" cmpd="sng" algn="ctr">
                          <a:noFill/>
                          <a:prstDash val="solid"/>
                          <a:round/>
                          <a:headEnd type="none" w="med" len="med"/>
                          <a:tailEnd type="none" w="med" len="med"/>
                        </a:lnB>
                        <a:noFill/>
                      </a:tcPr>
                    </a:tc>
                    <a:extLst>
                      <a:ext uri="{0D108BD9-81ED-4DB2-BD59-A6C34878D82A}">
                        <a16:rowId xmlns:a16="http://schemas.microsoft.com/office/drawing/2014/main" xmlns:a14="http://schemas.microsoft.com/office/drawing/2010/main" xmlns="" val="10002"/>
                      </a:ext>
                    </a:extLst>
                  </a:tr>
                  <a:tr h="457200">
                    <a:tc>
                      <a:txBody>
                        <a:bodyPr/>
                        <a:lstStyle/>
                        <a:p>
                          <a:endParaRPr lang="ja-JP"/>
                        </a:p>
                      </a:txBody>
                      <a:tcPr anchor="ctr">
                        <a:lnT w="12700" cap="flat" cmpd="sng" algn="ctr">
                          <a:noFill/>
                          <a:prstDash val="solid"/>
                          <a:round/>
                          <a:headEnd type="none" w="med" len="med"/>
                          <a:tailEnd type="none" w="med" len="med"/>
                        </a:lnT>
                        <a:lnB w="19050" cap="flat" cmpd="sng" algn="ctr">
                          <a:solidFill>
                            <a:schemeClr val="tx1"/>
                          </a:solidFill>
                          <a:prstDash val="solid"/>
                          <a:round/>
                          <a:headEnd type="none" w="med" len="med"/>
                          <a:tailEnd type="none" w="med" len="med"/>
                        </a:lnB>
                        <a:blipFill rotWithShape="1">
                          <a:blip r:embed="rId8"/>
                          <a:stretch>
                            <a:fillRect t="-280000" r="-586260" b="-10667"/>
                          </a:stretch>
                        </a:blipFill>
                      </a:tcPr>
                    </a:tc>
                    <a:tc>
                      <a:txBody>
                        <a:bodyPr/>
                        <a:lstStyle/>
                        <a:p>
                          <a:pPr algn="l"/>
                          <a:r>
                            <a:rPr kumimoji="1" lang="en-US" altLang="ja-JP" sz="1200" b="0" i="1" dirty="0">
                              <a:solidFill>
                                <a:schemeClr val="tx1"/>
                              </a:solidFill>
                              <a:latin typeface="Times New Roman" panose="02020603050405020304" pitchFamily="18" charset="0"/>
                              <a:cs typeface="Times New Roman" panose="02020603050405020304" pitchFamily="18" charset="0"/>
                            </a:rPr>
                            <a:t>I</a:t>
                          </a:r>
                          <a:r>
                            <a:rPr kumimoji="1" lang="en-US" altLang="ja-JP" sz="1200" b="0" baseline="-25000" dirty="0">
                              <a:solidFill>
                                <a:schemeClr val="tx1"/>
                              </a:solidFill>
                              <a:latin typeface="Times New Roman" panose="02020603050405020304" pitchFamily="18" charset="0"/>
                              <a:cs typeface="Times New Roman" panose="02020603050405020304" pitchFamily="18" charset="0"/>
                            </a:rPr>
                            <a:t>L</a:t>
                          </a:r>
                          <a:r>
                            <a:rPr kumimoji="1" lang="en-US" altLang="ja-JP" sz="1200" b="0" dirty="0">
                              <a:solidFill>
                                <a:schemeClr val="tx1"/>
                              </a:solidFill>
                              <a:latin typeface="Times New Roman" panose="02020603050405020304" pitchFamily="18" charset="0"/>
                              <a:cs typeface="Times New Roman" panose="02020603050405020304" pitchFamily="18" charset="0"/>
                            </a:rPr>
                            <a:t>=1.66×10</a:t>
                          </a:r>
                          <a:r>
                            <a:rPr kumimoji="1" lang="en-US" altLang="ja-JP" sz="1200" b="0" baseline="30000" dirty="0">
                              <a:solidFill>
                                <a:schemeClr val="tx1"/>
                              </a:solidFill>
                              <a:latin typeface="Times New Roman" panose="02020603050405020304" pitchFamily="18" charset="0"/>
                              <a:cs typeface="Times New Roman" panose="02020603050405020304" pitchFamily="18" charset="0"/>
                            </a:rPr>
                            <a:t>22 </a:t>
                          </a:r>
                          <a:r>
                            <a:rPr kumimoji="1" lang="en-US" altLang="ja-JP" sz="1200" b="0" dirty="0">
                              <a:solidFill>
                                <a:schemeClr val="tx1"/>
                              </a:solidFill>
                              <a:latin typeface="Times New Roman" panose="02020603050405020304" pitchFamily="18" charset="0"/>
                              <a:cs typeface="Times New Roman" panose="02020603050405020304" pitchFamily="18" charset="0"/>
                            </a:rPr>
                            <a:t>W/cm</a:t>
                          </a:r>
                          <a:r>
                            <a:rPr kumimoji="1" lang="en-US" altLang="ja-JP" sz="1200" b="0" baseline="30000" dirty="0">
                              <a:solidFill>
                                <a:schemeClr val="tx1"/>
                              </a:solidFill>
                              <a:latin typeface="Times New Roman" panose="02020603050405020304" pitchFamily="18" charset="0"/>
                              <a:cs typeface="Times New Roman" panose="02020603050405020304" pitchFamily="18" charset="0"/>
                            </a:rPr>
                            <a:t>2</a:t>
                          </a:r>
                        </a:p>
                        <a:p>
                          <a:pPr algn="l"/>
                          <a:r>
                            <a:rPr kumimoji="1" lang="en-US" altLang="ja-JP" sz="1200" b="0" i="1" dirty="0">
                              <a:solidFill>
                                <a:schemeClr val="tx1"/>
                              </a:solidFill>
                              <a:latin typeface="Times New Roman" panose="02020603050405020304" pitchFamily="18" charset="0"/>
                              <a:cs typeface="Times New Roman" panose="02020603050405020304" pitchFamily="18" charset="0"/>
                            </a:rPr>
                            <a:t>n</a:t>
                          </a:r>
                          <a:r>
                            <a:rPr kumimoji="1" lang="en-US" altLang="ja-JP" sz="1200" b="0" i="0" baseline="-25000" dirty="0">
                              <a:solidFill>
                                <a:schemeClr val="tx1"/>
                              </a:solidFill>
                              <a:latin typeface="Times New Roman" panose="02020603050405020304" pitchFamily="18" charset="0"/>
                              <a:cs typeface="Times New Roman" panose="02020603050405020304" pitchFamily="18" charset="0"/>
                            </a:rPr>
                            <a:t>e</a:t>
                          </a:r>
                          <a:r>
                            <a:rPr kumimoji="1" lang="en-US" altLang="ja-JP" sz="1200" b="0" dirty="0">
                              <a:solidFill>
                                <a:schemeClr val="tx1"/>
                              </a:solidFill>
                              <a:latin typeface="Times New Roman" panose="02020603050405020304" pitchFamily="18" charset="0"/>
                              <a:cs typeface="Times New Roman" panose="02020603050405020304" pitchFamily="18" charset="0"/>
                            </a:rPr>
                            <a:t>=100</a:t>
                          </a:r>
                          <a:r>
                            <a:rPr kumimoji="1" lang="en-US" altLang="ja-JP" sz="1200" b="0" i="1" dirty="0">
                              <a:solidFill>
                                <a:schemeClr val="tx1"/>
                              </a:solidFill>
                              <a:latin typeface="Times New Roman" panose="02020603050405020304" pitchFamily="18" charset="0"/>
                              <a:cs typeface="Times New Roman" panose="02020603050405020304" pitchFamily="18" charset="0"/>
                            </a:rPr>
                            <a:t>n</a:t>
                          </a:r>
                          <a:r>
                            <a:rPr kumimoji="1" lang="en-US" altLang="ja-JP" sz="1200" b="0" baseline="-25000" dirty="0">
                              <a:solidFill>
                                <a:schemeClr val="tx1"/>
                              </a:solidFill>
                              <a:latin typeface="Times New Roman" panose="02020603050405020304" pitchFamily="18" charset="0"/>
                              <a:cs typeface="Times New Roman" panose="02020603050405020304" pitchFamily="18" charset="0"/>
                            </a:rPr>
                            <a:t>cr</a:t>
                          </a:r>
                          <a:r>
                            <a:rPr kumimoji="1" lang="ja-JP" altLang="en-US" sz="1200" b="0" baseline="-25000" dirty="0">
                              <a:solidFill>
                                <a:schemeClr val="tx1"/>
                              </a:solidFill>
                              <a:latin typeface="Times New Roman" panose="02020603050405020304" pitchFamily="18" charset="0"/>
                              <a:cs typeface="Times New Roman" panose="02020603050405020304" pitchFamily="18" charset="0"/>
                            </a:rPr>
                            <a:t> </a:t>
                          </a:r>
                          <a:r>
                            <a:rPr kumimoji="1" lang="en-US" altLang="ja-JP" sz="1200" b="0" baseline="0" dirty="0">
                              <a:solidFill>
                                <a:schemeClr val="tx1"/>
                              </a:solidFill>
                              <a:latin typeface="Times New Roman" panose="02020603050405020304" pitchFamily="18" charset="0"/>
                              <a:cs typeface="Times New Roman" panose="02020603050405020304" pitchFamily="18" charset="0"/>
                            </a:rPr>
                            <a:t>(</a:t>
                          </a:r>
                          <a:r>
                            <a:rPr kumimoji="1" lang="en-US" altLang="ja-JP" sz="1200" b="0" i="1" baseline="0" dirty="0">
                              <a:solidFill>
                                <a:schemeClr val="tx1"/>
                              </a:solidFill>
                              <a:latin typeface="Times New Roman" panose="02020603050405020304" pitchFamily="18" charset="0"/>
                              <a:cs typeface="Times New Roman" panose="02020603050405020304" pitchFamily="18" charset="0"/>
                            </a:rPr>
                            <a:t>ρ</a:t>
                          </a:r>
                          <a:r>
                            <a:rPr kumimoji="1" lang="en-US" altLang="ja-JP" sz="1200" b="0" baseline="0" dirty="0">
                              <a:solidFill>
                                <a:schemeClr val="tx1"/>
                              </a:solidFill>
                              <a:latin typeface="Times New Roman" panose="02020603050405020304" pitchFamily="18" charset="0"/>
                              <a:cs typeface="Times New Roman" panose="02020603050405020304" pitchFamily="18" charset="0"/>
                            </a:rPr>
                            <a:t>=0.33g/cc)</a:t>
                          </a:r>
                          <a:endParaRPr kumimoji="1" lang="ja-JP" altLang="en-US" sz="1200" b="0" baseline="-25000" dirty="0">
                            <a:solidFill>
                              <a:schemeClr val="tx1"/>
                            </a:solidFill>
                            <a:latin typeface="Times New Roman" panose="02020603050405020304" pitchFamily="18" charset="0"/>
                            <a:cs typeface="Times New Roman" panose="02020603050405020304" pitchFamily="18" charset="0"/>
                          </a:endParaRPr>
                        </a:p>
                      </a:txBody>
                      <a:tcPr anchor="ctr">
                        <a:lnT w="12700" cap="flat" cmpd="sng" algn="ctr">
                          <a:no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l"/>
                          <a:r>
                            <a:rPr kumimoji="1" lang="en-US" altLang="ja-JP" sz="1200" b="0" i="1" dirty="0">
                              <a:solidFill>
                                <a:schemeClr val="tx1"/>
                              </a:solidFill>
                              <a:latin typeface="Times New Roman" panose="02020603050405020304" pitchFamily="18" charset="0"/>
                              <a:cs typeface="Times New Roman" panose="02020603050405020304" pitchFamily="18" charset="0"/>
                            </a:rPr>
                            <a:t>I</a:t>
                          </a:r>
                          <a:r>
                            <a:rPr kumimoji="1" lang="en-US" altLang="ja-JP" sz="1200" b="0" baseline="-25000" dirty="0">
                              <a:solidFill>
                                <a:schemeClr val="tx1"/>
                              </a:solidFill>
                              <a:latin typeface="Times New Roman" panose="02020603050405020304" pitchFamily="18" charset="0"/>
                              <a:cs typeface="Times New Roman" panose="02020603050405020304" pitchFamily="18" charset="0"/>
                            </a:rPr>
                            <a:t>L</a:t>
                          </a:r>
                          <a:r>
                            <a:rPr kumimoji="1" lang="en-US" altLang="ja-JP" sz="1200" b="0" dirty="0">
                              <a:solidFill>
                                <a:schemeClr val="tx1"/>
                              </a:solidFill>
                              <a:latin typeface="Times New Roman" panose="02020603050405020304" pitchFamily="18" charset="0"/>
                              <a:cs typeface="Times New Roman" panose="02020603050405020304" pitchFamily="18" charset="0"/>
                            </a:rPr>
                            <a:t>=3.33×10</a:t>
                          </a:r>
                          <a:r>
                            <a:rPr kumimoji="1" lang="en-US" altLang="ja-JP" sz="1200" b="0" baseline="30000" dirty="0">
                              <a:solidFill>
                                <a:schemeClr val="tx1"/>
                              </a:solidFill>
                              <a:latin typeface="Times New Roman" panose="02020603050405020304" pitchFamily="18" charset="0"/>
                              <a:cs typeface="Times New Roman" panose="02020603050405020304" pitchFamily="18" charset="0"/>
                            </a:rPr>
                            <a:t>22 </a:t>
                          </a:r>
                          <a:r>
                            <a:rPr kumimoji="1" lang="en-US" altLang="ja-JP" sz="1200" b="0" dirty="0">
                              <a:solidFill>
                                <a:schemeClr val="tx1"/>
                              </a:solidFill>
                              <a:latin typeface="Times New Roman" panose="02020603050405020304" pitchFamily="18" charset="0"/>
                              <a:cs typeface="Times New Roman" panose="02020603050405020304" pitchFamily="18" charset="0"/>
                            </a:rPr>
                            <a:t>W/cm</a:t>
                          </a:r>
                          <a:r>
                            <a:rPr kumimoji="1" lang="en-US" altLang="ja-JP" sz="1200" b="0" baseline="30000" dirty="0">
                              <a:solidFill>
                                <a:schemeClr val="tx1"/>
                              </a:solidFill>
                              <a:latin typeface="Times New Roman" panose="02020603050405020304" pitchFamily="18" charset="0"/>
                              <a:cs typeface="Times New Roman" panose="02020603050405020304" pitchFamily="18" charset="0"/>
                            </a:rPr>
                            <a:t>2</a:t>
                          </a:r>
                        </a:p>
                        <a:p>
                          <a:pPr algn="l"/>
                          <a:r>
                            <a:rPr kumimoji="1" lang="en-US" altLang="ja-JP" sz="1200" b="0" i="1" dirty="0">
                              <a:solidFill>
                                <a:schemeClr val="tx1"/>
                              </a:solidFill>
                              <a:latin typeface="Times New Roman" panose="02020603050405020304" pitchFamily="18" charset="0"/>
                              <a:cs typeface="Times New Roman" panose="02020603050405020304" pitchFamily="18" charset="0"/>
                            </a:rPr>
                            <a:t>n</a:t>
                          </a:r>
                          <a:r>
                            <a:rPr kumimoji="1" lang="en-US" altLang="ja-JP" sz="1200" b="0" i="0" baseline="-25000" dirty="0">
                              <a:solidFill>
                                <a:schemeClr val="tx1"/>
                              </a:solidFill>
                              <a:latin typeface="Times New Roman" panose="02020603050405020304" pitchFamily="18" charset="0"/>
                              <a:cs typeface="Times New Roman" panose="02020603050405020304" pitchFamily="18" charset="0"/>
                            </a:rPr>
                            <a:t>e</a:t>
                          </a:r>
                          <a:r>
                            <a:rPr kumimoji="1" lang="en-US" altLang="ja-JP" sz="1200" b="0" dirty="0">
                              <a:solidFill>
                                <a:schemeClr val="tx1"/>
                              </a:solidFill>
                              <a:latin typeface="Times New Roman" panose="02020603050405020304" pitchFamily="18" charset="0"/>
                              <a:cs typeface="Times New Roman" panose="02020603050405020304" pitchFamily="18" charset="0"/>
                            </a:rPr>
                            <a:t>=200</a:t>
                          </a:r>
                          <a:r>
                            <a:rPr kumimoji="1" lang="en-US" altLang="ja-JP" sz="1200" b="0" i="1" dirty="0">
                              <a:solidFill>
                                <a:schemeClr val="tx1"/>
                              </a:solidFill>
                              <a:latin typeface="Times New Roman" panose="02020603050405020304" pitchFamily="18" charset="0"/>
                              <a:cs typeface="Times New Roman" panose="02020603050405020304" pitchFamily="18" charset="0"/>
                            </a:rPr>
                            <a:t>n</a:t>
                          </a:r>
                          <a:r>
                            <a:rPr kumimoji="1" lang="en-US" altLang="ja-JP" sz="1200" b="0" baseline="-25000" dirty="0">
                              <a:solidFill>
                                <a:schemeClr val="tx1"/>
                              </a:solidFill>
                              <a:latin typeface="Times New Roman" panose="02020603050405020304" pitchFamily="18" charset="0"/>
                              <a:cs typeface="Times New Roman" panose="02020603050405020304" pitchFamily="18" charset="0"/>
                            </a:rPr>
                            <a:t>cr </a:t>
                          </a:r>
                          <a:r>
                            <a:rPr kumimoji="1" lang="en-US" altLang="ja-JP" sz="1200" b="0" baseline="0" dirty="0">
                              <a:solidFill>
                                <a:schemeClr val="tx1"/>
                              </a:solidFill>
                              <a:latin typeface="Times New Roman" panose="02020603050405020304" pitchFamily="18" charset="0"/>
                              <a:cs typeface="Times New Roman" panose="02020603050405020304" pitchFamily="18" charset="0"/>
                            </a:rPr>
                            <a:t>(</a:t>
                          </a:r>
                          <a:r>
                            <a:rPr kumimoji="1" lang="en-US" altLang="ja-JP" sz="1200" b="0" i="1" baseline="0" dirty="0">
                              <a:solidFill>
                                <a:schemeClr val="tx1"/>
                              </a:solidFill>
                              <a:latin typeface="Times New Roman" panose="02020603050405020304" pitchFamily="18" charset="0"/>
                              <a:cs typeface="Times New Roman" panose="02020603050405020304" pitchFamily="18" charset="0"/>
                            </a:rPr>
                            <a:t>ρ</a:t>
                          </a:r>
                          <a:r>
                            <a:rPr kumimoji="1" lang="en-US" altLang="ja-JP" sz="1200" b="0" baseline="0" dirty="0">
                              <a:solidFill>
                                <a:schemeClr val="tx1"/>
                              </a:solidFill>
                              <a:latin typeface="Times New Roman" panose="02020603050405020304" pitchFamily="18" charset="0"/>
                              <a:cs typeface="Times New Roman" panose="02020603050405020304" pitchFamily="18" charset="0"/>
                            </a:rPr>
                            <a:t>=0.67g/cc)</a:t>
                          </a:r>
                          <a:endParaRPr kumimoji="1" lang="ja-JP" altLang="en-US" sz="1200" b="0" baseline="0" dirty="0">
                            <a:solidFill>
                              <a:schemeClr val="tx1"/>
                            </a:solidFill>
                            <a:latin typeface="Times New Roman" panose="02020603050405020304" pitchFamily="18" charset="0"/>
                            <a:cs typeface="Times New Roman" panose="02020603050405020304" pitchFamily="18" charset="0"/>
                          </a:endParaRPr>
                        </a:p>
                      </a:txBody>
                      <a:tcPr anchor="ctr">
                        <a:lnT w="12700" cap="flat" cmpd="sng" algn="ctr">
                          <a:no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l"/>
                          <a:r>
                            <a:rPr kumimoji="1" lang="en-US" altLang="ja-JP" sz="1200" b="0" i="1" dirty="0">
                              <a:solidFill>
                                <a:schemeClr val="tx1"/>
                              </a:solidFill>
                              <a:latin typeface="Times New Roman" panose="02020603050405020304" pitchFamily="18" charset="0"/>
                              <a:cs typeface="Times New Roman" panose="02020603050405020304" pitchFamily="18" charset="0"/>
                            </a:rPr>
                            <a:t>I</a:t>
                          </a:r>
                          <a:r>
                            <a:rPr kumimoji="1" lang="en-US" altLang="ja-JP" sz="1200" b="0" baseline="-25000" dirty="0">
                              <a:solidFill>
                                <a:schemeClr val="tx1"/>
                              </a:solidFill>
                              <a:latin typeface="Times New Roman" panose="02020603050405020304" pitchFamily="18" charset="0"/>
                              <a:cs typeface="Times New Roman" panose="02020603050405020304" pitchFamily="18" charset="0"/>
                            </a:rPr>
                            <a:t>L</a:t>
                          </a:r>
                          <a:r>
                            <a:rPr kumimoji="1" lang="en-US" altLang="ja-JP" sz="1200" b="0" dirty="0">
                              <a:solidFill>
                                <a:schemeClr val="tx1"/>
                              </a:solidFill>
                              <a:latin typeface="Times New Roman" panose="02020603050405020304" pitchFamily="18" charset="0"/>
                              <a:cs typeface="Times New Roman" panose="02020603050405020304" pitchFamily="18" charset="0"/>
                            </a:rPr>
                            <a:t>=6.0×10</a:t>
                          </a:r>
                          <a:r>
                            <a:rPr kumimoji="1" lang="en-US" altLang="ja-JP" sz="1200" b="0" baseline="30000" dirty="0">
                              <a:solidFill>
                                <a:schemeClr val="tx1"/>
                              </a:solidFill>
                              <a:latin typeface="Times New Roman" panose="02020603050405020304" pitchFamily="18" charset="0"/>
                              <a:cs typeface="Times New Roman" panose="02020603050405020304" pitchFamily="18" charset="0"/>
                            </a:rPr>
                            <a:t>22 </a:t>
                          </a:r>
                          <a:r>
                            <a:rPr kumimoji="1" lang="en-US" altLang="ja-JP" sz="1200" b="0" dirty="0">
                              <a:solidFill>
                                <a:schemeClr val="tx1"/>
                              </a:solidFill>
                              <a:latin typeface="Times New Roman" panose="02020603050405020304" pitchFamily="18" charset="0"/>
                              <a:cs typeface="Times New Roman" panose="02020603050405020304" pitchFamily="18" charset="0"/>
                            </a:rPr>
                            <a:t>W/cm</a:t>
                          </a:r>
                          <a:r>
                            <a:rPr kumimoji="1" lang="en-US" altLang="ja-JP" sz="1200" b="0" baseline="30000" dirty="0">
                              <a:solidFill>
                                <a:schemeClr val="tx1"/>
                              </a:solidFill>
                              <a:latin typeface="Times New Roman" panose="02020603050405020304" pitchFamily="18" charset="0"/>
                              <a:cs typeface="Times New Roman" panose="02020603050405020304" pitchFamily="18" charset="0"/>
                            </a:rPr>
                            <a:t>2</a:t>
                          </a:r>
                        </a:p>
                        <a:p>
                          <a:pPr algn="l"/>
                          <a:r>
                            <a:rPr kumimoji="1" lang="en-US" altLang="ja-JP" sz="1200" b="0" i="1" dirty="0">
                              <a:solidFill>
                                <a:schemeClr val="tx1"/>
                              </a:solidFill>
                              <a:latin typeface="Times New Roman" panose="02020603050405020304" pitchFamily="18" charset="0"/>
                              <a:cs typeface="Times New Roman" panose="02020603050405020304" pitchFamily="18" charset="0"/>
                            </a:rPr>
                            <a:t>n</a:t>
                          </a:r>
                          <a:r>
                            <a:rPr kumimoji="1" lang="en-US" altLang="ja-JP" sz="1200" b="0" i="0" baseline="-25000" dirty="0">
                              <a:solidFill>
                                <a:schemeClr val="tx1"/>
                              </a:solidFill>
                              <a:latin typeface="Times New Roman" panose="02020603050405020304" pitchFamily="18" charset="0"/>
                              <a:cs typeface="Times New Roman" panose="02020603050405020304" pitchFamily="18" charset="0"/>
                            </a:rPr>
                            <a:t>e</a:t>
                          </a:r>
                          <a:r>
                            <a:rPr kumimoji="1" lang="en-US" altLang="ja-JP" sz="1200" b="0" dirty="0">
                              <a:solidFill>
                                <a:schemeClr val="tx1"/>
                              </a:solidFill>
                              <a:latin typeface="Times New Roman" panose="02020603050405020304" pitchFamily="18" charset="0"/>
                              <a:cs typeface="Times New Roman" panose="02020603050405020304" pitchFamily="18" charset="0"/>
                            </a:rPr>
                            <a:t>=360</a:t>
                          </a:r>
                          <a:r>
                            <a:rPr kumimoji="1" lang="en-US" altLang="ja-JP" sz="1200" b="0" i="1" dirty="0">
                              <a:solidFill>
                                <a:schemeClr val="tx1"/>
                              </a:solidFill>
                              <a:latin typeface="Times New Roman" panose="02020603050405020304" pitchFamily="18" charset="0"/>
                              <a:cs typeface="Times New Roman" panose="02020603050405020304" pitchFamily="18" charset="0"/>
                            </a:rPr>
                            <a:t>n</a:t>
                          </a:r>
                          <a:r>
                            <a:rPr kumimoji="1" lang="en-US" altLang="ja-JP" sz="1200" b="0" baseline="-25000" dirty="0">
                              <a:solidFill>
                                <a:schemeClr val="tx1"/>
                              </a:solidFill>
                              <a:latin typeface="Times New Roman" panose="02020603050405020304" pitchFamily="18" charset="0"/>
                              <a:cs typeface="Times New Roman" panose="02020603050405020304" pitchFamily="18" charset="0"/>
                            </a:rPr>
                            <a:t>cr </a:t>
                          </a:r>
                          <a:r>
                            <a:rPr kumimoji="1" lang="en-US" altLang="ja-JP" sz="1200" b="0" baseline="0" dirty="0">
                              <a:solidFill>
                                <a:schemeClr val="tx1"/>
                              </a:solidFill>
                              <a:latin typeface="Times New Roman" panose="02020603050405020304" pitchFamily="18" charset="0"/>
                              <a:cs typeface="Times New Roman" panose="02020603050405020304" pitchFamily="18" charset="0"/>
                            </a:rPr>
                            <a:t>(</a:t>
                          </a:r>
                          <a:r>
                            <a:rPr kumimoji="1" lang="en-US" altLang="ja-JP" sz="1200" b="0" i="1" baseline="0" dirty="0">
                              <a:solidFill>
                                <a:schemeClr val="tx1"/>
                              </a:solidFill>
                              <a:latin typeface="Times New Roman" panose="02020603050405020304" pitchFamily="18" charset="0"/>
                              <a:cs typeface="Times New Roman" panose="02020603050405020304" pitchFamily="18" charset="0"/>
                            </a:rPr>
                            <a:t>ρ</a:t>
                          </a:r>
                          <a:r>
                            <a:rPr kumimoji="1" lang="en-US" altLang="ja-JP" sz="1200" b="0" baseline="0" dirty="0">
                              <a:solidFill>
                                <a:schemeClr val="tx1"/>
                              </a:solidFill>
                              <a:latin typeface="Times New Roman" panose="02020603050405020304" pitchFamily="18" charset="0"/>
                              <a:cs typeface="Times New Roman" panose="02020603050405020304" pitchFamily="18" charset="0"/>
                            </a:rPr>
                            <a:t>=1.2g/cc)</a:t>
                          </a:r>
                          <a:endParaRPr kumimoji="1" lang="ja-JP" altLang="en-US" sz="1200" b="0" baseline="0" dirty="0">
                            <a:solidFill>
                              <a:schemeClr val="tx1"/>
                            </a:solidFill>
                            <a:latin typeface="Times New Roman" panose="02020603050405020304" pitchFamily="18" charset="0"/>
                            <a:cs typeface="Times New Roman" panose="02020603050405020304" pitchFamily="18" charset="0"/>
                          </a:endParaRPr>
                        </a:p>
                      </a:txBody>
                      <a:tcPr anchor="ctr">
                        <a:lnT w="12700" cap="flat" cmpd="sng" algn="ctr">
                          <a:no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a14="http://schemas.microsoft.com/office/drawing/2010/main" xmlns="" val="10003"/>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73" name="表 72"/>
              <p:cNvGraphicFramePr>
                <a:graphicFrameLocks noGrp="1"/>
              </p:cNvGraphicFramePr>
              <p:nvPr>
                <p:extLst>
                  <p:ext uri="{D42A27DB-BD31-4B8C-83A1-F6EECF244321}">
                    <p14:modId xmlns:p14="http://schemas.microsoft.com/office/powerpoint/2010/main" val="3212749781"/>
                  </p:ext>
                </p:extLst>
              </p:nvPr>
            </p:nvGraphicFramePr>
            <p:xfrm>
              <a:off x="3009184" y="-2619672"/>
              <a:ext cx="5250323" cy="1844482"/>
            </p:xfrm>
            <a:graphic>
              <a:graphicData uri="http://schemas.openxmlformats.org/drawingml/2006/table">
                <a:tbl>
                  <a:tblPr firstRow="1" bandRow="1">
                    <a:tableStyleId>{5C22544A-7EE6-4342-B048-85BDC9FD1C3A}</a:tableStyleId>
                  </a:tblPr>
                  <a:tblGrid>
                    <a:gridCol w="1217875">
                      <a:extLst>
                        <a:ext uri="{9D8B030D-6E8A-4147-A177-3AD203B41FA5}">
                          <a16:colId xmlns:a16="http://schemas.microsoft.com/office/drawing/2014/main" val="20004"/>
                        </a:ext>
                      </a:extLst>
                    </a:gridCol>
                    <a:gridCol w="1008112">
                      <a:extLst>
                        <a:ext uri="{9D8B030D-6E8A-4147-A177-3AD203B41FA5}">
                          <a16:colId xmlns:a16="http://schemas.microsoft.com/office/drawing/2014/main" val="20000"/>
                        </a:ext>
                      </a:extLst>
                    </a:gridCol>
                    <a:gridCol w="1008112">
                      <a:extLst>
                        <a:ext uri="{9D8B030D-6E8A-4147-A177-3AD203B41FA5}">
                          <a16:colId xmlns:a16="http://schemas.microsoft.com/office/drawing/2014/main" val="20001"/>
                        </a:ext>
                      </a:extLst>
                    </a:gridCol>
                    <a:gridCol w="1008112">
                      <a:extLst>
                        <a:ext uri="{9D8B030D-6E8A-4147-A177-3AD203B41FA5}">
                          <a16:colId xmlns:a16="http://schemas.microsoft.com/office/drawing/2014/main" val="20002"/>
                        </a:ext>
                      </a:extLst>
                    </a:gridCol>
                    <a:gridCol w="1008112">
                      <a:extLst>
                        <a:ext uri="{9D8B030D-6E8A-4147-A177-3AD203B41FA5}">
                          <a16:colId xmlns:a16="http://schemas.microsoft.com/office/drawing/2014/main" val="20003"/>
                        </a:ext>
                      </a:extLst>
                    </a:gridCol>
                  </a:tblGrid>
                  <a:tr h="188298">
                    <a:tc rowSpan="2">
                      <a:txBody>
                        <a:bodyPr/>
                        <a:lstStyle/>
                        <a:p>
                          <a:pPr algn="ctr"/>
                          <a:endParaRPr kumimoji="1" lang="ja-JP" altLang="en-US" sz="1400" b="0" dirty="0">
                            <a:solidFill>
                              <a:schemeClr val="tx1"/>
                            </a:solidFill>
                            <a:latin typeface="Times New Roman" panose="02020603050405020304" pitchFamily="18" charset="0"/>
                            <a:cs typeface="Times New Roman" panose="02020603050405020304" pitchFamily="18" charset="0"/>
                          </a:endParaRPr>
                        </a:p>
                      </a:txBody>
                      <a:tcP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endParaRPr lang="en-US" altLang="ja-JP" sz="1400" b="0" dirty="0">
                            <a:solidFill>
                              <a:schemeClr val="tx1"/>
                            </a:solidFill>
                            <a:latin typeface="Times New Roman" panose="02020603050405020304" pitchFamily="18" charset="0"/>
                            <a:cs typeface="Times New Roman" panose="02020603050405020304" pitchFamily="18" charset="0"/>
                          </a:endParaRPr>
                        </a:p>
                      </a:txBody>
                      <a:tcP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400" b="1" dirty="0">
                              <a:solidFill>
                                <a:schemeClr val="tx1"/>
                              </a:solidFill>
                              <a:latin typeface="Times New Roman" panose="02020603050405020304" pitchFamily="18" charset="0"/>
                              <a:cs typeface="Times New Roman" panose="02020603050405020304" pitchFamily="18" charset="0"/>
                            </a:rPr>
                            <a:t>＋： </a:t>
                          </a:r>
                          <a:r>
                            <a:rPr kumimoji="1" lang="en-US" altLang="ja-JP" sz="1400" b="1" dirty="0">
                              <a:solidFill>
                                <a:schemeClr val="tx1"/>
                              </a:solidFill>
                              <a:latin typeface="Times New Roman" panose="02020603050405020304" pitchFamily="18" charset="0"/>
                              <a:cs typeface="Times New Roman" panose="02020603050405020304" pitchFamily="18" charset="0"/>
                            </a:rPr>
                            <a:t>case1</a:t>
                          </a:r>
                        </a:p>
                      </a:txBody>
                      <a:tcP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kumimoji="1" lang="ja-JP" altLang="en-US" sz="1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1" lang="en-US" altLang="ja-JP" sz="1400" b="1" dirty="0">
                              <a:solidFill>
                                <a:schemeClr val="tx1"/>
                              </a:solidFill>
                              <a:latin typeface="Times New Roman" panose="02020603050405020304" pitchFamily="18" charset="0"/>
                              <a:cs typeface="Times New Roman" panose="02020603050405020304" pitchFamily="18" charset="0"/>
                            </a:rPr>
                            <a:t>case2 </a:t>
                          </a:r>
                        </a:p>
                      </a:txBody>
                      <a:tcP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1" lang="en-US" altLang="ja-JP" sz="1400" b="1" dirty="0">
                              <a:solidFill>
                                <a:schemeClr val="tx1"/>
                              </a:solidFill>
                              <a:latin typeface="Times New Roman" panose="02020603050405020304" pitchFamily="18" charset="0"/>
                              <a:cs typeface="Times New Roman" panose="02020603050405020304" pitchFamily="18" charset="0"/>
                            </a:rPr>
                            <a:t>case3</a:t>
                          </a:r>
                        </a:p>
                      </a:txBody>
                      <a:tcP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387554">
                    <a:tc vMerge="1">
                      <a:txBody>
                        <a:bodyPr/>
                        <a:lstStyle/>
                        <a:p>
                          <a:pPr algn="l"/>
                          <a:endParaRPr lang="en-US" altLang="ja-JP" sz="1800" b="1" dirty="0">
                            <a:solidFill>
                              <a:srgbClr val="0119FF"/>
                            </a:solidFill>
                            <a:latin typeface="Times New Roman" panose="02020603050405020304" pitchFamily="18" charset="0"/>
                            <a:cs typeface="Times New Roman" panose="02020603050405020304" pitchFamily="18"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en-US" altLang="ja-JP" sz="1400" b="1" i="1" dirty="0">
                              <a:solidFill>
                                <a:schemeClr val="tx1"/>
                              </a:solidFill>
                              <a:latin typeface="Times New Roman" panose="02020603050405020304" pitchFamily="18" charset="0"/>
                              <a:cs typeface="Times New Roman" panose="02020603050405020304" pitchFamily="18" charset="0"/>
                            </a:rPr>
                            <a:t>n</a:t>
                          </a:r>
                          <a:r>
                            <a:rPr lang="en-US" altLang="ja-JP" sz="1400" b="1" baseline="-25000" dirty="0">
                              <a:solidFill>
                                <a:schemeClr val="tx1"/>
                              </a:solidFill>
                              <a:latin typeface="Times New Roman" panose="02020603050405020304" pitchFamily="18" charset="0"/>
                              <a:cs typeface="Times New Roman" panose="02020603050405020304" pitchFamily="18" charset="0"/>
                            </a:rPr>
                            <a:t>e</a:t>
                          </a:r>
                          <a:r>
                            <a:rPr lang="en-US" altLang="ja-JP" sz="1400" b="1" dirty="0">
                              <a:solidFill>
                                <a:schemeClr val="tx1"/>
                              </a:solidFill>
                              <a:latin typeface="Times New Roman" panose="02020603050405020304" pitchFamily="18" charset="0"/>
                              <a:cs typeface="Times New Roman" panose="02020603050405020304" pitchFamily="18" charset="0"/>
                            </a:rPr>
                            <a:t>/</a:t>
                          </a:r>
                          <a:r>
                            <a:rPr lang="en-US" altLang="ja-JP" sz="1400" b="1" i="1" dirty="0" err="1">
                              <a:solidFill>
                                <a:schemeClr val="tx1"/>
                              </a:solidFill>
                              <a:latin typeface="Times New Roman" panose="02020603050405020304" pitchFamily="18" charset="0"/>
                              <a:cs typeface="Times New Roman" panose="02020603050405020304" pitchFamily="18" charset="0"/>
                            </a:rPr>
                            <a:t>n</a:t>
                          </a:r>
                          <a:r>
                            <a:rPr lang="en-US" altLang="ja-JP" sz="1400" b="1" baseline="-25000" dirty="0" err="1">
                              <a:solidFill>
                                <a:schemeClr val="tx1"/>
                              </a:solidFill>
                              <a:latin typeface="Times New Roman" panose="02020603050405020304" pitchFamily="18" charset="0"/>
                              <a:cs typeface="Times New Roman" panose="02020603050405020304" pitchFamily="18" charset="0"/>
                            </a:rPr>
                            <a:t>cr</a:t>
                          </a:r>
                          <a:r>
                            <a:rPr lang="en-US" altLang="ja-JP" sz="1400" b="1" dirty="0">
                              <a:solidFill>
                                <a:schemeClr val="tx1"/>
                              </a:solidFill>
                              <a:latin typeface="Times New Roman" panose="02020603050405020304" pitchFamily="18" charset="0"/>
                              <a:cs typeface="Times New Roman" panose="02020603050405020304" pitchFamily="18" charset="0"/>
                            </a:rPr>
                            <a:t> [--]</a:t>
                          </a:r>
                        </a:p>
                        <a:p>
                          <a:pPr algn="l"/>
                          <a:r>
                            <a:rPr lang="en-US" altLang="ja-JP" sz="1400" b="1" dirty="0">
                              <a:solidFill>
                                <a:schemeClr val="tx1"/>
                              </a:solidFill>
                              <a:latin typeface="Times New Roman" panose="02020603050405020304" pitchFamily="18" charset="0"/>
                              <a:cs typeface="Times New Roman" panose="02020603050405020304" pitchFamily="18" charset="0"/>
                            </a:rPr>
                            <a:t>( </a:t>
                          </a:r>
                          <a:r>
                            <a:rPr lang="en-US" altLang="ja-JP" sz="1400" b="1" i="1" dirty="0">
                              <a:solidFill>
                                <a:schemeClr val="tx1"/>
                              </a:solidFill>
                              <a:latin typeface="Times New Roman" panose="02020603050405020304" pitchFamily="18" charset="0"/>
                              <a:cs typeface="Times New Roman" panose="02020603050405020304" pitchFamily="18" charset="0"/>
                            </a:rPr>
                            <a:t>ρ</a:t>
                          </a:r>
                          <a:r>
                            <a:rPr lang="en-US" altLang="ja-JP" sz="1400" b="1" dirty="0">
                              <a:solidFill>
                                <a:schemeClr val="tx1"/>
                              </a:solidFill>
                              <a:latin typeface="Times New Roman" panose="02020603050405020304" pitchFamily="18" charset="0"/>
                              <a:cs typeface="Times New Roman" panose="02020603050405020304" pitchFamily="18" charset="0"/>
                            </a:rPr>
                            <a:t> [g/cc] )</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400" b="0" dirty="0">
                              <a:solidFill>
                                <a:schemeClr val="tx1"/>
                              </a:solidFill>
                              <a:latin typeface="Times New Roman" panose="02020603050405020304" pitchFamily="18" charset="0"/>
                              <a:cs typeface="Times New Roman" panose="02020603050405020304" pitchFamily="18" charset="0"/>
                            </a:rPr>
                            <a:t>100</a:t>
                          </a:r>
                          <a:r>
                            <a:rPr kumimoji="1" lang="en-US" altLang="ja-JP" sz="1400" b="0" baseline="-25000" dirty="0">
                              <a:solidFill>
                                <a:schemeClr val="tx1"/>
                              </a:solidFill>
                              <a:latin typeface="Times New Roman" panose="02020603050405020304" pitchFamily="18" charset="0"/>
                              <a:cs typeface="Times New Roman" panose="02020603050405020304" pitchFamily="18"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400" b="0" baseline="0" dirty="0">
                              <a:solidFill>
                                <a:schemeClr val="tx1"/>
                              </a:solidFill>
                              <a:latin typeface="Times New Roman" panose="02020603050405020304" pitchFamily="18" charset="0"/>
                              <a:cs typeface="Times New Roman" panose="02020603050405020304" pitchFamily="18" charset="0"/>
                            </a:rPr>
                            <a:t>(0.33)</a:t>
                          </a:r>
                          <a:endParaRPr kumimoji="1" lang="ja-JP" altLang="en-US" sz="1400" b="0" baseline="-25000" dirty="0">
                            <a:solidFill>
                              <a:schemeClr val="tx1"/>
                            </a:solidFill>
                            <a:latin typeface="Times New Roman" panose="02020603050405020304" pitchFamily="18" charset="0"/>
                            <a:cs typeface="Times New Roman" panose="02020603050405020304" pitchFamily="18"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400" b="0" dirty="0">
                              <a:solidFill>
                                <a:schemeClr val="tx1"/>
                              </a:solidFill>
                              <a:latin typeface="Times New Roman" panose="02020603050405020304" pitchFamily="18" charset="0"/>
                              <a:cs typeface="Times New Roman" panose="02020603050405020304" pitchFamily="18" charset="0"/>
                            </a:rPr>
                            <a:t>200</a:t>
                          </a:r>
                          <a:r>
                            <a:rPr kumimoji="1" lang="en-US" altLang="ja-JP" sz="1400" b="0" baseline="-25000" dirty="0">
                              <a:solidFill>
                                <a:schemeClr val="tx1"/>
                              </a:solidFill>
                              <a:latin typeface="Times New Roman" panose="02020603050405020304" pitchFamily="18" charset="0"/>
                              <a:cs typeface="Times New Roman" panose="02020603050405020304" pitchFamily="18"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400" b="0" baseline="0" dirty="0">
                              <a:solidFill>
                                <a:schemeClr val="tx1"/>
                              </a:solidFill>
                              <a:latin typeface="Times New Roman" panose="02020603050405020304" pitchFamily="18" charset="0"/>
                              <a:cs typeface="Times New Roman" panose="02020603050405020304" pitchFamily="18" charset="0"/>
                            </a:rPr>
                            <a:t>(0.67)</a:t>
                          </a:r>
                          <a:endParaRPr kumimoji="1" lang="ja-JP" altLang="en-US" sz="1400" b="0" baseline="30000" dirty="0">
                            <a:solidFill>
                              <a:schemeClr val="tx1"/>
                            </a:solidFill>
                            <a:latin typeface="Times New Roman" panose="02020603050405020304" pitchFamily="18" charset="0"/>
                            <a:cs typeface="Times New Roman" panose="02020603050405020304" pitchFamily="18"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400" b="0" dirty="0">
                              <a:solidFill>
                                <a:schemeClr val="tx1"/>
                              </a:solidFill>
                              <a:latin typeface="Times New Roman" panose="02020603050405020304" pitchFamily="18" charset="0"/>
                              <a:cs typeface="Times New Roman" panose="02020603050405020304" pitchFamily="18" charset="0"/>
                            </a:rPr>
                            <a:t>360</a:t>
                          </a:r>
                          <a:r>
                            <a:rPr kumimoji="1" lang="en-US" altLang="ja-JP" sz="1400" b="0" baseline="-25000" dirty="0">
                              <a:solidFill>
                                <a:schemeClr val="tx1"/>
                              </a:solidFill>
                              <a:latin typeface="Times New Roman" panose="02020603050405020304" pitchFamily="18" charset="0"/>
                              <a:cs typeface="Times New Roman" panose="02020603050405020304" pitchFamily="18"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400" b="0" baseline="0" dirty="0">
                              <a:solidFill>
                                <a:schemeClr val="tx1"/>
                              </a:solidFill>
                              <a:latin typeface="Times New Roman" panose="02020603050405020304" pitchFamily="18" charset="0"/>
                              <a:cs typeface="Times New Roman" panose="02020603050405020304" pitchFamily="18" charset="0"/>
                            </a:rPr>
                            <a:t>(1.20)</a:t>
                          </a:r>
                          <a:endParaRPr kumimoji="1" lang="ja-JP" altLang="en-US" sz="1400" b="0" baseline="0" dirty="0">
                            <a:solidFill>
                              <a:schemeClr val="tx1"/>
                            </a:solidFill>
                            <a:latin typeface="Times New Roman" panose="02020603050405020304" pitchFamily="18" charset="0"/>
                            <a:cs typeface="Times New Roman" panose="02020603050405020304" pitchFamily="18"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285562">
                    <a:tc rowSpan="2">
                      <a:txBody>
                        <a:bodyPr/>
                        <a:lstStyle/>
                        <a:p>
                          <a:pPr algn="l"/>
                          <a14:m>
                            <m:oMath xmlns:m="http://schemas.openxmlformats.org/officeDocument/2006/math">
                              <m:acc>
                                <m:accPr>
                                  <m:chr m:val="̃"/>
                                  <m:ctrlPr>
                                    <a:rPr lang="en-US" altLang="ja-JP" sz="1400" b="1" i="1" dirty="0" smtClean="0">
                                      <a:solidFill>
                                        <a:srgbClr val="0119FF"/>
                                      </a:solidFill>
                                      <a:latin typeface="Cambria Math" panose="02040503050406030204" pitchFamily="18" charset="0"/>
                                    </a:rPr>
                                  </m:ctrlPr>
                                </m:accPr>
                                <m:e>
                                  <m:r>
                                    <a:rPr lang="en-US" altLang="ja-JP" sz="1400" b="1" i="1" dirty="0">
                                      <a:solidFill>
                                        <a:srgbClr val="0119FF"/>
                                      </a:solidFill>
                                      <a:latin typeface="Cambria Math"/>
                                    </a:rPr>
                                    <m:t>𝜺</m:t>
                                  </m:r>
                                  <m:r>
                                    <a:rPr lang="en-US" altLang="ja-JP" sz="1400" b="1" i="0" baseline="-25000" dirty="0">
                                      <a:solidFill>
                                        <a:srgbClr val="0119FF"/>
                                      </a:solidFill>
                                      <a:latin typeface="Cambria Math"/>
                                    </a:rPr>
                                    <m:t>𝐢</m:t>
                                  </m:r>
                                </m:e>
                              </m:acc>
                            </m:oMath>
                          </a14:m>
                          <a:r>
                            <a:rPr lang="en-US" altLang="ja-JP" sz="1400" b="1" dirty="0">
                              <a:solidFill>
                                <a:srgbClr val="0119FF"/>
                              </a:solidFill>
                              <a:latin typeface="Times New Roman" panose="02020603050405020304" pitchFamily="18" charset="0"/>
                              <a:cs typeface="Times New Roman" panose="02020603050405020304" pitchFamily="18" charset="0"/>
                            </a:rPr>
                            <a:t> = 108 MeV</a:t>
                          </a:r>
                        </a:p>
                      </a:txBody>
                      <a:tcPr anchor="ct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rowSpan="5">
                      <a:txBody>
                        <a:bodyPr/>
                        <a:lstStyle/>
                        <a:p>
                          <a:r>
                            <a:rPr lang="en-US" altLang="ja-JP" sz="1400" b="1" i="1" dirty="0">
                              <a:solidFill>
                                <a:schemeClr val="tx1"/>
                              </a:solidFill>
                              <a:latin typeface="Times New Roman" panose="02020603050405020304" pitchFamily="18" charset="0"/>
                              <a:cs typeface="Times New Roman" panose="02020603050405020304" pitchFamily="18" charset="0"/>
                            </a:rPr>
                            <a:t>I</a:t>
                          </a:r>
                          <a:r>
                            <a:rPr lang="en-US" altLang="ja-JP" sz="1400" b="1" baseline="-25000" dirty="0">
                              <a:solidFill>
                                <a:schemeClr val="tx1"/>
                              </a:solidFill>
                              <a:latin typeface="Times New Roman" panose="02020603050405020304" pitchFamily="18" charset="0"/>
                              <a:cs typeface="Times New Roman" panose="02020603050405020304" pitchFamily="18" charset="0"/>
                            </a:rPr>
                            <a:t>L</a:t>
                          </a:r>
                          <a:r>
                            <a:rPr lang="en-US" altLang="ja-JP" sz="1400" b="1" baseline="0" dirty="0">
                              <a:solidFill>
                                <a:schemeClr val="tx1"/>
                              </a:solidFill>
                              <a:latin typeface="Times New Roman" panose="02020603050405020304" pitchFamily="18" charset="0"/>
                              <a:cs typeface="Times New Roman" panose="02020603050405020304" pitchFamily="18" charset="0"/>
                            </a:rPr>
                            <a:t> [W/cm</a:t>
                          </a:r>
                          <a:r>
                            <a:rPr lang="en-US" altLang="ja-JP" sz="1400" b="1" baseline="30000" dirty="0">
                              <a:solidFill>
                                <a:schemeClr val="tx1"/>
                              </a:solidFill>
                              <a:latin typeface="Times New Roman" panose="02020603050405020304" pitchFamily="18" charset="0"/>
                              <a:cs typeface="Times New Roman" panose="02020603050405020304" pitchFamily="18" charset="0"/>
                            </a:rPr>
                            <a:t>2</a:t>
                          </a:r>
                          <a:r>
                            <a:rPr lang="en-US" altLang="ja-JP" sz="1400" b="1" baseline="0" dirty="0">
                              <a:solidFill>
                                <a:schemeClr val="tx1"/>
                              </a:solidFill>
                              <a:latin typeface="Times New Roman" panose="02020603050405020304" pitchFamily="18" charset="0"/>
                              <a:cs typeface="Times New Roman" panose="02020603050405020304" pitchFamily="18" charset="0"/>
                            </a:rPr>
                            <a:t>]</a:t>
                          </a:r>
                          <a:endParaRPr lang="ja-JP" altLang="en-US" sz="1400" b="1" dirty="0">
                            <a:solidFill>
                              <a:schemeClr val="tx1"/>
                            </a:solidFill>
                            <a:latin typeface="Times New Roman" panose="02020603050405020304" pitchFamily="18" charset="0"/>
                            <a:cs typeface="Times New Roman" panose="02020603050405020304" pitchFamily="18" charset="0"/>
                          </a:endParaRPr>
                        </a:p>
                      </a:txBody>
                      <a:tcPr anchor="ct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l"/>
                          <a:r>
                            <a:rPr kumimoji="1" lang="en-US" altLang="ja-JP" sz="1400" b="0" dirty="0">
                              <a:solidFill>
                                <a:srgbClr val="0119FF"/>
                              </a:solidFill>
                              <a:latin typeface="Times New Roman" panose="02020603050405020304" pitchFamily="18" charset="0"/>
                              <a:cs typeface="Times New Roman" panose="02020603050405020304" pitchFamily="18" charset="0"/>
                            </a:rPr>
                            <a:t>0.50×10</a:t>
                          </a:r>
                          <a:r>
                            <a:rPr kumimoji="1" lang="en-US" altLang="ja-JP" sz="1400" b="0" baseline="30000" dirty="0">
                              <a:solidFill>
                                <a:srgbClr val="0119FF"/>
                              </a:solidFill>
                              <a:latin typeface="Times New Roman" panose="02020603050405020304" pitchFamily="18" charset="0"/>
                              <a:cs typeface="Times New Roman" panose="02020603050405020304" pitchFamily="18" charset="0"/>
                            </a:rPr>
                            <a:t>22</a:t>
                          </a:r>
                        </a:p>
                      </a:txBody>
                      <a:tcPr anchor="ct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l"/>
                          <a:r>
                            <a:rPr kumimoji="1" lang="en-US" altLang="ja-JP" sz="1400" b="0" dirty="0">
                              <a:solidFill>
                                <a:srgbClr val="0119FF"/>
                              </a:solidFill>
                              <a:latin typeface="Times New Roman" panose="02020603050405020304" pitchFamily="18" charset="0"/>
                              <a:cs typeface="Times New Roman" panose="02020603050405020304" pitchFamily="18" charset="0"/>
                            </a:rPr>
                            <a:t>1.00×10</a:t>
                          </a:r>
                          <a:r>
                            <a:rPr kumimoji="1" lang="en-US" altLang="ja-JP" sz="1400" b="0" baseline="30000" dirty="0">
                              <a:solidFill>
                                <a:srgbClr val="0119FF"/>
                              </a:solidFill>
                              <a:latin typeface="Times New Roman" panose="02020603050405020304" pitchFamily="18" charset="0"/>
                              <a:cs typeface="Times New Roman" panose="02020603050405020304" pitchFamily="18" charset="0"/>
                            </a:rPr>
                            <a:t>22</a:t>
                          </a:r>
                        </a:p>
                      </a:txBody>
                      <a:tcPr anchor="ct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l"/>
                          <a:r>
                            <a:rPr kumimoji="1" lang="en-US" altLang="ja-JP" sz="1400" b="0" dirty="0">
                              <a:solidFill>
                                <a:srgbClr val="0119FF"/>
                              </a:solidFill>
                              <a:latin typeface="Times New Roman" panose="02020603050405020304" pitchFamily="18" charset="0"/>
                              <a:cs typeface="Times New Roman" panose="02020603050405020304" pitchFamily="18" charset="0"/>
                            </a:rPr>
                            <a:t>1.80×10</a:t>
                          </a:r>
                          <a:r>
                            <a:rPr kumimoji="1" lang="en-US" altLang="ja-JP" sz="1400" b="0" baseline="30000" dirty="0">
                              <a:solidFill>
                                <a:srgbClr val="0119FF"/>
                              </a:solidFill>
                              <a:latin typeface="Times New Roman" panose="02020603050405020304" pitchFamily="18" charset="0"/>
                              <a:cs typeface="Times New Roman" panose="02020603050405020304" pitchFamily="18" charset="0"/>
                            </a:rPr>
                            <a:t>22</a:t>
                          </a:r>
                        </a:p>
                      </a:txBody>
                      <a:tcPr anchor="ct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10001"/>
                      </a:ext>
                    </a:extLst>
                  </a:tr>
                  <a:tr h="0">
                    <a:tc vMerge="1">
                      <a:txBody>
                        <a:bodyPr/>
                        <a:lstStyle/>
                        <a:p>
                          <a:endParaRPr kumimoji="1" lang="ja-JP" altLang="en-US"/>
                        </a:p>
                      </a:txBody>
                      <a:tcPr/>
                    </a:tc>
                    <a:tc vMerge="1">
                      <a:txBody>
                        <a:bodyPr/>
                        <a:lstStyle/>
                        <a:p>
                          <a:endParaRPr kumimoji="1" lang="ja-JP" altLang="en-US"/>
                        </a:p>
                      </a:txBody>
                      <a:tcPr/>
                    </a:tc>
                    <a:tc rowSpan="2">
                      <a:txBody>
                        <a:bodyPr/>
                        <a:lstStyle/>
                        <a:p>
                          <a:pPr algn="l"/>
                          <a:r>
                            <a:rPr kumimoji="1" lang="en-US" altLang="ja-JP" sz="1400" b="0" dirty="0">
                              <a:solidFill>
                                <a:srgbClr val="FF0000"/>
                              </a:solidFill>
                              <a:latin typeface="Times New Roman" panose="02020603050405020304" pitchFamily="18" charset="0"/>
                              <a:cs typeface="Times New Roman" panose="02020603050405020304" pitchFamily="18" charset="0"/>
                            </a:rPr>
                            <a:t>1.00×10</a:t>
                          </a:r>
                          <a:r>
                            <a:rPr kumimoji="1" lang="en-US" altLang="ja-JP" sz="1400" b="0" baseline="30000" dirty="0">
                              <a:solidFill>
                                <a:srgbClr val="FF0000"/>
                              </a:solidFill>
                              <a:latin typeface="Times New Roman" panose="02020603050405020304" pitchFamily="18" charset="0"/>
                              <a:cs typeface="Times New Roman" panose="02020603050405020304" pitchFamily="18" charset="0"/>
                            </a:rPr>
                            <a:t>22 </a:t>
                          </a:r>
                        </a:p>
                      </a:txBody>
                      <a:tcPr anchor="ctr">
                        <a:lnT w="12700" cap="flat" cmpd="sng" algn="ctr">
                          <a:noFill/>
                          <a:prstDash val="solid"/>
                          <a:round/>
                          <a:headEnd type="none" w="med" len="med"/>
                          <a:tailEnd type="none" w="med" len="med"/>
                        </a:lnT>
                        <a:lnB w="19050" cap="flat" cmpd="sng" algn="ctr">
                          <a:noFill/>
                          <a:prstDash val="solid"/>
                          <a:round/>
                          <a:headEnd type="none" w="med" len="med"/>
                          <a:tailEnd type="none" w="med" len="med"/>
                        </a:lnB>
                        <a:noFill/>
                      </a:tcPr>
                    </a:tc>
                    <a:tc rowSpan="2">
                      <a:txBody>
                        <a:bodyPr/>
                        <a:lstStyle/>
                        <a:p>
                          <a:pPr algn="l"/>
                          <a:r>
                            <a:rPr kumimoji="1" lang="en-US" altLang="ja-JP" sz="1400" b="0" dirty="0">
                              <a:solidFill>
                                <a:srgbClr val="FF0000"/>
                              </a:solidFill>
                              <a:latin typeface="Times New Roman" panose="02020603050405020304" pitchFamily="18" charset="0"/>
                              <a:cs typeface="Times New Roman" panose="02020603050405020304" pitchFamily="18" charset="0"/>
                            </a:rPr>
                            <a:t>2.00×10</a:t>
                          </a:r>
                          <a:r>
                            <a:rPr kumimoji="1" lang="en-US" altLang="ja-JP" sz="1400" b="0" baseline="30000" dirty="0">
                              <a:solidFill>
                                <a:srgbClr val="FF0000"/>
                              </a:solidFill>
                              <a:latin typeface="Times New Roman" panose="02020603050405020304" pitchFamily="18" charset="0"/>
                              <a:cs typeface="Times New Roman" panose="02020603050405020304" pitchFamily="18" charset="0"/>
                            </a:rPr>
                            <a:t>22</a:t>
                          </a:r>
                        </a:p>
                      </a:txBody>
                      <a:tcPr anchor="ctr">
                        <a:lnT w="12700" cap="flat" cmpd="sng" algn="ctr">
                          <a:noFill/>
                          <a:prstDash val="solid"/>
                          <a:round/>
                          <a:headEnd type="none" w="med" len="med"/>
                          <a:tailEnd type="none" w="med" len="med"/>
                        </a:lnT>
                        <a:lnB w="19050" cap="flat" cmpd="sng" algn="ctr">
                          <a:noFill/>
                          <a:prstDash val="solid"/>
                          <a:round/>
                          <a:headEnd type="none" w="med" len="med"/>
                          <a:tailEnd type="none" w="med" len="med"/>
                        </a:lnB>
                        <a:noFill/>
                      </a:tcPr>
                    </a:tc>
                    <a:tc rowSpan="2">
                      <a:txBody>
                        <a:bodyPr/>
                        <a:lstStyle/>
                        <a:p>
                          <a:pPr algn="l"/>
                          <a:r>
                            <a:rPr kumimoji="1" lang="en-US" altLang="ja-JP" sz="1400" b="0" dirty="0">
                              <a:solidFill>
                                <a:srgbClr val="FF0000"/>
                              </a:solidFill>
                              <a:latin typeface="Times New Roman" panose="02020603050405020304" pitchFamily="18" charset="0"/>
                              <a:cs typeface="Times New Roman" panose="02020603050405020304" pitchFamily="18" charset="0"/>
                            </a:rPr>
                            <a:t>3.60×10</a:t>
                          </a:r>
                          <a:r>
                            <a:rPr kumimoji="1" lang="en-US" altLang="ja-JP" sz="1400" b="0" baseline="30000" dirty="0">
                              <a:solidFill>
                                <a:srgbClr val="FF0000"/>
                              </a:solidFill>
                              <a:latin typeface="Times New Roman" panose="02020603050405020304" pitchFamily="18" charset="0"/>
                              <a:cs typeface="Times New Roman" panose="02020603050405020304" pitchFamily="18" charset="0"/>
                            </a:rPr>
                            <a:t>22</a:t>
                          </a:r>
                        </a:p>
                      </a:txBody>
                      <a:tcPr anchor="ctr">
                        <a:lnT w="12700" cap="flat" cmpd="sng" algn="ctr">
                          <a:noFill/>
                          <a:prstDash val="solid"/>
                          <a:round/>
                          <a:headEnd type="none" w="med" len="med"/>
                          <a:tailEnd type="none" w="med" len="med"/>
                        </a:lnT>
                        <a:lnB w="19050" cap="flat" cmpd="sng" algn="ctr">
                          <a:noFill/>
                          <a:prstDash val="solid"/>
                          <a:round/>
                          <a:headEnd type="none" w="med" len="med"/>
                          <a:tailEnd type="none" w="med" len="med"/>
                        </a:lnB>
                        <a:noFill/>
                      </a:tcPr>
                    </a:tc>
                    <a:extLst>
                      <a:ext uri="{0D108BD9-81ED-4DB2-BD59-A6C34878D82A}">
                        <a16:rowId xmlns:a16="http://schemas.microsoft.com/office/drawing/2014/main" val="10005"/>
                      </a:ext>
                    </a:extLst>
                  </a:tr>
                  <a:tr h="269682">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acc>
                                <m:accPr>
                                  <m:chr m:val="̃"/>
                                  <m:ctrlPr>
                                    <a:rPr lang="en-US" altLang="ja-JP" sz="1400" b="1" i="1" dirty="0" smtClean="0">
                                      <a:solidFill>
                                        <a:srgbClr val="FF0000"/>
                                      </a:solidFill>
                                      <a:latin typeface="Cambria Math" panose="02040503050406030204" pitchFamily="18" charset="0"/>
                                    </a:rPr>
                                  </m:ctrlPr>
                                </m:accPr>
                                <m:e>
                                  <m:r>
                                    <a:rPr lang="en-US" altLang="ja-JP" sz="1400" b="1" i="1" dirty="0">
                                      <a:solidFill>
                                        <a:srgbClr val="FF0000"/>
                                      </a:solidFill>
                                      <a:latin typeface="Cambria Math"/>
                                    </a:rPr>
                                    <m:t>𝜺</m:t>
                                  </m:r>
                                  <m:r>
                                    <a:rPr lang="en-US" altLang="ja-JP" sz="1400" b="1" i="0" baseline="-25000" dirty="0">
                                      <a:solidFill>
                                        <a:srgbClr val="FF0000"/>
                                      </a:solidFill>
                                      <a:latin typeface="Cambria Math"/>
                                    </a:rPr>
                                    <m:t>𝐢</m:t>
                                  </m:r>
                                </m:e>
                              </m:acc>
                            </m:oMath>
                          </a14:m>
                          <a:r>
                            <a:rPr lang="en-US" altLang="ja-JP" sz="1400" b="1" dirty="0">
                              <a:solidFill>
                                <a:srgbClr val="FF0000"/>
                              </a:solidFill>
                              <a:latin typeface="Times New Roman" panose="02020603050405020304" pitchFamily="18" charset="0"/>
                              <a:cs typeface="Times New Roman" panose="02020603050405020304" pitchFamily="18" charset="0"/>
                            </a:rPr>
                            <a:t> = 205 MeV</a:t>
                          </a:r>
                        </a:p>
                      </a:txBody>
                      <a:tcPr anchor="ctr">
                        <a:lnT w="12700" cap="flat" cmpd="sng" algn="ctr">
                          <a:noFill/>
                          <a:prstDash val="solid"/>
                          <a:round/>
                          <a:headEnd type="none" w="med" len="med"/>
                          <a:tailEnd type="none" w="med" len="med"/>
                        </a:lnT>
                        <a:lnB w="19050" cap="flat" cmpd="sng" algn="ctr">
                          <a:noFill/>
                          <a:prstDash val="solid"/>
                          <a:round/>
                          <a:headEnd type="none" w="med" len="med"/>
                          <a:tailEnd type="none" w="med" len="med"/>
                        </a:lnB>
                        <a:noFill/>
                      </a:tcPr>
                    </a:tc>
                    <a:tc vMerge="1">
                      <a:txBody>
                        <a:bodyPr/>
                        <a:lstStyle/>
                        <a:p>
                          <a:endParaRPr lang="ja-JP" altLang="en-US" dirty="0"/>
                        </a:p>
                      </a:txBody>
                      <a:tcPr anchor="ctr">
                        <a:lnT w="12700" cap="flat" cmpd="sng" algn="ctr">
                          <a:noFill/>
                          <a:prstDash val="solid"/>
                          <a:round/>
                          <a:headEnd type="none" w="med" len="med"/>
                          <a:tailEnd type="none" w="med" len="med"/>
                        </a:lnT>
                        <a:lnB w="19050" cap="flat" cmpd="sng" algn="ctr">
                          <a:noFill/>
                          <a:prstDash val="solid"/>
                          <a:round/>
                          <a:headEnd type="none" w="med" len="med"/>
                          <a:tailEnd type="none" w="med" len="med"/>
                        </a:lnB>
                        <a:noFill/>
                      </a:tcPr>
                    </a:tc>
                    <a:tc vMerge="1">
                      <a:txBody>
                        <a:bodyPr/>
                        <a:lstStyle/>
                        <a:p>
                          <a:pPr algn="l"/>
                          <a:endParaRPr kumimoji="1" lang="en-US" altLang="ja-JP" sz="1400" b="0" baseline="30000" dirty="0">
                            <a:solidFill>
                              <a:schemeClr val="tx1"/>
                            </a:solidFill>
                            <a:latin typeface="Times New Roman" panose="02020603050405020304" pitchFamily="18" charset="0"/>
                            <a:cs typeface="Times New Roman" panose="02020603050405020304" pitchFamily="18" charset="0"/>
                          </a:endParaRPr>
                        </a:p>
                      </a:txBody>
                      <a:tcPr anchor="ctr">
                        <a:lnT w="12700" cap="flat" cmpd="sng" algn="ctr">
                          <a:noFill/>
                          <a:prstDash val="solid"/>
                          <a:round/>
                          <a:headEnd type="none" w="med" len="med"/>
                          <a:tailEnd type="none" w="med" len="med"/>
                        </a:lnT>
                        <a:lnB w="19050" cap="flat" cmpd="sng" algn="ctr">
                          <a:noFill/>
                          <a:prstDash val="solid"/>
                          <a:round/>
                          <a:headEnd type="none" w="med" len="med"/>
                          <a:tailEnd type="none" w="med" len="med"/>
                        </a:lnB>
                        <a:noFill/>
                      </a:tcPr>
                    </a:tc>
                    <a:tc vMerge="1">
                      <a:txBody>
                        <a:bodyPr/>
                        <a:lstStyle/>
                        <a:p>
                          <a:pPr algn="l"/>
                          <a:endParaRPr kumimoji="1" lang="en-US" altLang="ja-JP" sz="1400" b="0" baseline="30000" dirty="0">
                            <a:solidFill>
                              <a:schemeClr val="tx1"/>
                            </a:solidFill>
                            <a:latin typeface="Times New Roman" panose="02020603050405020304" pitchFamily="18" charset="0"/>
                            <a:cs typeface="Times New Roman" panose="02020603050405020304" pitchFamily="18" charset="0"/>
                          </a:endParaRPr>
                        </a:p>
                      </a:txBody>
                      <a:tcPr anchor="ctr">
                        <a:lnT w="12700" cap="flat" cmpd="sng" algn="ctr">
                          <a:noFill/>
                          <a:prstDash val="solid"/>
                          <a:round/>
                          <a:headEnd type="none" w="med" len="med"/>
                          <a:tailEnd type="none" w="med" len="med"/>
                        </a:lnT>
                        <a:lnB w="19050" cap="flat" cmpd="sng" algn="ctr">
                          <a:noFill/>
                          <a:prstDash val="solid"/>
                          <a:round/>
                          <a:headEnd type="none" w="med" len="med"/>
                          <a:tailEnd type="none" w="med" len="med"/>
                        </a:lnB>
                        <a:noFill/>
                      </a:tcPr>
                    </a:tc>
                    <a:tc vMerge="1">
                      <a:txBody>
                        <a:bodyPr/>
                        <a:lstStyle/>
                        <a:p>
                          <a:pPr algn="l"/>
                          <a:endParaRPr kumimoji="1" lang="en-US" altLang="ja-JP" sz="1400" b="0" baseline="30000" dirty="0">
                            <a:solidFill>
                              <a:schemeClr val="tx1"/>
                            </a:solidFill>
                            <a:latin typeface="Times New Roman" panose="02020603050405020304" pitchFamily="18" charset="0"/>
                            <a:cs typeface="Times New Roman" panose="02020603050405020304" pitchFamily="18" charset="0"/>
                          </a:endParaRPr>
                        </a:p>
                      </a:txBody>
                      <a:tcPr anchor="ctr">
                        <a:lnT w="12700" cap="flat" cmpd="sng" algn="ctr">
                          <a:noFill/>
                          <a:prstDash val="solid"/>
                          <a:round/>
                          <a:headEnd type="none" w="med" len="med"/>
                          <a:tailEnd type="none" w="med" len="med"/>
                        </a:lnT>
                        <a:lnB w="19050" cap="flat" cmpd="sng" algn="ctr">
                          <a:noFill/>
                          <a:prstDash val="solid"/>
                          <a:round/>
                          <a:headEnd type="none" w="med" len="med"/>
                          <a:tailEnd type="none" w="med" len="med"/>
                        </a:lnB>
                        <a:noFill/>
                      </a:tcPr>
                    </a:tc>
                    <a:extLst>
                      <a:ext uri="{0D108BD9-81ED-4DB2-BD59-A6C34878D82A}">
                        <a16:rowId xmlns:a16="http://schemas.microsoft.com/office/drawing/2014/main" val="10002"/>
                      </a:ext>
                    </a:extLst>
                  </a:tr>
                  <a:tr h="0">
                    <a:tc vMerge="1">
                      <a:txBody>
                        <a:bodyPr/>
                        <a:lstStyle/>
                        <a:p>
                          <a:endParaRPr kumimoji="1" lang="ja-JP" altLang="en-US"/>
                        </a:p>
                      </a:txBody>
                      <a:tcPr/>
                    </a:tc>
                    <a:tc vMerge="1">
                      <a:txBody>
                        <a:bodyPr/>
                        <a:lstStyle/>
                        <a:p>
                          <a:endParaRPr kumimoji="1" lang="ja-JP" altLang="en-US"/>
                        </a:p>
                      </a:txBody>
                      <a:tcPr/>
                    </a:tc>
                    <a:tc rowSpan="2">
                      <a:txBody>
                        <a:bodyPr/>
                        <a:lstStyle/>
                        <a:p>
                          <a:pPr algn="l"/>
                          <a:r>
                            <a:rPr kumimoji="1" lang="en-US" altLang="ja-JP" sz="1400" b="0" dirty="0">
                              <a:solidFill>
                                <a:srgbClr val="007413"/>
                              </a:solidFill>
                              <a:latin typeface="Times New Roman" panose="02020603050405020304" pitchFamily="18" charset="0"/>
                              <a:cs typeface="Times New Roman" panose="02020603050405020304" pitchFamily="18" charset="0"/>
                            </a:rPr>
                            <a:t>1.66×10</a:t>
                          </a:r>
                          <a:r>
                            <a:rPr kumimoji="1" lang="en-US" altLang="ja-JP" sz="1400" b="0" baseline="30000" dirty="0">
                              <a:solidFill>
                                <a:srgbClr val="007413"/>
                              </a:solidFill>
                              <a:latin typeface="Times New Roman" panose="02020603050405020304" pitchFamily="18" charset="0"/>
                              <a:cs typeface="Times New Roman" panose="02020603050405020304" pitchFamily="18" charset="0"/>
                            </a:rPr>
                            <a:t>22</a:t>
                          </a:r>
                        </a:p>
                      </a:txBody>
                      <a:tcPr anchor="ctr">
                        <a:lnT w="12700" cap="flat" cmpd="sng" algn="ctr">
                          <a:no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rowSpan="2">
                      <a:txBody>
                        <a:bodyPr/>
                        <a:lstStyle/>
                        <a:p>
                          <a:pPr algn="l"/>
                          <a:r>
                            <a:rPr kumimoji="1" lang="en-US" altLang="ja-JP" sz="1400" b="0" dirty="0">
                              <a:solidFill>
                                <a:srgbClr val="007413"/>
                              </a:solidFill>
                              <a:latin typeface="Times New Roman" panose="02020603050405020304" pitchFamily="18" charset="0"/>
                              <a:cs typeface="Times New Roman" panose="02020603050405020304" pitchFamily="18" charset="0"/>
                            </a:rPr>
                            <a:t>3.33×10</a:t>
                          </a:r>
                          <a:r>
                            <a:rPr kumimoji="1" lang="en-US" altLang="ja-JP" sz="1400" b="0" baseline="30000" dirty="0">
                              <a:solidFill>
                                <a:srgbClr val="007413"/>
                              </a:solidFill>
                              <a:latin typeface="Times New Roman" panose="02020603050405020304" pitchFamily="18" charset="0"/>
                              <a:cs typeface="Times New Roman" panose="02020603050405020304" pitchFamily="18" charset="0"/>
                            </a:rPr>
                            <a:t>22</a:t>
                          </a:r>
                        </a:p>
                      </a:txBody>
                      <a:tcPr anchor="ctr">
                        <a:lnT w="12700" cap="flat" cmpd="sng" algn="ctr">
                          <a:no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rowSpan="2">
                      <a:txBody>
                        <a:bodyPr/>
                        <a:lstStyle/>
                        <a:p>
                          <a:pPr algn="l"/>
                          <a:r>
                            <a:rPr kumimoji="1" lang="en-US" altLang="ja-JP" sz="1400" b="0" dirty="0">
                              <a:solidFill>
                                <a:srgbClr val="007413"/>
                              </a:solidFill>
                              <a:latin typeface="Times New Roman" panose="02020603050405020304" pitchFamily="18" charset="0"/>
                              <a:cs typeface="Times New Roman" panose="02020603050405020304" pitchFamily="18" charset="0"/>
                            </a:rPr>
                            <a:t>6.00×10</a:t>
                          </a:r>
                          <a:r>
                            <a:rPr kumimoji="1" lang="en-US" altLang="ja-JP" sz="1400" b="0" baseline="30000" dirty="0">
                              <a:solidFill>
                                <a:srgbClr val="007413"/>
                              </a:solidFill>
                              <a:latin typeface="Times New Roman" panose="02020603050405020304" pitchFamily="18" charset="0"/>
                              <a:cs typeface="Times New Roman" panose="02020603050405020304" pitchFamily="18" charset="0"/>
                            </a:rPr>
                            <a:t>22</a:t>
                          </a:r>
                        </a:p>
                      </a:txBody>
                      <a:tcPr anchor="ctr">
                        <a:lnT w="12700" cap="flat" cmpd="sng" algn="ctr">
                          <a:no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r h="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acc>
                                <m:accPr>
                                  <m:chr m:val="̃"/>
                                  <m:ctrlPr>
                                    <a:rPr lang="en-US" altLang="ja-JP" sz="1400" b="1" i="1" dirty="0" smtClean="0">
                                      <a:solidFill>
                                        <a:srgbClr val="007413"/>
                                      </a:solidFill>
                                      <a:latin typeface="Cambria Math" panose="02040503050406030204" pitchFamily="18" charset="0"/>
                                    </a:rPr>
                                  </m:ctrlPr>
                                </m:accPr>
                                <m:e>
                                  <m:r>
                                    <a:rPr lang="en-US" altLang="ja-JP" sz="1400" b="1" i="1" dirty="0">
                                      <a:solidFill>
                                        <a:srgbClr val="007413"/>
                                      </a:solidFill>
                                      <a:latin typeface="Cambria Math"/>
                                    </a:rPr>
                                    <m:t>𝜺</m:t>
                                  </m:r>
                                  <m:r>
                                    <a:rPr lang="en-US" altLang="ja-JP" sz="1400" b="1" i="0" baseline="-25000" dirty="0">
                                      <a:solidFill>
                                        <a:srgbClr val="007413"/>
                                      </a:solidFill>
                                      <a:latin typeface="Cambria Math"/>
                                    </a:rPr>
                                    <m:t>𝐢</m:t>
                                  </m:r>
                                </m:e>
                              </m:acc>
                            </m:oMath>
                          </a14:m>
                          <a:r>
                            <a:rPr lang="en-US" altLang="ja-JP" sz="1400" b="1" dirty="0">
                              <a:solidFill>
                                <a:srgbClr val="007413"/>
                              </a:solidFill>
                              <a:latin typeface="Times New Roman" panose="02020603050405020304" pitchFamily="18" charset="0"/>
                              <a:cs typeface="Times New Roman" panose="02020603050405020304" pitchFamily="18" charset="0"/>
                            </a:rPr>
                            <a:t> =</a:t>
                          </a:r>
                          <a:r>
                            <a:rPr lang="ja-JP" altLang="en-US" sz="1400" b="1" baseline="0" dirty="0">
                              <a:solidFill>
                                <a:srgbClr val="007413"/>
                              </a:solidFill>
                              <a:latin typeface="Times New Roman" panose="02020603050405020304" pitchFamily="18" charset="0"/>
                              <a:cs typeface="Times New Roman" panose="02020603050405020304" pitchFamily="18" charset="0"/>
                            </a:rPr>
                            <a:t> </a:t>
                          </a:r>
                          <a:r>
                            <a:rPr lang="en-US" altLang="ja-JP" sz="1400" b="1" dirty="0">
                              <a:solidFill>
                                <a:srgbClr val="007413"/>
                              </a:solidFill>
                              <a:latin typeface="Times New Roman" panose="02020603050405020304" pitchFamily="18" charset="0"/>
                              <a:cs typeface="Times New Roman" panose="02020603050405020304" pitchFamily="18" charset="0"/>
                            </a:rPr>
                            <a:t>326 MeV</a:t>
                          </a:r>
                        </a:p>
                      </a:txBody>
                      <a:tcPr anchor="ctr">
                        <a:lnT w="12700" cap="flat" cmpd="sng" algn="ctr">
                          <a:no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vMerge="1">
                      <a:txBody>
                        <a:bodyPr/>
                        <a:lstStyle/>
                        <a:p>
                          <a:endParaRPr lang="ja-JP" altLang="en-US" dirty="0"/>
                        </a:p>
                      </a:txBody>
                      <a:tcPr anchor="ctr">
                        <a:lnT w="12700" cap="flat" cmpd="sng" algn="ctr">
                          <a:no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vMerge="1">
                      <a:txBody>
                        <a:bodyPr/>
                        <a:lstStyle/>
                        <a:p>
                          <a:pPr algn="l"/>
                          <a:endParaRPr kumimoji="1" lang="en-US" altLang="ja-JP" sz="1400" b="0" baseline="30000" dirty="0">
                            <a:solidFill>
                              <a:schemeClr val="tx1"/>
                            </a:solidFill>
                            <a:latin typeface="Times New Roman" panose="02020603050405020304" pitchFamily="18" charset="0"/>
                            <a:cs typeface="Times New Roman" panose="02020603050405020304" pitchFamily="18" charset="0"/>
                          </a:endParaRPr>
                        </a:p>
                      </a:txBody>
                      <a:tcPr anchor="ctr">
                        <a:lnT w="12700" cap="flat" cmpd="sng" algn="ctr">
                          <a:no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vMerge="1">
                      <a:txBody>
                        <a:bodyPr/>
                        <a:lstStyle/>
                        <a:p>
                          <a:pPr algn="l"/>
                          <a:endParaRPr kumimoji="1" lang="en-US" altLang="ja-JP" sz="1400" b="0" baseline="30000" dirty="0">
                            <a:solidFill>
                              <a:schemeClr val="tx1"/>
                            </a:solidFill>
                            <a:latin typeface="Times New Roman" panose="02020603050405020304" pitchFamily="18" charset="0"/>
                            <a:cs typeface="Times New Roman" panose="02020603050405020304" pitchFamily="18" charset="0"/>
                          </a:endParaRPr>
                        </a:p>
                      </a:txBody>
                      <a:tcPr anchor="ctr">
                        <a:lnT w="12700" cap="flat" cmpd="sng" algn="ctr">
                          <a:no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vMerge="1">
                      <a:txBody>
                        <a:bodyPr/>
                        <a:lstStyle/>
                        <a:p>
                          <a:pPr algn="l"/>
                          <a:endParaRPr kumimoji="1" lang="en-US" altLang="ja-JP" sz="1400" b="0" baseline="30000" dirty="0">
                            <a:solidFill>
                              <a:schemeClr val="tx1"/>
                            </a:solidFill>
                            <a:latin typeface="Times New Roman" panose="02020603050405020304" pitchFamily="18" charset="0"/>
                            <a:cs typeface="Times New Roman" panose="02020603050405020304" pitchFamily="18" charset="0"/>
                          </a:endParaRPr>
                        </a:p>
                      </a:txBody>
                      <a:tcPr anchor="ctr">
                        <a:lnT w="12700" cap="flat" cmpd="sng" algn="ctr">
                          <a:no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bl>
              </a:graphicData>
            </a:graphic>
          </p:graphicFrame>
        </mc:Choice>
        <mc:Fallback xmlns="">
          <p:graphicFrame>
            <p:nvGraphicFramePr>
              <p:cNvPr id="73" name="表 72"/>
              <p:cNvGraphicFramePr>
                <a:graphicFrameLocks noGrp="1"/>
              </p:cNvGraphicFramePr>
              <p:nvPr>
                <p:extLst>
                  <p:ext uri="{D42A27DB-BD31-4B8C-83A1-F6EECF244321}">
                    <p14:modId xmlns:p14="http://schemas.microsoft.com/office/powerpoint/2010/main" val="3212749781"/>
                  </p:ext>
                </p:extLst>
              </p:nvPr>
            </p:nvGraphicFramePr>
            <p:xfrm>
              <a:off x="3009184" y="-2619672"/>
              <a:ext cx="5250323" cy="1844482"/>
            </p:xfrm>
            <a:graphic>
              <a:graphicData uri="http://schemas.openxmlformats.org/drawingml/2006/table">
                <a:tbl>
                  <a:tblPr firstRow="1" bandRow="1">
                    <a:tableStyleId>{5C22544A-7EE6-4342-B048-85BDC9FD1C3A}</a:tableStyleId>
                  </a:tblPr>
                  <a:tblGrid>
                    <a:gridCol w="1217875"/>
                    <a:gridCol w="1008112">
                      <a:extLst>
                        <a:ext uri="{9D8B030D-6E8A-4147-A177-3AD203B41FA5}">
                          <a16:colId xmlns:a16="http://schemas.microsoft.com/office/drawing/2014/main" xmlns:a14="http://schemas.microsoft.com/office/drawing/2010/main" xmlns="" val="20000"/>
                        </a:ext>
                      </a:extLst>
                    </a:gridCol>
                    <a:gridCol w="1008112">
                      <a:extLst>
                        <a:ext uri="{9D8B030D-6E8A-4147-A177-3AD203B41FA5}">
                          <a16:colId xmlns:a16="http://schemas.microsoft.com/office/drawing/2014/main" xmlns:a14="http://schemas.microsoft.com/office/drawing/2010/main" xmlns="" val="20001"/>
                        </a:ext>
                      </a:extLst>
                    </a:gridCol>
                    <a:gridCol w="1008112">
                      <a:extLst>
                        <a:ext uri="{9D8B030D-6E8A-4147-A177-3AD203B41FA5}">
                          <a16:colId xmlns:a16="http://schemas.microsoft.com/office/drawing/2014/main" xmlns:a14="http://schemas.microsoft.com/office/drawing/2010/main" xmlns="" val="20002"/>
                        </a:ext>
                      </a:extLst>
                    </a:gridCol>
                    <a:gridCol w="1008112">
                      <a:extLst>
                        <a:ext uri="{9D8B030D-6E8A-4147-A177-3AD203B41FA5}">
                          <a16:colId xmlns:a16="http://schemas.microsoft.com/office/drawing/2014/main" xmlns:a14="http://schemas.microsoft.com/office/drawing/2010/main" xmlns="" val="20003"/>
                        </a:ext>
                      </a:extLst>
                    </a:gridCol>
                  </a:tblGrid>
                  <a:tr h="304800">
                    <a:tc rowSpan="2">
                      <a:txBody>
                        <a:bodyPr/>
                        <a:lstStyle/>
                        <a:p>
                          <a:pPr algn="ctr"/>
                          <a:endParaRPr kumimoji="1" lang="ja-JP" altLang="en-US" sz="1400" b="0" dirty="0">
                            <a:solidFill>
                              <a:schemeClr val="tx1"/>
                            </a:solidFill>
                            <a:latin typeface="Times New Roman" panose="02020603050405020304" pitchFamily="18" charset="0"/>
                            <a:cs typeface="Times New Roman" panose="02020603050405020304" pitchFamily="18" charset="0"/>
                          </a:endParaRPr>
                        </a:p>
                      </a:txBody>
                      <a:tcP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endParaRPr lang="en-US" altLang="ja-JP" sz="1400" b="0" dirty="0">
                            <a:solidFill>
                              <a:schemeClr val="tx1"/>
                            </a:solidFill>
                            <a:latin typeface="Times New Roman" panose="02020603050405020304" pitchFamily="18" charset="0"/>
                            <a:cs typeface="Times New Roman" panose="02020603050405020304" pitchFamily="18" charset="0"/>
                          </a:endParaRPr>
                        </a:p>
                      </a:txBody>
                      <a:tcP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400" b="1" dirty="0">
                              <a:solidFill>
                                <a:schemeClr val="tx1"/>
                              </a:solidFill>
                              <a:latin typeface="Times New Roman" panose="02020603050405020304" pitchFamily="18" charset="0"/>
                              <a:cs typeface="Times New Roman" panose="02020603050405020304" pitchFamily="18" charset="0"/>
                            </a:rPr>
                            <a:t>＋</a:t>
                          </a:r>
                          <a:r>
                            <a:rPr kumimoji="1" lang="ja-JP" altLang="en-US" sz="1400" b="1" dirty="0" smtClean="0">
                              <a:solidFill>
                                <a:schemeClr val="tx1"/>
                              </a:solidFill>
                              <a:latin typeface="Times New Roman" panose="02020603050405020304" pitchFamily="18" charset="0"/>
                              <a:cs typeface="Times New Roman" panose="02020603050405020304" pitchFamily="18" charset="0"/>
                            </a:rPr>
                            <a:t>： </a:t>
                          </a:r>
                          <a:r>
                            <a:rPr kumimoji="1" lang="en-US" altLang="ja-JP" sz="1400" b="1" dirty="0">
                              <a:solidFill>
                                <a:schemeClr val="tx1"/>
                              </a:solidFill>
                              <a:latin typeface="Times New Roman" panose="02020603050405020304" pitchFamily="18" charset="0"/>
                              <a:cs typeface="Times New Roman" panose="02020603050405020304" pitchFamily="18" charset="0"/>
                            </a:rPr>
                            <a:t>case1</a:t>
                          </a:r>
                        </a:p>
                      </a:txBody>
                      <a:tcP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kumimoji="1" lang="ja-JP" altLang="en-US" sz="1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1" lang="en-US" altLang="ja-JP" sz="1400" b="1" dirty="0">
                              <a:solidFill>
                                <a:schemeClr val="tx1"/>
                              </a:solidFill>
                              <a:latin typeface="Times New Roman" panose="02020603050405020304" pitchFamily="18" charset="0"/>
                              <a:cs typeface="Times New Roman" panose="02020603050405020304" pitchFamily="18" charset="0"/>
                            </a:rPr>
                            <a:t>case2 </a:t>
                          </a:r>
                        </a:p>
                      </a:txBody>
                      <a:tcP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1" lang="en-US" altLang="ja-JP" sz="1400" b="1" dirty="0">
                              <a:solidFill>
                                <a:schemeClr val="tx1"/>
                              </a:solidFill>
                              <a:latin typeface="Times New Roman" panose="02020603050405020304" pitchFamily="18" charset="0"/>
                              <a:cs typeface="Times New Roman" panose="02020603050405020304" pitchFamily="18" charset="0"/>
                            </a:rPr>
                            <a:t>case3</a:t>
                          </a:r>
                        </a:p>
                      </a:txBody>
                      <a:tcP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a14="http://schemas.microsoft.com/office/drawing/2010/main" xmlns="" val="10000"/>
                      </a:ext>
                    </a:extLst>
                  </a:tr>
                  <a:tr h="518160">
                    <a:tc vMerge="1">
                      <a:txBody>
                        <a:bodyPr/>
                        <a:lstStyle/>
                        <a:p>
                          <a:pPr algn="l"/>
                          <a:endParaRPr lang="en-US" altLang="ja-JP" sz="1800" b="1" dirty="0">
                            <a:solidFill>
                              <a:srgbClr val="0119FF"/>
                            </a:solidFill>
                            <a:latin typeface="Times New Roman" panose="02020603050405020304" pitchFamily="18" charset="0"/>
                            <a:cs typeface="Times New Roman" panose="02020603050405020304" pitchFamily="18"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en-US" altLang="ja-JP" sz="1400" b="1" i="1" dirty="0" smtClean="0">
                              <a:solidFill>
                                <a:schemeClr val="tx1"/>
                              </a:solidFill>
                              <a:latin typeface="Times New Roman" panose="02020603050405020304" pitchFamily="18" charset="0"/>
                              <a:cs typeface="Times New Roman" panose="02020603050405020304" pitchFamily="18" charset="0"/>
                            </a:rPr>
                            <a:t>n</a:t>
                          </a:r>
                          <a:r>
                            <a:rPr lang="en-US" altLang="ja-JP" sz="1400" b="1" baseline="-25000" dirty="0" smtClean="0">
                              <a:solidFill>
                                <a:schemeClr val="tx1"/>
                              </a:solidFill>
                              <a:latin typeface="Times New Roman" panose="02020603050405020304" pitchFamily="18" charset="0"/>
                              <a:cs typeface="Times New Roman" panose="02020603050405020304" pitchFamily="18" charset="0"/>
                            </a:rPr>
                            <a:t>e</a:t>
                          </a:r>
                          <a:r>
                            <a:rPr lang="en-US" altLang="ja-JP" sz="1400" b="1" dirty="0" smtClean="0">
                              <a:solidFill>
                                <a:schemeClr val="tx1"/>
                              </a:solidFill>
                              <a:latin typeface="Times New Roman" panose="02020603050405020304" pitchFamily="18" charset="0"/>
                              <a:cs typeface="Times New Roman" panose="02020603050405020304" pitchFamily="18" charset="0"/>
                            </a:rPr>
                            <a:t>/</a:t>
                          </a:r>
                          <a:r>
                            <a:rPr lang="en-US" altLang="ja-JP" sz="1400" b="1" i="1" dirty="0" err="1" smtClean="0">
                              <a:solidFill>
                                <a:schemeClr val="tx1"/>
                              </a:solidFill>
                              <a:latin typeface="Times New Roman" panose="02020603050405020304" pitchFamily="18" charset="0"/>
                              <a:cs typeface="Times New Roman" panose="02020603050405020304" pitchFamily="18" charset="0"/>
                            </a:rPr>
                            <a:t>n</a:t>
                          </a:r>
                          <a:r>
                            <a:rPr lang="en-US" altLang="ja-JP" sz="1400" b="1" baseline="-25000" dirty="0" err="1" smtClean="0">
                              <a:solidFill>
                                <a:schemeClr val="tx1"/>
                              </a:solidFill>
                              <a:latin typeface="Times New Roman" panose="02020603050405020304" pitchFamily="18" charset="0"/>
                              <a:cs typeface="Times New Roman" panose="02020603050405020304" pitchFamily="18" charset="0"/>
                            </a:rPr>
                            <a:t>cr</a:t>
                          </a:r>
                          <a:r>
                            <a:rPr lang="en-US" altLang="ja-JP" sz="1400" b="1" dirty="0" smtClean="0">
                              <a:solidFill>
                                <a:schemeClr val="tx1"/>
                              </a:solidFill>
                              <a:latin typeface="Times New Roman" panose="02020603050405020304" pitchFamily="18" charset="0"/>
                              <a:cs typeface="Times New Roman" panose="02020603050405020304" pitchFamily="18" charset="0"/>
                            </a:rPr>
                            <a:t> [--]</a:t>
                          </a:r>
                        </a:p>
                        <a:p>
                          <a:pPr algn="l"/>
                          <a:r>
                            <a:rPr lang="en-US" altLang="ja-JP" sz="1400" b="1" dirty="0" smtClean="0">
                              <a:solidFill>
                                <a:schemeClr val="tx1"/>
                              </a:solidFill>
                              <a:latin typeface="Times New Roman" panose="02020603050405020304" pitchFamily="18" charset="0"/>
                              <a:cs typeface="Times New Roman" panose="02020603050405020304" pitchFamily="18" charset="0"/>
                            </a:rPr>
                            <a:t>( </a:t>
                          </a:r>
                          <a:r>
                            <a:rPr lang="en-US" altLang="ja-JP" sz="1400" b="1" i="1" dirty="0" smtClean="0">
                              <a:solidFill>
                                <a:schemeClr val="tx1"/>
                              </a:solidFill>
                              <a:latin typeface="Times New Roman" panose="02020603050405020304" pitchFamily="18" charset="0"/>
                              <a:cs typeface="Times New Roman" panose="02020603050405020304" pitchFamily="18" charset="0"/>
                            </a:rPr>
                            <a:t>ρ</a:t>
                          </a:r>
                          <a:r>
                            <a:rPr lang="en-US" altLang="ja-JP" sz="1400" b="1" dirty="0" smtClean="0">
                              <a:solidFill>
                                <a:schemeClr val="tx1"/>
                              </a:solidFill>
                              <a:latin typeface="Times New Roman" panose="02020603050405020304" pitchFamily="18" charset="0"/>
                              <a:cs typeface="Times New Roman" panose="02020603050405020304" pitchFamily="18" charset="0"/>
                            </a:rPr>
                            <a:t> [g/cc] )</a:t>
                          </a:r>
                          <a:endParaRPr lang="en-US" altLang="ja-JP" sz="1400" b="1" dirty="0">
                            <a:solidFill>
                              <a:schemeClr val="tx1"/>
                            </a:solidFill>
                            <a:latin typeface="Times New Roman" panose="02020603050405020304" pitchFamily="18" charset="0"/>
                            <a:cs typeface="Times New Roman" panose="02020603050405020304" pitchFamily="18"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400" b="0" dirty="0" smtClean="0">
                              <a:solidFill>
                                <a:schemeClr val="tx1"/>
                              </a:solidFill>
                              <a:latin typeface="Times New Roman" panose="02020603050405020304" pitchFamily="18" charset="0"/>
                              <a:cs typeface="Times New Roman" panose="02020603050405020304" pitchFamily="18" charset="0"/>
                            </a:rPr>
                            <a:t>100</a:t>
                          </a:r>
                          <a:r>
                            <a:rPr kumimoji="1" lang="en-US" altLang="ja-JP" sz="1400" b="0" baseline="-25000" dirty="0" smtClean="0">
                              <a:solidFill>
                                <a:schemeClr val="tx1"/>
                              </a:solidFill>
                              <a:latin typeface="Times New Roman" panose="02020603050405020304" pitchFamily="18" charset="0"/>
                              <a:cs typeface="Times New Roman" panose="02020603050405020304" pitchFamily="18"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400" b="0" baseline="0" dirty="0" smtClean="0">
                              <a:solidFill>
                                <a:schemeClr val="tx1"/>
                              </a:solidFill>
                              <a:latin typeface="Times New Roman" panose="02020603050405020304" pitchFamily="18" charset="0"/>
                              <a:cs typeface="Times New Roman" panose="02020603050405020304" pitchFamily="18" charset="0"/>
                            </a:rPr>
                            <a:t>(0.33)</a:t>
                          </a:r>
                          <a:endParaRPr kumimoji="1" lang="ja-JP" altLang="en-US" sz="1400" b="0" baseline="-25000" dirty="0" smtClean="0">
                            <a:solidFill>
                              <a:schemeClr val="tx1"/>
                            </a:solidFill>
                            <a:latin typeface="Times New Roman" panose="02020603050405020304" pitchFamily="18" charset="0"/>
                            <a:cs typeface="Times New Roman" panose="02020603050405020304" pitchFamily="18"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400" b="0" dirty="0" smtClean="0">
                              <a:solidFill>
                                <a:schemeClr val="tx1"/>
                              </a:solidFill>
                              <a:latin typeface="Times New Roman" panose="02020603050405020304" pitchFamily="18" charset="0"/>
                              <a:cs typeface="Times New Roman" panose="02020603050405020304" pitchFamily="18" charset="0"/>
                            </a:rPr>
                            <a:t>200</a:t>
                          </a:r>
                          <a:r>
                            <a:rPr kumimoji="1" lang="en-US" altLang="ja-JP" sz="1400" b="0" baseline="-25000" dirty="0" smtClean="0">
                              <a:solidFill>
                                <a:schemeClr val="tx1"/>
                              </a:solidFill>
                              <a:latin typeface="Times New Roman" panose="02020603050405020304" pitchFamily="18" charset="0"/>
                              <a:cs typeface="Times New Roman" panose="02020603050405020304" pitchFamily="18"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400" b="0" baseline="0" dirty="0" smtClean="0">
                              <a:solidFill>
                                <a:schemeClr val="tx1"/>
                              </a:solidFill>
                              <a:latin typeface="Times New Roman" panose="02020603050405020304" pitchFamily="18" charset="0"/>
                              <a:cs typeface="Times New Roman" panose="02020603050405020304" pitchFamily="18" charset="0"/>
                            </a:rPr>
                            <a:t>(0.67)</a:t>
                          </a:r>
                          <a:endParaRPr kumimoji="1" lang="ja-JP" altLang="en-US" sz="1400" b="0" baseline="30000" dirty="0" smtClean="0">
                            <a:solidFill>
                              <a:schemeClr val="tx1"/>
                            </a:solidFill>
                            <a:latin typeface="Times New Roman" panose="02020603050405020304" pitchFamily="18" charset="0"/>
                            <a:cs typeface="Times New Roman" panose="02020603050405020304" pitchFamily="18"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400" b="0" dirty="0" smtClean="0">
                              <a:solidFill>
                                <a:schemeClr val="tx1"/>
                              </a:solidFill>
                              <a:latin typeface="Times New Roman" panose="02020603050405020304" pitchFamily="18" charset="0"/>
                              <a:cs typeface="Times New Roman" panose="02020603050405020304" pitchFamily="18" charset="0"/>
                            </a:rPr>
                            <a:t>360</a:t>
                          </a:r>
                          <a:r>
                            <a:rPr kumimoji="1" lang="en-US" altLang="ja-JP" sz="1400" b="0" baseline="-25000" dirty="0" smtClean="0">
                              <a:solidFill>
                                <a:schemeClr val="tx1"/>
                              </a:solidFill>
                              <a:latin typeface="Times New Roman" panose="02020603050405020304" pitchFamily="18" charset="0"/>
                              <a:cs typeface="Times New Roman" panose="02020603050405020304" pitchFamily="18"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400" b="0" baseline="0" dirty="0" smtClean="0">
                              <a:solidFill>
                                <a:schemeClr val="tx1"/>
                              </a:solidFill>
                              <a:latin typeface="Times New Roman" panose="02020603050405020304" pitchFamily="18" charset="0"/>
                              <a:cs typeface="Times New Roman" panose="02020603050405020304" pitchFamily="18" charset="0"/>
                            </a:rPr>
                            <a:t>(1.20)</a:t>
                          </a:r>
                          <a:endParaRPr kumimoji="1" lang="ja-JP" altLang="en-US" sz="1400" b="0" baseline="0" dirty="0" smtClean="0">
                            <a:solidFill>
                              <a:schemeClr val="tx1"/>
                            </a:solidFill>
                            <a:latin typeface="Times New Roman" panose="02020603050405020304" pitchFamily="18" charset="0"/>
                            <a:cs typeface="Times New Roman" panose="02020603050405020304" pitchFamily="18"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04800">
                    <a:tc rowSpan="2">
                      <a:txBody>
                        <a:bodyPr/>
                        <a:lstStyle/>
                        <a:p>
                          <a:endParaRPr lang="ja-JP"/>
                        </a:p>
                      </a:txBody>
                      <a:tcPr anchor="ct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blipFill rotWithShape="1">
                          <a:blip r:embed="rId9"/>
                          <a:stretch>
                            <a:fillRect l="-500" t="-220968" r="-330500" b="-187097"/>
                          </a:stretch>
                        </a:blipFill>
                      </a:tcPr>
                    </a:tc>
                    <a:tc rowSpan="5">
                      <a:txBody>
                        <a:bodyPr/>
                        <a:lstStyle/>
                        <a:p>
                          <a:r>
                            <a:rPr lang="en-US" altLang="ja-JP" sz="1400" b="1" i="1" dirty="0" smtClean="0">
                              <a:solidFill>
                                <a:schemeClr val="tx1"/>
                              </a:solidFill>
                              <a:latin typeface="Times New Roman" panose="02020603050405020304" pitchFamily="18" charset="0"/>
                              <a:cs typeface="Times New Roman" panose="02020603050405020304" pitchFamily="18" charset="0"/>
                            </a:rPr>
                            <a:t>I</a:t>
                          </a:r>
                          <a:r>
                            <a:rPr lang="en-US" altLang="ja-JP" sz="1400" b="1" baseline="-25000" dirty="0" smtClean="0">
                              <a:solidFill>
                                <a:schemeClr val="tx1"/>
                              </a:solidFill>
                              <a:latin typeface="Times New Roman" panose="02020603050405020304" pitchFamily="18" charset="0"/>
                              <a:cs typeface="Times New Roman" panose="02020603050405020304" pitchFamily="18" charset="0"/>
                            </a:rPr>
                            <a:t>L</a:t>
                          </a:r>
                          <a:r>
                            <a:rPr lang="en-US" altLang="ja-JP" sz="1400" b="1" baseline="0" dirty="0" smtClean="0">
                              <a:solidFill>
                                <a:schemeClr val="tx1"/>
                              </a:solidFill>
                              <a:latin typeface="Times New Roman" panose="02020603050405020304" pitchFamily="18" charset="0"/>
                              <a:cs typeface="Times New Roman" panose="02020603050405020304" pitchFamily="18" charset="0"/>
                            </a:rPr>
                            <a:t> [W/cm</a:t>
                          </a:r>
                          <a:r>
                            <a:rPr lang="en-US" altLang="ja-JP" sz="1400" b="1" baseline="30000" dirty="0" smtClean="0">
                              <a:solidFill>
                                <a:schemeClr val="tx1"/>
                              </a:solidFill>
                              <a:latin typeface="Times New Roman" panose="02020603050405020304" pitchFamily="18" charset="0"/>
                              <a:cs typeface="Times New Roman" panose="02020603050405020304" pitchFamily="18" charset="0"/>
                            </a:rPr>
                            <a:t>2</a:t>
                          </a:r>
                          <a:r>
                            <a:rPr lang="en-US" altLang="ja-JP" sz="1400" b="1" baseline="0" dirty="0" smtClean="0">
                              <a:solidFill>
                                <a:schemeClr val="tx1"/>
                              </a:solidFill>
                              <a:latin typeface="Times New Roman" panose="02020603050405020304" pitchFamily="18" charset="0"/>
                              <a:cs typeface="Times New Roman" panose="02020603050405020304" pitchFamily="18" charset="0"/>
                            </a:rPr>
                            <a:t>]</a:t>
                          </a:r>
                          <a:endParaRPr lang="ja-JP" altLang="en-US" sz="1400" b="1" dirty="0">
                            <a:solidFill>
                              <a:schemeClr val="tx1"/>
                            </a:solidFill>
                            <a:latin typeface="Times New Roman" panose="02020603050405020304" pitchFamily="18" charset="0"/>
                            <a:cs typeface="Times New Roman" panose="02020603050405020304" pitchFamily="18" charset="0"/>
                          </a:endParaRPr>
                        </a:p>
                      </a:txBody>
                      <a:tcPr anchor="ct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l"/>
                          <a:r>
                            <a:rPr kumimoji="1" lang="en-US" altLang="ja-JP" sz="1400" b="0" dirty="0" smtClean="0">
                              <a:solidFill>
                                <a:srgbClr val="0119FF"/>
                              </a:solidFill>
                              <a:latin typeface="Times New Roman" panose="02020603050405020304" pitchFamily="18" charset="0"/>
                              <a:cs typeface="Times New Roman" panose="02020603050405020304" pitchFamily="18" charset="0"/>
                            </a:rPr>
                            <a:t>0.50×10</a:t>
                          </a:r>
                          <a:r>
                            <a:rPr kumimoji="1" lang="en-US" altLang="ja-JP" sz="1400" b="0" baseline="30000" dirty="0" smtClean="0">
                              <a:solidFill>
                                <a:srgbClr val="0119FF"/>
                              </a:solidFill>
                              <a:latin typeface="Times New Roman" panose="02020603050405020304" pitchFamily="18" charset="0"/>
                              <a:cs typeface="Times New Roman" panose="02020603050405020304" pitchFamily="18" charset="0"/>
                            </a:rPr>
                            <a:t>22</a:t>
                          </a:r>
                          <a:endParaRPr kumimoji="1" lang="en-US" altLang="ja-JP" sz="1400" b="0" baseline="30000" dirty="0">
                            <a:solidFill>
                              <a:srgbClr val="0119FF"/>
                            </a:solidFill>
                            <a:latin typeface="Times New Roman" panose="02020603050405020304" pitchFamily="18" charset="0"/>
                            <a:cs typeface="Times New Roman" panose="02020603050405020304" pitchFamily="18" charset="0"/>
                          </a:endParaRPr>
                        </a:p>
                      </a:txBody>
                      <a:tcPr anchor="ct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l"/>
                          <a:r>
                            <a:rPr kumimoji="1" lang="en-US" altLang="ja-JP" sz="1400" b="0" dirty="0" smtClean="0">
                              <a:solidFill>
                                <a:srgbClr val="0119FF"/>
                              </a:solidFill>
                              <a:latin typeface="Times New Roman" panose="02020603050405020304" pitchFamily="18" charset="0"/>
                              <a:cs typeface="Times New Roman" panose="02020603050405020304" pitchFamily="18" charset="0"/>
                            </a:rPr>
                            <a:t>1.00×10</a:t>
                          </a:r>
                          <a:r>
                            <a:rPr kumimoji="1" lang="en-US" altLang="ja-JP" sz="1400" b="0" baseline="30000" dirty="0" smtClean="0">
                              <a:solidFill>
                                <a:srgbClr val="0119FF"/>
                              </a:solidFill>
                              <a:latin typeface="Times New Roman" panose="02020603050405020304" pitchFamily="18" charset="0"/>
                              <a:cs typeface="Times New Roman" panose="02020603050405020304" pitchFamily="18" charset="0"/>
                            </a:rPr>
                            <a:t>22</a:t>
                          </a:r>
                          <a:endParaRPr kumimoji="1" lang="en-US" altLang="ja-JP" sz="1400" b="0" baseline="30000" dirty="0">
                            <a:solidFill>
                              <a:srgbClr val="0119FF"/>
                            </a:solidFill>
                            <a:latin typeface="Times New Roman" panose="02020603050405020304" pitchFamily="18" charset="0"/>
                            <a:cs typeface="Times New Roman" panose="02020603050405020304" pitchFamily="18" charset="0"/>
                          </a:endParaRPr>
                        </a:p>
                      </a:txBody>
                      <a:tcPr anchor="ct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l"/>
                          <a:r>
                            <a:rPr kumimoji="1" lang="en-US" altLang="ja-JP" sz="1400" b="0" dirty="0" smtClean="0">
                              <a:solidFill>
                                <a:srgbClr val="0119FF"/>
                              </a:solidFill>
                              <a:latin typeface="Times New Roman" panose="02020603050405020304" pitchFamily="18" charset="0"/>
                              <a:cs typeface="Times New Roman" panose="02020603050405020304" pitchFamily="18" charset="0"/>
                            </a:rPr>
                            <a:t>1.80×10</a:t>
                          </a:r>
                          <a:r>
                            <a:rPr kumimoji="1" lang="en-US" altLang="ja-JP" sz="1400" b="0" baseline="30000" dirty="0" smtClean="0">
                              <a:solidFill>
                                <a:srgbClr val="0119FF"/>
                              </a:solidFill>
                              <a:latin typeface="Times New Roman" panose="02020603050405020304" pitchFamily="18" charset="0"/>
                              <a:cs typeface="Times New Roman" panose="02020603050405020304" pitchFamily="18" charset="0"/>
                            </a:rPr>
                            <a:t>22</a:t>
                          </a:r>
                          <a:endParaRPr kumimoji="1" lang="en-US" altLang="ja-JP" sz="1400" b="0" baseline="30000" dirty="0">
                            <a:solidFill>
                              <a:srgbClr val="0119FF"/>
                            </a:solidFill>
                            <a:latin typeface="Times New Roman" panose="02020603050405020304" pitchFamily="18" charset="0"/>
                            <a:cs typeface="Times New Roman" panose="02020603050405020304" pitchFamily="18" charset="0"/>
                          </a:endParaRPr>
                        </a:p>
                      </a:txBody>
                      <a:tcPr anchor="ct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xmlns:a14="http://schemas.microsoft.com/office/drawing/2010/main" xmlns="" val="10001"/>
                      </a:ext>
                    </a:extLst>
                  </a:tr>
                  <a:tr h="71120">
                    <a:tc vMerge="1">
                      <a:txBody>
                        <a:bodyPr/>
                        <a:lstStyle/>
                        <a:p>
                          <a:endParaRPr kumimoji="1" lang="ja-JP" altLang="en-US"/>
                        </a:p>
                      </a:txBody>
                      <a:tcPr/>
                    </a:tc>
                    <a:tc vMerge="1">
                      <a:txBody>
                        <a:bodyPr/>
                        <a:lstStyle/>
                        <a:p>
                          <a:endParaRPr kumimoji="1" lang="ja-JP" altLang="en-US"/>
                        </a:p>
                      </a:txBody>
                      <a:tcPr/>
                    </a:tc>
                    <a:tc rowSpan="2">
                      <a:txBody>
                        <a:bodyPr/>
                        <a:lstStyle/>
                        <a:p>
                          <a:pPr algn="l"/>
                          <a:r>
                            <a:rPr kumimoji="1" lang="en-US" altLang="ja-JP" sz="1400" b="0" dirty="0" smtClean="0">
                              <a:solidFill>
                                <a:srgbClr val="FF0000"/>
                              </a:solidFill>
                              <a:latin typeface="Times New Roman" panose="02020603050405020304" pitchFamily="18" charset="0"/>
                              <a:cs typeface="Times New Roman" panose="02020603050405020304" pitchFamily="18" charset="0"/>
                            </a:rPr>
                            <a:t>1.00×10</a:t>
                          </a:r>
                          <a:r>
                            <a:rPr kumimoji="1" lang="en-US" altLang="ja-JP" sz="1400" b="0" baseline="30000" dirty="0" smtClean="0">
                              <a:solidFill>
                                <a:srgbClr val="FF0000"/>
                              </a:solidFill>
                              <a:latin typeface="Times New Roman" panose="02020603050405020304" pitchFamily="18" charset="0"/>
                              <a:cs typeface="Times New Roman" panose="02020603050405020304" pitchFamily="18" charset="0"/>
                            </a:rPr>
                            <a:t>22 </a:t>
                          </a:r>
                          <a:endParaRPr kumimoji="1" lang="en-US" altLang="ja-JP" sz="1400" b="0" baseline="30000" dirty="0">
                            <a:solidFill>
                              <a:srgbClr val="FF0000"/>
                            </a:solidFill>
                            <a:latin typeface="Times New Roman" panose="02020603050405020304" pitchFamily="18" charset="0"/>
                            <a:cs typeface="Times New Roman" panose="02020603050405020304" pitchFamily="18" charset="0"/>
                          </a:endParaRPr>
                        </a:p>
                      </a:txBody>
                      <a:tcPr anchor="ctr">
                        <a:lnT w="12700" cap="flat" cmpd="sng" algn="ctr">
                          <a:noFill/>
                          <a:prstDash val="solid"/>
                          <a:round/>
                          <a:headEnd type="none" w="med" len="med"/>
                          <a:tailEnd type="none" w="med" len="med"/>
                        </a:lnT>
                        <a:lnB w="19050" cap="flat" cmpd="sng" algn="ctr">
                          <a:noFill/>
                          <a:prstDash val="solid"/>
                          <a:round/>
                          <a:headEnd type="none" w="med" len="med"/>
                          <a:tailEnd type="none" w="med" len="med"/>
                        </a:lnB>
                        <a:noFill/>
                      </a:tcPr>
                    </a:tc>
                    <a:tc rowSpan="2">
                      <a:txBody>
                        <a:bodyPr/>
                        <a:lstStyle/>
                        <a:p>
                          <a:pPr algn="l"/>
                          <a:r>
                            <a:rPr kumimoji="1" lang="en-US" altLang="ja-JP" sz="1400" b="0" dirty="0" smtClean="0">
                              <a:solidFill>
                                <a:srgbClr val="FF0000"/>
                              </a:solidFill>
                              <a:latin typeface="Times New Roman" panose="02020603050405020304" pitchFamily="18" charset="0"/>
                              <a:cs typeface="Times New Roman" panose="02020603050405020304" pitchFamily="18" charset="0"/>
                            </a:rPr>
                            <a:t>2.00×10</a:t>
                          </a:r>
                          <a:r>
                            <a:rPr kumimoji="1" lang="en-US" altLang="ja-JP" sz="1400" b="0" baseline="30000" dirty="0" smtClean="0">
                              <a:solidFill>
                                <a:srgbClr val="FF0000"/>
                              </a:solidFill>
                              <a:latin typeface="Times New Roman" panose="02020603050405020304" pitchFamily="18" charset="0"/>
                              <a:cs typeface="Times New Roman" panose="02020603050405020304" pitchFamily="18" charset="0"/>
                            </a:rPr>
                            <a:t>22</a:t>
                          </a:r>
                          <a:endParaRPr kumimoji="1" lang="en-US" altLang="ja-JP" sz="1400" b="0" baseline="30000" dirty="0">
                            <a:solidFill>
                              <a:srgbClr val="FF0000"/>
                            </a:solidFill>
                            <a:latin typeface="Times New Roman" panose="02020603050405020304" pitchFamily="18" charset="0"/>
                            <a:cs typeface="Times New Roman" panose="02020603050405020304" pitchFamily="18" charset="0"/>
                          </a:endParaRPr>
                        </a:p>
                      </a:txBody>
                      <a:tcPr anchor="ctr">
                        <a:lnT w="12700" cap="flat" cmpd="sng" algn="ctr">
                          <a:noFill/>
                          <a:prstDash val="solid"/>
                          <a:round/>
                          <a:headEnd type="none" w="med" len="med"/>
                          <a:tailEnd type="none" w="med" len="med"/>
                        </a:lnT>
                        <a:lnB w="19050" cap="flat" cmpd="sng" algn="ctr">
                          <a:noFill/>
                          <a:prstDash val="solid"/>
                          <a:round/>
                          <a:headEnd type="none" w="med" len="med"/>
                          <a:tailEnd type="none" w="med" len="med"/>
                        </a:lnB>
                        <a:noFill/>
                      </a:tcPr>
                    </a:tc>
                    <a:tc rowSpan="2">
                      <a:txBody>
                        <a:bodyPr/>
                        <a:lstStyle/>
                        <a:p>
                          <a:pPr algn="l"/>
                          <a:r>
                            <a:rPr kumimoji="1" lang="en-US" altLang="ja-JP" sz="1400" b="0" dirty="0" smtClean="0">
                              <a:solidFill>
                                <a:srgbClr val="FF0000"/>
                              </a:solidFill>
                              <a:latin typeface="Times New Roman" panose="02020603050405020304" pitchFamily="18" charset="0"/>
                              <a:cs typeface="Times New Roman" panose="02020603050405020304" pitchFamily="18" charset="0"/>
                            </a:rPr>
                            <a:t>3.60×10</a:t>
                          </a:r>
                          <a:r>
                            <a:rPr kumimoji="1" lang="en-US" altLang="ja-JP" sz="1400" b="0" baseline="30000" dirty="0" smtClean="0">
                              <a:solidFill>
                                <a:srgbClr val="FF0000"/>
                              </a:solidFill>
                              <a:latin typeface="Times New Roman" panose="02020603050405020304" pitchFamily="18" charset="0"/>
                              <a:cs typeface="Times New Roman" panose="02020603050405020304" pitchFamily="18" charset="0"/>
                            </a:rPr>
                            <a:t>22</a:t>
                          </a:r>
                          <a:endParaRPr kumimoji="1" lang="en-US" altLang="ja-JP" sz="1400" b="0" baseline="30000" dirty="0">
                            <a:solidFill>
                              <a:srgbClr val="FF0000"/>
                            </a:solidFill>
                            <a:latin typeface="Times New Roman" panose="02020603050405020304" pitchFamily="18" charset="0"/>
                            <a:cs typeface="Times New Roman" panose="02020603050405020304" pitchFamily="18" charset="0"/>
                          </a:endParaRPr>
                        </a:p>
                      </a:txBody>
                      <a:tcPr anchor="ctr">
                        <a:lnT w="12700" cap="flat" cmpd="sng" algn="ctr">
                          <a:noFill/>
                          <a:prstDash val="solid"/>
                          <a:round/>
                          <a:headEnd type="none" w="med" len="med"/>
                          <a:tailEnd type="none" w="med" len="med"/>
                        </a:lnT>
                        <a:lnB w="19050" cap="flat" cmpd="sng" algn="ctr">
                          <a:noFill/>
                          <a:prstDash val="solid"/>
                          <a:round/>
                          <a:headEnd type="none" w="med" len="med"/>
                          <a:tailEnd type="none" w="med" len="med"/>
                        </a:lnB>
                        <a:noFill/>
                      </a:tcPr>
                    </a:tc>
                  </a:tr>
                  <a:tr h="269682">
                    <a:tc rowSpan="2">
                      <a:txBody>
                        <a:bodyPr/>
                        <a:lstStyle/>
                        <a:p>
                          <a:endParaRPr lang="ja-JP"/>
                        </a:p>
                      </a:txBody>
                      <a:tcPr anchor="ctr">
                        <a:lnT w="12700" cap="flat" cmpd="sng" algn="ctr">
                          <a:noFill/>
                          <a:prstDash val="solid"/>
                          <a:round/>
                          <a:headEnd type="none" w="med" len="med"/>
                          <a:tailEnd type="none" w="med" len="med"/>
                        </a:lnT>
                        <a:lnB w="19050" cap="flat" cmpd="sng" algn="ctr">
                          <a:noFill/>
                          <a:prstDash val="solid"/>
                          <a:round/>
                          <a:headEnd type="none" w="med" len="med"/>
                          <a:tailEnd type="none" w="med" len="med"/>
                        </a:lnB>
                        <a:blipFill rotWithShape="1">
                          <a:blip r:embed="rId9"/>
                          <a:stretch>
                            <a:fillRect l="-500" t="-355357" r="-330500" b="-107143"/>
                          </a:stretch>
                        </a:blipFill>
                      </a:tcPr>
                    </a:tc>
                    <a:tc vMerge="1">
                      <a:txBody>
                        <a:bodyPr/>
                        <a:lstStyle/>
                        <a:p>
                          <a:endParaRPr lang="ja-JP" altLang="en-US" dirty="0"/>
                        </a:p>
                      </a:txBody>
                      <a:tcPr anchor="ctr">
                        <a:lnT w="12700" cap="flat" cmpd="sng" algn="ctr">
                          <a:noFill/>
                          <a:prstDash val="solid"/>
                          <a:round/>
                          <a:headEnd type="none" w="med" len="med"/>
                          <a:tailEnd type="none" w="med" len="med"/>
                        </a:lnT>
                        <a:lnB w="19050" cap="flat" cmpd="sng" algn="ctr">
                          <a:noFill/>
                          <a:prstDash val="solid"/>
                          <a:round/>
                          <a:headEnd type="none" w="med" len="med"/>
                          <a:tailEnd type="none" w="med" len="med"/>
                        </a:lnB>
                        <a:noFill/>
                      </a:tcPr>
                    </a:tc>
                    <a:tc vMerge="1">
                      <a:txBody>
                        <a:bodyPr/>
                        <a:lstStyle/>
                        <a:p>
                          <a:pPr algn="l"/>
                          <a:endParaRPr kumimoji="1" lang="en-US" altLang="ja-JP" sz="1400" b="0" baseline="30000" dirty="0">
                            <a:solidFill>
                              <a:schemeClr val="tx1"/>
                            </a:solidFill>
                            <a:latin typeface="Times New Roman" panose="02020603050405020304" pitchFamily="18" charset="0"/>
                            <a:cs typeface="Times New Roman" panose="02020603050405020304" pitchFamily="18" charset="0"/>
                          </a:endParaRPr>
                        </a:p>
                      </a:txBody>
                      <a:tcPr anchor="ctr">
                        <a:lnT w="12700" cap="flat" cmpd="sng" algn="ctr">
                          <a:noFill/>
                          <a:prstDash val="solid"/>
                          <a:round/>
                          <a:headEnd type="none" w="med" len="med"/>
                          <a:tailEnd type="none" w="med" len="med"/>
                        </a:lnT>
                        <a:lnB w="19050" cap="flat" cmpd="sng" algn="ctr">
                          <a:noFill/>
                          <a:prstDash val="solid"/>
                          <a:round/>
                          <a:headEnd type="none" w="med" len="med"/>
                          <a:tailEnd type="none" w="med" len="med"/>
                        </a:lnB>
                        <a:noFill/>
                      </a:tcPr>
                    </a:tc>
                    <a:tc vMerge="1">
                      <a:txBody>
                        <a:bodyPr/>
                        <a:lstStyle/>
                        <a:p>
                          <a:pPr algn="l"/>
                          <a:endParaRPr kumimoji="1" lang="en-US" altLang="ja-JP" sz="1400" b="0" baseline="30000" dirty="0">
                            <a:solidFill>
                              <a:schemeClr val="tx1"/>
                            </a:solidFill>
                            <a:latin typeface="Times New Roman" panose="02020603050405020304" pitchFamily="18" charset="0"/>
                            <a:cs typeface="Times New Roman" panose="02020603050405020304" pitchFamily="18" charset="0"/>
                          </a:endParaRPr>
                        </a:p>
                      </a:txBody>
                      <a:tcPr anchor="ctr">
                        <a:lnT w="12700" cap="flat" cmpd="sng" algn="ctr">
                          <a:noFill/>
                          <a:prstDash val="solid"/>
                          <a:round/>
                          <a:headEnd type="none" w="med" len="med"/>
                          <a:tailEnd type="none" w="med" len="med"/>
                        </a:lnT>
                        <a:lnB w="19050" cap="flat" cmpd="sng" algn="ctr">
                          <a:noFill/>
                          <a:prstDash val="solid"/>
                          <a:round/>
                          <a:headEnd type="none" w="med" len="med"/>
                          <a:tailEnd type="none" w="med" len="med"/>
                        </a:lnB>
                        <a:noFill/>
                      </a:tcPr>
                    </a:tc>
                    <a:tc vMerge="1">
                      <a:txBody>
                        <a:bodyPr/>
                        <a:lstStyle/>
                        <a:p>
                          <a:pPr algn="l"/>
                          <a:endParaRPr kumimoji="1" lang="en-US" altLang="ja-JP" sz="1400" b="0" baseline="30000" dirty="0">
                            <a:solidFill>
                              <a:schemeClr val="tx1"/>
                            </a:solidFill>
                            <a:latin typeface="Times New Roman" panose="02020603050405020304" pitchFamily="18" charset="0"/>
                            <a:cs typeface="Times New Roman" panose="02020603050405020304" pitchFamily="18" charset="0"/>
                          </a:endParaRPr>
                        </a:p>
                      </a:txBody>
                      <a:tcPr anchor="ctr">
                        <a:lnT w="12700" cap="flat" cmpd="sng" algn="ctr">
                          <a:noFill/>
                          <a:prstDash val="solid"/>
                          <a:round/>
                          <a:headEnd type="none" w="med" len="med"/>
                          <a:tailEnd type="none" w="med" len="med"/>
                        </a:lnT>
                        <a:lnB w="19050" cap="flat" cmpd="sng" algn="ctr">
                          <a:noFill/>
                          <a:prstDash val="solid"/>
                          <a:round/>
                          <a:headEnd type="none" w="med" len="med"/>
                          <a:tailEnd type="none" w="med" len="med"/>
                        </a:lnB>
                        <a:noFill/>
                      </a:tcPr>
                    </a:tc>
                    <a:extLst>
                      <a:ext uri="{0D108BD9-81ED-4DB2-BD59-A6C34878D82A}">
                        <a16:rowId xmlns:a16="http://schemas.microsoft.com/office/drawing/2014/main" xmlns:a14="http://schemas.microsoft.com/office/drawing/2010/main" xmlns="" val="10002"/>
                      </a:ext>
                    </a:extLst>
                  </a:tr>
                  <a:tr h="71120">
                    <a:tc vMerge="1">
                      <a:txBody>
                        <a:bodyPr/>
                        <a:lstStyle/>
                        <a:p>
                          <a:endParaRPr kumimoji="1" lang="ja-JP" altLang="en-US"/>
                        </a:p>
                      </a:txBody>
                      <a:tcPr/>
                    </a:tc>
                    <a:tc vMerge="1">
                      <a:txBody>
                        <a:bodyPr/>
                        <a:lstStyle/>
                        <a:p>
                          <a:endParaRPr kumimoji="1" lang="ja-JP" altLang="en-US"/>
                        </a:p>
                      </a:txBody>
                      <a:tcPr/>
                    </a:tc>
                    <a:tc rowSpan="2">
                      <a:txBody>
                        <a:bodyPr/>
                        <a:lstStyle/>
                        <a:p>
                          <a:pPr algn="l"/>
                          <a:r>
                            <a:rPr kumimoji="1" lang="en-US" altLang="ja-JP" sz="1400" b="0" dirty="0" smtClean="0">
                              <a:solidFill>
                                <a:srgbClr val="007413"/>
                              </a:solidFill>
                              <a:latin typeface="Times New Roman" panose="02020603050405020304" pitchFamily="18" charset="0"/>
                              <a:cs typeface="Times New Roman" panose="02020603050405020304" pitchFamily="18" charset="0"/>
                            </a:rPr>
                            <a:t>1.66×10</a:t>
                          </a:r>
                          <a:r>
                            <a:rPr kumimoji="1" lang="en-US" altLang="ja-JP" sz="1400" b="0" baseline="30000" dirty="0" smtClean="0">
                              <a:solidFill>
                                <a:srgbClr val="007413"/>
                              </a:solidFill>
                              <a:latin typeface="Times New Roman" panose="02020603050405020304" pitchFamily="18" charset="0"/>
                              <a:cs typeface="Times New Roman" panose="02020603050405020304" pitchFamily="18" charset="0"/>
                            </a:rPr>
                            <a:t>22</a:t>
                          </a:r>
                          <a:endParaRPr kumimoji="1" lang="en-US" altLang="ja-JP" sz="1400" b="0" baseline="30000" dirty="0">
                            <a:solidFill>
                              <a:srgbClr val="007413"/>
                            </a:solidFill>
                            <a:latin typeface="Times New Roman" panose="02020603050405020304" pitchFamily="18" charset="0"/>
                            <a:cs typeface="Times New Roman" panose="02020603050405020304" pitchFamily="18" charset="0"/>
                          </a:endParaRPr>
                        </a:p>
                      </a:txBody>
                      <a:tcPr anchor="ctr">
                        <a:lnT w="12700" cap="flat" cmpd="sng" algn="ctr">
                          <a:no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rowSpan="2">
                      <a:txBody>
                        <a:bodyPr/>
                        <a:lstStyle/>
                        <a:p>
                          <a:pPr algn="l"/>
                          <a:r>
                            <a:rPr kumimoji="1" lang="en-US" altLang="ja-JP" sz="1400" b="0" dirty="0" smtClean="0">
                              <a:solidFill>
                                <a:srgbClr val="007413"/>
                              </a:solidFill>
                              <a:latin typeface="Times New Roman" panose="02020603050405020304" pitchFamily="18" charset="0"/>
                              <a:cs typeface="Times New Roman" panose="02020603050405020304" pitchFamily="18" charset="0"/>
                            </a:rPr>
                            <a:t>3.33×10</a:t>
                          </a:r>
                          <a:r>
                            <a:rPr kumimoji="1" lang="en-US" altLang="ja-JP" sz="1400" b="0" baseline="30000" dirty="0" smtClean="0">
                              <a:solidFill>
                                <a:srgbClr val="007413"/>
                              </a:solidFill>
                              <a:latin typeface="Times New Roman" panose="02020603050405020304" pitchFamily="18" charset="0"/>
                              <a:cs typeface="Times New Roman" panose="02020603050405020304" pitchFamily="18" charset="0"/>
                            </a:rPr>
                            <a:t>22</a:t>
                          </a:r>
                          <a:endParaRPr kumimoji="1" lang="en-US" altLang="ja-JP" sz="1400" b="0" baseline="30000" dirty="0">
                            <a:solidFill>
                              <a:srgbClr val="007413"/>
                            </a:solidFill>
                            <a:latin typeface="Times New Roman" panose="02020603050405020304" pitchFamily="18" charset="0"/>
                            <a:cs typeface="Times New Roman" panose="02020603050405020304" pitchFamily="18" charset="0"/>
                          </a:endParaRPr>
                        </a:p>
                      </a:txBody>
                      <a:tcPr anchor="ctr">
                        <a:lnT w="12700" cap="flat" cmpd="sng" algn="ctr">
                          <a:no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rowSpan="2">
                      <a:txBody>
                        <a:bodyPr/>
                        <a:lstStyle/>
                        <a:p>
                          <a:pPr algn="l"/>
                          <a:r>
                            <a:rPr kumimoji="1" lang="en-US" altLang="ja-JP" sz="1400" b="0" dirty="0" smtClean="0">
                              <a:solidFill>
                                <a:srgbClr val="007413"/>
                              </a:solidFill>
                              <a:latin typeface="Times New Roman" panose="02020603050405020304" pitchFamily="18" charset="0"/>
                              <a:cs typeface="Times New Roman" panose="02020603050405020304" pitchFamily="18" charset="0"/>
                            </a:rPr>
                            <a:t>6.00×10</a:t>
                          </a:r>
                          <a:r>
                            <a:rPr kumimoji="1" lang="en-US" altLang="ja-JP" sz="1400" b="0" baseline="30000" dirty="0" smtClean="0">
                              <a:solidFill>
                                <a:srgbClr val="007413"/>
                              </a:solidFill>
                              <a:latin typeface="Times New Roman" panose="02020603050405020304" pitchFamily="18" charset="0"/>
                              <a:cs typeface="Times New Roman" panose="02020603050405020304" pitchFamily="18" charset="0"/>
                            </a:rPr>
                            <a:t>22</a:t>
                          </a:r>
                          <a:endParaRPr kumimoji="1" lang="en-US" altLang="ja-JP" sz="1400" b="0" baseline="30000" dirty="0">
                            <a:solidFill>
                              <a:srgbClr val="007413"/>
                            </a:solidFill>
                            <a:latin typeface="Times New Roman" panose="02020603050405020304" pitchFamily="18" charset="0"/>
                            <a:cs typeface="Times New Roman" panose="02020603050405020304" pitchFamily="18" charset="0"/>
                          </a:endParaRPr>
                        </a:p>
                      </a:txBody>
                      <a:tcPr anchor="ctr">
                        <a:lnT w="12700" cap="flat" cmpd="sng" algn="ctr">
                          <a:no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r>
                  <a:tr h="304800">
                    <a:tc>
                      <a:txBody>
                        <a:bodyPr/>
                        <a:lstStyle/>
                        <a:p>
                          <a:endParaRPr lang="ja-JP"/>
                        </a:p>
                      </a:txBody>
                      <a:tcPr anchor="ctr">
                        <a:lnT w="12700" cap="flat" cmpd="sng" algn="ctr">
                          <a:noFill/>
                          <a:prstDash val="solid"/>
                          <a:round/>
                          <a:headEnd type="none" w="med" len="med"/>
                          <a:tailEnd type="none" w="med" len="med"/>
                        </a:lnT>
                        <a:lnB w="19050" cap="flat" cmpd="sng" algn="ctr">
                          <a:solidFill>
                            <a:schemeClr val="tx1"/>
                          </a:solidFill>
                          <a:prstDash val="solid"/>
                          <a:round/>
                          <a:headEnd type="none" w="med" len="med"/>
                          <a:tailEnd type="none" w="med" len="med"/>
                        </a:lnB>
                        <a:blipFill rotWithShape="1">
                          <a:blip r:embed="rId9"/>
                          <a:stretch>
                            <a:fillRect l="-500" t="-510000" r="-330500" b="-20000"/>
                          </a:stretch>
                        </a:blipFill>
                      </a:tcPr>
                    </a:tc>
                    <a:tc vMerge="1">
                      <a:txBody>
                        <a:bodyPr/>
                        <a:lstStyle/>
                        <a:p>
                          <a:endParaRPr lang="ja-JP" altLang="en-US" dirty="0"/>
                        </a:p>
                      </a:txBody>
                      <a:tcPr anchor="ctr">
                        <a:lnT w="12700" cap="flat" cmpd="sng" algn="ctr">
                          <a:no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vMerge="1">
                      <a:txBody>
                        <a:bodyPr/>
                        <a:lstStyle/>
                        <a:p>
                          <a:pPr algn="l"/>
                          <a:endParaRPr kumimoji="1" lang="en-US" altLang="ja-JP" sz="1400" b="0" baseline="30000" dirty="0">
                            <a:solidFill>
                              <a:schemeClr val="tx1"/>
                            </a:solidFill>
                            <a:latin typeface="Times New Roman" panose="02020603050405020304" pitchFamily="18" charset="0"/>
                            <a:cs typeface="Times New Roman" panose="02020603050405020304" pitchFamily="18" charset="0"/>
                          </a:endParaRPr>
                        </a:p>
                      </a:txBody>
                      <a:tcPr anchor="ctr">
                        <a:lnT w="12700" cap="flat" cmpd="sng" algn="ctr">
                          <a:no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vMerge="1">
                      <a:txBody>
                        <a:bodyPr/>
                        <a:lstStyle/>
                        <a:p>
                          <a:pPr algn="l"/>
                          <a:endParaRPr kumimoji="1" lang="en-US" altLang="ja-JP" sz="1400" b="0" baseline="30000" dirty="0">
                            <a:solidFill>
                              <a:schemeClr val="tx1"/>
                            </a:solidFill>
                            <a:latin typeface="Times New Roman" panose="02020603050405020304" pitchFamily="18" charset="0"/>
                            <a:cs typeface="Times New Roman" panose="02020603050405020304" pitchFamily="18" charset="0"/>
                          </a:endParaRPr>
                        </a:p>
                      </a:txBody>
                      <a:tcPr anchor="ctr">
                        <a:lnT w="12700" cap="flat" cmpd="sng" algn="ctr">
                          <a:no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vMerge="1">
                      <a:txBody>
                        <a:bodyPr/>
                        <a:lstStyle/>
                        <a:p>
                          <a:pPr algn="l"/>
                          <a:endParaRPr kumimoji="1" lang="en-US" altLang="ja-JP" sz="1400" b="0" baseline="30000" dirty="0">
                            <a:solidFill>
                              <a:schemeClr val="tx1"/>
                            </a:solidFill>
                            <a:latin typeface="Times New Roman" panose="02020603050405020304" pitchFamily="18" charset="0"/>
                            <a:cs typeface="Times New Roman" panose="02020603050405020304" pitchFamily="18" charset="0"/>
                          </a:endParaRPr>
                        </a:p>
                      </a:txBody>
                      <a:tcPr anchor="ctr">
                        <a:lnT w="12700" cap="flat" cmpd="sng" algn="ctr">
                          <a:no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a14="http://schemas.microsoft.com/office/drawing/2010/main" xmlns="" val="10003"/>
                      </a:ext>
                    </a:extLst>
                  </a:tr>
                </a:tbl>
              </a:graphicData>
            </a:graphic>
          </p:graphicFrame>
        </mc:Fallback>
      </mc:AlternateContent>
      <p:sp>
        <p:nvSpPr>
          <p:cNvPr id="38" name="テキスト ボックス 37"/>
          <p:cNvSpPr txBox="1"/>
          <p:nvPr/>
        </p:nvSpPr>
        <p:spPr>
          <a:xfrm>
            <a:off x="997917" y="5455623"/>
            <a:ext cx="621755" cy="307777"/>
          </a:xfrm>
          <a:prstGeom prst="rect">
            <a:avLst/>
          </a:prstGeom>
          <a:noFill/>
          <a:ln>
            <a:noFill/>
          </a:ln>
        </p:spPr>
        <p:txBody>
          <a:bodyPr wrap="square" rtlCol="0">
            <a:spAutoFit/>
          </a:bodyPr>
          <a:lstStyle/>
          <a:p>
            <a:r>
              <a:rPr kumimoji="1" lang="en-US" altLang="ja-JP" sz="1400" dirty="0">
                <a:solidFill>
                  <a:schemeClr val="tx1">
                    <a:lumMod val="50000"/>
                    <a:lumOff val="50000"/>
                  </a:schemeClr>
                </a:solidFill>
                <a:latin typeface="Times New Roman" panose="02020603050405020304" pitchFamily="18" charset="0"/>
                <a:cs typeface="Times New Roman" panose="02020603050405020304" pitchFamily="18" charset="0"/>
              </a:rPr>
              <a:t>case1</a:t>
            </a:r>
            <a:endParaRPr kumimoji="1" lang="ja-JP" altLang="en-US" sz="1400" dirty="0">
              <a:solidFill>
                <a:schemeClr val="tx1">
                  <a:lumMod val="50000"/>
                  <a:lumOff val="50000"/>
                </a:schemeClr>
              </a:solidFill>
              <a:latin typeface="Times New Roman" panose="02020603050405020304" pitchFamily="18" charset="0"/>
              <a:cs typeface="Times New Roman" panose="02020603050405020304" pitchFamily="18" charset="0"/>
            </a:endParaRPr>
          </a:p>
        </p:txBody>
      </p:sp>
      <p:sp>
        <p:nvSpPr>
          <p:cNvPr id="74" name="テキスト ボックス 73"/>
          <p:cNvSpPr txBox="1"/>
          <p:nvPr/>
        </p:nvSpPr>
        <p:spPr>
          <a:xfrm>
            <a:off x="1264181" y="5001456"/>
            <a:ext cx="621755" cy="307777"/>
          </a:xfrm>
          <a:prstGeom prst="rect">
            <a:avLst/>
          </a:prstGeom>
          <a:noFill/>
          <a:ln>
            <a:noFill/>
          </a:ln>
        </p:spPr>
        <p:txBody>
          <a:bodyPr wrap="square" rtlCol="0">
            <a:spAutoFit/>
          </a:bodyPr>
          <a:lstStyle/>
          <a:p>
            <a:r>
              <a:rPr kumimoji="1" lang="en-US" altLang="ja-JP" sz="1400" dirty="0">
                <a:solidFill>
                  <a:schemeClr val="tx1">
                    <a:lumMod val="50000"/>
                    <a:lumOff val="50000"/>
                  </a:schemeClr>
                </a:solidFill>
                <a:latin typeface="Times New Roman" panose="02020603050405020304" pitchFamily="18" charset="0"/>
                <a:cs typeface="Times New Roman" panose="02020603050405020304" pitchFamily="18" charset="0"/>
              </a:rPr>
              <a:t>case2</a:t>
            </a:r>
            <a:endParaRPr kumimoji="1" lang="ja-JP" altLang="en-US" sz="1400" dirty="0">
              <a:solidFill>
                <a:schemeClr val="tx1">
                  <a:lumMod val="50000"/>
                  <a:lumOff val="50000"/>
                </a:schemeClr>
              </a:solidFill>
              <a:latin typeface="Times New Roman" panose="02020603050405020304" pitchFamily="18" charset="0"/>
              <a:cs typeface="Times New Roman" panose="02020603050405020304" pitchFamily="18" charset="0"/>
            </a:endParaRPr>
          </a:p>
        </p:txBody>
      </p:sp>
      <p:sp>
        <p:nvSpPr>
          <p:cNvPr id="75" name="テキスト ボックス 74"/>
          <p:cNvSpPr txBox="1"/>
          <p:nvPr/>
        </p:nvSpPr>
        <p:spPr>
          <a:xfrm>
            <a:off x="1501973" y="4387223"/>
            <a:ext cx="621755" cy="307777"/>
          </a:xfrm>
          <a:prstGeom prst="rect">
            <a:avLst/>
          </a:prstGeom>
          <a:noFill/>
          <a:ln>
            <a:noFill/>
          </a:ln>
        </p:spPr>
        <p:txBody>
          <a:bodyPr wrap="square" rtlCol="0">
            <a:spAutoFit/>
          </a:bodyPr>
          <a:lstStyle/>
          <a:p>
            <a:r>
              <a:rPr kumimoji="1" lang="en-US" altLang="ja-JP" sz="1400" dirty="0">
                <a:solidFill>
                  <a:schemeClr val="tx1">
                    <a:lumMod val="50000"/>
                    <a:lumOff val="50000"/>
                  </a:schemeClr>
                </a:solidFill>
                <a:latin typeface="Times New Roman" panose="02020603050405020304" pitchFamily="18" charset="0"/>
                <a:cs typeface="Times New Roman" panose="02020603050405020304" pitchFamily="18" charset="0"/>
              </a:rPr>
              <a:t>case3</a:t>
            </a:r>
            <a:endParaRPr kumimoji="1" lang="ja-JP" altLang="en-US" sz="1400" dirty="0">
              <a:solidFill>
                <a:schemeClr val="tx1">
                  <a:lumMod val="50000"/>
                  <a:lumOff val="50000"/>
                </a:schemeClr>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graphicFrame>
            <p:nvGraphicFramePr>
              <p:cNvPr id="76" name="表 75"/>
              <p:cNvGraphicFramePr>
                <a:graphicFrameLocks noGrp="1"/>
              </p:cNvGraphicFramePr>
              <p:nvPr>
                <p:extLst>
                  <p:ext uri="{D42A27DB-BD31-4B8C-83A1-F6EECF244321}">
                    <p14:modId xmlns:p14="http://schemas.microsoft.com/office/powerpoint/2010/main" val="2293639364"/>
                  </p:ext>
                </p:extLst>
              </p:nvPr>
            </p:nvGraphicFramePr>
            <p:xfrm>
              <a:off x="3812381" y="4077072"/>
              <a:ext cx="5174991" cy="1899920"/>
            </p:xfrm>
            <a:graphic>
              <a:graphicData uri="http://schemas.openxmlformats.org/drawingml/2006/table">
                <a:tbl>
                  <a:tblPr firstRow="1" bandRow="1">
                    <a:tableStyleId>{5C22544A-7EE6-4342-B048-85BDC9FD1C3A}</a:tableStyleId>
                  </a:tblPr>
                  <a:tblGrid>
                    <a:gridCol w="1214551">
                      <a:extLst>
                        <a:ext uri="{9D8B030D-6E8A-4147-A177-3AD203B41FA5}">
                          <a16:colId xmlns:a16="http://schemas.microsoft.com/office/drawing/2014/main" val="20002"/>
                        </a:ext>
                      </a:extLst>
                    </a:gridCol>
                    <a:gridCol w="864096">
                      <a:extLst>
                        <a:ext uri="{9D8B030D-6E8A-4147-A177-3AD203B41FA5}">
                          <a16:colId xmlns:a16="http://schemas.microsoft.com/office/drawing/2014/main" val="20000"/>
                        </a:ext>
                      </a:extLst>
                    </a:gridCol>
                    <a:gridCol w="1008112">
                      <a:extLst>
                        <a:ext uri="{9D8B030D-6E8A-4147-A177-3AD203B41FA5}">
                          <a16:colId xmlns:a16="http://schemas.microsoft.com/office/drawing/2014/main" val="20001"/>
                        </a:ext>
                      </a:extLst>
                    </a:gridCol>
                    <a:gridCol w="1008112">
                      <a:extLst>
                        <a:ext uri="{9D8B030D-6E8A-4147-A177-3AD203B41FA5}">
                          <a16:colId xmlns:a16="http://schemas.microsoft.com/office/drawing/2014/main" val="20003"/>
                        </a:ext>
                      </a:extLst>
                    </a:gridCol>
                    <a:gridCol w="1080120">
                      <a:extLst>
                        <a:ext uri="{9D8B030D-6E8A-4147-A177-3AD203B41FA5}">
                          <a16:colId xmlns:a16="http://schemas.microsoft.com/office/drawing/2014/main" val="20004"/>
                        </a:ext>
                      </a:extLst>
                    </a:gridCol>
                  </a:tblGrid>
                  <a:tr h="188298">
                    <a:tc rowSpan="3">
                      <a:txBody>
                        <a:bodyPr/>
                        <a:lstStyle/>
                        <a:p>
                          <a:pPr algn="l"/>
                          <a:endParaRPr lang="en-US" altLang="ja-JP" sz="1400" b="1" dirty="0">
                            <a:solidFill>
                              <a:srgbClr val="0119FF"/>
                            </a:solidFill>
                            <a:latin typeface="Times New Roman" panose="02020603050405020304" pitchFamily="18" charset="0"/>
                            <a:cs typeface="Times New Roman" panose="02020603050405020304" pitchFamily="18" charset="0"/>
                          </a:endParaRPr>
                        </a:p>
                      </a:txBody>
                      <a:tcP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3">
                      <a:txBody>
                        <a:bodyPr/>
                        <a:lstStyle/>
                        <a:p>
                          <a:endParaRPr lang="ja-JP" altLang="en-US" sz="1400" b="1" dirty="0">
                            <a:solidFill>
                              <a:schemeClr val="tx1"/>
                            </a:solidFill>
                            <a:latin typeface="Times New Roman" panose="02020603050405020304" pitchFamily="18" charset="0"/>
                            <a:cs typeface="Times New Roman" panose="02020603050405020304" pitchFamily="18" charset="0"/>
                          </a:endParaRPr>
                        </a:p>
                      </a:txBody>
                      <a:tcP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400" b="1" dirty="0">
                              <a:solidFill>
                                <a:schemeClr val="tx1"/>
                              </a:solidFill>
                              <a:latin typeface="Times New Roman" panose="02020603050405020304" pitchFamily="18" charset="0"/>
                              <a:cs typeface="Times New Roman" panose="02020603050405020304" pitchFamily="18" charset="0"/>
                            </a:rPr>
                            <a:t>＋： </a:t>
                          </a:r>
                          <a:r>
                            <a:rPr kumimoji="1" lang="en-US" altLang="ja-JP" sz="1400" b="1" dirty="0">
                              <a:solidFill>
                                <a:schemeClr val="tx1"/>
                              </a:solidFill>
                              <a:latin typeface="Times New Roman" panose="02020603050405020304" pitchFamily="18" charset="0"/>
                              <a:cs typeface="Times New Roman" panose="02020603050405020304" pitchFamily="18" charset="0"/>
                            </a:rPr>
                            <a:t>case1</a:t>
                          </a:r>
                        </a:p>
                      </a:txBody>
                      <a:tcP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kumimoji="1" lang="ja-JP" altLang="en-US" sz="1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1" lang="en-US" altLang="ja-JP" sz="1400" b="1" dirty="0">
                              <a:solidFill>
                                <a:schemeClr val="tx1"/>
                              </a:solidFill>
                              <a:latin typeface="Times New Roman" panose="02020603050405020304" pitchFamily="18" charset="0"/>
                              <a:cs typeface="Times New Roman" panose="02020603050405020304" pitchFamily="18" charset="0"/>
                            </a:rPr>
                            <a:t>case2 </a:t>
                          </a:r>
                        </a:p>
                      </a:txBody>
                      <a:tcP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1" lang="en-US" altLang="ja-JP" sz="1400" b="1" dirty="0">
                              <a:solidFill>
                                <a:schemeClr val="tx1"/>
                              </a:solidFill>
                              <a:latin typeface="Times New Roman" panose="02020603050405020304" pitchFamily="18" charset="0"/>
                              <a:cs typeface="Times New Roman" panose="02020603050405020304" pitchFamily="18" charset="0"/>
                            </a:rPr>
                            <a:t>case3</a:t>
                          </a:r>
                        </a:p>
                      </a:txBody>
                      <a:tcP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199256">
                    <a:tc vMerge="1">
                      <a:txBody>
                        <a:bodyPr/>
                        <a:lstStyle/>
                        <a:p>
                          <a:endParaRPr kumimoji="1" lang="ja-JP" altLang="en-US"/>
                        </a:p>
                      </a:txBody>
                      <a:tcPr/>
                    </a:tc>
                    <a:tc vMerge="1">
                      <a:txBody>
                        <a:bodyPr/>
                        <a:lstStyle/>
                        <a:p>
                          <a:pPr algn="ctr"/>
                          <a:endParaRPr lang="en-US" altLang="ja-JP" sz="1400" b="1" dirty="0">
                            <a:solidFill>
                              <a:schemeClr val="tx1"/>
                            </a:solidFill>
                            <a:latin typeface="Times New Roman" panose="02020603050405020304" pitchFamily="18" charset="0"/>
                            <a:cs typeface="Times New Roman" panose="02020603050405020304" pitchFamily="18"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3">
                      <a:txBody>
                        <a:bodyPr/>
                        <a:lstStyle/>
                        <a:p>
                          <a:pPr algn="ctr"/>
                          <a:r>
                            <a:rPr lang="en-US" altLang="ja-JP" sz="1400" b="0" i="1" dirty="0">
                              <a:solidFill>
                                <a:schemeClr val="tx1"/>
                              </a:solidFill>
                              <a:latin typeface="Times New Roman" panose="02020603050405020304" pitchFamily="18" charset="0"/>
                              <a:cs typeface="Times New Roman" panose="02020603050405020304" pitchFamily="18" charset="0"/>
                            </a:rPr>
                            <a:t>n</a:t>
                          </a:r>
                          <a:r>
                            <a:rPr lang="en-US" altLang="ja-JP" sz="1400" b="0" baseline="-25000" dirty="0">
                              <a:solidFill>
                                <a:schemeClr val="tx1"/>
                              </a:solidFill>
                              <a:latin typeface="Times New Roman" panose="02020603050405020304" pitchFamily="18" charset="0"/>
                              <a:cs typeface="Times New Roman" panose="02020603050405020304" pitchFamily="18" charset="0"/>
                            </a:rPr>
                            <a:t>e</a:t>
                          </a:r>
                          <a:r>
                            <a:rPr lang="en-US" altLang="ja-JP" sz="1400" b="0" dirty="0">
                              <a:solidFill>
                                <a:schemeClr val="tx1"/>
                              </a:solidFill>
                              <a:latin typeface="Times New Roman" panose="02020603050405020304" pitchFamily="18" charset="0"/>
                              <a:cs typeface="Times New Roman" panose="02020603050405020304" pitchFamily="18" charset="0"/>
                            </a:rPr>
                            <a:t>/</a:t>
                          </a:r>
                          <a:r>
                            <a:rPr lang="en-US" altLang="ja-JP" sz="1400" b="0" i="1" dirty="0" err="1">
                              <a:solidFill>
                                <a:schemeClr val="tx1"/>
                              </a:solidFill>
                              <a:latin typeface="Times New Roman" panose="02020603050405020304" pitchFamily="18" charset="0"/>
                              <a:cs typeface="Times New Roman" panose="02020603050405020304" pitchFamily="18" charset="0"/>
                            </a:rPr>
                            <a:t>n</a:t>
                          </a:r>
                          <a:r>
                            <a:rPr lang="en-US" altLang="ja-JP" sz="1400" b="0" baseline="-25000" dirty="0" err="1">
                              <a:solidFill>
                                <a:schemeClr val="tx1"/>
                              </a:solidFill>
                              <a:latin typeface="Times New Roman" panose="02020603050405020304" pitchFamily="18" charset="0"/>
                              <a:cs typeface="Times New Roman" panose="02020603050405020304" pitchFamily="18" charset="0"/>
                            </a:rPr>
                            <a:t>cr</a:t>
                          </a:r>
                          <a:r>
                            <a:rPr lang="en-US" altLang="ja-JP" sz="1400" b="0" dirty="0">
                              <a:solidFill>
                                <a:schemeClr val="tx1"/>
                              </a:solidFill>
                              <a:latin typeface="Times New Roman" panose="02020603050405020304" pitchFamily="18" charset="0"/>
                              <a:cs typeface="Times New Roman" panose="02020603050405020304" pitchFamily="18" charset="0"/>
                            </a:rPr>
                            <a:t>[--]</a:t>
                          </a:r>
                          <a:r>
                            <a:rPr lang="ja-JP" altLang="en-US" sz="1400" b="0" dirty="0">
                              <a:solidFill>
                                <a:schemeClr val="tx1"/>
                              </a:solidFill>
                              <a:latin typeface="Times New Roman" panose="02020603050405020304" pitchFamily="18" charset="0"/>
                              <a:cs typeface="Times New Roman" panose="02020603050405020304" pitchFamily="18" charset="0"/>
                            </a:rPr>
                            <a:t>　</a:t>
                          </a:r>
                          <a:r>
                            <a:rPr lang="en-US" altLang="ja-JP" sz="1400" b="0" dirty="0">
                              <a:solidFill>
                                <a:schemeClr val="tx1"/>
                              </a:solidFill>
                              <a:latin typeface="Times New Roman" panose="02020603050405020304" pitchFamily="18" charset="0"/>
                              <a:cs typeface="Times New Roman" panose="02020603050405020304" pitchFamily="18" charset="0"/>
                            </a:rPr>
                            <a:t>( </a:t>
                          </a:r>
                          <a:r>
                            <a:rPr lang="en-US" altLang="ja-JP" sz="1400" b="0" i="1" dirty="0">
                              <a:solidFill>
                                <a:schemeClr val="tx1"/>
                              </a:solidFill>
                              <a:latin typeface="Times New Roman" panose="02020603050405020304" pitchFamily="18" charset="0"/>
                              <a:cs typeface="Times New Roman" panose="02020603050405020304" pitchFamily="18" charset="0"/>
                            </a:rPr>
                            <a:t>ρ</a:t>
                          </a:r>
                          <a:r>
                            <a:rPr lang="en-US" altLang="ja-JP" sz="1400" b="0" dirty="0">
                              <a:solidFill>
                                <a:schemeClr val="tx1"/>
                              </a:solidFill>
                              <a:latin typeface="Times New Roman" panose="02020603050405020304" pitchFamily="18" charset="0"/>
                              <a:cs typeface="Times New Roman" panose="02020603050405020304" pitchFamily="18" charset="0"/>
                            </a:rPr>
                            <a:t>[g/cc] )</a:t>
                          </a:r>
                        </a:p>
                      </a:txBody>
                      <a:tcPr anchor="ct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0004"/>
                      </a:ext>
                    </a:extLst>
                  </a:tr>
                  <a:tr h="182488">
                    <a:tc vMerge="1">
                      <a:txBody>
                        <a:bodyPr/>
                        <a:lstStyle/>
                        <a:p>
                          <a:pPr algn="l"/>
                          <a:endParaRPr lang="en-US" altLang="ja-JP" sz="1800" b="1" dirty="0">
                            <a:solidFill>
                              <a:srgbClr val="0119FF"/>
                            </a:solidFill>
                            <a:latin typeface="Times New Roman" panose="02020603050405020304" pitchFamily="18" charset="0"/>
                            <a:cs typeface="Times New Roman" panose="02020603050405020304" pitchFamily="18"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pPr algn="l"/>
                          <a:endParaRPr lang="en-US" altLang="ja-JP" sz="1400" b="1" dirty="0">
                            <a:solidFill>
                              <a:schemeClr val="tx1"/>
                            </a:solidFill>
                            <a:latin typeface="Times New Roman" panose="02020603050405020304" pitchFamily="18" charset="0"/>
                            <a:cs typeface="Times New Roman" panose="02020603050405020304" pitchFamily="18"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400" b="0" dirty="0">
                              <a:solidFill>
                                <a:schemeClr val="tx1"/>
                              </a:solidFill>
                              <a:latin typeface="Times New Roman" panose="02020603050405020304" pitchFamily="18" charset="0"/>
                              <a:cs typeface="Times New Roman" panose="02020603050405020304" pitchFamily="18" charset="0"/>
                            </a:rPr>
                            <a:t>100</a:t>
                          </a:r>
                          <a:r>
                            <a:rPr kumimoji="1" lang="en-US" altLang="ja-JP" sz="1400" b="0" baseline="-25000" dirty="0">
                              <a:solidFill>
                                <a:schemeClr val="tx1"/>
                              </a:solidFill>
                              <a:latin typeface="Times New Roman" panose="02020603050405020304" pitchFamily="18" charset="0"/>
                              <a:cs typeface="Times New Roman" panose="02020603050405020304" pitchFamily="18" charset="0"/>
                            </a:rPr>
                            <a:t> </a:t>
                          </a:r>
                          <a:r>
                            <a:rPr kumimoji="1" lang="en-US" altLang="ja-JP" sz="1400" b="0" baseline="0" dirty="0">
                              <a:solidFill>
                                <a:schemeClr val="tx1"/>
                              </a:solidFill>
                              <a:latin typeface="Times New Roman" panose="02020603050405020304" pitchFamily="18" charset="0"/>
                              <a:cs typeface="Times New Roman" panose="02020603050405020304" pitchFamily="18" charset="0"/>
                            </a:rPr>
                            <a:t>(0.33)</a:t>
                          </a:r>
                          <a:endParaRPr kumimoji="1" lang="ja-JP" altLang="en-US" sz="1400" b="0" baseline="-25000" dirty="0">
                            <a:solidFill>
                              <a:schemeClr val="tx1"/>
                            </a:solidFill>
                            <a:latin typeface="Times New Roman" panose="02020603050405020304" pitchFamily="18" charset="0"/>
                            <a:cs typeface="Times New Roman" panose="02020603050405020304" pitchFamily="18" charset="0"/>
                          </a:endParaRPr>
                        </a:p>
                      </a:txBody>
                      <a:tcPr anchor="ct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400" b="0" dirty="0">
                              <a:solidFill>
                                <a:schemeClr val="tx1"/>
                              </a:solidFill>
                              <a:latin typeface="Times New Roman" panose="02020603050405020304" pitchFamily="18" charset="0"/>
                              <a:cs typeface="Times New Roman" panose="02020603050405020304" pitchFamily="18" charset="0"/>
                            </a:rPr>
                            <a:t>200</a:t>
                          </a:r>
                          <a:r>
                            <a:rPr kumimoji="1" lang="en-US" altLang="ja-JP" sz="1400" b="0" baseline="-25000" dirty="0">
                              <a:solidFill>
                                <a:schemeClr val="tx1"/>
                              </a:solidFill>
                              <a:latin typeface="Times New Roman" panose="02020603050405020304" pitchFamily="18" charset="0"/>
                              <a:cs typeface="Times New Roman" panose="02020603050405020304" pitchFamily="18" charset="0"/>
                            </a:rPr>
                            <a:t> </a:t>
                          </a:r>
                          <a:r>
                            <a:rPr kumimoji="1" lang="en-US" altLang="ja-JP" sz="1400" b="0" baseline="0" dirty="0">
                              <a:solidFill>
                                <a:schemeClr val="tx1"/>
                              </a:solidFill>
                              <a:latin typeface="Times New Roman" panose="02020603050405020304" pitchFamily="18" charset="0"/>
                              <a:cs typeface="Times New Roman" panose="02020603050405020304" pitchFamily="18" charset="0"/>
                            </a:rPr>
                            <a:t>(0.67)</a:t>
                          </a:r>
                          <a:endParaRPr kumimoji="1" lang="ja-JP" altLang="en-US" sz="1400" b="0" baseline="30000" dirty="0">
                            <a:solidFill>
                              <a:schemeClr val="tx1"/>
                            </a:solidFill>
                            <a:latin typeface="Times New Roman" panose="02020603050405020304" pitchFamily="18" charset="0"/>
                            <a:cs typeface="Times New Roman" panose="02020603050405020304" pitchFamily="18" charset="0"/>
                          </a:endParaRPr>
                        </a:p>
                      </a:txBody>
                      <a:tcPr anchor="ct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400" b="0" dirty="0">
                              <a:solidFill>
                                <a:schemeClr val="tx1"/>
                              </a:solidFill>
                              <a:latin typeface="Times New Roman" panose="02020603050405020304" pitchFamily="18" charset="0"/>
                              <a:cs typeface="Times New Roman" panose="02020603050405020304" pitchFamily="18" charset="0"/>
                            </a:rPr>
                            <a:t>360</a:t>
                          </a:r>
                          <a:r>
                            <a:rPr kumimoji="1" lang="en-US" altLang="ja-JP" sz="1400" b="0" baseline="0" dirty="0">
                              <a:solidFill>
                                <a:schemeClr val="tx1"/>
                              </a:solidFill>
                              <a:latin typeface="Times New Roman" panose="02020603050405020304" pitchFamily="18" charset="0"/>
                              <a:cs typeface="Times New Roman" panose="02020603050405020304" pitchFamily="18" charset="0"/>
                            </a:rPr>
                            <a:t>(1.20)</a:t>
                          </a:r>
                          <a:endParaRPr kumimoji="1" lang="ja-JP" altLang="en-US" sz="1400" b="0" baseline="0" dirty="0">
                            <a:solidFill>
                              <a:schemeClr val="tx1"/>
                            </a:solidFill>
                            <a:latin typeface="Times New Roman" panose="02020603050405020304" pitchFamily="18" charset="0"/>
                            <a:cs typeface="Times New Roman" panose="02020603050405020304" pitchFamily="18" charset="0"/>
                          </a:endParaRPr>
                        </a:p>
                      </a:txBody>
                      <a:tcPr anchor="ct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200108">
                    <a:tc rowSpan="2">
                      <a:txBody>
                        <a:bodyPr/>
                        <a:lstStyle/>
                        <a:p>
                          <a:pPr algn="l"/>
                          <a14:m>
                            <m:oMath xmlns:m="http://schemas.openxmlformats.org/officeDocument/2006/math">
                              <m:acc>
                                <m:accPr>
                                  <m:chr m:val="̃"/>
                                  <m:ctrlPr>
                                    <a:rPr lang="en-US" altLang="ja-JP" sz="1400" b="1" i="1" dirty="0" smtClean="0">
                                      <a:solidFill>
                                        <a:srgbClr val="0119FF"/>
                                      </a:solidFill>
                                      <a:latin typeface="Cambria Math" panose="02040503050406030204" pitchFamily="18" charset="0"/>
                                    </a:rPr>
                                  </m:ctrlPr>
                                </m:accPr>
                                <m:e>
                                  <m:r>
                                    <a:rPr lang="en-US" altLang="ja-JP" sz="1400" b="1" i="1" dirty="0">
                                      <a:solidFill>
                                        <a:srgbClr val="0119FF"/>
                                      </a:solidFill>
                                      <a:latin typeface="Cambria Math"/>
                                    </a:rPr>
                                    <m:t>𝜺</m:t>
                                  </m:r>
                                  <m:r>
                                    <a:rPr lang="en-US" altLang="ja-JP" sz="1400" b="1" i="0" baseline="-25000" dirty="0">
                                      <a:solidFill>
                                        <a:srgbClr val="0119FF"/>
                                      </a:solidFill>
                                      <a:latin typeface="Cambria Math"/>
                                    </a:rPr>
                                    <m:t>𝐢</m:t>
                                  </m:r>
                                </m:e>
                              </m:acc>
                            </m:oMath>
                          </a14:m>
                          <a:r>
                            <a:rPr lang="en-US" altLang="ja-JP" sz="1400" b="1" dirty="0">
                              <a:solidFill>
                                <a:srgbClr val="0119FF"/>
                              </a:solidFill>
                              <a:latin typeface="Times New Roman" panose="02020603050405020304" pitchFamily="18" charset="0"/>
                              <a:cs typeface="Times New Roman" panose="02020603050405020304" pitchFamily="18" charset="0"/>
                            </a:rPr>
                            <a:t> = 108 MeV</a:t>
                          </a:r>
                        </a:p>
                      </a:txBody>
                      <a:tcPr anchor="ct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rowSpan="5">
                      <a:txBody>
                        <a:bodyPr/>
                        <a:lstStyle/>
                        <a:p>
                          <a:pPr algn="ctr"/>
                          <a:r>
                            <a:rPr lang="en-US" altLang="ja-JP" sz="1400" b="0" i="1" dirty="0">
                              <a:solidFill>
                                <a:schemeClr val="tx1"/>
                              </a:solidFill>
                              <a:latin typeface="Times New Roman" panose="02020603050405020304" pitchFamily="18" charset="0"/>
                              <a:cs typeface="Times New Roman" panose="02020603050405020304" pitchFamily="18" charset="0"/>
                            </a:rPr>
                            <a:t>I</a:t>
                          </a:r>
                          <a:r>
                            <a:rPr lang="en-US" altLang="ja-JP" sz="1400" b="0" baseline="-25000" dirty="0">
                              <a:solidFill>
                                <a:schemeClr val="tx1"/>
                              </a:solidFill>
                              <a:latin typeface="Times New Roman" panose="02020603050405020304" pitchFamily="18" charset="0"/>
                              <a:cs typeface="Times New Roman" panose="02020603050405020304" pitchFamily="18" charset="0"/>
                            </a:rPr>
                            <a:t>L</a:t>
                          </a:r>
                        </a:p>
                        <a:p>
                          <a:pPr algn="ctr"/>
                          <a:r>
                            <a:rPr lang="en-US" altLang="ja-JP" sz="1400" b="0" baseline="0" dirty="0">
                              <a:solidFill>
                                <a:schemeClr val="tx1"/>
                              </a:solidFill>
                              <a:latin typeface="Times New Roman" panose="02020603050405020304" pitchFamily="18" charset="0"/>
                              <a:cs typeface="Times New Roman" panose="02020603050405020304" pitchFamily="18" charset="0"/>
                            </a:rPr>
                            <a:t>[W/cm</a:t>
                          </a:r>
                          <a:r>
                            <a:rPr lang="en-US" altLang="ja-JP" sz="1400" b="0" baseline="30000" dirty="0">
                              <a:solidFill>
                                <a:schemeClr val="tx1"/>
                              </a:solidFill>
                              <a:latin typeface="Times New Roman" panose="02020603050405020304" pitchFamily="18" charset="0"/>
                              <a:cs typeface="Times New Roman" panose="02020603050405020304" pitchFamily="18" charset="0"/>
                            </a:rPr>
                            <a:t>2</a:t>
                          </a:r>
                          <a:r>
                            <a:rPr lang="en-US" altLang="ja-JP" sz="1400" b="0" baseline="0" dirty="0">
                              <a:solidFill>
                                <a:schemeClr val="tx1"/>
                              </a:solidFill>
                              <a:latin typeface="Times New Roman" panose="02020603050405020304" pitchFamily="18" charset="0"/>
                              <a:cs typeface="Times New Roman" panose="02020603050405020304" pitchFamily="18" charset="0"/>
                            </a:rPr>
                            <a:t>]</a:t>
                          </a:r>
                          <a:endParaRPr lang="ja-JP" altLang="en-US" sz="1400" b="0" dirty="0">
                            <a:solidFill>
                              <a:schemeClr val="tx1"/>
                            </a:solidFill>
                            <a:latin typeface="Times New Roman" panose="02020603050405020304" pitchFamily="18" charset="0"/>
                            <a:cs typeface="Times New Roman" panose="02020603050405020304" pitchFamily="18" charset="0"/>
                          </a:endParaRPr>
                        </a:p>
                      </a:txBody>
                      <a:tcPr anchor="ct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l"/>
                          <a:r>
                            <a:rPr kumimoji="1" lang="en-US" altLang="ja-JP" sz="1400" b="0" dirty="0">
                              <a:solidFill>
                                <a:srgbClr val="0119FF"/>
                              </a:solidFill>
                              <a:latin typeface="Times New Roman" panose="02020603050405020304" pitchFamily="18" charset="0"/>
                              <a:cs typeface="Times New Roman" panose="02020603050405020304" pitchFamily="18" charset="0"/>
                            </a:rPr>
                            <a:t>0.50×10</a:t>
                          </a:r>
                          <a:r>
                            <a:rPr kumimoji="1" lang="en-US" altLang="ja-JP" sz="1400" b="0" baseline="30000" dirty="0">
                              <a:solidFill>
                                <a:srgbClr val="0119FF"/>
                              </a:solidFill>
                              <a:latin typeface="Times New Roman" panose="02020603050405020304" pitchFamily="18" charset="0"/>
                              <a:cs typeface="Times New Roman" panose="02020603050405020304" pitchFamily="18" charset="0"/>
                            </a:rPr>
                            <a:t>22</a:t>
                          </a:r>
                        </a:p>
                      </a:txBody>
                      <a:tcPr anchor="ct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l"/>
                          <a:r>
                            <a:rPr kumimoji="1" lang="en-US" altLang="ja-JP" sz="1400" b="0" dirty="0">
                              <a:solidFill>
                                <a:srgbClr val="0119FF"/>
                              </a:solidFill>
                              <a:latin typeface="Times New Roman" panose="02020603050405020304" pitchFamily="18" charset="0"/>
                              <a:cs typeface="Times New Roman" panose="02020603050405020304" pitchFamily="18" charset="0"/>
                            </a:rPr>
                            <a:t>1.00×10</a:t>
                          </a:r>
                          <a:r>
                            <a:rPr kumimoji="1" lang="en-US" altLang="ja-JP" sz="1400" b="0" baseline="30000" dirty="0">
                              <a:solidFill>
                                <a:srgbClr val="0119FF"/>
                              </a:solidFill>
                              <a:latin typeface="Times New Roman" panose="02020603050405020304" pitchFamily="18" charset="0"/>
                              <a:cs typeface="Times New Roman" panose="02020603050405020304" pitchFamily="18" charset="0"/>
                            </a:rPr>
                            <a:t>22</a:t>
                          </a:r>
                        </a:p>
                      </a:txBody>
                      <a:tcPr anchor="ct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l"/>
                          <a:r>
                            <a:rPr kumimoji="1" lang="en-US" altLang="ja-JP" sz="1400" b="0" dirty="0">
                              <a:solidFill>
                                <a:srgbClr val="0119FF"/>
                              </a:solidFill>
                              <a:latin typeface="Times New Roman" panose="02020603050405020304" pitchFamily="18" charset="0"/>
                              <a:cs typeface="Times New Roman" panose="02020603050405020304" pitchFamily="18" charset="0"/>
                            </a:rPr>
                            <a:t>1.80×10</a:t>
                          </a:r>
                          <a:r>
                            <a:rPr kumimoji="1" lang="en-US" altLang="ja-JP" sz="1400" b="0" baseline="30000" dirty="0">
                              <a:solidFill>
                                <a:srgbClr val="0119FF"/>
                              </a:solidFill>
                              <a:latin typeface="Times New Roman" panose="02020603050405020304" pitchFamily="18" charset="0"/>
                              <a:cs typeface="Times New Roman" panose="02020603050405020304" pitchFamily="18" charset="0"/>
                            </a:rPr>
                            <a:t>22</a:t>
                          </a:r>
                        </a:p>
                      </a:txBody>
                      <a:tcPr anchor="ct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10001"/>
                      </a:ext>
                    </a:extLst>
                  </a:tr>
                  <a:tr h="0">
                    <a:tc vMerge="1">
                      <a:txBody>
                        <a:bodyPr/>
                        <a:lstStyle/>
                        <a:p>
                          <a:endParaRPr kumimoji="1" lang="ja-JP" altLang="en-US"/>
                        </a:p>
                      </a:txBody>
                      <a:tcPr/>
                    </a:tc>
                    <a:tc vMerge="1">
                      <a:txBody>
                        <a:bodyPr/>
                        <a:lstStyle/>
                        <a:p>
                          <a:endParaRPr kumimoji="1" lang="ja-JP" altLang="en-US"/>
                        </a:p>
                      </a:txBody>
                      <a:tcPr/>
                    </a:tc>
                    <a:tc rowSpan="2">
                      <a:txBody>
                        <a:bodyPr/>
                        <a:lstStyle/>
                        <a:p>
                          <a:pPr algn="l"/>
                          <a:r>
                            <a:rPr kumimoji="1" lang="en-US" altLang="ja-JP" sz="1400" b="0" dirty="0">
                              <a:solidFill>
                                <a:srgbClr val="FF0000"/>
                              </a:solidFill>
                              <a:latin typeface="Times New Roman" panose="02020603050405020304" pitchFamily="18" charset="0"/>
                              <a:cs typeface="Times New Roman" panose="02020603050405020304" pitchFamily="18" charset="0"/>
                            </a:rPr>
                            <a:t>1.00×10</a:t>
                          </a:r>
                          <a:r>
                            <a:rPr kumimoji="1" lang="en-US" altLang="ja-JP" sz="1400" b="0" baseline="30000" dirty="0">
                              <a:solidFill>
                                <a:srgbClr val="FF0000"/>
                              </a:solidFill>
                              <a:latin typeface="Times New Roman" panose="02020603050405020304" pitchFamily="18" charset="0"/>
                              <a:cs typeface="Times New Roman" panose="02020603050405020304" pitchFamily="18" charset="0"/>
                            </a:rPr>
                            <a:t>22 </a:t>
                          </a:r>
                        </a:p>
                      </a:txBody>
                      <a:tcPr anchor="ctr">
                        <a:lnT w="12700" cap="flat" cmpd="sng" algn="ctr">
                          <a:noFill/>
                          <a:prstDash val="solid"/>
                          <a:round/>
                          <a:headEnd type="none" w="med" len="med"/>
                          <a:tailEnd type="none" w="med" len="med"/>
                        </a:lnT>
                        <a:lnB w="19050" cap="flat" cmpd="sng" algn="ctr">
                          <a:noFill/>
                          <a:prstDash val="solid"/>
                          <a:round/>
                          <a:headEnd type="none" w="med" len="med"/>
                          <a:tailEnd type="none" w="med" len="med"/>
                        </a:lnB>
                        <a:noFill/>
                      </a:tcPr>
                    </a:tc>
                    <a:tc rowSpan="2">
                      <a:txBody>
                        <a:bodyPr/>
                        <a:lstStyle/>
                        <a:p>
                          <a:pPr algn="l"/>
                          <a:r>
                            <a:rPr kumimoji="1" lang="en-US" altLang="ja-JP" sz="1400" b="0" dirty="0">
                              <a:solidFill>
                                <a:srgbClr val="FF0000"/>
                              </a:solidFill>
                              <a:latin typeface="Times New Roman" panose="02020603050405020304" pitchFamily="18" charset="0"/>
                              <a:cs typeface="Times New Roman" panose="02020603050405020304" pitchFamily="18" charset="0"/>
                            </a:rPr>
                            <a:t>2.00×10</a:t>
                          </a:r>
                          <a:r>
                            <a:rPr kumimoji="1" lang="en-US" altLang="ja-JP" sz="1400" b="0" baseline="30000" dirty="0">
                              <a:solidFill>
                                <a:srgbClr val="FF0000"/>
                              </a:solidFill>
                              <a:latin typeface="Times New Roman" panose="02020603050405020304" pitchFamily="18" charset="0"/>
                              <a:cs typeface="Times New Roman" panose="02020603050405020304" pitchFamily="18" charset="0"/>
                            </a:rPr>
                            <a:t>22</a:t>
                          </a:r>
                        </a:p>
                      </a:txBody>
                      <a:tcPr anchor="ctr">
                        <a:lnT w="12700" cap="flat" cmpd="sng" algn="ctr">
                          <a:noFill/>
                          <a:prstDash val="solid"/>
                          <a:round/>
                          <a:headEnd type="none" w="med" len="med"/>
                          <a:tailEnd type="none" w="med" len="med"/>
                        </a:lnT>
                        <a:lnB w="19050" cap="flat" cmpd="sng" algn="ctr">
                          <a:noFill/>
                          <a:prstDash val="solid"/>
                          <a:round/>
                          <a:headEnd type="none" w="med" len="med"/>
                          <a:tailEnd type="none" w="med" len="med"/>
                        </a:lnB>
                        <a:noFill/>
                      </a:tcPr>
                    </a:tc>
                    <a:tc rowSpan="2">
                      <a:txBody>
                        <a:bodyPr/>
                        <a:lstStyle/>
                        <a:p>
                          <a:pPr algn="l"/>
                          <a:r>
                            <a:rPr kumimoji="1" lang="en-US" altLang="ja-JP" sz="1400" b="0" dirty="0">
                              <a:solidFill>
                                <a:srgbClr val="FF0000"/>
                              </a:solidFill>
                              <a:latin typeface="Times New Roman" panose="02020603050405020304" pitchFamily="18" charset="0"/>
                              <a:cs typeface="Times New Roman" panose="02020603050405020304" pitchFamily="18" charset="0"/>
                            </a:rPr>
                            <a:t>3.60×10</a:t>
                          </a:r>
                          <a:r>
                            <a:rPr kumimoji="1" lang="en-US" altLang="ja-JP" sz="1400" b="0" baseline="30000" dirty="0">
                              <a:solidFill>
                                <a:srgbClr val="FF0000"/>
                              </a:solidFill>
                              <a:latin typeface="Times New Roman" panose="02020603050405020304" pitchFamily="18" charset="0"/>
                              <a:cs typeface="Times New Roman" panose="02020603050405020304" pitchFamily="18" charset="0"/>
                            </a:rPr>
                            <a:t>22</a:t>
                          </a:r>
                        </a:p>
                      </a:txBody>
                      <a:tcPr anchor="ctr">
                        <a:lnT w="12700" cap="flat" cmpd="sng" algn="ctr">
                          <a:noFill/>
                          <a:prstDash val="solid"/>
                          <a:round/>
                          <a:headEnd type="none" w="med" len="med"/>
                          <a:tailEnd type="none" w="med" len="med"/>
                        </a:lnT>
                        <a:lnB w="19050" cap="flat" cmpd="sng" algn="ctr">
                          <a:noFill/>
                          <a:prstDash val="solid"/>
                          <a:round/>
                          <a:headEnd type="none" w="med" len="med"/>
                          <a:tailEnd type="none" w="med" len="med"/>
                        </a:lnB>
                        <a:noFill/>
                      </a:tcPr>
                    </a:tc>
                    <a:extLst>
                      <a:ext uri="{0D108BD9-81ED-4DB2-BD59-A6C34878D82A}">
                        <a16:rowId xmlns:a16="http://schemas.microsoft.com/office/drawing/2014/main" val="10006"/>
                      </a:ext>
                    </a:extLst>
                  </a:tr>
                  <a:tr h="112220">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acc>
                                <m:accPr>
                                  <m:chr m:val="̃"/>
                                  <m:ctrlPr>
                                    <a:rPr lang="en-US" altLang="ja-JP" sz="1400" b="1" i="1" dirty="0" smtClean="0">
                                      <a:solidFill>
                                        <a:srgbClr val="FF0000"/>
                                      </a:solidFill>
                                      <a:latin typeface="Cambria Math" panose="02040503050406030204" pitchFamily="18" charset="0"/>
                                    </a:rPr>
                                  </m:ctrlPr>
                                </m:accPr>
                                <m:e>
                                  <m:r>
                                    <a:rPr lang="en-US" altLang="ja-JP" sz="1400" b="1" i="1" dirty="0">
                                      <a:solidFill>
                                        <a:srgbClr val="FF0000"/>
                                      </a:solidFill>
                                      <a:latin typeface="Cambria Math"/>
                                    </a:rPr>
                                    <m:t>𝜺</m:t>
                                  </m:r>
                                  <m:r>
                                    <a:rPr lang="en-US" altLang="ja-JP" sz="1400" b="1" i="0" baseline="-25000" dirty="0">
                                      <a:solidFill>
                                        <a:srgbClr val="FF0000"/>
                                      </a:solidFill>
                                      <a:latin typeface="Cambria Math"/>
                                    </a:rPr>
                                    <m:t>𝐢</m:t>
                                  </m:r>
                                </m:e>
                              </m:acc>
                            </m:oMath>
                          </a14:m>
                          <a:r>
                            <a:rPr lang="en-US" altLang="ja-JP" sz="1400" b="1" dirty="0">
                              <a:solidFill>
                                <a:srgbClr val="FF0000"/>
                              </a:solidFill>
                              <a:latin typeface="Times New Roman" panose="02020603050405020304" pitchFamily="18" charset="0"/>
                              <a:cs typeface="Times New Roman" panose="02020603050405020304" pitchFamily="18" charset="0"/>
                            </a:rPr>
                            <a:t> = 205 MeV</a:t>
                          </a:r>
                        </a:p>
                      </a:txBody>
                      <a:tcPr anchor="ctr">
                        <a:lnT w="12700" cap="flat" cmpd="sng" algn="ctr">
                          <a:noFill/>
                          <a:prstDash val="solid"/>
                          <a:round/>
                          <a:headEnd type="none" w="med" len="med"/>
                          <a:tailEnd type="none" w="med" len="med"/>
                        </a:lnT>
                        <a:lnB w="19050" cap="flat" cmpd="sng" algn="ctr">
                          <a:noFill/>
                          <a:prstDash val="solid"/>
                          <a:round/>
                          <a:headEnd type="none" w="med" len="med"/>
                          <a:tailEnd type="none" w="med" len="med"/>
                        </a:lnB>
                        <a:noFill/>
                      </a:tcPr>
                    </a:tc>
                    <a:tc vMerge="1">
                      <a:txBody>
                        <a:bodyPr/>
                        <a:lstStyle/>
                        <a:p>
                          <a:endParaRPr lang="ja-JP" altLang="en-US" dirty="0"/>
                        </a:p>
                      </a:txBody>
                      <a:tcPr anchor="ctr">
                        <a:lnT w="12700" cap="flat" cmpd="sng" algn="ctr">
                          <a:noFill/>
                          <a:prstDash val="solid"/>
                          <a:round/>
                          <a:headEnd type="none" w="med" len="med"/>
                          <a:tailEnd type="none" w="med" len="med"/>
                        </a:lnT>
                        <a:lnB w="19050" cap="flat" cmpd="sng" algn="ctr">
                          <a:noFill/>
                          <a:prstDash val="solid"/>
                          <a:round/>
                          <a:headEnd type="none" w="med" len="med"/>
                          <a:tailEnd type="none" w="med" len="med"/>
                        </a:lnB>
                        <a:noFill/>
                      </a:tcPr>
                    </a:tc>
                    <a:tc vMerge="1">
                      <a:txBody>
                        <a:bodyPr/>
                        <a:lstStyle/>
                        <a:p>
                          <a:pPr algn="l"/>
                          <a:endParaRPr kumimoji="1" lang="en-US" altLang="ja-JP" sz="1400" b="0" baseline="30000" dirty="0">
                            <a:solidFill>
                              <a:schemeClr val="tx1"/>
                            </a:solidFill>
                            <a:latin typeface="Times New Roman" panose="02020603050405020304" pitchFamily="18" charset="0"/>
                            <a:cs typeface="Times New Roman" panose="02020603050405020304" pitchFamily="18" charset="0"/>
                          </a:endParaRPr>
                        </a:p>
                      </a:txBody>
                      <a:tcPr anchor="ctr">
                        <a:lnT w="12700" cap="flat" cmpd="sng" algn="ctr">
                          <a:noFill/>
                          <a:prstDash val="solid"/>
                          <a:round/>
                          <a:headEnd type="none" w="med" len="med"/>
                          <a:tailEnd type="none" w="med" len="med"/>
                        </a:lnT>
                        <a:lnB w="19050" cap="flat" cmpd="sng" algn="ctr">
                          <a:noFill/>
                          <a:prstDash val="solid"/>
                          <a:round/>
                          <a:headEnd type="none" w="med" len="med"/>
                          <a:tailEnd type="none" w="med" len="med"/>
                        </a:lnB>
                        <a:noFill/>
                      </a:tcPr>
                    </a:tc>
                    <a:tc vMerge="1">
                      <a:txBody>
                        <a:bodyPr/>
                        <a:lstStyle/>
                        <a:p>
                          <a:endParaRPr kumimoji="1" lang="ja-JP" altLang="en-US"/>
                        </a:p>
                      </a:txBody>
                      <a:tcPr/>
                    </a:tc>
                    <a:tc vMerge="1">
                      <a:txBody>
                        <a:bodyPr/>
                        <a:lstStyle/>
                        <a:p>
                          <a:endParaRPr kumimoji="1" lang="ja-JP" altLang="en-US"/>
                        </a:p>
                      </a:txBody>
                      <a:tcPr/>
                    </a:tc>
                    <a:extLst>
                      <a:ext uri="{0D108BD9-81ED-4DB2-BD59-A6C34878D82A}">
                        <a16:rowId xmlns:a16="http://schemas.microsoft.com/office/drawing/2014/main" val="10002"/>
                      </a:ext>
                    </a:extLst>
                  </a:tr>
                  <a:tr h="0">
                    <a:tc vMerge="1">
                      <a:txBody>
                        <a:bodyPr/>
                        <a:lstStyle/>
                        <a:p>
                          <a:endParaRPr kumimoji="1" lang="ja-JP" altLang="en-US"/>
                        </a:p>
                      </a:txBody>
                      <a:tcPr/>
                    </a:tc>
                    <a:tc vMerge="1">
                      <a:txBody>
                        <a:bodyPr/>
                        <a:lstStyle/>
                        <a:p>
                          <a:endParaRPr kumimoji="1" lang="ja-JP" altLang="en-US"/>
                        </a:p>
                      </a:txBody>
                      <a:tcPr/>
                    </a:tc>
                    <a:tc rowSpan="2">
                      <a:txBody>
                        <a:bodyPr/>
                        <a:lstStyle/>
                        <a:p>
                          <a:pPr algn="l"/>
                          <a:r>
                            <a:rPr kumimoji="1" lang="en-US" altLang="ja-JP" sz="1400" b="0" dirty="0">
                              <a:solidFill>
                                <a:srgbClr val="007413"/>
                              </a:solidFill>
                              <a:latin typeface="Times New Roman" panose="02020603050405020304" pitchFamily="18" charset="0"/>
                              <a:cs typeface="Times New Roman" panose="02020603050405020304" pitchFamily="18" charset="0"/>
                            </a:rPr>
                            <a:t>1.66×10</a:t>
                          </a:r>
                          <a:r>
                            <a:rPr kumimoji="1" lang="en-US" altLang="ja-JP" sz="1400" b="0" baseline="30000" dirty="0">
                              <a:solidFill>
                                <a:srgbClr val="007413"/>
                              </a:solidFill>
                              <a:latin typeface="Times New Roman" panose="02020603050405020304" pitchFamily="18" charset="0"/>
                              <a:cs typeface="Times New Roman" panose="02020603050405020304" pitchFamily="18" charset="0"/>
                            </a:rPr>
                            <a:t>22</a:t>
                          </a:r>
                        </a:p>
                      </a:txBody>
                      <a:tcPr anchor="ctr">
                        <a:lnT w="12700" cap="flat" cmpd="sng" algn="ctr">
                          <a:no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rowSpan="2">
                      <a:txBody>
                        <a:bodyPr/>
                        <a:lstStyle/>
                        <a:p>
                          <a:pPr algn="l"/>
                          <a:r>
                            <a:rPr kumimoji="1" lang="en-US" altLang="ja-JP" sz="1400" b="0" dirty="0">
                              <a:solidFill>
                                <a:srgbClr val="007413"/>
                              </a:solidFill>
                              <a:latin typeface="Times New Roman" panose="02020603050405020304" pitchFamily="18" charset="0"/>
                              <a:cs typeface="Times New Roman" panose="02020603050405020304" pitchFamily="18" charset="0"/>
                            </a:rPr>
                            <a:t>3.33×10</a:t>
                          </a:r>
                          <a:r>
                            <a:rPr kumimoji="1" lang="en-US" altLang="ja-JP" sz="1400" b="0" baseline="30000" dirty="0">
                              <a:solidFill>
                                <a:srgbClr val="007413"/>
                              </a:solidFill>
                              <a:latin typeface="Times New Roman" panose="02020603050405020304" pitchFamily="18" charset="0"/>
                              <a:cs typeface="Times New Roman" panose="02020603050405020304" pitchFamily="18" charset="0"/>
                            </a:rPr>
                            <a:t>22</a:t>
                          </a:r>
                        </a:p>
                      </a:txBody>
                      <a:tcPr anchor="ctr">
                        <a:lnT w="12700" cap="flat" cmpd="sng" algn="ctr">
                          <a:no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rowSpan="2">
                      <a:txBody>
                        <a:bodyPr/>
                        <a:lstStyle/>
                        <a:p>
                          <a:pPr algn="l"/>
                          <a:r>
                            <a:rPr kumimoji="1" lang="en-US" altLang="ja-JP" sz="1400" b="0" dirty="0">
                              <a:solidFill>
                                <a:srgbClr val="007413"/>
                              </a:solidFill>
                              <a:latin typeface="Times New Roman" panose="02020603050405020304" pitchFamily="18" charset="0"/>
                              <a:cs typeface="Times New Roman" panose="02020603050405020304" pitchFamily="18" charset="0"/>
                            </a:rPr>
                            <a:t>6.00×10</a:t>
                          </a:r>
                          <a:r>
                            <a:rPr kumimoji="1" lang="en-US" altLang="ja-JP" sz="1400" b="0" baseline="30000" dirty="0">
                              <a:solidFill>
                                <a:srgbClr val="007413"/>
                              </a:solidFill>
                              <a:latin typeface="Times New Roman" panose="02020603050405020304" pitchFamily="18" charset="0"/>
                              <a:cs typeface="Times New Roman" panose="02020603050405020304" pitchFamily="18" charset="0"/>
                            </a:rPr>
                            <a:t>22</a:t>
                          </a:r>
                        </a:p>
                      </a:txBody>
                      <a:tcPr anchor="ctr">
                        <a:lnT w="12700" cap="flat" cmpd="sng" algn="ctr">
                          <a:no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7"/>
                      </a:ext>
                    </a:extLst>
                  </a:tr>
                  <a:tr h="16746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acc>
                                <m:accPr>
                                  <m:chr m:val="̃"/>
                                  <m:ctrlPr>
                                    <a:rPr lang="en-US" altLang="ja-JP" sz="1400" b="1" i="1" dirty="0" smtClean="0">
                                      <a:solidFill>
                                        <a:srgbClr val="007413"/>
                                      </a:solidFill>
                                      <a:latin typeface="Cambria Math" panose="02040503050406030204" pitchFamily="18" charset="0"/>
                                    </a:rPr>
                                  </m:ctrlPr>
                                </m:accPr>
                                <m:e>
                                  <m:r>
                                    <a:rPr lang="en-US" altLang="ja-JP" sz="1400" b="1" i="1" dirty="0">
                                      <a:solidFill>
                                        <a:srgbClr val="007413"/>
                                      </a:solidFill>
                                      <a:latin typeface="Cambria Math"/>
                                    </a:rPr>
                                    <m:t>𝜺</m:t>
                                  </m:r>
                                  <m:r>
                                    <a:rPr lang="en-US" altLang="ja-JP" sz="1400" b="1" i="0" baseline="-25000" dirty="0">
                                      <a:solidFill>
                                        <a:srgbClr val="007413"/>
                                      </a:solidFill>
                                      <a:latin typeface="Cambria Math"/>
                                    </a:rPr>
                                    <m:t>𝐢</m:t>
                                  </m:r>
                                </m:e>
                              </m:acc>
                            </m:oMath>
                          </a14:m>
                          <a:r>
                            <a:rPr lang="en-US" altLang="ja-JP" sz="1400" b="1" dirty="0">
                              <a:solidFill>
                                <a:srgbClr val="007413"/>
                              </a:solidFill>
                              <a:latin typeface="Times New Roman" panose="02020603050405020304" pitchFamily="18" charset="0"/>
                              <a:cs typeface="Times New Roman" panose="02020603050405020304" pitchFamily="18" charset="0"/>
                            </a:rPr>
                            <a:t> =</a:t>
                          </a:r>
                          <a:r>
                            <a:rPr lang="ja-JP" altLang="en-US" sz="1400" b="1" baseline="0" dirty="0">
                              <a:solidFill>
                                <a:srgbClr val="007413"/>
                              </a:solidFill>
                              <a:latin typeface="Times New Roman" panose="02020603050405020304" pitchFamily="18" charset="0"/>
                              <a:cs typeface="Times New Roman" panose="02020603050405020304" pitchFamily="18" charset="0"/>
                            </a:rPr>
                            <a:t> </a:t>
                          </a:r>
                          <a:r>
                            <a:rPr lang="en-US" altLang="ja-JP" sz="1400" b="1" dirty="0">
                              <a:solidFill>
                                <a:srgbClr val="007413"/>
                              </a:solidFill>
                              <a:latin typeface="Times New Roman" panose="02020603050405020304" pitchFamily="18" charset="0"/>
                              <a:cs typeface="Times New Roman" panose="02020603050405020304" pitchFamily="18" charset="0"/>
                            </a:rPr>
                            <a:t>326 MeV</a:t>
                          </a:r>
                        </a:p>
                      </a:txBody>
                      <a:tcPr anchor="ctr">
                        <a:lnT w="12700" cap="flat" cmpd="sng" algn="ctr">
                          <a:no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vMerge="1">
                      <a:txBody>
                        <a:bodyPr/>
                        <a:lstStyle/>
                        <a:p>
                          <a:endParaRPr lang="ja-JP" altLang="en-US" dirty="0"/>
                        </a:p>
                      </a:txBody>
                      <a:tcPr anchor="ctr">
                        <a:lnT w="12700" cap="flat" cmpd="sng" algn="ctr">
                          <a:no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vMerge="1">
                      <a:txBody>
                        <a:bodyPr/>
                        <a:lstStyle/>
                        <a:p>
                          <a:pPr algn="l"/>
                          <a:endParaRPr kumimoji="1" lang="en-US" altLang="ja-JP" sz="1400" b="0" baseline="30000" dirty="0">
                            <a:solidFill>
                              <a:schemeClr val="tx1"/>
                            </a:solidFill>
                            <a:latin typeface="Times New Roman" panose="02020603050405020304" pitchFamily="18" charset="0"/>
                            <a:cs typeface="Times New Roman" panose="02020603050405020304" pitchFamily="18" charset="0"/>
                          </a:endParaRPr>
                        </a:p>
                      </a:txBody>
                      <a:tcPr anchor="ctr">
                        <a:lnT w="12700" cap="flat" cmpd="sng" algn="ctr">
                          <a:no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vMerge="1">
                      <a:txBody>
                        <a:bodyPr/>
                        <a:lstStyle/>
                        <a:p>
                          <a:endParaRPr kumimoji="1" lang="ja-JP" altLang="en-US"/>
                        </a:p>
                      </a:txBody>
                      <a:tcPr/>
                    </a:tc>
                    <a:tc vMerge="1">
                      <a:txBody>
                        <a:bodyPr/>
                        <a:lstStyle/>
                        <a:p>
                          <a:endParaRPr kumimoji="1" lang="ja-JP" altLang="en-US"/>
                        </a:p>
                      </a:txBody>
                      <a:tcPr/>
                    </a:tc>
                    <a:extLst>
                      <a:ext uri="{0D108BD9-81ED-4DB2-BD59-A6C34878D82A}">
                        <a16:rowId xmlns:a16="http://schemas.microsoft.com/office/drawing/2014/main" val="10003"/>
                      </a:ext>
                    </a:extLst>
                  </a:tr>
                </a:tbl>
              </a:graphicData>
            </a:graphic>
          </p:graphicFrame>
        </mc:Choice>
        <mc:Fallback xmlns="">
          <p:graphicFrame>
            <p:nvGraphicFramePr>
              <p:cNvPr id="76" name="表 75"/>
              <p:cNvGraphicFramePr>
                <a:graphicFrameLocks noGrp="1"/>
              </p:cNvGraphicFramePr>
              <p:nvPr>
                <p:extLst>
                  <p:ext uri="{D42A27DB-BD31-4B8C-83A1-F6EECF244321}">
                    <p14:modId xmlns:p14="http://schemas.microsoft.com/office/powerpoint/2010/main" val="2293639364"/>
                  </p:ext>
                </p:extLst>
              </p:nvPr>
            </p:nvGraphicFramePr>
            <p:xfrm>
              <a:off x="3812381" y="4077072"/>
              <a:ext cx="5174991" cy="1899920"/>
            </p:xfrm>
            <a:graphic>
              <a:graphicData uri="http://schemas.openxmlformats.org/drawingml/2006/table">
                <a:tbl>
                  <a:tblPr firstRow="1" bandRow="1">
                    <a:tableStyleId>{5C22544A-7EE6-4342-B048-85BDC9FD1C3A}</a:tableStyleId>
                  </a:tblPr>
                  <a:tblGrid>
                    <a:gridCol w="1214551">
                      <a:extLst>
                        <a:ext uri="{9D8B030D-6E8A-4147-A177-3AD203B41FA5}">
                          <a16:colId xmlns:a16="http://schemas.microsoft.com/office/drawing/2014/main" val="20002"/>
                        </a:ext>
                      </a:extLst>
                    </a:gridCol>
                    <a:gridCol w="864096">
                      <a:extLst>
                        <a:ext uri="{9D8B030D-6E8A-4147-A177-3AD203B41FA5}">
                          <a16:colId xmlns:a16="http://schemas.microsoft.com/office/drawing/2014/main" val="20000"/>
                        </a:ext>
                      </a:extLst>
                    </a:gridCol>
                    <a:gridCol w="1008112">
                      <a:extLst>
                        <a:ext uri="{9D8B030D-6E8A-4147-A177-3AD203B41FA5}">
                          <a16:colId xmlns:a16="http://schemas.microsoft.com/office/drawing/2014/main" val="20001"/>
                        </a:ext>
                      </a:extLst>
                    </a:gridCol>
                    <a:gridCol w="1008112">
                      <a:extLst>
                        <a:ext uri="{9D8B030D-6E8A-4147-A177-3AD203B41FA5}">
                          <a16:colId xmlns:a16="http://schemas.microsoft.com/office/drawing/2014/main" val="20003"/>
                        </a:ext>
                      </a:extLst>
                    </a:gridCol>
                    <a:gridCol w="1080120">
                      <a:extLst>
                        <a:ext uri="{9D8B030D-6E8A-4147-A177-3AD203B41FA5}">
                          <a16:colId xmlns:a16="http://schemas.microsoft.com/office/drawing/2014/main" val="20004"/>
                        </a:ext>
                      </a:extLst>
                    </a:gridCol>
                  </a:tblGrid>
                  <a:tr h="304800">
                    <a:tc rowSpan="3">
                      <a:txBody>
                        <a:bodyPr/>
                        <a:lstStyle/>
                        <a:p>
                          <a:pPr algn="l"/>
                          <a:endParaRPr lang="en-US" altLang="ja-JP" sz="1400" b="1" dirty="0">
                            <a:solidFill>
                              <a:srgbClr val="0119FF"/>
                            </a:solidFill>
                            <a:latin typeface="Times New Roman" panose="02020603050405020304" pitchFamily="18" charset="0"/>
                            <a:cs typeface="Times New Roman" panose="02020603050405020304" pitchFamily="18" charset="0"/>
                          </a:endParaRPr>
                        </a:p>
                      </a:txBody>
                      <a:tcP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3">
                      <a:txBody>
                        <a:bodyPr/>
                        <a:lstStyle/>
                        <a:p>
                          <a:endParaRPr lang="ja-JP" altLang="en-US" sz="1400" b="1" dirty="0">
                            <a:solidFill>
                              <a:schemeClr val="tx1"/>
                            </a:solidFill>
                            <a:latin typeface="Times New Roman" panose="02020603050405020304" pitchFamily="18" charset="0"/>
                            <a:cs typeface="Times New Roman" panose="02020603050405020304" pitchFamily="18" charset="0"/>
                          </a:endParaRPr>
                        </a:p>
                      </a:txBody>
                      <a:tcP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400" b="1" dirty="0">
                              <a:solidFill>
                                <a:schemeClr val="tx1"/>
                              </a:solidFill>
                              <a:latin typeface="Times New Roman" panose="02020603050405020304" pitchFamily="18" charset="0"/>
                              <a:cs typeface="Times New Roman" panose="02020603050405020304" pitchFamily="18" charset="0"/>
                            </a:rPr>
                            <a:t>＋： </a:t>
                          </a:r>
                          <a:r>
                            <a:rPr kumimoji="1" lang="en-US" altLang="ja-JP" sz="1400" b="1" dirty="0">
                              <a:solidFill>
                                <a:schemeClr val="tx1"/>
                              </a:solidFill>
                              <a:latin typeface="Times New Roman" panose="02020603050405020304" pitchFamily="18" charset="0"/>
                              <a:cs typeface="Times New Roman" panose="02020603050405020304" pitchFamily="18" charset="0"/>
                            </a:rPr>
                            <a:t>case1</a:t>
                          </a:r>
                        </a:p>
                      </a:txBody>
                      <a:tcP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kumimoji="1" lang="ja-JP" altLang="en-US" sz="1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1" lang="en-US" altLang="ja-JP" sz="1400" b="1" dirty="0">
                              <a:solidFill>
                                <a:schemeClr val="tx1"/>
                              </a:solidFill>
                              <a:latin typeface="Times New Roman" panose="02020603050405020304" pitchFamily="18" charset="0"/>
                              <a:cs typeface="Times New Roman" panose="02020603050405020304" pitchFamily="18" charset="0"/>
                            </a:rPr>
                            <a:t>case2 </a:t>
                          </a:r>
                        </a:p>
                      </a:txBody>
                      <a:tcP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1" lang="en-US" altLang="ja-JP" sz="1400" b="1" dirty="0">
                              <a:solidFill>
                                <a:schemeClr val="tx1"/>
                              </a:solidFill>
                              <a:latin typeface="Times New Roman" panose="02020603050405020304" pitchFamily="18" charset="0"/>
                              <a:cs typeface="Times New Roman" panose="02020603050405020304" pitchFamily="18" charset="0"/>
                            </a:rPr>
                            <a:t>case3</a:t>
                          </a:r>
                        </a:p>
                      </a:txBody>
                      <a:tcP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304800">
                    <a:tc vMerge="1">
                      <a:txBody>
                        <a:bodyPr/>
                        <a:lstStyle/>
                        <a:p>
                          <a:endParaRPr kumimoji="1" lang="ja-JP" altLang="en-US"/>
                        </a:p>
                      </a:txBody>
                      <a:tcPr/>
                    </a:tc>
                    <a:tc vMerge="1">
                      <a:txBody>
                        <a:bodyPr/>
                        <a:lstStyle/>
                        <a:p>
                          <a:pPr algn="ctr"/>
                          <a:endParaRPr lang="en-US" altLang="ja-JP" sz="1400" b="1" dirty="0">
                            <a:solidFill>
                              <a:schemeClr val="tx1"/>
                            </a:solidFill>
                            <a:latin typeface="Times New Roman" panose="02020603050405020304" pitchFamily="18" charset="0"/>
                            <a:cs typeface="Times New Roman" panose="02020603050405020304" pitchFamily="18"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3">
                      <a:txBody>
                        <a:bodyPr/>
                        <a:lstStyle/>
                        <a:p>
                          <a:pPr algn="ctr"/>
                          <a:r>
                            <a:rPr lang="en-US" altLang="ja-JP" sz="1400" b="0" i="1" dirty="0">
                              <a:solidFill>
                                <a:schemeClr val="tx1"/>
                              </a:solidFill>
                              <a:latin typeface="Times New Roman" panose="02020603050405020304" pitchFamily="18" charset="0"/>
                              <a:cs typeface="Times New Roman" panose="02020603050405020304" pitchFamily="18" charset="0"/>
                            </a:rPr>
                            <a:t>n</a:t>
                          </a:r>
                          <a:r>
                            <a:rPr lang="en-US" altLang="ja-JP" sz="1400" b="0" baseline="-25000" dirty="0">
                              <a:solidFill>
                                <a:schemeClr val="tx1"/>
                              </a:solidFill>
                              <a:latin typeface="Times New Roman" panose="02020603050405020304" pitchFamily="18" charset="0"/>
                              <a:cs typeface="Times New Roman" panose="02020603050405020304" pitchFamily="18" charset="0"/>
                            </a:rPr>
                            <a:t>e</a:t>
                          </a:r>
                          <a:r>
                            <a:rPr lang="en-US" altLang="ja-JP" sz="1400" b="0" dirty="0">
                              <a:solidFill>
                                <a:schemeClr val="tx1"/>
                              </a:solidFill>
                              <a:latin typeface="Times New Roman" panose="02020603050405020304" pitchFamily="18" charset="0"/>
                              <a:cs typeface="Times New Roman" panose="02020603050405020304" pitchFamily="18" charset="0"/>
                            </a:rPr>
                            <a:t>/</a:t>
                          </a:r>
                          <a:r>
                            <a:rPr lang="en-US" altLang="ja-JP" sz="1400" b="0" i="1" dirty="0" err="1">
                              <a:solidFill>
                                <a:schemeClr val="tx1"/>
                              </a:solidFill>
                              <a:latin typeface="Times New Roman" panose="02020603050405020304" pitchFamily="18" charset="0"/>
                              <a:cs typeface="Times New Roman" panose="02020603050405020304" pitchFamily="18" charset="0"/>
                            </a:rPr>
                            <a:t>n</a:t>
                          </a:r>
                          <a:r>
                            <a:rPr lang="en-US" altLang="ja-JP" sz="1400" b="0" baseline="-25000" dirty="0" err="1">
                              <a:solidFill>
                                <a:schemeClr val="tx1"/>
                              </a:solidFill>
                              <a:latin typeface="Times New Roman" panose="02020603050405020304" pitchFamily="18" charset="0"/>
                              <a:cs typeface="Times New Roman" panose="02020603050405020304" pitchFamily="18" charset="0"/>
                            </a:rPr>
                            <a:t>cr</a:t>
                          </a:r>
                          <a:r>
                            <a:rPr lang="en-US" altLang="ja-JP" sz="1400" b="0" dirty="0">
                              <a:solidFill>
                                <a:schemeClr val="tx1"/>
                              </a:solidFill>
                              <a:latin typeface="Times New Roman" panose="02020603050405020304" pitchFamily="18" charset="0"/>
                              <a:cs typeface="Times New Roman" panose="02020603050405020304" pitchFamily="18" charset="0"/>
                            </a:rPr>
                            <a:t>[--]</a:t>
                          </a:r>
                          <a:r>
                            <a:rPr lang="ja-JP" altLang="en-US" sz="1400" b="0" dirty="0">
                              <a:solidFill>
                                <a:schemeClr val="tx1"/>
                              </a:solidFill>
                              <a:latin typeface="Times New Roman" panose="02020603050405020304" pitchFamily="18" charset="0"/>
                              <a:cs typeface="Times New Roman" panose="02020603050405020304" pitchFamily="18" charset="0"/>
                            </a:rPr>
                            <a:t>　</a:t>
                          </a:r>
                          <a:r>
                            <a:rPr lang="en-US" altLang="ja-JP" sz="1400" b="0" dirty="0">
                              <a:solidFill>
                                <a:schemeClr val="tx1"/>
                              </a:solidFill>
                              <a:latin typeface="Times New Roman" panose="02020603050405020304" pitchFamily="18" charset="0"/>
                              <a:cs typeface="Times New Roman" panose="02020603050405020304" pitchFamily="18" charset="0"/>
                            </a:rPr>
                            <a:t>( </a:t>
                          </a:r>
                          <a:r>
                            <a:rPr lang="en-US" altLang="ja-JP" sz="1400" b="0" i="1" dirty="0">
                              <a:solidFill>
                                <a:schemeClr val="tx1"/>
                              </a:solidFill>
                              <a:latin typeface="Times New Roman" panose="02020603050405020304" pitchFamily="18" charset="0"/>
                              <a:cs typeface="Times New Roman" panose="02020603050405020304" pitchFamily="18" charset="0"/>
                            </a:rPr>
                            <a:t>ρ</a:t>
                          </a:r>
                          <a:r>
                            <a:rPr lang="en-US" altLang="ja-JP" sz="1400" b="0" dirty="0">
                              <a:solidFill>
                                <a:schemeClr val="tx1"/>
                              </a:solidFill>
                              <a:latin typeface="Times New Roman" panose="02020603050405020304" pitchFamily="18" charset="0"/>
                              <a:cs typeface="Times New Roman" panose="02020603050405020304" pitchFamily="18" charset="0"/>
                            </a:rPr>
                            <a:t>[g/cc] )</a:t>
                          </a:r>
                        </a:p>
                      </a:txBody>
                      <a:tcPr anchor="ct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0004"/>
                      </a:ext>
                    </a:extLst>
                  </a:tr>
                  <a:tr h="304800">
                    <a:tc vMerge="1">
                      <a:txBody>
                        <a:bodyPr/>
                        <a:lstStyle/>
                        <a:p>
                          <a:pPr algn="l"/>
                          <a:endParaRPr lang="en-US" altLang="ja-JP" sz="1800" b="1" dirty="0">
                            <a:solidFill>
                              <a:srgbClr val="0119FF"/>
                            </a:solidFill>
                            <a:latin typeface="Times New Roman" panose="02020603050405020304" pitchFamily="18" charset="0"/>
                            <a:cs typeface="Times New Roman" panose="02020603050405020304" pitchFamily="18"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pPr algn="l"/>
                          <a:endParaRPr lang="en-US" altLang="ja-JP" sz="1400" b="1" dirty="0">
                            <a:solidFill>
                              <a:schemeClr val="tx1"/>
                            </a:solidFill>
                            <a:latin typeface="Times New Roman" panose="02020603050405020304" pitchFamily="18" charset="0"/>
                            <a:cs typeface="Times New Roman" panose="02020603050405020304" pitchFamily="18"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400" b="0" dirty="0">
                              <a:solidFill>
                                <a:schemeClr val="tx1"/>
                              </a:solidFill>
                              <a:latin typeface="Times New Roman" panose="02020603050405020304" pitchFamily="18" charset="0"/>
                              <a:cs typeface="Times New Roman" panose="02020603050405020304" pitchFamily="18" charset="0"/>
                            </a:rPr>
                            <a:t>100</a:t>
                          </a:r>
                          <a:r>
                            <a:rPr kumimoji="1" lang="en-US" altLang="ja-JP" sz="1400" b="0" baseline="-25000" dirty="0">
                              <a:solidFill>
                                <a:schemeClr val="tx1"/>
                              </a:solidFill>
                              <a:latin typeface="Times New Roman" panose="02020603050405020304" pitchFamily="18" charset="0"/>
                              <a:cs typeface="Times New Roman" panose="02020603050405020304" pitchFamily="18" charset="0"/>
                            </a:rPr>
                            <a:t> </a:t>
                          </a:r>
                          <a:r>
                            <a:rPr kumimoji="1" lang="en-US" altLang="ja-JP" sz="1400" b="0" baseline="0" dirty="0">
                              <a:solidFill>
                                <a:schemeClr val="tx1"/>
                              </a:solidFill>
                              <a:latin typeface="Times New Roman" panose="02020603050405020304" pitchFamily="18" charset="0"/>
                              <a:cs typeface="Times New Roman" panose="02020603050405020304" pitchFamily="18" charset="0"/>
                            </a:rPr>
                            <a:t>(0.33)</a:t>
                          </a:r>
                          <a:endParaRPr kumimoji="1" lang="ja-JP" altLang="en-US" sz="1400" b="0" baseline="-25000" dirty="0">
                            <a:solidFill>
                              <a:schemeClr val="tx1"/>
                            </a:solidFill>
                            <a:latin typeface="Times New Roman" panose="02020603050405020304" pitchFamily="18" charset="0"/>
                            <a:cs typeface="Times New Roman" panose="02020603050405020304" pitchFamily="18" charset="0"/>
                          </a:endParaRPr>
                        </a:p>
                      </a:txBody>
                      <a:tcPr anchor="ct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400" b="0" dirty="0">
                              <a:solidFill>
                                <a:schemeClr val="tx1"/>
                              </a:solidFill>
                              <a:latin typeface="Times New Roman" panose="02020603050405020304" pitchFamily="18" charset="0"/>
                              <a:cs typeface="Times New Roman" panose="02020603050405020304" pitchFamily="18" charset="0"/>
                            </a:rPr>
                            <a:t>200</a:t>
                          </a:r>
                          <a:r>
                            <a:rPr kumimoji="1" lang="en-US" altLang="ja-JP" sz="1400" b="0" baseline="-25000" dirty="0">
                              <a:solidFill>
                                <a:schemeClr val="tx1"/>
                              </a:solidFill>
                              <a:latin typeface="Times New Roman" panose="02020603050405020304" pitchFamily="18" charset="0"/>
                              <a:cs typeface="Times New Roman" panose="02020603050405020304" pitchFamily="18" charset="0"/>
                            </a:rPr>
                            <a:t> </a:t>
                          </a:r>
                          <a:r>
                            <a:rPr kumimoji="1" lang="en-US" altLang="ja-JP" sz="1400" b="0" baseline="0" dirty="0">
                              <a:solidFill>
                                <a:schemeClr val="tx1"/>
                              </a:solidFill>
                              <a:latin typeface="Times New Roman" panose="02020603050405020304" pitchFamily="18" charset="0"/>
                              <a:cs typeface="Times New Roman" panose="02020603050405020304" pitchFamily="18" charset="0"/>
                            </a:rPr>
                            <a:t>(0.67)</a:t>
                          </a:r>
                          <a:endParaRPr kumimoji="1" lang="ja-JP" altLang="en-US" sz="1400" b="0" baseline="30000" dirty="0">
                            <a:solidFill>
                              <a:schemeClr val="tx1"/>
                            </a:solidFill>
                            <a:latin typeface="Times New Roman" panose="02020603050405020304" pitchFamily="18" charset="0"/>
                            <a:cs typeface="Times New Roman" panose="02020603050405020304" pitchFamily="18" charset="0"/>
                          </a:endParaRPr>
                        </a:p>
                      </a:txBody>
                      <a:tcPr anchor="ct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400" b="0" dirty="0">
                              <a:solidFill>
                                <a:schemeClr val="tx1"/>
                              </a:solidFill>
                              <a:latin typeface="Times New Roman" panose="02020603050405020304" pitchFamily="18" charset="0"/>
                              <a:cs typeface="Times New Roman" panose="02020603050405020304" pitchFamily="18" charset="0"/>
                            </a:rPr>
                            <a:t>360</a:t>
                          </a:r>
                          <a:r>
                            <a:rPr kumimoji="1" lang="en-US" altLang="ja-JP" sz="1400" b="0" baseline="0" dirty="0">
                              <a:solidFill>
                                <a:schemeClr val="tx1"/>
                              </a:solidFill>
                              <a:latin typeface="Times New Roman" panose="02020603050405020304" pitchFamily="18" charset="0"/>
                              <a:cs typeface="Times New Roman" panose="02020603050405020304" pitchFamily="18" charset="0"/>
                            </a:rPr>
                            <a:t>(1.20)</a:t>
                          </a:r>
                          <a:endParaRPr kumimoji="1" lang="ja-JP" altLang="en-US" sz="1400" b="0" baseline="0" dirty="0">
                            <a:solidFill>
                              <a:schemeClr val="tx1"/>
                            </a:solidFill>
                            <a:latin typeface="Times New Roman" panose="02020603050405020304" pitchFamily="18" charset="0"/>
                            <a:cs typeface="Times New Roman" panose="02020603050405020304" pitchFamily="18" charset="0"/>
                          </a:endParaRPr>
                        </a:p>
                      </a:txBody>
                      <a:tcPr anchor="ct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304800">
                    <a:tc rowSpan="2">
                      <a:txBody>
                        <a:bodyPr/>
                        <a:lstStyle/>
                        <a:p>
                          <a:endParaRPr lang="ja-JP"/>
                        </a:p>
                      </a:txBody>
                      <a:tcPr anchor="ct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blipFill>
                          <a:blip r:embed="rId10"/>
                          <a:stretch>
                            <a:fillRect l="-503" t="-246774" r="-328141" b="-177419"/>
                          </a:stretch>
                        </a:blipFill>
                      </a:tcPr>
                    </a:tc>
                    <a:tc rowSpan="5">
                      <a:txBody>
                        <a:bodyPr/>
                        <a:lstStyle/>
                        <a:p>
                          <a:pPr algn="ctr"/>
                          <a:r>
                            <a:rPr lang="en-US" altLang="ja-JP" sz="1400" b="0" i="1" dirty="0">
                              <a:solidFill>
                                <a:schemeClr val="tx1"/>
                              </a:solidFill>
                              <a:latin typeface="Times New Roman" panose="02020603050405020304" pitchFamily="18" charset="0"/>
                              <a:cs typeface="Times New Roman" panose="02020603050405020304" pitchFamily="18" charset="0"/>
                            </a:rPr>
                            <a:t>I</a:t>
                          </a:r>
                          <a:r>
                            <a:rPr lang="en-US" altLang="ja-JP" sz="1400" b="0" baseline="-25000" dirty="0">
                              <a:solidFill>
                                <a:schemeClr val="tx1"/>
                              </a:solidFill>
                              <a:latin typeface="Times New Roman" panose="02020603050405020304" pitchFamily="18" charset="0"/>
                              <a:cs typeface="Times New Roman" panose="02020603050405020304" pitchFamily="18" charset="0"/>
                            </a:rPr>
                            <a:t>L</a:t>
                          </a:r>
                        </a:p>
                        <a:p>
                          <a:pPr algn="ctr"/>
                          <a:r>
                            <a:rPr lang="en-US" altLang="ja-JP" sz="1400" b="0" baseline="0" dirty="0">
                              <a:solidFill>
                                <a:schemeClr val="tx1"/>
                              </a:solidFill>
                              <a:latin typeface="Times New Roman" panose="02020603050405020304" pitchFamily="18" charset="0"/>
                              <a:cs typeface="Times New Roman" panose="02020603050405020304" pitchFamily="18" charset="0"/>
                            </a:rPr>
                            <a:t>[W/cm</a:t>
                          </a:r>
                          <a:r>
                            <a:rPr lang="en-US" altLang="ja-JP" sz="1400" b="0" baseline="30000" dirty="0">
                              <a:solidFill>
                                <a:schemeClr val="tx1"/>
                              </a:solidFill>
                              <a:latin typeface="Times New Roman" panose="02020603050405020304" pitchFamily="18" charset="0"/>
                              <a:cs typeface="Times New Roman" panose="02020603050405020304" pitchFamily="18" charset="0"/>
                            </a:rPr>
                            <a:t>2</a:t>
                          </a:r>
                          <a:r>
                            <a:rPr lang="en-US" altLang="ja-JP" sz="1400" b="0" baseline="0" dirty="0">
                              <a:solidFill>
                                <a:schemeClr val="tx1"/>
                              </a:solidFill>
                              <a:latin typeface="Times New Roman" panose="02020603050405020304" pitchFamily="18" charset="0"/>
                              <a:cs typeface="Times New Roman" panose="02020603050405020304" pitchFamily="18" charset="0"/>
                            </a:rPr>
                            <a:t>]</a:t>
                          </a:r>
                          <a:endParaRPr lang="ja-JP" altLang="en-US" sz="1400" b="0" dirty="0">
                            <a:solidFill>
                              <a:schemeClr val="tx1"/>
                            </a:solidFill>
                            <a:latin typeface="Times New Roman" panose="02020603050405020304" pitchFamily="18" charset="0"/>
                            <a:cs typeface="Times New Roman" panose="02020603050405020304" pitchFamily="18" charset="0"/>
                          </a:endParaRPr>
                        </a:p>
                      </a:txBody>
                      <a:tcPr anchor="ct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l"/>
                          <a:r>
                            <a:rPr kumimoji="1" lang="en-US" altLang="ja-JP" sz="1400" b="0" dirty="0">
                              <a:solidFill>
                                <a:srgbClr val="0119FF"/>
                              </a:solidFill>
                              <a:latin typeface="Times New Roman" panose="02020603050405020304" pitchFamily="18" charset="0"/>
                              <a:cs typeface="Times New Roman" panose="02020603050405020304" pitchFamily="18" charset="0"/>
                            </a:rPr>
                            <a:t>0.50×10</a:t>
                          </a:r>
                          <a:r>
                            <a:rPr kumimoji="1" lang="en-US" altLang="ja-JP" sz="1400" b="0" baseline="30000" dirty="0">
                              <a:solidFill>
                                <a:srgbClr val="0119FF"/>
                              </a:solidFill>
                              <a:latin typeface="Times New Roman" panose="02020603050405020304" pitchFamily="18" charset="0"/>
                              <a:cs typeface="Times New Roman" panose="02020603050405020304" pitchFamily="18" charset="0"/>
                            </a:rPr>
                            <a:t>22</a:t>
                          </a:r>
                        </a:p>
                      </a:txBody>
                      <a:tcPr anchor="ct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l"/>
                          <a:r>
                            <a:rPr kumimoji="1" lang="en-US" altLang="ja-JP" sz="1400" b="0" dirty="0">
                              <a:solidFill>
                                <a:srgbClr val="0119FF"/>
                              </a:solidFill>
                              <a:latin typeface="Times New Roman" panose="02020603050405020304" pitchFamily="18" charset="0"/>
                              <a:cs typeface="Times New Roman" panose="02020603050405020304" pitchFamily="18" charset="0"/>
                            </a:rPr>
                            <a:t>1.00×10</a:t>
                          </a:r>
                          <a:r>
                            <a:rPr kumimoji="1" lang="en-US" altLang="ja-JP" sz="1400" b="0" baseline="30000" dirty="0">
                              <a:solidFill>
                                <a:srgbClr val="0119FF"/>
                              </a:solidFill>
                              <a:latin typeface="Times New Roman" panose="02020603050405020304" pitchFamily="18" charset="0"/>
                              <a:cs typeface="Times New Roman" panose="02020603050405020304" pitchFamily="18" charset="0"/>
                            </a:rPr>
                            <a:t>22</a:t>
                          </a:r>
                        </a:p>
                      </a:txBody>
                      <a:tcPr anchor="ct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l"/>
                          <a:r>
                            <a:rPr kumimoji="1" lang="en-US" altLang="ja-JP" sz="1400" b="0" dirty="0">
                              <a:solidFill>
                                <a:srgbClr val="0119FF"/>
                              </a:solidFill>
                              <a:latin typeface="Times New Roman" panose="02020603050405020304" pitchFamily="18" charset="0"/>
                              <a:cs typeface="Times New Roman" panose="02020603050405020304" pitchFamily="18" charset="0"/>
                            </a:rPr>
                            <a:t>1.80×10</a:t>
                          </a:r>
                          <a:r>
                            <a:rPr kumimoji="1" lang="en-US" altLang="ja-JP" sz="1400" b="0" baseline="30000" dirty="0">
                              <a:solidFill>
                                <a:srgbClr val="0119FF"/>
                              </a:solidFill>
                              <a:latin typeface="Times New Roman" panose="02020603050405020304" pitchFamily="18" charset="0"/>
                              <a:cs typeface="Times New Roman" panose="02020603050405020304" pitchFamily="18" charset="0"/>
                            </a:rPr>
                            <a:t>22</a:t>
                          </a:r>
                        </a:p>
                      </a:txBody>
                      <a:tcPr anchor="ct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10001"/>
                      </a:ext>
                    </a:extLst>
                  </a:tr>
                  <a:tr h="71120">
                    <a:tc vMerge="1">
                      <a:txBody>
                        <a:bodyPr/>
                        <a:lstStyle/>
                        <a:p>
                          <a:endParaRPr kumimoji="1" lang="ja-JP" altLang="en-US"/>
                        </a:p>
                      </a:txBody>
                      <a:tcPr/>
                    </a:tc>
                    <a:tc vMerge="1">
                      <a:txBody>
                        <a:bodyPr/>
                        <a:lstStyle/>
                        <a:p>
                          <a:endParaRPr kumimoji="1" lang="ja-JP" altLang="en-US"/>
                        </a:p>
                      </a:txBody>
                      <a:tcPr/>
                    </a:tc>
                    <a:tc rowSpan="2">
                      <a:txBody>
                        <a:bodyPr/>
                        <a:lstStyle/>
                        <a:p>
                          <a:pPr algn="l"/>
                          <a:r>
                            <a:rPr kumimoji="1" lang="en-US" altLang="ja-JP" sz="1400" b="0" dirty="0">
                              <a:solidFill>
                                <a:srgbClr val="FF0000"/>
                              </a:solidFill>
                              <a:latin typeface="Times New Roman" panose="02020603050405020304" pitchFamily="18" charset="0"/>
                              <a:cs typeface="Times New Roman" panose="02020603050405020304" pitchFamily="18" charset="0"/>
                            </a:rPr>
                            <a:t>1.00×10</a:t>
                          </a:r>
                          <a:r>
                            <a:rPr kumimoji="1" lang="en-US" altLang="ja-JP" sz="1400" b="0" baseline="30000" dirty="0">
                              <a:solidFill>
                                <a:srgbClr val="FF0000"/>
                              </a:solidFill>
                              <a:latin typeface="Times New Roman" panose="02020603050405020304" pitchFamily="18" charset="0"/>
                              <a:cs typeface="Times New Roman" panose="02020603050405020304" pitchFamily="18" charset="0"/>
                            </a:rPr>
                            <a:t>22 </a:t>
                          </a:r>
                        </a:p>
                      </a:txBody>
                      <a:tcPr anchor="ctr">
                        <a:lnT w="12700" cap="flat" cmpd="sng" algn="ctr">
                          <a:noFill/>
                          <a:prstDash val="solid"/>
                          <a:round/>
                          <a:headEnd type="none" w="med" len="med"/>
                          <a:tailEnd type="none" w="med" len="med"/>
                        </a:lnT>
                        <a:lnB w="19050" cap="flat" cmpd="sng" algn="ctr">
                          <a:noFill/>
                          <a:prstDash val="solid"/>
                          <a:round/>
                          <a:headEnd type="none" w="med" len="med"/>
                          <a:tailEnd type="none" w="med" len="med"/>
                        </a:lnB>
                        <a:noFill/>
                      </a:tcPr>
                    </a:tc>
                    <a:tc rowSpan="2">
                      <a:txBody>
                        <a:bodyPr/>
                        <a:lstStyle/>
                        <a:p>
                          <a:pPr algn="l"/>
                          <a:r>
                            <a:rPr kumimoji="1" lang="en-US" altLang="ja-JP" sz="1400" b="0" dirty="0">
                              <a:solidFill>
                                <a:srgbClr val="FF0000"/>
                              </a:solidFill>
                              <a:latin typeface="Times New Roman" panose="02020603050405020304" pitchFamily="18" charset="0"/>
                              <a:cs typeface="Times New Roman" panose="02020603050405020304" pitchFamily="18" charset="0"/>
                            </a:rPr>
                            <a:t>2.00×10</a:t>
                          </a:r>
                          <a:r>
                            <a:rPr kumimoji="1" lang="en-US" altLang="ja-JP" sz="1400" b="0" baseline="30000" dirty="0">
                              <a:solidFill>
                                <a:srgbClr val="FF0000"/>
                              </a:solidFill>
                              <a:latin typeface="Times New Roman" panose="02020603050405020304" pitchFamily="18" charset="0"/>
                              <a:cs typeface="Times New Roman" panose="02020603050405020304" pitchFamily="18" charset="0"/>
                            </a:rPr>
                            <a:t>22</a:t>
                          </a:r>
                        </a:p>
                      </a:txBody>
                      <a:tcPr anchor="ctr">
                        <a:lnT w="12700" cap="flat" cmpd="sng" algn="ctr">
                          <a:noFill/>
                          <a:prstDash val="solid"/>
                          <a:round/>
                          <a:headEnd type="none" w="med" len="med"/>
                          <a:tailEnd type="none" w="med" len="med"/>
                        </a:lnT>
                        <a:lnB w="19050" cap="flat" cmpd="sng" algn="ctr">
                          <a:noFill/>
                          <a:prstDash val="solid"/>
                          <a:round/>
                          <a:headEnd type="none" w="med" len="med"/>
                          <a:tailEnd type="none" w="med" len="med"/>
                        </a:lnB>
                        <a:noFill/>
                      </a:tcPr>
                    </a:tc>
                    <a:tc rowSpan="2">
                      <a:txBody>
                        <a:bodyPr/>
                        <a:lstStyle/>
                        <a:p>
                          <a:pPr algn="l"/>
                          <a:r>
                            <a:rPr kumimoji="1" lang="en-US" altLang="ja-JP" sz="1400" b="0" dirty="0">
                              <a:solidFill>
                                <a:srgbClr val="FF0000"/>
                              </a:solidFill>
                              <a:latin typeface="Times New Roman" panose="02020603050405020304" pitchFamily="18" charset="0"/>
                              <a:cs typeface="Times New Roman" panose="02020603050405020304" pitchFamily="18" charset="0"/>
                            </a:rPr>
                            <a:t>3.60×10</a:t>
                          </a:r>
                          <a:r>
                            <a:rPr kumimoji="1" lang="en-US" altLang="ja-JP" sz="1400" b="0" baseline="30000" dirty="0">
                              <a:solidFill>
                                <a:srgbClr val="FF0000"/>
                              </a:solidFill>
                              <a:latin typeface="Times New Roman" panose="02020603050405020304" pitchFamily="18" charset="0"/>
                              <a:cs typeface="Times New Roman" panose="02020603050405020304" pitchFamily="18" charset="0"/>
                            </a:rPr>
                            <a:t>22</a:t>
                          </a:r>
                        </a:p>
                      </a:txBody>
                      <a:tcPr anchor="ctr">
                        <a:lnT w="12700" cap="flat" cmpd="sng" algn="ctr">
                          <a:noFill/>
                          <a:prstDash val="solid"/>
                          <a:round/>
                          <a:headEnd type="none" w="med" len="med"/>
                          <a:tailEnd type="none" w="med" len="med"/>
                        </a:lnT>
                        <a:lnB w="19050" cap="flat" cmpd="sng" algn="ctr">
                          <a:noFill/>
                          <a:prstDash val="solid"/>
                          <a:round/>
                          <a:headEnd type="none" w="med" len="med"/>
                          <a:tailEnd type="none" w="med" len="med"/>
                        </a:lnB>
                        <a:noFill/>
                      </a:tcPr>
                    </a:tc>
                    <a:extLst>
                      <a:ext uri="{0D108BD9-81ED-4DB2-BD59-A6C34878D82A}">
                        <a16:rowId xmlns:a16="http://schemas.microsoft.com/office/drawing/2014/main" val="10006"/>
                      </a:ext>
                    </a:extLst>
                  </a:tr>
                  <a:tr h="233680">
                    <a:tc rowSpan="2">
                      <a:txBody>
                        <a:bodyPr/>
                        <a:lstStyle/>
                        <a:p>
                          <a:endParaRPr lang="ja-JP"/>
                        </a:p>
                      </a:txBody>
                      <a:tcPr anchor="ctr">
                        <a:lnT w="12700" cap="flat" cmpd="sng" algn="ctr">
                          <a:noFill/>
                          <a:prstDash val="solid"/>
                          <a:round/>
                          <a:headEnd type="none" w="med" len="med"/>
                          <a:tailEnd type="none" w="med" len="med"/>
                        </a:lnT>
                        <a:lnB w="19050" cap="flat" cmpd="sng" algn="ctr">
                          <a:noFill/>
                          <a:prstDash val="solid"/>
                          <a:round/>
                          <a:headEnd type="none" w="med" len="med"/>
                          <a:tailEnd type="none" w="med" len="med"/>
                        </a:lnB>
                        <a:blipFill>
                          <a:blip r:embed="rId10"/>
                          <a:stretch>
                            <a:fillRect l="-503" t="-430000" r="-328141" b="-120000"/>
                          </a:stretch>
                        </a:blipFill>
                      </a:tcPr>
                    </a:tc>
                    <a:tc vMerge="1">
                      <a:txBody>
                        <a:bodyPr/>
                        <a:lstStyle/>
                        <a:p>
                          <a:endParaRPr lang="ja-JP" altLang="en-US" dirty="0"/>
                        </a:p>
                      </a:txBody>
                      <a:tcPr anchor="ctr">
                        <a:lnT w="12700" cap="flat" cmpd="sng" algn="ctr">
                          <a:noFill/>
                          <a:prstDash val="solid"/>
                          <a:round/>
                          <a:headEnd type="none" w="med" len="med"/>
                          <a:tailEnd type="none" w="med" len="med"/>
                        </a:lnT>
                        <a:lnB w="19050" cap="flat" cmpd="sng" algn="ctr">
                          <a:noFill/>
                          <a:prstDash val="solid"/>
                          <a:round/>
                          <a:headEnd type="none" w="med" len="med"/>
                          <a:tailEnd type="none" w="med" len="med"/>
                        </a:lnB>
                        <a:noFill/>
                      </a:tcPr>
                    </a:tc>
                    <a:tc vMerge="1">
                      <a:txBody>
                        <a:bodyPr/>
                        <a:lstStyle/>
                        <a:p>
                          <a:pPr algn="l"/>
                          <a:endParaRPr kumimoji="1" lang="en-US" altLang="ja-JP" sz="1400" b="0" baseline="30000" dirty="0">
                            <a:solidFill>
                              <a:schemeClr val="tx1"/>
                            </a:solidFill>
                            <a:latin typeface="Times New Roman" panose="02020603050405020304" pitchFamily="18" charset="0"/>
                            <a:cs typeface="Times New Roman" panose="02020603050405020304" pitchFamily="18" charset="0"/>
                          </a:endParaRPr>
                        </a:p>
                      </a:txBody>
                      <a:tcPr anchor="ctr">
                        <a:lnT w="12700" cap="flat" cmpd="sng" algn="ctr">
                          <a:noFill/>
                          <a:prstDash val="solid"/>
                          <a:round/>
                          <a:headEnd type="none" w="med" len="med"/>
                          <a:tailEnd type="none" w="med" len="med"/>
                        </a:lnT>
                        <a:lnB w="19050" cap="flat" cmpd="sng" algn="ctr">
                          <a:noFill/>
                          <a:prstDash val="solid"/>
                          <a:round/>
                          <a:headEnd type="none" w="med" len="med"/>
                          <a:tailEnd type="none" w="med" len="med"/>
                        </a:lnB>
                        <a:noFill/>
                      </a:tcPr>
                    </a:tc>
                    <a:tc vMerge="1">
                      <a:txBody>
                        <a:bodyPr/>
                        <a:lstStyle/>
                        <a:p>
                          <a:endParaRPr kumimoji="1" lang="ja-JP" altLang="en-US"/>
                        </a:p>
                      </a:txBody>
                      <a:tcPr/>
                    </a:tc>
                    <a:tc vMerge="1">
                      <a:txBody>
                        <a:bodyPr/>
                        <a:lstStyle/>
                        <a:p>
                          <a:endParaRPr kumimoji="1" lang="ja-JP" altLang="en-US"/>
                        </a:p>
                      </a:txBody>
                      <a:tcPr/>
                    </a:tc>
                    <a:extLst>
                      <a:ext uri="{0D108BD9-81ED-4DB2-BD59-A6C34878D82A}">
                        <a16:rowId xmlns:a16="http://schemas.microsoft.com/office/drawing/2014/main" val="10002"/>
                      </a:ext>
                    </a:extLst>
                  </a:tr>
                  <a:tr h="71120">
                    <a:tc vMerge="1">
                      <a:txBody>
                        <a:bodyPr/>
                        <a:lstStyle/>
                        <a:p>
                          <a:endParaRPr kumimoji="1" lang="ja-JP" altLang="en-US"/>
                        </a:p>
                      </a:txBody>
                      <a:tcPr/>
                    </a:tc>
                    <a:tc vMerge="1">
                      <a:txBody>
                        <a:bodyPr/>
                        <a:lstStyle/>
                        <a:p>
                          <a:endParaRPr kumimoji="1" lang="ja-JP" altLang="en-US"/>
                        </a:p>
                      </a:txBody>
                      <a:tcPr/>
                    </a:tc>
                    <a:tc rowSpan="2">
                      <a:txBody>
                        <a:bodyPr/>
                        <a:lstStyle/>
                        <a:p>
                          <a:pPr algn="l"/>
                          <a:r>
                            <a:rPr kumimoji="1" lang="en-US" altLang="ja-JP" sz="1400" b="0" dirty="0">
                              <a:solidFill>
                                <a:srgbClr val="007413"/>
                              </a:solidFill>
                              <a:latin typeface="Times New Roman" panose="02020603050405020304" pitchFamily="18" charset="0"/>
                              <a:cs typeface="Times New Roman" panose="02020603050405020304" pitchFamily="18" charset="0"/>
                            </a:rPr>
                            <a:t>1.66×10</a:t>
                          </a:r>
                          <a:r>
                            <a:rPr kumimoji="1" lang="en-US" altLang="ja-JP" sz="1400" b="0" baseline="30000" dirty="0">
                              <a:solidFill>
                                <a:srgbClr val="007413"/>
                              </a:solidFill>
                              <a:latin typeface="Times New Roman" panose="02020603050405020304" pitchFamily="18" charset="0"/>
                              <a:cs typeface="Times New Roman" panose="02020603050405020304" pitchFamily="18" charset="0"/>
                            </a:rPr>
                            <a:t>22</a:t>
                          </a:r>
                        </a:p>
                      </a:txBody>
                      <a:tcPr anchor="ctr">
                        <a:lnT w="12700" cap="flat" cmpd="sng" algn="ctr">
                          <a:no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rowSpan="2">
                      <a:txBody>
                        <a:bodyPr/>
                        <a:lstStyle/>
                        <a:p>
                          <a:pPr algn="l"/>
                          <a:r>
                            <a:rPr kumimoji="1" lang="en-US" altLang="ja-JP" sz="1400" b="0" dirty="0">
                              <a:solidFill>
                                <a:srgbClr val="007413"/>
                              </a:solidFill>
                              <a:latin typeface="Times New Roman" panose="02020603050405020304" pitchFamily="18" charset="0"/>
                              <a:cs typeface="Times New Roman" panose="02020603050405020304" pitchFamily="18" charset="0"/>
                            </a:rPr>
                            <a:t>3.33×10</a:t>
                          </a:r>
                          <a:r>
                            <a:rPr kumimoji="1" lang="en-US" altLang="ja-JP" sz="1400" b="0" baseline="30000" dirty="0">
                              <a:solidFill>
                                <a:srgbClr val="007413"/>
                              </a:solidFill>
                              <a:latin typeface="Times New Roman" panose="02020603050405020304" pitchFamily="18" charset="0"/>
                              <a:cs typeface="Times New Roman" panose="02020603050405020304" pitchFamily="18" charset="0"/>
                            </a:rPr>
                            <a:t>22</a:t>
                          </a:r>
                        </a:p>
                      </a:txBody>
                      <a:tcPr anchor="ctr">
                        <a:lnT w="12700" cap="flat" cmpd="sng" algn="ctr">
                          <a:no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rowSpan="2">
                      <a:txBody>
                        <a:bodyPr/>
                        <a:lstStyle/>
                        <a:p>
                          <a:pPr algn="l"/>
                          <a:r>
                            <a:rPr kumimoji="1" lang="en-US" altLang="ja-JP" sz="1400" b="0" dirty="0">
                              <a:solidFill>
                                <a:srgbClr val="007413"/>
                              </a:solidFill>
                              <a:latin typeface="Times New Roman" panose="02020603050405020304" pitchFamily="18" charset="0"/>
                              <a:cs typeface="Times New Roman" panose="02020603050405020304" pitchFamily="18" charset="0"/>
                            </a:rPr>
                            <a:t>6.00×10</a:t>
                          </a:r>
                          <a:r>
                            <a:rPr kumimoji="1" lang="en-US" altLang="ja-JP" sz="1400" b="0" baseline="30000" dirty="0">
                              <a:solidFill>
                                <a:srgbClr val="007413"/>
                              </a:solidFill>
                              <a:latin typeface="Times New Roman" panose="02020603050405020304" pitchFamily="18" charset="0"/>
                              <a:cs typeface="Times New Roman" panose="02020603050405020304" pitchFamily="18" charset="0"/>
                            </a:rPr>
                            <a:t>22</a:t>
                          </a:r>
                        </a:p>
                      </a:txBody>
                      <a:tcPr anchor="ctr">
                        <a:lnT w="12700" cap="flat" cmpd="sng" algn="ctr">
                          <a:no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7"/>
                      </a:ext>
                    </a:extLst>
                  </a:tr>
                  <a:tr h="304800">
                    <a:tc>
                      <a:txBody>
                        <a:bodyPr/>
                        <a:lstStyle/>
                        <a:p>
                          <a:endParaRPr lang="ja-JP"/>
                        </a:p>
                      </a:txBody>
                      <a:tcPr anchor="ctr">
                        <a:lnT w="12700" cap="flat" cmpd="sng" algn="ctr">
                          <a:noFill/>
                          <a:prstDash val="solid"/>
                          <a:round/>
                          <a:headEnd type="none" w="med" len="med"/>
                          <a:tailEnd type="none" w="med" len="med"/>
                        </a:lnT>
                        <a:lnB w="19050" cap="flat" cmpd="sng" algn="ctr">
                          <a:solidFill>
                            <a:schemeClr val="tx1"/>
                          </a:solidFill>
                          <a:prstDash val="solid"/>
                          <a:round/>
                          <a:headEnd type="none" w="med" len="med"/>
                          <a:tailEnd type="none" w="med" len="med"/>
                        </a:lnB>
                        <a:blipFill>
                          <a:blip r:embed="rId10"/>
                          <a:stretch>
                            <a:fillRect l="-503" t="-530000" r="-328141" b="-20000"/>
                          </a:stretch>
                        </a:blipFill>
                      </a:tcPr>
                    </a:tc>
                    <a:tc vMerge="1">
                      <a:txBody>
                        <a:bodyPr/>
                        <a:lstStyle/>
                        <a:p>
                          <a:endParaRPr lang="ja-JP" altLang="en-US" dirty="0"/>
                        </a:p>
                      </a:txBody>
                      <a:tcPr anchor="ctr">
                        <a:lnT w="12700" cap="flat" cmpd="sng" algn="ctr">
                          <a:no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vMerge="1">
                      <a:txBody>
                        <a:bodyPr/>
                        <a:lstStyle/>
                        <a:p>
                          <a:pPr algn="l"/>
                          <a:endParaRPr kumimoji="1" lang="en-US" altLang="ja-JP" sz="1400" b="0" baseline="30000" dirty="0">
                            <a:solidFill>
                              <a:schemeClr val="tx1"/>
                            </a:solidFill>
                            <a:latin typeface="Times New Roman" panose="02020603050405020304" pitchFamily="18" charset="0"/>
                            <a:cs typeface="Times New Roman" panose="02020603050405020304" pitchFamily="18" charset="0"/>
                          </a:endParaRPr>
                        </a:p>
                      </a:txBody>
                      <a:tcPr anchor="ctr">
                        <a:lnT w="12700" cap="flat" cmpd="sng" algn="ctr">
                          <a:no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vMerge="1">
                      <a:txBody>
                        <a:bodyPr/>
                        <a:lstStyle/>
                        <a:p>
                          <a:endParaRPr kumimoji="1" lang="ja-JP" altLang="en-US"/>
                        </a:p>
                      </a:txBody>
                      <a:tcPr/>
                    </a:tc>
                    <a:tc vMerge="1">
                      <a:txBody>
                        <a:bodyPr/>
                        <a:lstStyle/>
                        <a:p>
                          <a:endParaRPr kumimoji="1" lang="ja-JP" altLang="en-US"/>
                        </a:p>
                      </a:txBody>
                      <a:tcPr/>
                    </a:tc>
                    <a:extLst>
                      <a:ext uri="{0D108BD9-81ED-4DB2-BD59-A6C34878D82A}">
                        <a16:rowId xmlns:a16="http://schemas.microsoft.com/office/drawing/2014/main" val="10003"/>
                      </a:ext>
                    </a:extLst>
                  </a:tr>
                </a:tbl>
              </a:graphicData>
            </a:graphic>
          </p:graphicFrame>
        </mc:Fallback>
      </mc:AlternateContent>
      <p:sp>
        <p:nvSpPr>
          <p:cNvPr id="21" name="正方形/長方形 20"/>
          <p:cNvSpPr/>
          <p:nvPr/>
        </p:nvSpPr>
        <p:spPr>
          <a:xfrm>
            <a:off x="6140658" y="818214"/>
            <a:ext cx="2385974" cy="307777"/>
          </a:xfrm>
          <a:prstGeom prst="rect">
            <a:avLst/>
          </a:prstGeom>
        </p:spPr>
        <p:txBody>
          <a:bodyPr wrap="none">
            <a:spAutoFit/>
          </a:bodyPr>
          <a:lstStyle/>
          <a:p>
            <a:r>
              <a:rPr lang="en-US" altLang="ja-JP" sz="1400" dirty="0">
                <a:latin typeface="Times New Roman" panose="02020603050405020304" pitchFamily="18" charset="0"/>
                <a:cs typeface="Times New Roman" panose="02020603050405020304" pitchFamily="18" charset="0"/>
              </a:rPr>
              <a:t>※100grid/</a:t>
            </a:r>
            <a:r>
              <a:rPr lang="en-US" altLang="ja-JP" sz="1400" i="1" dirty="0" err="1">
                <a:latin typeface="Times New Roman" panose="02020603050405020304" pitchFamily="18" charset="0"/>
                <a:cs typeface="Times New Roman" panose="02020603050405020304" pitchFamily="18" charset="0"/>
              </a:rPr>
              <a:t>λ</a:t>
            </a:r>
            <a:r>
              <a:rPr lang="en-US" altLang="ja-JP" sz="1400" baseline="-25000" dirty="0" err="1">
                <a:latin typeface="Times New Roman" panose="02020603050405020304" pitchFamily="18" charset="0"/>
                <a:cs typeface="Times New Roman" panose="02020603050405020304" pitchFamily="18" charset="0"/>
              </a:rPr>
              <a:t>L</a:t>
            </a:r>
            <a:r>
              <a:rPr lang="ja-JP" altLang="en-US" sz="1400" baseline="-25000" dirty="0">
                <a:latin typeface="Times New Roman" panose="02020603050405020304" pitchFamily="18" charset="0"/>
                <a:cs typeface="Times New Roman" panose="02020603050405020304" pitchFamily="18" charset="0"/>
              </a:rPr>
              <a:t> </a:t>
            </a:r>
            <a:r>
              <a:rPr lang="ja-JP" altLang="en-US" sz="1400" dirty="0">
                <a:latin typeface="Times New Roman" panose="02020603050405020304" pitchFamily="18" charset="0"/>
                <a:cs typeface="Times New Roman" panose="02020603050405020304" pitchFamily="18" charset="0"/>
              </a:rPr>
              <a:t>，電子</a:t>
            </a:r>
            <a:r>
              <a:rPr lang="en-US" altLang="ja-JP" sz="1400" dirty="0">
                <a:latin typeface="Times New Roman" panose="02020603050405020304" pitchFamily="18" charset="0"/>
                <a:cs typeface="Times New Roman" panose="02020603050405020304" pitchFamily="18" charset="0"/>
              </a:rPr>
              <a:t>120</a:t>
            </a:r>
            <a:r>
              <a:rPr lang="ja-JP" altLang="en-US" sz="1400" dirty="0">
                <a:latin typeface="Times New Roman" panose="02020603050405020304" pitchFamily="18" charset="0"/>
                <a:cs typeface="Times New Roman" panose="02020603050405020304" pitchFamily="18" charset="0"/>
              </a:rPr>
              <a:t>個</a:t>
            </a:r>
            <a:r>
              <a:rPr lang="en-US" altLang="ja-JP" sz="1400" dirty="0">
                <a:latin typeface="Times New Roman" panose="02020603050405020304" pitchFamily="18" charset="0"/>
                <a:cs typeface="Times New Roman" panose="02020603050405020304" pitchFamily="18" charset="0"/>
              </a:rPr>
              <a:t>/cell</a:t>
            </a:r>
            <a:endParaRPr lang="ja-JP" altLang="en-US" sz="1400" dirty="0"/>
          </a:p>
        </p:txBody>
      </p:sp>
    </p:spTree>
    <p:extLst>
      <p:ext uri="{BB962C8B-B14F-4D97-AF65-F5344CB8AC3E}">
        <p14:creationId xmlns:p14="http://schemas.microsoft.com/office/powerpoint/2010/main" val="134190293"/>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lumMod val="95000"/>
          </a:schemeClr>
        </a:solidFill>
        <a:ln>
          <a:solidFill>
            <a:schemeClr val="tx1"/>
          </a:solid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kumimoji="1" dirty="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txDef>
      <a:spPr>
        <a:noFill/>
        <a:ln>
          <a:noFill/>
        </a:ln>
      </a:spPr>
      <a:bodyPr wrap="square" rtlCol="0">
        <a:spAutoFit/>
      </a:bodyPr>
      <a:lstStyle>
        <a:defPPr>
          <a:defRPr kumimoji="1" dirty="0" smtClean="0"/>
        </a:defPPr>
      </a:lstStyle>
    </a:txDef>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81834</TotalTime>
  <Words>7080</Words>
  <Application>Microsoft Office PowerPoint</Application>
  <PresentationFormat>画面に合わせる (4:3)</PresentationFormat>
  <Paragraphs>1465</Paragraphs>
  <Slides>55</Slides>
  <Notes>13</Notes>
  <HiddenSlides>0</HiddenSlides>
  <MMClips>2</MMClips>
  <ScaleCrop>false</ScaleCrop>
  <HeadingPairs>
    <vt:vector size="6" baseType="variant">
      <vt:variant>
        <vt:lpstr>使用されているフォント</vt:lpstr>
      </vt:variant>
      <vt:variant>
        <vt:i4>8</vt:i4>
      </vt:variant>
      <vt:variant>
        <vt:lpstr>テーマ</vt:lpstr>
      </vt:variant>
      <vt:variant>
        <vt:i4>1</vt:i4>
      </vt:variant>
      <vt:variant>
        <vt:lpstr>スライド タイトル</vt:lpstr>
      </vt:variant>
      <vt:variant>
        <vt:i4>55</vt:i4>
      </vt:variant>
    </vt:vector>
  </HeadingPairs>
  <TitlesOfParts>
    <vt:vector size="64" baseType="lpstr">
      <vt:lpstr>Arial Unicode MS</vt:lpstr>
      <vt:lpstr>ＭＳ Ｐゴシック</vt:lpstr>
      <vt:lpstr>ＭＳ ゴシック</vt:lpstr>
      <vt:lpstr>Arial</vt:lpstr>
      <vt:lpstr>Calibri</vt:lpstr>
      <vt:lpstr>Cambria</vt:lpstr>
      <vt:lpstr>Cambria Math</vt:lpstr>
      <vt:lpstr>Times New Roman</vt:lpstr>
      <vt:lpstr>Office ​​テーマ</vt:lpstr>
      <vt:lpstr>PowerPoint プレゼンテーション</vt:lpstr>
      <vt:lpstr>イオンの光圧加速および爆縮コアの加熱・核燃焼を数値計算で評価する</vt:lpstr>
      <vt:lpstr>使用シミュレーションコードと計算モデル</vt:lpstr>
      <vt:lpstr>計算手順</vt:lpstr>
      <vt:lpstr>計算手順</vt:lpstr>
      <vt:lpstr>計算条件</vt:lpstr>
      <vt:lpstr>計算結果 ・・・　点火条件は，θb=0~10°で Eb,ig=10~12kJ</vt:lpstr>
      <vt:lpstr>計算手順</vt:lpstr>
      <vt:lpstr>計算条件</vt:lpstr>
      <vt:lpstr>レーザー光圧によってイオンが加速された</vt:lpstr>
      <vt:lpstr>低密度・低強度の場合（case1）ではイオンビームの単色性が高く， エネルギー分布のピーク位置は光圧加速モデルと良く一致した。</vt:lpstr>
      <vt:lpstr>高密度・高強度（case3）におけるエネルギー拡がりの増加は grid数不足で生じた数値的なノイズによるものと考えられる。</vt:lpstr>
      <vt:lpstr>イオンビームの発散角は小さく，θ=0~10°の成分が85~97%</vt:lpstr>
      <vt:lpstr>イオンビームの生成効率より，有限スポット径の計算条件を決定した</vt:lpstr>
      <vt:lpstr>計算手順</vt:lpstr>
      <vt:lpstr>計算条件（有限スポット径の場合）</vt:lpstr>
      <vt:lpstr>レーザー照射面は湾曲し，またレーザーのフィラメント化によって 時間とともに照射面の擾乱が成長した。</vt:lpstr>
      <vt:lpstr>レーザー照射面の湾曲や擾乱によって，ビームの発散角は増大した</vt:lpstr>
      <vt:lpstr>照射面の擾乱により，イオンビームのエネルギー拡がりが大きくなった。 空間的な発散が10°以下の成分への変換効率は約6.4%となった。</vt:lpstr>
      <vt:lpstr>燃料コアの点火に必要な条件を見積もった</vt:lpstr>
      <vt:lpstr>今後の予定</vt:lpstr>
      <vt:lpstr>PowerPoint プレゼンテーション</vt:lpstr>
      <vt:lpstr>PowerPoint プレゼンテーション</vt:lpstr>
      <vt:lpstr>自己点火によるエネルギーゲインはG=28~32</vt:lpstr>
      <vt:lpstr>Not-So-Resonant, Resonant Absorption</vt:lpstr>
      <vt:lpstr>電子ビーム（有限スポット径）</vt:lpstr>
      <vt:lpstr>PowerPoint プレゼンテーション</vt:lpstr>
      <vt:lpstr>計算条件の見積もり [1/2]  ・・・　イオン光圧加速モデル</vt:lpstr>
      <vt:lpstr>レーザー光圧によるイオン加速がみられた</vt:lpstr>
      <vt:lpstr>点火条件と点火エネルギー</vt:lpstr>
      <vt:lpstr>計算条件の見積もり [2/2] ・・・　コア加熱に適するビーム粒子のエネルギー成分を見積もった</vt:lpstr>
      <vt:lpstr>粒子ビームのコア加熱性能を特徴付けるパラメータ</vt:lpstr>
      <vt:lpstr>イオンエネルギー分布は単色に近いピークがみられ、 ピーク位置は光圧加速モデルとよく一致した。</vt:lpstr>
      <vt:lpstr>Particle-In-Cell（PIC）コードの説明</vt:lpstr>
      <vt:lpstr>Particle-In-Cell（PIC）コードの説明</vt:lpstr>
      <vt:lpstr>炭素イオンを加熱源として選ぶ</vt:lpstr>
      <vt:lpstr>阻止能（高速電子・高エネルギーイオン）</vt:lpstr>
      <vt:lpstr>PowerPoint プレゼンテーション</vt:lpstr>
      <vt:lpstr>陽子の光圧加速</vt:lpstr>
      <vt:lpstr>ローレンツ変換（ピストン系 → 静止系）</vt:lpstr>
      <vt:lpstr>運動量流束の等式よりピストン速度 v_f  を求める</vt:lpstr>
      <vt:lpstr>静止系での加速イオンのエネルギー〖 E〗_i  </vt:lpstr>
      <vt:lpstr>シース場イオン加速（TNSA）</vt:lpstr>
      <vt:lpstr>高速点火レーザー核融合研究のロードマップ</vt:lpstr>
      <vt:lpstr>PowerPoint プレゼンテーション</vt:lpstr>
      <vt:lpstr>評価の動機</vt:lpstr>
      <vt:lpstr>計算条件（必要な時間分解能の評価） ・・・　理想的な条件でイオンの光圧加速を計算する</vt:lpstr>
      <vt:lpstr>イオン・電子のエネルギー分布</vt:lpstr>
      <vt:lpstr>時間分解能が小さい場合には、 (1)静電場のノイズが大きくなる…ωpe (2)電子エネルギーが小さい…ωL</vt:lpstr>
      <vt:lpstr>計算条件（必要な超粒子数の評価） ・・・　理想的な条件でイオンの光圧加速を計算する</vt:lpstr>
      <vt:lpstr>Np [/cell]=10個 程度が必要と考えられる</vt:lpstr>
      <vt:lpstr>超粒子数が足りない場合には、イオン密度のノイズが大きくなる。</vt:lpstr>
      <vt:lpstr>PowerPoint プレゼンテーション</vt:lpstr>
      <vt:lpstr>計算手順</vt:lpstr>
      <vt:lpstr>イオンビームのエネルギー拡がりが大きくなった。 空間的な発散の小さい成分への変換効率は約6.4%となった。</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目次</dc:title>
  <dc:creator>rgdl</dc:creator>
  <cp:lastModifiedBy>甲斐祐亮</cp:lastModifiedBy>
  <cp:revision>4621</cp:revision>
  <cp:lastPrinted>2016-12-25T23:57:13Z</cp:lastPrinted>
  <dcterms:created xsi:type="dcterms:W3CDTF">2015-09-21T06:30:03Z</dcterms:created>
  <dcterms:modified xsi:type="dcterms:W3CDTF">2017-01-09T14:24:49Z</dcterms:modified>
</cp:coreProperties>
</file>