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69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0733962440241"/>
          <c:y val="3.6409712424160419E-2"/>
          <c:w val="0.86706001549033729"/>
          <c:h val="0.809955616931877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粒子数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Sheet1!$C$8:$C$12</c:f>
              <c:numCache>
                <c:formatCode>General</c:formatCode>
                <c:ptCount val="5"/>
                <c:pt idx="0">
                  <c:v>7.4999999999999997E-2</c:v>
                </c:pt>
                <c:pt idx="1">
                  <c:v>0.15</c:v>
                </c:pt>
                <c:pt idx="2">
                  <c:v>0.5</c:v>
                </c:pt>
                <c:pt idx="3">
                  <c:v>1.5</c:v>
                </c:pt>
                <c:pt idx="4">
                  <c:v>1.75</c:v>
                </c:pt>
              </c:numCache>
            </c:numRef>
          </c:xVal>
          <c:yVal>
            <c:numRef>
              <c:f>Sheet1!$D$8:$D$12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100</c:v>
                </c:pt>
                <c:pt idx="3">
                  <c:v>300</c:v>
                </c:pt>
                <c:pt idx="4">
                  <c:v>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F9-4FA8-891F-FDCE0C45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767071"/>
        <c:axId val="1211773727"/>
      </c:scatterChart>
      <c:valAx>
        <c:axId val="1211767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 b="1" dirty="0" err="1"/>
                  <a:t>Nc</a:t>
                </a:r>
                <a:endParaRPr lang="ja-JP" alt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773727"/>
        <c:crosses val="autoZero"/>
        <c:crossBetween val="midCat"/>
      </c:valAx>
      <c:valAx>
        <c:axId val="121177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100" b="1" dirty="0"/>
                  <a:t>粒子数</a:t>
                </a:r>
                <a:r>
                  <a:rPr lang="en-US" altLang="ja-JP" sz="1100" b="1" dirty="0"/>
                  <a:t>(1</a:t>
                </a:r>
                <a:r>
                  <a:rPr lang="ja-JP" altLang="en-US" sz="1100" b="1" dirty="0"/>
                  <a:t>メッシュ当たり</a:t>
                </a:r>
                <a:r>
                  <a:rPr lang="en-US" altLang="ja-JP" dirty="0"/>
                  <a:t>)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11767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C4EA-301D-44AC-9359-55ABD2524B9B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AEB8-EA09-486E-8163-551681B483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6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8AEB8-EA09-486E-8163-551681B483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85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nakajima\jobs\wdupt\OWL_contentsDIR\PWPテンプレート\Ring\jpg_temp_files\cover_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 bwMode="auto">
          <a:xfrm>
            <a:off x="21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07701" y="2276872"/>
            <a:ext cx="8160907" cy="2376264"/>
          </a:xfrm>
        </p:spPr>
        <p:txBody>
          <a:bodyPr>
            <a:noAutofit/>
          </a:bodyPr>
          <a:lstStyle>
            <a:lvl1pPr algn="l">
              <a:defRPr sz="6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5085184"/>
            <a:ext cx="85344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6917" cy="366183"/>
          </a:xfrm>
        </p:spPr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8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42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57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97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38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65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3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2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46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orage\home\nakajima\jobs\wdupt\OWL_contentsDIR\PWPテンプレート\Ring\jpg_temp_files\header_tem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>
            <a:fillRect/>
          </a:stretch>
        </p:blipFill>
        <p:spPr bwMode="auto">
          <a:xfrm>
            <a:off x="1" y="5253568"/>
            <a:ext cx="11713633" cy="16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8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063751" y="6356351"/>
            <a:ext cx="1981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1B74BE6-6C9A-4C5A-AC91-B54EFE93D9BF}" type="datetimeFigureOut">
              <a:rPr kumimoji="1" lang="ja-JP" altLang="en-US" smtClean="0"/>
              <a:t>2017/1/11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746A26D3-CBAC-4F38-B765-76BEB030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5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800" b="1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kumimoji="1" sz="5867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733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667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667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71224" y="1417063"/>
            <a:ext cx="8160907" cy="2376264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Fiscof2OhHelp</a:t>
            </a:r>
            <a:r>
              <a:rPr kumimoji="1" lang="ja-JP" altLang="en-US" sz="3200" dirty="0" smtClean="0"/>
              <a:t>による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ラージスケール長時間シミュレーション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en-US" altLang="ja-JP" sz="1800" dirty="0" smtClean="0"/>
              <a:t>2016.01.11</a:t>
            </a:r>
            <a:br>
              <a:rPr lang="en-US" altLang="ja-JP" sz="1800" dirty="0" smtClean="0"/>
            </a:br>
            <a:r>
              <a:rPr lang="ja-JP" altLang="en-US" sz="1800" dirty="0" smtClean="0"/>
              <a:t>レーザープラズマ科学のための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最先シミュレーションコードの共同開発・共用に関する研究会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サブタイトル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97731" y="3793327"/>
                <a:ext cx="8534400" cy="33837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dirty="0">
                            <a:latin typeface="Cambria Math" panose="02040503050406030204" pitchFamily="18" charset="0"/>
                          </a:rPr>
                          <m:t>河津修</m:t>
                        </m:r>
                        <m:r>
                          <a:rPr lang="ja-JP" altLang="en-US" sz="2400" i="1" dirty="0" smtClean="0">
                            <a:latin typeface="Cambria Math" panose="02040503050406030204" pitchFamily="18" charset="0"/>
                          </a:rPr>
                          <m:t>平</m:t>
                        </m:r>
                      </m:e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,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dirty="0">
                            <a:latin typeface="Cambria Math" panose="02040503050406030204" pitchFamily="18" charset="0"/>
                          </a:rPr>
                          <m:t>坂上仁志</m:t>
                        </m:r>
                      </m:e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dirty="0">
                            <a:latin typeface="Cambria Math" panose="02040503050406030204" pitchFamily="18" charset="0"/>
                          </a:rPr>
                          <m:t>羽原英明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 dirty="0">
                            <a:latin typeface="Cambria Math" panose="02040503050406030204" pitchFamily="18" charset="0"/>
                          </a:rPr>
                          <m:t>田中和夫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r>
                  <a:rPr lang="en-US" altLang="ja-JP" sz="2000" dirty="0" smtClean="0"/>
                  <a:t>1 Graduate School of Engineering, Osaka University,</a:t>
                </a:r>
              </a:p>
              <a:p>
                <a:r>
                  <a:rPr kumimoji="1" lang="ja-JP" altLang="en-US" sz="2000" dirty="0" smtClean="0"/>
                  <a:t>大阪大学工学研究科</a:t>
                </a:r>
                <a:endParaRPr kumimoji="1" lang="en-US" altLang="ja-JP" sz="2000" dirty="0" smtClean="0"/>
              </a:p>
              <a:p>
                <a:r>
                  <a:rPr kumimoji="1" lang="en-US" altLang="ja-JP" sz="2000" dirty="0" smtClean="0"/>
                  <a:t>2 Fundamental Physics Simulation Research Division,</a:t>
                </a:r>
              </a:p>
              <a:p>
                <a:r>
                  <a:rPr lang="en-US" altLang="ja-JP" sz="2000" dirty="0" smtClean="0"/>
                  <a:t>National Institute for Fusion Sciences,</a:t>
                </a:r>
              </a:p>
              <a:p>
                <a:r>
                  <a:rPr kumimoji="1" lang="ja-JP" altLang="en-US" sz="2000" dirty="0" smtClean="0"/>
                  <a:t>核融合科学研究所基礎物理シミュレーション研究系</a:t>
                </a:r>
                <a:r>
                  <a:rPr kumimoji="1" lang="en-US" altLang="ja-JP" sz="2000" dirty="0" smtClean="0"/>
                  <a:t> </a:t>
                </a:r>
              </a:p>
              <a:p>
                <a:r>
                  <a:rPr kumimoji="1" lang="en-US" altLang="ja-JP" sz="2000" dirty="0" smtClean="0"/>
                  <a:t>3 ELI-NP,</a:t>
                </a:r>
                <a:r>
                  <a:rPr lang="ja-JP" altLang="en-US" sz="2000" dirty="0"/>
                  <a:t> </a:t>
                </a:r>
                <a:r>
                  <a:rPr lang="ja-JP" altLang="en-US" sz="2000" dirty="0" smtClean="0"/>
                  <a:t>欧州レーザー核科学研究所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3" name="サブ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97731" y="3793327"/>
                <a:ext cx="8534400" cy="3383792"/>
              </a:xfrm>
              <a:blipFill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Fiscof2OhHelp</a:t>
            </a:r>
            <a:r>
              <a:rPr kumimoji="1" lang="ja-JP" altLang="en-US" dirty="0" smtClean="0"/>
              <a:t>の性能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08" y="1318691"/>
            <a:ext cx="9444784" cy="5539309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92489" y="65194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D.Nii</a:t>
            </a:r>
            <a:r>
              <a:rPr kumimoji="1" lang="en-US" altLang="ja-JP" sz="1600" dirty="0" smtClean="0"/>
              <a:t> “</a:t>
            </a:r>
            <a:r>
              <a:rPr kumimoji="1" lang="ja-JP" altLang="en-US" sz="1600" dirty="0" smtClean="0"/>
              <a:t>プラズマ粒子コードにおける負荷分散技法による並列化処理の高効率化</a:t>
            </a:r>
            <a:r>
              <a:rPr kumimoji="1" lang="en-US" altLang="ja-JP" sz="1600" dirty="0" smtClean="0"/>
              <a:t>”. </a:t>
            </a:r>
            <a:r>
              <a:rPr kumimoji="1" lang="ja-JP" altLang="en-US" sz="1600" dirty="0" smtClean="0"/>
              <a:t>大阪大学工学研究科</a:t>
            </a:r>
            <a:r>
              <a:rPr lang="en-US" altLang="ja-JP" sz="1600" dirty="0" smtClean="0"/>
              <a:t>,</a:t>
            </a:r>
            <a:r>
              <a:rPr lang="ja-JP" altLang="en-US" sz="1600" dirty="0" smtClean="0"/>
              <a:t>修士論文</a:t>
            </a:r>
            <a:r>
              <a:rPr lang="en-US" altLang="ja-JP" sz="1600" dirty="0" smtClean="0"/>
              <a:t>(2016)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71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リスタート機能の実装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418167"/>
            <a:ext cx="10972800" cy="45254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700" dirty="0" smtClean="0"/>
              <a:t>スーパーコンピュータは</a:t>
            </a:r>
            <a:r>
              <a:rPr lang="en-US" altLang="ja-JP" sz="2700" dirty="0" smtClean="0"/>
              <a:t>1</a:t>
            </a:r>
            <a:r>
              <a:rPr lang="ja-JP" altLang="en-US" sz="2700" dirty="0" err="1" smtClean="0"/>
              <a:t>つの</a:t>
            </a:r>
            <a:r>
              <a:rPr lang="ja-JP" altLang="en-US" sz="2700" dirty="0" smtClean="0"/>
              <a:t>ジョブに対して計算時間制限がある</a:t>
            </a:r>
            <a:r>
              <a:rPr lang="en-US" altLang="ja-JP" sz="2700" dirty="0" smtClean="0"/>
              <a:t>.</a:t>
            </a:r>
          </a:p>
          <a:p>
            <a:pPr marL="0" indent="0">
              <a:buNone/>
            </a:pPr>
            <a:r>
              <a:rPr lang="ja-JP" altLang="en-US" sz="2700" dirty="0" smtClean="0"/>
              <a:t>この制限を超えた時間計算したい場合</a:t>
            </a:r>
            <a:r>
              <a:rPr lang="en-US" altLang="ja-JP" sz="2700" dirty="0" smtClean="0"/>
              <a:t>…</a:t>
            </a:r>
          </a:p>
          <a:p>
            <a:pPr marL="0" indent="0">
              <a:buNone/>
            </a:pPr>
            <a:endParaRPr lang="en-US" altLang="ja-JP" sz="2700" dirty="0"/>
          </a:p>
          <a:p>
            <a:pPr marL="0" indent="0">
              <a:buNone/>
            </a:pPr>
            <a:r>
              <a:rPr lang="ja-JP" altLang="en-US" sz="2700" dirty="0" smtClean="0"/>
              <a:t>計算途中の情報をファイルに出力・そのファイルをもとに計算再開を行う必要がある</a:t>
            </a:r>
            <a:r>
              <a:rPr lang="en-US" altLang="ja-JP" sz="2700" dirty="0" smtClean="0"/>
              <a:t>.</a:t>
            </a:r>
          </a:p>
          <a:p>
            <a:pPr marL="0" indent="0">
              <a:buNone/>
            </a:pPr>
            <a:endParaRPr lang="en-US" altLang="ja-JP" sz="2700" dirty="0" smtClean="0"/>
          </a:p>
          <a:p>
            <a:pPr marL="0" indent="0">
              <a:buNone/>
            </a:pPr>
            <a:r>
              <a:rPr lang="en-US" altLang="ja-JP" sz="2700" dirty="0" smtClean="0"/>
              <a:t>Fiscof2OhHelp</a:t>
            </a:r>
            <a:r>
              <a:rPr lang="ja-JP" altLang="en-US" sz="2700" dirty="0" smtClean="0"/>
              <a:t>では</a:t>
            </a:r>
            <a:r>
              <a:rPr lang="en-US" altLang="ja-JP" sz="2700" dirty="0" smtClean="0"/>
              <a:t>…</a:t>
            </a: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 err="1" smtClean="0"/>
              <a:t>OhHelp</a:t>
            </a:r>
            <a:r>
              <a:rPr lang="ja-JP" altLang="en-US" sz="2700" dirty="0" smtClean="0"/>
              <a:t>の負荷分散により</a:t>
            </a:r>
            <a:r>
              <a:rPr lang="ja-JP" altLang="en-US" sz="2700" dirty="0">
                <a:solidFill>
                  <a:srgbClr val="0070C0"/>
                </a:solidFill>
              </a:rPr>
              <a:t>各プロセス</a:t>
            </a:r>
            <a:r>
              <a:rPr lang="ja-JP" altLang="en-US" sz="2700" dirty="0" smtClean="0">
                <a:solidFill>
                  <a:srgbClr val="0070C0"/>
                </a:solidFill>
              </a:rPr>
              <a:t>へ粒子が散らばっている</a:t>
            </a:r>
            <a:r>
              <a:rPr lang="en-US" altLang="ja-JP" sz="2700" dirty="0" smtClean="0"/>
              <a:t>,</a:t>
            </a:r>
          </a:p>
          <a:p>
            <a:pPr marL="0" indent="0">
              <a:buNone/>
            </a:pPr>
            <a:r>
              <a:rPr lang="ja-JP" altLang="en-US" sz="2700" dirty="0" smtClean="0"/>
              <a:t>そのため</a:t>
            </a:r>
            <a:r>
              <a:rPr lang="ja-JP" altLang="en-US" sz="2700" dirty="0" smtClean="0">
                <a:solidFill>
                  <a:srgbClr val="FF0000"/>
                </a:solidFill>
              </a:rPr>
              <a:t>元の親子関係を再構築</a:t>
            </a:r>
            <a:r>
              <a:rPr lang="ja-JP" altLang="en-US" sz="2700" dirty="0" smtClean="0"/>
              <a:t>する必要がある</a:t>
            </a:r>
            <a:r>
              <a:rPr lang="en-US" altLang="ja-JP" sz="2700" dirty="0" smtClean="0"/>
              <a:t>.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25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リスタート機能の実装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553028" y="4634484"/>
                <a:ext cx="10406744" cy="20658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rtlCol="0">
                <a:noAutofit/>
              </a:bodyPr>
              <a:lstStyle/>
              <a:p>
                <a:pPr marL="109728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</a:pPr>
                <a:r>
                  <a:rPr kumimoji="1" lang="en-US" altLang="ja-JP" b="1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OhHelp</a:t>
                </a:r>
                <a:r>
                  <a:rPr kumimoji="1" lang="ja-JP" altLang="en-US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ライブラリ関数・変数</a:t>
                </a:r>
                <a:endParaRPr kumimoji="1" lang="en-US" altLang="ja-JP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/>
                  <a:cs typeface="Arial" pitchFamily="34" charset="0"/>
                </a:endParaRPr>
              </a:p>
              <a:p>
                <a:pPr marL="109728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</a:pP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・</a:t>
                </a:r>
                <a:r>
                  <a:rPr lang="en-US" altLang="ja-JP" sz="1600" b="1" dirty="0" err="1" smtClean="0">
                    <a:latin typeface="Arial" pitchFamily="34" charset="0"/>
                    <a:ea typeface="ＭＳ Ｐゴシック"/>
                    <a:cs typeface="Arial" pitchFamily="34" charset="0"/>
                  </a:rPr>
                  <a:t>nphgram</a:t>
                </a:r>
                <a:r>
                  <a:rPr lang="en-US" altLang="ja-JP" sz="1600" b="1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(</a:t>
                </a:r>
                <a:r>
                  <a:rPr lang="en-US" altLang="ja-JP" sz="1600" b="1" dirty="0" err="1" smtClean="0">
                    <a:latin typeface="Arial" pitchFamily="34" charset="0"/>
                    <a:ea typeface="ＭＳ Ｐゴシック"/>
                    <a:cs typeface="Arial" pitchFamily="34" charset="0"/>
                  </a:rPr>
                  <a:t>N,S,c</a:t>
                </a:r>
                <a:r>
                  <a:rPr lang="en-US" altLang="ja-JP" sz="1600" b="1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)</a:t>
                </a: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プロセス番号</a:t>
                </a:r>
                <a:r>
                  <a:rPr kumimoji="1" lang="en-US" altLang="ja-JP" sz="16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N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の一次</a:t>
                </a:r>
                <a:r>
                  <a:rPr lang="en-US" altLang="ja-JP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(c=1)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または二次</a:t>
                </a:r>
                <a:r>
                  <a:rPr lang="en-US" altLang="ja-JP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(c=2)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担当領域における粒子種</a:t>
                </a:r>
                <a:r>
                  <a:rPr lang="en-US" altLang="ja-JP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S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の粒子数を表す</a:t>
                </a:r>
                <a:r>
                  <a:rPr lang="en-US" altLang="ja-JP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.</a:t>
                </a:r>
                <a:endParaRPr lang="en-US" altLang="ja-JP" sz="1600" dirty="0">
                  <a:latin typeface="Arial" pitchFamily="34" charset="0"/>
                  <a:ea typeface="ＭＳ Ｐゴシック"/>
                  <a:cs typeface="Arial" pitchFamily="34" charset="0"/>
                </a:endParaRPr>
              </a:p>
              <a:p>
                <a:pPr marL="109728" defTabSz="914400">
                  <a:spcBef>
                    <a:spcPts val="400"/>
                  </a:spcBef>
                  <a:buSzPct val="100000"/>
                </a:pP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　この配列情報をもとに負荷分散の親子関係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を構築する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.</a:t>
                </a:r>
                <a:endParaRPr lang="en-US" altLang="ja-JP" noProof="0" dirty="0" smtClean="0">
                  <a:latin typeface="Arial" pitchFamily="34" charset="0"/>
                  <a:ea typeface="ＭＳ Ｐゴシック"/>
                  <a:cs typeface="Arial" pitchFamily="34" charset="0"/>
                </a:endParaRPr>
              </a:p>
              <a:p>
                <a:pPr marL="109728">
                  <a:spcBef>
                    <a:spcPts val="400"/>
                  </a:spcBef>
                  <a:buSzPct val="100000"/>
                </a:pP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・</a:t>
                </a:r>
                <a:r>
                  <a:rPr lang="en-US" altLang="ja-JP" sz="1600" b="1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spdat1(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 noProof="0" smtClean="0">
                            <a:latin typeface="Cambria Math" panose="02040503050406030204" pitchFamily="18" charset="0"/>
                            <a:ea typeface="ＭＳ Ｐゴシック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1600" b="1" i="1" noProof="0" smtClean="0">
                            <a:latin typeface="Cambria Math" panose="02040503050406030204" pitchFamily="18" charset="0"/>
                            <a:ea typeface="ＭＳ Ｐゴシック"/>
                            <a:cs typeface="Arial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ja-JP" sz="1600" b="1" i="1" noProof="0" smtClean="0">
                            <a:latin typeface="Cambria Math" panose="02040503050406030204" pitchFamily="18" charset="0"/>
                            <a:ea typeface="ＭＳ Ｐゴシック"/>
                            <a:cs typeface="Arial" pitchFamily="34" charset="0"/>
                          </a:rPr>
                          <m:t>𝒍𝒊𝒎</m:t>
                        </m:r>
                      </m:sub>
                    </m:sSub>
                  </m:oMath>
                </a14:m>
                <a:r>
                  <a:rPr lang="en-US" altLang="ja-JP" sz="1600" b="1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)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　</a:t>
                </a:r>
                <a:r>
                  <a:rPr lang="ja-JP" altLang="en-US" sz="1600" dirty="0" smtClean="0">
                    <a:latin typeface="Arial" pitchFamily="34" charset="0"/>
                    <a:cs typeface="Arial" pitchFamily="34" charset="0"/>
                  </a:rPr>
                  <a:t>粒子</a:t>
                </a:r>
                <a:r>
                  <a:rPr lang="ja-JP" altLang="en-US" sz="1600" dirty="0">
                    <a:latin typeface="Arial" pitchFamily="34" charset="0"/>
                    <a:cs typeface="Arial" pitchFamily="34" charset="0"/>
                  </a:rPr>
                  <a:t>の情報を扱って</a:t>
                </a:r>
                <a:r>
                  <a:rPr lang="ja-JP" altLang="en-US" sz="1600" dirty="0" smtClean="0">
                    <a:latin typeface="Arial" pitchFamily="34" charset="0"/>
                    <a:cs typeface="Arial" pitchFamily="34" charset="0"/>
                  </a:rPr>
                  <a:t>いる</a:t>
                </a:r>
                <a:r>
                  <a:rPr lang="ja-JP" altLang="en-US" sz="1600" noProof="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構造体の一次元配列</a:t>
                </a:r>
                <a:r>
                  <a:rPr lang="en-US" altLang="ja-JP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spdat1(1:n1)</a:t>
                </a:r>
                <a:r>
                  <a:rPr lang="ja-JP" altLang="en-US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は一次領域の粒子情報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,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 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/>
                </a:r>
                <a:b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</a:b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　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spdat1(n1+1:n2</a:t>
                </a:r>
                <a:r>
                  <a:rPr lang="en-US" altLang="ja-JP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)</a:t>
                </a:r>
                <a:r>
                  <a:rPr lang="ja-JP" altLang="en-US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は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二次</a:t>
                </a:r>
                <a:r>
                  <a:rPr lang="ja-JP" altLang="en-US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領域の粒子情報である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.</a:t>
                </a:r>
                <a:endParaRPr lang="en-US" altLang="ja-JP" sz="1600" noProof="0" dirty="0" smtClean="0">
                  <a:latin typeface="Arial" pitchFamily="34" charset="0"/>
                  <a:ea typeface="ＭＳ Ｐゴシック"/>
                  <a:cs typeface="Arial" pitchFamily="34" charset="0"/>
                </a:endParaRPr>
              </a:p>
              <a:p>
                <a:pPr marL="109728" defTabSz="914400">
                  <a:spcBef>
                    <a:spcPts val="400"/>
                  </a:spcBef>
                  <a:buSzPct val="100000"/>
                </a:pP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・</a:t>
                </a:r>
                <a:r>
                  <a:rPr lang="en-US" altLang="ja-JP" sz="1600" b="1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oh3_transbound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　</a:t>
                </a:r>
                <a:r>
                  <a:rPr lang="en-US" altLang="ja-JP" sz="1600" dirty="0" err="1" smtClean="0">
                    <a:latin typeface="Arial" pitchFamily="34" charset="0"/>
                    <a:cs typeface="Arial" pitchFamily="34" charset="0"/>
                  </a:rPr>
                  <a:t>nphgram</a:t>
                </a:r>
                <a:r>
                  <a:rPr lang="ja-JP" altLang="en-US" sz="1600" dirty="0" smtClean="0">
                    <a:latin typeface="Arial" pitchFamily="34" charset="0"/>
                    <a:cs typeface="Arial" pitchFamily="34" charset="0"/>
                  </a:rPr>
                  <a:t>をもとに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粒子分布の偏りを判定し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,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必要であれば親子関係を構築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,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プロセス間通信を行い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,</a:t>
                </a:r>
              </a:p>
              <a:p>
                <a:pPr marL="109728" defTabSz="914400">
                  <a:spcBef>
                    <a:spcPts val="400"/>
                  </a:spcBef>
                  <a:buSzPct val="100000"/>
                </a:pPr>
                <a:r>
                  <a:rPr lang="ja-JP" altLang="en-US" sz="1600" dirty="0">
                    <a:latin typeface="Arial" pitchFamily="34" charset="0"/>
                    <a:ea typeface="ＭＳ Ｐゴシック"/>
                    <a:cs typeface="Arial" pitchFamily="34" charset="0"/>
                  </a:rPr>
                  <a:t>　</a:t>
                </a:r>
                <a:r>
                  <a:rPr lang="ja-JP" altLang="en-US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粒子を移動させることで負荷分散を行う</a:t>
                </a:r>
                <a:r>
                  <a:rPr lang="en-US" altLang="ja-JP" sz="1600" dirty="0" smtClean="0">
                    <a:latin typeface="Arial" pitchFamily="34" charset="0"/>
                    <a:ea typeface="ＭＳ Ｐゴシック"/>
                    <a:cs typeface="Arial" pitchFamily="34" charset="0"/>
                  </a:rPr>
                  <a:t>.</a:t>
                </a:r>
                <a:endPara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28" y="4634484"/>
                <a:ext cx="10406744" cy="2065860"/>
              </a:xfrm>
              <a:prstGeom prst="rect">
                <a:avLst/>
              </a:prstGeom>
              <a:blipFill>
                <a:blip r:embed="rId2"/>
                <a:stretch>
                  <a:fillRect t="-1760" b="-43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09600" y="1156609"/>
            <a:ext cx="96665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リスタート時以下の手順を踏み計算を再開させる</a:t>
            </a:r>
            <a:r>
              <a:rPr lang="en-US" altLang="ja-JP" sz="2800" dirty="0" smtClean="0"/>
              <a:t>.</a:t>
            </a:r>
            <a:endParaRPr kumimoji="1" lang="en-US" altLang="ja-JP" sz="28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1, </a:t>
            </a:r>
            <a:r>
              <a:rPr kumimoji="1" lang="ja-JP" altLang="en-US" sz="2400" dirty="0" smtClean="0"/>
              <a:t>各プロセスはリスタートデータを読み込む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2, </a:t>
            </a:r>
            <a:r>
              <a:rPr kumimoji="1" lang="en-US" altLang="ja-JP" sz="2400" dirty="0" err="1" smtClean="0"/>
              <a:t>nphgram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spdat1()</a:t>
            </a:r>
            <a:r>
              <a:rPr lang="ja-JP" altLang="en-US" sz="2400" dirty="0" smtClean="0"/>
              <a:t>の再設定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3, </a:t>
            </a:r>
            <a:r>
              <a:rPr kumimoji="1" lang="en-US" altLang="ja-JP" sz="2400" dirty="0" err="1" smtClean="0"/>
              <a:t>oh_transbound</a:t>
            </a:r>
            <a:r>
              <a:rPr kumimoji="1" lang="ja-JP" altLang="en-US" sz="2400" dirty="0" smtClean="0"/>
              <a:t>の呼び出し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4, </a:t>
            </a:r>
            <a:r>
              <a:rPr kumimoji="1" lang="ja-JP" altLang="en-US" sz="2400" dirty="0" smtClean="0"/>
              <a:t>新たな親子関係を構築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必要であれば通信を行い粒子を移動させる</a:t>
            </a:r>
            <a:r>
              <a:rPr kumimoji="1" lang="en-US" altLang="ja-JP" sz="2400" dirty="0" smtClean="0"/>
              <a:t>.</a:t>
            </a:r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5, </a:t>
            </a:r>
            <a:r>
              <a:rPr kumimoji="1" lang="ja-JP" altLang="en-US" sz="2400" dirty="0" smtClean="0"/>
              <a:t>計算再開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これにより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時間制限にとらわれない長時間のシミュレーションが可能に</a:t>
            </a:r>
            <a:endParaRPr kumimoji="1" lang="en-US" altLang="ja-JP" sz="24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リスタート前の親子関係と全く同じ親子関係を構築するとは限らない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40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シミュレーション例</a:t>
            </a:r>
            <a:r>
              <a:rPr kumimoji="1" lang="en-US" altLang="ja-JP" dirty="0" smtClean="0"/>
              <a:t>-1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40" y="1204430"/>
            <a:ext cx="8877519" cy="520748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190876" y="1690205"/>
            <a:ext cx="16954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4096 (256×16)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7976" y="5917203"/>
            <a:ext cx="217169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0.15Nc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6265" y="1204430"/>
            <a:ext cx="4086225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u="sng" dirty="0"/>
              <a:t>計算</a:t>
            </a:r>
            <a:r>
              <a:rPr lang="ja-JP" altLang="en-US" u="sng" dirty="0" smtClean="0"/>
              <a:t>条件</a:t>
            </a:r>
            <a:endParaRPr lang="en-US" altLang="ja-JP" u="sng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計算機</a:t>
            </a:r>
            <a:r>
              <a:rPr lang="ja-JP" altLang="en-US" dirty="0"/>
              <a:t>：プラズマシミュレータ</a:t>
            </a:r>
            <a:r>
              <a:rPr lang="en-US" altLang="ja-JP" dirty="0"/>
              <a:t>(FX100</a:t>
            </a:r>
            <a:r>
              <a:rPr lang="en-US" altLang="ja-JP" dirty="0" smtClean="0"/>
              <a:t>)</a:t>
            </a:r>
            <a:endParaRPr lang="en-US" altLang="ja-JP" u="sng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プロセス数 　</a:t>
            </a:r>
            <a:r>
              <a:rPr lang="ja-JP" altLang="en-US" dirty="0" smtClean="0"/>
              <a:t>：　</a:t>
            </a:r>
            <a:r>
              <a:rPr lang="en-US" altLang="ja-JP" dirty="0" smtClean="0"/>
              <a:t>4096 (256×16)</a:t>
            </a:r>
          </a:p>
          <a:p>
            <a:r>
              <a:rPr kumimoji="1" lang="ja-JP" altLang="en-US" dirty="0"/>
              <a:t>　</a:t>
            </a:r>
            <a:r>
              <a:rPr lang="ja-JP" altLang="en-US" dirty="0" smtClean="0"/>
              <a:t>スレッド数</a:t>
            </a:r>
            <a:r>
              <a:rPr lang="ja-JP" altLang="en-US" dirty="0"/>
              <a:t>　</a:t>
            </a:r>
            <a:r>
              <a:rPr lang="ja-JP" altLang="en-US" dirty="0" smtClean="0"/>
              <a:t>　：　各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 smtClean="0"/>
              <a:t>使用ノード数 ：　</a:t>
            </a:r>
            <a:r>
              <a:rPr lang="en-US" altLang="ja-JP" dirty="0" smtClean="0"/>
              <a:t>256</a:t>
            </a:r>
          </a:p>
        </p:txBody>
      </p:sp>
    </p:spTree>
    <p:extLst>
      <p:ext uri="{BB962C8B-B14F-4D97-AF65-F5344CB8AC3E}">
        <p14:creationId xmlns:p14="http://schemas.microsoft.com/office/powerpoint/2010/main" val="257556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-2057400"/>
            <a:ext cx="10584000" cy="793800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-1404937"/>
            <a:ext cx="10584000" cy="79380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-752473"/>
            <a:ext cx="10584000" cy="793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電子</a:t>
            </a:r>
            <a:r>
              <a:rPr lang="ja-JP" altLang="en-US" dirty="0"/>
              <a:t>密度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-100009"/>
            <a:ext cx="10584000" cy="7938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552455"/>
            <a:ext cx="10584000" cy="793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1211904"/>
            <a:ext cx="10584000" cy="793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1" y="1871353"/>
            <a:ext cx="10584000" cy="793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1" y="2516438"/>
            <a:ext cx="10584000" cy="7938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10" y="5657850"/>
            <a:ext cx="3319077" cy="6792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314575" y="115754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T=1ps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6049" y="181979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T=2ps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24099" y="247225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T=3ps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4099" y="313170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T=4ps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24099" y="374697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T=5ps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4099" y="4430159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T=6ps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4099" y="505888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T=7ps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24099" y="5738285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T=8ps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59451" y="56092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Nc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673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磁場強度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14575" y="115754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T=1ps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6049" y="181979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T=2ps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24099" y="247225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T=3ps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4099" y="313170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T=4ps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24099" y="374697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T=5ps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4099" y="4430159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T=6ps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4099" y="505888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T=7ps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24099" y="5738285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T=8ps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-2057401"/>
            <a:ext cx="10584000" cy="7938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-1395154"/>
            <a:ext cx="10584000" cy="7938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-751957"/>
            <a:ext cx="10584000" cy="7938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-92767"/>
            <a:ext cx="10584000" cy="7938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552328"/>
            <a:ext cx="10584000" cy="7938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1209683"/>
            <a:ext cx="10584000" cy="7938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1843938"/>
            <a:ext cx="10584000" cy="79380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2493241"/>
            <a:ext cx="10584000" cy="79380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17" y="5581650"/>
            <a:ext cx="3486283" cy="78373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1212442" y="6277575"/>
            <a:ext cx="15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[MG^2]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電場強度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14575" y="115754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T=1ps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6049" y="181979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T=2ps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24099" y="2472257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T=3ps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4099" y="313170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T=4ps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24099" y="3746974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T=5ps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4099" y="4430159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T=6ps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4099" y="5058886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T=7ps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24099" y="5738285"/>
            <a:ext cx="1381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T=8ps</a:t>
            </a:r>
          </a:p>
          <a:p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-2125062"/>
            <a:ext cx="10584000" cy="793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-1475129"/>
            <a:ext cx="10584000" cy="793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-828279"/>
            <a:ext cx="10584000" cy="793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-181429"/>
            <a:ext cx="10584000" cy="793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461159"/>
            <a:ext cx="10584000" cy="7938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1103747"/>
            <a:ext cx="10584000" cy="793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0" y="5660553"/>
            <a:ext cx="3371850" cy="5808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1746335"/>
            <a:ext cx="10584000" cy="7938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9" y="2401817"/>
            <a:ext cx="10584000" cy="7938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070077" y="6236614"/>
            <a:ext cx="15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[3MV/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27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シミュレーション例</a:t>
            </a:r>
            <a:r>
              <a:rPr kumimoji="1" lang="en-US" altLang="ja-JP" dirty="0" smtClean="0"/>
              <a:t>-2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Fiscof2</a:t>
                </a:r>
                <a:r>
                  <a:rPr lang="ja-JP" altLang="en-US" dirty="0" smtClean="0"/>
                  <a:t>における粒子数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Fiscof2</a:t>
                </a:r>
                <a:r>
                  <a:rPr lang="ja-JP" altLang="en-US" sz="2800" dirty="0"/>
                  <a:t>では計算時間低減のため内部で粒子数を調整している</a:t>
                </a:r>
                <a:r>
                  <a:rPr lang="en-US" altLang="ja-JP" sz="2800" dirty="0"/>
                  <a:t>.</a:t>
                </a:r>
              </a:p>
              <a:p>
                <a:pPr marL="0" indent="0">
                  <a:buNone/>
                </a:pPr>
                <a:endParaRPr lang="en-US" altLang="ja-JP" sz="300" dirty="0"/>
              </a:p>
              <a:p>
                <a:pPr marL="457200" lvl="1" indent="0">
                  <a:buNone/>
                </a:pPr>
                <a:r>
                  <a:rPr lang="ja-JP" altLang="en-US" sz="2400" dirty="0"/>
                  <a:t>まず、最大電子密度領域で何個の粒子を割り当てるか決める</a:t>
                </a:r>
                <a:r>
                  <a:rPr lang="en-US" altLang="ja-JP" sz="2400" dirty="0"/>
                  <a:t>.</a:t>
                </a:r>
              </a:p>
              <a:p>
                <a:pPr marL="457200" lvl="1" indent="0">
                  <a:buNone/>
                </a:pPr>
                <a:r>
                  <a:rPr lang="ja-JP" altLang="en-US" sz="2400" dirty="0"/>
                  <a:t>　→</a:t>
                </a:r>
                <a:r>
                  <a:rPr lang="en-US" altLang="ja-JP" sz="2400" dirty="0" err="1"/>
                  <a:t>lnepm</a:t>
                </a:r>
                <a:endParaRPr lang="en-US" altLang="ja-JP" sz="2400" dirty="0"/>
              </a:p>
              <a:p>
                <a:pPr marL="457200" lvl="1" indent="0">
                  <a:buNone/>
                </a:pPr>
                <a:r>
                  <a:rPr lang="ja-JP" altLang="en-US" sz="2400" dirty="0"/>
                  <a:t>計算するうえでの</a:t>
                </a:r>
                <a:r>
                  <a:rPr lang="en-US" altLang="ja-JP" sz="2400" dirty="0"/>
                  <a:t>1</a:t>
                </a:r>
                <a:r>
                  <a:rPr lang="ja-JP" altLang="en-US" sz="2400" dirty="0"/>
                  <a:t>メッシュ当たりの電子数上限を決める</a:t>
                </a:r>
                <a:endParaRPr lang="en-US" altLang="ja-JP" sz="2400" dirty="0"/>
              </a:p>
              <a:p>
                <a:pPr marL="457200" lvl="1" indent="0">
                  <a:buNone/>
                </a:pPr>
                <a:r>
                  <a:rPr lang="ja-JP" altLang="en-US" sz="2400" dirty="0"/>
                  <a:t>　→</a:t>
                </a:r>
                <a:r>
                  <a:rPr lang="en-US" altLang="ja-JP" sz="2400" dirty="0" err="1"/>
                  <a:t>lnepme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500" dirty="0"/>
              </a:p>
              <a:p>
                <a:pPr marL="0" indent="0">
                  <a:buNone/>
                </a:pPr>
                <a:r>
                  <a:rPr lang="ja-JP" altLang="en-US" sz="2800" dirty="0"/>
                  <a:t>したがって</a:t>
                </a:r>
                <a:r>
                  <a:rPr lang="en-US" altLang="ja-JP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𝑙𝑛𝑒𝑝𝑚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𝑤𝑛𝑐𝑚𝑎𝑥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𝑙𝑛𝑒𝑝𝑚𝑒</m:t>
                        </m:r>
                      </m:den>
                    </m:f>
                  </m:oMath>
                </a14:m>
                <a:r>
                  <a:rPr lang="ja-JP" altLang="en-US" sz="2800" dirty="0"/>
                  <a:t>を超える密度では粒子に重みをつけて計算を行っている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67" t="-2830" b="-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8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Fiscof2</a:t>
            </a:r>
            <a:r>
              <a:rPr lang="ja-JP" altLang="en-US" dirty="0" smtClean="0"/>
              <a:t>における粒子数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746702" y="1568025"/>
          <a:ext cx="6846849" cy="387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17191" y="2765931"/>
            <a:ext cx="4288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例</a:t>
            </a:r>
            <a:endParaRPr lang="en-US" altLang="ja-JP" sz="2400" b="1" dirty="0" smtClean="0"/>
          </a:p>
          <a:p>
            <a:r>
              <a:rPr kumimoji="1" lang="ja-JP" altLang="en-US" dirty="0"/>
              <a:t>　</a:t>
            </a:r>
            <a:r>
              <a:rPr lang="en-US" altLang="ja-JP" dirty="0" err="1" smtClean="0"/>
              <a:t>wmcmax</a:t>
            </a:r>
            <a:r>
              <a:rPr lang="en-US" altLang="ja-JP" dirty="0" smtClean="0"/>
              <a:t>(</a:t>
            </a:r>
            <a:r>
              <a:rPr lang="ja-JP" altLang="en-US" dirty="0" smtClean="0"/>
              <a:t>最大電子密度</a:t>
            </a:r>
            <a:r>
              <a:rPr lang="en-US" altLang="ja-JP" dirty="0" smtClean="0"/>
              <a:t>) </a:t>
            </a:r>
            <a:r>
              <a:rPr lang="ja-JP" altLang="en-US" dirty="0" smtClean="0"/>
              <a:t>     </a:t>
            </a:r>
            <a:r>
              <a:rPr lang="en-US" altLang="ja-JP" dirty="0" smtClean="0"/>
              <a:t>= 1.5</a:t>
            </a:r>
          </a:p>
          <a:p>
            <a:r>
              <a:rPr lang="ja-JP" altLang="en-US" dirty="0"/>
              <a:t>　</a:t>
            </a:r>
            <a:r>
              <a:rPr lang="en-US" altLang="ja-JP" dirty="0" err="1" smtClean="0"/>
              <a:t>lnepm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wmcmax</a:t>
            </a:r>
            <a:r>
              <a:rPr lang="ja-JP" altLang="en-US" dirty="0" smtClean="0"/>
              <a:t>の粒子数</a:t>
            </a:r>
            <a:r>
              <a:rPr lang="en-US" altLang="ja-JP" dirty="0" smtClean="0"/>
              <a:t>)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 = 300</a:t>
            </a:r>
          </a:p>
          <a:p>
            <a:r>
              <a:rPr lang="ja-JP" altLang="en-US" dirty="0" smtClean="0"/>
              <a:t>　</a:t>
            </a:r>
            <a:r>
              <a:rPr lang="en-US" altLang="ja-JP" dirty="0" err="1" smtClean="0"/>
              <a:t>lnepme</a:t>
            </a:r>
            <a:r>
              <a:rPr lang="en-US" altLang="ja-JP" dirty="0" smtClean="0"/>
              <a:t>(1</a:t>
            </a:r>
            <a:r>
              <a:rPr lang="ja-JP" altLang="en-US" dirty="0" smtClean="0"/>
              <a:t>メッシュの粒子数</a:t>
            </a:r>
            <a:r>
              <a:rPr lang="en-US" altLang="ja-JP" dirty="0" smtClean="0"/>
              <a:t>)= 100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とした場合</a:t>
            </a:r>
            <a:r>
              <a:rPr lang="en-US" altLang="ja-JP" dirty="0" smtClean="0"/>
              <a:t>…</a:t>
            </a:r>
          </a:p>
          <a:p>
            <a:endParaRPr lang="en-US" altLang="ja-JP" dirty="0"/>
          </a:p>
          <a:p>
            <a:r>
              <a:rPr lang="ja-JP" altLang="en-US" dirty="0" smtClean="0"/>
              <a:t>　プラズマは</a:t>
            </a:r>
            <a:r>
              <a:rPr lang="en-US" altLang="ja-JP" dirty="0" smtClean="0"/>
              <a:t>0.075~1.5Nc</a:t>
            </a:r>
            <a:r>
              <a:rPr lang="ja-JP" altLang="en-US" dirty="0" smtClean="0"/>
              <a:t>とすると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3" name="楕円 2"/>
          <p:cNvSpPr/>
          <p:nvPr/>
        </p:nvSpPr>
        <p:spPr>
          <a:xfrm>
            <a:off x="5086993" y="2333297"/>
            <a:ext cx="388898" cy="315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6" name="楕円 5"/>
          <p:cNvSpPr/>
          <p:nvPr/>
        </p:nvSpPr>
        <p:spPr>
          <a:xfrm>
            <a:off x="9722071" y="4882055"/>
            <a:ext cx="462455" cy="3153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53605" y="4889589"/>
            <a:ext cx="50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1.5</a:t>
            </a:r>
            <a:endParaRPr kumimoji="1" lang="ja-JP" altLang="en-US" sz="1400" b="1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5486721" y="2490952"/>
            <a:ext cx="4466577" cy="105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9921767" y="2490952"/>
            <a:ext cx="31531" cy="2398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/>
          <p:cNvSpPr/>
          <p:nvPr/>
        </p:nvSpPr>
        <p:spPr>
          <a:xfrm>
            <a:off x="5125766" y="3886986"/>
            <a:ext cx="350124" cy="3276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6777679" y="4848629"/>
            <a:ext cx="412206" cy="3276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68157" y="4857653"/>
            <a:ext cx="50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0.5</a:t>
            </a:r>
            <a:endParaRPr kumimoji="1" lang="ja-JP" altLang="en-US" sz="1400" b="1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5465540" y="4060422"/>
            <a:ext cx="1487869" cy="108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991350" y="4032601"/>
            <a:ext cx="0" cy="8160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/>
          <p:cNvSpPr/>
          <p:nvPr/>
        </p:nvSpPr>
        <p:spPr>
          <a:xfrm>
            <a:off x="6826957" y="3944690"/>
            <a:ext cx="252905" cy="2531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9794823" y="2378098"/>
            <a:ext cx="253888" cy="270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991350" y="1710573"/>
            <a:ext cx="2930414" cy="3127195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50458" y="3198983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粒子</a:t>
            </a:r>
            <a:r>
              <a:rPr lang="ja-JP" altLang="en-US" b="1" dirty="0" smtClean="0"/>
              <a:t>に重みをつけて表現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15474" y="4071283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lnepme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47301" y="2042969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lnepm</a:t>
            </a:r>
            <a:endParaRPr kumimoji="1" lang="ja-JP" altLang="en-US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5707118" y="1716300"/>
            <a:ext cx="1293997" cy="3121468"/>
          </a:xfrm>
          <a:prstGeom prst="rect">
            <a:avLst/>
          </a:prstGeom>
          <a:solidFill>
            <a:srgbClr val="5B9BD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69020" y="2251127"/>
            <a:ext cx="461665" cy="2913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b="1" dirty="0" smtClean="0"/>
              <a:t>粒子数の変動で表現</a:t>
            </a:r>
            <a:endParaRPr kumimoji="1" lang="ja-JP" altLang="en-US" b="1" dirty="0"/>
          </a:p>
        </p:txBody>
      </p:sp>
      <p:sp>
        <p:nvSpPr>
          <p:cNvPr id="35" name="左右矢印 34"/>
          <p:cNvSpPr/>
          <p:nvPr/>
        </p:nvSpPr>
        <p:spPr>
          <a:xfrm>
            <a:off x="5707118" y="5337873"/>
            <a:ext cx="4236981" cy="5254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5704068" y="4825368"/>
            <a:ext cx="3050" cy="14242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9962129" y="4825151"/>
            <a:ext cx="3050" cy="14242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6658795" y="5817048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プラズマの密度範囲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281442" y="6268136"/>
            <a:ext cx="108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0.075Nc</a:t>
            </a:r>
            <a:endParaRPr kumimoji="1" lang="ja-JP" altLang="en-US" sz="14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642672" y="6267919"/>
            <a:ext cx="108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1.5Nc</a:t>
            </a:r>
            <a:endParaRPr kumimoji="1" lang="ja-JP" altLang="en-US" sz="1400" b="1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5704068" y="4071283"/>
            <a:ext cx="1249341" cy="634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972643" y="4058024"/>
            <a:ext cx="2971456" cy="2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2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09975" y="2571750"/>
            <a:ext cx="5467350" cy="20859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シミュレーション条件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390775" y="2066925"/>
            <a:ext cx="7781925" cy="3105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3609975" y="1690688"/>
            <a:ext cx="0" cy="400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619250" y="3638550"/>
            <a:ext cx="9553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/>
          <p:cNvSpPr/>
          <p:nvPr/>
        </p:nvSpPr>
        <p:spPr>
          <a:xfrm>
            <a:off x="3586161" y="3615690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7700" y="3638549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(0,0)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7700" y="2342376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(0,8)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24200" y="4637900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(0,-8)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8011" y="3413939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(-5,0)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4200" y="1800652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(0,10)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41650" y="5210174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(0,-10)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264" y="3397289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(43,0)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144125" y="3397288"/>
            <a:ext cx="82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(45,0)</a:t>
            </a:r>
            <a:endParaRPr kumimoji="1"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9572628" y="2282824"/>
            <a:ext cx="203200" cy="271145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690020" y="2283159"/>
            <a:ext cx="203200" cy="2711450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61478" y="3638549"/>
            <a:ext cx="82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(44,0)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32012" y="5401279"/>
            <a:ext cx="265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クーリング領域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77325" y="5387974"/>
            <a:ext cx="265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Fi3</a:t>
            </a:r>
            <a:r>
              <a:rPr kumimoji="1" lang="ja-JP" altLang="en-US" sz="1400" b="1" dirty="0" smtClean="0"/>
              <a:t>観測領域</a:t>
            </a:r>
            <a:endParaRPr kumimoji="1" lang="ja-JP" altLang="en-US" sz="1400" b="1" dirty="0"/>
          </a:p>
        </p:txBody>
      </p:sp>
      <p:sp>
        <p:nvSpPr>
          <p:cNvPr id="6" name="下矢印 5"/>
          <p:cNvSpPr/>
          <p:nvPr/>
        </p:nvSpPr>
        <p:spPr>
          <a:xfrm rot="10800000" flipH="1">
            <a:off x="2690021" y="4994273"/>
            <a:ext cx="203200" cy="394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10800000" flipH="1">
            <a:off x="9572628" y="5002651"/>
            <a:ext cx="203200" cy="394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73314" y="3413939"/>
            <a:ext cx="66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(-4,0)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66998" y="3632297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(-3,0)</a:t>
            </a:r>
            <a:endParaRPr kumimoji="1" lang="ja-JP" altLang="en-US" sz="1200" dirty="0"/>
          </a:p>
        </p:txBody>
      </p:sp>
      <p:sp>
        <p:nvSpPr>
          <p:cNvPr id="25" name="楕円 24"/>
          <p:cNvSpPr/>
          <p:nvPr/>
        </p:nvSpPr>
        <p:spPr>
          <a:xfrm>
            <a:off x="2869408" y="3614737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2672160" y="3614736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2366962" y="3616024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10145715" y="3616023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9548817" y="3615123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9051926" y="3616022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9747252" y="3615371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3586161" y="2548890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3586160" y="4631648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24424" y="2668072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プラズマ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指数関数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41726" y="4200822"/>
            <a:ext cx="54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0.05Nc		 		               1.5Nc</a:t>
            </a:r>
            <a:endParaRPr kumimoji="1" lang="ja-JP" altLang="en-US" dirty="0"/>
          </a:p>
        </p:txBody>
      </p:sp>
      <p:sp>
        <p:nvSpPr>
          <p:cNvPr id="36" name="左右矢印 35"/>
          <p:cNvSpPr/>
          <p:nvPr/>
        </p:nvSpPr>
        <p:spPr>
          <a:xfrm>
            <a:off x="4530726" y="4301869"/>
            <a:ext cx="3575050" cy="135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/>
          <p:cNvSpPr/>
          <p:nvPr/>
        </p:nvSpPr>
        <p:spPr>
          <a:xfrm rot="5400000">
            <a:off x="2636850" y="1072576"/>
            <a:ext cx="831826" cy="5133975"/>
          </a:xfrm>
          <a:prstGeom prst="triangle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-28175" y="1004305"/>
            <a:ext cx="279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-</a:t>
            </a:r>
            <a:r>
              <a:rPr lang="ja-JP" altLang="en-US" sz="1400" b="1" dirty="0" smtClean="0"/>
              <a:t>レーザー</a:t>
            </a:r>
            <a:r>
              <a:rPr lang="en-US" altLang="ja-JP" sz="1400" b="1" dirty="0" smtClean="0"/>
              <a:t>-</a:t>
            </a:r>
          </a:p>
          <a:p>
            <a:r>
              <a:rPr lang="ja-JP" altLang="en-US" sz="1400" dirty="0" smtClean="0"/>
              <a:t>強度</a:t>
            </a:r>
            <a:r>
              <a:rPr lang="en-US" altLang="ja-JP" sz="1400" dirty="0" smtClean="0"/>
              <a:t>=1.0e19[W/cm2/um2]</a:t>
            </a:r>
          </a:p>
          <a:p>
            <a:r>
              <a:rPr kumimoji="1" lang="ja-JP" altLang="en-US" sz="1400" dirty="0" smtClean="0"/>
              <a:t>波長</a:t>
            </a:r>
            <a:r>
              <a:rPr kumimoji="1" lang="en-US" altLang="ja-JP" sz="1400" dirty="0" smtClean="0"/>
              <a:t>=1.053[um]</a:t>
            </a:r>
          </a:p>
          <a:p>
            <a:r>
              <a:rPr lang="ja-JP" altLang="en-US" sz="1400" dirty="0" smtClean="0"/>
              <a:t>偏光</a:t>
            </a:r>
            <a:r>
              <a:rPr lang="en-US" altLang="ja-JP" sz="1400" dirty="0" smtClean="0"/>
              <a:t>=p-polarization</a:t>
            </a:r>
          </a:p>
          <a:p>
            <a:r>
              <a:rPr kumimoji="1" lang="ja-JP" altLang="en-US" sz="1400" dirty="0" smtClean="0"/>
              <a:t>波形</a:t>
            </a:r>
            <a:r>
              <a:rPr kumimoji="1" lang="en-US" altLang="ja-JP" sz="1400" dirty="0" smtClean="0"/>
              <a:t>(y</a:t>
            </a:r>
            <a:r>
              <a:rPr kumimoji="1" lang="ja-JP" altLang="en-US" sz="1400" dirty="0" smtClean="0"/>
              <a:t>方向</a:t>
            </a:r>
            <a:r>
              <a:rPr kumimoji="1" lang="en-US" altLang="ja-JP" sz="1400" dirty="0" smtClean="0"/>
              <a:t>)=</a:t>
            </a:r>
            <a:r>
              <a:rPr kumimoji="1" lang="ja-JP" altLang="en-US" sz="1400" dirty="0" smtClean="0"/>
              <a:t>ガウシアンビーム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波形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時間</a:t>
            </a:r>
            <a:r>
              <a:rPr lang="en-US" altLang="ja-JP" sz="1400" dirty="0" smtClean="0"/>
              <a:t>)=</a:t>
            </a:r>
            <a:r>
              <a:rPr lang="ja-JP" altLang="en-US" sz="1400" dirty="0" smtClean="0"/>
              <a:t>ガウシアン</a:t>
            </a:r>
            <a:endParaRPr lang="en-US" altLang="ja-JP" sz="1400" dirty="0" smtClean="0"/>
          </a:p>
          <a:p>
            <a:r>
              <a:rPr lang="ja-JP" altLang="en-US" sz="1400" dirty="0"/>
              <a:t>パルス幅</a:t>
            </a:r>
            <a:r>
              <a:rPr lang="en-US" altLang="ja-JP" sz="1400" dirty="0"/>
              <a:t>=100.0[fs</a:t>
            </a:r>
            <a:r>
              <a:rPr lang="en-US" altLang="ja-JP" sz="1400" dirty="0" smtClean="0"/>
              <a:t>]</a:t>
            </a:r>
          </a:p>
          <a:p>
            <a:r>
              <a:rPr lang="en-US" altLang="ja-JP" sz="1400" dirty="0" smtClean="0"/>
              <a:t>F</a:t>
            </a:r>
            <a:r>
              <a:rPr lang="ja-JP" altLang="en-US" sz="1400" dirty="0" smtClean="0"/>
              <a:t>値</a:t>
            </a:r>
            <a:r>
              <a:rPr lang="en-US" altLang="ja-JP" sz="1400" dirty="0" smtClean="0"/>
              <a:t>=7.0</a:t>
            </a:r>
          </a:p>
          <a:p>
            <a:r>
              <a:rPr lang="ja-JP" altLang="en-US" sz="1400" dirty="0" smtClean="0"/>
              <a:t>焦点座標</a:t>
            </a:r>
            <a:r>
              <a:rPr lang="en-US" altLang="ja-JP" sz="1400" dirty="0" smtClean="0"/>
              <a:t>=(20,0)</a:t>
            </a:r>
            <a:endParaRPr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39" name="楕円 38"/>
          <p:cNvSpPr/>
          <p:nvPr/>
        </p:nvSpPr>
        <p:spPr>
          <a:xfrm>
            <a:off x="5634434" y="3616021"/>
            <a:ext cx="47625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6863" y="3376113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(20,0)</a:t>
            </a:r>
            <a:endParaRPr kumimoji="1" lang="ja-JP" altLang="en-US" sz="1200" dirty="0"/>
          </a:p>
        </p:txBody>
      </p:sp>
      <p:sp>
        <p:nvSpPr>
          <p:cNvPr id="41" name="左右矢印 40"/>
          <p:cNvSpPr/>
          <p:nvPr/>
        </p:nvSpPr>
        <p:spPr>
          <a:xfrm>
            <a:off x="3633785" y="2381434"/>
            <a:ext cx="5443540" cy="121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28319" y="2057400"/>
            <a:ext cx="192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43um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600" dirty="0" smtClean="0"/>
              <a:t>研究背景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負荷分散技法</a:t>
            </a:r>
            <a:r>
              <a:rPr kumimoji="1" lang="en-US" altLang="ja-JP" sz="3600" dirty="0" err="1" smtClean="0"/>
              <a:t>OhHelp</a:t>
            </a:r>
            <a:endParaRPr kumimoji="1" lang="en-US" altLang="ja-JP" sz="3600" dirty="0" smtClean="0"/>
          </a:p>
          <a:p>
            <a:r>
              <a:rPr lang="en-US" altLang="ja-JP" sz="3600" dirty="0" smtClean="0"/>
              <a:t>Fiscof2OhHelp</a:t>
            </a:r>
            <a:r>
              <a:rPr lang="ja-JP" altLang="en-US" sz="3600" dirty="0" smtClean="0"/>
              <a:t>の性能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リスター</a:t>
            </a:r>
            <a:r>
              <a:rPr lang="ja-JP" altLang="en-US" sz="3600" dirty="0" smtClean="0"/>
              <a:t>ト機能の実装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シミュレーション例</a:t>
            </a:r>
            <a:r>
              <a:rPr kumimoji="1" lang="en-US" altLang="ja-JP" sz="3600" dirty="0" smtClean="0"/>
              <a:t>(2</a:t>
            </a:r>
            <a:r>
              <a:rPr kumimoji="1" lang="ja-JP" altLang="en-US" sz="3600" dirty="0" smtClean="0"/>
              <a:t>個</a:t>
            </a:r>
            <a:r>
              <a:rPr kumimoji="1" lang="en-US" altLang="ja-JP" sz="3600" dirty="0" smtClean="0"/>
              <a:t>)</a:t>
            </a:r>
          </a:p>
          <a:p>
            <a:r>
              <a:rPr lang="ja-JP" altLang="en-US" sz="3600" dirty="0"/>
              <a:t>今後</a:t>
            </a:r>
            <a:r>
              <a:rPr lang="ja-JP" altLang="en-US" sz="3600" dirty="0" smtClean="0"/>
              <a:t>の予定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679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図の見方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485916"/>
                  </p:ext>
                </p:extLst>
              </p:nvPr>
            </p:nvGraphicFramePr>
            <p:xfrm>
              <a:off x="1582738" y="1538816"/>
              <a:ext cx="9026523" cy="40047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8841">
                      <a:extLst>
                        <a:ext uri="{9D8B030D-6E8A-4147-A177-3AD203B41FA5}">
                          <a16:colId xmlns:a16="http://schemas.microsoft.com/office/drawing/2014/main" val="3785996713"/>
                        </a:ext>
                      </a:extLst>
                    </a:gridCol>
                    <a:gridCol w="3008841">
                      <a:extLst>
                        <a:ext uri="{9D8B030D-6E8A-4147-A177-3AD203B41FA5}">
                          <a16:colId xmlns:a16="http://schemas.microsoft.com/office/drawing/2014/main" val="2435519460"/>
                        </a:ext>
                      </a:extLst>
                    </a:gridCol>
                    <a:gridCol w="3008841">
                      <a:extLst>
                        <a:ext uri="{9D8B030D-6E8A-4147-A177-3AD203B41FA5}">
                          <a16:colId xmlns:a16="http://schemas.microsoft.com/office/drawing/2014/main" val="706878295"/>
                        </a:ext>
                      </a:extLst>
                    </a:gridCol>
                  </a:tblGrid>
                  <a:tr h="1334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=2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=1853982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=0.01nc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=15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=9358314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=0.075nc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5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=100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=27734670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=0.5nc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9804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760972"/>
                      </a:ext>
                    </a:extLst>
                  </a:tr>
                  <a:tr h="1334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lnepme</a:t>
                          </a:r>
                          <a:r>
                            <a:rPr kumimoji="1" lang="en-US" altLang="ja-JP" dirty="0" smtClean="0"/>
                            <a:t>=5</a:t>
                          </a:r>
                        </a:p>
                        <a:p>
                          <a:pPr algn="ctr"/>
                          <a:r>
                            <a:rPr kumimoji="1" lang="en-US" altLang="ja-JP" dirty="0" err="1" smtClean="0"/>
                            <a:t>Total_p</a:t>
                          </a:r>
                          <a:r>
                            <a:rPr kumimoji="1" lang="en-US" altLang="ja-JP" dirty="0" smtClean="0"/>
                            <a:t>=3462768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=0.025nc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8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=20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=11688510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=0.1nc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=120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=29754618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=0.6nc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426443"/>
                      </a:ext>
                    </a:extLst>
                  </a:tr>
                  <a:tr h="1334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lnepme</a:t>
                          </a:r>
                          <a:r>
                            <a:rPr kumimoji="1" lang="en-US" altLang="ja-JP" dirty="0" smtClean="0"/>
                            <a:t>=10</a:t>
                          </a:r>
                        </a:p>
                        <a:p>
                          <a:pPr algn="ctr"/>
                          <a:r>
                            <a:rPr kumimoji="1" lang="en-US" altLang="ja-JP" dirty="0" err="1" smtClean="0"/>
                            <a:t>Total_p</a:t>
                          </a:r>
                          <a:r>
                            <a:rPr kumimoji="1" lang="en-US" altLang="ja-JP" dirty="0" smtClean="0"/>
                            <a:t>=7356714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=0.05nc</a:t>
                          </a:r>
                          <a:endParaRPr kumimoji="1" lang="ja-JP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6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lnepme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=50</a:t>
                          </a:r>
                        </a:p>
                        <a:p>
                          <a:pPr algn="ctr"/>
                          <a:r>
                            <a:rPr kumimoji="1" lang="en-US" altLang="ja-JP" b="0" dirty="0" err="1" smtClean="0">
                              <a:solidFill>
                                <a:sysClr val="windowText" lastClr="000000"/>
                              </a:solidFill>
                            </a:rPr>
                            <a:t>Total_p</a:t>
                          </a:r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=19799160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 b="0" dirty="0" smtClean="0">
                              <a:solidFill>
                                <a:sysClr val="windowText" lastClr="000000"/>
                              </a:solidFill>
                            </a:rPr>
                            <a:t>=0.25nc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b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ysClr val="windowText" lastClr="000000"/>
                              </a:solidFill>
                            </a:rPr>
                            <a:t>スケールバー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492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485916"/>
                  </p:ext>
                </p:extLst>
              </p:nvPr>
            </p:nvGraphicFramePr>
            <p:xfrm>
              <a:off x="1582738" y="1538816"/>
              <a:ext cx="9026523" cy="40047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8841">
                      <a:extLst>
                        <a:ext uri="{9D8B030D-6E8A-4147-A177-3AD203B41FA5}">
                          <a16:colId xmlns:a16="http://schemas.microsoft.com/office/drawing/2014/main" val="3785996713"/>
                        </a:ext>
                      </a:extLst>
                    </a:gridCol>
                    <a:gridCol w="3008841">
                      <a:extLst>
                        <a:ext uri="{9D8B030D-6E8A-4147-A177-3AD203B41FA5}">
                          <a16:colId xmlns:a16="http://schemas.microsoft.com/office/drawing/2014/main" val="2435519460"/>
                        </a:ext>
                      </a:extLst>
                    </a:gridCol>
                    <a:gridCol w="3008841">
                      <a:extLst>
                        <a:ext uri="{9D8B030D-6E8A-4147-A177-3AD203B41FA5}">
                          <a16:colId xmlns:a16="http://schemas.microsoft.com/office/drawing/2014/main" val="706878295"/>
                        </a:ext>
                      </a:extLst>
                    </a:gridCol>
                  </a:tblGrid>
                  <a:tr h="133491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2" t="-3653" r="-200405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02" t="-3653" r="-100405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202" t="-3653" r="-405" b="-2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760972"/>
                      </a:ext>
                    </a:extLst>
                  </a:tr>
                  <a:tr h="133491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2" t="-103182" r="-200405" b="-10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02" t="-103182" r="-100405" b="-10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202" t="-103182" r="-405" b="-10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426443"/>
                      </a:ext>
                    </a:extLst>
                  </a:tr>
                  <a:tr h="133491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2" t="-204110" r="-200405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202" t="-204110" r="-100405" b="-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b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ysClr val="windowText" lastClr="000000"/>
                              </a:solidFill>
                            </a:rPr>
                            <a:t>スケールバー</a:t>
                          </a:r>
                          <a:endParaRPr kumimoji="1" lang="ja-JP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4922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62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0"/>
            <a:ext cx="12696825" cy="95226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電子密度　</a:t>
            </a:r>
            <a:r>
              <a:rPr lang="en-US" altLang="ja-JP" dirty="0" smtClean="0"/>
              <a:t>000.0fs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38801"/>
            <a:ext cx="2955269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電子密度　</a:t>
            </a:r>
            <a:r>
              <a:rPr lang="en-US" altLang="ja-JP" dirty="0" smtClean="0"/>
              <a:t>250.0fs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38801"/>
            <a:ext cx="2955269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5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電子密度　</a:t>
            </a:r>
            <a:r>
              <a:rPr lang="en-US" altLang="ja-JP" dirty="0" smtClean="0"/>
              <a:t>500.0fs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38801"/>
            <a:ext cx="2955269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イオン密度　</a:t>
            </a:r>
            <a:r>
              <a:rPr lang="en-US" altLang="ja-JP" dirty="0" smtClean="0"/>
              <a:t>000.0fs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87599"/>
            <a:ext cx="2955269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イオン密度　</a:t>
            </a:r>
            <a:r>
              <a:rPr lang="en-US" altLang="ja-JP" dirty="0" smtClean="0"/>
              <a:t>250.0fs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87599"/>
            <a:ext cx="2955269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イオン密度　</a:t>
            </a:r>
            <a:r>
              <a:rPr lang="en-US" altLang="ja-JP" dirty="0" smtClean="0"/>
              <a:t>500.0fs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93" y="5687599"/>
            <a:ext cx="2955269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電場強度　</a:t>
            </a:r>
            <a:r>
              <a:rPr lang="en-US" altLang="ja-JP" dirty="0" smtClean="0"/>
              <a:t>000.0fs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4" y="5687599"/>
            <a:ext cx="2785427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電場強度　</a:t>
            </a:r>
            <a:r>
              <a:rPr lang="en-US" altLang="ja-JP" dirty="0" smtClean="0"/>
              <a:t>150.0fs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4" y="5687599"/>
            <a:ext cx="2785427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電場強度　</a:t>
            </a:r>
            <a:r>
              <a:rPr lang="en-US" altLang="ja-JP" dirty="0" smtClean="0"/>
              <a:t>300.0fs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14" y="5687599"/>
            <a:ext cx="2785427" cy="5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296537"/>
            <a:ext cx="10972800" cy="481821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dirty="0" smtClean="0"/>
              <a:t>高速点火レーザー核融合</a:t>
            </a:r>
            <a:endParaRPr kumimoji="1" lang="ja-JP" altLang="en-US" sz="3200" dirty="0"/>
          </a:p>
        </p:txBody>
      </p:sp>
      <p:grpSp>
        <p:nvGrpSpPr>
          <p:cNvPr id="108" name="グループ化 107"/>
          <p:cNvGrpSpPr/>
          <p:nvPr/>
        </p:nvGrpSpPr>
        <p:grpSpPr>
          <a:xfrm>
            <a:off x="2402006" y="1625395"/>
            <a:ext cx="8285908" cy="2668398"/>
            <a:chOff x="545900" y="1733738"/>
            <a:chExt cx="6935551" cy="2234131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5537015" y="1733738"/>
              <a:ext cx="1590803" cy="679476"/>
            </a:xfrm>
            <a:prstGeom prst="rect">
              <a:avLst/>
            </a:prstGeom>
          </p:spPr>
          <p:txBody>
            <a:bodyPr vert="horz" wrap="square" rtlCol="0">
              <a:noAutofit/>
            </a:bodyPr>
            <a:lstStyle/>
            <a:p>
              <a:pPr marL="109728" marR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Pct val="100000"/>
                <a:buNone/>
                <a:tabLst/>
              </a:pPr>
              <a:r>
                <a:rPr lang="ja-JP" altLang="en-US" sz="2400" b="1" dirty="0">
                  <a:solidFill>
                    <a:srgbClr val="FF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加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熱</a:t>
              </a:r>
              <a:endPara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grpSp>
          <p:nvGrpSpPr>
            <p:cNvPr id="107" name="グループ化 106"/>
            <p:cNvGrpSpPr/>
            <p:nvPr/>
          </p:nvGrpSpPr>
          <p:grpSpPr>
            <a:xfrm>
              <a:off x="545900" y="1766012"/>
              <a:ext cx="6935551" cy="2201857"/>
              <a:chOff x="609601" y="1775853"/>
              <a:chExt cx="6935551" cy="2201857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2877242" y="3447750"/>
                <a:ext cx="4667910" cy="529960"/>
              </a:xfrm>
              <a:prstGeom prst="rect">
                <a:avLst/>
              </a:prstGeom>
            </p:spPr>
            <p:txBody>
              <a:bodyPr vert="horz" wrap="square" rtlCol="0">
                <a:noAutofit/>
              </a:bodyPr>
              <a:lstStyle/>
              <a:p>
                <a:pPr marL="109728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</a:pPr>
                <a:r>
                  <a:rPr kumimoji="1" lang="ja-JP" altLang="en-US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ＭＳ Ｐゴシック"/>
                    <a:cs typeface="Arial" pitchFamily="34" charset="0"/>
                  </a:rPr>
                  <a:t>超高強度レーザー</a:t>
                </a:r>
              </a:p>
            </p:txBody>
          </p:sp>
          <p:cxnSp>
            <p:nvCxnSpPr>
              <p:cNvPr id="54" name="直線矢印コネクタ 53"/>
              <p:cNvCxnSpPr/>
              <p:nvPr/>
            </p:nvCxnSpPr>
            <p:spPr>
              <a:xfrm flipV="1">
                <a:off x="3713831" y="2902375"/>
                <a:ext cx="0" cy="6183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" name="グループ化 103"/>
              <p:cNvGrpSpPr/>
              <p:nvPr/>
            </p:nvGrpSpPr>
            <p:grpSpPr>
              <a:xfrm>
                <a:off x="609601" y="1775853"/>
                <a:ext cx="6227927" cy="1657898"/>
                <a:chOff x="609601" y="1756297"/>
                <a:chExt cx="7483522" cy="2144751"/>
              </a:xfrm>
            </p:grpSpPr>
            <p:grpSp>
              <p:nvGrpSpPr>
                <p:cNvPr id="4" name="グループ化 3"/>
                <p:cNvGrpSpPr/>
                <p:nvPr/>
              </p:nvGrpSpPr>
              <p:grpSpPr>
                <a:xfrm>
                  <a:off x="609601" y="1756297"/>
                  <a:ext cx="7483522" cy="2144751"/>
                  <a:chOff x="775681" y="6333865"/>
                  <a:chExt cx="13415890" cy="3769994"/>
                </a:xfrm>
              </p:grpSpPr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775681" y="7154904"/>
                    <a:ext cx="13415890" cy="2948955"/>
                    <a:chOff x="775681" y="7154904"/>
                    <a:chExt cx="13415890" cy="2948955"/>
                  </a:xfrm>
                </p:grpSpPr>
                <p:pic>
                  <p:nvPicPr>
                    <p:cNvPr id="9" name="Picture 2" descr="ci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3478" t="8036" r="7446" b="22053"/>
                    <a:stretch/>
                  </p:blipFill>
                  <p:spPr bwMode="auto">
                    <a:xfrm>
                      <a:off x="11114400" y="7154904"/>
                      <a:ext cx="3077171" cy="29489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775681" y="7252340"/>
                      <a:ext cx="11111660" cy="2795751"/>
                      <a:chOff x="1098427" y="6915621"/>
                      <a:chExt cx="11111660" cy="2795751"/>
                    </a:xfrm>
                  </p:grpSpPr>
                  <p:sp>
                    <p:nvSpPr>
                      <p:cNvPr id="11" name="右矢印 10"/>
                      <p:cNvSpPr/>
                      <p:nvPr/>
                    </p:nvSpPr>
                    <p:spPr>
                      <a:xfrm>
                        <a:off x="1098427" y="6933141"/>
                        <a:ext cx="11111660" cy="2736304"/>
                      </a:xfrm>
                      <a:prstGeom prst="rightArrow">
                        <a:avLst/>
                      </a:prstGeom>
                      <a:solidFill>
                        <a:srgbClr val="000090">
                          <a:alpha val="32941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17643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8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ＭＳ Ｐゴシック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" name="グループ化 11"/>
                      <p:cNvGrpSpPr/>
                      <p:nvPr/>
                    </p:nvGrpSpPr>
                    <p:grpSpPr>
                      <a:xfrm>
                        <a:off x="1257941" y="6999681"/>
                        <a:ext cx="2632298" cy="2583022"/>
                        <a:chOff x="2239477" y="2470016"/>
                        <a:chExt cx="2273538" cy="2225697"/>
                      </a:xfrm>
                    </p:grpSpPr>
                    <p:sp>
                      <p:nvSpPr>
                        <p:cNvPr id="43" name="楕円 42"/>
                        <p:cNvSpPr/>
                        <p:nvPr/>
                      </p:nvSpPr>
                      <p:spPr>
                        <a:xfrm>
                          <a:off x="2883877" y="3112476"/>
                          <a:ext cx="984738" cy="940777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5B9BD5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5B9BD5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5B9BD5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4" name="下矢印 43"/>
                        <p:cNvSpPr/>
                        <p:nvPr/>
                      </p:nvSpPr>
                      <p:spPr>
                        <a:xfrm>
                          <a:off x="3217984" y="2470016"/>
                          <a:ext cx="316523" cy="64246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5" name="下矢印 44"/>
                        <p:cNvSpPr/>
                        <p:nvPr/>
                      </p:nvSpPr>
                      <p:spPr>
                        <a:xfrm rot="10800000">
                          <a:off x="3217984" y="4051313"/>
                          <a:ext cx="316523" cy="64440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6" name="下矢印 45"/>
                        <p:cNvSpPr/>
                        <p:nvPr/>
                      </p:nvSpPr>
                      <p:spPr>
                        <a:xfrm rot="5400000">
                          <a:off x="4032553" y="3260664"/>
                          <a:ext cx="316523" cy="64440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7" name="下矢印 46"/>
                        <p:cNvSpPr/>
                        <p:nvPr/>
                      </p:nvSpPr>
                      <p:spPr>
                        <a:xfrm rot="-5400000">
                          <a:off x="2403415" y="3260663"/>
                          <a:ext cx="316523" cy="64440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8" name="下矢印 47"/>
                        <p:cNvSpPr/>
                        <p:nvPr/>
                      </p:nvSpPr>
                      <p:spPr>
                        <a:xfrm rot="2700000">
                          <a:off x="3801004" y="2697622"/>
                          <a:ext cx="316523" cy="64246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9" name="下矢印 48"/>
                        <p:cNvSpPr/>
                        <p:nvPr/>
                      </p:nvSpPr>
                      <p:spPr>
                        <a:xfrm rot="-2700000">
                          <a:off x="2629341" y="2706857"/>
                          <a:ext cx="316523" cy="64246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50" name="下矢印 49"/>
                        <p:cNvSpPr/>
                        <p:nvPr/>
                      </p:nvSpPr>
                      <p:spPr>
                        <a:xfrm rot="8100000">
                          <a:off x="3801004" y="3800484"/>
                          <a:ext cx="316523" cy="64246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51" name="下矢印 50"/>
                        <p:cNvSpPr/>
                        <p:nvPr/>
                      </p:nvSpPr>
                      <p:spPr>
                        <a:xfrm rot="13500000">
                          <a:off x="2616780" y="3792478"/>
                          <a:ext cx="316523" cy="642460"/>
                        </a:xfrm>
                        <a:prstGeom prst="downArrow">
                          <a:avLst/>
                        </a:prstGeom>
                        <a:solidFill>
                          <a:srgbClr val="70AD47">
                            <a:lumMod val="75000"/>
                          </a:srgb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  <p:grpSp>
                    <p:nvGrpSpPr>
                      <p:cNvPr id="13" name="グループ化 12"/>
                      <p:cNvGrpSpPr/>
                      <p:nvPr/>
                    </p:nvGrpSpPr>
                    <p:grpSpPr>
                      <a:xfrm>
                        <a:off x="4245421" y="6915621"/>
                        <a:ext cx="2736305" cy="2795751"/>
                        <a:chOff x="4675307" y="2432804"/>
                        <a:chExt cx="2274633" cy="2271073"/>
                      </a:xfrm>
                    </p:grpSpPr>
                    <p:sp>
                      <p:nvSpPr>
                        <p:cNvPr id="18" name="楕円 17"/>
                        <p:cNvSpPr/>
                        <p:nvPr/>
                      </p:nvSpPr>
                      <p:spPr>
                        <a:xfrm>
                          <a:off x="4675307" y="2432804"/>
                          <a:ext cx="2274633" cy="2271073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79000">
                              <a:sysClr val="window" lastClr="FFFFFF"/>
                            </a:gs>
                            <a:gs pos="55000">
                              <a:srgbClr val="C0504D">
                                <a:lumMod val="20000"/>
                                <a:lumOff val="80000"/>
                              </a:srgbClr>
                            </a:gs>
                            <a:gs pos="19000">
                              <a:srgbClr val="C0504D">
                                <a:lumMod val="60000"/>
                                <a:lumOff val="40000"/>
                              </a:srgbClr>
                            </a:gs>
                            <a:gs pos="0">
                              <a:srgbClr val="FF0000"/>
                            </a:gs>
                            <a:gs pos="7000">
                              <a:srgbClr val="FF000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25400" cap="flat" cmpd="sng" algn="ctr">
                          <a:solidFill>
                            <a:srgbClr val="C0504D">
                              <a:lumMod val="40000"/>
                              <a:lumOff val="6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17643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8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ＭＳ Ｐゴシック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9" name="グループ化 18"/>
                        <p:cNvGrpSpPr/>
                        <p:nvPr/>
                      </p:nvGrpSpPr>
                      <p:grpSpPr>
                        <a:xfrm>
                          <a:off x="6003827" y="3709629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41" name="下矢印 40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" name="下矢印 41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" name="グループ化 19"/>
                        <p:cNvGrpSpPr/>
                        <p:nvPr/>
                      </p:nvGrpSpPr>
                      <p:grpSpPr>
                        <a:xfrm rot="10800000">
                          <a:off x="5020155" y="2699722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39" name="下矢印 38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" name="下矢印 39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" name="グループ化 20"/>
                        <p:cNvGrpSpPr/>
                        <p:nvPr/>
                      </p:nvGrpSpPr>
                      <p:grpSpPr>
                        <a:xfrm rot="2700000">
                          <a:off x="5520360" y="3930843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37" name="下矢印 36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8" name="下矢印 37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" name="グループ化 21"/>
                        <p:cNvGrpSpPr/>
                        <p:nvPr/>
                      </p:nvGrpSpPr>
                      <p:grpSpPr>
                        <a:xfrm rot="-2700000">
                          <a:off x="6218121" y="3216254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35" name="下矢印 34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6" name="下矢印 35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グループ化 22"/>
                        <p:cNvGrpSpPr/>
                        <p:nvPr/>
                      </p:nvGrpSpPr>
                      <p:grpSpPr>
                        <a:xfrm rot="-8100000">
                          <a:off x="5500230" y="2498910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33" name="下矢印 32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下矢印 33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4" name="グループ化 23"/>
                        <p:cNvGrpSpPr/>
                        <p:nvPr/>
                      </p:nvGrpSpPr>
                      <p:grpSpPr>
                        <a:xfrm rot="8100000">
                          <a:off x="4768429" y="3218582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31" name="下矢印 30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" name="下矢印 31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" name="グループ化 24"/>
                        <p:cNvGrpSpPr/>
                        <p:nvPr/>
                      </p:nvGrpSpPr>
                      <p:grpSpPr>
                        <a:xfrm rot="5400000">
                          <a:off x="5004608" y="3725267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29" name="下矢印 28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0" name="下矢印 29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6" name="グループ化 25"/>
                        <p:cNvGrpSpPr/>
                        <p:nvPr/>
                      </p:nvGrpSpPr>
                      <p:grpSpPr>
                        <a:xfrm rot="-5400000">
                          <a:off x="6015982" y="2694965"/>
                          <a:ext cx="624784" cy="699516"/>
                          <a:chOff x="5994591" y="3718865"/>
                          <a:chExt cx="624784" cy="699516"/>
                        </a:xfrm>
                      </p:grpSpPr>
                      <p:sp>
                        <p:nvSpPr>
                          <p:cNvPr id="27" name="下矢印 26"/>
                          <p:cNvSpPr/>
                          <p:nvPr/>
                        </p:nvSpPr>
                        <p:spPr>
                          <a:xfrm rot="8100000">
                            <a:off x="5994591" y="3718865"/>
                            <a:ext cx="316523" cy="426321"/>
                          </a:xfrm>
                          <a:prstGeom prst="downArrow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8" name="下矢印 27"/>
                          <p:cNvSpPr/>
                          <p:nvPr/>
                        </p:nvSpPr>
                        <p:spPr>
                          <a:xfrm rot="-2700000">
                            <a:off x="6302852" y="4057058"/>
                            <a:ext cx="316523" cy="361323"/>
                          </a:xfrm>
                          <a:prstGeom prst="downArrow">
                            <a:avLst/>
                          </a:prstGeom>
                          <a:solidFill>
                            <a:srgbClr val="4F81BD">
                              <a:lumMod val="50000"/>
                            </a:srgbClr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4176431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8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ＭＳ Ｐゴシック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" name="グループ化 13"/>
                      <p:cNvGrpSpPr/>
                      <p:nvPr/>
                    </p:nvGrpSpPr>
                    <p:grpSpPr>
                      <a:xfrm>
                        <a:off x="7330445" y="7146958"/>
                        <a:ext cx="3386548" cy="2271073"/>
                        <a:chOff x="6564490" y="652867"/>
                        <a:chExt cx="3386548" cy="2271073"/>
                      </a:xfrm>
                    </p:grpSpPr>
                    <p:sp>
                      <p:nvSpPr>
                        <p:cNvPr id="15" name="楕円 14"/>
                        <p:cNvSpPr/>
                        <p:nvPr/>
                      </p:nvSpPr>
                      <p:spPr>
                        <a:xfrm>
                          <a:off x="7676405" y="652867"/>
                          <a:ext cx="2274633" cy="2271073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79000">
                              <a:sysClr val="window" lastClr="FFFFFF"/>
                            </a:gs>
                            <a:gs pos="55000">
                              <a:srgbClr val="C0504D">
                                <a:lumMod val="20000"/>
                                <a:lumOff val="80000"/>
                              </a:srgbClr>
                            </a:gs>
                            <a:gs pos="19000">
                              <a:srgbClr val="C0504D">
                                <a:lumMod val="60000"/>
                                <a:lumOff val="40000"/>
                              </a:srgbClr>
                            </a:gs>
                            <a:gs pos="0">
                              <a:srgbClr val="FF0000"/>
                            </a:gs>
                            <a:gs pos="7000">
                              <a:srgbClr val="FF0000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25400" cap="flat" cmpd="sng" algn="ctr">
                          <a:solidFill>
                            <a:srgbClr val="C0504D">
                              <a:lumMod val="40000"/>
                              <a:lumOff val="6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17643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8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ＭＳ Ｐゴシック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" name="フローチャート: 組合せ 15"/>
                        <p:cNvSpPr/>
                        <p:nvPr/>
                      </p:nvSpPr>
                      <p:spPr>
                        <a:xfrm rot="-5400000">
                          <a:off x="7162828" y="1005213"/>
                          <a:ext cx="369701" cy="1566378"/>
                        </a:xfrm>
                        <a:prstGeom prst="flowChartMerge">
                          <a:avLst/>
                        </a:prstGeom>
                        <a:solidFill>
                          <a:srgbClr val="FF0000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17643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8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ＭＳ Ｐゴシック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" name="右矢印 16"/>
                        <p:cNvSpPr/>
                        <p:nvPr/>
                      </p:nvSpPr>
                      <p:spPr>
                        <a:xfrm>
                          <a:off x="8226022" y="1686642"/>
                          <a:ext cx="387927" cy="211604"/>
                        </a:xfrm>
                        <a:prstGeom prst="rightArrow">
                          <a:avLst/>
                        </a:prstGeom>
                        <a:solidFill>
                          <a:srgbClr val="FFFF00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417643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8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ＭＳ Ｐゴシック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6" name="テキスト ボックス 5"/>
                  <p:cNvSpPr txBox="1"/>
                  <p:nvPr/>
                </p:nvSpPr>
                <p:spPr>
                  <a:xfrm>
                    <a:off x="1271344" y="6491055"/>
                    <a:ext cx="1923107" cy="563644"/>
                  </a:xfrm>
                  <a:prstGeom prst="rect">
                    <a:avLst/>
                  </a:prstGeom>
                </p:spPr>
                <p:txBody>
                  <a:bodyPr vert="horz" wrap="square" rtlCol="0">
                    <a:noAutofit/>
                  </a:bodyPr>
                  <a:lstStyle/>
                  <a:p>
                    <a:pPr marL="109728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Tx/>
                      <a:buSzPct val="100000"/>
                      <a:buFontTx/>
                      <a:buNone/>
                      <a:tabLst/>
                      <a:defRPr/>
                    </a:pPr>
                    <a:r>
                      <a:rPr kumimoji="0" lang="ja-JP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爆縮</a:t>
                    </a:r>
                    <a:endParaRPr kumimoji="0" lang="en-US" altLang="ja-JP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  <a:p>
                    <a:pPr marL="109728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Tx/>
                      <a:buSzPct val="100000"/>
                      <a:buFontTx/>
                      <a:buNone/>
                      <a:tabLst/>
                      <a:defRPr/>
                    </a:pPr>
                    <a:endParaRPr kumimoji="0" lang="ja-JP" alt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" name="テキスト ボックス 6"/>
                  <p:cNvSpPr txBox="1"/>
                  <p:nvPr/>
                </p:nvSpPr>
                <p:spPr>
                  <a:xfrm>
                    <a:off x="3596185" y="6485297"/>
                    <a:ext cx="3645444" cy="1697997"/>
                  </a:xfrm>
                  <a:prstGeom prst="rect">
                    <a:avLst/>
                  </a:prstGeom>
                </p:spPr>
                <p:txBody>
                  <a:bodyPr vert="horz" wrap="square" rtlCol="0">
                    <a:noAutofit/>
                  </a:bodyPr>
                  <a:lstStyle/>
                  <a:p>
                    <a:pPr marL="109728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Tx/>
                      <a:buSzPct val="100000"/>
                      <a:buFontTx/>
                      <a:buNone/>
                      <a:tabLst/>
                      <a:defRPr/>
                    </a:pPr>
                    <a:r>
                      <a:rPr kumimoji="0" lang="ja-JP" alt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爆縮プラズマ形成</a:t>
                    </a:r>
                  </a:p>
                </p:txBody>
              </p:sp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6782257" y="6333865"/>
                    <a:ext cx="3645445" cy="1697998"/>
                  </a:xfrm>
                  <a:prstGeom prst="rect">
                    <a:avLst/>
                  </a:prstGeom>
                </p:spPr>
                <p:txBody>
                  <a:bodyPr vert="horz" wrap="square" rtlCol="0">
                    <a:noAutofit/>
                  </a:bodyPr>
                  <a:lstStyle/>
                  <a:p>
                    <a:pPr marL="109728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Tx/>
                      <a:buSzPct val="100000"/>
                      <a:buFontTx/>
                      <a:buNone/>
                      <a:tabLst/>
                      <a:defRPr/>
                    </a:pPr>
                    <a:r>
                      <a:rPr kumimoji="0" lang="ja-JP" alt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追加熱</a:t>
                    </a:r>
                  </a:p>
                </p:txBody>
              </p:sp>
            </p:grpSp>
            <p:sp>
              <p:nvSpPr>
                <p:cNvPr id="56" name="正方形/長方形 55"/>
                <p:cNvSpPr/>
                <p:nvPr/>
              </p:nvSpPr>
              <p:spPr>
                <a:xfrm>
                  <a:off x="4027744" y="2277983"/>
                  <a:ext cx="2083571" cy="1539980"/>
                </a:xfrm>
                <a:prstGeom prst="rect">
                  <a:avLst/>
                </a:prstGeom>
                <a:noFill/>
                <a:ln w="5715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03" name="図 102"/>
          <p:cNvPicPr>
            <a:picLocks noChangeAspect="1"/>
          </p:cNvPicPr>
          <p:nvPr/>
        </p:nvPicPr>
        <p:blipFill rotWithShape="1">
          <a:blip r:embed="rId3"/>
          <a:srcRect l="4675" t="11873" r="11910" b="49176"/>
          <a:stretch/>
        </p:blipFill>
        <p:spPr>
          <a:xfrm>
            <a:off x="1708747" y="4514620"/>
            <a:ext cx="4539501" cy="2010192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1331974" y="4058030"/>
            <a:ext cx="412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Super Penetration</a:t>
            </a:r>
            <a:endParaRPr kumimoji="1" lang="ja-JP" altLang="en-US" sz="2800" b="1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096000" y="4721848"/>
            <a:ext cx="5859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Super Penetration</a:t>
            </a:r>
            <a:r>
              <a:rPr kumimoji="1" lang="ja-JP" altLang="en-US" dirty="0" smtClean="0"/>
              <a:t>は相対論効果により</a:t>
            </a:r>
            <a:r>
              <a:rPr kumimoji="1" lang="en-US" altLang="ja-JP" dirty="0" smtClean="0"/>
              <a:t>,</a:t>
            </a:r>
            <a:r>
              <a:rPr lang="ja-JP" altLang="en-US" dirty="0" smtClean="0"/>
              <a:t>臨界密度以上の</a:t>
            </a:r>
            <a:endParaRPr lang="en-US" altLang="ja-JP" dirty="0" smtClean="0"/>
          </a:p>
          <a:p>
            <a:r>
              <a:rPr kumimoji="1" lang="ja-JP" altLang="en-US" dirty="0"/>
              <a:t>領域</a:t>
            </a:r>
            <a:r>
              <a:rPr kumimoji="1" lang="ja-JP" altLang="en-US" dirty="0" smtClean="0"/>
              <a:t>へレーザーが伝搬することである</a:t>
            </a:r>
            <a:r>
              <a:rPr kumimoji="1" lang="en-US" altLang="ja-JP" dirty="0" smtClean="0"/>
              <a:t>.</a:t>
            </a:r>
          </a:p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Super Penetration</a:t>
            </a:r>
            <a:r>
              <a:rPr lang="ja-JP" altLang="en-US" dirty="0" smtClean="0"/>
              <a:t>により高速電子の発散角が小さくなり</a:t>
            </a:r>
            <a:r>
              <a:rPr lang="en-US" altLang="ja-JP" dirty="0" smtClean="0"/>
              <a:t>,</a:t>
            </a:r>
          </a:p>
          <a:p>
            <a:r>
              <a:rPr kumimoji="1" lang="ja-JP" altLang="en-US" dirty="0" smtClean="0"/>
              <a:t>より効率的にコアプラズマへエネルギーを与えることができ</a:t>
            </a:r>
            <a:r>
              <a:rPr kumimoji="1" lang="en-US" altLang="ja-JP" dirty="0" smtClean="0"/>
              <a:t>,</a:t>
            </a:r>
          </a:p>
          <a:p>
            <a:r>
              <a:rPr lang="ja-JP" altLang="en-US" dirty="0" smtClean="0"/>
              <a:t>ガイド</a:t>
            </a:r>
            <a:r>
              <a:rPr lang="ja-JP" altLang="en-US" dirty="0"/>
              <a:t>コーン</a:t>
            </a:r>
            <a:r>
              <a:rPr lang="ja-JP" altLang="en-US" dirty="0" smtClean="0"/>
              <a:t>を必要としない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09" name="角丸四角形 108"/>
          <p:cNvSpPr/>
          <p:nvPr/>
        </p:nvSpPr>
        <p:spPr>
          <a:xfrm>
            <a:off x="1307198" y="4057289"/>
            <a:ext cx="10744471" cy="2641172"/>
          </a:xfrm>
          <a:prstGeom prst="roundRect">
            <a:avLst>
              <a:gd name="adj" fmla="val 5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3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磁場</a:t>
            </a:r>
            <a:r>
              <a:rPr lang="ja-JP" altLang="en-US" dirty="0" smtClean="0"/>
              <a:t>強度　</a:t>
            </a:r>
            <a:r>
              <a:rPr lang="en-US" altLang="ja-JP" dirty="0" smtClean="0"/>
              <a:t>000.0fs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96" y="5524500"/>
            <a:ext cx="3045560" cy="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磁場</a:t>
            </a:r>
            <a:r>
              <a:rPr lang="ja-JP" altLang="en-US" dirty="0" smtClean="0"/>
              <a:t>強度　</a:t>
            </a:r>
            <a:r>
              <a:rPr lang="en-US" altLang="ja-JP" dirty="0" smtClean="0"/>
              <a:t>250.0fs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96" y="5524500"/>
            <a:ext cx="3045560" cy="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696824" cy="95226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磁場</a:t>
            </a:r>
            <a:r>
              <a:rPr lang="ja-JP" altLang="en-US" dirty="0" smtClean="0"/>
              <a:t>強度　</a:t>
            </a:r>
            <a:r>
              <a:rPr lang="en-US" altLang="ja-JP" dirty="0" smtClean="0"/>
              <a:t>500.0fs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96" y="5524500"/>
            <a:ext cx="3045560" cy="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/>
              <a:t>粒子</a:t>
            </a:r>
            <a:r>
              <a:rPr lang="ja-JP" altLang="en-US" sz="3200" dirty="0" smtClean="0"/>
              <a:t>の重みの変化によるシミュレーション結果への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影響を</a:t>
            </a:r>
            <a:r>
              <a:rPr lang="ja-JP" altLang="en-US" sz="3200" dirty="0" smtClean="0"/>
              <a:t>調べる</a:t>
            </a:r>
            <a:endParaRPr lang="en-US" altLang="ja-JP" sz="3200" dirty="0" smtClean="0"/>
          </a:p>
          <a:p>
            <a:r>
              <a:rPr lang="ja-JP" altLang="en-US" sz="3200" dirty="0" smtClean="0"/>
              <a:t>ロングスケールチャネリングのシミュレーション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例１</a:t>
            </a:r>
            <a:r>
              <a:rPr lang="en-US" altLang="ja-JP" sz="3200" dirty="0" smtClean="0"/>
              <a:t>)</a:t>
            </a:r>
            <a:br>
              <a:rPr lang="en-US" altLang="ja-JP" sz="3200" dirty="0" smtClean="0"/>
            </a:br>
            <a:r>
              <a:rPr lang="ja-JP" altLang="en-US" sz="3200" smtClean="0"/>
              <a:t>を行う</a:t>
            </a:r>
            <a:endParaRPr lang="en-US" altLang="ja-JP" sz="3200" dirty="0" smtClean="0"/>
          </a:p>
          <a:p>
            <a:r>
              <a:rPr kumimoji="1" lang="en-US" altLang="ja-JP" sz="3200" dirty="0" err="1" smtClean="0"/>
              <a:t>OhHelp</a:t>
            </a:r>
            <a:r>
              <a:rPr kumimoji="1" lang="ja-JP" altLang="en-US" sz="3200" dirty="0" smtClean="0"/>
              <a:t>を用いた</a:t>
            </a:r>
            <a:r>
              <a:rPr kumimoji="1" lang="en-US" altLang="ja-JP" sz="3200" dirty="0" smtClean="0"/>
              <a:t>PIC</a:t>
            </a:r>
            <a:r>
              <a:rPr kumimoji="1" lang="ja-JP" altLang="en-US" sz="3200" dirty="0" smtClean="0"/>
              <a:t>コードの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次元化を行う</a:t>
            </a:r>
            <a:endParaRPr kumimoji="1" lang="en-US" altLang="ja-JP" sz="32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98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</a:t>
            </a:r>
            <a:r>
              <a:rPr lang="ja-JP" altLang="en-US" dirty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583140"/>
            <a:ext cx="10972800" cy="49541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dirty="0" smtClean="0"/>
              <a:t>シミュレーションを行うには</a:t>
            </a:r>
            <a:r>
              <a:rPr kumimoji="1" lang="en-US" altLang="ja-JP" sz="3200" dirty="0" smtClean="0"/>
              <a:t>…</a:t>
            </a:r>
          </a:p>
          <a:p>
            <a:pPr marL="0" indent="0">
              <a:buNone/>
            </a:pPr>
            <a:r>
              <a:rPr lang="ja-JP" altLang="en-US" sz="3200" dirty="0" smtClean="0"/>
              <a:t>・</a:t>
            </a:r>
            <a:r>
              <a:rPr lang="en-US" altLang="ja-JP" sz="2800" dirty="0" smtClean="0"/>
              <a:t>PIC</a:t>
            </a:r>
            <a:r>
              <a:rPr lang="ja-JP" altLang="en-US" sz="2800" dirty="0" smtClean="0"/>
              <a:t>シミュレーションによる微視的なアプローチが必要</a:t>
            </a:r>
            <a:endParaRPr lang="en-US" altLang="ja-JP" sz="3200" dirty="0" smtClean="0"/>
          </a:p>
          <a:p>
            <a:pPr marL="0" indent="0">
              <a:buNone/>
            </a:pPr>
            <a:endParaRPr kumimoji="1" lang="en-US" altLang="ja-JP" sz="1600" dirty="0" smtClean="0"/>
          </a:p>
          <a:p>
            <a:pPr marL="0" indent="0">
              <a:buNone/>
            </a:pPr>
            <a:r>
              <a:rPr lang="ja-JP" altLang="en-US" sz="3200" dirty="0" smtClean="0"/>
              <a:t>実</a:t>
            </a:r>
            <a:r>
              <a:rPr lang="ja-JP" altLang="en-US" sz="3200" dirty="0"/>
              <a:t>スケール</a:t>
            </a:r>
            <a:r>
              <a:rPr lang="ja-JP" altLang="en-US" sz="3200" dirty="0" smtClean="0"/>
              <a:t>の爆縮プラズマは</a:t>
            </a:r>
            <a:r>
              <a:rPr lang="en-US" altLang="ja-JP" sz="3200" dirty="0" smtClean="0"/>
              <a:t>…</a:t>
            </a:r>
          </a:p>
          <a:p>
            <a:pPr marL="0" indent="0">
              <a:buNone/>
            </a:pPr>
            <a:r>
              <a:rPr lang="ja-JP" altLang="en-US" sz="2800" dirty="0" smtClean="0"/>
              <a:t>・広い密度勾配を持つ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・ロングスケール</a:t>
            </a:r>
            <a:r>
              <a:rPr lang="en-US" altLang="ja-JP" sz="2800" dirty="0" smtClean="0"/>
              <a:t>(mm</a:t>
            </a:r>
            <a:r>
              <a:rPr lang="ja-JP" altLang="en-US" sz="2800" dirty="0" smtClean="0"/>
              <a:t>スケール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4675" t="11873" r="11910" b="49176"/>
          <a:stretch/>
        </p:blipFill>
        <p:spPr>
          <a:xfrm>
            <a:off x="7211221" y="2782549"/>
            <a:ext cx="4539501" cy="201019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1997122" y="4875227"/>
            <a:ext cx="955343" cy="1446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2465" y="4875227"/>
            <a:ext cx="8966579" cy="1877437"/>
          </a:xfrm>
          <a:prstGeom prst="rect">
            <a:avLst/>
          </a:prstGeom>
          <a:solidFill>
            <a:srgbClr val="FFFF00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900" b="1" dirty="0" smtClean="0"/>
              <a:t>・スーパーコンピュータを用いる</a:t>
            </a:r>
            <a:endParaRPr kumimoji="1" lang="en-US" altLang="ja-JP" sz="2900" b="1" dirty="0" smtClean="0"/>
          </a:p>
          <a:p>
            <a:r>
              <a:rPr lang="ja-JP" altLang="en-US" sz="2900" b="1" dirty="0" smtClean="0"/>
              <a:t>・高効率な並列化がなされた相対論的</a:t>
            </a:r>
            <a:r>
              <a:rPr lang="en-US" altLang="ja-JP" sz="2900" b="1" dirty="0" smtClean="0"/>
              <a:t>PIC</a:t>
            </a:r>
            <a:r>
              <a:rPr lang="ja-JP" altLang="en-US" sz="2900" b="1" dirty="0" smtClean="0"/>
              <a:t>コードを用いる</a:t>
            </a:r>
            <a:endParaRPr lang="en-US" altLang="ja-JP" sz="2900" b="1" dirty="0" smtClean="0"/>
          </a:p>
          <a:p>
            <a:r>
              <a:rPr kumimoji="1" lang="ja-JP" altLang="en-US" sz="2900" b="1" dirty="0" smtClean="0"/>
              <a:t>・長時間計算を行わせる</a:t>
            </a:r>
            <a:endParaRPr kumimoji="1" lang="en-US" altLang="ja-JP" sz="2900" b="1" dirty="0" smtClean="0"/>
          </a:p>
          <a:p>
            <a:r>
              <a:rPr lang="ja-JP" altLang="en-US" sz="2900" dirty="0" smtClean="0"/>
              <a:t>                                                                                      </a:t>
            </a:r>
            <a:r>
              <a:rPr lang="ja-JP" altLang="en-US" dirty="0" smtClean="0"/>
              <a:t>ことが必要である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負荷分散技法</a:t>
            </a:r>
            <a:r>
              <a:rPr lang="en-US" altLang="ja-JP" dirty="0" err="1" smtClean="0"/>
              <a:t>OhHelp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296537"/>
            <a:ext cx="10972800" cy="4829097"/>
          </a:xfrm>
        </p:spPr>
        <p:txBody>
          <a:bodyPr/>
          <a:lstStyle/>
          <a:p>
            <a:pPr marL="0" indent="0">
              <a:buNone/>
            </a:pPr>
            <a:endParaRPr lang="en-US" altLang="ja-JP" sz="1400" b="1" u="sng" dirty="0" smtClean="0"/>
          </a:p>
          <a:p>
            <a:pPr marL="0" indent="0">
              <a:buNone/>
            </a:pPr>
            <a:r>
              <a:rPr lang="ja-JP" altLang="en-US" sz="3100" b="1" u="sng" dirty="0" smtClean="0"/>
              <a:t>各プロセスの計算負荷</a:t>
            </a:r>
            <a:r>
              <a:rPr lang="ja-JP" altLang="en-US" sz="3100" b="1" u="sng" dirty="0"/>
              <a:t>を</a:t>
            </a:r>
            <a:r>
              <a:rPr lang="ja-JP" altLang="en-US" sz="3100" b="1" u="sng" dirty="0" smtClean="0"/>
              <a:t>均等に分散しながら並列計算を行う</a:t>
            </a:r>
            <a:r>
              <a:rPr lang="en-US" altLang="ja-JP" sz="3100" b="1" u="sng" dirty="0"/>
              <a:t>.</a:t>
            </a:r>
            <a:endParaRPr lang="en-US" altLang="ja-JP" sz="3100" b="1" u="sng" dirty="0" smtClean="0"/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b="4849"/>
          <a:stretch/>
        </p:blipFill>
        <p:spPr>
          <a:xfrm>
            <a:off x="897953" y="2152935"/>
            <a:ext cx="3389476" cy="32379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26115" y="5421607"/>
            <a:ext cx="7851682" cy="1080232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黒字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→一次担当領域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lang="ja-JP" alt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静的固定割り当て</a:t>
            </a:r>
            <a:endParaRPr lang="en-US" altLang="ja-JP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F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青</a:t>
            </a:r>
            <a:r>
              <a:rPr lang="ja-JP" altLang="en-US" sz="2400" b="1" dirty="0" smtClean="0">
                <a:solidFill>
                  <a:srgbClr val="002D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字</a:t>
            </a:r>
            <a:r>
              <a:rPr lang="ja-JP" altLang="en-US" sz="2400" dirty="0">
                <a:solidFill>
                  <a:srgbClr val="002D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→</a:t>
            </a:r>
            <a:r>
              <a:rPr lang="ja-JP" altLang="en-US" sz="2400" dirty="0" smtClean="0">
                <a:solidFill>
                  <a:srgbClr val="002D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二次担当領域</a:t>
            </a:r>
            <a:r>
              <a:rPr lang="en-US" altLang="ja-JP" sz="2400" dirty="0" smtClean="0">
                <a:solidFill>
                  <a:srgbClr val="002D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:</a:t>
            </a: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DF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高負荷領域を動的に</a:t>
            </a:r>
            <a:r>
              <a:rPr kumimoji="1" lang="ja-JP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手助け</a:t>
            </a:r>
            <a:endParaRPr kumimoji="1" lang="ja-JP" alt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002DFF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7206" y="2292875"/>
            <a:ext cx="7981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計算領域を均等に分割し</a:t>
            </a:r>
            <a:r>
              <a:rPr kumimoji="1" lang="en-US" altLang="ja-JP" sz="2400" dirty="0" smtClean="0"/>
              <a:t>,</a:t>
            </a:r>
          </a:p>
          <a:p>
            <a:r>
              <a:rPr lang="ja-JP" altLang="en-US" sz="2400" dirty="0" smtClean="0"/>
              <a:t>担当粒子が</a:t>
            </a:r>
            <a:r>
              <a:rPr lang="ja-JP" altLang="en-US" sz="2400" dirty="0" smtClean="0">
                <a:solidFill>
                  <a:srgbClr val="FF0000"/>
                </a:solidFill>
              </a:rPr>
              <a:t>より多い</a:t>
            </a:r>
            <a:r>
              <a:rPr lang="ja-JP" altLang="en-US" sz="2400" dirty="0" smtClean="0"/>
              <a:t>領域を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より担当粒子の</a:t>
            </a:r>
            <a:r>
              <a:rPr lang="ja-JP" altLang="en-US" sz="2400" dirty="0" smtClean="0">
                <a:solidFill>
                  <a:srgbClr val="0070C0"/>
                </a:solidFill>
              </a:rPr>
              <a:t>少ない</a:t>
            </a:r>
            <a:r>
              <a:rPr lang="ja-JP" altLang="en-US" sz="2400" dirty="0" smtClean="0"/>
              <a:t>領域が</a:t>
            </a:r>
            <a:endParaRPr lang="en-US" altLang="ja-JP" sz="2400" dirty="0" smtClean="0"/>
          </a:p>
          <a:p>
            <a:r>
              <a:rPr lang="ja-JP" altLang="en-US" sz="2400" u="sng" dirty="0" smtClean="0"/>
              <a:t>動的</a:t>
            </a:r>
            <a:r>
              <a:rPr lang="ja-JP" altLang="en-US" sz="2400" dirty="0" smtClean="0"/>
              <a:t>に手助けを行う</a:t>
            </a:r>
            <a:r>
              <a:rPr lang="en-US" altLang="ja-JP" sz="2400" dirty="0" smtClean="0"/>
              <a:t>.</a:t>
            </a:r>
          </a:p>
          <a:p>
            <a:pPr lvl="3"/>
            <a:endParaRPr kumimoji="1" lang="en-US" altLang="ja-JP" dirty="0"/>
          </a:p>
          <a:p>
            <a:pPr lvl="3"/>
            <a:r>
              <a:rPr kumimoji="1" lang="ja-JP" altLang="en-US" sz="2400" dirty="0" smtClean="0"/>
              <a:t>つまり各プロセス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…</a:t>
            </a:r>
            <a:endParaRPr kumimoji="1" lang="en-US" altLang="ja-JP" sz="2400" dirty="0" smtClean="0"/>
          </a:p>
          <a:p>
            <a:pPr lvl="3"/>
            <a:r>
              <a:rPr lang="ja-JP" altLang="en-US" sz="2400" dirty="0" smtClean="0"/>
              <a:t>・</a:t>
            </a:r>
            <a:r>
              <a:rPr lang="ja-JP" altLang="en-US" sz="2400" dirty="0"/>
              <a:t>本来</a:t>
            </a:r>
            <a:r>
              <a:rPr lang="ja-JP" altLang="en-US" sz="2400" dirty="0" smtClean="0"/>
              <a:t>の担当領域の粒子計算</a:t>
            </a:r>
            <a:endParaRPr lang="en-US" altLang="ja-JP" sz="2400" dirty="0" smtClean="0"/>
          </a:p>
          <a:p>
            <a:pPr lvl="3"/>
            <a:r>
              <a:rPr kumimoji="1" lang="ja-JP" altLang="en-US" sz="2400" dirty="0" smtClean="0"/>
              <a:t>・手助けした別の領域の粒子計算</a:t>
            </a:r>
            <a:endParaRPr kumimoji="1" lang="en-US" altLang="ja-JP" sz="2400" dirty="0" smtClean="0"/>
          </a:p>
          <a:p>
            <a:pPr lvl="3"/>
            <a:r>
              <a:rPr kumimoji="1" lang="ja-JP" altLang="en-US" sz="2400" dirty="0" smtClean="0"/>
              <a:t>を行うことによって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負荷分散を実現している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屈折矢印 6"/>
          <p:cNvSpPr/>
          <p:nvPr/>
        </p:nvSpPr>
        <p:spPr>
          <a:xfrm rot="5400000">
            <a:off x="4452952" y="3722876"/>
            <a:ext cx="976174" cy="9525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6116" y="6358877"/>
            <a:ext cx="10512996" cy="450200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H.Nakashima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,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H.Usui,Y.Miyake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and 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Y.Omura”OhHelp:A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Scalable Domain-Decomposing Dynamic Load Balancing for Particle-in-Cell Simulations”</a:t>
            </a:r>
            <a:r>
              <a:rPr lang="en-US" altLang="ja-JP" sz="1050" dirty="0" smtClean="0">
                <a:latin typeface="Arial" pitchFamily="34" charset="0"/>
                <a:ea typeface="ＭＳ Ｐゴシック"/>
                <a:cs typeface="Arial" pitchFamily="34" charset="0"/>
              </a:rPr>
              <a:t>ICS’s09,90-99(2009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OhHelp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Library (http://www.para.media.Kyoto-u.ac.jp/ohhelp/)</a:t>
            </a:r>
            <a:endParaRPr kumimoji="1" lang="ja-JP" alt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負荷</a:t>
            </a:r>
            <a:r>
              <a:rPr lang="ja-JP" altLang="en-US" dirty="0" smtClean="0"/>
              <a:t>分散技法</a:t>
            </a:r>
            <a:r>
              <a:rPr lang="en-US" altLang="ja-JP" dirty="0" err="1" smtClean="0"/>
              <a:t>OhHelp</a:t>
            </a:r>
            <a:endParaRPr kumimoji="1" lang="ja-JP" altLang="en-US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66" y="1418167"/>
            <a:ext cx="10441667" cy="4286256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1626116" y="6358877"/>
            <a:ext cx="10565884" cy="499124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H.Nakashima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,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H.Usui,Y.Miyake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and 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Y.Omura”OhHelp:A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Scalable Domain-Decomposing Dynamic Load Balancing for Particle-in-Cell Simulations”</a:t>
            </a:r>
            <a:r>
              <a:rPr lang="en-US" altLang="ja-JP" sz="1050" dirty="0" smtClean="0">
                <a:latin typeface="Arial" pitchFamily="34" charset="0"/>
                <a:ea typeface="ＭＳ Ｐゴシック"/>
                <a:cs typeface="Arial" pitchFamily="34" charset="0"/>
              </a:rPr>
              <a:t>ICS’s09,90-99(2009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OhHelp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Library (http://www.para.media.Kyoto-u.ac.jp/ohhelp/)</a:t>
            </a:r>
            <a:endParaRPr kumimoji="1" lang="ja-JP" alt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負荷</a:t>
            </a:r>
            <a:r>
              <a:rPr lang="ja-JP" altLang="en-US" dirty="0" smtClean="0"/>
              <a:t>分散技法</a:t>
            </a:r>
            <a:r>
              <a:rPr lang="en-US" altLang="ja-JP" dirty="0" err="1" smtClean="0"/>
              <a:t>OhHelp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69" y="1606856"/>
            <a:ext cx="8036061" cy="503512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337481" y="1376024"/>
            <a:ext cx="799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③負荷分散技法</a:t>
            </a:r>
            <a:r>
              <a:rPr kumimoji="1" lang="en-US" altLang="ja-JP" sz="2400" dirty="0" err="1" smtClean="0"/>
              <a:t>OhHelp</a:t>
            </a:r>
            <a:r>
              <a:rPr kumimoji="1" lang="ja-JP" altLang="en-US" sz="2400" dirty="0" smtClean="0"/>
              <a:t>を実装した</a:t>
            </a:r>
            <a:r>
              <a:rPr kumimoji="1" lang="en-US" altLang="ja-JP" sz="2400" dirty="0" smtClean="0"/>
              <a:t>PIC</a:t>
            </a:r>
            <a:r>
              <a:rPr kumimoji="1" lang="ja-JP" altLang="en-US" sz="2400" dirty="0" smtClean="0"/>
              <a:t>コードのアルゴリズム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6116" y="6358877"/>
            <a:ext cx="10565884" cy="499124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H.Nakashima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,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H.Usui,Y.Miyake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and </a:t>
            </a:r>
            <a:r>
              <a:rPr lang="en-US" altLang="ja-JP" sz="1100" dirty="0" err="1" smtClean="0">
                <a:latin typeface="Arial" pitchFamily="34" charset="0"/>
                <a:ea typeface="ＭＳ Ｐゴシック"/>
                <a:cs typeface="Arial" pitchFamily="34" charset="0"/>
              </a:rPr>
              <a:t>Y.Omura”OhHelp:A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 Scalable Domain-Decomposing Dynamic Load Balancing for Particle-in-Cell Simulations”</a:t>
            </a:r>
            <a:r>
              <a:rPr lang="en-US" altLang="ja-JP" sz="1050" dirty="0" smtClean="0">
                <a:latin typeface="Arial" pitchFamily="34" charset="0"/>
                <a:ea typeface="ＭＳ Ｐゴシック"/>
                <a:cs typeface="Arial" pitchFamily="34" charset="0"/>
              </a:rPr>
              <a:t>ICS’s09,90-99(2009</a:t>
            </a:r>
            <a:r>
              <a:rPr lang="en-US" altLang="ja-JP" sz="1100" dirty="0" smtClean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109728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kumimoji="1" lang="en-US" altLang="ja-JP" sz="1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OhHelp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Library (http://www.para.media.Kyoto-u.ac.jp/ohhelp/)</a:t>
            </a:r>
            <a:endParaRPr kumimoji="1" lang="ja-JP" altLang="en-US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94" y="1117917"/>
            <a:ext cx="9307012" cy="543983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Fiscof2OhHelp</a:t>
            </a:r>
            <a:r>
              <a:rPr kumimoji="1" lang="ja-JP" altLang="en-US" dirty="0" smtClean="0"/>
              <a:t>の性能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2489" y="6519446"/>
            <a:ext cx="10299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D.Nii</a:t>
            </a:r>
            <a:r>
              <a:rPr kumimoji="1" lang="en-US" altLang="ja-JP" sz="1600" dirty="0" smtClean="0"/>
              <a:t> “</a:t>
            </a:r>
            <a:r>
              <a:rPr kumimoji="1" lang="ja-JP" altLang="en-US" sz="1600" dirty="0" smtClean="0"/>
              <a:t>プラズマ粒子コードにおける負荷分散技法による並列化処理の高効率化</a:t>
            </a:r>
            <a:r>
              <a:rPr kumimoji="1" lang="en-US" altLang="ja-JP" sz="1600" dirty="0" smtClean="0"/>
              <a:t>”. </a:t>
            </a:r>
            <a:r>
              <a:rPr kumimoji="1" lang="ja-JP" altLang="en-US" sz="1600" dirty="0" smtClean="0"/>
              <a:t>大阪大学工学研究科</a:t>
            </a:r>
            <a:r>
              <a:rPr lang="en-US" altLang="ja-JP" sz="1600" dirty="0" smtClean="0"/>
              <a:t>,</a:t>
            </a:r>
            <a:r>
              <a:rPr lang="ja-JP" altLang="en-US" sz="1600" dirty="0" smtClean="0"/>
              <a:t>修士論文</a:t>
            </a:r>
            <a:r>
              <a:rPr lang="en-US" altLang="ja-JP" sz="1600" dirty="0" smtClean="0"/>
              <a:t>(2016)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490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Fiscof2OhHelp</a:t>
            </a:r>
            <a:r>
              <a:rPr kumimoji="1" lang="ja-JP" altLang="en-US" dirty="0" smtClean="0"/>
              <a:t>の性能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37" y="1195975"/>
            <a:ext cx="9074525" cy="531232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892489" y="65194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D.Nii</a:t>
            </a:r>
            <a:r>
              <a:rPr kumimoji="1" lang="en-US" altLang="ja-JP" sz="1600" dirty="0" smtClean="0"/>
              <a:t> “</a:t>
            </a:r>
            <a:r>
              <a:rPr kumimoji="1" lang="ja-JP" altLang="en-US" sz="1600" dirty="0" smtClean="0"/>
              <a:t>プラズマ粒子コードにおける負荷分散技法による並列化処理の高効率化</a:t>
            </a:r>
            <a:r>
              <a:rPr kumimoji="1" lang="en-US" altLang="ja-JP" sz="1600" dirty="0" smtClean="0"/>
              <a:t>”. </a:t>
            </a:r>
            <a:r>
              <a:rPr kumimoji="1" lang="ja-JP" altLang="en-US" sz="1600" dirty="0" smtClean="0"/>
              <a:t>大阪大学工学研究科</a:t>
            </a:r>
            <a:r>
              <a:rPr lang="en-US" altLang="ja-JP" sz="1600" dirty="0" smtClean="0"/>
              <a:t>,</a:t>
            </a:r>
            <a:r>
              <a:rPr lang="ja-JP" altLang="en-US" sz="1600" dirty="0" smtClean="0"/>
              <a:t>修士論文</a:t>
            </a:r>
            <a:r>
              <a:rPr lang="en-US" altLang="ja-JP" sz="1600" dirty="0" smtClean="0"/>
              <a:t>(2016)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4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2-2">
  <a:themeElements>
    <a:clrScheme name="大阪大学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287F"/>
      </a:accent1>
      <a:accent2>
        <a:srgbClr val="FDD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2-2" id="{AE4C0027-E8FB-4825-8E2F-7925A9E0B667}" vid="{57882F44-7B60-4548-8A57-07167DF73E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Univ2-2</Template>
  <TotalTime>391</TotalTime>
  <Words>752</Words>
  <Application>Microsoft Office PowerPoint</Application>
  <PresentationFormat>ワイド画面</PresentationFormat>
  <Paragraphs>257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0" baseType="lpstr">
      <vt:lpstr>ＭＳ Ｐゴシック</vt:lpstr>
      <vt:lpstr>メイリオ</vt:lpstr>
      <vt:lpstr>游ゴシック</vt:lpstr>
      <vt:lpstr>Arial</vt:lpstr>
      <vt:lpstr>Calibri</vt:lpstr>
      <vt:lpstr>Cambria Math</vt:lpstr>
      <vt:lpstr>Univ2-2</vt:lpstr>
      <vt:lpstr>Fiscof2OhHelpによる ラージスケール長時間シミュレーション  2016.01.11 レーザープラズマ科学のための 最先シミュレーションコードの共同開発・共用に関する研究会</vt:lpstr>
      <vt:lpstr>目次</vt:lpstr>
      <vt:lpstr>研究背景</vt:lpstr>
      <vt:lpstr>研究背景</vt:lpstr>
      <vt:lpstr>負荷分散技法OhHelp</vt:lpstr>
      <vt:lpstr>負荷分散技法OhHelp</vt:lpstr>
      <vt:lpstr>負荷分散技法OhHelp</vt:lpstr>
      <vt:lpstr>Fiscof2OhHelpの性能</vt:lpstr>
      <vt:lpstr>Fiscof2OhHelpの性能</vt:lpstr>
      <vt:lpstr>Fiscof2OhHelpの性能</vt:lpstr>
      <vt:lpstr>リスタート機能の実装</vt:lpstr>
      <vt:lpstr>リスタート機能の実装</vt:lpstr>
      <vt:lpstr>シミュレーション例-1</vt:lpstr>
      <vt:lpstr>電子密度</vt:lpstr>
      <vt:lpstr>磁場強度</vt:lpstr>
      <vt:lpstr>電場強度</vt:lpstr>
      <vt:lpstr>シミュレーション例-2</vt:lpstr>
      <vt:lpstr>Fiscof2における粒子数</vt:lpstr>
      <vt:lpstr>シミュレーション条件</vt:lpstr>
      <vt:lpstr>図の見方</vt:lpstr>
      <vt:lpstr>電子密度　000.0fs</vt:lpstr>
      <vt:lpstr>電子密度　250.0fs</vt:lpstr>
      <vt:lpstr>電子密度　500.0fs</vt:lpstr>
      <vt:lpstr>イオン密度　000.0fs　</vt:lpstr>
      <vt:lpstr>イオン密度　250.0fs　</vt:lpstr>
      <vt:lpstr>イオン密度　500.0fs　</vt:lpstr>
      <vt:lpstr>電場強度　000.0fs　</vt:lpstr>
      <vt:lpstr>電場強度　150.0fs　</vt:lpstr>
      <vt:lpstr>電場強度　300.0fs　</vt:lpstr>
      <vt:lpstr>磁場強度　000.0fs</vt:lpstr>
      <vt:lpstr>磁場強度　250.0fs</vt:lpstr>
      <vt:lpstr>磁場強度　500.0fs</vt:lpstr>
      <vt:lpstr>今後の予定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河津修平</dc:creator>
  <cp:lastModifiedBy>河津修平</cp:lastModifiedBy>
  <cp:revision>42</cp:revision>
  <dcterms:created xsi:type="dcterms:W3CDTF">2017-01-09T04:17:58Z</dcterms:created>
  <dcterms:modified xsi:type="dcterms:W3CDTF">2017-01-11T03:55:26Z</dcterms:modified>
</cp:coreProperties>
</file>