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76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2" r:id="rId18"/>
    <p:sldId id="278" r:id="rId19"/>
    <p:sldId id="275" r:id="rId20"/>
    <p:sldId id="271" r:id="rId21"/>
    <p:sldId id="273" r:id="rId22"/>
    <p:sldId id="274" r:id="rId23"/>
    <p:sldId id="279" r:id="rId24"/>
    <p:sldId id="280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45"/>
    <p:restoredTop sz="91908"/>
  </p:normalViewPr>
  <p:slideViewPr>
    <p:cSldViewPr snapToGrid="0" snapToObjects="1">
      <p:cViewPr>
        <p:scale>
          <a:sx n="82" d="100"/>
          <a:sy n="82" d="100"/>
        </p:scale>
        <p:origin x="48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lp:Documents:n1b0-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71172850531"/>
          <c:y val="0.0601440695062539"/>
          <c:w val="0.831704198620123"/>
          <c:h val="0.866962352362205"/>
        </c:manualLayout>
      </c:layout>
      <c:scatterChart>
        <c:scatterStyle val="smoothMarker"/>
        <c:varyColors val="0"/>
        <c:ser>
          <c:idx val="2"/>
          <c:order val="0"/>
          <c:tx>
            <c:v>ne/nc=0.5</c:v>
          </c:tx>
          <c:xVal>
            <c:numRef>
              <c:f>'t10 R'!$F$3:$F$32</c:f>
              <c:numCache>
                <c:formatCode>General</c:formatCode>
                <c:ptCount val="30"/>
                <c:pt idx="0">
                  <c:v>316.2277660168382</c:v>
                </c:pt>
                <c:pt idx="1">
                  <c:v>398.1071705534976</c:v>
                </c:pt>
                <c:pt idx="2">
                  <c:v>501.1872336272726</c:v>
                </c:pt>
                <c:pt idx="3">
                  <c:v>630.9573444801929</c:v>
                </c:pt>
                <c:pt idx="4">
                  <c:v>794.3282347242821</c:v>
                </c:pt>
                <c:pt idx="5">
                  <c:v>1000.0</c:v>
                </c:pt>
                <c:pt idx="6">
                  <c:v>1258.925411794168</c:v>
                </c:pt>
                <c:pt idx="7">
                  <c:v>1584.893192461116</c:v>
                </c:pt>
                <c:pt idx="8">
                  <c:v>1995.26231496888</c:v>
                </c:pt>
                <c:pt idx="9">
                  <c:v>2511.886431509581</c:v>
                </c:pt>
                <c:pt idx="10">
                  <c:v>3162.277660168379</c:v>
                </c:pt>
                <c:pt idx="11">
                  <c:v>3981.071705534977</c:v>
                </c:pt>
                <c:pt idx="12">
                  <c:v>5011.872336272732</c:v>
                </c:pt>
                <c:pt idx="13">
                  <c:v>6309.573444801938</c:v>
                </c:pt>
                <c:pt idx="14">
                  <c:v>7943.282347242797</c:v>
                </c:pt>
                <c:pt idx="15">
                  <c:v>10000.0</c:v>
                </c:pt>
                <c:pt idx="16">
                  <c:v>10471.285480509</c:v>
                </c:pt>
                <c:pt idx="17">
                  <c:v>10964.78196143186</c:v>
                </c:pt>
                <c:pt idx="18">
                  <c:v>11481.53621496883</c:v>
                </c:pt>
                <c:pt idx="19">
                  <c:v>12022.64434617415</c:v>
                </c:pt>
                <c:pt idx="20">
                  <c:v>12589.25411794167</c:v>
                </c:pt>
                <c:pt idx="21">
                  <c:v>13182.56738556409</c:v>
                </c:pt>
                <c:pt idx="22">
                  <c:v>13803.84264602884</c:v>
                </c:pt>
                <c:pt idx="23">
                  <c:v>14454.39770745929</c:v>
                </c:pt>
                <c:pt idx="24">
                  <c:v>15135.6124843621</c:v>
                </c:pt>
                <c:pt idx="25">
                  <c:v>15848.93192461115</c:v>
                </c:pt>
                <c:pt idx="26">
                  <c:v>19952.62314968879</c:v>
                </c:pt>
                <c:pt idx="27">
                  <c:v>25118.86431509586</c:v>
                </c:pt>
                <c:pt idx="28">
                  <c:v>31622.77660168384</c:v>
                </c:pt>
                <c:pt idx="29">
                  <c:v>100000.0</c:v>
                </c:pt>
              </c:numCache>
            </c:numRef>
          </c:xVal>
          <c:yVal>
            <c:numRef>
              <c:f>'t10 R'!$I$3:$I$32</c:f>
              <c:numCache>
                <c:formatCode>0.00E+00</c:formatCode>
                <c:ptCount val="30"/>
                <c:pt idx="0">
                  <c:v>0.0218934996922247</c:v>
                </c:pt>
                <c:pt idx="1">
                  <c:v>0.0555988754434887</c:v>
                </c:pt>
                <c:pt idx="2">
                  <c:v>0.0555988754434887</c:v>
                </c:pt>
                <c:pt idx="3">
                  <c:v>0.104482365212438</c:v>
                </c:pt>
                <c:pt idx="4">
                  <c:v>0.127490427055969</c:v>
                </c:pt>
                <c:pt idx="5">
                  <c:v>0.189829943379177</c:v>
                </c:pt>
                <c:pt idx="6">
                  <c:v>0.215793355867511</c:v>
                </c:pt>
                <c:pt idx="7">
                  <c:v>0.280412682891604</c:v>
                </c:pt>
                <c:pt idx="8">
                  <c:v>0.475285707141518</c:v>
                </c:pt>
                <c:pt idx="9">
                  <c:v>0.547262102464986</c:v>
                </c:pt>
                <c:pt idx="10">
                  <c:v>0.491836462384885</c:v>
                </c:pt>
                <c:pt idx="11">
                  <c:v>0.325144091670789</c:v>
                </c:pt>
                <c:pt idx="12">
                  <c:v>0.383859014766419</c:v>
                </c:pt>
                <c:pt idx="13">
                  <c:v>0.526762391357603</c:v>
                </c:pt>
                <c:pt idx="14">
                  <c:v>0.606280589055975</c:v>
                </c:pt>
                <c:pt idx="15">
                  <c:v>0.0606489300702001</c:v>
                </c:pt>
                <c:pt idx="16">
                  <c:v>0.0804437907909532</c:v>
                </c:pt>
                <c:pt idx="17">
                  <c:v>0.416985389026139</c:v>
                </c:pt>
                <c:pt idx="18">
                  <c:v>0.658968521054245</c:v>
                </c:pt>
                <c:pt idx="19">
                  <c:v>0.717336635225685</c:v>
                </c:pt>
                <c:pt idx="20">
                  <c:v>0.76475805059377</c:v>
                </c:pt>
                <c:pt idx="21">
                  <c:v>0.748077934838815</c:v>
                </c:pt>
                <c:pt idx="22">
                  <c:v>0.779093925908649</c:v>
                </c:pt>
                <c:pt idx="23">
                  <c:v>0.762321025066347</c:v>
                </c:pt>
                <c:pt idx="24">
                  <c:v>0.741848526325115</c:v>
                </c:pt>
                <c:pt idx="25">
                  <c:v>0.67899860747214</c:v>
                </c:pt>
                <c:pt idx="26">
                  <c:v>0.502438043251128</c:v>
                </c:pt>
                <c:pt idx="27">
                  <c:v>0.00614904341330627</c:v>
                </c:pt>
                <c:pt idx="28">
                  <c:v>0.00129401323873785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5310192"/>
        <c:axId val="-1194400528"/>
      </c:scatterChart>
      <c:valAx>
        <c:axId val="-1195310192"/>
        <c:scaling>
          <c:logBase val="10.0"/>
          <c:orientation val="minMax"/>
          <c:min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sz="2000" dirty="0"/>
                  <a:t>磁場</a:t>
                </a:r>
                <a:r>
                  <a:rPr lang="en-US" altLang="ja-JP" sz="2000" dirty="0"/>
                  <a:t>[T]</a:t>
                </a:r>
                <a:endParaRPr lang="ja-JP" altLang="en-US" sz="2000" dirty="0"/>
              </a:p>
            </c:rich>
          </c:tx>
          <c:layout>
            <c:manualLayout>
              <c:xMode val="edge"/>
              <c:yMode val="edge"/>
              <c:x val="0.398124380441971"/>
              <c:y val="0.847606803349714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ja-JP"/>
          </a:p>
        </c:txPr>
        <c:crossAx val="-1194400528"/>
        <c:crosses val="autoZero"/>
        <c:crossBetween val="midCat"/>
      </c:valAx>
      <c:valAx>
        <c:axId val="-1194400528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 sz="2000"/>
                  <a:t>吸収率</a:t>
                </a:r>
              </a:p>
            </c:rich>
          </c:tx>
          <c:layout>
            <c:manualLayout>
              <c:xMode val="edge"/>
              <c:yMode val="edge"/>
              <c:x val="0.0711234281492368"/>
              <c:y val="0.419535347802261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11953101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153F3-5F57-C347-8B32-1995D53C9035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28F8-1072-C243-AEFC-B009584CB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27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FFA7-B6E6-B249-B9A6-C273F00E58D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29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☆密度分布のあるやつを</a:t>
            </a:r>
            <a:r>
              <a:rPr kumimoji="1" lang="en-US" altLang="ja-JP" dirty="0" smtClean="0"/>
              <a:t>foil</a:t>
            </a:r>
            <a:r>
              <a:rPr kumimoji="1" lang="ja-JP" altLang="en-US" dirty="0" smtClean="0"/>
              <a:t>で説明できる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☆</a:t>
            </a:r>
            <a:r>
              <a:rPr kumimoji="1" lang="en-US" altLang="ja-JP" dirty="0" smtClean="0"/>
              <a:t>resolution</a:t>
            </a:r>
            <a:r>
              <a:rPr kumimoji="1" lang="ja-JP" altLang="en-US" dirty="0" smtClean="0"/>
              <a:t>の違い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8F8-1072-C243-AEFC-B009584CB18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73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例えば磁場が増えると吸収率が上昇していく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FFA7-B6E6-B249-B9A6-C273F00E58D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79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先行研究との比較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FFA7-B6E6-B249-B9A6-C273F00E58D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84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ストラテジー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8F8-1072-C243-AEFC-B009584CB18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0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8F8-1072-C243-AEFC-B009584CB18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3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図の説明　しっかり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レーザーとプラズマの相互作用については大きく分けて吸収、反射、透過の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つの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FFA7-B6E6-B249-B9A6-C273F00E58D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64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右の図を</a:t>
            </a:r>
            <a:r>
              <a:rPr kumimoji="1" lang="en-US" altLang="ja-JP" dirty="0" smtClean="0"/>
              <a:t>O</a:t>
            </a:r>
            <a:r>
              <a:rPr kumimoji="1" lang="ja-JP" altLang="en-US" dirty="0" smtClean="0"/>
              <a:t>波のときに変更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8F8-1072-C243-AEFC-B009584CB18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19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右の図直す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8F8-1072-C243-AEFC-B009584CB18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85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9FAA2-602F-DA47-A5C7-AC3B8547B4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76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8962" y="0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平行強磁場中におけるレーザープラズマ相互作用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7A1B-B24B-2F41-BC16-981BE7665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7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3.gif"/><Relationship Id="rId10" Type="http://schemas.openxmlformats.org/officeDocument/2006/relationships/image" Target="../media/image24.emf"/><Relationship Id="rId11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5.gif"/><Relationship Id="rId10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6.gif"/><Relationship Id="rId10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png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5" Type="http://schemas.openxmlformats.org/officeDocument/2006/relationships/image" Target="../media/image36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8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63176" y="1195295"/>
            <a:ext cx="7993529" cy="2286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chemeClr val="tx1"/>
                </a:solidFill>
              </a:rPr>
              <a:t>平行強磁場中でのレーザー・　プラズマ相互作用に関する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PIC</a:t>
            </a:r>
            <a:r>
              <a:rPr lang="ja-JP" altLang="en-US" dirty="0" smtClean="0">
                <a:solidFill>
                  <a:schemeClr val="tx1"/>
                </a:solidFill>
              </a:rPr>
              <a:t>シミュレーション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42004" y="4074005"/>
            <a:ext cx="7035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大阪大学</a:t>
            </a:r>
            <a:endParaRPr lang="en-US" altLang="ja-JP" dirty="0"/>
          </a:p>
          <a:p>
            <a:pPr algn="ctr"/>
            <a:r>
              <a:rPr kumimoji="1" lang="ja-JP" altLang="en-US" dirty="0"/>
              <a:t>工学研究科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電気電子情報工</a:t>
            </a:r>
            <a:r>
              <a:rPr kumimoji="1" lang="ja-JP" altLang="en-US" dirty="0" smtClean="0"/>
              <a:t>専攻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村上研究室</a:t>
            </a:r>
            <a:endParaRPr kumimoji="1" lang="en-US" altLang="ja-JP" dirty="0"/>
          </a:p>
          <a:p>
            <a:pPr algn="ctr"/>
            <a:r>
              <a:rPr lang="ja-JP" altLang="en-US" sz="2800" u="sng" dirty="0"/>
              <a:t>田中</a:t>
            </a:r>
            <a:r>
              <a:rPr lang="ja-JP" altLang="en-US" sz="2800" u="sng" dirty="0" smtClean="0"/>
              <a:t>勇気</a:t>
            </a:r>
            <a:r>
              <a:rPr lang="en-US" altLang="ja-JP" sz="2800" dirty="0"/>
              <a:t>,</a:t>
            </a:r>
            <a:r>
              <a:rPr lang="ja-JP" altLang="en-US" sz="2800" dirty="0" smtClean="0"/>
              <a:t>佐野</a:t>
            </a:r>
            <a:r>
              <a:rPr lang="ja-JP" altLang="en-US" sz="2800" dirty="0"/>
              <a:t>孝</a:t>
            </a:r>
            <a:r>
              <a:rPr lang="ja-JP" altLang="en-US" sz="2800" dirty="0" smtClean="0"/>
              <a:t>好</a:t>
            </a:r>
            <a:r>
              <a:rPr lang="en-US" altLang="ja-JP" sz="2800" dirty="0" smtClean="0"/>
              <a:t>,</a:t>
            </a:r>
            <a:r>
              <a:rPr lang="ja-JP" altLang="en-US" sz="2800" dirty="0" smtClean="0"/>
              <a:t>山口智士</a:t>
            </a:r>
            <a:r>
              <a:rPr lang="en-US" altLang="ja-JP" sz="2800" dirty="0" smtClean="0"/>
              <a:t>,</a:t>
            </a:r>
          </a:p>
          <a:p>
            <a:pPr algn="ctr"/>
            <a:r>
              <a:rPr lang="ja-JP" altLang="en-US" sz="2800" dirty="0" smtClean="0"/>
              <a:t>千</a:t>
            </a:r>
            <a:r>
              <a:rPr lang="ja-JP" altLang="en-US" sz="2800" dirty="0"/>
              <a:t>徳 </a:t>
            </a:r>
            <a:r>
              <a:rPr lang="ja-JP" altLang="en-US" sz="2800" dirty="0" smtClean="0"/>
              <a:t>靖彦</a:t>
            </a:r>
            <a:r>
              <a:rPr lang="en-US" altLang="ja-JP" sz="2800" dirty="0"/>
              <a:t>,</a:t>
            </a:r>
            <a:r>
              <a:rPr lang="ja-JP" altLang="en-US" sz="2800" dirty="0" smtClean="0"/>
              <a:t>村上</a:t>
            </a:r>
            <a:r>
              <a:rPr lang="ja-JP" altLang="en-US" sz="2800" dirty="0" smtClean="0"/>
              <a:t>匡且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2098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図形グループ 56"/>
          <p:cNvGrpSpPr/>
          <p:nvPr/>
        </p:nvGrpSpPr>
        <p:grpSpPr>
          <a:xfrm>
            <a:off x="3748799" y="1066800"/>
            <a:ext cx="5517922" cy="5474452"/>
            <a:chOff x="3389740" y="715078"/>
            <a:chExt cx="5876981" cy="5830684"/>
          </a:xfrm>
        </p:grpSpPr>
        <p:grpSp>
          <p:nvGrpSpPr>
            <p:cNvPr id="58" name="図形グループ 57"/>
            <p:cNvGrpSpPr/>
            <p:nvPr/>
          </p:nvGrpSpPr>
          <p:grpSpPr>
            <a:xfrm>
              <a:off x="3389740" y="715078"/>
              <a:ext cx="5876981" cy="5830684"/>
              <a:chOff x="3389740" y="715078"/>
              <a:chExt cx="5876981" cy="5830684"/>
            </a:xfrm>
          </p:grpSpPr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4095" y="1135712"/>
                <a:ext cx="5732626" cy="4720986"/>
              </a:xfrm>
              <a:prstGeom prst="rect">
                <a:avLst/>
              </a:prstGeom>
            </p:spPr>
          </p:pic>
          <p:grpSp>
            <p:nvGrpSpPr>
              <p:cNvPr id="61" name="図形グループ 60"/>
              <p:cNvGrpSpPr/>
              <p:nvPr/>
            </p:nvGrpSpPr>
            <p:grpSpPr>
              <a:xfrm>
                <a:off x="3389740" y="715078"/>
                <a:ext cx="5457383" cy="5830684"/>
                <a:chOff x="3791529" y="715078"/>
                <a:chExt cx="5457383" cy="5830684"/>
              </a:xfrm>
            </p:grpSpPr>
            <p:grpSp>
              <p:nvGrpSpPr>
                <p:cNvPr id="62" name="図形グループ 61"/>
                <p:cNvGrpSpPr/>
                <p:nvPr/>
              </p:nvGrpSpPr>
              <p:grpSpPr>
                <a:xfrm>
                  <a:off x="5713666" y="3122741"/>
                  <a:ext cx="3535246" cy="3423021"/>
                  <a:chOff x="17465015" y="12529512"/>
                  <a:chExt cx="2989128" cy="2894240"/>
                </a:xfrm>
              </p:grpSpPr>
              <p:grpSp>
                <p:nvGrpSpPr>
                  <p:cNvPr id="71" name="図形グループ 70"/>
                  <p:cNvGrpSpPr/>
                  <p:nvPr/>
                </p:nvGrpSpPr>
                <p:grpSpPr>
                  <a:xfrm>
                    <a:off x="18060813" y="12529512"/>
                    <a:ext cx="2393330" cy="2894240"/>
                    <a:chOff x="18064003" y="11477549"/>
                    <a:chExt cx="2393330" cy="2894240"/>
                  </a:xfrm>
                </p:grpSpPr>
                <p:sp>
                  <p:nvSpPr>
                    <p:cNvPr id="73" name="テキスト ボックス 72"/>
                    <p:cNvSpPr txBox="1"/>
                    <p:nvPr/>
                  </p:nvSpPr>
                  <p:spPr>
                    <a:xfrm rot="16200000">
                      <a:off x="19702660" y="13617117"/>
                      <a:ext cx="1066951" cy="4423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2800" dirty="0"/>
                        <a:t>吸収率</a:t>
                      </a:r>
                    </a:p>
                  </p:txBody>
                </p:sp>
                <p:pic>
                  <p:nvPicPr>
                    <p:cNvPr id="74" name="図 73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18391247" y="11477549"/>
                      <a:ext cx="889000" cy="203200"/>
                    </a:xfrm>
                    <a:prstGeom prst="rect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</p:pic>
                <p:pic>
                  <p:nvPicPr>
                    <p:cNvPr id="75" name="図 74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8725927" y="13586978"/>
                      <a:ext cx="939800" cy="203200"/>
                    </a:xfrm>
                    <a:prstGeom prst="rect">
                      <a:avLst/>
                    </a:prstGeom>
                    <a:ln>
                      <a:solidFill>
                        <a:srgbClr val="002060"/>
                      </a:solidFill>
                    </a:ln>
                  </p:spPr>
                </p:pic>
                <p:cxnSp>
                  <p:nvCxnSpPr>
                    <p:cNvPr id="76" name="直線矢印コネクタ 75"/>
                    <p:cNvCxnSpPr/>
                    <p:nvPr/>
                  </p:nvCxnSpPr>
                  <p:spPr>
                    <a:xfrm flipV="1">
                      <a:off x="18064003" y="12916670"/>
                      <a:ext cx="3394" cy="107043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矢印コネクタ 76"/>
                    <p:cNvCxnSpPr/>
                    <p:nvPr/>
                  </p:nvCxnSpPr>
                  <p:spPr>
                    <a:xfrm flipV="1">
                      <a:off x="18743185" y="12907998"/>
                      <a:ext cx="0" cy="64880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72" name="図 7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465015" y="14962309"/>
                    <a:ext cx="1473200" cy="2540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</p:grp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6304277" y="3191906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①</a:t>
                  </a:r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6038417" y="4445193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②</a:t>
                  </a:r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6308825" y="3645560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③</a:t>
                  </a:r>
                </a:p>
              </p:txBody>
            </p:sp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6304277" y="1688768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b="1" dirty="0" smtClean="0">
                      <a:solidFill>
                        <a:srgbClr val="FF0000"/>
                      </a:solidFill>
                    </a:rPr>
                    <a:t>④</a:t>
                  </a:r>
                  <a:endParaRPr kumimoji="1" lang="en-US" altLang="ja-JP" b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3791529" y="3050645"/>
                  <a:ext cx="324430" cy="707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正方形/長方形 67"/>
                <p:cNvSpPr/>
                <p:nvPr/>
              </p:nvSpPr>
              <p:spPr>
                <a:xfrm>
                  <a:off x="6134374" y="5693457"/>
                  <a:ext cx="698332" cy="286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9" name="図 6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3955" y="5464494"/>
                  <a:ext cx="1003300" cy="508000"/>
                </a:xfrm>
                <a:prstGeom prst="rect">
                  <a:avLst/>
                </a:prstGeom>
              </p:spPr>
            </p:pic>
            <p:pic>
              <p:nvPicPr>
                <p:cNvPr id="70" name="図 6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91529" y="715078"/>
                  <a:ext cx="1143000" cy="508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4652" y="1198684"/>
              <a:ext cx="2489200" cy="330200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808" y="-276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結果</a:t>
            </a:r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サイクロトロン共鳴による吸収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grpSp>
        <p:nvGrpSpPr>
          <p:cNvPr id="28" name="図形グループ 27"/>
          <p:cNvGrpSpPr/>
          <p:nvPr/>
        </p:nvGrpSpPr>
        <p:grpSpPr>
          <a:xfrm>
            <a:off x="161754" y="4288861"/>
            <a:ext cx="3886541" cy="1870595"/>
            <a:chOff x="219790" y="2894726"/>
            <a:chExt cx="3886541" cy="1870595"/>
          </a:xfrm>
        </p:grpSpPr>
        <p:pic>
          <p:nvPicPr>
            <p:cNvPr id="29" name="図 28" descr="electron-field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90" y="2894726"/>
              <a:ext cx="3886541" cy="187059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2765778" y="3107618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B/</a:t>
              </a:r>
              <a:r>
                <a:rPr kumimoji="1" lang="en-US" altLang="ja-JP" dirty="0" err="1" smtClean="0"/>
                <a:t>Bc</a:t>
              </a:r>
              <a:r>
                <a:rPr kumimoji="1" lang="en-US" altLang="ja-JP" dirty="0" smtClean="0"/>
                <a:t>=1</a:t>
              </a:r>
              <a:endParaRPr kumimoji="1" lang="ja-JP" altLang="en-US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91442" y="2966026"/>
              <a:ext cx="846669" cy="387730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rgbClr val="000000"/>
                  </a:solidFill>
                </a:rPr>
                <a:t>共鳴</a:t>
              </a: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367486" y="6189324"/>
            <a:ext cx="20217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吸収率</a:t>
            </a:r>
            <a:r>
              <a:rPr lang="en-US" altLang="ja-JP" sz="2800" dirty="0">
                <a:solidFill>
                  <a:srgbClr val="FF0000"/>
                </a:solidFill>
              </a:rPr>
              <a:t>7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％</a:t>
            </a:r>
          </a:p>
        </p:txBody>
      </p:sp>
      <p:pic>
        <p:nvPicPr>
          <p:cNvPr id="115" name="図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2767" y="4877935"/>
            <a:ext cx="455532" cy="409979"/>
          </a:xfrm>
          <a:prstGeom prst="rect">
            <a:avLst/>
          </a:prstGeom>
        </p:spPr>
      </p:pic>
      <p:grpSp>
        <p:nvGrpSpPr>
          <p:cNvPr id="116" name="図形グループ 115"/>
          <p:cNvGrpSpPr/>
          <p:nvPr/>
        </p:nvGrpSpPr>
        <p:grpSpPr>
          <a:xfrm>
            <a:off x="110363" y="1462288"/>
            <a:ext cx="3621599" cy="2464796"/>
            <a:chOff x="110363" y="1462288"/>
            <a:chExt cx="3621599" cy="2464796"/>
          </a:xfrm>
        </p:grpSpPr>
        <p:grpSp>
          <p:nvGrpSpPr>
            <p:cNvPr id="117" name="図形グループ 116"/>
            <p:cNvGrpSpPr/>
            <p:nvPr/>
          </p:nvGrpSpPr>
          <p:grpSpPr>
            <a:xfrm>
              <a:off x="110363" y="1462288"/>
              <a:ext cx="3621599" cy="2464796"/>
              <a:chOff x="110363" y="1462288"/>
              <a:chExt cx="3621599" cy="2464796"/>
            </a:xfrm>
          </p:grpSpPr>
          <p:sp>
            <p:nvSpPr>
              <p:cNvPr id="119" name="正方形/長方形 118"/>
              <p:cNvSpPr/>
              <p:nvPr/>
            </p:nvSpPr>
            <p:spPr>
              <a:xfrm>
                <a:off x="110363" y="1938653"/>
                <a:ext cx="3482950" cy="19884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0" name="図形グループ 119"/>
              <p:cNvGrpSpPr/>
              <p:nvPr/>
            </p:nvGrpSpPr>
            <p:grpSpPr>
              <a:xfrm>
                <a:off x="161754" y="1938652"/>
                <a:ext cx="3570208" cy="762964"/>
                <a:chOff x="161754" y="1663593"/>
                <a:chExt cx="3570208" cy="762964"/>
              </a:xfrm>
            </p:grpSpPr>
            <p:sp>
              <p:nvSpPr>
                <p:cNvPr id="123" name="テキスト ボックス 122"/>
                <p:cNvSpPr txBox="1"/>
                <p:nvPr/>
              </p:nvSpPr>
              <p:spPr>
                <a:xfrm>
                  <a:off x="161754" y="1663593"/>
                  <a:ext cx="35702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b="1" dirty="0" smtClean="0">
                      <a:solidFill>
                        <a:srgbClr val="FF0000"/>
                      </a:solidFill>
                    </a:rPr>
                    <a:t>①　</a:t>
                  </a:r>
                  <a:r>
                    <a:rPr kumimoji="1" lang="ja-JP" altLang="en-US" sz="2400" b="1" u="sng" dirty="0" smtClean="0">
                      <a:solidFill>
                        <a:srgbClr val="FF0000"/>
                      </a:solidFill>
                    </a:rPr>
                    <a:t>サイクロトロン共鳴</a:t>
                  </a:r>
                </a:p>
              </p:txBody>
            </p:sp>
            <p:pic>
              <p:nvPicPr>
                <p:cNvPr id="124" name="図 1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11327" y="2090314"/>
                  <a:ext cx="1471061" cy="33624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21" name="テキスト ボックス 120"/>
              <p:cNvSpPr txBox="1"/>
              <p:nvPr/>
            </p:nvSpPr>
            <p:spPr>
              <a:xfrm>
                <a:off x="161754" y="2759534"/>
                <a:ext cx="295465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②　パラメトリック</a:t>
                </a:r>
                <a:endParaRPr kumimoji="1" lang="en-US" altLang="ja-JP" sz="2400" dirty="0"/>
              </a:p>
              <a:p>
                <a:r>
                  <a:rPr kumimoji="1" lang="ja-JP" altLang="en-US" sz="2400" dirty="0" smtClean="0"/>
                  <a:t>　　不安定性</a:t>
                </a:r>
              </a:p>
            </p:txBody>
          </p:sp>
          <p:sp>
            <p:nvSpPr>
              <p:cNvPr id="122" name="正方形/長方形 121"/>
              <p:cNvSpPr/>
              <p:nvPr/>
            </p:nvSpPr>
            <p:spPr>
              <a:xfrm>
                <a:off x="110363" y="1462288"/>
                <a:ext cx="129717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b="1" dirty="0" smtClean="0">
                    <a:solidFill>
                      <a:schemeClr val="tx1"/>
                    </a:solidFill>
                  </a:rPr>
                  <a:t>吸収</a:t>
                </a:r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8" name="図 1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1141" y="3544757"/>
              <a:ext cx="32004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5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図形グループ 31"/>
          <p:cNvGrpSpPr/>
          <p:nvPr/>
        </p:nvGrpSpPr>
        <p:grpSpPr>
          <a:xfrm>
            <a:off x="3748799" y="1066800"/>
            <a:ext cx="5517922" cy="5474452"/>
            <a:chOff x="3389740" y="715078"/>
            <a:chExt cx="5876981" cy="5830684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3389740" y="715078"/>
              <a:ext cx="5876981" cy="5830684"/>
              <a:chOff x="3389740" y="715078"/>
              <a:chExt cx="5876981" cy="5830684"/>
            </a:xfrm>
          </p:grpSpPr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4095" y="1135712"/>
                <a:ext cx="5732626" cy="4720986"/>
              </a:xfrm>
              <a:prstGeom prst="rect">
                <a:avLst/>
              </a:prstGeom>
            </p:spPr>
          </p:pic>
          <p:grpSp>
            <p:nvGrpSpPr>
              <p:cNvPr id="37" name="図形グループ 36"/>
              <p:cNvGrpSpPr/>
              <p:nvPr/>
            </p:nvGrpSpPr>
            <p:grpSpPr>
              <a:xfrm>
                <a:off x="3389740" y="715078"/>
                <a:ext cx="5457383" cy="5830684"/>
                <a:chOff x="3791529" y="715078"/>
                <a:chExt cx="5457383" cy="5830684"/>
              </a:xfrm>
            </p:grpSpPr>
            <p:grpSp>
              <p:nvGrpSpPr>
                <p:cNvPr id="38" name="図形グループ 37"/>
                <p:cNvGrpSpPr/>
                <p:nvPr/>
              </p:nvGrpSpPr>
              <p:grpSpPr>
                <a:xfrm>
                  <a:off x="5713666" y="3122741"/>
                  <a:ext cx="3535246" cy="3423021"/>
                  <a:chOff x="17465015" y="12529512"/>
                  <a:chExt cx="2989128" cy="2894240"/>
                </a:xfrm>
              </p:grpSpPr>
              <p:grpSp>
                <p:nvGrpSpPr>
                  <p:cNvPr id="57" name="図形グループ 56"/>
                  <p:cNvGrpSpPr/>
                  <p:nvPr/>
                </p:nvGrpSpPr>
                <p:grpSpPr>
                  <a:xfrm>
                    <a:off x="18060813" y="12529512"/>
                    <a:ext cx="2393330" cy="2894240"/>
                    <a:chOff x="18064003" y="11477549"/>
                    <a:chExt cx="2393330" cy="2894240"/>
                  </a:xfrm>
                </p:grpSpPr>
                <p:sp>
                  <p:nvSpPr>
                    <p:cNvPr id="60" name="テキスト ボックス 59"/>
                    <p:cNvSpPr txBox="1"/>
                    <p:nvPr/>
                  </p:nvSpPr>
                  <p:spPr>
                    <a:xfrm rot="16200000">
                      <a:off x="19702660" y="13617117"/>
                      <a:ext cx="1066951" cy="4423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2800" dirty="0"/>
                        <a:t>吸収率</a:t>
                      </a:r>
                    </a:p>
                  </p:txBody>
                </p:sp>
                <p:pic>
                  <p:nvPicPr>
                    <p:cNvPr id="66" name="図 65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18391247" y="11477549"/>
                      <a:ext cx="889000" cy="203200"/>
                    </a:xfrm>
                    <a:prstGeom prst="rect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</p:pic>
                <p:pic>
                  <p:nvPicPr>
                    <p:cNvPr id="67" name="図 66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8725927" y="13586978"/>
                      <a:ext cx="939800" cy="203200"/>
                    </a:xfrm>
                    <a:prstGeom prst="rect">
                      <a:avLst/>
                    </a:prstGeom>
                    <a:ln>
                      <a:solidFill>
                        <a:srgbClr val="002060"/>
                      </a:solidFill>
                    </a:ln>
                  </p:spPr>
                </p:pic>
                <p:cxnSp>
                  <p:nvCxnSpPr>
                    <p:cNvPr id="68" name="直線矢印コネクタ 67"/>
                    <p:cNvCxnSpPr/>
                    <p:nvPr/>
                  </p:nvCxnSpPr>
                  <p:spPr>
                    <a:xfrm flipV="1">
                      <a:off x="18064003" y="12916670"/>
                      <a:ext cx="3394" cy="107043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線矢印コネクタ 68"/>
                    <p:cNvCxnSpPr/>
                    <p:nvPr/>
                  </p:nvCxnSpPr>
                  <p:spPr>
                    <a:xfrm flipV="1">
                      <a:off x="18743185" y="12907998"/>
                      <a:ext cx="0" cy="64880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58" name="図 57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465015" y="14962309"/>
                    <a:ext cx="1473200" cy="2540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</p:grp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304277" y="3191906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①</a:t>
                  </a:r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6038417" y="4445193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②</a:t>
                  </a:r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308825" y="3645560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③</a:t>
                  </a: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6304277" y="1688768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b="1" dirty="0" smtClean="0">
                      <a:solidFill>
                        <a:srgbClr val="FF0000"/>
                      </a:solidFill>
                    </a:rPr>
                    <a:t>④</a:t>
                  </a:r>
                  <a:endParaRPr kumimoji="1" lang="en-US" altLang="ja-JP" b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正方形/長方形 48"/>
                <p:cNvSpPr/>
                <p:nvPr/>
              </p:nvSpPr>
              <p:spPr>
                <a:xfrm>
                  <a:off x="3791529" y="3050645"/>
                  <a:ext cx="324430" cy="707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6134374" y="5693457"/>
                  <a:ext cx="698332" cy="286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1" name="図 5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3955" y="5464494"/>
                  <a:ext cx="1003300" cy="508000"/>
                </a:xfrm>
                <a:prstGeom prst="rect">
                  <a:avLst/>
                </a:prstGeom>
              </p:spPr>
            </p:pic>
            <p:pic>
              <p:nvPicPr>
                <p:cNvPr id="52" name="図 5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91529" y="715078"/>
                  <a:ext cx="1143000" cy="508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4652" y="1198684"/>
              <a:ext cx="2489200" cy="330200"/>
            </a:xfrm>
            <a:prstGeom prst="rect">
              <a:avLst/>
            </a:prstGeom>
          </p:spPr>
        </p:pic>
      </p:grpSp>
      <p:grpSp>
        <p:nvGrpSpPr>
          <p:cNvPr id="42" name="図形グループ 41"/>
          <p:cNvGrpSpPr/>
          <p:nvPr/>
        </p:nvGrpSpPr>
        <p:grpSpPr>
          <a:xfrm>
            <a:off x="285464" y="1257138"/>
            <a:ext cx="3482950" cy="1260663"/>
            <a:chOff x="110363" y="4086857"/>
            <a:chExt cx="3482950" cy="1260663"/>
          </a:xfrm>
        </p:grpSpPr>
        <p:sp>
          <p:nvSpPr>
            <p:cNvPr id="43" name="正方形/長方形 42"/>
            <p:cNvSpPr/>
            <p:nvPr/>
          </p:nvSpPr>
          <p:spPr>
            <a:xfrm>
              <a:off x="110363" y="4546434"/>
              <a:ext cx="3482950" cy="8010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図形グループ 43"/>
            <p:cNvGrpSpPr/>
            <p:nvPr/>
          </p:nvGrpSpPr>
          <p:grpSpPr>
            <a:xfrm>
              <a:off x="161754" y="4506906"/>
              <a:ext cx="2595677" cy="830997"/>
              <a:chOff x="161754" y="2923719"/>
              <a:chExt cx="2595677" cy="830997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161754" y="2923719"/>
                <a:ext cx="254428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u="sng" dirty="0" smtClean="0">
                    <a:solidFill>
                      <a:srgbClr val="FF0000"/>
                    </a:solidFill>
                  </a:rPr>
                  <a:t>③　</a:t>
                </a:r>
                <a:r>
                  <a:rPr kumimoji="1" lang="en-US" altLang="ja-JP" sz="2400" b="1" u="sng" dirty="0" smtClean="0">
                    <a:solidFill>
                      <a:srgbClr val="FF0000"/>
                    </a:solidFill>
                  </a:rPr>
                  <a:t>R</a:t>
                </a:r>
                <a:r>
                  <a:rPr kumimoji="1" lang="ja-JP" altLang="en-US" sz="2400" b="1" u="sng" dirty="0" smtClean="0">
                    <a:solidFill>
                      <a:srgbClr val="FF0000"/>
                    </a:solidFill>
                  </a:rPr>
                  <a:t>カットオフ</a:t>
                </a:r>
                <a:endParaRPr kumimoji="1" lang="en-US" altLang="ja-JP" sz="2400" b="1" u="sng" dirty="0" smtClean="0">
                  <a:solidFill>
                    <a:srgbClr val="FF0000"/>
                  </a:solidFill>
                </a:endParaRPr>
              </a:p>
              <a:p>
                <a:r>
                  <a:rPr kumimoji="1" lang="ja-JP" altLang="en-US" sz="2400" dirty="0"/>
                  <a:t>　</a:t>
                </a:r>
                <a:r>
                  <a:rPr kumimoji="1" lang="ja-JP" altLang="en-US" sz="2400" dirty="0" smtClean="0"/>
                  <a:t>　　</a:t>
                </a:r>
              </a:p>
            </p:txBody>
          </p:sp>
          <p:pic>
            <p:nvPicPr>
              <p:cNvPr id="47" name="図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1327" y="3399527"/>
                <a:ext cx="1546104" cy="33429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5" name="正方形/長方形 44"/>
            <p:cNvSpPr/>
            <p:nvPr/>
          </p:nvSpPr>
          <p:spPr>
            <a:xfrm>
              <a:off x="110363" y="4086857"/>
              <a:ext cx="129717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 smtClean="0">
                  <a:solidFill>
                    <a:schemeClr val="tx1"/>
                  </a:solidFill>
                </a:rPr>
                <a:t>反射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227735" y="2630776"/>
            <a:ext cx="3866444" cy="1860923"/>
            <a:chOff x="239887" y="4871541"/>
            <a:chExt cx="3866444" cy="1860923"/>
          </a:xfrm>
        </p:grpSpPr>
        <p:pic>
          <p:nvPicPr>
            <p:cNvPr id="29" name="図 28" descr="n0.5b4.0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87" y="4871541"/>
              <a:ext cx="3866444" cy="1860923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691442" y="4929825"/>
              <a:ext cx="846669" cy="387730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rgbClr val="000000"/>
                  </a:solidFill>
                </a:rPr>
                <a:t>反射</a:t>
              </a: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8983" y="5516407"/>
            <a:ext cx="458170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磁場がないと</a:t>
            </a:r>
            <a:r>
              <a:rPr kumimoji="1" lang="ja-JP" altLang="en-US" sz="2400" b="1" dirty="0" smtClean="0">
                <a:solidFill>
                  <a:srgbClr val="0070C0"/>
                </a:solidFill>
              </a:rPr>
              <a:t>透過していた密度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r>
              <a:rPr kumimoji="1" lang="ja-JP" altLang="en-US" sz="2400" dirty="0" smtClean="0"/>
              <a:t>→磁場の影響で</a:t>
            </a:r>
            <a:r>
              <a:rPr kumimoji="1" lang="ja-JP" altLang="en-US" sz="2400" b="1" dirty="0" smtClean="0">
                <a:solidFill>
                  <a:srgbClr val="0070C0"/>
                </a:solidFill>
              </a:rPr>
              <a:t>反射</a:t>
            </a:r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648" y="2825165"/>
            <a:ext cx="455532" cy="409979"/>
          </a:xfrm>
          <a:prstGeom prst="rect">
            <a:avLst/>
          </a:prstGeom>
        </p:spPr>
      </p:pic>
      <p:sp>
        <p:nvSpPr>
          <p:cNvPr id="34" name="タイトル 1"/>
          <p:cNvSpPr txBox="1">
            <a:spLocks/>
          </p:cNvSpPr>
          <p:nvPr/>
        </p:nvSpPr>
        <p:spPr>
          <a:xfrm>
            <a:off x="544808" y="-2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結果</a:t>
            </a:r>
            <a:r>
              <a:rPr lang="en-US" altLang="ja-JP" sz="3200" dirty="0"/>
              <a:t>(R</a:t>
            </a:r>
            <a:r>
              <a:rPr lang="ja-JP" altLang="en-US" sz="3200" dirty="0"/>
              <a:t>カットオフによる反射</a:t>
            </a:r>
            <a:r>
              <a:rPr lang="en-US" altLang="ja-JP" sz="3200" dirty="0"/>
              <a:t>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201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図形グループ 31"/>
          <p:cNvGrpSpPr/>
          <p:nvPr/>
        </p:nvGrpSpPr>
        <p:grpSpPr>
          <a:xfrm>
            <a:off x="3748799" y="1066800"/>
            <a:ext cx="5517922" cy="5474452"/>
            <a:chOff x="3389740" y="715078"/>
            <a:chExt cx="5876981" cy="5830684"/>
          </a:xfrm>
        </p:grpSpPr>
        <p:grpSp>
          <p:nvGrpSpPr>
            <p:cNvPr id="34" name="図形グループ 33"/>
            <p:cNvGrpSpPr/>
            <p:nvPr/>
          </p:nvGrpSpPr>
          <p:grpSpPr>
            <a:xfrm>
              <a:off x="3389740" y="715078"/>
              <a:ext cx="5876981" cy="5830684"/>
              <a:chOff x="3389740" y="715078"/>
              <a:chExt cx="5876981" cy="5830684"/>
            </a:xfrm>
          </p:grpSpPr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4095" y="1135712"/>
                <a:ext cx="5732626" cy="4720986"/>
              </a:xfrm>
              <a:prstGeom prst="rect">
                <a:avLst/>
              </a:prstGeom>
            </p:spPr>
          </p:pic>
          <p:grpSp>
            <p:nvGrpSpPr>
              <p:cNvPr id="41" name="図形グループ 40"/>
              <p:cNvGrpSpPr/>
              <p:nvPr/>
            </p:nvGrpSpPr>
            <p:grpSpPr>
              <a:xfrm>
                <a:off x="3389740" y="715078"/>
                <a:ext cx="5457383" cy="5830684"/>
                <a:chOff x="3791529" y="715078"/>
                <a:chExt cx="5457383" cy="5830684"/>
              </a:xfrm>
            </p:grpSpPr>
            <p:grpSp>
              <p:nvGrpSpPr>
                <p:cNvPr id="42" name="図形グループ 41"/>
                <p:cNvGrpSpPr/>
                <p:nvPr/>
              </p:nvGrpSpPr>
              <p:grpSpPr>
                <a:xfrm>
                  <a:off x="5713666" y="3122741"/>
                  <a:ext cx="3535246" cy="3423021"/>
                  <a:chOff x="17465015" y="12529512"/>
                  <a:chExt cx="2989128" cy="2894240"/>
                </a:xfrm>
              </p:grpSpPr>
              <p:grpSp>
                <p:nvGrpSpPr>
                  <p:cNvPr id="55" name="図形グループ 54"/>
                  <p:cNvGrpSpPr/>
                  <p:nvPr/>
                </p:nvGrpSpPr>
                <p:grpSpPr>
                  <a:xfrm>
                    <a:off x="18060813" y="12529512"/>
                    <a:ext cx="2393330" cy="2894240"/>
                    <a:chOff x="18064003" y="11477549"/>
                    <a:chExt cx="2393330" cy="2894240"/>
                  </a:xfrm>
                </p:grpSpPr>
                <p:sp>
                  <p:nvSpPr>
                    <p:cNvPr id="57" name="テキスト ボックス 56"/>
                    <p:cNvSpPr txBox="1"/>
                    <p:nvPr/>
                  </p:nvSpPr>
                  <p:spPr>
                    <a:xfrm rot="16200000">
                      <a:off x="19702660" y="13617117"/>
                      <a:ext cx="1066951" cy="4423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2800" dirty="0"/>
                        <a:t>吸収率</a:t>
                      </a:r>
                    </a:p>
                  </p:txBody>
                </p:sp>
                <p:pic>
                  <p:nvPicPr>
                    <p:cNvPr id="58" name="図 57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18391247" y="11477549"/>
                      <a:ext cx="889000" cy="203200"/>
                    </a:xfrm>
                    <a:prstGeom prst="rect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</p:pic>
                <p:pic>
                  <p:nvPicPr>
                    <p:cNvPr id="59" name="図 58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8725927" y="13586978"/>
                      <a:ext cx="939800" cy="203200"/>
                    </a:xfrm>
                    <a:prstGeom prst="rect">
                      <a:avLst/>
                    </a:prstGeom>
                    <a:ln>
                      <a:solidFill>
                        <a:srgbClr val="002060"/>
                      </a:solidFill>
                    </a:ln>
                  </p:spPr>
                </p:pic>
                <p:cxnSp>
                  <p:nvCxnSpPr>
                    <p:cNvPr id="60" name="直線矢印コネクタ 59"/>
                    <p:cNvCxnSpPr/>
                    <p:nvPr/>
                  </p:nvCxnSpPr>
                  <p:spPr>
                    <a:xfrm flipV="1">
                      <a:off x="18064003" y="12916670"/>
                      <a:ext cx="3394" cy="107043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矢印コネクタ 60"/>
                    <p:cNvCxnSpPr/>
                    <p:nvPr/>
                  </p:nvCxnSpPr>
                  <p:spPr>
                    <a:xfrm flipV="1">
                      <a:off x="18743185" y="12907998"/>
                      <a:ext cx="0" cy="64880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56" name="図 55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465015" y="14962309"/>
                    <a:ext cx="1473200" cy="2540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</p:grp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6304277" y="3191906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①</a:t>
                  </a: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6038417" y="4445193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②</a:t>
                  </a: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308825" y="3645560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③</a:t>
                  </a:r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6304277" y="1688768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b="1" dirty="0" smtClean="0">
                      <a:solidFill>
                        <a:srgbClr val="FF0000"/>
                      </a:solidFill>
                    </a:rPr>
                    <a:t>④</a:t>
                  </a:r>
                  <a:endParaRPr kumimoji="1" lang="en-US" altLang="ja-JP" b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正方形/長方形 50"/>
                <p:cNvSpPr/>
                <p:nvPr/>
              </p:nvSpPr>
              <p:spPr>
                <a:xfrm>
                  <a:off x="3791529" y="3050645"/>
                  <a:ext cx="324430" cy="707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正方形/長方形 51"/>
                <p:cNvSpPr/>
                <p:nvPr/>
              </p:nvSpPr>
              <p:spPr>
                <a:xfrm>
                  <a:off x="6134374" y="5693457"/>
                  <a:ext cx="698332" cy="286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3" name="図 5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3955" y="5464494"/>
                  <a:ext cx="1003300" cy="508000"/>
                </a:xfrm>
                <a:prstGeom prst="rect">
                  <a:avLst/>
                </a:prstGeom>
              </p:spPr>
            </p:pic>
            <p:pic>
              <p:nvPicPr>
                <p:cNvPr id="54" name="図 5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91529" y="715078"/>
                  <a:ext cx="1143000" cy="508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4652" y="1198684"/>
              <a:ext cx="2489200" cy="330200"/>
            </a:xfrm>
            <a:prstGeom prst="rect">
              <a:avLst/>
            </a:prstGeom>
          </p:spPr>
        </p:pic>
      </p:grpSp>
      <p:grpSp>
        <p:nvGrpSpPr>
          <p:cNvPr id="47" name="図形グループ 46"/>
          <p:cNvGrpSpPr/>
          <p:nvPr/>
        </p:nvGrpSpPr>
        <p:grpSpPr>
          <a:xfrm>
            <a:off x="238550" y="1285402"/>
            <a:ext cx="3482950" cy="1024510"/>
            <a:chOff x="110363" y="5576722"/>
            <a:chExt cx="3482950" cy="1024510"/>
          </a:xfrm>
        </p:grpSpPr>
        <p:grpSp>
          <p:nvGrpSpPr>
            <p:cNvPr id="37" name="図形グループ 36"/>
            <p:cNvGrpSpPr/>
            <p:nvPr/>
          </p:nvGrpSpPr>
          <p:grpSpPr>
            <a:xfrm>
              <a:off x="110363" y="6039531"/>
              <a:ext cx="3482950" cy="561701"/>
              <a:chOff x="110363" y="5654587"/>
              <a:chExt cx="3482950" cy="561701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110363" y="5654587"/>
                <a:ext cx="3482950" cy="56170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95475" y="5688541"/>
                <a:ext cx="20537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④　</a:t>
                </a:r>
                <a:r>
                  <a:rPr kumimoji="1" lang="en-US" altLang="ja-JP" sz="2400" b="1" u="sng" dirty="0" smtClean="0">
                    <a:solidFill>
                      <a:srgbClr val="FF0000"/>
                    </a:solidFill>
                  </a:rPr>
                  <a:t>B/</a:t>
                </a:r>
                <a:r>
                  <a:rPr kumimoji="1" lang="en-US" altLang="ja-JP" sz="2400" b="1" u="sng" dirty="0" err="1" smtClean="0">
                    <a:solidFill>
                      <a:srgbClr val="FF0000"/>
                    </a:solidFill>
                  </a:rPr>
                  <a:t>Bc</a:t>
                </a:r>
                <a:r>
                  <a:rPr kumimoji="1" lang="en-US" altLang="ja-JP" sz="2400" b="1" u="sng" dirty="0" smtClean="0">
                    <a:solidFill>
                      <a:srgbClr val="FF0000"/>
                    </a:solidFill>
                  </a:rPr>
                  <a:t> &gt;1</a:t>
                </a:r>
                <a:endParaRPr kumimoji="1" lang="ja-JP" altLang="en-US" sz="2400" b="1" u="sng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110363" y="5576722"/>
              <a:ext cx="129717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 smtClean="0">
                  <a:solidFill>
                    <a:schemeClr val="tx1"/>
                  </a:solidFill>
                </a:rPr>
                <a:t>透過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190371" y="2571020"/>
            <a:ext cx="3866444" cy="1860726"/>
            <a:chOff x="51157" y="1784834"/>
            <a:chExt cx="3866444" cy="1860726"/>
          </a:xfrm>
        </p:grpSpPr>
        <p:pic>
          <p:nvPicPr>
            <p:cNvPr id="44" name="図 43" descr="elfi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7" y="1784834"/>
              <a:ext cx="3866444" cy="1860726"/>
            </a:xfrm>
            <a:prstGeom prst="rect">
              <a:avLst/>
            </a:prstGeom>
          </p:spPr>
        </p:pic>
        <p:sp>
          <p:nvSpPr>
            <p:cNvPr id="46" name="正方形/長方形 45"/>
            <p:cNvSpPr/>
            <p:nvPr/>
          </p:nvSpPr>
          <p:spPr>
            <a:xfrm>
              <a:off x="560866" y="1873434"/>
              <a:ext cx="846669" cy="387730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rgbClr val="000000"/>
                  </a:solidFill>
                </a:rPr>
                <a:t>透過</a:t>
              </a: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92377" y="5198196"/>
            <a:ext cx="32624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磁場が強いと</a:t>
            </a:r>
            <a:r>
              <a:rPr kumimoji="1" lang="ja-JP" altLang="en-US" sz="2400" b="1" dirty="0" smtClean="0">
                <a:solidFill>
                  <a:srgbClr val="0070C0"/>
                </a:solidFill>
              </a:rPr>
              <a:t>透過</a:t>
            </a:r>
            <a:r>
              <a:rPr kumimoji="1" lang="ja-JP" altLang="en-US" sz="2400" dirty="0" smtClean="0"/>
              <a:t>する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7876" y="2733639"/>
            <a:ext cx="455532" cy="409979"/>
          </a:xfrm>
          <a:prstGeom prst="rect">
            <a:avLst/>
          </a:prstGeom>
        </p:spPr>
      </p:pic>
      <p:sp>
        <p:nvSpPr>
          <p:cNvPr id="33" name="タイトル 1"/>
          <p:cNvSpPr txBox="1">
            <a:spLocks/>
          </p:cNvSpPr>
          <p:nvPr/>
        </p:nvSpPr>
        <p:spPr>
          <a:xfrm>
            <a:off x="544808" y="-2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結果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ホイッスラー波による透過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05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パラメトリック不安定性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4493033" y="1489255"/>
            <a:ext cx="4518109" cy="4571933"/>
            <a:chOff x="3675104" y="1652205"/>
            <a:chExt cx="4652299" cy="4581673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1" t="28515" r="43501"/>
            <a:stretch/>
          </p:blipFill>
          <p:spPr>
            <a:xfrm>
              <a:off x="3675104" y="1922006"/>
              <a:ext cx="4652299" cy="4311872"/>
            </a:xfrm>
            <a:prstGeom prst="rect">
              <a:avLst/>
            </a:prstGeom>
          </p:spPr>
        </p:pic>
        <p:cxnSp>
          <p:nvCxnSpPr>
            <p:cNvPr id="17" name="直線矢印コネクタ 16"/>
            <p:cNvCxnSpPr/>
            <p:nvPr/>
          </p:nvCxnSpPr>
          <p:spPr>
            <a:xfrm flipV="1">
              <a:off x="6459424" y="3427672"/>
              <a:ext cx="616965" cy="2094517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 flipV="1">
              <a:off x="6048889" y="4126958"/>
              <a:ext cx="385174" cy="13930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7076389" y="3457963"/>
              <a:ext cx="509076" cy="123747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V="1">
              <a:off x="6448331" y="4699869"/>
              <a:ext cx="1137133" cy="8267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6048889" y="3427672"/>
              <a:ext cx="1027500" cy="69485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8289" y="4466834"/>
              <a:ext cx="279400" cy="2286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9495" y="3290781"/>
              <a:ext cx="279400" cy="203200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662891" y="1652205"/>
              <a:ext cx="3390690" cy="58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/>
                <a:t>磁場のない場合</a:t>
              </a:r>
              <a:endParaRPr lang="ja-JP" altLang="en-US" sz="3200" dirty="0"/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73" y="2675200"/>
            <a:ext cx="1412306" cy="49883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686" y="2660643"/>
            <a:ext cx="1353746" cy="1130178"/>
          </a:xfrm>
          <a:prstGeom prst="rect">
            <a:avLst/>
          </a:prstGeom>
        </p:spPr>
      </p:pic>
      <p:cxnSp>
        <p:nvCxnSpPr>
          <p:cNvPr id="12" name="直線矢印コネクタ 11"/>
          <p:cNvCxnSpPr>
            <a:stCxn id="10" idx="3"/>
          </p:cNvCxnSpPr>
          <p:nvPr/>
        </p:nvCxnSpPr>
        <p:spPr>
          <a:xfrm>
            <a:off x="1677079" y="2924618"/>
            <a:ext cx="1488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stCxn id="10" idx="3"/>
          </p:cNvCxnSpPr>
          <p:nvPr/>
        </p:nvCxnSpPr>
        <p:spPr>
          <a:xfrm>
            <a:off x="1677079" y="2924618"/>
            <a:ext cx="1488646" cy="6207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15804" y="214231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入射波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75115" y="213742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２つの波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881" y="3800486"/>
            <a:ext cx="2334440" cy="3722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226" y="4317023"/>
            <a:ext cx="2342986" cy="445823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623332" y="1224779"/>
            <a:ext cx="712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入射波が二つの波を誘起し、不安定化させることを指す。成長率は</a:t>
            </a:r>
            <a:endParaRPr lang="en-US" altLang="ja-JP" dirty="0"/>
          </a:p>
          <a:p>
            <a:r>
              <a:rPr lang="ja-JP" altLang="en-US" dirty="0"/>
              <a:t>レーザー強度に依存する。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162" y="5484110"/>
            <a:ext cx="387798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R</a:t>
            </a:r>
            <a:r>
              <a:rPr kumimoji="1" lang="ja-JP" altLang="en-US" sz="2400" b="1" dirty="0" smtClean="0"/>
              <a:t>波</a:t>
            </a:r>
            <a:r>
              <a:rPr kumimoji="1" lang="ja-JP" altLang="en-US" sz="2400" dirty="0" smtClean="0"/>
              <a:t>　→　</a:t>
            </a:r>
            <a:r>
              <a:rPr kumimoji="1" lang="ja-JP" altLang="en-US" sz="2400" b="1" dirty="0" smtClean="0"/>
              <a:t>ホイッスラー波</a:t>
            </a:r>
            <a:endParaRPr kumimoji="1" lang="en-US" altLang="ja-JP" sz="2400" b="1" dirty="0" smtClean="0"/>
          </a:p>
          <a:p>
            <a:r>
              <a:rPr kumimoji="1" lang="ja-JP" altLang="en-US" sz="2400" dirty="0" smtClean="0"/>
              <a:t>　　</a:t>
            </a:r>
            <a:r>
              <a:rPr kumimoji="1" lang="ja-JP" altLang="en-US" sz="2400" dirty="0"/>
              <a:t>　</a:t>
            </a:r>
            <a:endParaRPr kumimoji="1" lang="ja-JP" altLang="en-US" sz="2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162" y="4952341"/>
            <a:ext cx="19800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ラマン散乱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341" y="5844210"/>
            <a:ext cx="29546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＋　</a:t>
            </a:r>
            <a:r>
              <a:rPr kumimoji="1" lang="ja-JP" altLang="en-US" sz="2400" b="1" dirty="0" smtClean="0"/>
              <a:t>電子プラズマ波</a:t>
            </a:r>
            <a:endParaRPr kumimoji="1" lang="ja-JP" altLang="en-US" sz="24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59084" y="4856677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電子</a:t>
            </a:r>
            <a:r>
              <a:rPr kumimoji="1" lang="ja-JP" altLang="en-US" sz="2000" b="1" dirty="0"/>
              <a:t>プラズマ波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7571107" y="378231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smtClean="0">
                <a:solidFill>
                  <a:srgbClr val="0070C0"/>
                </a:solidFill>
              </a:rPr>
              <a:t>入射波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/>
          <a:lstStyle/>
          <a:p>
            <a:r>
              <a:rPr lang="ja-JP" altLang="en-US" dirty="0" smtClean="0"/>
              <a:t>ラマン散乱①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r="19079"/>
          <a:stretch/>
        </p:blipFill>
        <p:spPr>
          <a:xfrm>
            <a:off x="3032425" y="1368049"/>
            <a:ext cx="5936211" cy="53063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5" y="3547531"/>
            <a:ext cx="2806901" cy="2639754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521671" y="2279737"/>
            <a:ext cx="996840" cy="3592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5931596" y="3432132"/>
            <a:ext cx="590077" cy="24396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521672" y="4759890"/>
            <a:ext cx="1586914" cy="111186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094" y="4400020"/>
            <a:ext cx="508000" cy="406400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 flipV="1">
            <a:off x="6528069" y="4651940"/>
            <a:ext cx="402120" cy="121891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6528073" y="3432132"/>
            <a:ext cx="594622" cy="247157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267200" y="4334440"/>
            <a:ext cx="444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473" y="3872666"/>
            <a:ext cx="635000" cy="368300"/>
          </a:xfrm>
          <a:prstGeom prst="rect">
            <a:avLst/>
          </a:prstGeom>
        </p:spPr>
      </p:pic>
      <p:cxnSp>
        <p:nvCxnSpPr>
          <p:cNvPr id="16" name="直線コネクタ 15"/>
          <p:cNvCxnSpPr/>
          <p:nvPr/>
        </p:nvCxnSpPr>
        <p:spPr>
          <a:xfrm>
            <a:off x="4318000" y="2308877"/>
            <a:ext cx="444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346" y="2291299"/>
            <a:ext cx="508000" cy="3683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40" y="2308877"/>
            <a:ext cx="2743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r="20000"/>
          <a:stretch/>
        </p:blipFill>
        <p:spPr>
          <a:xfrm>
            <a:off x="2720254" y="1071814"/>
            <a:ext cx="6128977" cy="55695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0" y="2555436"/>
            <a:ext cx="3251200" cy="3875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7" y="3473241"/>
            <a:ext cx="2991391" cy="2813259"/>
          </a:xfrm>
          <a:prstGeom prst="rect">
            <a:avLst/>
          </a:prstGeom>
        </p:spPr>
      </p:pic>
      <p:cxnSp>
        <p:nvCxnSpPr>
          <p:cNvPr id="36" name="直線コネクタ 35"/>
          <p:cNvCxnSpPr/>
          <p:nvPr/>
        </p:nvCxnSpPr>
        <p:spPr>
          <a:xfrm>
            <a:off x="1045028" y="3473241"/>
            <a:ext cx="0" cy="268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367649" y="2071116"/>
            <a:ext cx="811970" cy="3680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555683" y="4171939"/>
            <a:ext cx="811969" cy="16432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367650" y="3799048"/>
            <a:ext cx="1475014" cy="20515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28650" y="4724400"/>
            <a:ext cx="2623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ラマン散乱②</a:t>
            </a:r>
            <a:r>
              <a:rPr lang="en-US" altLang="ja-JP" dirty="0" smtClean="0"/>
              <a:t>(</a:t>
            </a:r>
            <a:r>
              <a:rPr lang="ja-JP" altLang="en-US" dirty="0" smtClean="0"/>
              <a:t>入射波</a:t>
            </a:r>
            <a:r>
              <a:rPr lang="ja-JP" altLang="en-US" dirty="0"/>
              <a:t>→</a:t>
            </a:r>
            <a:r>
              <a:rPr lang="ja-JP" altLang="en-US" dirty="0" smtClean="0"/>
              <a:t>ホイッスラー波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/>
          <p:nvPr/>
        </p:nvCxnSpPr>
        <p:spPr>
          <a:xfrm flipV="1">
            <a:off x="6367649" y="4147393"/>
            <a:ext cx="2046226" cy="1643245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 flipV="1">
            <a:off x="4921097" y="3801626"/>
            <a:ext cx="1446555" cy="202186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図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909" y="4601882"/>
            <a:ext cx="508000" cy="406400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4126283" y="2666747"/>
            <a:ext cx="444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157" y="2662511"/>
            <a:ext cx="635000" cy="368300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4107811" y="2054355"/>
            <a:ext cx="444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157" y="2036777"/>
            <a:ext cx="508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r="19287"/>
          <a:stretch/>
        </p:blipFill>
        <p:spPr>
          <a:xfrm>
            <a:off x="3155117" y="1860549"/>
            <a:ext cx="5756348" cy="5113156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V="1">
            <a:off x="6553200" y="2753638"/>
            <a:ext cx="1545466" cy="3431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6209427" y="5421086"/>
            <a:ext cx="343774" cy="76381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553201" y="3526971"/>
            <a:ext cx="1962149" cy="26579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ラマン散乱③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入射波</a:t>
            </a:r>
            <a:r>
              <a:rPr lang="en-US" altLang="ja-JP" dirty="0"/>
              <a:t>(</a:t>
            </a:r>
            <a:r>
              <a:rPr lang="ja-JP" altLang="en-US" dirty="0"/>
              <a:t>ホイッスラー波</a:t>
            </a:r>
            <a:r>
              <a:rPr lang="en-US" altLang="ja-JP" dirty="0"/>
              <a:t>)</a:t>
            </a:r>
            <a:r>
              <a:rPr lang="ja-JP" altLang="en-US" dirty="0"/>
              <a:t>→ホイッスラー波</a:t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0" y="2753638"/>
            <a:ext cx="2692400" cy="4572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2" y="3441700"/>
            <a:ext cx="2916896" cy="27432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159" y="3050875"/>
            <a:ext cx="508000" cy="406400"/>
          </a:xfrm>
          <a:prstGeom prst="rect">
            <a:avLst/>
          </a:prstGeom>
        </p:spPr>
      </p:pic>
      <p:cxnSp>
        <p:nvCxnSpPr>
          <p:cNvPr id="30" name="直線矢印コネクタ 29"/>
          <p:cNvCxnSpPr/>
          <p:nvPr/>
        </p:nvCxnSpPr>
        <p:spPr>
          <a:xfrm flipV="1">
            <a:off x="6553199" y="3457275"/>
            <a:ext cx="1159101" cy="2705470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6561989" y="5421086"/>
            <a:ext cx="438680" cy="748185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418550" y="1718713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B/</a:t>
            </a:r>
            <a:r>
              <a:rPr lang="en-US" altLang="ja-JP" dirty="0" err="1" smtClean="0"/>
              <a:t>Bc</a:t>
            </a:r>
            <a:r>
              <a:rPr lang="en-US" altLang="ja-JP" dirty="0" smtClean="0"/>
              <a:t>=1.5,n/</a:t>
            </a:r>
            <a:r>
              <a:rPr lang="en-US" altLang="ja-JP" dirty="0" err="1" smtClean="0"/>
              <a:t>nc</a:t>
            </a:r>
            <a:r>
              <a:rPr lang="en-US" altLang="ja-JP" dirty="0" smtClean="0"/>
              <a:t>=0.6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441801" y="2753638"/>
            <a:ext cx="444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679" y="2742400"/>
            <a:ext cx="508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425224" y="141325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波長　</a:t>
            </a:r>
            <a:r>
              <a:rPr kumimoji="1" lang="en-US" altLang="ja-JP" dirty="0" smtClean="0"/>
              <a:t>0.8μm</a:t>
            </a:r>
            <a:endParaRPr kumimoji="1" lang="ja-JP" altLang="en-US" dirty="0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3633700" y="1991848"/>
            <a:ext cx="5469515" cy="3404375"/>
            <a:chOff x="4558553" y="4052531"/>
            <a:chExt cx="4572000" cy="2845737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553" y="4052531"/>
              <a:ext cx="4572000" cy="2743200"/>
            </a:xfrm>
            <a:prstGeom prst="rect">
              <a:avLst/>
            </a:prstGeom>
          </p:spPr>
        </p:pic>
        <p:sp>
          <p:nvSpPr>
            <p:cNvPr id="28" name="円/楕円 27"/>
            <p:cNvSpPr/>
            <p:nvPr/>
          </p:nvSpPr>
          <p:spPr>
            <a:xfrm>
              <a:off x="5676764" y="5136776"/>
              <a:ext cx="2514600" cy="426791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18022217">
              <a:off x="6406132" y="4913293"/>
              <a:ext cx="489034" cy="2220363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76764" y="4166973"/>
              <a:ext cx="2514600" cy="703446"/>
            </a:xfrm>
            <a:prstGeom prst="ellipse">
              <a:avLst/>
            </a:prstGeom>
            <a:solidFill>
              <a:schemeClr val="accent4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724567" y="5424131"/>
              <a:ext cx="1466797" cy="712328"/>
            </a:xfrm>
            <a:prstGeom prst="ellipse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610898" y="4334030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mtClean="0"/>
                <a:t>透過</a:t>
              </a:r>
              <a:endParaRPr kumimoji="1" lang="ja-JP" altLang="en-US" dirty="0" smtClean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80065" y="5075494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共鳴吸収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1834159">
              <a:off x="5482691" y="5861241"/>
              <a:ext cx="22621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パラメトリック吸収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108990" y="5621736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mtClean="0"/>
                <a:t>反射</a:t>
              </a:r>
              <a:endParaRPr kumimoji="1" lang="ja-JP" altLang="en-US" dirty="0" smtClean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flipH="1">
              <a:off x="7612419" y="6621269"/>
              <a:ext cx="23938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1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flipH="1">
              <a:off x="5427732" y="5251218"/>
              <a:ext cx="23938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1</a:t>
              </a: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153744" y="1782587"/>
            <a:ext cx="4281612" cy="4432960"/>
            <a:chOff x="66137" y="1692095"/>
            <a:chExt cx="4281612" cy="4432960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9" t="10484" r="19150" b="5257"/>
            <a:stretch/>
          </p:blipFill>
          <p:spPr>
            <a:xfrm>
              <a:off x="66137" y="1792723"/>
              <a:ext cx="4281612" cy="3713422"/>
            </a:xfrm>
            <a:prstGeom prst="rect">
              <a:avLst/>
            </a:prstGeom>
          </p:spPr>
        </p:pic>
        <p:grpSp>
          <p:nvGrpSpPr>
            <p:cNvPr id="44" name="図形グループ 43"/>
            <p:cNvGrpSpPr/>
            <p:nvPr/>
          </p:nvGrpSpPr>
          <p:grpSpPr>
            <a:xfrm>
              <a:off x="66137" y="1692095"/>
              <a:ext cx="4159637" cy="4432960"/>
              <a:chOff x="4096331" y="1075198"/>
              <a:chExt cx="5064021" cy="5396769"/>
            </a:xfrm>
          </p:grpSpPr>
          <p:grpSp>
            <p:nvGrpSpPr>
              <p:cNvPr id="50" name="図形グループ 49"/>
              <p:cNvGrpSpPr/>
              <p:nvPr/>
            </p:nvGrpSpPr>
            <p:grpSpPr>
              <a:xfrm>
                <a:off x="5713648" y="3122731"/>
                <a:ext cx="3446704" cy="3349236"/>
                <a:chOff x="17465015" y="12529512"/>
                <a:chExt cx="2914266" cy="2831855"/>
              </a:xfrm>
            </p:grpSpPr>
            <p:grpSp>
              <p:nvGrpSpPr>
                <p:cNvPr id="52" name="図形グループ 51"/>
                <p:cNvGrpSpPr/>
                <p:nvPr/>
              </p:nvGrpSpPr>
              <p:grpSpPr>
                <a:xfrm>
                  <a:off x="18060813" y="12529512"/>
                  <a:ext cx="2318468" cy="2831855"/>
                  <a:chOff x="18064003" y="11477549"/>
                  <a:chExt cx="2318468" cy="2831855"/>
                </a:xfrm>
              </p:grpSpPr>
              <p:sp>
                <p:nvSpPr>
                  <p:cNvPr id="54" name="テキスト ボックス 53"/>
                  <p:cNvSpPr txBox="1"/>
                  <p:nvPr/>
                </p:nvSpPr>
                <p:spPr>
                  <a:xfrm rot="16200000">
                    <a:off x="19627798" y="13554732"/>
                    <a:ext cx="1066951" cy="4423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2800" dirty="0"/>
                      <a:t>吸収率</a:t>
                    </a:r>
                  </a:p>
                </p:txBody>
              </p:sp>
              <p:pic>
                <p:nvPicPr>
                  <p:cNvPr id="55" name="図 5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8391247" y="11477549"/>
                    <a:ext cx="889000" cy="203200"/>
                  </a:xfrm>
                  <a:prstGeom prst="rect">
                    <a:avLst/>
                  </a:prstGeom>
                  <a:ln>
                    <a:solidFill>
                      <a:srgbClr val="FF0000"/>
                    </a:solidFill>
                  </a:ln>
                </p:spPr>
              </p:pic>
              <p:pic>
                <p:nvPicPr>
                  <p:cNvPr id="56" name="図 5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8725927" y="13586978"/>
                    <a:ext cx="939800" cy="203200"/>
                  </a:xfrm>
                  <a:prstGeom prst="rect">
                    <a:avLst/>
                  </a:prstGeom>
                  <a:ln>
                    <a:solidFill>
                      <a:srgbClr val="002060"/>
                    </a:solidFill>
                  </a:ln>
                </p:spPr>
              </p:pic>
              <p:cxnSp>
                <p:nvCxnSpPr>
                  <p:cNvPr id="57" name="直線矢印コネクタ 56"/>
                  <p:cNvCxnSpPr/>
                  <p:nvPr/>
                </p:nvCxnSpPr>
                <p:spPr>
                  <a:xfrm flipV="1">
                    <a:off x="18064003" y="12822954"/>
                    <a:ext cx="3394" cy="107043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矢印コネクタ 57"/>
                  <p:cNvCxnSpPr/>
                  <p:nvPr/>
                </p:nvCxnSpPr>
                <p:spPr>
                  <a:xfrm flipV="1">
                    <a:off x="18743185" y="12907998"/>
                    <a:ext cx="0" cy="64880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53" name="図 5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465015" y="14962309"/>
                  <a:ext cx="1473200" cy="254000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</p:grpSp>
          <p:sp>
            <p:nvSpPr>
              <p:cNvPr id="46" name="正方形/長方形 45"/>
              <p:cNvSpPr/>
              <p:nvPr/>
            </p:nvSpPr>
            <p:spPr>
              <a:xfrm>
                <a:off x="4096331" y="3133775"/>
                <a:ext cx="324430" cy="7074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6453031" y="5554907"/>
                <a:ext cx="698332" cy="286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3955" y="5464494"/>
                <a:ext cx="1003300" cy="508000"/>
              </a:xfrm>
              <a:prstGeom prst="rect">
                <a:avLst/>
              </a:prstGeom>
            </p:spPr>
          </p:pic>
          <p:pic>
            <p:nvPicPr>
              <p:cNvPr id="49" name="図 4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4205" y="1075198"/>
                <a:ext cx="1143000" cy="508000"/>
              </a:xfrm>
              <a:prstGeom prst="rect">
                <a:avLst/>
              </a:prstGeom>
            </p:spPr>
          </p:pic>
        </p:grpSp>
      </p:grpSp>
      <p:sp>
        <p:nvSpPr>
          <p:cNvPr id="59" name="テキスト ボックス 58"/>
          <p:cNvSpPr txBox="1"/>
          <p:nvPr/>
        </p:nvSpPr>
        <p:spPr>
          <a:xfrm>
            <a:off x="1483166" y="1768724"/>
            <a:ext cx="212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1.0×10^17[W/cm2]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047435" y="52135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CMA</a:t>
            </a:r>
            <a:r>
              <a:rPr lang="ja-JP" altLang="en-US" dirty="0" smtClean="0"/>
              <a:t>図</a:t>
            </a:r>
            <a:endParaRPr kumimoji="1" lang="en-US" altLang="ja-JP" dirty="0" smtClean="0"/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2693" y="5209438"/>
            <a:ext cx="824121" cy="417276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996" y="1768724"/>
            <a:ext cx="938872" cy="417276"/>
          </a:xfrm>
          <a:prstGeom prst="rect">
            <a:avLst/>
          </a:prstGeom>
        </p:spPr>
      </p:pic>
      <p:sp>
        <p:nvSpPr>
          <p:cNvPr id="66" name="タイトル 1"/>
          <p:cNvSpPr>
            <a:spLocks noGrp="1"/>
          </p:cNvSpPr>
          <p:nvPr>
            <p:ph type="title"/>
          </p:nvPr>
        </p:nvSpPr>
        <p:spPr>
          <a:xfrm>
            <a:off x="92956" y="266252"/>
            <a:ext cx="7886700" cy="742201"/>
          </a:xfrm>
        </p:spPr>
        <p:txBody>
          <a:bodyPr/>
          <a:lstStyle/>
          <a:p>
            <a:r>
              <a:rPr kumimoji="1" lang="en-US" altLang="ja-JP" dirty="0" smtClean="0"/>
              <a:t>foil</a:t>
            </a:r>
            <a:r>
              <a:rPr kumimoji="1" lang="ja-JP" altLang="en-US" dirty="0" smtClean="0"/>
              <a:t>形状での</a:t>
            </a:r>
            <a:r>
              <a:rPr lang="ja-JP" altLang="en-US" dirty="0" smtClean="0"/>
              <a:t>シミュレーション</a:t>
            </a:r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58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図形グループ 13"/>
          <p:cNvGrpSpPr/>
          <p:nvPr/>
        </p:nvGrpSpPr>
        <p:grpSpPr>
          <a:xfrm>
            <a:off x="0" y="1065753"/>
            <a:ext cx="8909437" cy="4941867"/>
            <a:chOff x="-170674" y="3205096"/>
            <a:chExt cx="7043687" cy="3782548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-58233" y="3205096"/>
              <a:ext cx="1016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foil=1um</a:t>
              </a:r>
              <a:endParaRPr kumimoji="1" lang="ja-JP" altLang="en-US" dirty="0"/>
            </a:p>
          </p:txBody>
        </p:sp>
        <p:grpSp>
          <p:nvGrpSpPr>
            <p:cNvPr id="9" name="図形グループ 8"/>
            <p:cNvGrpSpPr/>
            <p:nvPr/>
          </p:nvGrpSpPr>
          <p:grpSpPr>
            <a:xfrm>
              <a:off x="-170674" y="3537333"/>
              <a:ext cx="7043687" cy="3450311"/>
              <a:chOff x="50814" y="3187973"/>
              <a:chExt cx="7043687" cy="345031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377" y="3187973"/>
                <a:ext cx="3233136" cy="2732429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1365" y="3187973"/>
                <a:ext cx="3233136" cy="2732429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4857411" y="6268952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1.0*10^18</a:t>
                </a:r>
                <a:endParaRPr kumimoji="1" lang="ja-JP" altLang="en-US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0814" y="5899620"/>
                <a:ext cx="2050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intensit</a:t>
                </a:r>
                <a:r>
                  <a:rPr lang="en-US" altLang="ja-JP" dirty="0" smtClean="0"/>
                  <a:t>y[W/cm2]</a:t>
                </a:r>
                <a:endParaRPr kumimoji="1" lang="ja-JP" altLang="en-US" dirty="0"/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1087246" y="6252639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1.0*10^17</a:t>
                </a:r>
                <a:endParaRPr kumimoji="1" lang="ja-JP" altLang="en-US" dirty="0"/>
              </a:p>
            </p:txBody>
          </p:sp>
        </p:grpSp>
      </p:grpSp>
      <p:sp>
        <p:nvSpPr>
          <p:cNvPr id="18" name="タイトル 1"/>
          <p:cNvSpPr txBox="1">
            <a:spLocks/>
          </p:cNvSpPr>
          <p:nvPr/>
        </p:nvSpPr>
        <p:spPr>
          <a:xfrm>
            <a:off x="234563" y="402972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/>
              <a:t>レーザー強度の影響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0457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プラズマを透過する磁場強度と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レーザー強度との関係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12" y="1709761"/>
            <a:ext cx="4756150" cy="34060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" y="1802392"/>
            <a:ext cx="3905121" cy="296841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63567" y="1327729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n/</a:t>
            </a:r>
            <a:r>
              <a:rPr kumimoji="1" lang="en-US" altLang="ja-JP" b="1" dirty="0" err="1" smtClean="0"/>
              <a:t>nc</a:t>
            </a:r>
            <a:r>
              <a:rPr kumimoji="1" lang="en-US" altLang="ja-JP" b="1" dirty="0" smtClean="0"/>
              <a:t>=0.4</a:t>
            </a:r>
            <a:endParaRPr kumimoji="1" lang="ja-JP" altLang="en-US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924961" y="3819234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331361" y="3813575"/>
            <a:ext cx="0" cy="539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725061" y="3768434"/>
            <a:ext cx="0" cy="58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537861" y="3768434"/>
            <a:ext cx="0" cy="58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766667" y="352357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1.4  2.0  2.6      3.7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4291" y="529243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共鳴範囲が広がった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70464" y="5692546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レーザー強度が上がることで</a:t>
            </a:r>
            <a:r>
              <a:rPr kumimoji="1" lang="en-US" altLang="ja-JP" dirty="0" err="1" smtClean="0"/>
              <a:t>γ</a:t>
            </a:r>
            <a:r>
              <a:rPr kumimoji="1" lang="ja-JP" altLang="en-US" dirty="0" smtClean="0"/>
              <a:t>が上昇し、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共鳴する磁場強度の範囲が広がった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387" y="5692546"/>
            <a:ext cx="939800" cy="55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6038389" y="53232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共鳴条件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10840" y="135691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foil=1um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665" y="532321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(</a:t>
            </a:r>
            <a:r>
              <a:rPr kumimoji="1" lang="ja-JP" altLang="en-US" dirty="0" smtClean="0"/>
              <a:t>？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4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3574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概要と背景</a:t>
            </a:r>
            <a:endParaRPr kumimoji="1" lang="ja-JP" altLang="en-US" sz="4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69436" y="3258992"/>
            <a:ext cx="3647152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高強度レーザー</a:t>
            </a:r>
            <a:r>
              <a:rPr kumimoji="1" lang="ja-JP" altLang="en-US" dirty="0" smtClean="0"/>
              <a:t>を用いて強磁場を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つくることが可能になった。</a:t>
            </a:r>
            <a:endParaRPr kumimoji="1" lang="en-US" altLang="ja-JP" dirty="0"/>
          </a:p>
          <a:p>
            <a:r>
              <a:rPr kumimoji="1" lang="en-US" altLang="ja-JP" dirty="0" smtClean="0"/>
              <a:t>(〜</a:t>
            </a:r>
            <a:r>
              <a:rPr kumimoji="1" lang="ja-JP" altLang="en-US" sz="2400" b="1" u="sng" dirty="0" smtClean="0">
                <a:solidFill>
                  <a:srgbClr val="FF0000"/>
                </a:solidFill>
              </a:rPr>
              <a:t>数</a:t>
            </a:r>
            <a:r>
              <a:rPr kumimoji="1" lang="en-US" altLang="ja-JP" sz="2400" b="1" u="sng" dirty="0" smtClean="0">
                <a:solidFill>
                  <a:srgbClr val="FF0000"/>
                </a:solidFill>
              </a:rPr>
              <a:t>kT</a:t>
            </a:r>
            <a:r>
              <a:rPr kumimoji="1" lang="en-US" altLang="ja-JP" dirty="0" smtClean="0"/>
              <a:t>) </a:t>
            </a:r>
            <a:endParaRPr kumimoji="1" lang="ja-JP" altLang="en-US" dirty="0" smtClean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97448" y="3948810"/>
            <a:ext cx="4038550" cy="2844716"/>
            <a:chOff x="447725" y="1241424"/>
            <a:chExt cx="4038550" cy="2844716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447725" y="1420065"/>
              <a:ext cx="4038550" cy="2666075"/>
              <a:chOff x="447725" y="1420065"/>
              <a:chExt cx="4038550" cy="2666075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447725" y="1420065"/>
                <a:ext cx="4038550" cy="26660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" name="図形グループ 4"/>
              <p:cNvGrpSpPr/>
              <p:nvPr/>
            </p:nvGrpSpPr>
            <p:grpSpPr>
              <a:xfrm>
                <a:off x="447725" y="1610756"/>
                <a:ext cx="3929356" cy="2459061"/>
                <a:chOff x="447725" y="1625044"/>
                <a:chExt cx="3929356" cy="2459061"/>
              </a:xfrm>
            </p:grpSpPr>
            <p:sp>
              <p:nvSpPr>
                <p:cNvPr id="6" name="正方形/長方形 5"/>
                <p:cNvSpPr/>
                <p:nvPr/>
              </p:nvSpPr>
              <p:spPr>
                <a:xfrm>
                  <a:off x="2173378" y="1625044"/>
                  <a:ext cx="447725" cy="2091764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sz="24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7" name="直線矢印コネクタ 6"/>
                <p:cNvCxnSpPr/>
                <p:nvPr/>
              </p:nvCxnSpPr>
              <p:spPr>
                <a:xfrm flipV="1">
                  <a:off x="2269932" y="2401985"/>
                  <a:ext cx="1225176" cy="268941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矢印コネクタ 7"/>
                <p:cNvCxnSpPr/>
                <p:nvPr/>
              </p:nvCxnSpPr>
              <p:spPr>
                <a:xfrm>
                  <a:off x="2269932" y="2670926"/>
                  <a:ext cx="1225176" cy="298824"/>
                </a:xfrm>
                <a:prstGeom prst="straightConnector1">
                  <a:avLst/>
                </a:prstGeom>
                <a:ln w="63500">
                  <a:solidFill>
                    <a:srgbClr val="3366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3495108" y="2142614"/>
                  <a:ext cx="8819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b="1" u="sng" dirty="0" smtClean="0">
                      <a:solidFill>
                        <a:srgbClr val="00B050"/>
                      </a:solidFill>
                    </a:rPr>
                    <a:t>R</a:t>
                  </a:r>
                  <a:r>
                    <a:rPr kumimoji="1" lang="ja-JP" altLang="en-US" sz="3200" b="1" u="sng" dirty="0" smtClean="0">
                      <a:solidFill>
                        <a:srgbClr val="00B050"/>
                      </a:solidFill>
                    </a:rPr>
                    <a:t>波</a:t>
                  </a:r>
                  <a:endParaRPr kumimoji="1" lang="ja-JP" altLang="en-US" sz="3200" b="1" u="sng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519003" y="2785084"/>
                  <a:ext cx="5478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3366FF"/>
                      </a:solidFill>
                    </a:rPr>
                    <a:t>L</a:t>
                  </a:r>
                  <a:r>
                    <a:rPr kumimoji="1" lang="ja-JP" altLang="en-US" dirty="0" smtClean="0">
                      <a:solidFill>
                        <a:srgbClr val="3366FF"/>
                      </a:solidFill>
                    </a:rPr>
                    <a:t>波</a:t>
                  </a:r>
                  <a:endParaRPr kumimoji="1" lang="en-US" altLang="ja-JP" dirty="0" smtClean="0">
                    <a:solidFill>
                      <a:srgbClr val="3366FF"/>
                    </a:solidFill>
                  </a:endParaRPr>
                </a:p>
              </p:txBody>
            </p:sp>
            <p:cxnSp>
              <p:nvCxnSpPr>
                <p:cNvPr id="11" name="直線矢印コネクタ 10"/>
                <p:cNvCxnSpPr/>
                <p:nvPr/>
              </p:nvCxnSpPr>
              <p:spPr>
                <a:xfrm>
                  <a:off x="742383" y="2670926"/>
                  <a:ext cx="1527549" cy="0"/>
                </a:xfrm>
                <a:prstGeom prst="straightConnector1">
                  <a:avLst/>
                </a:prstGeom>
                <a:ln w="57150" cmpd="sng">
                  <a:solidFill>
                    <a:srgbClr val="00009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447725" y="1940318"/>
                  <a:ext cx="18222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入射</a:t>
                  </a:r>
                  <a:endParaRPr kumimoji="1" lang="en-US" altLang="ja-JP" dirty="0" smtClean="0"/>
                </a:p>
                <a:p>
                  <a:pPr algn="ctr"/>
                  <a:r>
                    <a:rPr kumimoji="1" lang="ja-JP" altLang="en-US" dirty="0" smtClean="0"/>
                    <a:t>レーザーパルス</a:t>
                  </a:r>
                  <a:endParaRPr kumimoji="1" lang="ja-JP" altLang="en-US" dirty="0"/>
                </a:p>
              </p:txBody>
            </p:sp>
            <p:cxnSp>
              <p:nvCxnSpPr>
                <p:cNvPr id="13" name="直線矢印コネクタ 12"/>
                <p:cNvCxnSpPr/>
                <p:nvPr/>
              </p:nvCxnSpPr>
              <p:spPr>
                <a:xfrm>
                  <a:off x="1093554" y="1789397"/>
                  <a:ext cx="2663078" cy="14941"/>
                </a:xfrm>
                <a:prstGeom prst="straightConnector1">
                  <a:avLst/>
                </a:prstGeom>
                <a:ln w="88900" cmpd="dbl">
                  <a:solidFill>
                    <a:srgbClr val="FF0000">
                      <a:alpha val="59000"/>
                    </a:srgb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2310530" y="1877213"/>
                  <a:ext cx="833407" cy="461665"/>
                </a:xfrm>
                <a:prstGeom prst="rect">
                  <a:avLst/>
                </a:prstGeom>
                <a:noFill/>
                <a:ln w="19050"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b="1" dirty="0" smtClean="0">
                      <a:solidFill>
                        <a:srgbClr val="FF0000"/>
                      </a:solidFill>
                    </a:rPr>
                    <a:t>磁場</a:t>
                  </a:r>
                  <a:endParaRPr kumimoji="1" lang="ja-JP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1110943" y="3714773"/>
                  <a:ext cx="27238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/>
                    <a:t>アンダーデンスプラズマ</a:t>
                  </a:r>
                  <a:endParaRPr kumimoji="1" lang="ja-JP" altLang="en-US" dirty="0"/>
                </a:p>
              </p:txBody>
            </p:sp>
          </p:grpSp>
        </p:grpSp>
        <p:sp>
          <p:nvSpPr>
            <p:cNvPr id="49" name="テキスト ボックス 48"/>
            <p:cNvSpPr txBox="1"/>
            <p:nvPr/>
          </p:nvSpPr>
          <p:spPr>
            <a:xfrm>
              <a:off x="463263" y="1241424"/>
              <a:ext cx="13388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研究モデル</a:t>
              </a:r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5069436" y="1402864"/>
            <a:ext cx="26645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これまでの磁場強度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・ネオジム磁石　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〜10T</a:t>
            </a:r>
          </a:p>
          <a:p>
            <a:r>
              <a:rPr kumimoji="1" lang="ja-JP" altLang="en-US" dirty="0" smtClean="0"/>
              <a:t>・電磁石　　　　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数百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T</a:t>
            </a: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5069436" y="5050991"/>
            <a:ext cx="3445914" cy="923330"/>
            <a:chOff x="5212881" y="4919443"/>
            <a:chExt cx="3199921" cy="92333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5212881" y="4919443"/>
              <a:ext cx="319992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サイクロトロン周波数</a:t>
              </a:r>
              <a:r>
                <a:rPr kumimoji="1" lang="en-US" altLang="ja-JP" dirty="0" smtClean="0"/>
                <a:t>    </a:t>
              </a:r>
            </a:p>
            <a:p>
              <a:r>
                <a:rPr kumimoji="1" lang="ja-JP" altLang="en-US" dirty="0" smtClean="0"/>
                <a:t>とレーザー周波数</a:t>
              </a:r>
              <a:r>
                <a:rPr kumimoji="1" lang="en-US" altLang="ja-JP" dirty="0" smtClean="0"/>
                <a:t>    </a:t>
              </a:r>
            </a:p>
            <a:p>
              <a:r>
                <a:rPr kumimoji="1" lang="ja-JP" altLang="en-US" dirty="0" smtClean="0"/>
                <a:t>が同じ程度になる</a:t>
              </a:r>
              <a:r>
                <a:rPr kumimoji="1" lang="en-US" altLang="ja-JP" dirty="0" smtClean="0"/>
                <a:t>(</a:t>
              </a:r>
              <a:r>
                <a:rPr kumimoji="1" lang="ja-JP" altLang="en-US" dirty="0" smtClean="0"/>
                <a:t>共鳴磁場</a:t>
              </a:r>
              <a:r>
                <a:rPr kumimoji="1" lang="en-US" altLang="ja-JP" dirty="0" err="1" smtClean="0"/>
                <a:t>Bc</a:t>
              </a:r>
              <a:r>
                <a:rPr kumimoji="1" lang="en-US" altLang="ja-JP" dirty="0" smtClean="0"/>
                <a:t>)</a:t>
              </a: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065" y="5046525"/>
              <a:ext cx="254000" cy="165100"/>
            </a:xfrm>
            <a:prstGeom prst="rect">
              <a:avLst/>
            </a:prstGeom>
          </p:spPr>
        </p:pic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8183" y="5294499"/>
              <a:ext cx="254000" cy="177800"/>
            </a:xfrm>
            <a:prstGeom prst="rect">
              <a:avLst/>
            </a:prstGeom>
          </p:spPr>
        </p:pic>
      </p:grpSp>
      <p:sp>
        <p:nvSpPr>
          <p:cNvPr id="57" name="下矢印 56"/>
          <p:cNvSpPr/>
          <p:nvPr/>
        </p:nvSpPr>
        <p:spPr>
          <a:xfrm>
            <a:off x="5917270" y="2522167"/>
            <a:ext cx="912155" cy="5554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下矢印 59"/>
          <p:cNvSpPr/>
          <p:nvPr/>
        </p:nvSpPr>
        <p:spPr>
          <a:xfrm>
            <a:off x="5846113" y="4377839"/>
            <a:ext cx="934247" cy="56893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472806" y="6122639"/>
            <a:ext cx="14462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波長</a:t>
            </a:r>
            <a:r>
              <a:rPr kumimoji="1" lang="en-US" altLang="ja-JP" dirty="0" smtClean="0"/>
              <a:t>0.8μm</a:t>
            </a:r>
          </a:p>
          <a:p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Bc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13kT</a:t>
            </a:r>
            <a:endParaRPr kumimoji="1" lang="ja-JP" altLang="en-US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92" y="6078542"/>
            <a:ext cx="1600200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</p:pic>
      <p:grpSp>
        <p:nvGrpSpPr>
          <p:cNvPr id="18" name="図形グループ 17"/>
          <p:cNvGrpSpPr/>
          <p:nvPr/>
        </p:nvGrpSpPr>
        <p:grpSpPr>
          <a:xfrm>
            <a:off x="97362" y="1164200"/>
            <a:ext cx="4038636" cy="2753190"/>
            <a:chOff x="447639" y="3957852"/>
            <a:chExt cx="4038636" cy="2753190"/>
          </a:xfrm>
        </p:grpSpPr>
        <p:sp>
          <p:nvSpPr>
            <p:cNvPr id="45" name="正方形/長方形 44"/>
            <p:cNvSpPr/>
            <p:nvPr/>
          </p:nvSpPr>
          <p:spPr>
            <a:xfrm>
              <a:off x="666927" y="5432211"/>
              <a:ext cx="18000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ja-JP" dirty="0">
                  <a:latin typeface="Ryumin-regular-Identity-H" charset="0"/>
                </a:rPr>
                <a:t>H. </a:t>
              </a:r>
              <a:r>
                <a:rPr lang="pt-BR" altLang="ja-JP" dirty="0" err="1" smtClean="0">
                  <a:latin typeface="Ryumin-regular-Identity-H" charset="0"/>
                </a:rPr>
                <a:t>Daido</a:t>
              </a:r>
              <a:r>
                <a:rPr lang="pt-BR" altLang="ja-JP" dirty="0" smtClean="0">
                  <a:latin typeface="Ryumin-regular-Identity-H" charset="0"/>
                </a:rPr>
                <a:t>  (</a:t>
              </a:r>
              <a:r>
                <a:rPr lang="pt-BR" altLang="ja-JP" dirty="0">
                  <a:latin typeface="Ryumin-regular-Identity-H" charset="0"/>
                </a:rPr>
                <a:t>1986).</a:t>
              </a:r>
              <a:br>
                <a:rPr lang="pt-BR" altLang="ja-JP" dirty="0">
                  <a:latin typeface="Ryumin-regular-Identity-H" charset="0"/>
                </a:rPr>
              </a:br>
              <a:r>
                <a:rPr lang="en-US" altLang="ja-JP" dirty="0" smtClean="0">
                  <a:latin typeface="Ryumin-regular-Identity-H" charset="0"/>
                </a:rPr>
                <a:t>S.</a:t>
              </a:r>
              <a:r>
                <a:rPr lang="en-US" altLang="ja-JP" dirty="0">
                  <a:latin typeface="Ryumin-regular-Identity-H" charset="0"/>
                </a:rPr>
                <a:t> </a:t>
              </a:r>
              <a:r>
                <a:rPr lang="en-US" altLang="ja-JP" dirty="0" smtClean="0">
                  <a:latin typeface="Ryumin-regular-Identity-H" charset="0"/>
                </a:rPr>
                <a:t>Fujioka(2013)</a:t>
              </a:r>
              <a:endParaRPr lang="pt-BR" altLang="ja-JP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47725" y="4086139"/>
              <a:ext cx="4038550" cy="2624903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47639" y="3957852"/>
              <a:ext cx="13388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磁場生成法</a:t>
              </a:r>
            </a:p>
          </p:txBody>
        </p:sp>
        <p:grpSp>
          <p:nvGrpSpPr>
            <p:cNvPr id="55" name="図形グループ 54"/>
            <p:cNvGrpSpPr/>
            <p:nvPr/>
          </p:nvGrpSpPr>
          <p:grpSpPr>
            <a:xfrm>
              <a:off x="2262410" y="4278645"/>
              <a:ext cx="1931353" cy="2294804"/>
              <a:chOff x="3190874" y="1422399"/>
              <a:chExt cx="1931353" cy="2294804"/>
            </a:xfrm>
          </p:grpSpPr>
          <p:sp>
            <p:nvSpPr>
              <p:cNvPr id="58" name="円弧 57"/>
              <p:cNvSpPr/>
              <p:nvPr/>
            </p:nvSpPr>
            <p:spPr>
              <a:xfrm>
                <a:off x="3946141" y="2404212"/>
                <a:ext cx="670991" cy="999527"/>
              </a:xfrm>
              <a:prstGeom prst="arc">
                <a:avLst>
                  <a:gd name="adj1" fmla="val 16740538"/>
                  <a:gd name="adj2" fmla="val 15432726"/>
                </a:avLst>
              </a:prstGeom>
              <a:noFill/>
              <a:ln w="730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弧 58"/>
              <p:cNvSpPr/>
              <p:nvPr/>
            </p:nvSpPr>
            <p:spPr>
              <a:xfrm>
                <a:off x="4151267" y="1426497"/>
                <a:ext cx="481373" cy="744777"/>
              </a:xfrm>
              <a:prstGeom prst="arc">
                <a:avLst>
                  <a:gd name="adj1" fmla="val 7859158"/>
                  <a:gd name="adj2" fmla="val 7855306"/>
                </a:avLst>
              </a:prstGeom>
              <a:solidFill>
                <a:schemeClr val="bg2">
                  <a:lumMod val="50000"/>
                </a:schemeClr>
              </a:solidFill>
              <a:ln w="889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弧 61"/>
              <p:cNvSpPr/>
              <p:nvPr/>
            </p:nvSpPr>
            <p:spPr>
              <a:xfrm rot="10800000">
                <a:off x="3400442" y="1422399"/>
                <a:ext cx="481373" cy="744777"/>
              </a:xfrm>
              <a:prstGeom prst="arc">
                <a:avLst>
                  <a:gd name="adj1" fmla="val 14576469"/>
                  <a:gd name="adj2" fmla="val 6563139"/>
                </a:avLst>
              </a:prstGeom>
              <a:noFill/>
              <a:ln w="889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右矢印 62"/>
              <p:cNvSpPr/>
              <p:nvPr/>
            </p:nvSpPr>
            <p:spPr>
              <a:xfrm>
                <a:off x="3190874" y="1435254"/>
                <a:ext cx="1202289" cy="7533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4" name="直線コネクタ 63"/>
              <p:cNvCxnSpPr/>
              <p:nvPr/>
            </p:nvCxnSpPr>
            <p:spPr>
              <a:xfrm>
                <a:off x="3641394" y="2167176"/>
                <a:ext cx="0" cy="298569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3608623" y="2405525"/>
                <a:ext cx="582377" cy="0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/>
              <p:cNvSpPr txBox="1"/>
              <p:nvPr/>
            </p:nvSpPr>
            <p:spPr>
              <a:xfrm>
                <a:off x="4810569" y="3000158"/>
                <a:ext cx="311658" cy="357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B</a:t>
                </a:r>
                <a:endParaRPr kumimoji="1" lang="ja-JP" altLang="en-US" sz="2400" b="1" dirty="0" smtClean="0"/>
              </a:p>
            </p:txBody>
          </p:sp>
          <p:cxnSp>
            <p:nvCxnSpPr>
              <p:cNvPr id="67" name="直線矢印コネクタ 66"/>
              <p:cNvCxnSpPr/>
              <p:nvPr/>
            </p:nvCxnSpPr>
            <p:spPr>
              <a:xfrm flipH="1">
                <a:off x="4004899" y="3462149"/>
                <a:ext cx="55347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テキスト ボックス 67"/>
              <p:cNvSpPr txBox="1"/>
              <p:nvPr/>
            </p:nvSpPr>
            <p:spPr>
              <a:xfrm>
                <a:off x="3838364" y="3431351"/>
                <a:ext cx="734729" cy="28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current</a:t>
                </a:r>
                <a:endParaRPr kumimoji="1" lang="ja-JP" altLang="en-US" dirty="0" smtClean="0"/>
              </a:p>
            </p:txBody>
          </p:sp>
          <p:sp>
            <p:nvSpPr>
              <p:cNvPr id="69" name="円弧 68"/>
              <p:cNvSpPr/>
              <p:nvPr/>
            </p:nvSpPr>
            <p:spPr>
              <a:xfrm>
                <a:off x="3400528" y="1422400"/>
                <a:ext cx="481373" cy="744777"/>
              </a:xfrm>
              <a:prstGeom prst="arc">
                <a:avLst>
                  <a:gd name="adj1" fmla="val 14260465"/>
                  <a:gd name="adj2" fmla="val 7839609"/>
                </a:avLst>
              </a:prstGeom>
              <a:noFill/>
              <a:ln w="889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>
                <a:off x="4391953" y="2173823"/>
                <a:ext cx="0" cy="298569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右矢印 70"/>
              <p:cNvSpPr/>
              <p:nvPr/>
            </p:nvSpPr>
            <p:spPr>
              <a:xfrm>
                <a:off x="3752700" y="2594219"/>
                <a:ext cx="1278505" cy="67521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弧 71"/>
              <p:cNvSpPr/>
              <p:nvPr/>
            </p:nvSpPr>
            <p:spPr>
              <a:xfrm rot="10800000">
                <a:off x="3946139" y="2404927"/>
                <a:ext cx="670991" cy="999527"/>
              </a:xfrm>
              <a:prstGeom prst="arc">
                <a:avLst>
                  <a:gd name="adj1" fmla="val 7943210"/>
                  <a:gd name="adj2" fmla="val 13416388"/>
                </a:avLst>
              </a:prstGeom>
              <a:noFill/>
              <a:ln w="730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531072" y="4533567"/>
              <a:ext cx="18004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mtClean="0"/>
                <a:t>高強度レーザー</a:t>
              </a:r>
              <a:endParaRPr kumimoji="1" lang="ja-JP" altLang="en-US" dirty="0" smtClean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02031" y="610904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foil</a:t>
            </a:r>
            <a:r>
              <a:rPr kumimoji="1" lang="ja-JP" altLang="en-US" dirty="0" smtClean="0"/>
              <a:t>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4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密度勾配のある場合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79" y="662781"/>
            <a:ext cx="3774158" cy="28806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4" y="3708398"/>
            <a:ext cx="5897372" cy="2895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5999" y="3427524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intensity = </a:t>
            </a:r>
            <a:r>
              <a:rPr kumimoji="1" lang="en-US" altLang="ja-JP" dirty="0" smtClean="0"/>
              <a:t>1.0*10^17</a:t>
            </a:r>
          </a:p>
          <a:p>
            <a:r>
              <a:rPr lang="en-US" altLang="ja-JP" dirty="0" smtClean="0"/>
              <a:t>B/</a:t>
            </a:r>
            <a:r>
              <a:rPr lang="en-US" altLang="ja-JP" dirty="0" err="1" smtClean="0"/>
              <a:t>Bc</a:t>
            </a:r>
            <a:r>
              <a:rPr lang="en-US" altLang="ja-JP" dirty="0" smtClean="0"/>
              <a:t> = 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6" y="1140897"/>
            <a:ext cx="4597400" cy="18288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57277" y="481255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py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715552"/>
            <a:ext cx="4475018" cy="37819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" y="3894593"/>
            <a:ext cx="5086584" cy="2572430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密度勾配のある場合</a:t>
            </a:r>
            <a:r>
              <a:rPr lang="en-US" altLang="ja-JP" dirty="0" smtClean="0"/>
              <a:t>(</a:t>
            </a:r>
            <a:r>
              <a:rPr lang="ja-JP" altLang="en-US" dirty="0" smtClean="0"/>
              <a:t>吸収</a:t>
            </a:r>
            <a:r>
              <a:rPr lang="en-US" altLang="ja-JP" dirty="0" smtClean="0"/>
              <a:t>)</a:t>
            </a:r>
            <a:endParaRPr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91905" y="4340580"/>
            <a:ext cx="8483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n/</a:t>
            </a:r>
            <a:r>
              <a:rPr kumimoji="1" lang="en-US" altLang="ja-JP" sz="2400" dirty="0" err="1" smtClean="0"/>
              <a:t>nc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4117388" y="2602239"/>
            <a:ext cx="9092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B/</a:t>
            </a:r>
            <a:r>
              <a:rPr kumimoji="1" lang="en-US" altLang="ja-JP" sz="2400" dirty="0" err="1" smtClean="0"/>
              <a:t>Bc</a:t>
            </a:r>
            <a:endParaRPr kumimoji="1" lang="ja-JP" altLang="en-US" sz="2400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195455" y="3509356"/>
            <a:ext cx="270659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19313" y="20259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アンダーデンス領域での吸収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743200" y="5126176"/>
            <a:ext cx="0" cy="1179368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43200" y="5777381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1nc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8650" y="3113301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intensity = 1.0*10^18</a:t>
            </a:r>
          </a:p>
          <a:p>
            <a:r>
              <a:rPr lang="en-US" altLang="ja-JP" dirty="0" smtClean="0"/>
              <a:t>B/</a:t>
            </a:r>
            <a:r>
              <a:rPr lang="en-US" altLang="ja-JP" dirty="0" err="1" smtClean="0"/>
              <a:t>Bc</a:t>
            </a:r>
            <a:r>
              <a:rPr lang="en-US" altLang="ja-JP" dirty="0" smtClean="0"/>
              <a:t> = 0.5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68017" y="488277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py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9252" y="646702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μm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97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715552"/>
            <a:ext cx="4475018" cy="37819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6" y="3847519"/>
            <a:ext cx="5135741" cy="2597289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密度勾配のある場合</a:t>
            </a:r>
            <a:r>
              <a:rPr lang="en-US" altLang="ja-JP" dirty="0" smtClean="0"/>
              <a:t>(</a:t>
            </a:r>
            <a:r>
              <a:rPr lang="ja-JP" altLang="en-US" dirty="0" smtClean="0"/>
              <a:t>透過</a:t>
            </a:r>
            <a:r>
              <a:rPr lang="en-US" altLang="ja-JP" dirty="0" smtClean="0"/>
              <a:t>)</a:t>
            </a:r>
            <a:endParaRPr lang="ja-JP" altLang="en-US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237019" y="1098665"/>
            <a:ext cx="270659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28650" y="3113301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intensity = 1.0*10^18</a:t>
            </a:r>
          </a:p>
          <a:p>
            <a:r>
              <a:rPr lang="en-US" altLang="ja-JP" dirty="0" smtClean="0"/>
              <a:t>B/</a:t>
            </a:r>
            <a:r>
              <a:rPr lang="en-US" altLang="ja-JP" dirty="0" err="1" smtClean="0"/>
              <a:t>Bc</a:t>
            </a:r>
            <a:r>
              <a:rPr lang="en-US" altLang="ja-JP" dirty="0" smtClean="0"/>
              <a:t> = 2.5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4670838" y="5139312"/>
            <a:ext cx="0" cy="942833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670838" y="5423163"/>
            <a:ext cx="76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80</a:t>
            </a:r>
            <a:r>
              <a:rPr kumimoji="1" lang="en-US" altLang="ja-JP" dirty="0" smtClean="0"/>
              <a:t>nc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650" y="200300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</a:rPr>
              <a:t>高密度領域まで透過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23399" y="489135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py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9252" y="646702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μm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91905" y="4340580"/>
            <a:ext cx="8483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n/</a:t>
            </a:r>
            <a:r>
              <a:rPr kumimoji="1" lang="en-US" altLang="ja-JP" sz="2400" dirty="0" err="1" smtClean="0"/>
              <a:t>nc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4117388" y="2602239"/>
            <a:ext cx="9092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B/</a:t>
            </a:r>
            <a:r>
              <a:rPr kumimoji="1" lang="en-US" altLang="ja-JP" sz="2400" dirty="0" err="1" smtClean="0"/>
              <a:t>Bc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84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7806" y="1140896"/>
            <a:ext cx="7041194" cy="38640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ja-JP" altLang="en-US" sz="2000" dirty="0" smtClean="0"/>
              <a:t>主にアンダーデンス領域において強磁場をかけた場合におけるレーザープラズマ相互作用について整理を行った。</a:t>
            </a:r>
            <a:endParaRPr kumimoji="1" lang="en-US" altLang="ja-JP" sz="2000" dirty="0" smtClean="0"/>
          </a:p>
          <a:p>
            <a:pPr marL="285750" indent="-285750">
              <a:buFont typeface="Arial" charset="0"/>
              <a:buChar char="•"/>
            </a:pPr>
            <a:r>
              <a:rPr lang="ja-JP" altLang="en-US" sz="2000" dirty="0" smtClean="0"/>
              <a:t>結果、磁場によって</a:t>
            </a:r>
            <a:r>
              <a:rPr lang="ja-JP" altLang="en-US" sz="2000" dirty="0" smtClean="0">
                <a:solidFill>
                  <a:srgbClr val="FF0000"/>
                </a:solidFill>
              </a:rPr>
              <a:t>吸収率が大きく増加</a:t>
            </a:r>
            <a:r>
              <a:rPr lang="ja-JP" altLang="en-US" sz="2000" dirty="0" smtClean="0"/>
              <a:t>することを確認した。</a:t>
            </a:r>
            <a:r>
              <a:rPr lang="en-US" altLang="ja-JP" sz="2000" dirty="0" smtClean="0"/>
              <a:t>(</a:t>
            </a:r>
            <a:r>
              <a:rPr lang="ja-JP" altLang="en-US" sz="2000" dirty="0" smtClean="0">
                <a:solidFill>
                  <a:srgbClr val="FF0000"/>
                </a:solidFill>
              </a:rPr>
              <a:t>共鳴、パラメトリック不安定性</a:t>
            </a:r>
            <a:r>
              <a:rPr lang="en-US" altLang="ja-JP" sz="20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ja-JP" altLang="en-US" sz="2000" dirty="0" smtClean="0"/>
              <a:t>共鳴吸収の範囲は</a:t>
            </a:r>
            <a:r>
              <a:rPr lang="ja-JP" altLang="en-US" sz="2000" dirty="0" smtClean="0">
                <a:solidFill>
                  <a:srgbClr val="FF0000"/>
                </a:solidFill>
              </a:rPr>
              <a:t>レーザー強度に依存</a:t>
            </a:r>
            <a:r>
              <a:rPr lang="ja-JP" altLang="en-US" sz="2000" dirty="0" smtClean="0"/>
              <a:t>する。</a:t>
            </a:r>
            <a:endParaRPr lang="en-US" altLang="ja-JP" sz="200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ja-JP" altLang="en-US" sz="2000" dirty="0" smtClean="0"/>
              <a:t>更に大きく磁場をかけることによって、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透過率が上がる。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ja-JP" altLang="en-US" sz="2000" dirty="0" smtClean="0"/>
              <a:t>上記の</a:t>
            </a:r>
            <a:r>
              <a:rPr kumimoji="1" lang="en-US" altLang="ja-JP" sz="2000" dirty="0" smtClean="0"/>
              <a:t>foil</a:t>
            </a:r>
            <a:r>
              <a:rPr kumimoji="1" lang="ja-JP" altLang="en-US" sz="2000" dirty="0" smtClean="0"/>
              <a:t>形状でのシミュレーション結果を利用して、密度勾配のある場合についても理解することができた。</a:t>
            </a:r>
            <a:endParaRPr kumimoji="1" lang="ja-JP" altLang="en-US" sz="2000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4768032" y="4012263"/>
            <a:ext cx="4572000" cy="2845737"/>
            <a:chOff x="4558553" y="4052531"/>
            <a:chExt cx="4572000" cy="284573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553" y="4052531"/>
              <a:ext cx="4572000" cy="2743200"/>
            </a:xfrm>
            <a:prstGeom prst="rect">
              <a:avLst/>
            </a:prstGeom>
          </p:spPr>
        </p:pic>
        <p:sp>
          <p:nvSpPr>
            <p:cNvPr id="8" name="円/楕円 7"/>
            <p:cNvSpPr/>
            <p:nvPr/>
          </p:nvSpPr>
          <p:spPr>
            <a:xfrm>
              <a:off x="5676764" y="5136776"/>
              <a:ext cx="2514600" cy="426791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 rot="18022217">
              <a:off x="6406132" y="4913293"/>
              <a:ext cx="489034" cy="2220363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676764" y="4166973"/>
              <a:ext cx="2514600" cy="703446"/>
            </a:xfrm>
            <a:prstGeom prst="ellipse">
              <a:avLst/>
            </a:prstGeom>
            <a:solidFill>
              <a:schemeClr val="accent4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724567" y="5424131"/>
              <a:ext cx="1466797" cy="712328"/>
            </a:xfrm>
            <a:prstGeom prst="ellipse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610898" y="4334030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mtClean="0"/>
                <a:t>透過</a:t>
              </a:r>
              <a:endParaRPr kumimoji="1" lang="ja-JP" altLang="en-US" dirty="0" smtClean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80065" y="5075494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共鳴吸収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834159">
              <a:off x="5482691" y="5861241"/>
              <a:ext cx="22621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パラメトリック吸収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108990" y="5621736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mtClean="0"/>
                <a:t>反射</a:t>
              </a:r>
              <a:endParaRPr kumimoji="1" lang="ja-JP" altLang="en-US" dirty="0" smtClean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flipH="1">
              <a:off x="7612419" y="6621269"/>
              <a:ext cx="23938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1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flipH="1">
              <a:off x="5427732" y="5251218"/>
              <a:ext cx="23938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1</a:t>
              </a: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8156" y="6150455"/>
              <a:ext cx="386045" cy="67557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2976" y="4952531"/>
              <a:ext cx="449506" cy="795280"/>
            </a:xfrm>
            <a:prstGeom prst="rect">
              <a:avLst/>
            </a:prstGeom>
          </p:spPr>
        </p:pic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16" y="4126705"/>
            <a:ext cx="3301171" cy="27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強磁場中における</a:t>
            </a:r>
            <a:r>
              <a:rPr lang="en-US" altLang="ja-JP" dirty="0" smtClean="0"/>
              <a:t>resolution</a:t>
            </a:r>
            <a:r>
              <a:rPr lang="ja-JP" altLang="en-US" dirty="0" smtClean="0"/>
              <a:t>による影響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89" y="1325563"/>
            <a:ext cx="5684045" cy="433831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11332" y="319397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エネルギー保存が崩れる</a:t>
            </a:r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592171" y="1360170"/>
            <a:ext cx="1783080" cy="1851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4517" y="569848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intensity 10^19[W/cm2]</a:t>
            </a:r>
          </a:p>
          <a:p>
            <a:r>
              <a:rPr lang="en-US" altLang="ja-JP" dirty="0" smtClean="0"/>
              <a:t>B/</a:t>
            </a:r>
            <a:r>
              <a:rPr lang="en-US" altLang="ja-JP" dirty="0" err="1" smtClean="0"/>
              <a:t>Bc</a:t>
            </a:r>
            <a:r>
              <a:rPr lang="en-US" altLang="ja-JP" dirty="0" smtClean="0"/>
              <a:t> =10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20840" y="569848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t[fs]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0684" y="296358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energy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6678" y="17057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全エネルギー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2165" y="445222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プラズマのエネルギー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8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7245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/>
              <a:t>本研究の目的・意義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966204"/>
            <a:ext cx="80329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強磁場中においてレーザープラズマ相互作用を定量的、定性的に理解</a:t>
            </a:r>
            <a:r>
              <a:rPr kumimoji="1" lang="ja-JP" altLang="en-US" smtClean="0"/>
              <a:t>する。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524" y="4054238"/>
            <a:ext cx="20313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なぜ重要か？</a:t>
            </a:r>
          </a:p>
        </p:txBody>
      </p:sp>
      <p:sp>
        <p:nvSpPr>
          <p:cNvPr id="9" name="円/楕円 8"/>
          <p:cNvSpPr/>
          <p:nvPr/>
        </p:nvSpPr>
        <p:spPr>
          <a:xfrm>
            <a:off x="7170703" y="2562166"/>
            <a:ext cx="687294" cy="732117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5067" y="22684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共鳴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/>
          </p:nvPr>
        </p:nvGraphicFramePr>
        <p:xfrm>
          <a:off x="4486089" y="2036029"/>
          <a:ext cx="4363998" cy="463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875156" y="2383994"/>
            <a:ext cx="12955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ne/</a:t>
            </a:r>
            <a:r>
              <a:rPr kumimoji="1" lang="en-US" altLang="ja-JP" dirty="0" err="1" smtClean="0"/>
              <a:t>nc</a:t>
            </a:r>
            <a:r>
              <a:rPr kumimoji="1" lang="en-US" altLang="ja-JP" dirty="0" smtClean="0"/>
              <a:t>=0.5</a:t>
            </a:r>
            <a:endParaRPr kumimoji="1" lang="ja-JP" altLang="en-US" dirty="0" smtClean="0"/>
          </a:p>
        </p:txBody>
      </p:sp>
      <p:sp>
        <p:nvSpPr>
          <p:cNvPr id="13" name="円/楕円 12"/>
          <p:cNvSpPr/>
          <p:nvPr/>
        </p:nvSpPr>
        <p:spPr>
          <a:xfrm>
            <a:off x="6237830" y="3294283"/>
            <a:ext cx="1155910" cy="1155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53000" y="3012191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吸収率の上昇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2642" y="4630665"/>
            <a:ext cx="418576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①電子加熱による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イオン加速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/>
              <a:t>②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レーザー核融合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アンダーデンスでの吸収は</a:t>
            </a:r>
            <a:endParaRPr kumimoji="1"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避けたい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2642" y="2408114"/>
            <a:ext cx="413446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磁場がないときに比べて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遥かに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高効率</a:t>
            </a:r>
            <a:r>
              <a:rPr kumimoji="1" lang="ja-JP" altLang="en-US" sz="2800" dirty="0" smtClean="0"/>
              <a:t>での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プラズマの加熱が可能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01850" y="1516567"/>
            <a:ext cx="565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150258" y="1338036"/>
            <a:ext cx="66479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レーザーからプラズマへの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エネルギー変換効率</a:t>
            </a:r>
            <a:r>
              <a:rPr kumimoji="1" lang="ja-JP" altLang="en-US" dirty="0" smtClean="0"/>
              <a:t>が飛躍的に上昇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377" y="1699412"/>
            <a:ext cx="4105290" cy="556869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12641" y="4520222"/>
            <a:ext cx="4134465" cy="175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3174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先行研究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28650" y="930729"/>
            <a:ext cx="724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"/>
              </a:rPr>
              <a:t>”Propagation </a:t>
            </a:r>
            <a:r>
              <a:rPr lang="en-US" altLang="ja-JP" dirty="0">
                <a:solidFill>
                  <a:srgbClr val="0000FF"/>
                </a:solidFill>
                <a:latin typeface=""/>
              </a:rPr>
              <a:t>of intense laser pulses in strongly magnetized </a:t>
            </a:r>
            <a:r>
              <a:rPr lang="en-US" altLang="ja-JP" dirty="0" smtClean="0">
                <a:solidFill>
                  <a:srgbClr val="0000FF"/>
                </a:solidFill>
                <a:latin typeface=""/>
              </a:rPr>
              <a:t>plasmas”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"/>
              </a:rPr>
              <a:t>					         X.H.Yang (2015)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21938" r="50000" b="30161"/>
          <a:stretch/>
        </p:blipFill>
        <p:spPr>
          <a:xfrm>
            <a:off x="380235" y="2718584"/>
            <a:ext cx="5309209" cy="34922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05908" y="1584620"/>
            <a:ext cx="633218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二次元</a:t>
            </a:r>
            <a:r>
              <a:rPr kumimoji="1" lang="en-US" altLang="ja-JP" dirty="0" smtClean="0"/>
              <a:t>PIC</a:t>
            </a:r>
            <a:r>
              <a:rPr kumimoji="1" lang="ja-JP" altLang="en-US" dirty="0" smtClean="0"/>
              <a:t>コードを用いて強磁場中における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密度勾配</a:t>
            </a:r>
            <a:r>
              <a:rPr kumimoji="1" lang="ja-JP" altLang="en-US" dirty="0" smtClean="0"/>
              <a:t>のある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プラズマとレーザーとの相互作用を解析している。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→低密度領域において高い吸収率を観測。</a:t>
            </a:r>
            <a:r>
              <a:rPr kumimoji="1" lang="ja-JP" altLang="en-US" dirty="0" smtClean="0">
                <a:solidFill>
                  <a:srgbClr val="0070C0"/>
                </a:solidFill>
              </a:rPr>
              <a:t>機構は不明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5463535" y="2940936"/>
            <a:ext cx="3532981" cy="1417075"/>
            <a:chOff x="5611019" y="2880813"/>
            <a:chExt cx="3532981" cy="141707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1019" y="2880813"/>
              <a:ext cx="3532981" cy="1417075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5611019" y="3746971"/>
              <a:ext cx="2563091" cy="241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368" y="3728123"/>
              <a:ext cx="2895600" cy="279400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5709884" y="261187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</a:t>
            </a:r>
            <a:r>
              <a:rPr kumimoji="1" lang="ja-JP" altLang="en-US" dirty="0" smtClean="0"/>
              <a:t>波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5030530" y="5412658"/>
            <a:ext cx="0" cy="604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892135" y="599368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10</a:t>
            </a:r>
            <a:r>
              <a:rPr kumimoji="1" lang="en-US" altLang="ja-JP" smtClean="0"/>
              <a:t>nc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54628" y="282908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50T0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4628" y="447403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9</a:t>
            </a:r>
            <a:r>
              <a:rPr kumimoji="1" lang="en-US" altLang="ja-JP" dirty="0" smtClean="0"/>
              <a:t>0T0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03758" y="283907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7</a:t>
            </a:r>
            <a:r>
              <a:rPr kumimoji="1" lang="en-US" altLang="ja-JP" dirty="0" smtClean="0"/>
              <a:t>0T0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62866" y="5250495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1nc</a:t>
            </a:r>
            <a:r>
              <a:rPr kumimoji="1" lang="ja-JP" altLang="en-US" dirty="0" smtClean="0"/>
              <a:t>を超える密度まで侵入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14266" y="58393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Ey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72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28650" y="5447846"/>
            <a:ext cx="249299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本研究</a:t>
            </a:r>
            <a:endParaRPr kumimoji="1" lang="en-US" altLang="ja-JP" sz="2400" b="1" dirty="0" smtClean="0"/>
          </a:p>
          <a:p>
            <a:r>
              <a:rPr kumimoji="1" lang="ja-JP" altLang="en-US" dirty="0" smtClean="0"/>
              <a:t>・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１次元</a:t>
            </a:r>
            <a:r>
              <a:rPr kumimoji="1" lang="en-US" altLang="ja-JP" dirty="0" smtClean="0">
                <a:solidFill>
                  <a:srgbClr val="FF0000"/>
                </a:solidFill>
              </a:rPr>
              <a:t>PIC</a:t>
            </a:r>
          </a:p>
          <a:p>
            <a:r>
              <a:rPr kumimoji="1" lang="ja-JP" altLang="en-US" dirty="0" smtClean="0"/>
              <a:t>・</a:t>
            </a:r>
            <a:r>
              <a:rPr kumimoji="1" lang="ja-JP" altLang="en-US" dirty="0" smtClean="0">
                <a:solidFill>
                  <a:srgbClr val="FF0000"/>
                </a:solidFill>
              </a:rPr>
              <a:t>均一密度</a:t>
            </a:r>
            <a:r>
              <a:rPr kumimoji="1" lang="ja-JP" altLang="en-US" dirty="0" smtClean="0"/>
              <a:t>のプラズマ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48446" y="5597950"/>
            <a:ext cx="41588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シンプルな系にすることで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理論の構築を目指す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293090" y="5776813"/>
            <a:ext cx="960503" cy="47327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28650" y="-3174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先行研究</a:t>
            </a:r>
            <a:endParaRPr kumimoji="1" lang="ja-JP" altLang="en-US" dirty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234542" y="851538"/>
            <a:ext cx="6038102" cy="3886593"/>
            <a:chOff x="171860" y="1399732"/>
            <a:chExt cx="6038102" cy="3886593"/>
          </a:xfrm>
        </p:grpSpPr>
        <p:pic>
          <p:nvPicPr>
            <p:cNvPr id="6" name="コンテンツ プレースホルダー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5" t="35185" r="49330" b="16066"/>
            <a:stretch/>
          </p:blipFill>
          <p:spPr>
            <a:xfrm>
              <a:off x="171860" y="1399732"/>
              <a:ext cx="6038102" cy="3886593"/>
            </a:xfrm>
            <a:prstGeom prst="rect">
              <a:avLst/>
            </a:prstGeom>
          </p:spPr>
        </p:pic>
        <p:sp>
          <p:nvSpPr>
            <p:cNvPr id="10" name="円/楕円 9"/>
            <p:cNvSpPr/>
            <p:nvPr/>
          </p:nvSpPr>
          <p:spPr>
            <a:xfrm>
              <a:off x="3773341" y="1810649"/>
              <a:ext cx="480252" cy="10468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890899" y="1528962"/>
              <a:ext cx="117051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mtClean="0"/>
                <a:t>0.1-0.3nc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554895" y="11746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アンダーデンス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領域での吸収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51794" y="4614042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electron kinetic energy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15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1720849"/>
            <a:ext cx="5581650" cy="43053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28650" y="384629"/>
            <a:ext cx="724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"/>
              </a:rPr>
              <a:t>”Propagation </a:t>
            </a:r>
            <a:r>
              <a:rPr lang="en-US" altLang="ja-JP" dirty="0">
                <a:solidFill>
                  <a:srgbClr val="0000FF"/>
                </a:solidFill>
                <a:latin typeface=""/>
              </a:rPr>
              <a:t>of intense laser pulses in strongly magnetized </a:t>
            </a:r>
            <a:r>
              <a:rPr lang="en-US" altLang="ja-JP" dirty="0" smtClean="0">
                <a:solidFill>
                  <a:srgbClr val="0000FF"/>
                </a:solidFill>
                <a:latin typeface=""/>
              </a:rPr>
              <a:t>plasmas”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"/>
              </a:rPr>
              <a:t>					         X.H.Yang (2015)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9526"/>
            <a:ext cx="3365500" cy="15621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791" y="608329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プラズマ密度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5324" r="278" b="5536"/>
          <a:stretch/>
        </p:blipFill>
        <p:spPr>
          <a:xfrm>
            <a:off x="3570997" y="2933383"/>
            <a:ext cx="5573003" cy="39246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0839" y="392532"/>
            <a:ext cx="8042276" cy="62454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初期条件</a:t>
            </a:r>
            <a:r>
              <a:rPr kumimoji="1" lang="en-US" altLang="ja-JP" dirty="0" smtClean="0"/>
              <a:t>(foil)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50454" y="1329867"/>
            <a:ext cx="5229412" cy="257570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21599" y="5499209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レーザーパルス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4924" y="3670106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プラズマ</a:t>
            </a:r>
            <a:endParaRPr kumimoji="1" lang="ja-JP" altLang="en-US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7715" y="4551645"/>
            <a:ext cx="25327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波長</a:t>
            </a:r>
            <a:r>
              <a:rPr kumimoji="1" lang="en-US" altLang="ja-JP" sz="2400" dirty="0" smtClean="0"/>
              <a:t>0.8μm</a:t>
            </a:r>
          </a:p>
          <a:p>
            <a:r>
              <a:rPr kumimoji="1" lang="ja-JP" altLang="en-US" sz="2400" dirty="0" smtClean="0"/>
              <a:t>→</a:t>
            </a:r>
            <a:r>
              <a:rPr kumimoji="1" lang="en-US" altLang="ja-JP" sz="2400" dirty="0" err="1" smtClean="0"/>
              <a:t>Bc</a:t>
            </a:r>
            <a:r>
              <a:rPr kumimoji="1" lang="ja-JP" altLang="en-US" sz="2400" dirty="0" smtClean="0"/>
              <a:t>＝</a:t>
            </a:r>
            <a:r>
              <a:rPr kumimoji="1" lang="en-US" altLang="ja-JP" sz="2400" dirty="0" smtClean="0"/>
              <a:t>13kT</a:t>
            </a:r>
            <a:endParaRPr kumimoji="1" lang="ja-JP" altLang="en-US" sz="2400" dirty="0" smtClean="0"/>
          </a:p>
        </p:txBody>
      </p:sp>
      <p:sp>
        <p:nvSpPr>
          <p:cNvPr id="11" name="右矢印 10"/>
          <p:cNvSpPr/>
          <p:nvPr/>
        </p:nvSpPr>
        <p:spPr>
          <a:xfrm>
            <a:off x="4081270" y="5868541"/>
            <a:ext cx="4382848" cy="47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42920" y="5575822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磁場</a:t>
            </a:r>
            <a:endParaRPr kumimoji="1" lang="ja-JP" altLang="en-US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60" y="1500120"/>
            <a:ext cx="4978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6984" r="3750" b="7090"/>
          <a:stretch/>
        </p:blipFill>
        <p:spPr>
          <a:xfrm>
            <a:off x="3645932" y="2987052"/>
            <a:ext cx="5423129" cy="38709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72" y="400566"/>
            <a:ext cx="8042276" cy="62454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磁場がないとき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50454" y="1329867"/>
            <a:ext cx="5229412" cy="257570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26073" y="2617720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B=0.0 ne/</a:t>
            </a:r>
            <a:r>
              <a:rPr kumimoji="1" lang="en-US" altLang="ja-JP" dirty="0" err="1" smtClean="0"/>
              <a:t>nc</a:t>
            </a:r>
            <a:r>
              <a:rPr kumimoji="1" lang="en-US" altLang="ja-JP" dirty="0" smtClean="0"/>
              <a:t> =0.5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45238" y="1417391"/>
            <a:ext cx="272382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ほとんどのレーザーの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エネルギーがプラズマを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透過している</a:t>
            </a:r>
            <a:endParaRPr kumimoji="1"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79" y="1394440"/>
            <a:ext cx="5205162" cy="248818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17715" y="4551645"/>
            <a:ext cx="25327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波長</a:t>
            </a:r>
            <a:r>
              <a:rPr kumimoji="1" lang="en-US" altLang="ja-JP" sz="2400" dirty="0" smtClean="0"/>
              <a:t>0.8μm</a:t>
            </a:r>
          </a:p>
          <a:p>
            <a:r>
              <a:rPr kumimoji="1" lang="ja-JP" altLang="en-US" sz="2400" dirty="0" smtClean="0"/>
              <a:t>→</a:t>
            </a:r>
            <a:r>
              <a:rPr kumimoji="1" lang="en-US" altLang="ja-JP" sz="2400" dirty="0" err="1" smtClean="0"/>
              <a:t>Bc</a:t>
            </a:r>
            <a:r>
              <a:rPr kumimoji="1" lang="ja-JP" altLang="en-US" sz="2400" dirty="0" smtClean="0"/>
              <a:t>＝</a:t>
            </a:r>
            <a:r>
              <a:rPr kumimoji="1" lang="en-US" altLang="ja-JP" sz="2400" dirty="0" smtClean="0"/>
              <a:t>13kT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30233" y="5197976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吸収率３％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9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図形グループ 8"/>
          <p:cNvGrpSpPr/>
          <p:nvPr/>
        </p:nvGrpSpPr>
        <p:grpSpPr>
          <a:xfrm>
            <a:off x="3389740" y="715078"/>
            <a:ext cx="5876981" cy="5756889"/>
            <a:chOff x="3389740" y="715078"/>
            <a:chExt cx="5876981" cy="5756889"/>
          </a:xfrm>
        </p:grpSpPr>
        <p:grpSp>
          <p:nvGrpSpPr>
            <p:cNvPr id="2" name="図形グループ 1"/>
            <p:cNvGrpSpPr/>
            <p:nvPr/>
          </p:nvGrpSpPr>
          <p:grpSpPr>
            <a:xfrm>
              <a:off x="3389740" y="715078"/>
              <a:ext cx="5876981" cy="5756889"/>
              <a:chOff x="3389740" y="715078"/>
              <a:chExt cx="5876981" cy="5756889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4095" y="1135712"/>
                <a:ext cx="5732626" cy="4720986"/>
              </a:xfrm>
              <a:prstGeom prst="rect">
                <a:avLst/>
              </a:prstGeom>
            </p:spPr>
          </p:pic>
          <p:grpSp>
            <p:nvGrpSpPr>
              <p:cNvPr id="54" name="図形グループ 53"/>
              <p:cNvGrpSpPr/>
              <p:nvPr/>
            </p:nvGrpSpPr>
            <p:grpSpPr>
              <a:xfrm>
                <a:off x="3389740" y="715078"/>
                <a:ext cx="5368823" cy="5756889"/>
                <a:chOff x="3791529" y="715078"/>
                <a:chExt cx="5368823" cy="5756889"/>
              </a:xfrm>
            </p:grpSpPr>
            <p:grpSp>
              <p:nvGrpSpPr>
                <p:cNvPr id="7" name="図形グループ 6"/>
                <p:cNvGrpSpPr/>
                <p:nvPr/>
              </p:nvGrpSpPr>
              <p:grpSpPr>
                <a:xfrm>
                  <a:off x="5713648" y="3122731"/>
                  <a:ext cx="3446704" cy="3349236"/>
                  <a:chOff x="17465015" y="12529512"/>
                  <a:chExt cx="2914266" cy="2831855"/>
                </a:xfrm>
              </p:grpSpPr>
              <p:grpSp>
                <p:nvGrpSpPr>
                  <p:cNvPr id="12" name="図形グループ 11"/>
                  <p:cNvGrpSpPr/>
                  <p:nvPr/>
                </p:nvGrpSpPr>
                <p:grpSpPr>
                  <a:xfrm>
                    <a:off x="18060813" y="12529512"/>
                    <a:ext cx="2318468" cy="2831855"/>
                    <a:chOff x="18064003" y="11477549"/>
                    <a:chExt cx="2318468" cy="2831855"/>
                  </a:xfrm>
                </p:grpSpPr>
                <p:sp>
                  <p:nvSpPr>
                    <p:cNvPr id="15" name="テキスト ボックス 14"/>
                    <p:cNvSpPr txBox="1"/>
                    <p:nvPr/>
                  </p:nvSpPr>
                  <p:spPr>
                    <a:xfrm rot="16200000">
                      <a:off x="19627798" y="13554732"/>
                      <a:ext cx="1066951" cy="4423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2800" dirty="0"/>
                        <a:t>吸収率</a:t>
                      </a:r>
                    </a:p>
                  </p:txBody>
                </p:sp>
                <p:pic>
                  <p:nvPicPr>
                    <p:cNvPr id="16" name="図 15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8391247" y="11477549"/>
                      <a:ext cx="889000" cy="203200"/>
                    </a:xfrm>
                    <a:prstGeom prst="rect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</p:pic>
                <p:pic>
                  <p:nvPicPr>
                    <p:cNvPr id="18" name="図 17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8725927" y="13586978"/>
                      <a:ext cx="939800" cy="203200"/>
                    </a:xfrm>
                    <a:prstGeom prst="rect">
                      <a:avLst/>
                    </a:prstGeom>
                    <a:ln>
                      <a:solidFill>
                        <a:srgbClr val="002060"/>
                      </a:solidFill>
                    </a:ln>
                  </p:spPr>
                </p:pic>
                <p:cxnSp>
                  <p:nvCxnSpPr>
                    <p:cNvPr id="19" name="直線矢印コネクタ 18"/>
                    <p:cNvCxnSpPr/>
                    <p:nvPr/>
                  </p:nvCxnSpPr>
                  <p:spPr>
                    <a:xfrm flipV="1">
                      <a:off x="18064003" y="12916670"/>
                      <a:ext cx="3394" cy="107043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直線矢印コネクタ 19"/>
                    <p:cNvCxnSpPr/>
                    <p:nvPr/>
                  </p:nvCxnSpPr>
                  <p:spPr>
                    <a:xfrm flipV="1">
                      <a:off x="18743185" y="12907998"/>
                      <a:ext cx="0" cy="64880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3" name="図 1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465015" y="14962309"/>
                    <a:ext cx="1473200" cy="2540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</p:grp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6304277" y="3191906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①</a:t>
                  </a:r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038417" y="4445193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②</a:t>
                  </a:r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6308825" y="3645560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③</a:t>
                  </a:r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6304277" y="1688768"/>
                  <a:ext cx="4154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b="1" dirty="0" smtClean="0">
                      <a:solidFill>
                        <a:srgbClr val="FF0000"/>
                      </a:solidFill>
                    </a:rPr>
                    <a:t>④</a:t>
                  </a:r>
                  <a:endParaRPr kumimoji="1" lang="en-US" altLang="ja-JP" b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正方形/長方形 48"/>
                <p:cNvSpPr/>
                <p:nvPr/>
              </p:nvSpPr>
              <p:spPr>
                <a:xfrm>
                  <a:off x="3791529" y="3050645"/>
                  <a:ext cx="324430" cy="707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6134374" y="5693457"/>
                  <a:ext cx="698332" cy="286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2" name="図 5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3955" y="5464494"/>
                  <a:ext cx="1003300" cy="508000"/>
                </a:xfrm>
                <a:prstGeom prst="rect">
                  <a:avLst/>
                </a:prstGeom>
              </p:spPr>
            </p:pic>
            <p:pic>
              <p:nvPicPr>
                <p:cNvPr id="53" name="図 5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1529" y="715078"/>
                  <a:ext cx="1143000" cy="508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84652" y="1198684"/>
              <a:ext cx="2489200" cy="330200"/>
            </a:xfrm>
            <a:prstGeom prst="rect">
              <a:avLst/>
            </a:prstGeom>
          </p:spPr>
        </p:pic>
      </p:grpSp>
      <p:grpSp>
        <p:nvGrpSpPr>
          <p:cNvPr id="45" name="図形グループ 44"/>
          <p:cNvGrpSpPr/>
          <p:nvPr/>
        </p:nvGrpSpPr>
        <p:grpSpPr>
          <a:xfrm>
            <a:off x="110363" y="4086537"/>
            <a:ext cx="3482950" cy="1260983"/>
            <a:chOff x="110363" y="4086537"/>
            <a:chExt cx="3482950" cy="1260983"/>
          </a:xfrm>
        </p:grpSpPr>
        <p:sp>
          <p:nvSpPr>
            <p:cNvPr id="33" name="正方形/長方形 32"/>
            <p:cNvSpPr/>
            <p:nvPr/>
          </p:nvSpPr>
          <p:spPr>
            <a:xfrm>
              <a:off x="110363" y="4546434"/>
              <a:ext cx="3482950" cy="8010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図形グループ 28"/>
            <p:cNvGrpSpPr/>
            <p:nvPr/>
          </p:nvGrpSpPr>
          <p:grpSpPr>
            <a:xfrm>
              <a:off x="161754" y="4506906"/>
              <a:ext cx="2595677" cy="830997"/>
              <a:chOff x="161754" y="2923719"/>
              <a:chExt cx="2595677" cy="830997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161754" y="2923719"/>
                <a:ext cx="254428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③　</a:t>
                </a:r>
                <a:r>
                  <a:rPr kumimoji="1" lang="en-US" altLang="ja-JP" sz="2400" dirty="0" smtClean="0"/>
                  <a:t>R</a:t>
                </a:r>
                <a:r>
                  <a:rPr kumimoji="1" lang="ja-JP" altLang="en-US" sz="2400" dirty="0" smtClean="0"/>
                  <a:t>カットオフ</a:t>
                </a:r>
                <a:endParaRPr kumimoji="1" lang="en-US" altLang="ja-JP" sz="2400" dirty="0" smtClean="0"/>
              </a:p>
              <a:p>
                <a:r>
                  <a:rPr kumimoji="1" lang="ja-JP" altLang="en-US" sz="2400" dirty="0"/>
                  <a:t>　</a:t>
                </a:r>
                <a:r>
                  <a:rPr kumimoji="1" lang="ja-JP" altLang="en-US" sz="2400" dirty="0" smtClean="0"/>
                  <a:t>　　</a:t>
                </a:r>
              </a:p>
            </p:txBody>
          </p:sp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1327" y="3399527"/>
                <a:ext cx="1546104" cy="33429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4" name="正方形/長方形 33"/>
            <p:cNvSpPr/>
            <p:nvPr/>
          </p:nvSpPr>
          <p:spPr>
            <a:xfrm>
              <a:off x="110363" y="4086537"/>
              <a:ext cx="129717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 smtClean="0">
                  <a:solidFill>
                    <a:schemeClr val="tx1"/>
                  </a:solidFill>
                </a:rPr>
                <a:t>反射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110363" y="5576722"/>
            <a:ext cx="3482950" cy="1024510"/>
            <a:chOff x="110363" y="5576722"/>
            <a:chExt cx="3482950" cy="1024510"/>
          </a:xfrm>
        </p:grpSpPr>
        <p:grpSp>
          <p:nvGrpSpPr>
            <p:cNvPr id="37" name="図形グループ 36"/>
            <p:cNvGrpSpPr/>
            <p:nvPr/>
          </p:nvGrpSpPr>
          <p:grpSpPr>
            <a:xfrm>
              <a:off x="110363" y="6039531"/>
              <a:ext cx="3482950" cy="561701"/>
              <a:chOff x="110363" y="5654587"/>
              <a:chExt cx="3482950" cy="561701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110363" y="5654587"/>
                <a:ext cx="3482950" cy="56170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95475" y="5688541"/>
                <a:ext cx="200728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④　</a:t>
                </a:r>
                <a:r>
                  <a:rPr kumimoji="1" lang="en-US" altLang="ja-JP" sz="2400" dirty="0" smtClean="0"/>
                  <a:t>B/</a:t>
                </a:r>
                <a:r>
                  <a:rPr kumimoji="1" lang="en-US" altLang="ja-JP" sz="2400" dirty="0" err="1" smtClean="0"/>
                  <a:t>Bc</a:t>
                </a:r>
                <a:r>
                  <a:rPr kumimoji="1" lang="en-US" altLang="ja-JP" sz="2400" dirty="0" smtClean="0"/>
                  <a:t> &gt;1</a:t>
                </a:r>
                <a:endParaRPr kumimoji="1" lang="ja-JP" altLang="en-US" sz="2400" dirty="0" smtClean="0"/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110363" y="5576722"/>
              <a:ext cx="129717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 smtClean="0">
                  <a:solidFill>
                    <a:schemeClr val="tx1"/>
                  </a:solidFill>
                </a:rPr>
                <a:t>透過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110363" y="1462288"/>
            <a:ext cx="3621599" cy="2464796"/>
            <a:chOff x="110363" y="1462288"/>
            <a:chExt cx="3621599" cy="2464796"/>
          </a:xfrm>
        </p:grpSpPr>
        <p:grpSp>
          <p:nvGrpSpPr>
            <p:cNvPr id="51" name="図形グループ 50"/>
            <p:cNvGrpSpPr/>
            <p:nvPr/>
          </p:nvGrpSpPr>
          <p:grpSpPr>
            <a:xfrm>
              <a:off x="110363" y="1462288"/>
              <a:ext cx="3621599" cy="2464796"/>
              <a:chOff x="110363" y="1462288"/>
              <a:chExt cx="3621599" cy="2464796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110363" y="1938653"/>
                <a:ext cx="3482950" cy="19884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7" name="図形グループ 56"/>
              <p:cNvGrpSpPr/>
              <p:nvPr/>
            </p:nvGrpSpPr>
            <p:grpSpPr>
              <a:xfrm>
                <a:off x="161754" y="1938652"/>
                <a:ext cx="3570208" cy="762964"/>
                <a:chOff x="161754" y="1663593"/>
                <a:chExt cx="3570208" cy="762964"/>
              </a:xfrm>
            </p:grpSpPr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161754" y="1663593"/>
                  <a:ext cx="35702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 smtClean="0"/>
                    <a:t>①　サイクロトロン共鳴</a:t>
                  </a:r>
                </a:p>
              </p:txBody>
            </p:sp>
            <p:pic>
              <p:nvPicPr>
                <p:cNvPr id="61" name="図 6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1327" y="2090314"/>
                  <a:ext cx="1471061" cy="33624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8" name="テキスト ボックス 57"/>
              <p:cNvSpPr txBox="1"/>
              <p:nvPr/>
            </p:nvSpPr>
            <p:spPr>
              <a:xfrm>
                <a:off x="161754" y="2759534"/>
                <a:ext cx="295465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②　パラメトリック</a:t>
                </a:r>
                <a:endParaRPr kumimoji="1" lang="en-US" altLang="ja-JP" sz="2400" dirty="0"/>
              </a:p>
              <a:p>
                <a:r>
                  <a:rPr kumimoji="1" lang="ja-JP" altLang="en-US" sz="2400" dirty="0" smtClean="0"/>
                  <a:t>　　不安定性</a:t>
                </a:r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110363" y="1462288"/>
                <a:ext cx="129717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b="1" dirty="0" smtClean="0">
                    <a:solidFill>
                      <a:schemeClr val="tx1"/>
                    </a:solidFill>
                  </a:rPr>
                  <a:t>吸収</a:t>
                </a:r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1141" y="3544757"/>
              <a:ext cx="3200400" cy="381000"/>
            </a:xfrm>
            <a:prstGeom prst="rect">
              <a:avLst/>
            </a:prstGeom>
          </p:spPr>
        </p:pic>
      </p:grpSp>
      <p:sp>
        <p:nvSpPr>
          <p:cNvPr id="63" name="タイトル 1"/>
          <p:cNvSpPr txBox="1">
            <a:spLocks/>
          </p:cNvSpPr>
          <p:nvPr/>
        </p:nvSpPr>
        <p:spPr>
          <a:xfrm>
            <a:off x="544808" y="-2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結果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795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19899</TotalTime>
  <Words>782</Words>
  <Application>Microsoft Macintosh PowerPoint</Application>
  <PresentationFormat>画面に合わせる (4:3)</PresentationFormat>
  <Paragraphs>241</Paragraphs>
  <Slides>24</Slides>
  <Notes>10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Ryumin-regular-Identity-H</vt:lpstr>
      <vt:lpstr>Yu Gothic</vt:lpstr>
      <vt:lpstr>Yu Gothic Light</vt:lpstr>
      <vt:lpstr>Arial</vt:lpstr>
      <vt:lpstr>ホワイト</vt:lpstr>
      <vt:lpstr>PowerPoint プレゼンテーション</vt:lpstr>
      <vt:lpstr>概要と背景</vt:lpstr>
      <vt:lpstr>本研究の目的・意義</vt:lpstr>
      <vt:lpstr>先行研究</vt:lpstr>
      <vt:lpstr>先行研究</vt:lpstr>
      <vt:lpstr>PowerPoint プレゼンテーション</vt:lpstr>
      <vt:lpstr>初期条件(foil)</vt:lpstr>
      <vt:lpstr>磁場がないとき</vt:lpstr>
      <vt:lpstr>PowerPoint プレゼンテーション</vt:lpstr>
      <vt:lpstr>結果(サイクロトロン共鳴による吸収)</vt:lpstr>
      <vt:lpstr>PowerPoint プレゼンテーション</vt:lpstr>
      <vt:lpstr>PowerPoint プレゼンテーション</vt:lpstr>
      <vt:lpstr>パラメトリック不安定性</vt:lpstr>
      <vt:lpstr>ラマン散乱①</vt:lpstr>
      <vt:lpstr>ラマン散乱②(入射波→ホイッスラー波)</vt:lpstr>
      <vt:lpstr>  ラマン散乱③ 入射波(ホイッスラー波)→ホイッスラー波 </vt:lpstr>
      <vt:lpstr>foil形状でのシミュレーション結果</vt:lpstr>
      <vt:lpstr>PowerPoint プレゼンテーション</vt:lpstr>
      <vt:lpstr>プラズマを透過する磁場強度と レーザー強度との関係</vt:lpstr>
      <vt:lpstr>密度勾配のある場合</vt:lpstr>
      <vt:lpstr>PowerPoint プレゼンテーション</vt:lpstr>
      <vt:lpstr>PowerPoint プレゼンテーション</vt:lpstr>
      <vt:lpstr>Summary</vt:lpstr>
      <vt:lpstr>強磁場中におけるresolutionによる影響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61</cp:revision>
  <dcterms:created xsi:type="dcterms:W3CDTF">2016-12-28T11:39:02Z</dcterms:created>
  <dcterms:modified xsi:type="dcterms:W3CDTF">2017-01-11T07:21:41Z</dcterms:modified>
</cp:coreProperties>
</file>