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1.xml" ContentType="application/vnd.openxmlformats-officedocument.presentationml.notesSlide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notesSlides/notesSlide3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36"/>
  </p:notesMasterIdLst>
  <p:handoutMasterIdLst>
    <p:handoutMasterId r:id="rId37"/>
  </p:handoutMasterIdLst>
  <p:sldIdLst>
    <p:sldId id="376" r:id="rId2"/>
    <p:sldId id="614" r:id="rId3"/>
    <p:sldId id="638" r:id="rId4"/>
    <p:sldId id="636" r:id="rId5"/>
    <p:sldId id="639" r:id="rId6"/>
    <p:sldId id="676" r:id="rId7"/>
    <p:sldId id="677" r:id="rId8"/>
    <p:sldId id="658" r:id="rId9"/>
    <p:sldId id="657" r:id="rId10"/>
    <p:sldId id="632" r:id="rId11"/>
    <p:sldId id="660" r:id="rId12"/>
    <p:sldId id="584" r:id="rId13"/>
    <p:sldId id="642" r:id="rId14"/>
    <p:sldId id="678" r:id="rId15"/>
    <p:sldId id="644" r:id="rId16"/>
    <p:sldId id="686" r:id="rId17"/>
    <p:sldId id="645" r:id="rId18"/>
    <p:sldId id="667" r:id="rId19"/>
    <p:sldId id="685" r:id="rId20"/>
    <p:sldId id="648" r:id="rId21"/>
    <p:sldId id="689" r:id="rId22"/>
    <p:sldId id="687" r:id="rId23"/>
    <p:sldId id="649" r:id="rId24"/>
    <p:sldId id="690" r:id="rId25"/>
    <p:sldId id="651" r:id="rId26"/>
    <p:sldId id="652" r:id="rId27"/>
    <p:sldId id="653" r:id="rId28"/>
    <p:sldId id="675" r:id="rId29"/>
    <p:sldId id="681" r:id="rId30"/>
    <p:sldId id="682" r:id="rId31"/>
    <p:sldId id="674" r:id="rId32"/>
    <p:sldId id="655" r:id="rId33"/>
    <p:sldId id="637" r:id="rId34"/>
    <p:sldId id="683" r:id="rId35"/>
  </p:sldIdLst>
  <p:sldSz cx="9144000" cy="6858000" type="screen4x3"/>
  <p:notesSz cx="9939338" cy="6805613"/>
  <p:custDataLst>
    <p:tags r:id="rId38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F74C23F-156A-4CEA-ACDE-FDBAB4093CF5}">
          <p14:sldIdLst>
            <p14:sldId id="376"/>
            <p14:sldId id="614"/>
            <p14:sldId id="638"/>
            <p14:sldId id="636"/>
            <p14:sldId id="639"/>
            <p14:sldId id="676"/>
            <p14:sldId id="677"/>
            <p14:sldId id="658"/>
            <p14:sldId id="657"/>
            <p14:sldId id="632"/>
            <p14:sldId id="660"/>
            <p14:sldId id="584"/>
            <p14:sldId id="642"/>
            <p14:sldId id="678"/>
            <p14:sldId id="644"/>
            <p14:sldId id="686"/>
            <p14:sldId id="645"/>
            <p14:sldId id="667"/>
            <p14:sldId id="685"/>
            <p14:sldId id="648"/>
            <p14:sldId id="689"/>
            <p14:sldId id="687"/>
            <p14:sldId id="649"/>
            <p14:sldId id="690"/>
            <p14:sldId id="651"/>
            <p14:sldId id="652"/>
            <p14:sldId id="653"/>
            <p14:sldId id="675"/>
            <p14:sldId id="681"/>
            <p14:sldId id="682"/>
            <p14:sldId id="674"/>
            <p14:sldId id="655"/>
            <p14:sldId id="637"/>
            <p14:sldId id="683"/>
          </p14:sldIdLst>
        </p14:section>
        <p14:section name="タイトルなしのセクション" id="{A1368BF8-7CA0-4B57-ABC7-C0A47D3CA41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8000"/>
    <a:srgbClr val="808080"/>
    <a:srgbClr val="FF0000"/>
    <a:srgbClr val="5AB408"/>
    <a:srgbClr val="68D109"/>
    <a:srgbClr val="6DDA0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00" autoAdjust="0"/>
    <p:restoredTop sz="92544" autoAdjust="0"/>
  </p:normalViewPr>
  <p:slideViewPr>
    <p:cSldViewPr>
      <p:cViewPr varScale="1">
        <p:scale>
          <a:sx n="107" d="100"/>
          <a:sy n="107" d="100"/>
        </p:scale>
        <p:origin x="-122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68" y="-96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068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2713"/>
            <a:ext cx="4306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62713"/>
            <a:ext cx="4306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B6437651-E5C1-4A5C-9390-FCDD43CA8A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33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68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2150"/>
            <a:ext cx="795178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2713"/>
            <a:ext cx="4306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2713"/>
            <a:ext cx="4306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68408EDE-0C65-48FB-91FF-9DE5DD129A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1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CDF0670-83DC-4AA9-8DB6-9DC95870E4D6}" type="slidenum">
              <a:rPr lang="en-US" altLang="ja-JP" sz="1300" smtClean="0">
                <a:latin typeface="Arial" charset="0"/>
              </a:rPr>
              <a:pPr eaLnBrk="1" hangingPunct="1"/>
              <a:t>1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DE4D089-F217-454E-997D-5C3E0D5F8236}" type="slidenum">
              <a:rPr lang="en-US" altLang="ja-JP" sz="1300" smtClean="0">
                <a:latin typeface="Arial" charset="0"/>
              </a:rPr>
              <a:pPr eaLnBrk="1" hangingPunct="1"/>
              <a:t>10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424093D5-0557-45F7-89C9-CD4B1293B7F6}" type="slidenum">
              <a:rPr lang="en-US" altLang="ja-JP" sz="1300" smtClean="0">
                <a:latin typeface="Arial" charset="0"/>
              </a:rPr>
              <a:pPr eaLnBrk="1" hangingPunct="1"/>
              <a:t>11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en-US" altLang="ja-JP" dirty="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F67846C-2B90-4145-8C60-29F175E41C75}" type="slidenum">
              <a:rPr lang="en-US" altLang="ja-JP" sz="1300" smtClean="0">
                <a:latin typeface="Arial" charset="0"/>
              </a:rPr>
              <a:pPr eaLnBrk="1" hangingPunct="1"/>
              <a:t>12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DAD7529-72A0-44E6-9DFC-37C6AD9B3D74}" type="slidenum">
              <a:rPr lang="en-US" altLang="ja-JP" sz="1300" smtClean="0">
                <a:latin typeface="Arial" charset="0"/>
              </a:rPr>
              <a:pPr eaLnBrk="1" hangingPunct="1"/>
              <a:t>13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DAD7529-72A0-44E6-9DFC-37C6AD9B3D74}" type="slidenum">
              <a:rPr lang="en-US" altLang="ja-JP" sz="1300" smtClean="0">
                <a:latin typeface="Arial" charset="0"/>
              </a:rPr>
              <a:pPr eaLnBrk="1" hangingPunct="1"/>
              <a:t>14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15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16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17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18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19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DAD7529-72A0-44E6-9DFC-37C6AD9B3D74}" type="slidenum">
              <a:rPr lang="en-US" altLang="ja-JP" sz="1300" smtClean="0">
                <a:latin typeface="Arial" charset="0"/>
              </a:rPr>
              <a:pPr eaLnBrk="1" hangingPunct="1"/>
              <a:t>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20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21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23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baseline="0" dirty="0" smtClean="0"/>
              <a:t>When such suppression will be held in case of full QCD, Larger shift simulations are good way to investigate the QCD EOS.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 think there may</a:t>
            </a:r>
            <a:r>
              <a:rPr lang="en-US" altLang="ja-JP" baseline="0" dirty="0" smtClean="0"/>
              <a:t> be</a:t>
            </a:r>
            <a:r>
              <a:rPr lang="en-US" altLang="ja-JP" dirty="0" smtClean="0"/>
              <a:t> a simple idea to extract the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 from simulation</a:t>
            </a:r>
            <a:r>
              <a:rPr lang="en-US" altLang="ja-JP" baseline="0" dirty="0" smtClean="0"/>
              <a:t> with the shifted boundary conditions.</a:t>
            </a:r>
          </a:p>
          <a:p>
            <a:pPr eaLnBrk="1" hangingPunct="1"/>
            <a:r>
              <a:rPr lang="en-US" altLang="ja-JP" baseline="0" dirty="0" smtClean="0"/>
              <a:t>In any case, in full QCD calculation, we have to measure the chiral condensate to discuss the pseud-critical temperature. 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25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26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27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28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When we adopt</a:t>
            </a:r>
            <a:r>
              <a:rPr lang="en-US" altLang="ja-JP" baseline="0" dirty="0" smtClean="0"/>
              <a:t> the new method, the previous method including our T-integral method are not necessary in principle.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Now it is a matter of numerical</a:t>
            </a:r>
            <a:r>
              <a:rPr lang="en-US" altLang="ja-JP" baseline="0" dirty="0" smtClean="0"/>
              <a:t> cost. At present the new method may need larger cost than our method.</a:t>
            </a:r>
            <a:endParaRPr lang="en-US" altLang="ja-JP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29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90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7455F94A-91AE-4D2E-8E2C-2F8ECDA1B347}" type="slidenum">
              <a:rPr lang="en-US" altLang="ja-JP" sz="1300" smtClean="0">
                <a:latin typeface="Arial" charset="0"/>
              </a:rPr>
              <a:pPr eaLnBrk="1" hangingPunct="1"/>
              <a:t>3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9588"/>
            <a:ext cx="3405187" cy="25527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30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31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5D46174-272F-4F34-A15E-9DCC8BB96A89}" type="slidenum">
              <a:rPr lang="en-US" altLang="ja-JP" sz="1300" smtClean="0">
                <a:latin typeface="Arial" charset="0"/>
              </a:rPr>
              <a:pPr eaLnBrk="1" hangingPunct="1"/>
              <a:t>32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8EDE-0C65-48FB-91FF-9DE5DD129A3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330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34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Ward Identities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(2.6) with O=T_0k</a:t>
            </a:r>
          </a:p>
          <a:p>
            <a:pPr eaLnBrk="1" hangingPunct="1"/>
            <a:r>
              <a:rPr lang="en-US" altLang="ja-JP" dirty="0" smtClean="0"/>
              <a:t>(5.1), (5.2)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/>
              <a:t>(5.3) at V=∞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 (5.5)</a:t>
            </a:r>
          </a:p>
          <a:p>
            <a:pPr eaLnBrk="1" hangingPunct="1"/>
            <a:r>
              <a:rPr lang="en-US" altLang="ja-JP" dirty="0" smtClean="0"/>
              <a:t>(5.6) and (4.8)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DAD7529-72A0-44E6-9DFC-37C6AD9B3D74}" type="slidenum">
              <a:rPr lang="en-US" altLang="ja-JP" sz="1300" smtClean="0">
                <a:latin typeface="Arial" charset="0"/>
              </a:rPr>
              <a:pPr eaLnBrk="1" hangingPunct="1"/>
              <a:t>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221" y="3258790"/>
            <a:ext cx="7951788" cy="3063875"/>
          </a:xfrm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DAD7529-72A0-44E6-9DFC-37C6AD9B3D74}" type="slidenum">
              <a:rPr lang="en-US" altLang="ja-JP" sz="1300" smtClean="0">
                <a:latin typeface="Arial" charset="0"/>
              </a:rPr>
              <a:pPr eaLnBrk="1" hangingPunct="1"/>
              <a:t>5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B3D2893-2B0D-4CD9-957C-AC0ACEEC61D6}" type="slidenum">
              <a:rPr lang="en-US" altLang="ja-JP" sz="1300" smtClean="0">
                <a:latin typeface="Arial" charset="0"/>
              </a:rPr>
              <a:pPr eaLnBrk="1" hangingPunct="1"/>
              <a:t>6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B3D2893-2B0D-4CD9-957C-AC0ACEEC61D6}" type="slidenum">
              <a:rPr lang="en-US" altLang="ja-JP" sz="1300" smtClean="0">
                <a:latin typeface="Arial" charset="0"/>
              </a:rPr>
              <a:pPr eaLnBrk="1" hangingPunct="1"/>
              <a:t>7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CBFA5727-E589-411C-8047-98A6D364488C}" type="slidenum">
              <a:rPr lang="en-US" altLang="ja-JP" sz="1300" smtClean="0">
                <a:latin typeface="Arial" charset="0"/>
              </a:rPr>
              <a:pPr eaLnBrk="1" hangingPunct="1"/>
              <a:t>8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en-US" altLang="ja-JP" dirty="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2D921AEC-A420-4549-B4A3-9E8E1A0957F4}" type="slidenum">
              <a:rPr lang="en-US" altLang="ja-JP" sz="1300" smtClean="0">
                <a:latin typeface="Arial" charset="0"/>
              </a:rPr>
              <a:pPr eaLnBrk="1" hangingPunct="1"/>
              <a:t>9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en-US" altLang="ja-JP" dirty="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2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0F24-3B16-4286-9809-A7101233E9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2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773E-DC4F-409A-B11F-3323BD8045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86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F87E-6834-4146-83E1-27B715AB8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94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2587-D061-4B00-A12A-E512B5E37C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504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2B83-7EB5-4BF9-987A-7EE3CF6C3A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2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CF0E-A622-4932-921B-493B130C6B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58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E377-F1E3-4A3E-AC18-98A3A66693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7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03AB-0835-4F2A-8011-2D9E1D82A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36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BA8E-E0E5-4E3E-A8CC-144546A63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355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D18E-7C26-4AF8-B5EF-B9BD2561E8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107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70BD-6478-4C8B-A656-9D6A5D218E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00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1019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1019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fld id="{BA5DBC44-AE96-4F36-A4F7-CAAE7308E8C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10199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7956376" y="6351131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CC9B5D-8A58-410E-AED9-B1D47C0889EC}" type="slidenum">
              <a:rPr kumimoji="1" lang="ja-JP" altLang="en-US" sz="1000" smtClean="0">
                <a:effectLst/>
              </a:rPr>
              <a:t>‹#›</a:t>
            </a:fld>
            <a:r>
              <a:rPr kumimoji="1" lang="ja-JP" altLang="en-US" sz="1000" dirty="0" smtClean="0">
                <a:effectLst/>
              </a:rPr>
              <a:t> </a:t>
            </a:r>
            <a:r>
              <a:rPr kumimoji="1" lang="en-US" altLang="ja-JP" sz="1000" dirty="0" smtClean="0">
                <a:effectLst/>
              </a:rPr>
              <a:t>/ 33</a:t>
            </a:r>
            <a:endParaRPr kumimoji="1" lang="ja-JP" altLang="en-US" sz="10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6.xml"/><Relationship Id="rId16" Type="http://schemas.openxmlformats.org/officeDocument/2006/relationships/image" Target="../media/image15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0.png"/><Relationship Id="rId5" Type="http://schemas.openxmlformats.org/officeDocument/2006/relationships/tags" Target="../tags/tag19.xml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18" Type="http://schemas.openxmlformats.org/officeDocument/2006/relationships/image" Target="../media/image26.png"/><Relationship Id="rId3" Type="http://schemas.openxmlformats.org/officeDocument/2006/relationships/tags" Target="../tags/tag34.xml"/><Relationship Id="rId21" Type="http://schemas.openxmlformats.org/officeDocument/2006/relationships/image" Target="../media/image23.png"/><Relationship Id="rId7" Type="http://schemas.openxmlformats.org/officeDocument/2006/relationships/tags" Target="../tags/tag38.xml"/><Relationship Id="rId12" Type="http://schemas.openxmlformats.org/officeDocument/2006/relationships/image" Target="../media/image250.png"/><Relationship Id="rId17" Type="http://schemas.openxmlformats.org/officeDocument/2006/relationships/image" Target="../media/image25.png"/><Relationship Id="rId2" Type="http://schemas.openxmlformats.org/officeDocument/2006/relationships/tags" Target="../tags/tag33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70.png"/><Relationship Id="rId5" Type="http://schemas.openxmlformats.org/officeDocument/2006/relationships/tags" Target="../tags/tag36.xml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tags" Target="../tags/tag35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5.xml"/><Relationship Id="rId7" Type="http://schemas.openxmlformats.org/officeDocument/2006/relationships/image" Target="../media/image2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6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12" Type="http://schemas.openxmlformats.org/officeDocument/2006/relationships/image" Target="../media/image4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59.xml"/><Relationship Id="rId7" Type="http://schemas.openxmlformats.org/officeDocument/2006/relationships/image" Target="../media/image4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5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66.xml"/><Relationship Id="rId10" Type="http://schemas.openxmlformats.org/officeDocument/2006/relationships/image" Target="../media/image57.png"/><Relationship Id="rId4" Type="http://schemas.openxmlformats.org/officeDocument/2006/relationships/tags" Target="../tags/tag65.xml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55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60.png"/><Relationship Id="rId5" Type="http://schemas.openxmlformats.org/officeDocument/2006/relationships/tags" Target="../tags/tag71.xml"/><Relationship Id="rId15" Type="http://schemas.openxmlformats.org/officeDocument/2006/relationships/image" Target="../media/image63.png"/><Relationship Id="rId10" Type="http://schemas.openxmlformats.org/officeDocument/2006/relationships/image" Target="../media/image7.png"/><Relationship Id="rId4" Type="http://schemas.openxmlformats.org/officeDocument/2006/relationships/tags" Target="../tags/tag70.xml"/><Relationship Id="rId9" Type="http://schemas.openxmlformats.org/officeDocument/2006/relationships/image" Target="../media/image53.png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7.png"/><Relationship Id="rId5" Type="http://schemas.openxmlformats.org/officeDocument/2006/relationships/tags" Target="../tags/tag77.xml"/><Relationship Id="rId10" Type="http://schemas.openxmlformats.org/officeDocument/2006/relationships/image" Target="../media/image66.png"/><Relationship Id="rId4" Type="http://schemas.openxmlformats.org/officeDocument/2006/relationships/tags" Target="../tags/tag76.xml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80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82.xml"/><Relationship Id="rId10" Type="http://schemas.openxmlformats.org/officeDocument/2006/relationships/image" Target="../media/image69.png"/><Relationship Id="rId4" Type="http://schemas.openxmlformats.org/officeDocument/2006/relationships/tags" Target="../tags/tag81.xml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13" Type="http://schemas.openxmlformats.org/officeDocument/2006/relationships/image" Target="../media/image74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72.png"/><Relationship Id="rId5" Type="http://schemas.openxmlformats.org/officeDocument/2006/relationships/tags" Target="../tags/tag87.xml"/><Relationship Id="rId10" Type="http://schemas.openxmlformats.org/officeDocument/2006/relationships/image" Target="../media/image71.png"/><Relationship Id="rId4" Type="http://schemas.openxmlformats.org/officeDocument/2006/relationships/tags" Target="../tags/tag86.xml"/><Relationship Id="rId9" Type="http://schemas.openxmlformats.org/officeDocument/2006/relationships/image" Target="../media/image55.png"/><Relationship Id="rId1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tags" Target="../tags/tag92.xml"/><Relationship Id="rId16" Type="http://schemas.openxmlformats.org/officeDocument/2006/relationships/image" Target="../media/image80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95.xml"/><Relationship Id="rId15" Type="http://schemas.openxmlformats.org/officeDocument/2006/relationships/image" Target="../media/image7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3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60401" y="980728"/>
            <a:ext cx="5975895" cy="136559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ja-JP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49" charset="-128"/>
              </a:rPr>
              <a:t>QCD </a:t>
            </a:r>
            <a:r>
              <a:rPr lang="en-US" altLang="ja-JP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49" charset="-128"/>
              </a:rPr>
              <a:t>t</a:t>
            </a:r>
            <a:r>
              <a:rPr lang="en-US" altLang="ja-JP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49" charset="-128"/>
              </a:rPr>
              <a:t>hermodynamics </a:t>
            </a:r>
            <a:br>
              <a:rPr lang="en-US" altLang="ja-JP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49" charset="-128"/>
              </a:rPr>
            </a:br>
            <a:r>
              <a:rPr lang="en-US" altLang="ja-JP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49" charset="-128"/>
              </a:rPr>
              <a:t>from shifted boundary conditions</a:t>
            </a:r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3131840" y="3749675"/>
            <a:ext cx="2132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ctr">
              <a:buClrTx/>
              <a:buSzTx/>
              <a:buFontTx/>
              <a:buNone/>
              <a:defRPr/>
            </a:pPr>
            <a:r>
              <a:rPr lang="en-US" altLang="ja-JP" sz="2000" dirty="0">
                <a:solidFill>
                  <a:srgbClr val="808000"/>
                </a:solidFill>
                <a:effectLst/>
                <a:ea typeface="HG丸ｺﾞｼｯｸM-PRO" pitchFamily="49" charset="-128"/>
              </a:rPr>
              <a:t>Takashi </a:t>
            </a:r>
            <a:r>
              <a:rPr lang="en-US" altLang="ja-JP" sz="2000" dirty="0" smtClean="0">
                <a:solidFill>
                  <a:srgbClr val="808000"/>
                </a:solidFill>
                <a:effectLst/>
                <a:ea typeface="HG丸ｺﾞｼｯｸM-PRO" pitchFamily="49" charset="-128"/>
              </a:rPr>
              <a:t>Umeda</a:t>
            </a:r>
          </a:p>
        </p:txBody>
      </p:sp>
      <p:sp>
        <p:nvSpPr>
          <p:cNvPr id="746506" name="Text Box 10"/>
          <p:cNvSpPr txBox="1">
            <a:spLocks noChangeArrowheads="1"/>
          </p:cNvSpPr>
          <p:nvPr/>
        </p:nvSpPr>
        <p:spPr bwMode="auto">
          <a:xfrm>
            <a:off x="1907704" y="5445224"/>
            <a:ext cx="5040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>
              <a:buClrTx/>
              <a:buSzTx/>
              <a:buFontTx/>
              <a:buNone/>
              <a:defRPr/>
            </a:pPr>
            <a:r>
              <a:rPr lang="en-US" altLang="ja-JP" i="1" dirty="0" smtClean="0">
                <a:effectLst/>
                <a:ea typeface="HG丸ｺﾞｼｯｸM-PRO" pitchFamily="49" charset="-128"/>
              </a:rPr>
              <a:t>Lattice QCD at finite temperature and density, </a:t>
            </a:r>
          </a:p>
          <a:p>
            <a:pPr fontAlgn="ctr">
              <a:buClrTx/>
              <a:buSzTx/>
              <a:buFontTx/>
              <a:buNone/>
              <a:defRPr/>
            </a:pPr>
            <a:r>
              <a:rPr lang="en-US" altLang="ja-JP" i="1" dirty="0" smtClean="0">
                <a:effectLst/>
                <a:ea typeface="HG丸ｺﾞｼｯｸM-PRO" pitchFamily="49" charset="-128"/>
              </a:rPr>
              <a:t>KEK, Ibaraki, Japan, 20-22 January 2014</a:t>
            </a:r>
            <a:endParaRPr lang="en-US" altLang="ja-JP" i="1" dirty="0">
              <a:effectLst/>
              <a:ea typeface="HG丸ｺﾞｼｯｸM-PRO" pitchFamily="49" charset="-128"/>
            </a:endParaRPr>
          </a:p>
        </p:txBody>
      </p:sp>
      <p:pic>
        <p:nvPicPr>
          <p:cNvPr id="3081" name="Picture 16" descr="1275804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492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717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7882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EOS for N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f</a:t>
            </a:r>
            <a:r>
              <a:rPr lang="en-US" altLang="ja-JP" sz="2800" dirty="0" smtClean="0">
                <a:solidFill>
                  <a:schemeClr val="bg2"/>
                </a:solidFill>
              </a:rPr>
              <a:t>=2+1 improved Wilson quarks</a:t>
            </a:r>
            <a:endParaRPr lang="el-GR" altLang="ja-JP" sz="2800" dirty="0" smtClean="0">
              <a:solidFill>
                <a:schemeClr val="bg2"/>
              </a:solidFill>
            </a:endParaRPr>
          </a:p>
        </p:txBody>
      </p:sp>
      <p:pic>
        <p:nvPicPr>
          <p:cNvPr id="71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7" t="-10912" r="-1817" b="-10912"/>
          <a:stretch>
            <a:fillRect/>
          </a:stretch>
        </p:blipFill>
        <p:spPr bwMode="auto">
          <a:xfrm>
            <a:off x="1116013" y="3212976"/>
            <a:ext cx="6756400" cy="665162"/>
          </a:xfrm>
          <a:prstGeom prst="rect">
            <a:avLst/>
          </a:prstGeom>
          <a:noFill/>
          <a:ln w="19050" algn="ctr">
            <a:solidFill>
              <a:srgbClr val="6DDA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07880"/>
            <a:ext cx="6048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080"/>
            <a:ext cx="7272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7178" name="Text Box 10"/>
          <p:cNvSpPr txBox="1">
            <a:spLocks noChangeArrowheads="1"/>
          </p:cNvSpPr>
          <p:nvPr/>
        </p:nvSpPr>
        <p:spPr bwMode="auto">
          <a:xfrm>
            <a:off x="1619250" y="5884217"/>
            <a:ext cx="613691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Noise method</a:t>
            </a:r>
            <a:r>
              <a:rPr lang="en-US" altLang="ja-JP" dirty="0">
                <a:effectLst/>
              </a:rPr>
              <a:t> ( #noise = 1 for each color &amp; spin indices )</a:t>
            </a:r>
          </a:p>
        </p:txBody>
      </p:sp>
      <p:sp>
        <p:nvSpPr>
          <p:cNvPr id="1287181" name="Line 13"/>
          <p:cNvSpPr>
            <a:spLocks noChangeShapeType="1"/>
          </p:cNvSpPr>
          <p:nvPr/>
        </p:nvSpPr>
        <p:spPr bwMode="auto">
          <a:xfrm>
            <a:off x="6156325" y="4563417"/>
            <a:ext cx="2016125" cy="0"/>
          </a:xfrm>
          <a:prstGeom prst="line">
            <a:avLst/>
          </a:prstGeom>
          <a:noFill/>
          <a:ln w="28575">
            <a:solidFill>
              <a:srgbClr val="5AB40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7182" name="Line 14"/>
          <p:cNvSpPr>
            <a:spLocks noChangeShapeType="1"/>
          </p:cNvSpPr>
          <p:nvPr/>
        </p:nvSpPr>
        <p:spPr bwMode="auto">
          <a:xfrm>
            <a:off x="2555875" y="5715942"/>
            <a:ext cx="1728788" cy="0"/>
          </a:xfrm>
          <a:prstGeom prst="line">
            <a:avLst/>
          </a:prstGeom>
          <a:noFill/>
          <a:ln w="28575">
            <a:solidFill>
              <a:srgbClr val="5AB40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7183" name="Line 15"/>
          <p:cNvSpPr>
            <a:spLocks noChangeShapeType="1"/>
          </p:cNvSpPr>
          <p:nvPr/>
        </p:nvSpPr>
        <p:spPr bwMode="auto">
          <a:xfrm>
            <a:off x="2843213" y="5211117"/>
            <a:ext cx="4033837" cy="0"/>
          </a:xfrm>
          <a:prstGeom prst="line">
            <a:avLst/>
          </a:prstGeom>
          <a:noFill/>
          <a:ln w="28575">
            <a:solidFill>
              <a:srgbClr val="5AB40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7184" name="Line 16"/>
          <p:cNvSpPr>
            <a:spLocks noChangeShapeType="1"/>
          </p:cNvSpPr>
          <p:nvPr/>
        </p:nvSpPr>
        <p:spPr bwMode="auto">
          <a:xfrm>
            <a:off x="900113" y="5860405"/>
            <a:ext cx="433387" cy="0"/>
          </a:xfrm>
          <a:prstGeom prst="line">
            <a:avLst/>
          </a:prstGeom>
          <a:noFill/>
          <a:ln w="28575">
            <a:solidFill>
              <a:srgbClr val="5AB40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7186" name="AutoShape 18"/>
          <p:cNvSpPr>
            <a:spLocks noChangeArrowheads="1"/>
          </p:cNvSpPr>
          <p:nvPr/>
        </p:nvSpPr>
        <p:spPr bwMode="auto">
          <a:xfrm rot="12266637">
            <a:off x="1331913" y="5931842"/>
            <a:ext cx="360362" cy="144463"/>
          </a:xfrm>
          <a:prstGeom prst="rightArrow">
            <a:avLst>
              <a:gd name="adj1" fmla="val 50000"/>
              <a:gd name="adj2" fmla="val 62362"/>
            </a:avLst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pic>
        <p:nvPicPr>
          <p:cNvPr id="718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58714"/>
            <a:ext cx="5048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979364"/>
            <a:ext cx="11525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623764"/>
            <a:ext cx="33845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625477"/>
            <a:ext cx="6337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921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715250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T=0 &amp; T&gt;0 configurations for N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f</a:t>
            </a:r>
            <a:r>
              <a:rPr lang="en-US" altLang="ja-JP" sz="2800" dirty="0" smtClean="0">
                <a:solidFill>
                  <a:schemeClr val="bg2"/>
                </a:solidFill>
              </a:rPr>
              <a:t>=2+1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1256452" name="Text Box 4"/>
          <p:cNvSpPr txBox="1">
            <a:spLocks noChangeArrowheads="1"/>
          </p:cNvSpPr>
          <p:nvPr/>
        </p:nvSpPr>
        <p:spPr bwMode="auto">
          <a:xfrm>
            <a:off x="747713" y="1587500"/>
            <a:ext cx="7167132" cy="26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effectLst/>
                <a:ea typeface="ＭＳ Ｐゴシック" pitchFamily="50" charset="-128"/>
              </a:rPr>
              <a:t>T=0 simulation: on 28</a:t>
            </a:r>
            <a:r>
              <a:rPr lang="en-US" altLang="ja-JP" baseline="30000" dirty="0">
                <a:effectLst/>
                <a:ea typeface="ＭＳ Ｐゴシック" pitchFamily="50" charset="-128"/>
              </a:rPr>
              <a:t>3</a:t>
            </a:r>
            <a:r>
              <a:rPr lang="en-US" altLang="ja-JP" dirty="0">
                <a:effectLst/>
                <a:ea typeface="ＭＳ Ｐゴシック" pitchFamily="50" charset="-128"/>
              </a:rPr>
              <a:t> x </a:t>
            </a:r>
            <a:r>
              <a:rPr lang="en-US" altLang="ja-JP" dirty="0" smtClean="0">
                <a:effectLst/>
                <a:ea typeface="ＭＳ Ｐゴシック" pitchFamily="50" charset="-128"/>
              </a:rPr>
              <a:t>56</a:t>
            </a:r>
            <a:endParaRPr lang="en-US" altLang="ja-JP" sz="1400" dirty="0">
              <a:solidFill>
                <a:srgbClr val="0033CC"/>
              </a:solidFill>
              <a:effectLst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	- RG-improved </a:t>
            </a:r>
            <a:r>
              <a:rPr lang="en-US" altLang="ja-JP" dirty="0" smtClean="0">
                <a:effectLst/>
              </a:rPr>
              <a:t>glue</a:t>
            </a:r>
            <a:r>
              <a:rPr lang="en-US" altLang="ja-JP" dirty="0" smtClean="0">
                <a:effectLst/>
                <a:ea typeface="ＭＳ Ｐゴシック" pitchFamily="50" charset="-128"/>
              </a:rPr>
              <a:t> </a:t>
            </a:r>
            <a:r>
              <a:rPr lang="en-US" altLang="ja-JP" dirty="0" smtClean="0">
                <a:effectLst/>
              </a:rPr>
              <a:t>+ </a:t>
            </a:r>
            <a:r>
              <a:rPr lang="en-US" altLang="ja-JP" dirty="0" smtClean="0">
                <a:effectLst/>
                <a:ea typeface="ＭＳ Ｐゴシック" pitchFamily="50" charset="-128"/>
              </a:rPr>
              <a:t>NP-improved </a:t>
            </a:r>
            <a:r>
              <a:rPr lang="en-US" altLang="ja-JP" dirty="0">
                <a:effectLst/>
                <a:ea typeface="ＭＳ Ｐゴシック" pitchFamily="50" charset="-128"/>
              </a:rPr>
              <a:t>Wilson quarks</a:t>
            </a:r>
          </a:p>
          <a:p>
            <a:pPr>
              <a:lnSpc>
                <a:spcPct val="14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	</a:t>
            </a:r>
            <a:r>
              <a:rPr lang="en-US" altLang="ja-JP" dirty="0" smtClean="0">
                <a:effectLst/>
                <a:ea typeface="ＭＳ Ｐゴシック" pitchFamily="50" charset="-128"/>
              </a:rPr>
              <a:t>- </a:t>
            </a:r>
            <a:r>
              <a:rPr lang="en-US" altLang="ja-JP" dirty="0">
                <a:effectLst/>
                <a:ea typeface="ＭＳ Ｐゴシック" pitchFamily="50" charset="-128"/>
              </a:rPr>
              <a:t>V~(2 </a:t>
            </a:r>
            <a:r>
              <a:rPr lang="en-US" altLang="ja-JP" dirty="0" err="1">
                <a:effectLst/>
                <a:ea typeface="ＭＳ Ｐゴシック" pitchFamily="50" charset="-128"/>
              </a:rPr>
              <a:t>fm</a:t>
            </a:r>
            <a:r>
              <a:rPr lang="en-US" altLang="ja-JP" dirty="0">
                <a:effectLst/>
                <a:ea typeface="ＭＳ Ｐゴシック" pitchFamily="50" charset="-128"/>
              </a:rPr>
              <a:t>)</a:t>
            </a:r>
            <a:r>
              <a:rPr lang="en-US" altLang="ja-JP" baseline="30000" dirty="0">
                <a:effectLst/>
                <a:ea typeface="ＭＳ Ｐゴシック" pitchFamily="50" charset="-128"/>
              </a:rPr>
              <a:t>3</a:t>
            </a: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, 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a≃0.07 </a:t>
            </a:r>
            <a:r>
              <a:rPr lang="en-US" altLang="ja-JP" dirty="0" err="1">
                <a:solidFill>
                  <a:srgbClr val="FF0000"/>
                </a:solidFill>
                <a:effectLst/>
                <a:ea typeface="ＭＳ Ｐゴシック" pitchFamily="50" charset="-128"/>
              </a:rPr>
              <a:t>fm</a:t>
            </a: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	- configurations available on the </a:t>
            </a:r>
            <a:r>
              <a:rPr lang="en-US" altLang="ja-JP" dirty="0" smtClean="0">
                <a:solidFill>
                  <a:srgbClr val="5AB408"/>
                </a:solidFill>
                <a:effectLst/>
                <a:ea typeface="ＭＳ Ｐゴシック" pitchFamily="50" charset="-128"/>
              </a:rPr>
              <a:t>ILDG/JLDG</a:t>
            </a:r>
          </a:p>
          <a:p>
            <a:pPr>
              <a:lnSpc>
                <a:spcPct val="140000"/>
              </a:lnSpc>
              <a:defRPr/>
            </a:pPr>
            <a:r>
              <a:rPr lang="en-US" altLang="ja-JP" dirty="0">
                <a:solidFill>
                  <a:srgbClr val="5AB408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5AB408"/>
                </a:solidFill>
                <a:effectLst/>
              </a:rPr>
              <a:t>	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CP-PACS/JLQCD Phys. Rev. D78 (2008) 011502</a:t>
            </a:r>
            <a:endParaRPr lang="en-US" altLang="ja-JP" dirty="0">
              <a:solidFill>
                <a:srgbClr val="5AB408"/>
              </a:solidFill>
              <a:effectLst/>
              <a:ea typeface="ＭＳ Ｐゴシック" pitchFamily="50" charset="-128"/>
            </a:endParaRPr>
          </a:p>
          <a:p>
            <a:pPr>
              <a:lnSpc>
                <a:spcPct val="20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T&gt;0 simulations: on 32</a:t>
            </a:r>
            <a:r>
              <a:rPr lang="en-US" altLang="ja-JP" baseline="30000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3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 x N</a:t>
            </a:r>
            <a:r>
              <a:rPr lang="en-US" altLang="ja-JP" baseline="-25000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t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  (N</a:t>
            </a:r>
            <a:r>
              <a:rPr lang="en-US" altLang="ja-JP" baseline="-25000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t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=4, 6, ..., 14, 16) lattices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RHMC algorithm,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same coupling parameters </a:t>
            </a:r>
            <a:r>
              <a:rPr lang="en-US" altLang="ja-JP" dirty="0">
                <a:effectLst/>
                <a:ea typeface="ＭＳ Ｐゴシック" pitchFamily="50" charset="-128"/>
              </a:rPr>
              <a:t>as T=0 simulation</a:t>
            </a:r>
          </a:p>
        </p:txBody>
      </p:sp>
      <p:pic>
        <p:nvPicPr>
          <p:cNvPr id="9223" name="Picture 8" descr="wlin_L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05288"/>
            <a:ext cx="33115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86" y="2352303"/>
            <a:ext cx="38052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43926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 bwMode="auto">
          <a:xfrm>
            <a:off x="1547813" y="5005388"/>
            <a:ext cx="3455987" cy="360362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51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844675"/>
            <a:ext cx="46307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0244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Equation of State in N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f</a:t>
            </a:r>
            <a:r>
              <a:rPr lang="en-US" altLang="ja-JP" sz="2800" dirty="0" smtClean="0">
                <a:solidFill>
                  <a:schemeClr val="bg2"/>
                </a:solidFill>
              </a:rPr>
              <a:t>=2+1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1274888" name="Text Box 8"/>
          <p:cNvSpPr txBox="1">
            <a:spLocks noChangeArrowheads="1"/>
          </p:cNvSpPr>
          <p:nvPr/>
        </p:nvSpPr>
        <p:spPr bwMode="auto">
          <a:xfrm>
            <a:off x="5111750" y="2420888"/>
            <a:ext cx="3743246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T-integration</a:t>
            </a:r>
            <a:endParaRPr lang="en-US" altLang="ja-JP" dirty="0">
              <a:effectLst/>
            </a:endParaRPr>
          </a:p>
          <a:p>
            <a:pPr>
              <a:defRPr/>
            </a:pPr>
            <a:endParaRPr lang="en-US" altLang="ja-JP" dirty="0">
              <a:effectLst/>
            </a:endParaRPr>
          </a:p>
          <a:p>
            <a:pPr>
              <a:defRPr/>
            </a:pPr>
            <a:r>
              <a:rPr lang="en-US" altLang="ja-JP" dirty="0">
                <a:effectLst/>
              </a:rPr>
              <a:t>   </a:t>
            </a:r>
          </a:p>
          <a:p>
            <a:pPr>
              <a:defRPr/>
            </a:pPr>
            <a:r>
              <a:rPr lang="en-US" altLang="ja-JP" dirty="0">
                <a:effectLst/>
              </a:rPr>
              <a:t>   </a:t>
            </a:r>
          </a:p>
          <a:p>
            <a:pPr>
              <a:defRPr/>
            </a:pPr>
            <a:r>
              <a:rPr lang="en-US" altLang="ja-JP" dirty="0">
                <a:effectLst/>
              </a:rPr>
              <a:t>   is performed by </a:t>
            </a:r>
            <a:r>
              <a:rPr lang="en-US" altLang="ja-JP" dirty="0" err="1">
                <a:effectLst/>
              </a:rPr>
              <a:t>Akima</a:t>
            </a:r>
            <a:r>
              <a:rPr lang="en-US" altLang="ja-JP" dirty="0">
                <a:effectLst/>
              </a:rPr>
              <a:t> Spline</a:t>
            </a:r>
          </a:p>
          <a:p>
            <a:pPr>
              <a:defRPr/>
            </a:pPr>
            <a:r>
              <a:rPr lang="en-US" altLang="ja-JP" dirty="0">
                <a:effectLst/>
              </a:rPr>
              <a:t>   interpolation. </a:t>
            </a:r>
          </a:p>
          <a:p>
            <a:pPr>
              <a:defRPr/>
            </a:pPr>
            <a:endParaRPr lang="en-US" altLang="ja-JP" dirty="0">
              <a:effectLst/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 A 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systematic error </a:t>
            </a:r>
          </a:p>
          <a:p>
            <a:pPr>
              <a:buClr>
                <a:srgbClr val="0033CC"/>
              </a:buClr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	for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beta-functions</a:t>
            </a:r>
          </a:p>
          <a:p>
            <a:pPr>
              <a:buClr>
                <a:srgbClr val="0033CC"/>
              </a:buClr>
              <a:defRPr/>
            </a:pPr>
            <a:endParaRPr lang="en-US" altLang="ja-JP" dirty="0" smtClean="0">
              <a:solidFill>
                <a:schemeClr val="bg2"/>
              </a:solidFill>
              <a:effectLst/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effectLst/>
              </a:rPr>
              <a:t> numerical error propagates </a:t>
            </a:r>
            <a:endParaRPr lang="en-US" altLang="ja-JP" dirty="0">
              <a:effectLst/>
            </a:endParaRPr>
          </a:p>
          <a:p>
            <a:pPr>
              <a:buFontTx/>
              <a:buNone/>
              <a:defRPr/>
            </a:pPr>
            <a:r>
              <a:rPr lang="en-US" altLang="ja-JP" dirty="0">
                <a:effectLst/>
              </a:rPr>
              <a:t>	until higher </a:t>
            </a:r>
            <a:r>
              <a:rPr lang="en-US" altLang="ja-JP" dirty="0" smtClean="0">
                <a:effectLst/>
              </a:rPr>
              <a:t>temperatures</a:t>
            </a:r>
            <a:endParaRPr lang="en-US" altLang="ja-JP" dirty="0">
              <a:effectLst/>
            </a:endParaRPr>
          </a:p>
        </p:txBody>
      </p:sp>
      <p:pic>
        <p:nvPicPr>
          <p:cNvPr id="1024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1725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9" name="直線矢印コネクタ 3"/>
          <p:cNvCxnSpPr>
            <a:cxnSpLocks noChangeShapeType="1"/>
          </p:cNvCxnSpPr>
          <p:nvPr/>
        </p:nvCxnSpPr>
        <p:spPr bwMode="auto">
          <a:xfrm>
            <a:off x="3562350" y="2730500"/>
            <a:ext cx="12969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3708400" y="2443163"/>
            <a:ext cx="9874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effectLst/>
              </a:rPr>
              <a:t>SB limit</a:t>
            </a:r>
            <a:endParaRPr lang="ja-JP" altLang="en-US" dirty="0">
              <a:effectLst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40207" y="1772816"/>
            <a:ext cx="3370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T.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Umeda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et al. (WHOT-QCD)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Phys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. Rev. D85 (2012) 094508</a:t>
            </a:r>
            <a:endParaRPr lang="ja-JP" altLang="en-US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409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345363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Summary on Fixed scale approach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1772816"/>
            <a:ext cx="6915676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Fixed scale approach for EOS</a:t>
            </a:r>
            <a:endParaRPr lang="en-US" altLang="ja-JP" sz="18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ja-JP" sz="1800" dirty="0" smtClean="0">
                <a:solidFill>
                  <a:srgbClr val="C00000"/>
                </a:solidFill>
                <a:effectLst/>
                <a:latin typeface="+mn-lt"/>
              </a:rPr>
              <a:t>EOS (p, e, s, ...) by T-integral method</a:t>
            </a:r>
            <a:endParaRPr lang="en-US" altLang="ja-JP" sz="1800" dirty="0">
              <a:solidFill>
                <a:srgbClr val="C00000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ja-JP" sz="1800" dirty="0">
                <a:solidFill>
                  <a:srgbClr val="C00000"/>
                </a:solidFill>
                <a:effectLst/>
              </a:rPr>
              <a:t>Cost for T=0 simulations can be largely </a:t>
            </a:r>
            <a:r>
              <a:rPr lang="en-US" altLang="ja-JP" sz="1800" dirty="0" smtClean="0">
                <a:solidFill>
                  <a:srgbClr val="C00000"/>
                </a:solidFill>
                <a:effectLst/>
              </a:rPr>
              <a:t>reduced</a:t>
            </a:r>
            <a:endParaRPr lang="en-US" altLang="ja-JP" sz="180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ja-JP" sz="1800" dirty="0">
                <a:solidFill>
                  <a:srgbClr val="0033CC"/>
                </a:solidFill>
                <a:effectLst/>
              </a:rPr>
              <a:t>possible temperatures are restricted by integer </a:t>
            </a:r>
            <a:r>
              <a:rPr lang="en-US" altLang="ja-JP" sz="1800" dirty="0" smtClean="0">
                <a:solidFill>
                  <a:srgbClr val="0033CC"/>
                </a:solidFill>
                <a:effectLst/>
              </a:rPr>
              <a:t>N</a:t>
            </a:r>
            <a:r>
              <a:rPr lang="en-US" altLang="ja-JP" sz="1800" baseline="-25000" dirty="0" smtClean="0">
                <a:solidFill>
                  <a:srgbClr val="0033CC"/>
                </a:solidFill>
                <a:effectLst/>
              </a:rPr>
              <a:t>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ja-JP" sz="1800" dirty="0" smtClean="0">
                <a:solidFill>
                  <a:srgbClr val="0033CC"/>
                </a:solidFill>
                <a:effectLst/>
                <a:latin typeface="+mn-lt"/>
              </a:rPr>
              <a:t>beta-functions are still a burden</a:t>
            </a:r>
          </a:p>
          <a:p>
            <a:pPr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</a:t>
            </a: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Some groups adopted the approach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- </a:t>
            </a:r>
            <a:r>
              <a:rPr lang="en-US" altLang="ja-JP" sz="1800" dirty="0" err="1" smtClean="0">
                <a:solidFill>
                  <a:srgbClr val="808080"/>
                </a:solidFill>
                <a:effectLst/>
                <a:latin typeface="+mn-lt"/>
              </a:rPr>
              <a:t>tmfT</a:t>
            </a: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 </a:t>
            </a:r>
            <a:r>
              <a:rPr lang="en-US" altLang="ja-JP" sz="1800" dirty="0">
                <a:solidFill>
                  <a:srgbClr val="808080"/>
                </a:solidFill>
                <a:effectLst/>
                <a:latin typeface="+mn-lt"/>
              </a:rPr>
              <a:t>Collaboration, arXiv:1311.1631(Lat2013).</a:t>
            </a:r>
          </a:p>
          <a:p>
            <a:pPr lvl="1">
              <a:defRPr/>
            </a:pP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- S</a:t>
            </a:r>
            <a:r>
              <a:rPr lang="en-US" altLang="ja-JP" sz="1800" dirty="0">
                <a:solidFill>
                  <a:srgbClr val="808080"/>
                </a:solidFill>
                <a:effectLst/>
                <a:latin typeface="+mn-lt"/>
              </a:rPr>
              <a:t>. </a:t>
            </a:r>
            <a:r>
              <a:rPr lang="en-US" altLang="ja-JP" sz="1800" dirty="0" err="1">
                <a:solidFill>
                  <a:srgbClr val="808080"/>
                </a:solidFill>
                <a:effectLst/>
                <a:latin typeface="+mn-lt"/>
              </a:rPr>
              <a:t>Borsanyi</a:t>
            </a:r>
            <a:r>
              <a:rPr lang="en-US" altLang="ja-JP" sz="1800" dirty="0">
                <a:solidFill>
                  <a:srgbClr val="808080"/>
                </a:solidFill>
                <a:effectLst/>
                <a:latin typeface="+mn-lt"/>
              </a:rPr>
              <a:t> et al. (Wuppertal), JHEP08 (2012) 126</a:t>
            </a: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.</a:t>
            </a:r>
          </a:p>
          <a:p>
            <a:pPr marL="742950" lvl="1" indent="-285750">
              <a:buFontTx/>
              <a:buChar char="-"/>
              <a:defRPr/>
            </a:pPr>
            <a:endParaRPr lang="en-US" altLang="ja-JP" sz="1800" dirty="0">
              <a:solidFill>
                <a:srgbClr val="808080"/>
              </a:solidFill>
              <a:effectLst/>
              <a:latin typeface="+mn-lt"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18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Physical point simulation with Wilson quarks </a:t>
            </a: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is on going</a:t>
            </a:r>
            <a:endParaRPr lang="en-US" altLang="ja-JP" sz="18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84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409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62642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Contents of this talk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1556792"/>
            <a:ext cx="5196935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finite T with Wilson quarks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altLang="ja-JP" sz="2000" dirty="0" smtClean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Fixed scale approach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quenched results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Nf=2+1 QCD results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altLang="ja-JP" sz="20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rgbClr val="C00000"/>
                </a:solidFill>
                <a:effectLst/>
              </a:rPr>
              <a:t>Shifted boundary conditions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rgbClr val="C00000"/>
                </a:solidFill>
                <a:effectLst/>
              </a:rPr>
              <a:t>EOS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rgbClr val="C00000"/>
                </a:solidFill>
                <a:effectLst/>
              </a:rPr>
              <a:t>Tc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rgbClr val="C00000"/>
                </a:solidFill>
                <a:effectLst/>
              </a:rPr>
              <a:t>Beta-functions (entropy density)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altLang="ja-JP" sz="20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Summary</a:t>
            </a:r>
            <a:endParaRPr lang="en-US" altLang="ja-JP" sz="20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16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Shifted boundary conditions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1619672" y="4652826"/>
            <a:ext cx="3096344" cy="50436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1628800"/>
            <a:ext cx="77000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and H. B. Meyer, Phys. Rev. </a:t>
            </a:r>
            <a:r>
              <a:rPr lang="en-US" altLang="ja-JP" dirty="0" err="1">
                <a:solidFill>
                  <a:srgbClr val="0033CC"/>
                </a:solidFill>
                <a:effectLst/>
              </a:rPr>
              <a:t>Lett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. 106 (2011) 131601.</a:t>
            </a:r>
          </a:p>
          <a:p>
            <a:r>
              <a:rPr kumimoji="1" lang="en-US" altLang="ja-JP" dirty="0" smtClean="0">
                <a:effectLst/>
              </a:rPr>
              <a:t>	</a:t>
            </a:r>
            <a:r>
              <a:rPr kumimoji="1" lang="en-US" altLang="ja-JP" dirty="0" smtClean="0">
                <a:solidFill>
                  <a:srgbClr val="808080"/>
                </a:solidFill>
                <a:effectLst/>
              </a:rPr>
              <a:t>Thermal momentum distribution from path integrals </a:t>
            </a:r>
          </a:p>
          <a:p>
            <a:r>
              <a:rPr lang="en-US" altLang="ja-JP" dirty="0">
                <a:solidFill>
                  <a:srgbClr val="808080"/>
                </a:solidFill>
                <a:effectLst/>
              </a:rPr>
              <a:t>	</a:t>
            </a:r>
            <a:r>
              <a:rPr kumimoji="1" lang="en-US" altLang="ja-JP" dirty="0" smtClean="0">
                <a:solidFill>
                  <a:srgbClr val="808080"/>
                </a:solidFill>
                <a:effectLst/>
              </a:rPr>
              <a:t>with shifted boundary conditions</a:t>
            </a:r>
          </a:p>
          <a:p>
            <a:endParaRPr kumimoji="1" lang="en-US" altLang="ja-JP" dirty="0">
              <a:effectLst/>
            </a:endParaRPr>
          </a:p>
          <a:p>
            <a:r>
              <a:rPr lang="en-US" altLang="ja-JP" dirty="0" smtClean="0">
                <a:effectLst/>
              </a:rPr>
              <a:t>New method to calculate thermodynamic potentials </a:t>
            </a:r>
          </a:p>
          <a:p>
            <a:r>
              <a:rPr lang="en-US" altLang="ja-JP" dirty="0" smtClean="0">
                <a:effectLst/>
              </a:rPr>
              <a:t>(entropy density, specific heat, etc. )</a:t>
            </a:r>
          </a:p>
          <a:p>
            <a:endParaRPr kumimoji="1" lang="en-US" altLang="ja-JP" dirty="0" smtClean="0">
              <a:effectLst/>
            </a:endParaRPr>
          </a:p>
          <a:p>
            <a:r>
              <a:rPr lang="en-US" altLang="ja-JP" dirty="0">
                <a:effectLst/>
              </a:rPr>
              <a:t>T</a:t>
            </a:r>
            <a:r>
              <a:rPr lang="en-US" altLang="ja-JP" dirty="0" smtClean="0">
                <a:effectLst/>
              </a:rPr>
              <a:t>he method is based on the partition function</a:t>
            </a:r>
          </a:p>
          <a:p>
            <a:endParaRPr kumimoji="1" lang="en-US" altLang="ja-JP" dirty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kumimoji="1" lang="en-US" altLang="ja-JP" dirty="0" smtClean="0">
                <a:effectLst/>
              </a:rPr>
              <a:t>which can be expressed by Path-integral with shifted boundary condition</a:t>
            </a:r>
            <a:endParaRPr kumimoji="1" lang="ja-JP" altLang="en-US" dirty="0"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5580529"/>
            <a:ext cx="553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p"/>
            </a:pPr>
            <a:r>
              <a:rPr lang="en-US" altLang="ja-JP" dirty="0">
                <a:solidFill>
                  <a:srgbClr val="808080"/>
                </a:solidFill>
                <a:effectLst/>
              </a:rPr>
              <a:t>L. </a:t>
            </a:r>
            <a:r>
              <a:rPr lang="en-US" altLang="ja-JP" dirty="0" err="1">
                <a:solidFill>
                  <a:srgbClr val="808080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 and H. B. Meyer, JHEP 11 (2011)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087</a:t>
            </a: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rgbClr val="808080"/>
                </a:solidFill>
                <a:effectLst/>
              </a:rPr>
              <a:t>L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. </a:t>
            </a:r>
            <a:r>
              <a:rPr lang="en-US" altLang="ja-JP" dirty="0" err="1">
                <a:solidFill>
                  <a:srgbClr val="808080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 and H. B. Meyer, JHEP 01 (2013)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140    </a:t>
            </a: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75" y="3717032"/>
            <a:ext cx="2514606" cy="381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96" y="4764852"/>
            <a:ext cx="2664001" cy="289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37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Shifted boundary conditions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4647" y="1628800"/>
            <a:ext cx="591700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</a:rPr>
              <a:t>Due to the Lorentz invariance of the theory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</a:rPr>
              <a:t>the free-energy depends on      and the boundary shift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only through the combination</a:t>
            </a:r>
          </a:p>
          <a:p>
            <a:endParaRPr lang="en-US" altLang="ja-JP" dirty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endParaRPr lang="en-US" altLang="ja-JP" dirty="0">
              <a:effectLst/>
            </a:endParaRPr>
          </a:p>
          <a:p>
            <a:endParaRPr kumimoji="1" lang="ja-JP" altLang="en-US" dirty="0">
              <a:effectLst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827584" y="3573016"/>
            <a:ext cx="3096344" cy="50436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37507"/>
            <a:ext cx="762002" cy="202692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 bwMode="auto">
          <a:xfrm>
            <a:off x="1979712" y="4088724"/>
            <a:ext cx="504056" cy="50025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grpSp>
        <p:nvGrpSpPr>
          <p:cNvPr id="59" name="グループ化 58"/>
          <p:cNvGrpSpPr>
            <a:grpSpLocks noChangeAspect="1"/>
          </p:cNvGrpSpPr>
          <p:nvPr/>
        </p:nvGrpSpPr>
        <p:grpSpPr>
          <a:xfrm>
            <a:off x="1547664" y="4813097"/>
            <a:ext cx="1944215" cy="1352207"/>
            <a:chOff x="4644008" y="377957"/>
            <a:chExt cx="2160240" cy="1502451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4644008" y="377957"/>
              <a:ext cx="2003878" cy="1434595"/>
              <a:chOff x="4014460" y="2996952"/>
              <a:chExt cx="3816424" cy="2541457"/>
            </a:xfrm>
          </p:grpSpPr>
          <p:sp>
            <p:nvSpPr>
              <p:cNvPr id="63" name="円弧 62"/>
              <p:cNvSpPr/>
              <p:nvPr/>
            </p:nvSpPr>
            <p:spPr>
              <a:xfrm rot="455970">
                <a:off x="6497692" y="2996952"/>
                <a:ext cx="936104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4" name="円弧 63"/>
              <p:cNvSpPr/>
              <p:nvPr/>
            </p:nvSpPr>
            <p:spPr>
              <a:xfrm>
                <a:off x="6444208" y="2996952"/>
                <a:ext cx="720080" cy="2520280"/>
              </a:xfrm>
              <a:prstGeom prst="arc">
                <a:avLst>
                  <a:gd name="adj1" fmla="val 356362"/>
                  <a:gd name="adj2" fmla="val 5396932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5" name="円弧 64"/>
              <p:cNvSpPr/>
              <p:nvPr/>
            </p:nvSpPr>
            <p:spPr>
              <a:xfrm>
                <a:off x="6372200" y="2999028"/>
                <a:ext cx="1458684" cy="2515850"/>
              </a:xfrm>
              <a:prstGeom prst="arc">
                <a:avLst>
                  <a:gd name="adj1" fmla="val 16200000"/>
                  <a:gd name="adj2" fmla="val 268650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6" name="円弧 65"/>
              <p:cNvSpPr/>
              <p:nvPr/>
            </p:nvSpPr>
            <p:spPr>
              <a:xfrm rot="455970">
                <a:off x="4086468" y="3018129"/>
                <a:ext cx="936104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4086468" y="3018129"/>
                <a:ext cx="720080" cy="2520280"/>
              </a:xfrm>
              <a:prstGeom prst="arc">
                <a:avLst>
                  <a:gd name="adj1" fmla="val 356362"/>
                  <a:gd name="adj2" fmla="val 5396932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4014460" y="3020205"/>
                <a:ext cx="1458684" cy="2515850"/>
              </a:xfrm>
              <a:prstGeom prst="arc">
                <a:avLst>
                  <a:gd name="adj1" fmla="val 16200000"/>
                  <a:gd name="adj2" fmla="val 268650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69" name="直線コネクタ 68"/>
              <p:cNvCxnSpPr>
                <a:stCxn id="68" idx="0"/>
                <a:endCxn id="63" idx="2"/>
              </p:cNvCxnSpPr>
              <p:nvPr/>
            </p:nvCxnSpPr>
            <p:spPr>
              <a:xfrm flipV="1">
                <a:off x="4743802" y="3006505"/>
                <a:ext cx="2367937" cy="1370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直線コネクタ 69"/>
              <p:cNvCxnSpPr>
                <a:endCxn id="64" idx="2"/>
              </p:cNvCxnSpPr>
              <p:nvPr/>
            </p:nvCxnSpPr>
            <p:spPr>
              <a:xfrm flipV="1">
                <a:off x="4446508" y="5517226"/>
                <a:ext cx="2358865" cy="2118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" name="直線コネクタ 70"/>
              <p:cNvCxnSpPr>
                <a:endCxn id="65" idx="2"/>
              </p:cNvCxnSpPr>
              <p:nvPr/>
            </p:nvCxnSpPr>
            <p:spPr>
              <a:xfrm>
                <a:off x="6444208" y="4314007"/>
                <a:ext cx="138592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直線コネクタ 71"/>
              <p:cNvCxnSpPr>
                <a:stCxn id="67" idx="0"/>
              </p:cNvCxnSpPr>
              <p:nvPr/>
            </p:nvCxnSpPr>
            <p:spPr>
              <a:xfrm>
                <a:off x="4806389" y="4315709"/>
                <a:ext cx="163781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73" name="円弧 72"/>
              <p:cNvSpPr/>
              <p:nvPr/>
            </p:nvSpPr>
            <p:spPr>
              <a:xfrm>
                <a:off x="5341932" y="2996952"/>
                <a:ext cx="904716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74" name="円弧 73"/>
              <p:cNvSpPr/>
              <p:nvPr/>
            </p:nvSpPr>
            <p:spPr>
              <a:xfrm>
                <a:off x="5341932" y="2996952"/>
                <a:ext cx="904716" cy="2520280"/>
              </a:xfrm>
              <a:prstGeom prst="arc">
                <a:avLst>
                  <a:gd name="adj1" fmla="val 16200000"/>
                  <a:gd name="adj2" fmla="val 5396932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>
                <a:off x="5220072" y="3573016"/>
                <a:ext cx="204946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5389330" y="3600000"/>
                <a:ext cx="158656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6229282" y="1234077"/>
                  <a:ext cx="5749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kumimoji="0" lang="ja-JP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altLang="ja-JP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282" y="1234077"/>
                  <a:ext cx="574966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右中かっこ 61"/>
            <p:cNvSpPr/>
            <p:nvPr/>
          </p:nvSpPr>
          <p:spPr>
            <a:xfrm rot="5400000">
              <a:off x="6420720" y="1057294"/>
              <a:ext cx="115695" cy="338637"/>
            </a:xfrm>
            <a:prstGeom prst="rightBrace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77" name="上下矢印 76"/>
          <p:cNvSpPr>
            <a:spLocks noChangeAspect="1"/>
          </p:cNvSpPr>
          <p:nvPr/>
        </p:nvSpPr>
        <p:spPr>
          <a:xfrm rot="16200000">
            <a:off x="4208984" y="4926487"/>
            <a:ext cx="420342" cy="1025769"/>
          </a:xfrm>
          <a:prstGeom prst="upDownArrow">
            <a:avLst/>
          </a:prstGeom>
          <a:solidFill>
            <a:srgbClr val="EEECE1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5387946" y="3917111"/>
            <a:ext cx="1988036" cy="2752921"/>
            <a:chOff x="4811883" y="3506634"/>
            <a:chExt cx="1988036" cy="2752921"/>
          </a:xfrm>
        </p:grpSpPr>
        <p:grpSp>
          <p:nvGrpSpPr>
            <p:cNvPr id="79" name="グループ化 78"/>
            <p:cNvGrpSpPr>
              <a:grpSpLocks noChangeAspect="1"/>
            </p:cNvGrpSpPr>
            <p:nvPr/>
          </p:nvGrpSpPr>
          <p:grpSpPr>
            <a:xfrm>
              <a:off x="4811883" y="3506634"/>
              <a:ext cx="1988036" cy="2308540"/>
              <a:chOff x="4811883" y="2718352"/>
              <a:chExt cx="2208931" cy="2565044"/>
            </a:xfrm>
          </p:grpSpPr>
          <p:grpSp>
            <p:nvGrpSpPr>
              <p:cNvPr id="81" name="グループ化 80"/>
              <p:cNvGrpSpPr/>
              <p:nvPr/>
            </p:nvGrpSpPr>
            <p:grpSpPr>
              <a:xfrm>
                <a:off x="4811883" y="2718352"/>
                <a:ext cx="2208931" cy="2425517"/>
                <a:chOff x="5436096" y="3332396"/>
                <a:chExt cx="2599004" cy="3019264"/>
              </a:xfrm>
            </p:grpSpPr>
            <p:sp>
              <p:nvSpPr>
                <p:cNvPr id="84" name="正方形/長方形 83"/>
                <p:cNvSpPr/>
                <p:nvPr/>
              </p:nvSpPr>
              <p:spPr>
                <a:xfrm>
                  <a:off x="5436096" y="3356992"/>
                  <a:ext cx="1927599" cy="2952328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  <p:grpSp>
              <p:nvGrpSpPr>
                <p:cNvPr id="85" name="グループ化 84"/>
                <p:cNvGrpSpPr/>
                <p:nvPr/>
              </p:nvGrpSpPr>
              <p:grpSpPr>
                <a:xfrm rot="20959358">
                  <a:off x="6249568" y="3332396"/>
                  <a:ext cx="296564" cy="3019264"/>
                  <a:chOff x="6247895" y="2636912"/>
                  <a:chExt cx="296564" cy="3672408"/>
                </a:xfrm>
              </p:grpSpPr>
              <p:cxnSp>
                <p:nvCxnSpPr>
                  <p:cNvPr id="89" name="直線コネクタ 88"/>
                  <p:cNvCxnSpPr>
                    <a:stCxn id="84" idx="0"/>
                    <a:endCxn id="84" idx="2"/>
                  </p:cNvCxnSpPr>
                  <p:nvPr/>
                </p:nvCxnSpPr>
                <p:spPr>
                  <a:xfrm>
                    <a:off x="6399896" y="2636912"/>
                    <a:ext cx="0" cy="367240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 flipH="1">
                    <a:off x="6247895" y="4212100"/>
                    <a:ext cx="150574" cy="23264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6398468" y="4212100"/>
                    <a:ext cx="145991" cy="23264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テキスト ボックス 85"/>
                    <p:cNvSpPr txBox="1"/>
                    <p:nvPr/>
                  </p:nvSpPr>
                  <p:spPr>
                    <a:xfrm>
                      <a:off x="6618393" y="5918425"/>
                      <a:ext cx="745302" cy="3831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=0</m:t>
                            </m:r>
                          </m:oMath>
                        </m:oMathPara>
                      </a14:m>
                      <a:endParaRPr kumimoji="0" lang="en-US" altLang="ja-JP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mc:Choice>
              <mc:Fallback xmlns="">
                <p:sp>
                  <p:nvSpPr>
                    <p:cNvPr id="122" name="テキスト ボックス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8393" y="5918425"/>
                      <a:ext cx="745302" cy="383118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テキスト ボックス 86"/>
                    <p:cNvSpPr txBox="1"/>
                    <p:nvPr/>
                  </p:nvSpPr>
                  <p:spPr>
                    <a:xfrm>
                      <a:off x="6418689" y="3367404"/>
                      <a:ext cx="1616411" cy="4256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altLang="ja-JP" sz="1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altLang="ja-JP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テキスト ボックス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18689" y="3367404"/>
                      <a:ext cx="1616411" cy="425687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直線コネクタ 87"/>
                <p:cNvCxnSpPr/>
                <p:nvPr/>
              </p:nvCxnSpPr>
              <p:spPr>
                <a:xfrm>
                  <a:off x="6121802" y="3357844"/>
                  <a:ext cx="17747" cy="295147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  <p:sp>
            <p:nvSpPr>
              <p:cNvPr id="82" name="右中かっこ 81"/>
              <p:cNvSpPr/>
              <p:nvPr/>
            </p:nvSpPr>
            <p:spPr>
              <a:xfrm rot="5400000">
                <a:off x="5589156" y="5002433"/>
                <a:ext cx="115695" cy="446232"/>
              </a:xfrm>
              <a:prstGeom prst="rightBrace">
                <a:avLst/>
              </a:prstGeom>
              <a:noFill/>
              <a:ln w="158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テキスト ボックス 82"/>
                  <p:cNvSpPr txBox="1"/>
                  <p:nvPr/>
                </p:nvSpPr>
                <p:spPr>
                  <a:xfrm rot="4593732">
                    <a:off x="5514672" y="3505559"/>
                    <a:ext cx="979242" cy="4681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ja-JP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ja-JP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  <m:sup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altLang="ja-JP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altLang="ja-JP" sz="12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ja-JP" sz="12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kumimoji="0" lang="en-US" altLang="ja-JP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</a:endParaRPr>
                  </a:p>
                </p:txBody>
              </p:sp>
            </mc:Choice>
            <mc:Fallback xmlns="">
              <p:sp>
                <p:nvSpPr>
                  <p:cNvPr id="119" name="テキスト ボックス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4593732">
                    <a:off x="5514672" y="3505559"/>
                    <a:ext cx="979242" cy="46814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>
                  <a:spLocks noChangeAspect="1"/>
                </p:cNvSpPr>
                <p:nvPr/>
              </p:nvSpPr>
              <p:spPr>
                <a:xfrm>
                  <a:off x="5293179" y="5733257"/>
                  <a:ext cx="516257" cy="526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kumimoji="1" lang="ja-JP" altLang="en-US" i="1" smtClean="0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1" lang="en-US" altLang="ja-JP" i="1" dirty="0" smtClean="0"/>
                </a:p>
                <a:p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8" name="テキスト ボックス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179" y="5733257"/>
                  <a:ext cx="516257" cy="52629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曲折矢印 91"/>
          <p:cNvSpPr/>
          <p:nvPr/>
        </p:nvSpPr>
        <p:spPr bwMode="auto">
          <a:xfrm rot="5400000">
            <a:off x="7113891" y="5034788"/>
            <a:ext cx="432048" cy="532841"/>
          </a:xfrm>
          <a:prstGeom prst="ben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cxnSp>
        <p:nvCxnSpPr>
          <p:cNvPr id="93" name="直線矢印コネクタ 92"/>
          <p:cNvCxnSpPr>
            <a:cxnSpLocks noChangeAspect="1"/>
          </p:cNvCxnSpPr>
          <p:nvPr/>
        </p:nvCxnSpPr>
        <p:spPr>
          <a:xfrm flipV="1">
            <a:off x="597235" y="5125810"/>
            <a:ext cx="0" cy="751189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直線コネクタ 93"/>
          <p:cNvCxnSpPr>
            <a:cxnSpLocks noChangeAspect="1"/>
          </p:cNvCxnSpPr>
          <p:nvPr/>
        </p:nvCxnSpPr>
        <p:spPr>
          <a:xfrm>
            <a:off x="597235" y="5877272"/>
            <a:ext cx="550807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テキスト ボックス 94"/>
          <p:cNvSpPr txBox="1">
            <a:spLocks noChangeAspect="1"/>
          </p:cNvSpPr>
          <p:nvPr/>
        </p:nvSpPr>
        <p:spPr>
          <a:xfrm>
            <a:off x="506984" y="589875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ja-JP" dirty="0" smtClean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space</a:t>
            </a:r>
            <a:endParaRPr lang="ja-JP" altLang="en-US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96" name="テキスト ボックス 95"/>
          <p:cNvSpPr txBox="1">
            <a:spLocks noChangeAspect="1"/>
          </p:cNvSpPr>
          <p:nvPr/>
        </p:nvSpPr>
        <p:spPr>
          <a:xfrm rot="16200000">
            <a:off x="137707" y="5271006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ja-JP" dirty="0" smtClean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time</a:t>
            </a:r>
            <a:endParaRPr lang="ja-JP" altLang="en-US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/>
              <p:cNvSpPr txBox="1"/>
              <p:nvPr/>
            </p:nvSpPr>
            <p:spPr>
              <a:xfrm>
                <a:off x="6948264" y="5580274"/>
                <a:ext cx="1635448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effectLst/>
                          <a:latin typeface="Cambria Math"/>
                        </a:rPr>
                        <m:t>T</m:t>
                      </m:r>
                      <m:r>
                        <a:rPr kumimoji="1" lang="en-US" altLang="ja-JP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ja-JP" b="0" dirty="0" smtClean="0">
                  <a:effectLst/>
                </a:endParaRPr>
              </a:p>
            </p:txBody>
          </p:sp>
        </mc:Choice>
        <mc:Fallback xmlns="">
          <p:sp>
            <p:nvSpPr>
              <p:cNvPr id="97" name="テキスト ボックス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580274"/>
                <a:ext cx="1635448" cy="65825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図 1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03356"/>
            <a:ext cx="792088" cy="3495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32856"/>
            <a:ext cx="176784" cy="202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52" y="2132856"/>
            <a:ext cx="278892" cy="25298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5" y="2875408"/>
            <a:ext cx="2869699" cy="4815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3685042"/>
            <a:ext cx="2664001" cy="289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714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Shifted boundary conditions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4805558" cy="296318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3568" y="1591632"/>
            <a:ext cx="6695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By using the shifted boundary</a:t>
            </a:r>
          </a:p>
          <a:p>
            <a:r>
              <a:rPr lang="en-US" altLang="ja-JP" dirty="0" smtClean="0">
                <a:effectLst/>
              </a:rPr>
              <a:t>	various T’s are realized with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the same lattice spacing</a:t>
            </a:r>
          </a:p>
          <a:p>
            <a:endParaRPr kumimoji="1" lang="en-US" altLang="ja-JP" dirty="0">
              <a:solidFill>
                <a:srgbClr val="FF0000"/>
              </a:solidFill>
              <a:effectLst/>
            </a:endParaRPr>
          </a:p>
          <a:p>
            <a:r>
              <a:rPr lang="en-US" altLang="ja-JP" dirty="0" smtClean="0">
                <a:effectLst/>
              </a:rPr>
              <a:t>T resolution is largely improved </a:t>
            </a:r>
          </a:p>
          <a:p>
            <a:r>
              <a:rPr kumimoji="1" lang="en-US" altLang="ja-JP" dirty="0" smtClean="0">
                <a:effectLst/>
              </a:rPr>
              <a:t>	while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keeping advantages of the fixed scale approach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661112"/>
            <a:ext cx="1301892" cy="39160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086433" y="5456257"/>
            <a:ext cx="1861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sz="1200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sz="1200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33CC"/>
                </a:solidFill>
                <a:effectLst/>
              </a:rPr>
              <a:t>et al. (2013)</a:t>
            </a:r>
            <a:endParaRPr lang="en-US" altLang="ja-JP" sz="1200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35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Test in quenched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55576" y="1628800"/>
                <a:ext cx="6564810" cy="495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srgbClr val="0033CC"/>
                    </a:solidFill>
                    <a:effectLst/>
                  </a:rPr>
                  <a:t>Simulation setup</a:t>
                </a:r>
                <a:endParaRPr lang="en-US" altLang="ja-JP" dirty="0" smtClean="0"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quenched QCD</a:t>
                </a:r>
              </a:p>
              <a:p>
                <a:pPr marL="285750" indent="-285750"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β=6.0</a:t>
                </a:r>
              </a:p>
              <a:p>
                <a:pPr>
                  <a:buClr>
                    <a:srgbClr val="0033CC"/>
                  </a:buClr>
                </a:pPr>
                <a:r>
                  <a:rPr lang="en-US" altLang="ja-JP" dirty="0">
                    <a:effectLst/>
                  </a:rPr>
                  <a:t>	</a:t>
                </a:r>
                <a:r>
                  <a:rPr lang="en-US" altLang="ja-JP" dirty="0" smtClean="0">
                    <a:effectLst/>
                  </a:rPr>
                  <a:t>a ~ 0.1fm</a:t>
                </a:r>
                <a:endParaRPr lang="en-US" altLang="ja-JP" dirty="0"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32</a:t>
                </a:r>
                <a:r>
                  <a:rPr lang="en-US" altLang="ja-JP" baseline="30000" dirty="0" smtClean="0">
                    <a:effectLst/>
                  </a:rPr>
                  <a:t>3</a:t>
                </a:r>
                <a:r>
                  <a:rPr lang="en-US" altLang="ja-JP" dirty="0" smtClean="0">
                    <a:effectLst/>
                  </a:rPr>
                  <a:t> x N</a:t>
                </a:r>
                <a:r>
                  <a:rPr lang="en-US" altLang="ja-JP" baseline="-25000" dirty="0" smtClean="0">
                    <a:effectLst/>
                  </a:rPr>
                  <a:t>t</a:t>
                </a:r>
                <a:r>
                  <a:rPr lang="en-US" altLang="ja-JP" dirty="0" smtClean="0">
                    <a:effectLst/>
                  </a:rPr>
                  <a:t> lattices,     N</a:t>
                </a:r>
                <a:r>
                  <a:rPr lang="en-US" altLang="ja-JP" baseline="-25000" dirty="0" smtClean="0">
                    <a:effectLst/>
                  </a:rPr>
                  <a:t>t </a:t>
                </a:r>
                <a:r>
                  <a:rPr lang="en-US" altLang="ja-JP" dirty="0" smtClean="0">
                    <a:effectLst/>
                  </a:rPr>
                  <a:t>= 3, 4, 5, 6, </a:t>
                </a:r>
                <a:r>
                  <a:rPr lang="en-US" altLang="ja-JP" dirty="0" smtClean="0">
                    <a:solidFill>
                      <a:srgbClr val="C00000"/>
                    </a:solidFill>
                    <a:effectLst/>
                  </a:rPr>
                  <a:t>7</a:t>
                </a:r>
                <a:r>
                  <a:rPr lang="en-US" altLang="ja-JP" dirty="0" smtClean="0">
                    <a:effectLst/>
                  </a:rPr>
                  <a:t>, 8, 9 and 32 (T=0)</a:t>
                </a:r>
              </a:p>
              <a:p>
                <a:pPr>
                  <a:lnSpc>
                    <a:spcPct val="150000"/>
                  </a:lnSpc>
                  <a:buClr>
                    <a:srgbClr val="0033CC"/>
                  </a:buClr>
                </a:pPr>
                <a:r>
                  <a:rPr lang="en-US" altLang="ja-JP" dirty="0">
                    <a:effectLst/>
                  </a:rPr>
                  <a:t>	 T</a:t>
                </a:r>
                <a:r>
                  <a:rPr lang="en-US" altLang="ja-JP" baseline="-25000" dirty="0">
                    <a:effectLst/>
                  </a:rPr>
                  <a:t>c</a:t>
                </a:r>
                <a:r>
                  <a:rPr lang="en-US" altLang="ja-JP" dirty="0">
                    <a:effectLst/>
                  </a:rPr>
                  <a:t>(N</a:t>
                </a:r>
                <a:r>
                  <a:rPr lang="en-US" altLang="ja-JP" baseline="-25000" dirty="0">
                    <a:effectLst/>
                  </a:rPr>
                  <a:t>f</a:t>
                </a:r>
                <a:r>
                  <a:rPr lang="en-US" altLang="ja-JP" dirty="0">
                    <a:effectLst/>
                  </a:rPr>
                  <a:t>=0) ~ </a:t>
                </a:r>
                <a:r>
                  <a:rPr lang="en-US" altLang="ja-JP" dirty="0" smtClean="0">
                    <a:effectLst/>
                  </a:rPr>
                  <a:t>2 x T</a:t>
                </a:r>
                <a:r>
                  <a:rPr lang="en-US" altLang="ja-JP" baseline="-25000" dirty="0" smtClean="0">
                    <a:effectLst/>
                  </a:rPr>
                  <a:t>c</a:t>
                </a:r>
                <a:r>
                  <a:rPr lang="en-US" altLang="ja-JP" dirty="0" smtClean="0">
                    <a:effectLst/>
                  </a:rPr>
                  <a:t>(N</a:t>
                </a:r>
                <a:r>
                  <a:rPr lang="en-US" altLang="ja-JP" baseline="-25000" dirty="0" smtClean="0">
                    <a:effectLst/>
                  </a:rPr>
                  <a:t>f</a:t>
                </a:r>
                <a:r>
                  <a:rPr lang="en-US" altLang="ja-JP" dirty="0" smtClean="0">
                    <a:effectLst/>
                  </a:rPr>
                  <a:t>=2+1, m</a:t>
                </a:r>
                <a:r>
                  <a:rPr lang="en-US" altLang="ja-JP" baseline="-25000" dirty="0" smtClean="0">
                    <a:effectLst/>
                  </a:rPr>
                  <a:t>phys</a:t>
                </a:r>
                <a:r>
                  <a:rPr lang="en-US" altLang="ja-JP" dirty="0" smtClean="0">
                    <a:effectLst/>
                  </a:rPr>
                  <a:t>)</a:t>
                </a:r>
                <a:endParaRPr lang="en-US" altLang="ja-JP" dirty="0">
                  <a:effectLst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boundary condition</a:t>
                </a:r>
              </a:p>
              <a:p>
                <a:r>
                  <a:rPr kumimoji="1" lang="en-US" altLang="ja-JP" dirty="0">
                    <a:effectLst/>
                  </a:rPr>
                  <a:t>	</a:t>
                </a:r>
                <a:r>
                  <a:rPr lang="en-US" altLang="ja-JP" dirty="0" smtClean="0">
                    <a:effectLst/>
                  </a:rPr>
                  <a:t>- </a:t>
                </a:r>
                <a:r>
                  <a:rPr kumimoji="1" lang="en-US" altLang="ja-JP" dirty="0" smtClean="0">
                    <a:effectLst/>
                  </a:rPr>
                  <a:t>spatial : periodic boundary condition</a:t>
                </a:r>
              </a:p>
              <a:p>
                <a:r>
                  <a:rPr lang="en-US" altLang="ja-JP" dirty="0">
                    <a:effectLst/>
                  </a:rPr>
                  <a:t>	</a:t>
                </a:r>
                <a:r>
                  <a:rPr lang="en-US" altLang="ja-JP" dirty="0" smtClean="0">
                    <a:effectLst/>
                  </a:rPr>
                  <a:t>- temporal: shifted boundary condition</a:t>
                </a:r>
              </a:p>
              <a:p>
                <a:endParaRPr lang="en-US" altLang="ja-JP" dirty="0">
                  <a:effectLst/>
                </a:endParaRPr>
              </a:p>
              <a:p>
                <a:endParaRPr lang="en-US" altLang="ja-JP" dirty="0" smtClean="0">
                  <a:effectLst/>
                </a:endParaRPr>
              </a:p>
              <a:p>
                <a:endParaRPr lang="en-US" altLang="ja-JP" dirty="0">
                  <a:effectLst/>
                </a:endParaRPr>
              </a:p>
              <a:p>
                <a:pPr marL="285750" indent="-285750">
                  <a:buClr>
                    <a:srgbClr val="0033CC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dirty="0" smtClean="0">
                    <a:effectLst/>
                  </a:rPr>
                  <a:t>heat-bath algorithm ( code for SX-8R )</a:t>
                </a:r>
                <a:endParaRPr kumimoji="1" lang="en-US" altLang="ja-JP" dirty="0" smtClean="0">
                  <a:effectLst/>
                </a:endParaRPr>
              </a:p>
              <a:p>
                <a:pPr>
                  <a:lnSpc>
                    <a:spcPct val="150000"/>
                  </a:lnSpc>
                  <a:buClr>
                    <a:srgbClr val="0033CC"/>
                  </a:buClr>
                </a:pPr>
                <a:r>
                  <a:rPr lang="en-US" altLang="ja-JP" dirty="0" smtClean="0">
                    <a:effectLst/>
                  </a:rPr>
                  <a:t>    </a:t>
                </a:r>
                <a:r>
                  <a:rPr kumimoji="1" lang="en-US" altLang="ja-JP" dirty="0" smtClean="0">
                    <a:effectLst/>
                  </a:rPr>
                  <a:t>only </a:t>
                </a:r>
                <a:r>
                  <a:rPr lang="en-US" altLang="ja-JP" dirty="0" smtClean="0">
                    <a:effectLst/>
                  </a:rPr>
                  <a:t>“even-shift” to keep </a:t>
                </a:r>
                <a:r>
                  <a:rPr kumimoji="1" lang="en-US" altLang="ja-JP" dirty="0" smtClean="0">
                    <a:effectLst/>
                  </a:rPr>
                  <a:t>even-odd structure</a:t>
                </a:r>
                <a:endParaRPr lang="en-US" altLang="ja-JP" dirty="0" smtClean="0">
                  <a:effectLst/>
                </a:endParaRPr>
              </a:p>
              <a:p>
                <a:r>
                  <a:rPr lang="en-US" altLang="ja-JP" dirty="0">
                    <a:effectLst/>
                  </a:rPr>
                  <a:t> </a:t>
                </a:r>
                <a:r>
                  <a:rPr lang="en-US" altLang="ja-JP" dirty="0" smtClean="0">
                    <a:effectLst/>
                  </a:rPr>
                  <a:t>    </a:t>
                </a:r>
                <a:r>
                  <a:rPr lang="en-US" altLang="ja-JP" dirty="0" smtClean="0">
                    <a:solidFill>
                      <a:srgbClr val="0033CC"/>
                    </a:solidFill>
                    <a:effectLst/>
                  </a:rPr>
                  <a:t>e.g.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180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/</m:t>
                    </m:r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𝑎</m:t>
                    </m:r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0,0,0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1,1,0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2,0,0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2,1,1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2,2,0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b="0" i="1" dirty="0" smtClean="0">
                            <a:solidFill>
                              <a:srgbClr val="0033CC"/>
                            </a:solidFill>
                            <a:effectLst/>
                            <a:latin typeface="Cambria Math"/>
                          </a:rPr>
                          <m:t>3,1,0</m:t>
                        </m:r>
                      </m:e>
                    </m:d>
                    <m:r>
                      <a:rPr lang="en-US" altLang="ja-JP" sz="1800" b="0" i="1" dirty="0" smtClean="0">
                        <a:solidFill>
                          <a:srgbClr val="0033CC"/>
                        </a:solidFill>
                        <a:effectLst/>
                        <a:latin typeface="Cambria Math"/>
                      </a:rPr>
                      <m:t>, …</m:t>
                    </m:r>
                  </m:oMath>
                </a14:m>
                <a:r>
                  <a:rPr lang="en-US" altLang="ja-JP" sz="1800" dirty="0" smtClean="0">
                    <a:solidFill>
                      <a:srgbClr val="0033CC"/>
                    </a:solidFill>
                    <a:effectLst/>
                  </a:rPr>
                  <a:t> </a:t>
                </a:r>
              </a:p>
              <a:p>
                <a:endParaRPr kumimoji="1" lang="en-US" altLang="ja-JP" dirty="0">
                  <a:solidFill>
                    <a:srgbClr val="0033CC"/>
                  </a:solidFill>
                  <a:effectLst/>
                </a:endParaRPr>
              </a:p>
              <a:p>
                <a:endParaRPr lang="en-US" altLang="ja-JP" dirty="0" smtClean="0">
                  <a:effectLst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28800"/>
                <a:ext cx="6564810" cy="4955203"/>
              </a:xfrm>
              <a:prstGeom prst="rect">
                <a:avLst/>
              </a:prstGeom>
              <a:blipFill rotWithShape="1">
                <a:blip r:embed="rId5"/>
                <a:stretch>
                  <a:fillRect l="-836" t="-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2717300" cy="278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00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Test in quenched QCD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1700808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/>
              </a:rPr>
              <a:t>Choice of boundary shifts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3321"/>
            <a:ext cx="80962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92" y="2098948"/>
            <a:ext cx="762002" cy="2026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3" y="2061102"/>
            <a:ext cx="2717300" cy="278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57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409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62642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Contents of this talk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1556792"/>
            <a:ext cx="5196935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finite T with Wilson quarks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altLang="ja-JP" sz="2000" dirty="0" smtClean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Fixed scale approach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quenched results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Nf=2+1 QCD results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altLang="ja-JP" sz="20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Shifted boundary conditions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EOS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Tc</a:t>
            </a:r>
          </a:p>
          <a:p>
            <a:pPr marL="800100" lvl="1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Beta-functions (entropy density)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altLang="ja-JP" sz="20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Wingdings" pitchFamily="2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Summary</a:t>
            </a:r>
            <a:endParaRPr lang="en-US" altLang="ja-JP" sz="2000" dirty="0"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05" y="2780928"/>
            <a:ext cx="4654791" cy="3286584"/>
          </a:xfrm>
          <a:prstGeom prst="rect">
            <a:avLst/>
          </a:prstGeom>
        </p:spPr>
      </p:pic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5536" y="2492896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C00000"/>
                </a:solidFill>
                <a:effectLst/>
              </a:rPr>
              <a:t>Reference data</a:t>
            </a:r>
            <a:endParaRPr kumimoji="1" lang="en-US" altLang="ja-JP" dirty="0" smtClean="0">
              <a:solidFill>
                <a:srgbClr val="C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S.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Borsanyi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et al., JHEP 07 (2012) 056</a:t>
            </a:r>
          </a:p>
          <a:p>
            <a:r>
              <a:rPr lang="en-US" altLang="ja-JP" dirty="0">
                <a:solidFill>
                  <a:srgbClr val="808080"/>
                </a:solidFill>
                <a:effectLst/>
              </a:rPr>
              <a:t>Precision SU(3) lattice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thermodynamics</a:t>
            </a:r>
          </a:p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for 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a large temperature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range</a:t>
            </a:r>
          </a:p>
          <a:p>
            <a:endParaRPr kumimoji="1" lang="en-US" altLang="ja-JP" dirty="0">
              <a:solidFill>
                <a:srgbClr val="80808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</a:rPr>
              <a:t>N</a:t>
            </a:r>
            <a:r>
              <a:rPr lang="en-US" altLang="ja-JP" baseline="-25000" dirty="0" smtClean="0">
                <a:effectLst/>
              </a:rPr>
              <a:t>s</a:t>
            </a:r>
            <a:r>
              <a:rPr lang="en-US" altLang="ja-JP" dirty="0" smtClean="0">
                <a:effectLst/>
              </a:rPr>
              <a:t>/N</a:t>
            </a:r>
            <a:r>
              <a:rPr lang="en-US" altLang="ja-JP" baseline="-25000" dirty="0" smtClean="0">
                <a:effectLst/>
              </a:rPr>
              <a:t>t</a:t>
            </a:r>
            <a:r>
              <a:rPr lang="en-US" altLang="ja-JP" dirty="0" smtClean="0">
                <a:effectLst/>
              </a:rPr>
              <a:t> = 8   near T</a:t>
            </a:r>
            <a:r>
              <a:rPr lang="en-US" altLang="ja-JP" baseline="-25000" dirty="0" smtClean="0">
                <a:effectLst/>
              </a:rPr>
              <a:t>c</a:t>
            </a:r>
            <a:r>
              <a:rPr lang="en-US" altLang="ja-JP" dirty="0" smtClean="0">
                <a:effectLst/>
              </a:rPr>
              <a:t> </a:t>
            </a:r>
            <a:endParaRPr kumimoji="1" lang="en-US" altLang="ja-JP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</a:rPr>
              <a:t>small N</a:t>
            </a:r>
            <a:r>
              <a:rPr lang="en-US" altLang="ja-JP" baseline="-25000" dirty="0" smtClean="0">
                <a:effectLst/>
              </a:rPr>
              <a:t>t</a:t>
            </a:r>
            <a:r>
              <a:rPr lang="en-US" altLang="ja-JP" dirty="0" smtClean="0">
                <a:effectLst/>
              </a:rPr>
              <a:t> dependence at T&gt;1.3Tc</a:t>
            </a:r>
            <a:endParaRPr kumimoji="1" lang="en-US" altLang="ja-JP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</a:rPr>
              <a:t>peak height at Nt=6 </a:t>
            </a:r>
            <a:r>
              <a:rPr kumimoji="1" lang="en-US" altLang="ja-JP" dirty="0" smtClean="0">
                <a:effectLst/>
              </a:rPr>
              <a:t>is about </a:t>
            </a:r>
          </a:p>
          <a:p>
            <a:r>
              <a:rPr lang="en-US" altLang="ja-JP" dirty="0" smtClean="0">
                <a:effectLst/>
              </a:rPr>
              <a:t>    </a:t>
            </a:r>
            <a:r>
              <a:rPr kumimoji="1" lang="en-US" altLang="ja-JP" dirty="0" smtClean="0">
                <a:effectLst/>
              </a:rPr>
              <a:t>7% higher than continuum value</a:t>
            </a:r>
            <a:endParaRPr lang="en-US" altLang="ja-JP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effectLst/>
              </a:rPr>
              <a:t>assuming T</a:t>
            </a:r>
            <a:r>
              <a:rPr kumimoji="1" lang="en-US" altLang="ja-JP" baseline="-25000" dirty="0" smtClean="0">
                <a:effectLst/>
              </a:rPr>
              <a:t>c</a:t>
            </a:r>
            <a:r>
              <a:rPr kumimoji="1" lang="en-US" altLang="ja-JP" dirty="0" smtClean="0">
                <a:effectLst/>
              </a:rPr>
              <a:t>=293MeV</a:t>
            </a:r>
          </a:p>
          <a:p>
            <a:endParaRPr kumimoji="1" lang="en-US" altLang="ja-JP" dirty="0" smtClean="0">
              <a:effectLst/>
            </a:endParaRP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The continuum values referred as “continuum”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16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251" y="5941596"/>
            <a:ext cx="361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beta-function: Boyd et al. (1998) </a:t>
            </a:r>
            <a:endParaRPr kumimoji="1" lang="ja-JP" altLang="en-US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06291" y="2492896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w/o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3590"/>
            <a:ext cx="3816424" cy="3215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54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251" y="5941596"/>
            <a:ext cx="361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beta-function: Boyd et al. (1998) </a:t>
            </a:r>
            <a:endParaRPr kumimoji="1" lang="ja-JP" altLang="en-US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412954" y="1749843"/>
                <a:ext cx="1635448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effectLst/>
                          <a:latin typeface="Cambria Math"/>
                        </a:rPr>
                        <m:t>T</m:t>
                      </m:r>
                      <m:r>
                        <a:rPr kumimoji="1" lang="en-US" altLang="ja-JP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ja-JP" b="0" dirty="0" smtClean="0">
                  <a:effectLst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54" y="1749843"/>
                <a:ext cx="1635448" cy="658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016" y="1772816"/>
            <a:ext cx="1646436" cy="6472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106291" y="2492896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w/o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4088" y="2492896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 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3590"/>
            <a:ext cx="3816424" cy="32156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35" y="2766967"/>
            <a:ext cx="3771305" cy="3182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47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Lattice artifacts from shifted boundaries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838938" cy="32701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7584" y="5262299"/>
            <a:ext cx="605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Lattice artifacts are suppressed at larger shifts</a:t>
            </a:r>
            <a:endParaRPr lang="en-US" altLang="ja-JP" dirty="0" smtClean="0">
              <a:solidFill>
                <a:srgbClr val="C00000"/>
              </a:solidFill>
              <a:effectLst/>
              <a:sym typeface="Wingdings" panose="05000000000000000000" pitchFamily="2" charset="2"/>
            </a:endParaRPr>
          </a:p>
          <a:p>
            <a:pPr>
              <a:buClr>
                <a:srgbClr val="0033CC"/>
              </a:buClr>
            </a:pPr>
            <a:endParaRPr lang="en-US" altLang="ja-JP" dirty="0">
              <a:effectLst/>
              <a:sym typeface="Wingdings" panose="05000000000000000000" pitchFamily="2" charset="2"/>
            </a:endParaRP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effectLst/>
                <a:sym typeface="Wingdings" panose="05000000000000000000" pitchFamily="2" charset="2"/>
              </a:rPr>
              <a:t>Non-interacting limit with fermions should be checked</a:t>
            </a:r>
            <a:endParaRPr kumimoji="1" lang="en-US" altLang="ja-JP" dirty="0" smtClean="0">
              <a:effectLst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24325" cy="34861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01" y="1625307"/>
            <a:ext cx="632503" cy="21018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318681" y="4304129"/>
            <a:ext cx="1861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sz="1200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sz="1200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33CC"/>
                </a:solidFill>
                <a:effectLst/>
              </a:rPr>
              <a:t>et al. (2011)</a:t>
            </a:r>
            <a:endParaRPr lang="en-US" altLang="ja-JP" sz="1200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  <a:endParaRPr kumimoji="0" lang="en-US" altLang="ja-JP" sz="1000" dirty="0" smtClean="0"/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Critical temperature T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c</a:t>
            </a:r>
            <a:r>
              <a:rPr lang="en-US" altLang="ja-JP" sz="2800" dirty="0" smtClean="0">
                <a:solidFill>
                  <a:schemeClr val="bg2"/>
                </a:solidFill>
              </a:rPr>
              <a:t> 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1661899"/>
            <a:ext cx="4093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effectLst/>
              </a:rPr>
              <a:t>Polyakov</a:t>
            </a:r>
            <a:r>
              <a:rPr lang="en-US" altLang="ja-JP" dirty="0" smtClean="0">
                <a:effectLst/>
              </a:rPr>
              <a:t> loop is difficult to be defined</a:t>
            </a:r>
          </a:p>
          <a:p>
            <a:r>
              <a:rPr lang="en-US" altLang="ja-JP" dirty="0" smtClean="0">
                <a:effectLst/>
              </a:rPr>
              <a:t>   because of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misalignment of </a:t>
            </a:r>
          </a:p>
          <a:p>
            <a:r>
              <a:rPr lang="en-US" altLang="ja-JP" dirty="0" smtClean="0">
                <a:solidFill>
                  <a:srgbClr val="C00000"/>
                </a:solidFill>
                <a:effectLst/>
              </a:rPr>
              <a:t>   time and compact directions</a:t>
            </a: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98" y="3068960"/>
            <a:ext cx="3960440" cy="5119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439491" cy="29528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905033" cy="325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4860033" y="1628800"/>
            <a:ext cx="4248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effectLst/>
              </a:rPr>
              <a:t>Dressed </a:t>
            </a:r>
            <a:r>
              <a:rPr lang="en-US" altLang="ja-JP" dirty="0" err="1" smtClean="0">
                <a:effectLst/>
              </a:rPr>
              <a:t>Polyakov</a:t>
            </a:r>
            <a:r>
              <a:rPr lang="en-US" altLang="ja-JP" dirty="0" smtClean="0">
                <a:effectLst/>
              </a:rPr>
              <a:t> loop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   E.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Bilgici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et al., 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   Phys. Rev. D77 (2008) 094007</a:t>
            </a:r>
          </a:p>
          <a:p>
            <a:endParaRPr lang="en-US" altLang="ja-JP" dirty="0">
              <a:effectLst/>
            </a:endParaRPr>
          </a:p>
          <a:p>
            <a:r>
              <a:rPr lang="en-US" altLang="ja-JP" dirty="0" err="1" smtClean="0">
                <a:effectLst/>
              </a:rPr>
              <a:t>Polyakov</a:t>
            </a:r>
            <a:r>
              <a:rPr lang="en-US" altLang="ja-JP" dirty="0" smtClean="0">
                <a:effectLst/>
              </a:rPr>
              <a:t> loop defined with light quarks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80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Critical temperature Tc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1661899"/>
            <a:ext cx="259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effectLst/>
              </a:rPr>
              <a:t>Plaquette</a:t>
            </a:r>
            <a:r>
              <a:rPr lang="en-US" altLang="ja-JP" dirty="0" smtClean="0">
                <a:effectLst/>
              </a:rPr>
              <a:t> value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err="1" smtClean="0">
                <a:effectLst/>
              </a:rPr>
              <a:t>Plaquette</a:t>
            </a:r>
            <a:r>
              <a:rPr lang="en-US" altLang="ja-JP" dirty="0" smtClean="0">
                <a:effectLst/>
              </a:rPr>
              <a:t> susceptibility</a:t>
            </a:r>
          </a:p>
          <a:p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  </a:t>
            </a:r>
          </a:p>
          <a:p>
            <a:endParaRPr kumimoji="1" lang="en-US" altLang="ja-JP" dirty="0"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30289"/>
            <a:ext cx="3664512" cy="28589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3656233" cy="280414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正方形/長方形 6"/>
          <p:cNvSpPr/>
          <p:nvPr/>
        </p:nvSpPr>
        <p:spPr>
          <a:xfrm>
            <a:off x="5040560" y="5696803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effectLst/>
              </a:rPr>
              <a:t>Plaq</a:t>
            </a:r>
            <a:r>
              <a:rPr lang="en-US" altLang="ja-JP" dirty="0">
                <a:effectLst/>
              </a:rPr>
              <a:t>. </a:t>
            </a:r>
            <a:r>
              <a:rPr lang="en-US" altLang="ja-JP" dirty="0" err="1">
                <a:effectLst/>
              </a:rPr>
              <a:t>suscep</a:t>
            </a:r>
            <a:r>
              <a:rPr lang="en-US" altLang="ja-JP" dirty="0" smtClean="0">
                <a:effectLst/>
              </a:rPr>
              <a:t>. has a peak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</a:rPr>
              <a:t>	around T = </a:t>
            </a:r>
            <a:r>
              <a:rPr lang="en-US" altLang="ja-JP" dirty="0" smtClean="0">
                <a:effectLst/>
              </a:rPr>
              <a:t>293 </a:t>
            </a:r>
            <a:r>
              <a:rPr lang="en-US" altLang="ja-JP" dirty="0">
                <a:effectLst/>
              </a:rPr>
              <a:t>MeV</a:t>
            </a:r>
          </a:p>
          <a:p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86462"/>
            <a:ext cx="2736304" cy="4836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95742"/>
            <a:ext cx="2423144" cy="297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21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</a:t>
            </a:r>
            <a:r>
              <a:rPr kumimoji="0" lang="en-US" altLang="ja-JP" sz="1000" dirty="0" err="1" smtClean="0"/>
              <a:t>Umeda</a:t>
            </a:r>
            <a:r>
              <a:rPr kumimoji="0" lang="en-US" altLang="ja-JP" sz="1000" dirty="0" smtClean="0"/>
              <a:t>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Beta-functions ( in case of quenched QCD )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708165" cy="22280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1560" y="2636912"/>
            <a:ext cx="4727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ffectLst/>
                <a:sym typeface="Wingdings" panose="05000000000000000000" pitchFamily="2" charset="2"/>
              </a:rPr>
              <a:t>In the fixed scale approach</a:t>
            </a:r>
          </a:p>
          <a:p>
            <a:r>
              <a:rPr lang="en-US" altLang="ja-JP" dirty="0">
                <a:effectLst/>
                <a:sym typeface="Wingdings" panose="05000000000000000000" pitchFamily="2" charset="2"/>
              </a:rPr>
              <a:t>	beta-</a:t>
            </a:r>
            <a:r>
              <a:rPr lang="en-US" altLang="ja-JP" dirty="0" err="1">
                <a:effectLst/>
                <a:sym typeface="Wingdings" panose="05000000000000000000" pitchFamily="2" charset="2"/>
              </a:rPr>
              <a:t>func</a:t>
            </a:r>
            <a:r>
              <a:rPr lang="en-US" altLang="ja-JP" dirty="0">
                <a:effectLst/>
                <a:sym typeface="Wingdings" panose="05000000000000000000" pitchFamily="2" charset="2"/>
              </a:rPr>
              <a:t> at the simulation point </a:t>
            </a:r>
          </a:p>
          <a:p>
            <a:r>
              <a:rPr lang="en-US" altLang="ja-JP" dirty="0">
                <a:effectLst/>
                <a:sym typeface="Wingdings" panose="05000000000000000000" pitchFamily="2" charset="2"/>
              </a:rPr>
              <a:t>	is required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However, T=0 simulations near the point</a:t>
            </a:r>
          </a:p>
          <a:p>
            <a:r>
              <a:rPr kumimoji="1" lang="en-US" altLang="ja-JP" dirty="0" smtClean="0">
                <a:solidFill>
                  <a:srgbClr val="0033CC"/>
                </a:solidFill>
                <a:effectLst/>
                <a:sym typeface="Wingdings" panose="05000000000000000000" pitchFamily="2" charset="2"/>
              </a:rPr>
              <a:t>are necessary to calculate the beta-function</a:t>
            </a:r>
            <a:endParaRPr lang="en-US" altLang="ja-JP" dirty="0">
              <a:solidFill>
                <a:srgbClr val="0033CC"/>
              </a:solidFill>
              <a:effectLst/>
              <a:sym typeface="Wingdings" panose="05000000000000000000" pitchFamily="2" charset="2"/>
            </a:endParaRPr>
          </a:p>
          <a:p>
            <a:endParaRPr kumimoji="1" lang="en-US" altLang="ja-JP" dirty="0" smtClean="0">
              <a:solidFill>
                <a:srgbClr val="0033CC"/>
              </a:solidFill>
              <a:effectLst/>
              <a:sym typeface="Wingdings" panose="05000000000000000000" pitchFamily="2" charset="2"/>
            </a:endParaRPr>
          </a:p>
          <a:p>
            <a:r>
              <a:rPr lang="en-US" altLang="ja-JP" dirty="0" smtClean="0">
                <a:effectLst/>
                <a:sym typeface="Wingdings" panose="05000000000000000000" pitchFamily="2" charset="2"/>
              </a:rPr>
              <a:t>We are looking for </a:t>
            </a:r>
          </a:p>
          <a:p>
            <a:r>
              <a:rPr lang="en-US" altLang="ja-JP" dirty="0" smtClean="0">
                <a:effectLst/>
                <a:sym typeface="Wingdings" panose="05000000000000000000" pitchFamily="2" charset="2"/>
              </a:rPr>
              <a:t>     new methods to calculate beta-function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  <a:sym typeface="Wingdings" panose="05000000000000000000" pitchFamily="2" charset="2"/>
              </a:rPr>
              <a:t>	- </a:t>
            </a:r>
            <a:r>
              <a:rPr kumimoji="1" lang="en-US" altLang="ja-JP" dirty="0" smtClean="0">
                <a:effectLst/>
                <a:sym typeface="Wingdings" panose="05000000000000000000" pitchFamily="2" charset="2"/>
              </a:rPr>
              <a:t>Reweighting method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>
                <a:effectLst/>
              </a:rPr>
              <a:t>	-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Shifted boundary condition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</a:rPr>
              <a:t>	</a:t>
            </a:r>
            <a:endParaRPr kumimoji="1" lang="ja-JP" altLang="en-US" dirty="0">
              <a:effectLst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68" y="1556792"/>
            <a:ext cx="2863556" cy="237209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9" y="1789607"/>
            <a:ext cx="3304707" cy="624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21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92" y="2795014"/>
            <a:ext cx="4816512" cy="3370290"/>
          </a:xfrm>
          <a:prstGeom prst="rect">
            <a:avLst/>
          </a:prstGeom>
        </p:spPr>
      </p:pic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Entropy density from shifted boundaries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700808"/>
            <a:ext cx="659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Entropy density s/T</a:t>
            </a:r>
            <a:r>
              <a:rPr kumimoji="1" lang="en-US" altLang="ja-JP" baseline="30000" dirty="0" smtClean="0">
                <a:effectLst/>
              </a:rPr>
              <a:t>3</a:t>
            </a:r>
            <a:r>
              <a:rPr kumimoji="1" lang="en-US" altLang="ja-JP" dirty="0" smtClean="0">
                <a:effectLst/>
              </a:rPr>
              <a:t> </a:t>
            </a:r>
          </a:p>
          <a:p>
            <a:r>
              <a:rPr kumimoji="1" lang="en-US" altLang="ja-JP" dirty="0" smtClean="0">
                <a:effectLst/>
              </a:rPr>
              <a:t>    from the </a:t>
            </a:r>
            <a:r>
              <a:rPr kumimoji="1" lang="en-US" altLang="ja-JP" dirty="0" err="1" smtClean="0">
                <a:effectLst/>
              </a:rPr>
              <a:t>cumulant</a:t>
            </a:r>
            <a:r>
              <a:rPr kumimoji="1" lang="en-US" altLang="ja-JP" dirty="0" smtClean="0">
                <a:effectLst/>
              </a:rPr>
              <a:t> of the momentum distribution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and H. B. Meyer, Phys. Rev.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Lett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. 106 (2011) 131601</a:t>
            </a:r>
            <a:endParaRPr kumimoji="1" lang="ja-JP" altLang="en-US" dirty="0">
              <a:solidFill>
                <a:srgbClr val="0033CC"/>
              </a:solidFill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37911"/>
            <a:ext cx="1548388" cy="2788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576" y="5229200"/>
            <a:ext cx="3262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where                       , </a:t>
            </a:r>
          </a:p>
          <a:p>
            <a:r>
              <a:rPr kumimoji="1" lang="en-US" altLang="ja-JP" dirty="0" smtClean="0">
                <a:effectLst/>
              </a:rPr>
              <a:t>n</a:t>
            </a:r>
            <a:r>
              <a:rPr kumimoji="1" lang="en-US" altLang="ja-JP" baseline="-25000" dirty="0" smtClean="0">
                <a:effectLst/>
              </a:rPr>
              <a:t>z</a:t>
            </a:r>
            <a:r>
              <a:rPr kumimoji="1" lang="en-US" altLang="ja-JP" dirty="0" smtClean="0">
                <a:effectLst/>
              </a:rPr>
              <a:t> being kept fixed when a</a:t>
            </a:r>
            <a:r>
              <a:rPr kumimoji="1" lang="en-US" altLang="ja-JP" dirty="0" smtClean="0">
                <a:effectLst/>
                <a:sym typeface="Wingdings" panose="05000000000000000000" pitchFamily="2" charset="2"/>
              </a:rPr>
              <a:t>0</a:t>
            </a:r>
            <a:endParaRPr kumimoji="1" lang="ja-JP" altLang="en-US" dirty="0">
              <a:effectLst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4" y="4581128"/>
            <a:ext cx="1040894" cy="2788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23728" y="4530606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: partition function </a:t>
            </a:r>
          </a:p>
          <a:p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</a:t>
            </a:r>
            <a:r>
              <a:rPr kumimoji="1" lang="en-US" altLang="ja-JP" dirty="0" smtClean="0">
                <a:effectLst/>
              </a:rPr>
              <a:t>with shifted boundary</a:t>
            </a:r>
            <a:endParaRPr kumimoji="1" lang="ja-JP" altLang="en-US" dirty="0">
              <a:effectLst/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32577"/>
            <a:ext cx="2996191" cy="65989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8" y="2795521"/>
            <a:ext cx="2590808" cy="63398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7164288" y="5229200"/>
            <a:ext cx="1861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sz="1200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sz="1200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33CC"/>
                </a:solidFill>
                <a:effectLst/>
              </a:rPr>
              <a:t>et al. (2011)</a:t>
            </a:r>
            <a:endParaRPr lang="en-US" altLang="ja-JP" sz="1200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1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Entropy density from shifted boundaries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91052"/>
            <a:ext cx="2520877" cy="2088232"/>
          </a:xfrm>
          <a:prstGeom prst="rect">
            <a:avLst/>
          </a:prstGeom>
        </p:spPr>
      </p:pic>
      <p:pic>
        <p:nvPicPr>
          <p:cNvPr id="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513086" cy="35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2160240" cy="43337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0" y="4541439"/>
            <a:ext cx="1131408" cy="2063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3568" y="5445224"/>
            <a:ext cx="47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ffectLst/>
              </a:rPr>
              <a:t>B</a:t>
            </a:r>
            <a:r>
              <a:rPr kumimoji="1" lang="en-US" altLang="ja-JP" dirty="0" smtClean="0">
                <a:effectLst/>
              </a:rPr>
              <a:t>eta-</a:t>
            </a:r>
            <a:r>
              <a:rPr kumimoji="1" lang="en-US" altLang="ja-JP" dirty="0" err="1" smtClean="0">
                <a:effectLst/>
              </a:rPr>
              <a:t>func</a:t>
            </a:r>
            <a:r>
              <a:rPr kumimoji="1" lang="en-US" altLang="ja-JP" dirty="0" smtClean="0">
                <a:effectLst/>
              </a:rPr>
              <a:t> is determined by </a:t>
            </a:r>
          </a:p>
          <a:p>
            <a:r>
              <a:rPr lang="en-US" altLang="ja-JP" dirty="0">
                <a:effectLst/>
              </a:rPr>
              <a:t>	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matching of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entropy densities at T</a:t>
            </a:r>
            <a:r>
              <a:rPr lang="en-US" altLang="ja-JP" baseline="-25000" dirty="0" smtClean="0">
                <a:solidFill>
                  <a:srgbClr val="C00000"/>
                </a:solidFill>
                <a:effectLst/>
              </a:rPr>
              <a:t>0</a:t>
            </a:r>
            <a:endParaRPr kumimoji="1" lang="ja-JP" altLang="en-US" baseline="-25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293033" cy="23042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568" y="1772816"/>
            <a:ext cx="4842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rgbClr val="7030A0"/>
                </a:solidFill>
                <a:effectLst/>
              </a:rPr>
              <a:t>Entropy density at a temperature (T</a:t>
            </a:r>
            <a:r>
              <a:rPr kumimoji="1" lang="en-US" altLang="ja-JP" baseline="-25000" dirty="0" smtClean="0">
                <a:solidFill>
                  <a:srgbClr val="7030A0"/>
                </a:solidFill>
                <a:effectLst/>
              </a:rPr>
              <a:t>0</a:t>
            </a:r>
            <a:r>
              <a:rPr kumimoji="1" lang="en-US" altLang="ja-JP" dirty="0" smtClean="0">
                <a:solidFill>
                  <a:srgbClr val="7030A0"/>
                </a:solidFill>
                <a:effectLst/>
              </a:rPr>
              <a:t>)</a:t>
            </a:r>
          </a:p>
          <a:p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by the new method with shifted </a:t>
            </a:r>
            <a:r>
              <a:rPr lang="en-US" altLang="ja-JP" dirty="0" err="1" smtClean="0">
                <a:effectLst/>
              </a:rPr>
              <a:t>b.c.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endParaRPr kumimoji="1" lang="en-US" altLang="ja-JP" dirty="0">
              <a:effectLst/>
            </a:endParaRPr>
          </a:p>
          <a:p>
            <a:pPr marL="285750" indent="-285750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srgbClr val="7030A0"/>
                </a:solidFill>
                <a:effectLst/>
              </a:rPr>
              <a:t>Entropy density w/o beta-function</a:t>
            </a:r>
          </a:p>
          <a:p>
            <a:pPr>
              <a:buClr>
                <a:srgbClr val="0033CC"/>
              </a:buClr>
            </a:pPr>
            <a:r>
              <a:rPr kumimoji="1" lang="en-US" altLang="ja-JP" dirty="0">
                <a:effectLst/>
              </a:rPr>
              <a:t>	</a:t>
            </a:r>
            <a:r>
              <a:rPr kumimoji="1" lang="en-US" altLang="ja-JP" dirty="0" smtClean="0">
                <a:effectLst/>
              </a:rPr>
              <a:t>by the T-integral method</a:t>
            </a:r>
            <a:endParaRPr kumimoji="1" lang="ja-JP" altLang="en-US" dirty="0">
              <a:effectLst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3347864" y="4387703"/>
            <a:ext cx="288032" cy="480727"/>
          </a:xfrm>
          <a:prstGeom prst="rightArrow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91" y="2418454"/>
            <a:ext cx="583694" cy="2788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1" y="3357499"/>
            <a:ext cx="1091186" cy="557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6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L. </a:t>
            </a:r>
            <a:r>
              <a:rPr lang="en-US" altLang="ja-JP" sz="2800" dirty="0" err="1" smtClean="0">
                <a:solidFill>
                  <a:schemeClr val="bg2"/>
                </a:solidFill>
              </a:rPr>
              <a:t>Giusti</a:t>
            </a:r>
            <a:r>
              <a:rPr lang="en-US" altLang="ja-JP" sz="2800" dirty="0" smtClean="0">
                <a:solidFill>
                  <a:schemeClr val="bg2"/>
                </a:solidFill>
              </a:rPr>
              <a:t> and H. B. Meyer (2011)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628800"/>
            <a:ext cx="261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effectLst/>
              </a:rPr>
              <a:t>momentum distribution</a:t>
            </a:r>
            <a:endParaRPr kumimoji="1" lang="ja-JP" altLang="en-US" dirty="0">
              <a:solidFill>
                <a:srgbClr val="0033CC"/>
              </a:solidFill>
              <a:effectLst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12042"/>
            <a:ext cx="659894" cy="104089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96136" y="1700808"/>
            <a:ext cx="2616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effectLst/>
              </a:rPr>
              <a:t>Temporal extent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</a:rPr>
              <a:t>Hamiltonian</a:t>
            </a:r>
          </a:p>
          <a:p>
            <a:r>
              <a:rPr kumimoji="1" lang="en-US" altLang="ja-JP" dirty="0" smtClean="0">
                <a:effectLst/>
              </a:rPr>
              <a:t>projector onto states</a:t>
            </a:r>
          </a:p>
          <a:p>
            <a:r>
              <a:rPr lang="en-US" altLang="ja-JP" dirty="0" smtClean="0">
                <a:effectLst/>
              </a:rPr>
              <a:t>with total momentum p</a:t>
            </a:r>
            <a:endParaRPr kumimoji="1" lang="ja-JP" altLang="en-US" dirty="0">
              <a:effectLst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3212976"/>
            <a:ext cx="7891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The generating function K(z) of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the </a:t>
            </a:r>
            <a:r>
              <a:rPr kumimoji="1" lang="en-US" altLang="ja-JP" dirty="0" err="1" smtClean="0">
                <a:solidFill>
                  <a:srgbClr val="C00000"/>
                </a:solidFill>
                <a:effectLst/>
              </a:rPr>
              <a:t>cumulants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 of the mom. dist. </a:t>
            </a:r>
            <a:r>
              <a:rPr kumimoji="1" lang="en-US" altLang="ja-JP" dirty="0" smtClean="0">
                <a:effectLst/>
              </a:rPr>
              <a:t>is defined</a:t>
            </a:r>
            <a:endParaRPr kumimoji="1" lang="ja-JP" altLang="en-US" dirty="0"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576" y="4653136"/>
            <a:ext cx="3008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the </a:t>
            </a:r>
            <a:r>
              <a:rPr kumimoji="1" lang="en-US" altLang="ja-JP" dirty="0" err="1" smtClean="0">
                <a:solidFill>
                  <a:srgbClr val="C00000"/>
                </a:solidFill>
                <a:effectLst/>
              </a:rPr>
              <a:t>cumulants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 </a:t>
            </a:r>
            <a:r>
              <a:rPr kumimoji="1" lang="en-US" altLang="ja-JP" dirty="0" smtClean="0">
                <a:effectLst/>
              </a:rPr>
              <a:t>are given by</a:t>
            </a:r>
            <a:endParaRPr kumimoji="1" lang="ja-JP" altLang="en-US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2717299" cy="7360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91" y="3799441"/>
            <a:ext cx="2767591" cy="7101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7" y="5119462"/>
            <a:ext cx="6730000" cy="685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31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57200"/>
          </a:xfrm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499350" cy="65405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chemeClr val="bg2"/>
                </a:solidFill>
              </a:rPr>
              <a:t>Quark Gluon Plasma in Lattice QCD </a:t>
            </a:r>
            <a:endParaRPr lang="ja-JP" altLang="en-US" sz="2800" smtClean="0">
              <a:solidFill>
                <a:schemeClr val="bg2"/>
              </a:solidFill>
            </a:endParaRPr>
          </a:p>
        </p:txBody>
      </p:sp>
      <p:pic>
        <p:nvPicPr>
          <p:cNvPr id="4101" name="Picture 3" descr="sequ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9785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580063" y="2997200"/>
            <a:ext cx="2635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defRPr/>
            </a:pPr>
            <a:r>
              <a:rPr lang="en-US" altLang="ja-JP" sz="1200" i="1" dirty="0" smtClean="0">
                <a:solidFill>
                  <a:schemeClr val="bg1">
                    <a:lumMod val="50000"/>
                  </a:schemeClr>
                </a:solidFill>
                <a:effectLst/>
                <a:ea typeface="HG丸ｺﾞｼｯｸM-PRO" pitchFamily="49" charset="-128"/>
              </a:rPr>
              <a:t>from the </a:t>
            </a:r>
            <a:r>
              <a:rPr lang="en-US" altLang="ja-JP" sz="1200" i="1" dirty="0" err="1" smtClean="0">
                <a:solidFill>
                  <a:schemeClr val="bg1">
                    <a:lumMod val="50000"/>
                  </a:schemeClr>
                </a:solidFill>
                <a:effectLst/>
                <a:ea typeface="HG丸ｺﾞｼｯｸM-PRO" pitchFamily="49" charset="-128"/>
              </a:rPr>
              <a:t>Phenix</a:t>
            </a:r>
            <a:r>
              <a:rPr lang="en-US" altLang="ja-JP" sz="1200" i="1" dirty="0" smtClean="0">
                <a:solidFill>
                  <a:schemeClr val="bg1">
                    <a:lumMod val="50000"/>
                  </a:schemeClr>
                </a:solidFill>
                <a:effectLst/>
                <a:ea typeface="HG丸ｺﾞｼｯｸM-PRO" pitchFamily="49" charset="-128"/>
              </a:rPr>
              <a:t> group web-site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72013" y="3330575"/>
            <a:ext cx="422116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 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Observables in Lattice QCD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Phase diagram in (T, </a:t>
            </a:r>
            <a:r>
              <a:rPr lang="el-GR" altLang="ja-JP" dirty="0">
                <a:effectLst/>
                <a:ea typeface="ＭＳ Ｐゴシック" pitchFamily="50" charset="-128"/>
              </a:rPr>
              <a:t>μ</a:t>
            </a:r>
            <a:r>
              <a:rPr lang="en-US" altLang="ja-JP" dirty="0">
                <a:effectLst/>
                <a:ea typeface="ＭＳ Ｐゴシック" pitchFamily="50" charset="-128"/>
              </a:rPr>
              <a:t>, m</a:t>
            </a:r>
            <a:r>
              <a:rPr lang="en-US" altLang="ja-JP" baseline="-25000" dirty="0">
                <a:effectLst/>
                <a:ea typeface="ＭＳ Ｐゴシック" pitchFamily="50" charset="-128"/>
              </a:rPr>
              <a:t>ud</a:t>
            </a:r>
            <a:r>
              <a:rPr lang="en-US" altLang="ja-JP" dirty="0">
                <a:effectLst/>
                <a:ea typeface="ＭＳ Ｐゴシック" pitchFamily="50" charset="-128"/>
              </a:rPr>
              <a:t>, </a:t>
            </a:r>
            <a:r>
              <a:rPr lang="en-US" altLang="ja-JP" dirty="0" err="1">
                <a:effectLst/>
                <a:ea typeface="ＭＳ Ｐゴシック" pitchFamily="50" charset="-128"/>
              </a:rPr>
              <a:t>m</a:t>
            </a:r>
            <a:r>
              <a:rPr lang="en-US" altLang="ja-JP" baseline="-25000" dirty="0" err="1">
                <a:effectLst/>
                <a:ea typeface="ＭＳ Ｐゴシック" pitchFamily="50" charset="-128"/>
              </a:rPr>
              <a:t>s</a:t>
            </a:r>
            <a:r>
              <a:rPr lang="en-US" altLang="ja-JP" dirty="0">
                <a:effectLst/>
                <a:ea typeface="ＭＳ Ｐゴシック" pitchFamily="50" charset="-128"/>
              </a:rPr>
              <a:t>)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ffectLst/>
              </a:rPr>
              <a:t>Critical</a:t>
            </a:r>
            <a:r>
              <a:rPr lang="en-US" altLang="ja-JP" dirty="0" smtClean="0">
                <a:solidFill>
                  <a:srgbClr val="FF0000"/>
                </a:solidFill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temperature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Equation of state ( ε/T</a:t>
            </a:r>
            <a:r>
              <a:rPr lang="en-US" altLang="ja-JP" baseline="30000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4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, p/T</a:t>
            </a:r>
            <a:r>
              <a:rPr lang="en-US" altLang="ja-JP" baseline="30000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4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,...)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 err="1">
                <a:effectLst/>
                <a:ea typeface="ＭＳ Ｐゴシック" pitchFamily="50" charset="-128"/>
              </a:rPr>
              <a:t>Hadronic</a:t>
            </a:r>
            <a:r>
              <a:rPr lang="en-US" altLang="ja-JP" dirty="0">
                <a:effectLst/>
                <a:ea typeface="ＭＳ Ｐゴシック" pitchFamily="50" charset="-128"/>
              </a:rPr>
              <a:t> excitations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Transport coefficients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Finite chemical potential</a:t>
            </a:r>
          </a:p>
          <a:p>
            <a:pPr lvl="1">
              <a:lnSpc>
                <a:spcPct val="14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etc...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08175" y="6021388"/>
            <a:ext cx="3032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>
              <a:buClrTx/>
              <a:buSzTx/>
              <a:buFontTx/>
              <a:buNone/>
              <a:defRPr/>
            </a:pPr>
            <a:r>
              <a:rPr lang="en-US" altLang="ja-JP" sz="1200" i="1" dirty="0">
                <a:solidFill>
                  <a:schemeClr val="bg1">
                    <a:lumMod val="50000"/>
                  </a:schemeClr>
                </a:solidFill>
                <a:effectLst/>
                <a:ea typeface="ＭＳ Ｐゴシック" pitchFamily="50" charset="-128"/>
              </a:rPr>
              <a:t>http://www.gsi.de/fair/experiments/</a:t>
            </a:r>
          </a:p>
        </p:txBody>
      </p:sp>
      <p:pic>
        <p:nvPicPr>
          <p:cNvPr id="4105" name="Picture 10" descr="Phasen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90900"/>
            <a:ext cx="39592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 bwMode="auto">
          <a:xfrm>
            <a:off x="874713" y="3357563"/>
            <a:ext cx="168275" cy="1949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4107" name="フッター プレースホルダー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14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L. </a:t>
            </a:r>
            <a:r>
              <a:rPr lang="en-US" altLang="ja-JP" sz="2800" dirty="0" err="1" smtClean="0">
                <a:solidFill>
                  <a:schemeClr val="bg2"/>
                </a:solidFill>
              </a:rPr>
              <a:t>Giusti</a:t>
            </a:r>
            <a:r>
              <a:rPr lang="en-US" altLang="ja-JP" sz="2800" dirty="0" smtClean="0">
                <a:solidFill>
                  <a:schemeClr val="bg2"/>
                </a:solidFill>
              </a:rPr>
              <a:t> and H. B. Meyer (2011)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7425" y="1692925"/>
            <a:ext cx="447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/>
              </a:rPr>
              <a:t>The generating </a:t>
            </a:r>
            <a:r>
              <a:rPr lang="en-US" altLang="ja-JP" dirty="0" err="1" smtClean="0">
                <a:effectLst/>
              </a:rPr>
              <a:t>func</a:t>
            </a:r>
            <a:r>
              <a:rPr lang="en-US" altLang="ja-JP" dirty="0" smtClean="0">
                <a:effectLst/>
              </a:rPr>
              <a:t>. K(p) can be written </a:t>
            </a:r>
          </a:p>
          <a:p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with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the partition function</a:t>
            </a:r>
            <a:endParaRPr kumimoji="1" lang="ja-JP" altLang="en-US" dirty="0">
              <a:solidFill>
                <a:srgbClr val="0033CC"/>
              </a:solidFill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576" y="4149080"/>
            <a:ext cx="783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By the Ward Identities,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the </a:t>
            </a:r>
            <a:r>
              <a:rPr kumimoji="1" lang="en-US" altLang="ja-JP" dirty="0" err="1" smtClean="0">
                <a:solidFill>
                  <a:srgbClr val="C00000"/>
                </a:solidFill>
                <a:effectLst/>
              </a:rPr>
              <a:t>cumulant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 is related to the entropy density “s” 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72915" y="3255104"/>
            <a:ext cx="437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Z(z) can be expressed as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a path integral</a:t>
            </a:r>
          </a:p>
          <a:p>
            <a:r>
              <a:rPr lang="en-US" altLang="ja-JP" dirty="0" smtClean="0">
                <a:solidFill>
                  <a:srgbClr val="C00000"/>
                </a:solidFill>
                <a:effectLst/>
              </a:rPr>
              <a:t>with the field satisfying the shifted </a:t>
            </a:r>
            <a:r>
              <a:rPr lang="en-US" altLang="ja-JP" dirty="0" err="1" smtClean="0">
                <a:solidFill>
                  <a:srgbClr val="C00000"/>
                </a:solidFill>
                <a:effectLst/>
              </a:rPr>
              <a:t>b.c.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568" y="5877272"/>
            <a:ext cx="776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33CC"/>
                </a:solidFill>
                <a:effectLst/>
              </a:rPr>
              <a:t>T</a:t>
            </a:r>
            <a:r>
              <a:rPr kumimoji="1" lang="en-US" altLang="ja-JP" dirty="0" smtClean="0">
                <a:solidFill>
                  <a:srgbClr val="0033CC"/>
                </a:solidFill>
                <a:effectLst/>
              </a:rPr>
              <a:t>he specific heat</a:t>
            </a:r>
            <a:r>
              <a:rPr kumimoji="1" lang="en-US" altLang="ja-JP" dirty="0" smtClean="0">
                <a:effectLst/>
              </a:rPr>
              <a:t> and </a:t>
            </a:r>
            <a:r>
              <a:rPr kumimoji="1" lang="en-US" altLang="ja-JP" dirty="0" smtClean="0">
                <a:solidFill>
                  <a:srgbClr val="0033CC"/>
                </a:solidFill>
                <a:effectLst/>
              </a:rPr>
              <a:t>speed of sound </a:t>
            </a:r>
            <a:r>
              <a:rPr kumimoji="1" lang="en-US" altLang="ja-JP" dirty="0" smtClean="0">
                <a:effectLst/>
              </a:rPr>
              <a:t>can be also obtained in the method.</a:t>
            </a:r>
            <a:endParaRPr kumimoji="1" lang="ja-JP" altLang="en-US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62" y="2469755"/>
            <a:ext cx="1624588" cy="55778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3" y="3356992"/>
            <a:ext cx="2514606" cy="381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299" y="4586330"/>
            <a:ext cx="2792439" cy="3580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55" y="5149815"/>
            <a:ext cx="4343409" cy="583694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 bwMode="auto">
          <a:xfrm>
            <a:off x="1476162" y="5013176"/>
            <a:ext cx="4968046" cy="86409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41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662975" cy="2880320"/>
          </a:xfrm>
          <a:prstGeom prst="rect">
            <a:avLst/>
          </a:prstGeom>
        </p:spPr>
      </p:pic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How to calculate k</a:t>
            </a:r>
            <a:r>
              <a:rPr lang="en-US" altLang="ja-JP" sz="2800" baseline="-25000" dirty="0">
                <a:solidFill>
                  <a:schemeClr val="bg2"/>
                </a:solidFill>
              </a:rPr>
              <a:t>{</a:t>
            </a:r>
            <a:r>
              <a:rPr lang="en-US" altLang="ja-JP" sz="2800" baseline="-25000" dirty="0" smtClean="0">
                <a:solidFill>
                  <a:schemeClr val="bg2"/>
                </a:solidFill>
              </a:rPr>
              <a:t>0,0,2}</a:t>
            </a:r>
            <a:r>
              <a:rPr lang="en-US" altLang="ja-JP" sz="2800" dirty="0" smtClean="0">
                <a:solidFill>
                  <a:schemeClr val="bg2"/>
                </a:solidFill>
              </a:rPr>
              <a:t>     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1703710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/>
              </a:rPr>
              <a:t>Evaluation of Z(z)/Z with reweighting method</a:t>
            </a: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6" y="3140968"/>
            <a:ext cx="3784100" cy="304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106" y="3645024"/>
            <a:ext cx="3631708" cy="6355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2132855"/>
            <a:ext cx="2209804" cy="7620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0" y="4365103"/>
            <a:ext cx="4114809" cy="7620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4" y="5407494"/>
            <a:ext cx="6730001" cy="685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54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536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620713"/>
            <a:ext cx="5122863" cy="725487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chemeClr val="bg2"/>
                </a:solidFill>
              </a:rPr>
              <a:t>Summary &amp; outlook</a:t>
            </a:r>
            <a:endParaRPr lang="el-GR" altLang="ja-JP" sz="2800" baseline="30000" smtClean="0">
              <a:solidFill>
                <a:schemeClr val="bg2"/>
              </a:solidFill>
            </a:endParaRPr>
          </a:p>
        </p:txBody>
      </p:sp>
      <p:sp>
        <p:nvSpPr>
          <p:cNvPr id="1217540" name="Text Box 4"/>
          <p:cNvSpPr txBox="1">
            <a:spLocks noChangeArrowheads="1"/>
          </p:cNvSpPr>
          <p:nvPr/>
        </p:nvSpPr>
        <p:spPr bwMode="auto">
          <a:xfrm>
            <a:off x="899592" y="2635306"/>
            <a:ext cx="6637628" cy="36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Fixed scale approach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-  Cost </a:t>
            </a:r>
            <a:r>
              <a:rPr lang="en-US" altLang="ja-JP" dirty="0">
                <a:effectLst/>
              </a:rPr>
              <a:t>for T=0 simulations can be largely </a:t>
            </a:r>
            <a:r>
              <a:rPr lang="en-US" altLang="ja-JP" dirty="0" smtClean="0">
                <a:effectLst/>
              </a:rPr>
              <a:t>reduced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effectLst/>
              </a:rPr>
              <a:t>	</a:t>
            </a:r>
            <a:r>
              <a:rPr lang="en-US" altLang="ja-JP" dirty="0" smtClean="0">
                <a:effectLst/>
              </a:rPr>
              <a:t>-  first </a:t>
            </a:r>
            <a:r>
              <a:rPr lang="en-US" altLang="ja-JP" dirty="0">
                <a:effectLst/>
              </a:rPr>
              <a:t>result in N</a:t>
            </a:r>
            <a:r>
              <a:rPr lang="en-US" altLang="ja-JP" baseline="-25000" dirty="0">
                <a:effectLst/>
              </a:rPr>
              <a:t>f</a:t>
            </a:r>
            <a:r>
              <a:rPr lang="en-US" altLang="ja-JP" dirty="0">
                <a:effectLst/>
              </a:rPr>
              <a:t>=2+1 QCD with Wilson-type </a:t>
            </a:r>
            <a:r>
              <a:rPr lang="en-US" altLang="ja-JP" dirty="0" smtClean="0">
                <a:effectLst/>
              </a:rPr>
              <a:t>quarks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solidFill>
                  <a:srgbClr val="5AB408"/>
                </a:solidFill>
                <a:effectLst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Shifted boundary conditions are promising tool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to improve the fixed scale approach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-  fine resolution in Temperature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-  suppression of lattice artifacts at larger shifts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	-  Tc determination could be possible</a:t>
            </a:r>
          </a:p>
          <a:p>
            <a:pPr>
              <a:lnSpc>
                <a:spcPct val="150000"/>
              </a:lnSpc>
              <a:buClr>
                <a:srgbClr val="0033CC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-  New method to estimate beta-functions </a:t>
            </a:r>
            <a:endParaRPr lang="en-US" altLang="ja-JP" dirty="0">
              <a:solidFill>
                <a:srgbClr val="0033CC"/>
              </a:solidFill>
              <a:effectLst/>
            </a:endParaRP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Test in full QCD 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altLang="ja-JP" dirty="0" err="1" smtClean="0">
                <a:effectLst/>
              </a:rPr>
              <a:t>Nf</a:t>
            </a:r>
            <a:r>
              <a:rPr lang="en-US" altLang="ja-JP" dirty="0" smtClean="0">
                <a:effectLst/>
              </a:rPr>
              <a:t>=2+1 QCD at the physical point</a:t>
            </a:r>
            <a:endParaRPr lang="en-US" altLang="ja-JP" dirty="0">
              <a:solidFill>
                <a:srgbClr val="0033CC"/>
              </a:solidFill>
              <a:effectLst/>
            </a:endParaRP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971550" y="1608616"/>
            <a:ext cx="569890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We presented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our study of the QCD Thermodynamics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by using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Fixed scale approach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	and </a:t>
            </a:r>
            <a:r>
              <a:rPr lang="en-US" altLang="ja-JP" dirty="0">
                <a:solidFill>
                  <a:srgbClr val="C00000"/>
                </a:solidFill>
                <a:effectLst/>
              </a:rPr>
              <a:t>S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hifted boundary conditions</a:t>
            </a:r>
            <a:endParaRPr lang="en-US" altLang="ja-JP" dirty="0">
              <a:solidFill>
                <a:srgbClr val="C0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2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	Thank you for your attention !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 on finite T &amp; mu QCD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Umeda (Hiroshima)</a:t>
            </a:r>
            <a:endParaRPr lang="en-US" altLang="ja-JP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L. </a:t>
            </a:r>
            <a:r>
              <a:rPr lang="en-US" altLang="ja-JP" sz="2800" dirty="0" err="1" smtClean="0">
                <a:solidFill>
                  <a:schemeClr val="bg2"/>
                </a:solidFill>
              </a:rPr>
              <a:t>Giusti</a:t>
            </a:r>
            <a:r>
              <a:rPr lang="en-US" altLang="ja-JP" sz="2800" dirty="0" smtClean="0">
                <a:solidFill>
                  <a:schemeClr val="bg2"/>
                </a:solidFill>
              </a:rPr>
              <a:t> and H. B. Meyer (2011)  jhep1111, p10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52" y="1728639"/>
            <a:ext cx="5510796" cy="7360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1548388" cy="2788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5308102" cy="3291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52" y="3595488"/>
            <a:ext cx="5460504" cy="4815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6172212" cy="3291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" y="5226858"/>
            <a:ext cx="838202" cy="2026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41" y="5805264"/>
            <a:ext cx="2971807" cy="3291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55" y="5212432"/>
            <a:ext cx="5917705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624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409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6264275" cy="725487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chemeClr val="bg2"/>
                </a:solidFill>
              </a:rPr>
              <a:t>QCD Thermodynamics with Wilson quarks</a:t>
            </a:r>
          </a:p>
        </p:txBody>
      </p:sp>
      <p:sp>
        <p:nvSpPr>
          <p:cNvPr id="1030157" name="Text Box 13"/>
          <p:cNvSpPr txBox="1">
            <a:spLocks noChangeArrowheads="1"/>
          </p:cNvSpPr>
          <p:nvPr/>
        </p:nvSpPr>
        <p:spPr bwMode="auto">
          <a:xfrm>
            <a:off x="971600" y="1735138"/>
            <a:ext cx="7209964" cy="186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Most (T, μ≠0) studies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at m</a:t>
            </a:r>
            <a:r>
              <a:rPr lang="en-US" altLang="ja-JP" baseline="-25000" dirty="0" smtClean="0">
                <a:solidFill>
                  <a:schemeClr val="bg2"/>
                </a:solidFill>
                <a:effectLst/>
              </a:rPr>
              <a:t>phys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 are done 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with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Staggered-type 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quarks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 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4th-root trick to remove unphysical “tastes”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defRPr/>
            </a:pPr>
            <a:r>
              <a:rPr lang="en-US" altLang="ja-JP" dirty="0">
                <a:solidFill>
                  <a:srgbClr val="0033CC"/>
                </a:solidFill>
                <a:effectLst/>
                <a:sym typeface="Wingdings" pitchFamily="2" charset="2"/>
              </a:rPr>
              <a:t>    non-locality “Validity is not guaranteed”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  <a:defRPr/>
            </a:pPr>
            <a:endParaRPr lang="en-US" altLang="ja-JP" dirty="0">
              <a:solidFill>
                <a:schemeClr val="bg2"/>
              </a:solidFill>
              <a:effectLst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It is important to cross-check with 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	theoretically sound lattice quarks like Wilson-type quarks</a:t>
            </a:r>
          </a:p>
        </p:txBody>
      </p:sp>
      <p:sp>
        <p:nvSpPr>
          <p:cNvPr id="1030163" name="Text Box 19"/>
          <p:cNvSpPr txBox="1">
            <a:spLocks noChangeArrowheads="1"/>
          </p:cNvSpPr>
          <p:nvPr/>
        </p:nvSpPr>
        <p:spPr bwMode="auto">
          <a:xfrm>
            <a:off x="1258888" y="3774204"/>
            <a:ext cx="5400210" cy="878932"/>
          </a:xfrm>
          <a:prstGeom prst="rect">
            <a:avLst/>
          </a:prstGeom>
          <a:noFill/>
          <a:ln w="28575" algn="ctr">
            <a:solidFill>
              <a:srgbClr val="5AB4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8000" tIns="154800" rIns="198000" bIns="154800">
            <a:spAutoFit/>
          </a:bodyPr>
          <a:lstStyle/>
          <a:p>
            <a:pPr>
              <a:defRPr/>
            </a:pPr>
            <a:r>
              <a:rPr lang="en-US" altLang="ja-JP" dirty="0" smtClean="0">
                <a:effectLst/>
              </a:rPr>
              <a:t>WHOT-QCD </a:t>
            </a:r>
            <a:r>
              <a:rPr lang="en-US" altLang="ja-JP" dirty="0">
                <a:effectLst/>
              </a:rPr>
              <a:t>collaboration is </a:t>
            </a:r>
            <a:r>
              <a:rPr lang="en-US" altLang="ja-JP" dirty="0" smtClean="0">
                <a:effectLst/>
              </a:rPr>
              <a:t>investigating</a:t>
            </a:r>
            <a:endParaRPr lang="en-US" altLang="ja-JP" dirty="0">
              <a:effectLst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ja-JP" dirty="0">
                <a:effectLst/>
              </a:rPr>
              <a:t>     </a:t>
            </a:r>
            <a:r>
              <a:rPr lang="en-US" altLang="ja-JP" dirty="0" smtClean="0">
                <a:effectLst/>
              </a:rPr>
              <a:t>QCD at finite </a:t>
            </a:r>
            <a:r>
              <a:rPr lang="en-US" altLang="ja-JP" dirty="0">
                <a:effectLst/>
              </a:rPr>
              <a:t>T &amp; </a:t>
            </a:r>
            <a:r>
              <a:rPr lang="en-US" altLang="ja-JP" dirty="0" smtClean="0">
                <a:effectLst/>
              </a:rPr>
              <a:t>μ </a:t>
            </a:r>
            <a:r>
              <a:rPr lang="en-US" altLang="ja-JP" dirty="0">
                <a:effectLst/>
              </a:rPr>
              <a:t>using </a:t>
            </a:r>
            <a:r>
              <a:rPr lang="en-US" altLang="ja-JP" dirty="0">
                <a:solidFill>
                  <a:srgbClr val="FF0000"/>
                </a:solidFill>
                <a:effectLst/>
              </a:rPr>
              <a:t>Wilson-type quarks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3440" y="5013176"/>
            <a:ext cx="75030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effectLst/>
              </a:rPr>
              <a:t>Review on WHOT-QCD studies :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S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. Ejiri, K. Kanaya, T.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Umeda for WHOT-QCD Collaboration,</a:t>
            </a:r>
          </a:p>
          <a:p>
            <a:pPr>
              <a:defRPr/>
            </a:pP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Prog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Theor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. Exp. Phys. (2012) 01A104  [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arXiv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: 1205.5347 (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hep-lat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) ]</a:t>
            </a:r>
            <a:endParaRPr lang="en-US" altLang="ja-JP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05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409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62642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Recent studies on QCD Thermodynamics</a:t>
            </a:r>
          </a:p>
        </p:txBody>
      </p:sp>
      <p:sp>
        <p:nvSpPr>
          <p:cNvPr id="1030157" name="Text Box 13"/>
          <p:cNvSpPr txBox="1">
            <a:spLocks noChangeArrowheads="1"/>
          </p:cNvSpPr>
          <p:nvPr/>
        </p:nvSpPr>
        <p:spPr bwMode="auto">
          <a:xfrm>
            <a:off x="595742" y="1556792"/>
            <a:ext cx="735923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ja-JP" dirty="0" smtClean="0">
                <a:effectLst/>
              </a:rPr>
              <a:t>Non-Staggered quark studies at T&gt;0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Domain-Wall quarks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	</a:t>
            </a:r>
            <a:r>
              <a:rPr lang="en-US" altLang="ja-JP" dirty="0" err="1" smtClean="0">
                <a:solidFill>
                  <a:schemeClr val="bg2"/>
                </a:solidFill>
                <a:effectLst/>
              </a:rPr>
              <a:t>hotQCD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 Collaboration, Phys. Rev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. D86 (2012)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094503.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	TWQCD Collaboration, arXiv:1311.6220 (Lat2013).</a:t>
            </a:r>
            <a:endParaRPr lang="en-US" altLang="ja-JP" dirty="0">
              <a:solidFill>
                <a:schemeClr val="bg2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Overlap quarks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	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S. </a:t>
            </a:r>
            <a:r>
              <a:rPr lang="en-US" altLang="ja-JP" dirty="0" err="1" smtClean="0">
                <a:solidFill>
                  <a:schemeClr val="bg2"/>
                </a:solidFill>
                <a:effectLst/>
              </a:rPr>
              <a:t>Borsanyi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 et al. (Wuppertal), Phys. </a:t>
            </a:r>
            <a:r>
              <a:rPr lang="en-US" altLang="ja-JP" dirty="0" err="1" smtClean="0">
                <a:solidFill>
                  <a:schemeClr val="bg2"/>
                </a:solidFill>
                <a:effectLst/>
              </a:rPr>
              <a:t>Lett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. B713 (2012) 342.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	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JLQCD Collaboration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, Phys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. Rev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. D87 (2013) 114514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.</a:t>
            </a:r>
            <a:endParaRPr lang="en-US" altLang="ja-JP" dirty="0">
              <a:solidFill>
                <a:schemeClr val="bg2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twisted mass quarks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	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tmfT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Collaboration, arXiv:1311.1631(Lat2013).</a:t>
            </a:r>
            <a:endParaRPr lang="en-US" altLang="ja-JP" dirty="0">
              <a:solidFill>
                <a:schemeClr val="bg2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Wilson quarks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>
                <a:solidFill>
                  <a:schemeClr val="bg2"/>
                </a:solidFill>
                <a:effectLst/>
              </a:rPr>
              <a:t>	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S.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Borsanyi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et al. (Wuppertal), JHEP08 (2012) 126.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	WHOT-QCD Collaboration, Phys. Rev. D85 (2012) 094508.</a:t>
            </a:r>
          </a:p>
          <a:p>
            <a:pPr>
              <a:lnSpc>
                <a:spcPct val="120000"/>
              </a:lnSpc>
              <a:defRPr/>
            </a:pPr>
            <a:endParaRPr lang="en-US" altLang="ja-JP" dirty="0">
              <a:solidFill>
                <a:schemeClr val="bg2"/>
              </a:solidFill>
              <a:effectLst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ja-JP" dirty="0" smtClean="0">
                <a:solidFill>
                  <a:srgbClr val="0033CC"/>
                </a:solidFill>
                <a:effectLst/>
              </a:rPr>
              <a:t>              Fixed scale approach is adopted to study T&gt;0</a:t>
            </a:r>
          </a:p>
        </p:txBody>
      </p:sp>
      <p:sp>
        <p:nvSpPr>
          <p:cNvPr id="3" name="角丸四角形 2"/>
          <p:cNvSpPr/>
          <p:nvPr/>
        </p:nvSpPr>
        <p:spPr bwMode="auto">
          <a:xfrm>
            <a:off x="1547664" y="5566593"/>
            <a:ext cx="4968552" cy="52670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60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512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931150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Fixed scale approach to study QCD thermodynamics</a:t>
            </a:r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1475656" y="2007450"/>
            <a:ext cx="5400675" cy="41343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82800" rIns="126000" bIns="82800">
            <a:spAutoFit/>
          </a:bodyPr>
          <a:lstStyle/>
          <a:p>
            <a:pPr>
              <a:defRPr/>
            </a:pPr>
            <a:r>
              <a:rPr lang="en-US" altLang="ja-JP" dirty="0">
                <a:effectLst/>
              </a:rPr>
              <a:t>Temperature </a:t>
            </a:r>
            <a:r>
              <a:rPr lang="en-US" altLang="ja-JP" i="1" dirty="0">
                <a:solidFill>
                  <a:srgbClr val="FF0000"/>
                </a:solidFill>
                <a:effectLst/>
              </a:rPr>
              <a:t>T=1/(</a:t>
            </a:r>
            <a:r>
              <a:rPr lang="en-US" altLang="ja-JP" i="1" dirty="0" err="1">
                <a:solidFill>
                  <a:srgbClr val="FF0000"/>
                </a:solidFill>
                <a:effectLst/>
              </a:rPr>
              <a:t>N</a:t>
            </a:r>
            <a:r>
              <a:rPr lang="en-US" altLang="ja-JP" i="1" baseline="-25000" dirty="0" err="1">
                <a:solidFill>
                  <a:srgbClr val="FF0000"/>
                </a:solidFill>
                <a:effectLst/>
              </a:rPr>
              <a:t>t</a:t>
            </a:r>
            <a:r>
              <a:rPr lang="en-US" altLang="ja-JP" i="1" dirty="0" err="1">
                <a:solidFill>
                  <a:srgbClr val="FF0000"/>
                </a:solidFill>
                <a:effectLst/>
              </a:rPr>
              <a:t>a</a:t>
            </a:r>
            <a:r>
              <a:rPr lang="en-US" altLang="ja-JP" i="1" dirty="0">
                <a:solidFill>
                  <a:srgbClr val="FF0000"/>
                </a:solidFill>
                <a:effectLst/>
              </a:rPr>
              <a:t>)</a:t>
            </a:r>
            <a:r>
              <a:rPr lang="en-US" altLang="ja-JP" dirty="0">
                <a:effectLst/>
              </a:rPr>
              <a:t> is varied by </a:t>
            </a:r>
            <a:r>
              <a:rPr lang="en-US" altLang="ja-JP" i="1" dirty="0">
                <a:solidFill>
                  <a:srgbClr val="FF0000"/>
                </a:solidFill>
                <a:effectLst/>
              </a:rPr>
              <a:t>a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>
                <a:effectLst/>
              </a:rPr>
              <a:t>at fixed </a:t>
            </a:r>
            <a:r>
              <a:rPr lang="en-US" altLang="ja-JP" i="1" dirty="0" smtClean="0">
                <a:solidFill>
                  <a:srgbClr val="FF0000"/>
                </a:solidFill>
                <a:effectLst/>
              </a:rPr>
              <a:t>N</a:t>
            </a:r>
            <a:r>
              <a:rPr lang="en-US" altLang="ja-JP" i="1" baseline="-25000" dirty="0" smtClean="0">
                <a:solidFill>
                  <a:srgbClr val="FF0000"/>
                </a:solidFill>
                <a:effectLst/>
              </a:rPr>
              <a:t>t</a:t>
            </a:r>
            <a:r>
              <a:rPr lang="en-US" altLang="ja-JP" baseline="-25000" dirty="0" smtClean="0">
                <a:effectLst/>
              </a:rPr>
              <a:t> </a:t>
            </a:r>
            <a:endParaRPr lang="en-US" altLang="ja-JP" baseline="-25000" dirty="0">
              <a:effectLst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13185" y="1772816"/>
            <a:ext cx="20233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a : lattice spacing</a:t>
            </a: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N</a:t>
            </a:r>
            <a:r>
              <a:rPr lang="en-US" altLang="ja-JP" baseline="-25000" dirty="0">
                <a:solidFill>
                  <a:srgbClr val="0033CC"/>
                </a:solidFill>
                <a:effectLst/>
              </a:rPr>
              <a:t>t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: lattice size </a:t>
            </a:r>
            <a:endParaRPr lang="en-US" altLang="ja-JP" dirty="0" smtClean="0">
              <a:solidFill>
                <a:srgbClr val="0033CC"/>
              </a:solidFill>
              <a:effectLst/>
            </a:endParaRP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     in t-direction</a:t>
            </a:r>
            <a:endParaRPr lang="ja-JP" altLang="en-US" dirty="0">
              <a:solidFill>
                <a:srgbClr val="0033CC"/>
              </a:solidFill>
              <a:effectLst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863921" y="2636912"/>
            <a:ext cx="7308479" cy="18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800"/>
              </a:lnSpc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effectLst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</a:rPr>
              <a:t>C</a:t>
            </a:r>
            <a:r>
              <a:rPr lang="en-US" altLang="ja-JP" dirty="0" smtClean="0">
                <a:solidFill>
                  <a:srgbClr val="FF0000"/>
                </a:solidFill>
                <a:effectLst/>
              </a:rPr>
              <a:t>oupling constants are different at each T </a:t>
            </a:r>
            <a:endParaRPr lang="en-US" altLang="ja-JP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dirty="0" smtClean="0">
                <a:effectLst/>
              </a:rPr>
              <a:t>   </a:t>
            </a:r>
            <a:r>
              <a:rPr lang="en-US" altLang="ja-JP" dirty="0">
                <a:effectLst/>
              </a:rPr>
              <a:t>T</a:t>
            </a:r>
            <a:r>
              <a:rPr lang="en-US" altLang="ja-JP" dirty="0" smtClean="0">
                <a:effectLst/>
              </a:rPr>
              <a:t>o study Equation of States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dirty="0" smtClean="0">
                <a:effectLst/>
              </a:rPr>
              <a:t>   </a:t>
            </a:r>
            <a:r>
              <a:rPr lang="en-US" altLang="ja-JP" dirty="0">
                <a:effectLst/>
              </a:rPr>
              <a:t>- T=0 </a:t>
            </a:r>
            <a:r>
              <a:rPr lang="en-US" altLang="ja-JP" dirty="0" smtClean="0">
                <a:effectLst/>
              </a:rPr>
              <a:t>subtractions at each T</a:t>
            </a:r>
            <a:endParaRPr lang="en-US" altLang="ja-JP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dirty="0">
                <a:effectLst/>
              </a:rPr>
              <a:t>   - </a:t>
            </a:r>
            <a:r>
              <a:rPr lang="en-US" altLang="ja-JP" dirty="0" smtClean="0">
                <a:effectLst/>
              </a:rPr>
              <a:t>beta-functions at each T                              wide range of a</a:t>
            </a:r>
            <a:endParaRPr lang="en-US" altLang="ja-JP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dirty="0">
                <a:effectLst/>
              </a:rPr>
              <a:t>   - </a:t>
            </a:r>
            <a:r>
              <a:rPr lang="en-US" altLang="ja-JP" dirty="0" smtClean="0">
                <a:effectLst/>
              </a:rPr>
              <a:t>Line of Constant Physics ( for full QCD )</a:t>
            </a:r>
            <a:endParaRPr lang="en-US" altLang="ja-JP" dirty="0">
              <a:effectLst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971600" y="1870085"/>
            <a:ext cx="5904731" cy="622811"/>
          </a:xfrm>
          <a:prstGeom prst="round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7473" y="1700808"/>
            <a:ext cx="3424527" cy="338554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Conventional fixed Nt approach</a:t>
            </a:r>
            <a:endParaRPr kumimoji="1" lang="ja-JP" altLang="en-US" dirty="0">
              <a:effectLst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609" y="4187399"/>
            <a:ext cx="1459229" cy="4657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右中かっこ 14"/>
          <p:cNvSpPr/>
          <p:nvPr/>
        </p:nvSpPr>
        <p:spPr bwMode="auto">
          <a:xfrm>
            <a:off x="5508104" y="3429000"/>
            <a:ext cx="255325" cy="1071144"/>
          </a:xfrm>
          <a:prstGeom prst="rightBrace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26789"/>
            <a:ext cx="3650245" cy="195122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644008" y="4944070"/>
            <a:ext cx="3857146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dirty="0" smtClean="0">
                <a:effectLst/>
              </a:rPr>
              <a:t>These </a:t>
            </a:r>
            <a:r>
              <a:rPr lang="en-US" altLang="ja-JP" dirty="0" smtClean="0">
                <a:effectLst/>
              </a:rPr>
              <a:t>are done in </a:t>
            </a:r>
            <a:r>
              <a:rPr kumimoji="1" lang="en-US" altLang="ja-JP" dirty="0" smtClean="0">
                <a:effectLst/>
              </a:rPr>
              <a:t>T=0 simulations</a:t>
            </a:r>
          </a:p>
          <a:p>
            <a:pPr>
              <a:lnSpc>
                <a:spcPts val="2200"/>
              </a:lnSpc>
            </a:pPr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 - larger space-time volume</a:t>
            </a:r>
          </a:p>
          <a:p>
            <a:pPr>
              <a:lnSpc>
                <a:spcPts val="2200"/>
              </a:lnSpc>
            </a:pPr>
            <a:r>
              <a:rPr kumimoji="1" lang="en-US" altLang="ja-JP" dirty="0">
                <a:effectLst/>
              </a:rPr>
              <a:t> </a:t>
            </a:r>
            <a:r>
              <a:rPr kumimoji="1" lang="en-US" altLang="ja-JP" dirty="0" smtClean="0">
                <a:effectLst/>
              </a:rPr>
              <a:t>  - smaller eigenvalue in Dirac op.</a:t>
            </a:r>
          </a:p>
          <a:p>
            <a:pPr>
              <a:lnSpc>
                <a:spcPts val="2200"/>
              </a:lnSpc>
            </a:pPr>
            <a:r>
              <a:rPr lang="en-US" altLang="ja-JP" dirty="0" smtClean="0">
                <a:effectLst/>
                <a:sym typeface="Wingdings" panose="05000000000000000000" pitchFamily="2" charset="2"/>
              </a:rPr>
              <a:t> larger part of the simulation cost</a:t>
            </a:r>
            <a:endParaRPr kumimoji="1" lang="ja-JP" alt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01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512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931150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Fixed scale approach to study QCD thermodynamics</a:t>
            </a:r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1475656" y="2007450"/>
            <a:ext cx="5400675" cy="41343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82800" rIns="126000" bIns="82800">
            <a:spAutoFit/>
          </a:bodyPr>
          <a:lstStyle/>
          <a:p>
            <a:pPr>
              <a:defRPr/>
            </a:pPr>
            <a:r>
              <a:rPr lang="en-US" altLang="ja-JP" dirty="0">
                <a:effectLst/>
              </a:rPr>
              <a:t>Temperature </a:t>
            </a:r>
            <a:r>
              <a:rPr lang="en-US" altLang="ja-JP" i="1" dirty="0">
                <a:solidFill>
                  <a:srgbClr val="FF0000"/>
                </a:solidFill>
                <a:effectLst/>
              </a:rPr>
              <a:t>T=1/(</a:t>
            </a:r>
            <a:r>
              <a:rPr lang="en-US" altLang="ja-JP" i="1" dirty="0" err="1">
                <a:solidFill>
                  <a:srgbClr val="FF0000"/>
                </a:solidFill>
                <a:effectLst/>
              </a:rPr>
              <a:t>N</a:t>
            </a:r>
            <a:r>
              <a:rPr lang="en-US" altLang="ja-JP" i="1" baseline="-25000" dirty="0" err="1">
                <a:solidFill>
                  <a:srgbClr val="FF0000"/>
                </a:solidFill>
                <a:effectLst/>
              </a:rPr>
              <a:t>t</a:t>
            </a:r>
            <a:r>
              <a:rPr lang="en-US" altLang="ja-JP" i="1" dirty="0" err="1">
                <a:solidFill>
                  <a:srgbClr val="FF0000"/>
                </a:solidFill>
                <a:effectLst/>
              </a:rPr>
              <a:t>a</a:t>
            </a:r>
            <a:r>
              <a:rPr lang="en-US" altLang="ja-JP" i="1" dirty="0">
                <a:solidFill>
                  <a:srgbClr val="FF0000"/>
                </a:solidFill>
                <a:effectLst/>
              </a:rPr>
              <a:t>)</a:t>
            </a:r>
            <a:r>
              <a:rPr lang="en-US" altLang="ja-JP" dirty="0">
                <a:effectLst/>
              </a:rPr>
              <a:t> is varied by </a:t>
            </a:r>
            <a:r>
              <a:rPr lang="en-US" altLang="ja-JP" i="1" dirty="0" smtClean="0">
                <a:solidFill>
                  <a:srgbClr val="FF0000"/>
                </a:solidFill>
                <a:effectLst/>
              </a:rPr>
              <a:t>N</a:t>
            </a:r>
            <a:r>
              <a:rPr lang="en-US" altLang="ja-JP" i="1" baseline="-25000" dirty="0" smtClean="0">
                <a:solidFill>
                  <a:srgbClr val="FF0000"/>
                </a:solidFill>
                <a:effectLst/>
              </a:rPr>
              <a:t>t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>
                <a:effectLst/>
              </a:rPr>
              <a:t>at fixed </a:t>
            </a:r>
            <a:r>
              <a:rPr lang="en-US" altLang="ja-JP" i="1" dirty="0">
                <a:solidFill>
                  <a:srgbClr val="FF0000"/>
                </a:solidFill>
                <a:effectLst/>
              </a:rPr>
              <a:t>a</a:t>
            </a:r>
            <a:endParaRPr lang="en-US" altLang="ja-JP" baseline="-25000" dirty="0">
              <a:effectLst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13185" y="1772816"/>
            <a:ext cx="20233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a : lattice spacing</a:t>
            </a: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N</a:t>
            </a:r>
            <a:r>
              <a:rPr lang="en-US" altLang="ja-JP" baseline="-25000" dirty="0">
                <a:solidFill>
                  <a:srgbClr val="0033CC"/>
                </a:solidFill>
                <a:effectLst/>
              </a:rPr>
              <a:t>t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: lattice size </a:t>
            </a:r>
            <a:endParaRPr lang="en-US" altLang="ja-JP" dirty="0" smtClean="0">
              <a:solidFill>
                <a:srgbClr val="0033CC"/>
              </a:solidFill>
              <a:effectLst/>
            </a:endParaRP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     in t-direction</a:t>
            </a:r>
            <a:endParaRPr lang="ja-JP" altLang="en-US" dirty="0">
              <a:solidFill>
                <a:srgbClr val="0033CC"/>
              </a:solidFill>
              <a:effectLst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863920" y="2636912"/>
            <a:ext cx="8072117" cy="18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800"/>
              </a:lnSpc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altLang="ja-JP" dirty="0" smtClean="0">
                <a:effectLst/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/>
              </a:rPr>
              <a:t>C</a:t>
            </a:r>
            <a:r>
              <a:rPr lang="en-US" altLang="ja-JP" dirty="0" smtClean="0">
                <a:solidFill>
                  <a:srgbClr val="FF0000"/>
                </a:solidFill>
                <a:effectLst/>
              </a:rPr>
              <a:t>oupling constants are common at each T </a:t>
            </a:r>
            <a:endParaRPr lang="en-US" altLang="ja-JP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dirty="0" smtClean="0">
                <a:effectLst/>
              </a:rPr>
              <a:t>   </a:t>
            </a:r>
            <a:r>
              <a:rPr lang="en-US" altLang="ja-JP" dirty="0">
                <a:effectLst/>
              </a:rPr>
              <a:t>T</a:t>
            </a:r>
            <a:r>
              <a:rPr lang="en-US" altLang="ja-JP" dirty="0" smtClean="0">
                <a:effectLst/>
              </a:rPr>
              <a:t>o study Equation of States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dirty="0" smtClean="0">
                <a:effectLst/>
              </a:rPr>
              <a:t>   </a:t>
            </a:r>
            <a:r>
              <a:rPr lang="en-US" altLang="ja-JP" dirty="0">
                <a:effectLst/>
              </a:rPr>
              <a:t>- T=0 </a:t>
            </a:r>
            <a:r>
              <a:rPr lang="en-US" altLang="ja-JP" dirty="0" smtClean="0">
                <a:effectLst/>
              </a:rPr>
              <a:t>subtractions are common</a:t>
            </a:r>
            <a:endParaRPr lang="en-US" altLang="ja-JP" dirty="0">
              <a:effectLst/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dirty="0">
                <a:effectLst/>
              </a:rPr>
              <a:t>   - </a:t>
            </a:r>
            <a:r>
              <a:rPr lang="en-US" altLang="ja-JP" dirty="0" smtClean="0">
                <a:effectLst/>
              </a:rPr>
              <a:t>beta-functions are common 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dirty="0" smtClean="0">
                <a:effectLst/>
              </a:rPr>
              <a:t>   - Line of Constant Physics is automatically satisfied   </a:t>
            </a:r>
            <a:endParaRPr lang="en-US" altLang="ja-JP" dirty="0">
              <a:effectLst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971600" y="1870085"/>
            <a:ext cx="5904731" cy="622811"/>
          </a:xfrm>
          <a:prstGeom prst="round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7473" y="1700808"/>
            <a:ext cx="2343077" cy="338554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effectLst/>
              </a:rPr>
              <a:t>F</a:t>
            </a:r>
            <a:r>
              <a:rPr kumimoji="1" lang="en-US" altLang="ja-JP" dirty="0" smtClean="0">
                <a:effectLst/>
              </a:rPr>
              <a:t>ixed scale approach</a:t>
            </a:r>
            <a:endParaRPr kumimoji="1" lang="ja-JP" altLang="en-US" dirty="0">
              <a:effectLst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5696" y="4797152"/>
            <a:ext cx="5158785" cy="346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dirty="0" smtClean="0">
                <a:solidFill>
                  <a:srgbClr val="C00000"/>
                </a:solidFill>
                <a:effectLst/>
              </a:rPr>
              <a:t>Cost for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T=0 simulations can be largely reduced</a:t>
            </a:r>
          </a:p>
        </p:txBody>
      </p:sp>
      <p:sp>
        <p:nvSpPr>
          <p:cNvPr id="3" name="右矢印 2"/>
          <p:cNvSpPr/>
          <p:nvPr/>
        </p:nvSpPr>
        <p:spPr bwMode="auto">
          <a:xfrm>
            <a:off x="1187624" y="4797152"/>
            <a:ext cx="504056" cy="360040"/>
          </a:xfrm>
          <a:prstGeom prst="rightArrow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2550" y="5373216"/>
            <a:ext cx="63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However possible temperatures are restricted by integer N</a:t>
            </a:r>
            <a:r>
              <a:rPr kumimoji="1" lang="en-US" altLang="ja-JP" baseline="-25000" dirty="0" smtClean="0">
                <a:effectLst/>
              </a:rPr>
              <a:t>t</a:t>
            </a:r>
            <a:r>
              <a:rPr kumimoji="1" lang="en-US" altLang="ja-JP" dirty="0" smtClean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effectLst/>
              </a:rPr>
              <a:t>	</a:t>
            </a:r>
            <a:r>
              <a:rPr lang="ja-JP" altLang="en-US" dirty="0">
                <a:effectLst/>
                <a:sym typeface="Wingdings" panose="05000000000000000000" pitchFamily="2" charset="2"/>
              </a:rPr>
              <a:t>△  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critical temperature T</a:t>
            </a:r>
            <a:r>
              <a:rPr lang="en-US" altLang="ja-JP" baseline="-25000" dirty="0" smtClean="0">
                <a:effectLst/>
                <a:sym typeface="Wingdings" panose="05000000000000000000" pitchFamily="2" charset="2"/>
              </a:rPr>
              <a:t>c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 </a:t>
            </a:r>
            <a:endParaRPr lang="ja-JP" altLang="en-US" dirty="0">
              <a:effectLst/>
            </a:endParaRPr>
          </a:p>
          <a:p>
            <a:r>
              <a:rPr lang="en-US" altLang="ja-JP" dirty="0" smtClean="0">
                <a:effectLst/>
                <a:sym typeface="Wingdings" panose="05000000000000000000" pitchFamily="2" charset="2"/>
              </a:rPr>
              <a:t>	</a:t>
            </a:r>
            <a:r>
              <a:rPr lang="ja-JP" altLang="en-US" dirty="0" smtClean="0">
                <a:effectLst/>
                <a:sym typeface="Wingdings" panose="05000000000000000000" pitchFamily="2" charset="2"/>
              </a:rPr>
              <a:t>○</a:t>
            </a:r>
            <a:r>
              <a:rPr lang="en-US" altLang="ja-JP" dirty="0" smtClean="0">
                <a:effectLst/>
                <a:sym typeface="Wingdings" panose="05000000000000000000" pitchFamily="2" charset="2"/>
              </a:rPr>
              <a:t>  EOS </a:t>
            </a:r>
          </a:p>
          <a:p>
            <a:r>
              <a:rPr kumimoji="1" lang="en-US" altLang="ja-JP" dirty="0">
                <a:effectLst/>
                <a:sym typeface="Wingdings" panose="05000000000000000000" pitchFamily="2" charset="2"/>
              </a:rPr>
              <a:t>	</a:t>
            </a:r>
            <a:endParaRPr kumimoji="1" lang="ja-JP" alt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69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717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6851650" cy="725487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chemeClr val="bg2"/>
                </a:solidFill>
              </a:rPr>
              <a:t>T-integration method to calculate the EOS</a:t>
            </a:r>
          </a:p>
        </p:txBody>
      </p:sp>
      <p:sp>
        <p:nvSpPr>
          <p:cNvPr id="1244164" name="Text Box 4"/>
          <p:cNvSpPr txBox="1">
            <a:spLocks noChangeArrowheads="1"/>
          </p:cNvSpPr>
          <p:nvPr/>
        </p:nvSpPr>
        <p:spPr bwMode="auto">
          <a:xfrm>
            <a:off x="1096963" y="1684338"/>
            <a:ext cx="48990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We propose the </a:t>
            </a:r>
            <a:r>
              <a:rPr lang="en-US" altLang="ja-JP" dirty="0">
                <a:solidFill>
                  <a:srgbClr val="FF0000"/>
                </a:solidFill>
                <a:effectLst/>
                <a:ea typeface="ＭＳ Ｐゴシック" pitchFamily="50" charset="-128"/>
              </a:rPr>
              <a:t>T-integration method</a:t>
            </a: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	to calculate the EOS at fixed scales</a:t>
            </a:r>
          </a:p>
        </p:txBody>
      </p:sp>
      <p:sp>
        <p:nvSpPr>
          <p:cNvPr id="1244165" name="Text Box 5"/>
          <p:cNvSpPr txBox="1">
            <a:spLocks noChangeArrowheads="1"/>
          </p:cNvSpPr>
          <p:nvPr/>
        </p:nvSpPr>
        <p:spPr bwMode="auto">
          <a:xfrm>
            <a:off x="1085850" y="2924175"/>
            <a:ext cx="700176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>
                <a:effectLst/>
                <a:ea typeface="ＭＳ Ｐゴシック" pitchFamily="50" charset="-128"/>
              </a:rPr>
              <a:t>Our method is based on </a:t>
            </a:r>
            <a:r>
              <a:rPr lang="en-US" altLang="ja-JP">
                <a:solidFill>
                  <a:srgbClr val="808000"/>
                </a:solidFill>
                <a:effectLst/>
                <a:ea typeface="ＭＳ Ｐゴシック" pitchFamily="50" charset="-128"/>
              </a:rPr>
              <a:t>the trace anomaly (interaction measure),</a:t>
            </a:r>
          </a:p>
        </p:txBody>
      </p:sp>
      <p:sp>
        <p:nvSpPr>
          <p:cNvPr id="1244166" name="Text Box 6"/>
          <p:cNvSpPr txBox="1">
            <a:spLocks noChangeArrowheads="1"/>
          </p:cNvSpPr>
          <p:nvPr/>
        </p:nvSpPr>
        <p:spPr bwMode="auto">
          <a:xfrm>
            <a:off x="1176338" y="4233863"/>
            <a:ext cx="358012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>
                <a:effectLst/>
                <a:ea typeface="ＭＳ Ｐゴシック" pitchFamily="50" charset="-128"/>
              </a:rPr>
              <a:t>and </a:t>
            </a:r>
            <a:r>
              <a:rPr lang="en-US" altLang="ja-JP">
                <a:solidFill>
                  <a:srgbClr val="808000"/>
                </a:solidFill>
                <a:effectLst/>
                <a:ea typeface="ＭＳ Ｐゴシック" pitchFamily="50" charset="-128"/>
              </a:rPr>
              <a:t>the thermodynamic relation.</a:t>
            </a:r>
          </a:p>
        </p:txBody>
      </p:sp>
      <p:sp>
        <p:nvSpPr>
          <p:cNvPr id="1244167" name="AutoShape 7"/>
          <p:cNvSpPr>
            <a:spLocks noChangeArrowheads="1"/>
          </p:cNvSpPr>
          <p:nvPr/>
        </p:nvSpPr>
        <p:spPr bwMode="auto">
          <a:xfrm>
            <a:off x="3132659" y="5517232"/>
            <a:ext cx="503237" cy="144462"/>
          </a:xfrm>
          <a:prstGeom prst="rightArrow">
            <a:avLst>
              <a:gd name="adj1" fmla="val 50000"/>
              <a:gd name="adj2" fmla="val 8708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717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13288"/>
            <a:ext cx="19446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73688"/>
            <a:ext cx="208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60" y="3501008"/>
            <a:ext cx="2734890" cy="5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71" name="Rectangle 11"/>
          <p:cNvSpPr>
            <a:spLocks noChangeArrowheads="1"/>
          </p:cNvSpPr>
          <p:nvPr/>
        </p:nvSpPr>
        <p:spPr bwMode="auto">
          <a:xfrm>
            <a:off x="2767013" y="2332038"/>
            <a:ext cx="562170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400" dirty="0" err="1">
                <a:solidFill>
                  <a:srgbClr val="0033CC"/>
                </a:solidFill>
                <a:effectLst/>
                <a:ea typeface="ＭＳ Ｐゴシック" pitchFamily="50" charset="-128"/>
              </a:rPr>
              <a:t>T.Umeda</a:t>
            </a:r>
            <a:r>
              <a:rPr lang="en-US" altLang="ja-JP" sz="1400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 et al. (WHOT-QCD), Phys</a:t>
            </a:r>
            <a:r>
              <a:rPr lang="en-US" altLang="ja-JP" sz="1400" dirty="0" smtClean="0">
                <a:solidFill>
                  <a:srgbClr val="0033CC"/>
                </a:solidFill>
                <a:effectLst/>
                <a:ea typeface="ＭＳ Ｐゴシック" pitchFamily="50" charset="-128"/>
              </a:rPr>
              <a:t>. Rev. D79 </a:t>
            </a:r>
            <a:r>
              <a:rPr lang="en-US" altLang="ja-JP" sz="1400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(2009) </a:t>
            </a:r>
            <a:r>
              <a:rPr lang="en-US" altLang="ja-JP" sz="1400" dirty="0" smtClean="0">
                <a:solidFill>
                  <a:srgbClr val="0033CC"/>
                </a:solidFill>
                <a:effectLst/>
                <a:ea typeface="ＭＳ Ｐゴシック" pitchFamily="50" charset="-128"/>
              </a:rPr>
              <a:t>051501</a:t>
            </a:r>
            <a:endParaRPr lang="en-US" altLang="ja-JP" sz="1400" dirty="0">
              <a:solidFill>
                <a:srgbClr val="0033CC"/>
              </a:solidFill>
              <a:effectLst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37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KEK on finite T &amp; mu QCD</a:t>
            </a:r>
          </a:p>
        </p:txBody>
      </p:sp>
      <p:sp>
        <p:nvSpPr>
          <p:cNvPr id="8195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6851650" cy="725487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chemeClr val="bg2"/>
                </a:solidFill>
              </a:rPr>
              <a:t>Test in quenched QCD</a:t>
            </a:r>
            <a:endParaRPr lang="en-US" altLang="ja-JP" sz="3200" baseline="30000" smtClean="0">
              <a:solidFill>
                <a:schemeClr val="bg2"/>
              </a:solidFill>
            </a:endParaRPr>
          </a:p>
        </p:txBody>
      </p:sp>
      <p:sp>
        <p:nvSpPr>
          <p:cNvPr id="1188870" name="Text Box 6"/>
          <p:cNvSpPr txBox="1">
            <a:spLocks noChangeArrowheads="1"/>
          </p:cNvSpPr>
          <p:nvPr/>
        </p:nvSpPr>
        <p:spPr bwMode="auto">
          <a:xfrm>
            <a:off x="5220072" y="2635473"/>
            <a:ext cx="3810956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33CC"/>
              </a:buClr>
              <a:defRPr/>
            </a:pPr>
            <a:endParaRPr lang="en-US" altLang="ja-JP" dirty="0">
              <a:effectLst/>
              <a:ea typeface="ＭＳ Ｐゴシック" pitchFamily="50" charset="-128"/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Our results are roughly</a:t>
            </a:r>
          </a:p>
          <a:p>
            <a:pPr>
              <a:defRPr/>
            </a:pPr>
            <a:r>
              <a:rPr lang="en-US" altLang="ja-JP" dirty="0">
                <a:solidFill>
                  <a:srgbClr val="0033CC"/>
                </a:solidFill>
                <a:effectLst/>
                <a:ea typeface="ＭＳ Ｐゴシック" pitchFamily="50" charset="-128"/>
              </a:rPr>
              <a:t>   consistent with previous results. </a:t>
            </a:r>
          </a:p>
          <a:p>
            <a:pPr>
              <a:buFontTx/>
              <a:buNone/>
              <a:defRPr/>
            </a:pPr>
            <a:endParaRPr lang="en-US" altLang="ja-JP" dirty="0">
              <a:solidFill>
                <a:srgbClr val="0033CC"/>
              </a:solidFill>
              <a:effectLst/>
              <a:ea typeface="ＭＳ Ｐゴシック" pitchFamily="50" charset="-128"/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effectLst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effectLst/>
                <a:sym typeface="Wingdings" pitchFamily="2" charset="2"/>
              </a:rPr>
              <a:t>at higher T</a:t>
            </a:r>
            <a:r>
              <a:rPr lang="en-US" altLang="ja-JP" dirty="0" smtClean="0">
                <a:solidFill>
                  <a:schemeClr val="bg2"/>
                </a:solidFill>
                <a:effectLst/>
                <a:ea typeface="ＭＳ Ｐゴシック" pitchFamily="50" charset="-128"/>
                <a:sym typeface="Wingdings" pitchFamily="2" charset="2"/>
              </a:rPr>
              <a:t> </a:t>
            </a:r>
            <a:endParaRPr lang="en-US" altLang="ja-JP" dirty="0">
              <a:solidFill>
                <a:schemeClr val="bg2"/>
              </a:solidFill>
              <a:effectLst/>
              <a:ea typeface="ＭＳ Ｐゴシック" pitchFamily="50" charset="-128"/>
              <a:sym typeface="Wingdings" pitchFamily="2" charset="2"/>
            </a:endParaRPr>
          </a:p>
          <a:p>
            <a:pPr>
              <a:buClr>
                <a:srgbClr val="0033CC"/>
              </a:buClr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  <a:sym typeface="Wingdings" pitchFamily="2" charset="2"/>
              </a:rPr>
              <a:t>    </a:t>
            </a:r>
            <a:r>
              <a:rPr lang="en-US" altLang="ja-JP" dirty="0" smtClean="0">
                <a:solidFill>
                  <a:schemeClr val="bg2"/>
                </a:solidFill>
                <a:effectLst/>
                <a:sym typeface="Wingdings" pitchFamily="2" charset="2"/>
              </a:rPr>
              <a:t>lattice cutoff effects</a:t>
            </a:r>
            <a:endParaRPr lang="en-US" altLang="ja-JP" dirty="0">
              <a:solidFill>
                <a:schemeClr val="bg2"/>
              </a:solidFill>
              <a:effectLst/>
              <a:ea typeface="ＭＳ Ｐゴシック" pitchFamily="50" charset="-128"/>
              <a:sym typeface="Wingdings" pitchFamily="2" charset="2"/>
            </a:endParaRPr>
          </a:p>
          <a:p>
            <a:pPr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    </a:t>
            </a:r>
            <a:r>
              <a:rPr lang="en-US" altLang="ja-JP" dirty="0" smtClean="0">
                <a:solidFill>
                  <a:schemeClr val="bg2"/>
                </a:solidFill>
                <a:effectLst/>
                <a:ea typeface="ＭＳ Ｐゴシック" pitchFamily="50" charset="-128"/>
              </a:rPr>
              <a:t>( </a:t>
            </a: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aT~0.3 or higher )</a:t>
            </a:r>
          </a:p>
          <a:p>
            <a:pPr>
              <a:defRPr/>
            </a:pPr>
            <a:endParaRPr lang="en-US" altLang="ja-JP" dirty="0">
              <a:solidFill>
                <a:schemeClr val="bg2"/>
              </a:solidFill>
              <a:effectLst/>
              <a:ea typeface="ＭＳ Ｐゴシック" pitchFamily="50" charset="-128"/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at lower T</a:t>
            </a:r>
            <a:endParaRPr lang="en-US" altLang="ja-JP" dirty="0">
              <a:solidFill>
                <a:schemeClr val="bg2"/>
              </a:solidFill>
              <a:effectLst/>
              <a:ea typeface="ＭＳ Ｐゴシック" pitchFamily="50" charset="-128"/>
            </a:endParaRPr>
          </a:p>
          <a:p>
            <a:pPr>
              <a:buClr>
                <a:srgbClr val="0033CC"/>
              </a:buClr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    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finite volume effects</a:t>
            </a:r>
            <a:endParaRPr lang="en-US" altLang="ja-JP" dirty="0">
              <a:solidFill>
                <a:schemeClr val="bg2"/>
              </a:solidFill>
              <a:effectLst/>
              <a:ea typeface="ＭＳ Ｐゴシック" pitchFamily="50" charset="-128"/>
            </a:endParaRPr>
          </a:p>
          <a:p>
            <a:pPr>
              <a:buClr>
                <a:srgbClr val="0033CC"/>
              </a:buClr>
              <a:defRPr/>
            </a:pP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     V &gt; (2fm)</a:t>
            </a:r>
            <a:r>
              <a:rPr lang="en-US" altLang="ja-JP" baseline="30000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3</a:t>
            </a:r>
            <a:r>
              <a:rPr lang="en-US" altLang="ja-JP" dirty="0">
                <a:solidFill>
                  <a:schemeClr val="bg2"/>
                </a:solidFill>
                <a:effectLst/>
                <a:ea typeface="ＭＳ Ｐゴシック" pitchFamily="50" charset="-128"/>
              </a:rPr>
              <a:t> is </a:t>
            </a:r>
            <a:r>
              <a:rPr lang="en-US" altLang="ja-JP" dirty="0" err="1" smtClean="0">
                <a:solidFill>
                  <a:schemeClr val="bg2"/>
                </a:solidFill>
                <a:effectLst/>
                <a:ea typeface="ＭＳ Ｐゴシック" pitchFamily="50" charset="-128"/>
              </a:rPr>
              <a:t>ncessarry</a:t>
            </a:r>
            <a:r>
              <a:rPr lang="en-US" altLang="ja-JP" dirty="0">
                <a:solidFill>
                  <a:schemeClr val="bg2"/>
                </a:solidFill>
                <a:effectLst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T&lt;T</a:t>
            </a:r>
            <a:r>
              <a:rPr lang="en-US" altLang="ja-JP" baseline="-25000" dirty="0" smtClean="0">
                <a:solidFill>
                  <a:schemeClr val="bg2"/>
                </a:solidFill>
                <a:effectLst/>
              </a:rPr>
              <a:t>c</a:t>
            </a:r>
            <a:r>
              <a:rPr lang="en-US" altLang="ja-JP" dirty="0" smtClean="0">
                <a:solidFill>
                  <a:schemeClr val="bg2"/>
                </a:solidFill>
                <a:effectLst/>
              </a:rPr>
              <a:t> </a:t>
            </a:r>
            <a:endParaRPr lang="en-US" altLang="ja-JP" dirty="0" smtClean="0">
              <a:solidFill>
                <a:schemeClr val="bg2"/>
              </a:solidFill>
              <a:effectLst/>
              <a:ea typeface="ＭＳ Ｐゴシック" pitchFamily="50" charset="-128"/>
            </a:endParaRPr>
          </a:p>
          <a:p>
            <a:pPr>
              <a:buClr>
                <a:srgbClr val="0033CC"/>
              </a:buClr>
              <a:defRPr/>
            </a:pPr>
            <a:endParaRPr lang="en-US" altLang="ja-JP" dirty="0">
              <a:solidFill>
                <a:schemeClr val="bg2"/>
              </a:solidFill>
              <a:effectLst/>
            </a:endParaRPr>
          </a:p>
          <a:p>
            <a:pPr>
              <a:buClr>
                <a:srgbClr val="0033CC"/>
              </a:buClr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  <a:ea typeface="ＭＳ Ｐゴシック" pitchFamily="50" charset="-128"/>
              </a:rPr>
              <a:t>Anisotropic lattice is </a:t>
            </a:r>
          </a:p>
          <a:p>
            <a:pPr>
              <a:buClr>
                <a:srgbClr val="0033CC"/>
              </a:buClr>
              <a:defRPr/>
            </a:pPr>
            <a:r>
              <a:rPr lang="en-US" altLang="ja-JP" dirty="0" smtClean="0">
                <a:solidFill>
                  <a:schemeClr val="bg2"/>
                </a:solidFill>
                <a:effectLst/>
              </a:rPr>
              <a:t>	a </a:t>
            </a:r>
            <a:r>
              <a:rPr lang="en-US" altLang="ja-JP" dirty="0" smtClean="0">
                <a:solidFill>
                  <a:schemeClr val="bg2"/>
                </a:solidFill>
                <a:effectLst/>
                <a:ea typeface="ＭＳ Ｐゴシック" pitchFamily="50" charset="-128"/>
              </a:rPr>
              <a:t>reasonable choice</a:t>
            </a:r>
            <a:endParaRPr lang="en-US" altLang="ja-JP" dirty="0">
              <a:solidFill>
                <a:schemeClr val="bg2"/>
              </a:solidFill>
              <a:effectLst/>
              <a:ea typeface="ＭＳ Ｐゴシック" pitchFamily="50" charset="-128"/>
            </a:endParaRPr>
          </a:p>
        </p:txBody>
      </p:sp>
      <p:pic>
        <p:nvPicPr>
          <p:cNvPr id="8200" name="Picture 10" descr="compare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453707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875" name="Text Box 11"/>
          <p:cNvSpPr txBox="1">
            <a:spLocks noChangeArrowheads="1"/>
          </p:cNvSpPr>
          <p:nvPr/>
        </p:nvSpPr>
        <p:spPr bwMode="auto">
          <a:xfrm>
            <a:off x="1619250" y="5876925"/>
            <a:ext cx="329434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200">
                <a:solidFill>
                  <a:srgbClr val="808080"/>
                </a:solidFill>
                <a:effectLst/>
                <a:ea typeface="ＭＳ Ｐゴシック" pitchFamily="50" charset="-128"/>
              </a:rPr>
              <a:t>[*] </a:t>
            </a:r>
            <a:r>
              <a:rPr lang="fr-FR" altLang="ja-JP" sz="1200">
                <a:solidFill>
                  <a:srgbClr val="808080"/>
                </a:solidFill>
                <a:effectLst/>
                <a:ea typeface="ＭＳ Ｐゴシック" pitchFamily="50" charset="-128"/>
              </a:rPr>
              <a:t>G. Boyd et al., NPB469, 419 (1996) </a:t>
            </a:r>
            <a:endParaRPr lang="en-US" altLang="ja-JP" sz="1200">
              <a:solidFill>
                <a:srgbClr val="80808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76056" y="1989306"/>
            <a:ext cx="3445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T. </a:t>
            </a:r>
            <a:r>
              <a:rPr lang="en-US" altLang="ja-JP" dirty="0" err="1" smtClean="0">
                <a:solidFill>
                  <a:srgbClr val="0033CC"/>
                </a:solidFill>
                <a:effectLst/>
              </a:rPr>
              <a:t>Umeda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 et al. (WHOT-QCD)</a:t>
            </a:r>
          </a:p>
          <a:p>
            <a:r>
              <a:rPr lang="en-US" altLang="ja-JP" dirty="0" smtClean="0">
                <a:solidFill>
                  <a:srgbClr val="0033CC"/>
                </a:solidFill>
                <a:effectLst/>
              </a:rPr>
              <a:t>Phys. Rev. D79 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(2009)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051501.</a:t>
            </a:r>
            <a:endParaRPr lang="ja-JP" altLang="en-US" dirty="0">
              <a:solidFill>
                <a:srgbClr val="0033CC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35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BEDFONTS" val="False"/>
  <p:tag name="EXTERNALEDITCOMMAND" val="notepad %"/>
  <p:tag name="DEFAULTTRANSPARENT" val="False"/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USEBOLDAMS" val="False"/>
  <p:tag name="DEFAULTBITMAP" val="png256"/>
  <p:tag name="DEFAULTMAGNIFICATION" val="2"/>
  <p:tag name="POWERPOINTVERSION" val="14.0"/>
  <p:tag name="CSVFORMAT" val="0"/>
  <p:tag name="RESPCOUNTERSTYLE" val="-1"/>
  <p:tag name="ALLOWDUPLICATES" val="False"/>
  <p:tag name="REVIEWONLY" val="False"/>
  <p:tag name="RACERSMAXDISPLAYED" val="5"/>
  <p:tag name="BUBBLENAMEVISIBLE" val="True"/>
  <p:tag name="CUSTOMGRIDBACKCOLOR" val="-2830136"/>
  <p:tag name="CUSTOMCELLBACKCOLOR4" val="-8355712"/>
  <p:tag name="GRIDROTATIONINTERVAL" val="2"/>
  <p:tag name="POLLINGCYCLE" val="2"/>
  <p:tag name="MULTIRESPDIVISOR" val="1"/>
  <p:tag name="REALTIMEBACKUPPATH" val="(なし)"/>
  <p:tag name="FIBDISPLAYRESULTS" val="True"/>
  <p:tag name="PRRESPONSE2" val="9"/>
  <p:tag name="PRRESPONSE8" val="3"/>
  <p:tag name="TEX2PSBATCH" val="latex --interaction=nonstopmode $(base).tex; dvips -D $(res) -E -o $(base).ps $(base).dvi"/>
  <p:tag name="GHOSTSCRIPTCOMMAND" val="gswin32c"/>
  <p:tag name="EXPANDSHOWBAR" val="True"/>
  <p:tag name="COUNTDOWNSTYLE" val="-1"/>
  <p:tag name="BACKUPSESSIONS" val="True"/>
  <p:tag name="STDCHART" val="1"/>
  <p:tag name="TEAMSINLEADERBOARD" val="5"/>
  <p:tag name="CUSTOMCELLFORECOLOR" val="-16777216"/>
  <p:tag name="DISPLAYDEVICENUMBER" val="True"/>
  <p:tag name="GRIDFONTSIZE" val="12"/>
  <p:tag name="ALLOWUSERFEEDBACK" val="True"/>
  <p:tag name="AUTOADJUSTPARTRANGE" val="True"/>
  <p:tag name="PRRESPONSE1" val="10"/>
  <p:tag name="PRRESPONSE9" val="2"/>
  <p:tag name="DEFAULTDISPLAYSOURCE" val="\documentclass{article}\pagestyle{empty}&#10;\usepackage[dvips]{color}&#10;\begin{document}&#10;\begin{eqnarray*}&#10;&#10;\end{eqnarray*}&#10;\end{document}&#10;"/>
  <p:tag name="DEFAULTRESOLUTION" val="1200"/>
  <p:tag name="SAVECSVWITHSESSION" val="True"/>
  <p:tag name="COUNTDOWNSECONDS" val="10"/>
  <p:tag name="ROTATIONINTERVAL" val="2"/>
  <p:tag name="BUBBLESIZEVISIBLE" val="True"/>
  <p:tag name="CUSTOMCELLBACKCOLOR3" val="-268652"/>
  <p:tag name="GRIDSIZE" val="{Width=800, Height=600}"/>
  <p:tag name="CORRECTPOINTVALUE" val="1"/>
  <p:tag name="FIBNUMRESULTS" val="5"/>
  <p:tag name="PRRESPONSE6" val="5"/>
  <p:tag name="TEX2PS" val="latex $(base).tex; dvips -D $(res) -E -o $(base).ps $(base).dvi"/>
  <p:tag name="RESPTABLESTYLE" val="-1"/>
  <p:tag name="RACEENDPOINTS" val="100"/>
  <p:tag name="DEFAULTNUMTEAMS" val="5"/>
  <p:tag name="AUTOSIZEGRID" val="True"/>
  <p:tag name="INCORRECTPOINTVALUE" val="0"/>
  <p:tag name="PRRESPONSE4" val="7"/>
  <p:tag name="USEAMSFONTS" val="True"/>
  <p:tag name="SHOWBARVISIBLE" val="True"/>
  <p:tag name="BACKUPMAINTENANCE" val="7"/>
  <p:tag name="BUBBLEVALUEFORMAT" val="0.0"/>
  <p:tag name="CHARTCOLORS" val="0"/>
  <p:tag name="ADVANCEDSETTINGSVIEW" val="True"/>
  <p:tag name="ALWAYSOPENPOLL" val="False"/>
  <p:tag name="BULLETTYPE" val="3"/>
  <p:tag name="SKIPREMAININGRACESLIDES" val="True"/>
  <p:tag name="DISPLAYDEVICEID" val="True"/>
  <p:tag name="FIBDISPLAYKEYWORDS" val="True"/>
  <p:tag name="DEFAULTWORKAROUNDTRANSPARENCYBUG" val="False"/>
  <p:tag name="AUTOADVANCE" val="False"/>
  <p:tag name="RESETCHARTS" val="True"/>
  <p:tag name="PRRESPONSE10" val="1"/>
  <p:tag name="INPUTSOURCE" val="1"/>
  <p:tag name="INCLUDENONRESPONDERS" val="False"/>
  <p:tag name="DISPLAYNAME" val="True"/>
  <p:tag name="ANSWERNOWTEXT" val="今すぐ回答"/>
  <p:tag name="PRRESPONSE5" val="6"/>
  <p:tag name="ZEROBASED" val="False"/>
  <p:tag name="DEFAULTBLEND" val="False"/>
  <p:tag name="CUSTOMCELLBACKCOLOR2" val="-13395457"/>
  <p:tag name="PARTICIPANTSINLEADERBOARD" val="5"/>
  <p:tag name="DELIMITERS" val="3.1"/>
  <p:tag name="DEFAULTFONTSIZE" val="10"/>
  <p:tag name="DEFAULTWIDTH" val="348"/>
  <p:tag name="DEFAULTHEIGHT" val="370"/>
  <p:tag name="TASKPANEKEY" val="88961e24-1fe7-4ee5-895a-c62afef17473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-3p}{T^4}&#10;=T\frac{\partial(p/T^4)}{\partial T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21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color{blue}&#10;\frac{p}{T^4}=\int_0^T dT'~\frac{\epsilon-3p}{T'^5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201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N_t^3}{N_s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74"/>
  <p:tag name="PICTUREFILESIZE" val="434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color{blue}&#10;\frac{\epsilon - 3p}{T^4}&#10;=\frac{N_t^3}{N_s^3}&#10;\left(&#10;{\color{red}&#10;a\frac{\partial\beta}{\partial a}}&#10;\left\langle&#10;\frac{\partial S}{\partial\beta}&#10;\right\rangle_{sub}&#10;+{\color{red}&#10;a\frac{\partial\kappa_{ud}}{\partial a}}&#10;\left\langle&#10;\frac{\partial S}{\partial \kappa_{ud}}&#10;\right\rangle_{sub}&#10;+{\color{red}&#10;a\frac{\partial\kappa_s}{\partial a}}&#10;\left\langle&#10;\frac{\partial S}{\partial \kappa_s}&#10;\right\rangle_{sub}&#10;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12"/>
  <p:tag name="PICTUREFILESIZE" val="317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left\langle&#10;\frac{\partial S}{\partial \kappa_f}&#10;\right\rangle&#10;&amp;=&amp;N_fN_s^3N_t\left(&#10;\left\langle&#10;\sum_{x,\mu}\mbox{Tr}^{(c,s)}&#10;\{(1-\gamma_\mu)U_{x,\mu}(D^{-1})_{x+\hat{\mu},x}&#10;+(1+\gamma_\mu)U^\dagger_{x-\hat{\mu},\mu}&#10;(D^{-1})_{x-\hat{\mu},x}&#10;\}&#10;\right\rangle \right.\nonumber\\&#10;&amp;&amp;\left.&#10;+c_{SW}&#10;\left\langle&#10;\sum_{x,\mu&gt;\nu}\mbox{Tr}^{(c,s)}\sigma_{\mu\nu}F_{\mu\nu}&#10;(D^{-1})_{x,x}&#10;\right\rangle&#10;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09"/>
  <p:tag name="PICTUREFILESIZE" val="554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left\langle&#10;\frac{\partial S}{\partial \beta}&#10;\right\rangle&#10;&amp;=&amp;N_s^3N_t\left(&#10;-\left\langle&#10;\sum_{x,\mu&gt;\nu}c_0W^{1\times 1}_{\mu\nu}(x)&#10;+\sum_{x,\mu,\nu}c_1W^{1\times 2}_{\mu\nu}(x)&#10;\right\rangle %\right.\nonumber\\&#10;%&amp;&amp;\left.&#10;+N_f\frac{\partial c_{SW}}{\partial \beta}\kappa_f&#10;\left\langle&#10;\sum_{x,\mu&gt;\nu}\mbox{Tr}^{(c,s)}\sigma_{\mu\nu}F_{\mu\nu}&#10;(D^{-1})_{x,x}&#10;\right\rangle&#10;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77"/>
  <p:tag name="PICTUREFILESIZE" val="457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beta = \frac{6}{g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6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color{blue}&#10;S=S_g + S_q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3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color{blue}&#10;\begin{eqnarray*}&#10;\color{blue}&#10;S_g &amp;=&amp;\color{blue} -\beta \left\{ &#10;\sum_{x,\mu&gt;\nu}c_0W^{1\times 1}_{\mu\nu}(x)&#10;+\sum_{x,\mu,\nu}c_1W^{1\times 2}_{\mu\nu}(x)\right\}\\&#10;\color{blue}&#10;S_q &amp;=&amp; \sum_{f=u,d,s}\sum_{x,y} \bar{q}_x^f D_{x,y}q_y^f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0"/>
  <p:tag name="BOXHEIGHT" val="361"/>
  <p:tag name="BOXFONT" val="10"/>
  <p:tag name="BOXWRAP" val="False"/>
  <p:tag name="WORKAROUNDTRANSPARENCYBUG" val="False"/>
  <p:tag name="ALLOWFONTSUBSTITUTION" val="False"/>
  <p:tag name="BITMAPFORMAT" val="png256"/>
  <p:tag name="ORIGWIDTH" val="221"/>
  <p:tag name="PICTUREFILESIZE" val="309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color{blue}&#10;\begin{eqnarray*}&#10;D_{x,y}=\delta_{x,y}-\kappa_f&#10;\sum_\mu\{ (1-\gamma_\mu)U_{x,\mu}\delta_{x+\hat{\mu},y}&#10;+(1+\gamma_\mu)U^\dagger_{x-\hat{\mu},\mu}\delta_{x-\hat{\mu},y}&#10;\}-\delta_{x,y}c_{SW}\kappa_f\sum_{\mu&gt;\nu}\sigma_{\mu\nu}&#10;F_{\mu\nu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0"/>
  <p:tag name="BOXHEIGHT" val="361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4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(~&#10;m_\pi\sim 634\mbox{MeV},~&#10;\frac{m_\pi}{m_\rho}=0.63,&#10;~\frac{m_{\eta_ss}}{m_\phi}=0.74&#10;~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47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begin{eqnarray*}&#10;\frac{p}{T^4}=\int_0^T dT'\frac{\epsilon-3p}{T'^5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197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Z(\vec{z})=Tr\{e^{-L_0\hat{H}}e^{i\hat{p}\vec{z}}\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99.00024"/>
  <p:tag name="PICTUREFILESIZE" val="77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phi(L_0,\vec{x})=\pm \phi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0.9802"/>
  <p:tag name="PICTUREFILESIZE" val="74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=a\vec{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0.00008"/>
  <p:tag name="PICTUREFILESIZE" val="24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sqrt{L_0^2 + z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2.96008"/>
  <p:tag name="PICTUREFILESIZE" val="43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6.96"/>
  <p:tag name="PICTUREFILESIZE" val="14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L_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6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f(L_0, \vec{z}) = f(\sqrt{L_0^2 + z^2}, 0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12.9802"/>
  <p:tag name="PICTUREFILESIZE" val="93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phi(L_0,\vec{x})=\pm \phi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0.9802"/>
  <p:tag name="PICTUREFILESIZE" val="742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left(&#10;\beta = \frac{1}{T},~\vec{z}=L_0\vec{\xi}&#10;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82.98016"/>
  <p:tag name="PICTUREFILESIZE" val="71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U_\mu(L_0,\vec{x})=U_\mu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6.9802"/>
  <p:tag name="PICTUREFILESIZE" val="74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 = a \vec{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0.00008"/>
  <p:tag name="PICTUREFILESIZE" val="24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U_\mu(L_0,\vec{x})=U_\mu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6.9802"/>
  <p:tag name="PICTUREFILESIZE" val="74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V=\prod_{i=1}^3 \frac{aN_s}{\sqrt{1+(\frac{n_i}{N_t})^2}}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488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\xi}=\vec{z}/L_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9.00008"/>
  <p:tag name="PICTUREFILESIZE" val="33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Sigma_n(m,V)=\int_0^{2\pi}\frac{d\phi}{2\pi}&#10;\frac{e^{-i\phi n}}{V}\langle Tr[(m+D_\phi)^{-1}]&#10;\rangle_G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01.0004"/>
  <p:tag name="PICTUREFILESIZE" val="1874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color{blue}&#10;\langle P \rangle&#10;= \frac{1}{6N_s^3N_t}&#10;\sum_P \langle 1-\frac{1}{3}Re Tr U_P \rangle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47.0003"/>
  <p:tag name="PICTUREFILESIZE" val="132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color{blue}&#10;\chi_P = N_s^3 N_t \left( \langle P^2\rangle&#10;- \langle P \rangle^2 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14.0002"/>
  <p:tag name="PICTUREFILESIZE" val="84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{\color{red}a\frac{d\beta}{da}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405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=(0,0,n_z 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60.96016"/>
  <p:tag name="PICTUREFILESIZE" val="45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Z(T,\vec{z},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0.98008"/>
  <p:tag name="PICTUREFILESIZE" val="369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K(T,\vec{z},a)=-\ln{\frac{Z(T,\vec{z},a)}{Z(T,\vec{0},a)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17.9602"/>
  <p:tag name="PICTUREFILESIZE" val="11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frac{s(T)}{T^3}= \lim_{a\rightarrow 0}&#10;\frac{2K(T,\vec{z},a)}{|\vec{z}|^2T^5V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2.0002"/>
  <p:tag name="PICTUREFILESIZE" val="124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color{blue}&#10;\frac{p}{T^4}=\int_0^T dT'~\frac{\epsilon-3p}{T'^5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201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N_t^3}{N_s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73.9605"/>
  <p:tag name="PICTUREFILESIZE" val="434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color{blue}&#10;Ts = \epsilon +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3.9802"/>
  <p:tag name="PICTUREFILESIZE" val="65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red}&#10;s(T_0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2.98008"/>
  <p:tag name="PICTUREFILESIZE" val="26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red}&#10;s(T)/a\frac{d\beta}{da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42.96008"/>
  <p:tag name="PICTUREFILESIZE" val="55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L_0:\nonumber\\&#10;\hat{H}:\\&#10;\hat{P}(\vec{p}):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53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frac{R(\vec{p})}{V}=\frac{Tr\{e^{-L_0\hat{H}}&#10;\hat{P}(\vec{p})\}}&#10;{Tr\{e^{-L_0\hat{H}}\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6.9802"/>
  <p:tag name="PICTUREFILESIZE" val="125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e^{-K(\vec{z})}=\frac{1}{V}\sum_{\vec{p}}&#10;e^{i\vec{p}\cdot\vec{z}} R(\vec{p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8.9602"/>
  <p:tag name="PICTUREFILESIZE" val="101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k_{\{2n_1,2n_2,2n_3\}}=(-1)^{n_1+n_2+n_3+1}&#10;\frac{\partial^{2n_1}}{\partial \vec{z}_1^{2n_1}}&#10;\frac{\partial^{2n_2}}{\partial \vec{z}_2^{2n_2}}&#10;\frac{\partial^{2n_3}}{\partial \vec{z}_3^{2n_3}}&#10;\left.\frac{K(\vec{p})}{V}\right|_{\vec{z}=0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64.9605"/>
  <p:tag name="PICTUREFILESIZE" val="224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e^{-K(\vec{p})}=\frac{Z(\vec{z})}{Z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63.96016"/>
  <p:tag name="PICTUREFILESIZE" val="55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\color{blue} \frac{a_{\tiny\mbox{max}}}{a_{\tiny\mbox{min}}}&#10;= \frac{T_{\tiny\mbox{max}}}{T_{\tiny\mbox{min}}} &gt; 3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73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Z(\vec{z})=Tr\{e^{-L_0\hat{H}}e^{i\hat{p}\vec{z}}\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99.00024"/>
  <p:tag name="PICTUREFILESIZE" val="77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\color{blue}&#10;k_{\{0,0,2\}}=T(\epsilon+p)=T^2s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2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s=-\frac{1}{T^2}\lim_{V\rightarrow \infty}&#10;\frac{1}{V}\frac{d^2}{dz^2}\ln Z(\{0,0,z\})|_{z=0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477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bar{S}(U,r_i)=r_iS(U)+(1-r_i)S(U^z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48.9803"/>
  <p:tag name="PICTUREFILESIZE" val="92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\frac{{\cal Z}(r_i)}{{\cal Z}(r_{i+1})}&#10;=\langle e^{\bar{S}(U,r_{i+1})-\bar{S}(U,r_i)}&#10;\rangle_{r_{i+1}}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725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frac{Z(\vec{z})}{Z}=\prod_{i=1}^{n-1}&#10;\frac{{\cal Z}(r_i)}{{\cal Z}(r_{i+1})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87.00016"/>
  <p:tag name="PICTUREFILESIZE" val="1083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K(\vec{z})=-\ln{\frac{Z(\vec{z})}{Z}}&#10;=-\sum_{i=0}^{n-1}\ln{\frac{{\cal Z}(r_i)}{{\cal Z}(r_{i+1})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62.0003"/>
  <p:tag name="PICTUREFILESIZE" val="1513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k_{\{2n_1,2n_2,2n_3\}}=(-1)^{n_1+n_2+n_3+1}&#10;\frac{\partial^{2n_1}}{\partial \vec{z}_1^{2n_1}}&#10;\frac{\partial^{2n_2}}{\partial \vec{z}_2^{2n_2}}&#10;\frac{\partial^{2n_3}}{\partial \vec{z}_3^{2n_3}}&#10;\left.\frac{K(\vec{z})}{V}\right|_{\vec{z}=0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64.9605"/>
  <p:tag name="PICTUREFILESIZE" val="221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epsilon_{\nu}\langle&#10;\partial_{\mu}T_{\mu\nu}(x)O_1\cdots O_n&#10;\rangle=&#10;-\sum_{i=1}^n\langle&#10;O_1\cdots\delta_{\epsilon}^xO_i\cdots O_n&#10;\rangle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16.9605"/>
  <p:tag name="PICTUREFILESIZE" val="158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O(y)=T_{0k}(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60.96016"/>
  <p:tag name="PICTUREFILESIZE" val="489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partial_0^x\left\{\langle&#10;\bar{T}_{0k}(x_0)T_{0k}(y)\rangle&#10;-\delta(x_0-y_0)\langle&#10;T_{kk}+{\cal L}&#10;\rangle\right\}=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08.9804"/>
  <p:tag name="PICTUREFILESIZE" val="148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partial_k^w\left\{\langle&#10;\tilde{T}_{0k}(w_0)T_{0k}(z)\rangle&#10;-\delta(w_k-z_k)\langle&#10;T_{00}+{\cal L}&#10;\rangle\right\}=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14.9805"/>
  <p:tag name="PICTUREFILESIZE" val="166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L_0\langle \bar{T}_{0k}(x_0)T_{0k}(y)\rangle&#10;-L_k\langle \tilde{T}_{0k}(w_k)T_{0k}(z)\rangle&#10;=\langle T_{00}\rangle&#10;-\langle T_{kk}\rangle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1585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V\rightarrow \infty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3.00008"/>
  <p:tag name="PICTUREFILESIZE" val="246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langle \bar{T}_{03}(x_0)T_{03}(y)\rangle&#10;=-k_{\{0,0,2\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17.0002"/>
  <p:tag name="PICTUREFILESIZE" val="88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L_0\langle \bar{T}_{0k}(x_0)T_{0k}(y)\rangle&#10;=\langle T_{00}\rangle&#10;-\langle T_{kk}\rangle&#10;=-(e+p)=-Ts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32.9805"/>
  <p:tag name="PICTUREFILESIZE" val="13968"/>
</p:tagLst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179470</TotalTime>
  <Words>1948</Words>
  <Application>Microsoft Office PowerPoint</Application>
  <PresentationFormat>画面に合わせる (4:3)</PresentationFormat>
  <Paragraphs>432</Paragraphs>
  <Slides>34</Slides>
  <Notes>34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Level</vt:lpstr>
      <vt:lpstr>QCD thermodynamics  from shifted boundary conditions</vt:lpstr>
      <vt:lpstr>Contents of this talk</vt:lpstr>
      <vt:lpstr>Quark Gluon Plasma in Lattice QCD </vt:lpstr>
      <vt:lpstr>QCD Thermodynamics with Wilson quarks</vt:lpstr>
      <vt:lpstr>Recent studies on QCD Thermodynamics</vt:lpstr>
      <vt:lpstr>Fixed scale approach to study QCD thermodynamics</vt:lpstr>
      <vt:lpstr>Fixed scale approach to study QCD thermodynamics</vt:lpstr>
      <vt:lpstr>T-integration method to calculate the EOS</vt:lpstr>
      <vt:lpstr>Test in quenched QCD</vt:lpstr>
      <vt:lpstr>EOS for Nf=2+1 improved Wilson quarks</vt:lpstr>
      <vt:lpstr>T=0 &amp; T&gt;0 configurations for Nf=2+1 QCD</vt:lpstr>
      <vt:lpstr>Equation of State in Nf=2+1 QCD</vt:lpstr>
      <vt:lpstr>Summary on Fixed scale approach</vt:lpstr>
      <vt:lpstr>Contents of this talk</vt:lpstr>
      <vt:lpstr>Shifted boundary conditions</vt:lpstr>
      <vt:lpstr>Shifted boundary conditions</vt:lpstr>
      <vt:lpstr>Shifted boundary conditions</vt:lpstr>
      <vt:lpstr>Test in quenched QCD</vt:lpstr>
      <vt:lpstr>Test in quenched QCD</vt:lpstr>
      <vt:lpstr>Trace anomaly  ( e-3p )/T4</vt:lpstr>
      <vt:lpstr>Trace anomaly  ( e-3p )/T4</vt:lpstr>
      <vt:lpstr>Trace anomaly  ( e-3p )/T4</vt:lpstr>
      <vt:lpstr>Lattice artifacts from shifted boundaries</vt:lpstr>
      <vt:lpstr>Critical temperature Tc </vt:lpstr>
      <vt:lpstr>Critical temperature Tc</vt:lpstr>
      <vt:lpstr>Beta-functions ( in case of quenched QCD )</vt:lpstr>
      <vt:lpstr>Entropy density from shifted boundaries</vt:lpstr>
      <vt:lpstr>Entropy density from shifted boundaries</vt:lpstr>
      <vt:lpstr>L. Giusti and H. B. Meyer (2011)</vt:lpstr>
      <vt:lpstr>L. Giusti and H. B. Meyer (2011)</vt:lpstr>
      <vt:lpstr>How to calculate k{0,0,2}     </vt:lpstr>
      <vt:lpstr>Summary &amp; outlook</vt:lpstr>
      <vt:lpstr>PowerPoint プレゼンテーション</vt:lpstr>
      <vt:lpstr>L. Giusti and H. B. Meyer (2011)  jhep1111, p10</vt:lpstr>
    </vt:vector>
  </TitlesOfParts>
  <Company>Univ.　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at fixed lattice spacing</dc:title>
  <dc:creator>Umeda Takashi</dc:creator>
  <cp:lastModifiedBy>Takashi Umeda</cp:lastModifiedBy>
  <cp:revision>1040</cp:revision>
  <dcterms:created xsi:type="dcterms:W3CDTF">2004-08-03T12:05:02Z</dcterms:created>
  <dcterms:modified xsi:type="dcterms:W3CDTF">2014-01-22T01:59:08Z</dcterms:modified>
</cp:coreProperties>
</file>