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7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8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9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10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11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2.xml" ContentType="application/vnd.openxmlformats-officedocument.presentationml.notesSlide+xml"/>
  <Override PartName="/ppt/tags/tag28.xml" ContentType="application/vnd.openxmlformats-officedocument.presentationml.tags+xml"/>
  <Override PartName="/ppt/notesSlides/notesSlide13.xml" ContentType="application/vnd.openxmlformats-officedocument.presentationml.notesSlide+xml"/>
  <Override PartName="/ppt/tags/tag29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3" r:id="rId1"/>
  </p:sldMasterIdLst>
  <p:notesMasterIdLst>
    <p:notesMasterId r:id="rId16"/>
  </p:notesMasterIdLst>
  <p:handoutMasterIdLst>
    <p:handoutMasterId r:id="rId17"/>
  </p:handoutMasterIdLst>
  <p:sldIdLst>
    <p:sldId id="376" r:id="rId2"/>
    <p:sldId id="677" r:id="rId3"/>
    <p:sldId id="694" r:id="rId4"/>
    <p:sldId id="644" r:id="rId5"/>
    <p:sldId id="693" r:id="rId6"/>
    <p:sldId id="667" r:id="rId7"/>
    <p:sldId id="685" r:id="rId8"/>
    <p:sldId id="689" r:id="rId9"/>
    <p:sldId id="687" r:id="rId10"/>
    <p:sldId id="649" r:id="rId11"/>
    <p:sldId id="691" r:id="rId12"/>
    <p:sldId id="651" r:id="rId13"/>
    <p:sldId id="655" r:id="rId14"/>
    <p:sldId id="695" r:id="rId15"/>
  </p:sldIdLst>
  <p:sldSz cx="9144000" cy="6858000" type="screen4x3"/>
  <p:notesSz cx="9939338" cy="6805613"/>
  <p:custDataLst>
    <p:tags r:id="rId18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buClr>
        <a:schemeClr val="bg2"/>
      </a:buClr>
      <a:buSzPct val="80000"/>
      <a:buFont typeface="Wingdings" pitchFamily="2" charset="2"/>
      <a:defRPr kumimoji="1" sz="1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buClr>
        <a:schemeClr val="bg2"/>
      </a:buClr>
      <a:buSzPct val="80000"/>
      <a:buFont typeface="Wingdings" pitchFamily="2" charset="2"/>
      <a:defRPr kumimoji="1" sz="1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buClr>
        <a:schemeClr val="bg2"/>
      </a:buClr>
      <a:buSzPct val="80000"/>
      <a:buFont typeface="Wingdings" pitchFamily="2" charset="2"/>
      <a:defRPr kumimoji="1" sz="1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buClr>
        <a:schemeClr val="bg2"/>
      </a:buClr>
      <a:buSzPct val="80000"/>
      <a:buFont typeface="Wingdings" pitchFamily="2" charset="2"/>
      <a:defRPr kumimoji="1" sz="1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buClr>
        <a:schemeClr val="bg2"/>
      </a:buClr>
      <a:buSzPct val="80000"/>
      <a:buFont typeface="Wingdings" pitchFamily="2" charset="2"/>
      <a:defRPr kumimoji="1" sz="1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ＭＳ Ｐゴシック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6F74C23F-156A-4CEA-ACDE-FDBAB4093CF5}">
          <p14:sldIdLst>
            <p14:sldId id="376"/>
            <p14:sldId id="677"/>
            <p14:sldId id="694"/>
            <p14:sldId id="644"/>
            <p14:sldId id="693"/>
            <p14:sldId id="667"/>
            <p14:sldId id="685"/>
            <p14:sldId id="689"/>
            <p14:sldId id="687"/>
            <p14:sldId id="649"/>
            <p14:sldId id="691"/>
            <p14:sldId id="651"/>
            <p14:sldId id="655"/>
          </p14:sldIdLst>
        </p14:section>
        <p14:section name="タイトルなしのセクション" id="{A1368BF8-7CA0-4B57-ABC7-C0A47D3CA419}">
          <p14:sldIdLst>
            <p14:sldId id="69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808000"/>
    <a:srgbClr val="808080"/>
    <a:srgbClr val="FF0000"/>
    <a:srgbClr val="5AB408"/>
    <a:srgbClr val="68D109"/>
    <a:srgbClr val="6DDA0A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9600" autoAdjust="0"/>
    <p:restoredTop sz="92544" autoAdjust="0"/>
  </p:normalViewPr>
  <p:slideViewPr>
    <p:cSldViewPr>
      <p:cViewPr varScale="1">
        <p:scale>
          <a:sx n="63" d="100"/>
          <a:sy n="63" d="100"/>
        </p:scale>
        <p:origin x="-648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-168" y="-96"/>
      </p:cViewPr>
      <p:guideLst>
        <p:guide orient="horz" pos="2144"/>
        <p:guide pos="313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6888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80" tIns="47840" rIns="95680" bIns="47840" numCol="1" anchor="t" anchorCtr="0" compatLnSpc="1">
            <a:prstTxWarp prst="textNoShape">
              <a:avLst/>
            </a:prstTxWarp>
          </a:bodyPr>
          <a:lstStyle>
            <a:lvl1pPr defTabSz="957263">
              <a:buClrTx/>
              <a:buSzTx/>
              <a:buFontTx/>
              <a:buNone/>
              <a:defRPr sz="13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2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0863" y="0"/>
            <a:ext cx="4306887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80" tIns="47840" rIns="95680" bIns="47840" numCol="1" anchor="t" anchorCtr="0" compatLnSpc="1">
            <a:prstTxWarp prst="textNoShape">
              <a:avLst/>
            </a:prstTxWarp>
          </a:bodyPr>
          <a:lstStyle>
            <a:lvl1pPr algn="r" defTabSz="957263">
              <a:buClrTx/>
              <a:buSzTx/>
              <a:buFontTx/>
              <a:buNone/>
              <a:defRPr sz="13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2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62713"/>
            <a:ext cx="4306888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80" tIns="47840" rIns="95680" bIns="47840" numCol="1" anchor="b" anchorCtr="0" compatLnSpc="1">
            <a:prstTxWarp prst="textNoShape">
              <a:avLst/>
            </a:prstTxWarp>
          </a:bodyPr>
          <a:lstStyle>
            <a:lvl1pPr defTabSz="957263">
              <a:buClrTx/>
              <a:buSzTx/>
              <a:buFontTx/>
              <a:buNone/>
              <a:defRPr sz="13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2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0863" y="6462713"/>
            <a:ext cx="4306887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80" tIns="47840" rIns="95680" bIns="47840" numCol="1" anchor="b" anchorCtr="0" compatLnSpc="1">
            <a:prstTxWarp prst="textNoShape">
              <a:avLst/>
            </a:prstTxWarp>
          </a:bodyPr>
          <a:lstStyle>
            <a:lvl1pPr algn="r" defTabSz="957263">
              <a:buClrTx/>
              <a:buSzTx/>
              <a:buFontTx/>
              <a:buNone/>
              <a:defRPr sz="1300">
                <a:effectLst/>
                <a:latin typeface="Arial" charset="0"/>
              </a:defRPr>
            </a:lvl1pPr>
          </a:lstStyle>
          <a:p>
            <a:pPr>
              <a:defRPr/>
            </a:pPr>
            <a:fld id="{B6437651-E5C1-4A5C-9390-FCDD43CA8AC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2338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6888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80" tIns="47840" rIns="95680" bIns="47840" numCol="1" anchor="t" anchorCtr="0" compatLnSpc="1">
            <a:prstTxWarp prst="textNoShape">
              <a:avLst/>
            </a:prstTxWarp>
          </a:bodyPr>
          <a:lstStyle>
            <a:lvl1pPr defTabSz="957263">
              <a:buClrTx/>
              <a:buSzTx/>
              <a:buFontTx/>
              <a:buNone/>
              <a:defRPr sz="13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0863" y="0"/>
            <a:ext cx="4306887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80" tIns="47840" rIns="95680" bIns="47840" numCol="1" anchor="t" anchorCtr="0" compatLnSpc="1">
            <a:prstTxWarp prst="textNoShape">
              <a:avLst/>
            </a:prstTxWarp>
          </a:bodyPr>
          <a:lstStyle>
            <a:lvl1pPr algn="r" defTabSz="957263">
              <a:buClrTx/>
              <a:buSzTx/>
              <a:buFontTx/>
              <a:buNone/>
              <a:defRPr sz="13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7075" y="509588"/>
            <a:ext cx="3403600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8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32150"/>
            <a:ext cx="7951788" cy="306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80" tIns="47840" rIns="95680" bIns="47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278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62713"/>
            <a:ext cx="4306888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80" tIns="47840" rIns="95680" bIns="47840" numCol="1" anchor="b" anchorCtr="0" compatLnSpc="1">
            <a:prstTxWarp prst="textNoShape">
              <a:avLst/>
            </a:prstTxWarp>
          </a:bodyPr>
          <a:lstStyle>
            <a:lvl1pPr defTabSz="957263">
              <a:buClrTx/>
              <a:buSzTx/>
              <a:buFontTx/>
              <a:buNone/>
              <a:defRPr sz="13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78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0863" y="6462713"/>
            <a:ext cx="4306887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80" tIns="47840" rIns="95680" bIns="47840" numCol="1" anchor="b" anchorCtr="0" compatLnSpc="1">
            <a:prstTxWarp prst="textNoShape">
              <a:avLst/>
            </a:prstTxWarp>
          </a:bodyPr>
          <a:lstStyle>
            <a:lvl1pPr algn="r" defTabSz="957263">
              <a:buClrTx/>
              <a:buSzTx/>
              <a:buFontTx/>
              <a:buNone/>
              <a:defRPr sz="1300">
                <a:effectLst/>
                <a:latin typeface="Arial" charset="0"/>
              </a:defRPr>
            </a:lvl1pPr>
          </a:lstStyle>
          <a:p>
            <a:pPr>
              <a:defRPr/>
            </a:pPr>
            <a:fld id="{68408EDE-0C65-48FB-91FF-9DE5DD129A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11175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9CDF0670-83DC-4AA9-8DB6-9DC95870E4D6}" type="slidenum">
              <a:rPr lang="en-US" altLang="ja-JP" sz="1300" smtClean="0">
                <a:latin typeface="Arial" charset="0"/>
              </a:rPr>
              <a:pPr eaLnBrk="1" hangingPunct="1"/>
              <a:t>1</a:t>
            </a:fld>
            <a:endParaRPr lang="en-US" altLang="ja-JP" sz="1300" smtClean="0">
              <a:latin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A7CAB142-9D3A-47EB-9CBE-C1124D398705}" type="slidenum">
              <a:rPr lang="en-US" altLang="ja-JP" sz="1300" smtClean="0">
                <a:latin typeface="Arial" charset="0"/>
              </a:rPr>
              <a:pPr eaLnBrk="1" hangingPunct="1"/>
              <a:t>10</a:t>
            </a:fld>
            <a:endParaRPr lang="en-US" altLang="ja-JP" sz="1300" smtClean="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ja-JP" baseline="0" dirty="0" smtClean="0"/>
              <a:t>When such suppression will be held in case of full QCD, Larger shift simulations are good way to investigate the QCD EOS.</a:t>
            </a:r>
            <a:endParaRPr lang="en-US" altLang="ja-JP" dirty="0" smtClean="0"/>
          </a:p>
          <a:p>
            <a:pPr eaLnBrk="1" hangingPunct="1"/>
            <a:endParaRPr lang="en-US" altLang="ja-JP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A7CAB142-9D3A-47EB-9CBE-C1124D398705}" type="slidenum">
              <a:rPr lang="en-US" altLang="ja-JP" sz="1300" smtClean="0">
                <a:latin typeface="Arial" charset="0"/>
              </a:rPr>
              <a:pPr eaLnBrk="1" hangingPunct="1"/>
              <a:t>11</a:t>
            </a:fld>
            <a:endParaRPr lang="en-US" altLang="ja-JP" sz="1300" smtClean="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ja-JP" dirty="0" smtClean="0"/>
              <a:t>I think there may</a:t>
            </a:r>
            <a:r>
              <a:rPr lang="en-US" altLang="ja-JP" baseline="0" dirty="0" smtClean="0"/>
              <a:t> be</a:t>
            </a:r>
            <a:r>
              <a:rPr lang="en-US" altLang="ja-JP" dirty="0" smtClean="0"/>
              <a:t> a simple idea to extract the </a:t>
            </a:r>
            <a:r>
              <a:rPr lang="en-US" altLang="ja-JP" dirty="0" err="1" smtClean="0"/>
              <a:t>Polyakov</a:t>
            </a:r>
            <a:r>
              <a:rPr lang="en-US" altLang="ja-JP" dirty="0" smtClean="0"/>
              <a:t> loop from simulation</a:t>
            </a:r>
            <a:r>
              <a:rPr lang="en-US" altLang="ja-JP" baseline="0" dirty="0" smtClean="0"/>
              <a:t> with the shifted boundary conditions.</a:t>
            </a:r>
          </a:p>
          <a:p>
            <a:pPr eaLnBrk="1" hangingPunct="1"/>
            <a:r>
              <a:rPr lang="en-US" altLang="ja-JP" baseline="0" dirty="0" smtClean="0"/>
              <a:t>In any case, in full QCD calculation, we have to measure the chiral condensate to discuss the pseud-critical temperature. </a:t>
            </a:r>
            <a:endParaRPr lang="en-US" altLang="ja-JP" dirty="0" smtClean="0"/>
          </a:p>
          <a:p>
            <a:pPr eaLnBrk="1" hangingPunct="1"/>
            <a:endParaRPr lang="en-US" altLang="ja-JP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A7CAB142-9D3A-47EB-9CBE-C1124D398705}" type="slidenum">
              <a:rPr lang="en-US" altLang="ja-JP" sz="1300" smtClean="0">
                <a:latin typeface="Arial" charset="0"/>
              </a:rPr>
              <a:pPr eaLnBrk="1" hangingPunct="1"/>
              <a:t>12</a:t>
            </a:fld>
            <a:endParaRPr lang="en-US" altLang="ja-JP" sz="1300" smtClean="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ja-JP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75D46174-272F-4F34-A15E-9DCC8BB96A89}" type="slidenum">
              <a:rPr lang="en-US" altLang="ja-JP" sz="1300" smtClean="0">
                <a:latin typeface="Arial" charset="0"/>
              </a:rPr>
              <a:pPr eaLnBrk="1" hangingPunct="1"/>
              <a:t>13</a:t>
            </a:fld>
            <a:endParaRPr lang="en-US" altLang="ja-JP" sz="13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ja-JP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defTabSz="990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defTabSz="990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defTabSz="990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defTabSz="990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7455F94A-91AE-4D2E-8E2C-2F8ECDA1B347}" type="slidenum">
              <a:rPr lang="en-US" altLang="ja-JP" sz="1300" smtClean="0">
                <a:latin typeface="Arial" charset="0"/>
              </a:rPr>
              <a:pPr eaLnBrk="1" hangingPunct="1"/>
              <a:t>14</a:t>
            </a:fld>
            <a:endParaRPr lang="en-US" altLang="ja-JP" sz="1300" smtClean="0">
              <a:latin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68663" y="509588"/>
            <a:ext cx="3405187" cy="25527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ja-JP" dirty="0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AB3D2893-2B0D-4CD9-957C-AC0ACEEC61D6}" type="slidenum">
              <a:rPr lang="en-US" altLang="ja-JP" sz="1300" smtClean="0">
                <a:latin typeface="Arial" charset="0"/>
              </a:rPr>
              <a:pPr eaLnBrk="1" hangingPunct="1"/>
              <a:t>2</a:t>
            </a:fld>
            <a:endParaRPr lang="en-US" altLang="ja-JP" sz="1300" smtClean="0">
              <a:latin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ja-JP" dirty="0" smtClean="0"/>
          </a:p>
          <a:p>
            <a:pPr eaLnBrk="1" hangingPunct="1"/>
            <a:endParaRPr lang="en-US" altLang="ja-JP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DF67846C-2B90-4145-8C60-29F175E41C75}" type="slidenum">
              <a:rPr lang="en-US" altLang="ja-JP" sz="1300" smtClean="0">
                <a:latin typeface="Arial" charset="0"/>
              </a:rPr>
              <a:pPr eaLnBrk="1" hangingPunct="1"/>
              <a:t>3</a:t>
            </a:fld>
            <a:endParaRPr lang="en-US" altLang="ja-JP" sz="1300" smtClean="0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ja-JP" dirty="0" smtClean="0"/>
          </a:p>
          <a:p>
            <a:pPr eaLnBrk="1" hangingPunct="1"/>
            <a:endParaRPr lang="en-US" altLang="ja-JP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A7CAB142-9D3A-47EB-9CBE-C1124D398705}" type="slidenum">
              <a:rPr lang="en-US" altLang="ja-JP" sz="1300" smtClean="0">
                <a:latin typeface="Arial" charset="0"/>
              </a:rPr>
              <a:pPr eaLnBrk="1" hangingPunct="1"/>
              <a:t>4</a:t>
            </a:fld>
            <a:endParaRPr lang="en-US" altLang="ja-JP" sz="1300" smtClean="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ja-JP" dirty="0" smtClean="0"/>
          </a:p>
          <a:p>
            <a:pPr eaLnBrk="1" hangingPunct="1"/>
            <a:endParaRPr lang="en-US" altLang="ja-JP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A7CAB142-9D3A-47EB-9CBE-C1124D398705}" type="slidenum">
              <a:rPr lang="en-US" altLang="ja-JP" sz="1300" smtClean="0">
                <a:latin typeface="Arial" charset="0"/>
              </a:rPr>
              <a:pPr eaLnBrk="1" hangingPunct="1"/>
              <a:t>5</a:t>
            </a:fld>
            <a:endParaRPr lang="en-US" altLang="ja-JP" sz="1300" smtClean="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ja-JP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A7CAB142-9D3A-47EB-9CBE-C1124D398705}" type="slidenum">
              <a:rPr lang="en-US" altLang="ja-JP" sz="1300" smtClean="0">
                <a:latin typeface="Arial" charset="0"/>
              </a:rPr>
              <a:pPr eaLnBrk="1" hangingPunct="1"/>
              <a:t>6</a:t>
            </a:fld>
            <a:endParaRPr lang="en-US" altLang="ja-JP" sz="1300" smtClean="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ja-JP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A7CAB142-9D3A-47EB-9CBE-C1124D398705}" type="slidenum">
              <a:rPr lang="en-US" altLang="ja-JP" sz="1300" smtClean="0">
                <a:latin typeface="Arial" charset="0"/>
              </a:rPr>
              <a:pPr eaLnBrk="1" hangingPunct="1"/>
              <a:t>7</a:t>
            </a:fld>
            <a:endParaRPr lang="en-US" altLang="ja-JP" sz="1300" smtClean="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ja-JP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A7CAB142-9D3A-47EB-9CBE-C1124D398705}" type="slidenum">
              <a:rPr lang="en-US" altLang="ja-JP" sz="1300" smtClean="0">
                <a:latin typeface="Arial" charset="0"/>
              </a:rPr>
              <a:pPr eaLnBrk="1" hangingPunct="1"/>
              <a:t>8</a:t>
            </a:fld>
            <a:endParaRPr lang="en-US" altLang="ja-JP" sz="1300" smtClean="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ja-JP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defTabSz="957263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A7CAB142-9D3A-47EB-9CBE-C1124D398705}" type="slidenum">
              <a:rPr lang="en-US" altLang="ja-JP" sz="1300" smtClean="0">
                <a:latin typeface="Arial" charset="0"/>
              </a:rPr>
              <a:pPr eaLnBrk="1" hangingPunct="1"/>
              <a:t>9</a:t>
            </a:fld>
            <a:endParaRPr lang="en-US" altLang="ja-JP" sz="1300" smtClean="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ja-JP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</p:grpSp>
      <p:sp>
        <p:nvSpPr>
          <p:cNvPr id="1020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1020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JPS 2014 Spring </a:t>
            </a:r>
            <a:endParaRPr lang="en-US" altLang="ja-JP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T. Umeda (Hiroshima)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A0F24-3B16-4286-9809-A7101233E9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27326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JPS 2014 Spring 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T. Umeda (Hiroshima)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F773E-DC4F-409A-B11F-3323BD80451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0863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JPS 2014 Spring 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T. Umeda (Hiroshima)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CF87E-6834-4146-83E1-27B715AB80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6944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JPS 2014 Spring 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T. Umeda (Hiroshima)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D2587-D061-4B00-A12A-E512B5E37CB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25042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JPS 2014 Spring 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T. Umeda (Hiroshima)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02B83-7EB5-4BF9-987A-7EE3CF6C3A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6326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JPS 2014 Spring 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T. Umeda (Hiroshima)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0CF0E-A622-4932-921B-493B130C6B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5837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JPS 2014 Spring </a:t>
            </a: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T. Umeda (Hiroshima)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E377-F1E3-4A3E-AC18-98A3A66693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78722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JPS 2014 Spring </a:t>
            </a: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T. Umeda (Hiroshima)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D03AB-0835-4F2A-8011-2D9E1D82A6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3367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JPS 2014 Spring </a:t>
            </a: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T. Umeda (Hiroshima)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FBA8E-E0E5-4E3E-A8CC-144546A63DC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63550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JPS 2014 Spring 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T. Umeda (Hiroshima)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7D18E-7C26-4AF8-B5EF-B9BD2561E8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1079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JPS 2014 Spring 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T. Umeda (Hiroshima)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670BD-6478-4C8B-A656-9D6A5D218E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0009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0199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Tx/>
              <a:buSzTx/>
              <a:buFontTx/>
              <a:buNone/>
              <a:defRPr kumimoji="0" sz="1000">
                <a:effectLst/>
              </a:defRPr>
            </a:lvl1pPr>
          </a:lstStyle>
          <a:p>
            <a:pPr>
              <a:defRPr/>
            </a:pPr>
            <a:r>
              <a:rPr lang="en-US" altLang="ja-JP" smtClean="0"/>
              <a:t>JPS 2014 Spring </a:t>
            </a:r>
            <a:endParaRPr lang="en-US" altLang="ja-JP"/>
          </a:p>
        </p:txBody>
      </p:sp>
      <p:sp>
        <p:nvSpPr>
          <p:cNvPr id="10199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SzTx/>
              <a:buFontTx/>
              <a:buNone/>
              <a:defRPr kumimoji="0" sz="1000">
                <a:effectLst/>
              </a:defRPr>
            </a:lvl1pPr>
          </a:lstStyle>
          <a:p>
            <a:pPr>
              <a:defRPr/>
            </a:pPr>
            <a:r>
              <a:rPr lang="en-US" altLang="ja-JP"/>
              <a:t>T. Umeda (Hiroshima)</a:t>
            </a:r>
          </a:p>
        </p:txBody>
      </p:sp>
      <p:sp>
        <p:nvSpPr>
          <p:cNvPr id="10199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buFontTx/>
              <a:buNone/>
              <a:defRPr kumimoji="0" sz="1000">
                <a:effectLst/>
              </a:defRPr>
            </a:lvl1pPr>
          </a:lstStyle>
          <a:p>
            <a:pPr>
              <a:defRPr/>
            </a:pPr>
            <a:fld id="{BA5DBC44-AE96-4F36-A4F7-CAAE7308E8C1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endParaRPr kumimoji="0" lang="ja-JP" altLang="ja-JP" sz="2400">
              <a:effectLst/>
              <a:latin typeface="Times New Roman" pitchFamily="18" charset="0"/>
            </a:endParaRPr>
          </a:p>
        </p:txBody>
      </p:sp>
      <p:sp>
        <p:nvSpPr>
          <p:cNvPr id="101991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endParaRPr kumimoji="0" lang="ja-JP" altLang="ja-JP" sz="2400">
              <a:effectLst/>
              <a:latin typeface="Times New Roman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endParaRPr kumimoji="0" lang="ja-JP" altLang="ja-JP" sz="2400">
              <a:effectLst/>
              <a:latin typeface="Times New Roman" pitchFamily="18" charset="0"/>
            </a:endParaRPr>
          </a:p>
        </p:txBody>
      </p:sp>
      <p:sp>
        <p:nvSpPr>
          <p:cNvPr id="5" name="テキスト ボックス 4"/>
          <p:cNvSpPr txBox="1"/>
          <p:nvPr userDrawn="1"/>
        </p:nvSpPr>
        <p:spPr>
          <a:xfrm>
            <a:off x="7956376" y="6351131"/>
            <a:ext cx="7152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27CC9B5D-8A58-410E-AED9-B1D47C0889EC}" type="slidenum">
              <a:rPr kumimoji="1" lang="ja-JP" altLang="en-US" sz="1000" smtClean="0">
                <a:effectLst/>
              </a:rPr>
              <a:t>‹#›</a:t>
            </a:fld>
            <a:r>
              <a:rPr kumimoji="1" lang="ja-JP" altLang="en-US" sz="1000" dirty="0" smtClean="0">
                <a:effectLst/>
              </a:rPr>
              <a:t> </a:t>
            </a:r>
            <a:r>
              <a:rPr kumimoji="1" lang="en-US" altLang="ja-JP" sz="1000" dirty="0" smtClean="0">
                <a:effectLst/>
              </a:rPr>
              <a:t>/ 13</a:t>
            </a:r>
            <a:endParaRPr kumimoji="1" lang="ja-JP" altLang="en-US" sz="1000" dirty="0"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4" r:id="rId1"/>
    <p:sldLayoutId id="2147484304" r:id="rId2"/>
    <p:sldLayoutId id="2147484305" r:id="rId3"/>
    <p:sldLayoutId id="2147484306" r:id="rId4"/>
    <p:sldLayoutId id="2147484307" r:id="rId5"/>
    <p:sldLayoutId id="2147484308" r:id="rId6"/>
    <p:sldLayoutId id="2147484309" r:id="rId7"/>
    <p:sldLayoutId id="2147484310" r:id="rId8"/>
    <p:sldLayoutId id="2147484311" r:id="rId9"/>
    <p:sldLayoutId id="2147484312" r:id="rId10"/>
    <p:sldLayoutId id="2147484313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5.png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8.png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tags" Target="../tags/tag27.xml"/><Relationship Id="rId7" Type="http://schemas.openxmlformats.org/officeDocument/2006/relationships/image" Target="../media/image20.png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image" Target="../media/image19.png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4.pn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3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7.png"/><Relationship Id="rId3" Type="http://schemas.openxmlformats.org/officeDocument/2006/relationships/tags" Target="../tags/tag10.xml"/><Relationship Id="rId12" Type="http://schemas.openxmlformats.org/officeDocument/2006/relationships/image" Target="../media/image250.png"/><Relationship Id="rId17" Type="http://schemas.openxmlformats.org/officeDocument/2006/relationships/image" Target="../media/image4.png"/><Relationship Id="rId2" Type="http://schemas.openxmlformats.org/officeDocument/2006/relationships/tags" Target="../tags/tag9.xml"/><Relationship Id="rId16" Type="http://schemas.openxmlformats.org/officeDocument/2006/relationships/image" Target="../media/image8.png"/><Relationship Id="rId1" Type="http://schemas.openxmlformats.org/officeDocument/2006/relationships/tags" Target="../tags/tag8.xml"/><Relationship Id="rId6" Type="http://schemas.openxmlformats.org/officeDocument/2006/relationships/image" Target="../media/image5.png"/><Relationship Id="rId11" Type="http://schemas.openxmlformats.org/officeDocument/2006/relationships/image" Target="../media/image270.png"/><Relationship Id="rId5" Type="http://schemas.openxmlformats.org/officeDocument/2006/relationships/notesSlide" Target="../notesSlides/notesSlide5.xml"/><Relationship Id="rId15" Type="http://schemas.openxmlformats.org/officeDocument/2006/relationships/image" Target="../media/image30.png"/><Relationship Id="rId4" Type="http://schemas.openxmlformats.org/officeDocument/2006/relationships/slideLayout" Target="../slideLayouts/slideLayout2.xml"/><Relationship Id="rId14" Type="http://schemas.openxmlformats.org/officeDocument/2006/relationships/image" Target="../media/image29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6.png"/><Relationship Id="rId5" Type="http://schemas.openxmlformats.org/officeDocument/2006/relationships/image" Target="../media/image34.png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15.xml"/><Relationship Id="rId7" Type="http://schemas.openxmlformats.org/officeDocument/2006/relationships/image" Target="../media/image5.pn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7.emf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12" Type="http://schemas.openxmlformats.org/officeDocument/2006/relationships/image" Target="../media/image12.png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image" Target="../media/image9.png"/><Relationship Id="rId11" Type="http://schemas.openxmlformats.org/officeDocument/2006/relationships/image" Target="../media/image10.png"/><Relationship Id="rId5" Type="http://schemas.openxmlformats.org/officeDocument/2006/relationships/notesSlide" Target="../notesSlides/notesSlide9.xml"/><Relationship Id="rId10" Type="http://schemas.openxmlformats.org/officeDocument/2006/relationships/image" Target="../media/image11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3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en-US" altLang="ja-JP" sz="1000" smtClean="0"/>
              <a:t>JPS 2014 Spring 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en-US" altLang="ja-JP" sz="1000" smtClean="0"/>
              <a:t>T. Umeda (Hiroshima)</a:t>
            </a:r>
          </a:p>
        </p:txBody>
      </p:sp>
      <p:sp>
        <p:nvSpPr>
          <p:cNvPr id="7464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7505" y="839267"/>
            <a:ext cx="8856983" cy="1365597"/>
          </a:xfrm>
        </p:spPr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ja-JP" altLang="en-US" sz="32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</a:rPr>
              <a:t>偏移境界条件を</a:t>
            </a:r>
            <a:r>
              <a:rPr lang="ja-JP" altLang="en-US" sz="3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</a:rPr>
              <a:t>用いた有限</a:t>
            </a:r>
            <a:r>
              <a:rPr lang="ja-JP" altLang="en-US" sz="32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</a:rPr>
              <a:t>温度格子</a:t>
            </a:r>
            <a:r>
              <a:rPr lang="en-US" altLang="ja-JP" sz="32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</a:rPr>
              <a:t>QCD</a:t>
            </a:r>
            <a:r>
              <a:rPr lang="ja-JP" altLang="en-US" sz="32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</a:rPr>
              <a:t>の</a:t>
            </a:r>
            <a:r>
              <a:rPr lang="ja-JP" altLang="en-US" sz="3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</a:rPr>
              <a:t>研究</a:t>
            </a:r>
            <a:endParaRPr lang="en-US" altLang="ja-JP" sz="3200" dirty="0" smtClean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ea"/>
            </a:endParaRPr>
          </a:p>
        </p:txBody>
      </p:sp>
      <p:sp>
        <p:nvSpPr>
          <p:cNvPr id="746500" name="Text Box 4"/>
          <p:cNvSpPr txBox="1">
            <a:spLocks noChangeArrowheads="1"/>
          </p:cNvSpPr>
          <p:nvPr/>
        </p:nvSpPr>
        <p:spPr bwMode="auto">
          <a:xfrm>
            <a:off x="2102444" y="3749675"/>
            <a:ext cx="448578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ctr">
              <a:buClrTx/>
              <a:buSzTx/>
              <a:buFontTx/>
              <a:buNone/>
              <a:defRPr/>
            </a:pPr>
            <a:r>
              <a:rPr lang="en-US" altLang="ja-JP" sz="2000" dirty="0" smtClean="0">
                <a:solidFill>
                  <a:srgbClr val="808000"/>
                </a:solidFill>
                <a:effectLst/>
                <a:ea typeface="HG丸ｺﾞｼｯｸM-PRO" pitchFamily="49" charset="-128"/>
              </a:rPr>
              <a:t>Takashi Umeda (Hiroshima Univ.)</a:t>
            </a:r>
          </a:p>
        </p:txBody>
      </p:sp>
      <p:sp>
        <p:nvSpPr>
          <p:cNvPr id="746506" name="Text Box 10"/>
          <p:cNvSpPr txBox="1">
            <a:spLocks noChangeArrowheads="1"/>
          </p:cNvSpPr>
          <p:nvPr/>
        </p:nvSpPr>
        <p:spPr bwMode="auto">
          <a:xfrm>
            <a:off x="1626814" y="5538718"/>
            <a:ext cx="575349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ctr">
              <a:buClrTx/>
              <a:buSzTx/>
              <a:buFontTx/>
              <a:buNone/>
              <a:defRPr/>
            </a:pPr>
            <a:r>
              <a:rPr lang="en-US" altLang="ja-JP" i="1" dirty="0">
                <a:effectLst/>
                <a:ea typeface="HG丸ｺﾞｼｯｸM-PRO" pitchFamily="49" charset="-128"/>
              </a:rPr>
              <a:t>JPS</a:t>
            </a:r>
            <a:r>
              <a:rPr lang="en-US" altLang="ja-JP" i="1" dirty="0" smtClean="0">
                <a:effectLst/>
                <a:ea typeface="HG丸ｺﾞｼｯｸM-PRO" pitchFamily="49" charset="-128"/>
              </a:rPr>
              <a:t> meeting, Tokai Univ., Kanagawa, 28 March 2014</a:t>
            </a:r>
            <a:endParaRPr lang="en-US" altLang="ja-JP" i="1" dirty="0">
              <a:effectLst/>
              <a:ea typeface="HG丸ｺﾞｼｯｸM-PRO" pitchFamily="49" charset="-128"/>
            </a:endParaRPr>
          </a:p>
        </p:txBody>
      </p:sp>
      <p:pic>
        <p:nvPicPr>
          <p:cNvPr id="3081" name="Picture 16" descr="127580424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7737" y="4934049"/>
            <a:ext cx="24923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en-US" altLang="ja-JP" sz="1000" smtClean="0"/>
              <a:t>JPS 2014 Spring </a:t>
            </a:r>
          </a:p>
        </p:txBody>
      </p:sp>
      <p:sp>
        <p:nvSpPr>
          <p:cNvPr id="12291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en-US" altLang="ja-JP" sz="1000" smtClean="0"/>
              <a:t>T. Umeda (Hiroshima)</a:t>
            </a: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744538" y="620713"/>
            <a:ext cx="7356475" cy="725487"/>
          </a:xfrm>
        </p:spPr>
        <p:txBody>
          <a:bodyPr/>
          <a:lstStyle/>
          <a:p>
            <a:pPr eaLnBrk="1" hangingPunct="1"/>
            <a:r>
              <a:rPr lang="en-US" altLang="ja-JP" sz="2800" dirty="0" smtClean="0">
                <a:solidFill>
                  <a:schemeClr val="bg2"/>
                </a:solidFill>
              </a:rPr>
              <a:t>Lattice artifacts from shifted boundaries</a:t>
            </a:r>
            <a:endParaRPr lang="el-GR" altLang="ja-JP" sz="2800" baseline="30000" dirty="0" smtClean="0">
              <a:solidFill>
                <a:schemeClr val="bg2"/>
              </a:solidFill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772816"/>
            <a:ext cx="4838938" cy="3270126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827584" y="5262299"/>
            <a:ext cx="60524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0033CC"/>
              </a:buClr>
              <a:buFont typeface="Wingdings" panose="05000000000000000000" pitchFamily="2" charset="2"/>
              <a:buChar char="n"/>
            </a:pPr>
            <a:r>
              <a:rPr kumimoji="1" lang="en-US" altLang="ja-JP" dirty="0" smtClean="0">
                <a:solidFill>
                  <a:srgbClr val="C00000"/>
                </a:solidFill>
                <a:effectLst/>
              </a:rPr>
              <a:t>Lattice artifacts are suppressed at larger shifts</a:t>
            </a:r>
            <a:endParaRPr lang="en-US" altLang="ja-JP" dirty="0" smtClean="0">
              <a:solidFill>
                <a:srgbClr val="C00000"/>
              </a:solidFill>
              <a:effectLst/>
              <a:sym typeface="Wingdings" panose="05000000000000000000" pitchFamily="2" charset="2"/>
            </a:endParaRPr>
          </a:p>
          <a:p>
            <a:pPr>
              <a:buClr>
                <a:srgbClr val="0033CC"/>
              </a:buClr>
            </a:pPr>
            <a:endParaRPr lang="en-US" altLang="ja-JP" dirty="0">
              <a:effectLst/>
              <a:sym typeface="Wingdings" panose="05000000000000000000" pitchFamily="2" charset="2"/>
            </a:endParaRPr>
          </a:p>
          <a:p>
            <a:pPr marL="285750" indent="-285750">
              <a:buClr>
                <a:srgbClr val="0033CC"/>
              </a:buClr>
              <a:buFont typeface="Wingdings" panose="05000000000000000000" pitchFamily="2" charset="2"/>
              <a:buChar char="n"/>
            </a:pPr>
            <a:r>
              <a:rPr lang="en-US" altLang="ja-JP" dirty="0" smtClean="0">
                <a:effectLst/>
                <a:sym typeface="Wingdings" panose="05000000000000000000" pitchFamily="2" charset="2"/>
              </a:rPr>
              <a:t>Non-interacting limit with fermions should be checked</a:t>
            </a:r>
            <a:endParaRPr kumimoji="1" lang="en-US" altLang="ja-JP" dirty="0" smtClean="0">
              <a:effectLst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56792"/>
            <a:ext cx="4124325" cy="348615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601" y="1625307"/>
            <a:ext cx="632503" cy="210185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7318681" y="4304129"/>
            <a:ext cx="186183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solidFill>
                  <a:srgbClr val="0033CC"/>
                </a:solidFill>
                <a:effectLst/>
              </a:rPr>
              <a:t>L. </a:t>
            </a:r>
            <a:r>
              <a:rPr lang="en-US" altLang="ja-JP" sz="1200" dirty="0" err="1">
                <a:solidFill>
                  <a:srgbClr val="0033CC"/>
                </a:solidFill>
                <a:effectLst/>
              </a:rPr>
              <a:t>Giusti</a:t>
            </a:r>
            <a:r>
              <a:rPr lang="en-US" altLang="ja-JP" sz="1200" dirty="0">
                <a:solidFill>
                  <a:srgbClr val="0033CC"/>
                </a:solidFill>
                <a:effectLst/>
              </a:rPr>
              <a:t> </a:t>
            </a:r>
            <a:r>
              <a:rPr lang="en-US" altLang="ja-JP" sz="1200" dirty="0" smtClean="0">
                <a:solidFill>
                  <a:srgbClr val="0033CC"/>
                </a:solidFill>
                <a:effectLst/>
              </a:rPr>
              <a:t>et al. (2011)</a:t>
            </a:r>
            <a:endParaRPr lang="en-US" altLang="ja-JP" sz="1200" dirty="0">
              <a:solidFill>
                <a:srgbClr val="0033CC"/>
              </a:solidFill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4553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en-US" altLang="ja-JP" sz="1000" smtClean="0"/>
              <a:t>KEK on finite T &amp; mu QCD</a:t>
            </a:r>
            <a:endParaRPr kumimoji="0" lang="en-US" altLang="ja-JP" sz="1000" dirty="0" smtClean="0"/>
          </a:p>
        </p:txBody>
      </p:sp>
      <p:sp>
        <p:nvSpPr>
          <p:cNvPr id="12291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en-US" altLang="ja-JP" sz="1000" smtClean="0"/>
              <a:t>T. Umeda (Hiroshima)</a:t>
            </a: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744538" y="620713"/>
            <a:ext cx="7356475" cy="725487"/>
          </a:xfrm>
        </p:spPr>
        <p:txBody>
          <a:bodyPr/>
          <a:lstStyle/>
          <a:p>
            <a:pPr eaLnBrk="1" hangingPunct="1"/>
            <a:r>
              <a:rPr lang="en-US" altLang="ja-JP" sz="2800" dirty="0" smtClean="0">
                <a:solidFill>
                  <a:schemeClr val="bg2"/>
                </a:solidFill>
              </a:rPr>
              <a:t>Critical temperature T</a:t>
            </a:r>
            <a:r>
              <a:rPr lang="en-US" altLang="ja-JP" sz="2800" baseline="-25000" dirty="0" smtClean="0">
                <a:solidFill>
                  <a:schemeClr val="bg2"/>
                </a:solidFill>
              </a:rPr>
              <a:t>c</a:t>
            </a:r>
            <a:r>
              <a:rPr lang="en-US" altLang="ja-JP" sz="2800" dirty="0" smtClean="0">
                <a:solidFill>
                  <a:schemeClr val="bg2"/>
                </a:solidFill>
              </a:rPr>
              <a:t> </a:t>
            </a:r>
            <a:endParaRPr lang="el-GR" altLang="ja-JP" sz="2800" baseline="30000" dirty="0" smtClean="0">
              <a:solidFill>
                <a:schemeClr val="bg2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39552" y="1661899"/>
            <a:ext cx="40931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>
                <a:effectLst/>
              </a:rPr>
              <a:t>Polyakov</a:t>
            </a:r>
            <a:r>
              <a:rPr lang="en-US" altLang="ja-JP" dirty="0" smtClean="0">
                <a:effectLst/>
              </a:rPr>
              <a:t> loop is difficult to be defined</a:t>
            </a:r>
          </a:p>
          <a:p>
            <a:r>
              <a:rPr lang="en-US" altLang="ja-JP" dirty="0" smtClean="0">
                <a:effectLst/>
              </a:rPr>
              <a:t>   because of </a:t>
            </a:r>
            <a:r>
              <a:rPr lang="en-US" altLang="ja-JP" dirty="0" smtClean="0">
                <a:solidFill>
                  <a:srgbClr val="C00000"/>
                </a:solidFill>
                <a:effectLst/>
              </a:rPr>
              <a:t>misalignment of </a:t>
            </a:r>
          </a:p>
          <a:p>
            <a:r>
              <a:rPr lang="en-US" altLang="ja-JP" dirty="0" smtClean="0">
                <a:solidFill>
                  <a:srgbClr val="C00000"/>
                </a:solidFill>
                <a:effectLst/>
              </a:rPr>
              <a:t>   time and compact directions</a:t>
            </a:r>
          </a:p>
        </p:txBody>
      </p:sp>
      <p:pic>
        <p:nvPicPr>
          <p:cNvPr id="3" name="図 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598" y="3068960"/>
            <a:ext cx="3960440" cy="511902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717032"/>
            <a:ext cx="3439491" cy="295289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708920"/>
            <a:ext cx="2905033" cy="3256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" name="テキスト ボックス 52"/>
          <p:cNvSpPr txBox="1"/>
          <p:nvPr/>
        </p:nvSpPr>
        <p:spPr>
          <a:xfrm>
            <a:off x="4860033" y="1628800"/>
            <a:ext cx="42484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effectLst/>
              </a:rPr>
              <a:t>Dressed </a:t>
            </a:r>
            <a:r>
              <a:rPr lang="en-US" altLang="ja-JP" dirty="0" err="1" smtClean="0">
                <a:effectLst/>
              </a:rPr>
              <a:t>Polyakov</a:t>
            </a:r>
            <a:r>
              <a:rPr lang="en-US" altLang="ja-JP" dirty="0" smtClean="0">
                <a:effectLst/>
              </a:rPr>
              <a:t> loop</a:t>
            </a:r>
          </a:p>
          <a:p>
            <a:r>
              <a:rPr lang="en-US" altLang="ja-JP" dirty="0" smtClean="0">
                <a:solidFill>
                  <a:srgbClr val="0033CC"/>
                </a:solidFill>
                <a:effectLst/>
              </a:rPr>
              <a:t>   E. </a:t>
            </a:r>
            <a:r>
              <a:rPr lang="en-US" altLang="ja-JP" dirty="0" err="1" smtClean="0">
                <a:solidFill>
                  <a:srgbClr val="0033CC"/>
                </a:solidFill>
                <a:effectLst/>
              </a:rPr>
              <a:t>Bilgici</a:t>
            </a:r>
            <a:r>
              <a:rPr lang="en-US" altLang="ja-JP" dirty="0" smtClean="0">
                <a:solidFill>
                  <a:srgbClr val="0033CC"/>
                </a:solidFill>
                <a:effectLst/>
              </a:rPr>
              <a:t> et al., </a:t>
            </a:r>
          </a:p>
          <a:p>
            <a:r>
              <a:rPr lang="en-US" altLang="ja-JP" dirty="0" smtClean="0">
                <a:solidFill>
                  <a:srgbClr val="0033CC"/>
                </a:solidFill>
                <a:effectLst/>
              </a:rPr>
              <a:t>   Phys. Rev. D77 (2008) 094007</a:t>
            </a:r>
          </a:p>
          <a:p>
            <a:endParaRPr lang="en-US" altLang="ja-JP" dirty="0">
              <a:effectLst/>
            </a:endParaRPr>
          </a:p>
          <a:p>
            <a:r>
              <a:rPr lang="en-US" altLang="ja-JP" dirty="0" err="1" smtClean="0">
                <a:effectLst/>
              </a:rPr>
              <a:t>Polyakov</a:t>
            </a:r>
            <a:r>
              <a:rPr lang="en-US" altLang="ja-JP" dirty="0" smtClean="0">
                <a:effectLst/>
              </a:rPr>
              <a:t> loop defined with light quarks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3203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en-US" altLang="ja-JP" sz="1000" smtClean="0"/>
              <a:t>JPS 2014 Spring </a:t>
            </a:r>
          </a:p>
        </p:txBody>
      </p:sp>
      <p:sp>
        <p:nvSpPr>
          <p:cNvPr id="12291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en-US" altLang="ja-JP" sz="1000" smtClean="0"/>
              <a:t>T. Umeda (Hiroshima)</a:t>
            </a: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744538" y="620713"/>
            <a:ext cx="7356475" cy="725487"/>
          </a:xfrm>
        </p:spPr>
        <p:txBody>
          <a:bodyPr/>
          <a:lstStyle/>
          <a:p>
            <a:pPr eaLnBrk="1" hangingPunct="1"/>
            <a:r>
              <a:rPr lang="en-US" altLang="ja-JP" sz="2800" dirty="0" smtClean="0">
                <a:solidFill>
                  <a:schemeClr val="bg2"/>
                </a:solidFill>
              </a:rPr>
              <a:t>Critical temperature Tc</a:t>
            </a:r>
            <a:endParaRPr lang="el-GR" altLang="ja-JP" sz="2800" baseline="30000" dirty="0" smtClean="0">
              <a:solidFill>
                <a:schemeClr val="bg2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39552" y="1661899"/>
            <a:ext cx="25987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>
                <a:effectLst/>
              </a:rPr>
              <a:t>Plaquette</a:t>
            </a:r>
            <a:r>
              <a:rPr lang="en-US" altLang="ja-JP" dirty="0" smtClean="0">
                <a:effectLst/>
              </a:rPr>
              <a:t> value</a:t>
            </a:r>
          </a:p>
          <a:p>
            <a:endParaRPr lang="en-US" altLang="ja-JP" dirty="0" smtClean="0">
              <a:effectLst/>
            </a:endParaRPr>
          </a:p>
          <a:p>
            <a:r>
              <a:rPr lang="en-US" altLang="ja-JP" dirty="0" err="1" smtClean="0">
                <a:effectLst/>
              </a:rPr>
              <a:t>Plaquette</a:t>
            </a:r>
            <a:r>
              <a:rPr lang="en-US" altLang="ja-JP" dirty="0" smtClean="0">
                <a:effectLst/>
              </a:rPr>
              <a:t> susceptibility</a:t>
            </a:r>
          </a:p>
          <a:p>
            <a:r>
              <a:rPr lang="en-US" altLang="ja-JP" dirty="0">
                <a:effectLst/>
              </a:rPr>
              <a:t> </a:t>
            </a:r>
            <a:r>
              <a:rPr lang="en-US" altLang="ja-JP" dirty="0" smtClean="0">
                <a:effectLst/>
              </a:rPr>
              <a:t>   </a:t>
            </a:r>
          </a:p>
          <a:p>
            <a:endParaRPr kumimoji="1" lang="en-US" altLang="ja-JP" dirty="0">
              <a:effectLst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730289"/>
            <a:ext cx="3664512" cy="2858951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780928"/>
            <a:ext cx="3656233" cy="2804145"/>
          </a:xfrm>
          <a:prstGeom prst="rect">
            <a:avLst/>
          </a:prstGeom>
          <a:solidFill>
            <a:schemeClr val="lt1"/>
          </a:solidFill>
        </p:spPr>
      </p:pic>
      <p:sp>
        <p:nvSpPr>
          <p:cNvPr id="7" name="正方形/長方形 6"/>
          <p:cNvSpPr/>
          <p:nvPr/>
        </p:nvSpPr>
        <p:spPr>
          <a:xfrm>
            <a:off x="5040560" y="5696803"/>
            <a:ext cx="3347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err="1" smtClean="0">
                <a:effectLst/>
              </a:rPr>
              <a:t>Plaq</a:t>
            </a:r>
            <a:r>
              <a:rPr lang="en-US" altLang="ja-JP" dirty="0">
                <a:effectLst/>
              </a:rPr>
              <a:t>. </a:t>
            </a:r>
            <a:r>
              <a:rPr lang="en-US" altLang="ja-JP" dirty="0" err="1">
                <a:effectLst/>
              </a:rPr>
              <a:t>suscep</a:t>
            </a:r>
            <a:r>
              <a:rPr lang="en-US" altLang="ja-JP" dirty="0" smtClean="0">
                <a:effectLst/>
              </a:rPr>
              <a:t>. has a peak</a:t>
            </a:r>
            <a:endParaRPr lang="en-US" altLang="ja-JP" dirty="0">
              <a:effectLst/>
            </a:endParaRPr>
          </a:p>
          <a:p>
            <a:r>
              <a:rPr lang="en-US" altLang="ja-JP" dirty="0">
                <a:effectLst/>
              </a:rPr>
              <a:t>	around T = </a:t>
            </a:r>
            <a:r>
              <a:rPr lang="en-US" altLang="ja-JP" dirty="0" smtClean="0">
                <a:effectLst/>
              </a:rPr>
              <a:t>293 </a:t>
            </a:r>
            <a:r>
              <a:rPr lang="en-US" altLang="ja-JP" dirty="0">
                <a:effectLst/>
              </a:rPr>
              <a:t>MeV</a:t>
            </a:r>
          </a:p>
          <a:p>
            <a:endParaRPr lang="en-US" altLang="ja-JP" dirty="0"/>
          </a:p>
        </p:txBody>
      </p:sp>
      <p:pic>
        <p:nvPicPr>
          <p:cNvPr id="4" name="図 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586462"/>
            <a:ext cx="2736304" cy="48360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195742"/>
            <a:ext cx="2423144" cy="29715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312171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en-US" altLang="ja-JP" sz="1000" smtClean="0"/>
              <a:t>JPS 2014 Spring </a:t>
            </a:r>
          </a:p>
        </p:txBody>
      </p:sp>
      <p:sp>
        <p:nvSpPr>
          <p:cNvPr id="15363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en-US" altLang="ja-JP" sz="1000" smtClean="0"/>
              <a:t>T. Umeda (Hiroshima)</a:t>
            </a: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962025" y="620713"/>
            <a:ext cx="5122863" cy="725487"/>
          </a:xfrm>
        </p:spPr>
        <p:txBody>
          <a:bodyPr/>
          <a:lstStyle/>
          <a:p>
            <a:pPr eaLnBrk="1" hangingPunct="1"/>
            <a:r>
              <a:rPr lang="en-US" altLang="ja-JP" sz="2800" smtClean="0">
                <a:solidFill>
                  <a:schemeClr val="bg2"/>
                </a:solidFill>
              </a:rPr>
              <a:t>Summary &amp; outlook</a:t>
            </a:r>
            <a:endParaRPr lang="el-GR" altLang="ja-JP" sz="2800" baseline="30000" smtClean="0">
              <a:solidFill>
                <a:schemeClr val="bg2"/>
              </a:solidFill>
            </a:endParaRPr>
          </a:p>
        </p:txBody>
      </p:sp>
      <p:sp>
        <p:nvSpPr>
          <p:cNvPr id="1217540" name="Text Box 4"/>
          <p:cNvSpPr txBox="1">
            <a:spLocks noChangeArrowheads="1"/>
          </p:cNvSpPr>
          <p:nvPr/>
        </p:nvSpPr>
        <p:spPr bwMode="auto">
          <a:xfrm>
            <a:off x="899592" y="2635306"/>
            <a:ext cx="6637628" cy="3664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33CC"/>
              </a:buClr>
              <a:buFont typeface="Wingdings" pitchFamily="2" charset="2"/>
              <a:buChar char="n"/>
              <a:defRPr/>
            </a:pPr>
            <a:r>
              <a:rPr lang="en-US" altLang="ja-JP" dirty="0">
                <a:effectLst/>
              </a:rPr>
              <a:t> </a:t>
            </a:r>
            <a:r>
              <a:rPr lang="en-US" altLang="ja-JP" dirty="0" smtClean="0">
                <a:effectLst/>
              </a:rPr>
              <a:t>Fixed scale approach</a:t>
            </a:r>
          </a:p>
          <a:p>
            <a:pPr>
              <a:lnSpc>
                <a:spcPct val="150000"/>
              </a:lnSpc>
              <a:buClr>
                <a:srgbClr val="0033CC"/>
              </a:buClr>
              <a:defRPr/>
            </a:pPr>
            <a:r>
              <a:rPr lang="en-US" altLang="ja-JP" dirty="0">
                <a:effectLst/>
              </a:rPr>
              <a:t>	</a:t>
            </a:r>
            <a:r>
              <a:rPr lang="en-US" altLang="ja-JP" dirty="0" smtClean="0">
                <a:effectLst/>
              </a:rPr>
              <a:t>-  Cost </a:t>
            </a:r>
            <a:r>
              <a:rPr lang="en-US" altLang="ja-JP" dirty="0">
                <a:effectLst/>
              </a:rPr>
              <a:t>for T=0 simulations can be largely </a:t>
            </a:r>
            <a:r>
              <a:rPr lang="en-US" altLang="ja-JP" dirty="0" smtClean="0">
                <a:effectLst/>
              </a:rPr>
              <a:t>reduced</a:t>
            </a:r>
          </a:p>
          <a:p>
            <a:pPr>
              <a:lnSpc>
                <a:spcPct val="150000"/>
              </a:lnSpc>
              <a:buClr>
                <a:srgbClr val="0033CC"/>
              </a:buClr>
              <a:defRPr/>
            </a:pPr>
            <a:r>
              <a:rPr lang="en-US" altLang="ja-JP" dirty="0">
                <a:effectLst/>
              </a:rPr>
              <a:t>	</a:t>
            </a:r>
            <a:r>
              <a:rPr lang="en-US" altLang="ja-JP" dirty="0" smtClean="0">
                <a:effectLst/>
              </a:rPr>
              <a:t>-  first </a:t>
            </a:r>
            <a:r>
              <a:rPr lang="en-US" altLang="ja-JP" dirty="0">
                <a:effectLst/>
              </a:rPr>
              <a:t>result in N</a:t>
            </a:r>
            <a:r>
              <a:rPr lang="en-US" altLang="ja-JP" baseline="-25000" dirty="0">
                <a:effectLst/>
              </a:rPr>
              <a:t>f</a:t>
            </a:r>
            <a:r>
              <a:rPr lang="en-US" altLang="ja-JP" dirty="0">
                <a:effectLst/>
              </a:rPr>
              <a:t>=2+1 QCD with Wilson-type </a:t>
            </a:r>
            <a:r>
              <a:rPr lang="en-US" altLang="ja-JP" dirty="0" smtClean="0">
                <a:effectLst/>
              </a:rPr>
              <a:t>quarks</a:t>
            </a:r>
          </a:p>
          <a:p>
            <a:pPr>
              <a:lnSpc>
                <a:spcPct val="150000"/>
              </a:lnSpc>
              <a:buClr>
                <a:srgbClr val="0033CC"/>
              </a:buClr>
              <a:buFont typeface="Wingdings" pitchFamily="2" charset="2"/>
              <a:buChar char="n"/>
              <a:defRPr/>
            </a:pPr>
            <a:r>
              <a:rPr lang="en-US" altLang="ja-JP" dirty="0" smtClean="0">
                <a:solidFill>
                  <a:srgbClr val="5AB408"/>
                </a:solidFill>
                <a:effectLst/>
              </a:rPr>
              <a:t> </a:t>
            </a:r>
            <a:r>
              <a:rPr lang="en-US" altLang="ja-JP" dirty="0" smtClean="0">
                <a:solidFill>
                  <a:srgbClr val="0033CC"/>
                </a:solidFill>
                <a:effectLst/>
              </a:rPr>
              <a:t>Shifted boundary conditions are promising tool</a:t>
            </a:r>
          </a:p>
          <a:p>
            <a:pPr>
              <a:lnSpc>
                <a:spcPct val="150000"/>
              </a:lnSpc>
              <a:buClr>
                <a:srgbClr val="0033CC"/>
              </a:buClr>
              <a:defRPr/>
            </a:pPr>
            <a:r>
              <a:rPr lang="en-US" altLang="ja-JP" dirty="0">
                <a:solidFill>
                  <a:srgbClr val="0033CC"/>
                </a:solidFill>
                <a:effectLst/>
              </a:rPr>
              <a:t>	</a:t>
            </a:r>
            <a:r>
              <a:rPr lang="en-US" altLang="ja-JP" dirty="0" smtClean="0">
                <a:solidFill>
                  <a:srgbClr val="0033CC"/>
                </a:solidFill>
                <a:effectLst/>
              </a:rPr>
              <a:t>to improve the fixed scale approach</a:t>
            </a:r>
          </a:p>
          <a:p>
            <a:pPr>
              <a:lnSpc>
                <a:spcPct val="150000"/>
              </a:lnSpc>
              <a:buClr>
                <a:srgbClr val="0033CC"/>
              </a:buClr>
              <a:defRPr/>
            </a:pPr>
            <a:r>
              <a:rPr lang="en-US" altLang="ja-JP" dirty="0">
                <a:solidFill>
                  <a:srgbClr val="0033CC"/>
                </a:solidFill>
                <a:effectLst/>
              </a:rPr>
              <a:t>	</a:t>
            </a:r>
            <a:r>
              <a:rPr lang="en-US" altLang="ja-JP" dirty="0" smtClean="0">
                <a:solidFill>
                  <a:srgbClr val="0033CC"/>
                </a:solidFill>
                <a:effectLst/>
              </a:rPr>
              <a:t>-  fine resolution in Temperature</a:t>
            </a:r>
          </a:p>
          <a:p>
            <a:pPr>
              <a:lnSpc>
                <a:spcPct val="150000"/>
              </a:lnSpc>
              <a:buClr>
                <a:srgbClr val="0033CC"/>
              </a:buClr>
              <a:defRPr/>
            </a:pPr>
            <a:r>
              <a:rPr lang="en-US" altLang="ja-JP" dirty="0">
                <a:solidFill>
                  <a:srgbClr val="0033CC"/>
                </a:solidFill>
                <a:effectLst/>
              </a:rPr>
              <a:t>	</a:t>
            </a:r>
            <a:r>
              <a:rPr lang="en-US" altLang="ja-JP" dirty="0" smtClean="0">
                <a:solidFill>
                  <a:srgbClr val="0033CC"/>
                </a:solidFill>
                <a:effectLst/>
              </a:rPr>
              <a:t>-  suppression of lattice artifacts at larger shifts</a:t>
            </a:r>
          </a:p>
          <a:p>
            <a:pPr>
              <a:lnSpc>
                <a:spcPct val="150000"/>
              </a:lnSpc>
              <a:buClr>
                <a:srgbClr val="0033CC"/>
              </a:buClr>
              <a:defRPr/>
            </a:pPr>
            <a:r>
              <a:rPr lang="en-US" altLang="ja-JP" dirty="0" smtClean="0">
                <a:solidFill>
                  <a:srgbClr val="0033CC"/>
                </a:solidFill>
                <a:effectLst/>
              </a:rPr>
              <a:t>	-  Tc determination could be possible</a:t>
            </a:r>
          </a:p>
          <a:p>
            <a:pPr>
              <a:lnSpc>
                <a:spcPct val="150000"/>
              </a:lnSpc>
              <a:buClr>
                <a:srgbClr val="0033CC"/>
              </a:buClr>
              <a:defRPr/>
            </a:pPr>
            <a:r>
              <a:rPr lang="en-US" altLang="ja-JP" dirty="0">
                <a:solidFill>
                  <a:srgbClr val="0033CC"/>
                </a:solidFill>
                <a:effectLst/>
              </a:rPr>
              <a:t>	</a:t>
            </a:r>
            <a:r>
              <a:rPr lang="en-US" altLang="ja-JP" dirty="0" smtClean="0">
                <a:solidFill>
                  <a:srgbClr val="0033CC"/>
                </a:solidFill>
                <a:effectLst/>
              </a:rPr>
              <a:t>-  New method to estimate beta-functions </a:t>
            </a:r>
            <a:endParaRPr lang="en-US" altLang="ja-JP" dirty="0">
              <a:solidFill>
                <a:srgbClr val="0033CC"/>
              </a:solidFill>
              <a:effectLst/>
            </a:endParaRPr>
          </a:p>
          <a:p>
            <a:pPr>
              <a:lnSpc>
                <a:spcPct val="150000"/>
              </a:lnSpc>
              <a:buClr>
                <a:srgbClr val="0033CC"/>
              </a:buClr>
              <a:buFont typeface="Wingdings" pitchFamily="2" charset="2"/>
              <a:buChar char="n"/>
              <a:defRPr/>
            </a:pPr>
            <a:r>
              <a:rPr lang="en-US" altLang="ja-JP" dirty="0">
                <a:effectLst/>
              </a:rPr>
              <a:t> </a:t>
            </a:r>
            <a:r>
              <a:rPr lang="en-US" altLang="ja-JP" dirty="0" smtClean="0">
                <a:effectLst/>
              </a:rPr>
              <a:t>Test in full QCD  </a:t>
            </a:r>
            <a:r>
              <a:rPr lang="en-US" altLang="ja-JP" dirty="0" smtClean="0">
                <a:effectLst/>
                <a:sym typeface="Wingdings" panose="05000000000000000000" pitchFamily="2" charset="2"/>
              </a:rPr>
              <a:t> </a:t>
            </a:r>
            <a:r>
              <a:rPr lang="en-US" altLang="ja-JP" dirty="0" err="1" smtClean="0">
                <a:effectLst/>
              </a:rPr>
              <a:t>Nf</a:t>
            </a:r>
            <a:r>
              <a:rPr lang="en-US" altLang="ja-JP" dirty="0" smtClean="0">
                <a:effectLst/>
              </a:rPr>
              <a:t>=2+1 QCD at the physical point</a:t>
            </a:r>
            <a:endParaRPr lang="en-US" altLang="ja-JP" dirty="0">
              <a:solidFill>
                <a:srgbClr val="0033CC"/>
              </a:solidFill>
              <a:effectLst/>
            </a:endParaRPr>
          </a:p>
        </p:txBody>
      </p:sp>
      <p:sp>
        <p:nvSpPr>
          <p:cNvPr id="1217541" name="Text Box 5"/>
          <p:cNvSpPr txBox="1">
            <a:spLocks noChangeArrowheads="1"/>
          </p:cNvSpPr>
          <p:nvPr/>
        </p:nvSpPr>
        <p:spPr bwMode="auto">
          <a:xfrm>
            <a:off x="971550" y="1608616"/>
            <a:ext cx="5698909" cy="95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en-US" altLang="ja-JP" dirty="0">
                <a:solidFill>
                  <a:srgbClr val="0033CC"/>
                </a:solidFill>
                <a:effectLst/>
              </a:rPr>
              <a:t>We presented </a:t>
            </a:r>
            <a:r>
              <a:rPr lang="en-US" altLang="ja-JP" dirty="0" smtClean="0">
                <a:solidFill>
                  <a:srgbClr val="0033CC"/>
                </a:solidFill>
                <a:effectLst/>
              </a:rPr>
              <a:t>our study of the QCD Thermodynamics</a:t>
            </a:r>
          </a:p>
          <a:p>
            <a:pPr>
              <a:lnSpc>
                <a:spcPct val="150000"/>
              </a:lnSpc>
              <a:defRPr/>
            </a:pPr>
            <a:r>
              <a:rPr lang="en-US" altLang="ja-JP" dirty="0">
                <a:solidFill>
                  <a:srgbClr val="0033CC"/>
                </a:solidFill>
                <a:effectLst/>
              </a:rPr>
              <a:t>	</a:t>
            </a:r>
            <a:r>
              <a:rPr lang="en-US" altLang="ja-JP" dirty="0" smtClean="0">
                <a:solidFill>
                  <a:srgbClr val="0033CC"/>
                </a:solidFill>
                <a:effectLst/>
              </a:rPr>
              <a:t>by using </a:t>
            </a:r>
            <a:r>
              <a:rPr lang="en-US" altLang="ja-JP" dirty="0" smtClean="0">
                <a:solidFill>
                  <a:srgbClr val="C00000"/>
                </a:solidFill>
                <a:effectLst/>
              </a:rPr>
              <a:t>Fixed scale approach</a:t>
            </a:r>
            <a:r>
              <a:rPr lang="en-US" altLang="ja-JP" dirty="0" smtClean="0">
                <a:solidFill>
                  <a:srgbClr val="0033CC"/>
                </a:solidFill>
                <a:effectLst/>
              </a:rPr>
              <a:t> </a:t>
            </a:r>
          </a:p>
          <a:p>
            <a:pPr>
              <a:defRPr/>
            </a:pPr>
            <a:r>
              <a:rPr lang="en-US" altLang="ja-JP" dirty="0">
                <a:solidFill>
                  <a:srgbClr val="0033CC"/>
                </a:solidFill>
                <a:effectLst/>
              </a:rPr>
              <a:t>	</a:t>
            </a:r>
            <a:r>
              <a:rPr lang="en-US" altLang="ja-JP" dirty="0" smtClean="0">
                <a:solidFill>
                  <a:srgbClr val="0033CC"/>
                </a:solidFill>
                <a:effectLst/>
              </a:rPr>
              <a:t>	and </a:t>
            </a:r>
            <a:r>
              <a:rPr lang="en-US" altLang="ja-JP" dirty="0">
                <a:solidFill>
                  <a:srgbClr val="C00000"/>
                </a:solidFill>
                <a:effectLst/>
              </a:rPr>
              <a:t>S</a:t>
            </a:r>
            <a:r>
              <a:rPr lang="en-US" altLang="ja-JP" dirty="0" smtClean="0">
                <a:solidFill>
                  <a:srgbClr val="C00000"/>
                </a:solidFill>
                <a:effectLst/>
              </a:rPr>
              <a:t>hifted boundary conditions</a:t>
            </a:r>
            <a:endParaRPr lang="en-US" altLang="ja-JP" dirty="0">
              <a:solidFill>
                <a:srgbClr val="C00000"/>
              </a:solidFill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85215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日付プレースホルダー 3"/>
          <p:cNvSpPr>
            <a:spLocks noGrp="1"/>
          </p:cNvSpPr>
          <p:nvPr>
            <p:ph type="dt" sz="quarter" idx="10"/>
          </p:nvPr>
        </p:nvSpPr>
        <p:spPr>
          <a:xfrm>
            <a:off x="468313" y="6237288"/>
            <a:ext cx="2133600" cy="457200"/>
          </a:xfrm>
          <a:noFill/>
        </p:spPr>
        <p:txBody>
          <a:bodyPr/>
          <a:lstStyle>
            <a:lvl1pPr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en-US" altLang="ja-JP" sz="1000" smtClean="0"/>
              <a:t>JPS 2014 Spring 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92150"/>
            <a:ext cx="7499350" cy="654050"/>
          </a:xfrm>
        </p:spPr>
        <p:txBody>
          <a:bodyPr/>
          <a:lstStyle/>
          <a:p>
            <a:pPr eaLnBrk="1" hangingPunct="1"/>
            <a:r>
              <a:rPr lang="en-US" altLang="ja-JP" sz="2800" smtClean="0">
                <a:solidFill>
                  <a:schemeClr val="bg2"/>
                </a:solidFill>
              </a:rPr>
              <a:t>Quark Gluon Plasma in Lattice QCD </a:t>
            </a:r>
            <a:endParaRPr lang="ja-JP" altLang="en-US" sz="2800" smtClean="0">
              <a:solidFill>
                <a:schemeClr val="bg2"/>
              </a:solidFill>
            </a:endParaRPr>
          </a:p>
        </p:txBody>
      </p:sp>
      <p:pic>
        <p:nvPicPr>
          <p:cNvPr id="4101" name="Picture 3" descr="sequenc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557338"/>
            <a:ext cx="5978525" cy="149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5580063" y="2997200"/>
            <a:ext cx="26352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fontAlgn="ctr" hangingPunct="1">
              <a:defRPr/>
            </a:pPr>
            <a:r>
              <a:rPr lang="en-US" altLang="ja-JP" sz="1200" i="1" dirty="0" smtClean="0">
                <a:solidFill>
                  <a:schemeClr val="bg1">
                    <a:lumMod val="50000"/>
                  </a:schemeClr>
                </a:solidFill>
                <a:effectLst/>
                <a:ea typeface="HG丸ｺﾞｼｯｸM-PRO" pitchFamily="49" charset="-128"/>
              </a:rPr>
              <a:t>from the </a:t>
            </a:r>
            <a:r>
              <a:rPr lang="en-US" altLang="ja-JP" sz="1200" i="1" dirty="0" err="1" smtClean="0">
                <a:solidFill>
                  <a:schemeClr val="bg1">
                    <a:lumMod val="50000"/>
                  </a:schemeClr>
                </a:solidFill>
                <a:effectLst/>
                <a:ea typeface="HG丸ｺﾞｼｯｸM-PRO" pitchFamily="49" charset="-128"/>
              </a:rPr>
              <a:t>Phenix</a:t>
            </a:r>
            <a:r>
              <a:rPr lang="en-US" altLang="ja-JP" sz="1200" i="1" dirty="0" smtClean="0">
                <a:solidFill>
                  <a:schemeClr val="bg1">
                    <a:lumMod val="50000"/>
                  </a:schemeClr>
                </a:solidFill>
                <a:effectLst/>
                <a:ea typeface="HG丸ｺﾞｼｯｸM-PRO" pitchFamily="49" charset="-128"/>
              </a:rPr>
              <a:t> group web-site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4672013" y="3330575"/>
            <a:ext cx="4221162" cy="285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40000"/>
              </a:lnSpc>
              <a:defRPr/>
            </a:pPr>
            <a:r>
              <a:rPr lang="en-US" altLang="ja-JP" dirty="0">
                <a:effectLst/>
                <a:ea typeface="ＭＳ Ｐゴシック" pitchFamily="50" charset="-128"/>
              </a:rPr>
              <a:t>  </a:t>
            </a:r>
            <a:r>
              <a:rPr lang="en-US" altLang="ja-JP" dirty="0">
                <a:solidFill>
                  <a:srgbClr val="0033CC"/>
                </a:solidFill>
                <a:effectLst/>
                <a:ea typeface="ＭＳ Ｐゴシック" pitchFamily="50" charset="-128"/>
              </a:rPr>
              <a:t>Observables in Lattice QCD</a:t>
            </a:r>
          </a:p>
          <a:p>
            <a:pPr lvl="1">
              <a:lnSpc>
                <a:spcPct val="140000"/>
              </a:lnSpc>
              <a:buClr>
                <a:srgbClr val="0033CC"/>
              </a:buClr>
              <a:buFont typeface="Wingdings" pitchFamily="2" charset="2"/>
              <a:buChar char="n"/>
              <a:defRPr/>
            </a:pPr>
            <a:r>
              <a:rPr lang="en-US" altLang="ja-JP" dirty="0">
                <a:effectLst/>
                <a:ea typeface="ＭＳ Ｐゴシック" pitchFamily="50" charset="-128"/>
              </a:rPr>
              <a:t> Phase diagram in (T, </a:t>
            </a:r>
            <a:r>
              <a:rPr lang="el-GR" altLang="ja-JP" dirty="0">
                <a:effectLst/>
                <a:ea typeface="ＭＳ Ｐゴシック" pitchFamily="50" charset="-128"/>
              </a:rPr>
              <a:t>μ</a:t>
            </a:r>
            <a:r>
              <a:rPr lang="en-US" altLang="ja-JP" dirty="0">
                <a:effectLst/>
                <a:ea typeface="ＭＳ Ｐゴシック" pitchFamily="50" charset="-128"/>
              </a:rPr>
              <a:t>, m</a:t>
            </a:r>
            <a:r>
              <a:rPr lang="en-US" altLang="ja-JP" baseline="-25000" dirty="0">
                <a:effectLst/>
                <a:ea typeface="ＭＳ Ｐゴシック" pitchFamily="50" charset="-128"/>
              </a:rPr>
              <a:t>ud</a:t>
            </a:r>
            <a:r>
              <a:rPr lang="en-US" altLang="ja-JP" dirty="0">
                <a:effectLst/>
                <a:ea typeface="ＭＳ Ｐゴシック" pitchFamily="50" charset="-128"/>
              </a:rPr>
              <a:t>, </a:t>
            </a:r>
            <a:r>
              <a:rPr lang="en-US" altLang="ja-JP" dirty="0" err="1">
                <a:effectLst/>
                <a:ea typeface="ＭＳ Ｐゴシック" pitchFamily="50" charset="-128"/>
              </a:rPr>
              <a:t>m</a:t>
            </a:r>
            <a:r>
              <a:rPr lang="en-US" altLang="ja-JP" baseline="-25000" dirty="0" err="1">
                <a:effectLst/>
                <a:ea typeface="ＭＳ Ｐゴシック" pitchFamily="50" charset="-128"/>
              </a:rPr>
              <a:t>s</a:t>
            </a:r>
            <a:r>
              <a:rPr lang="en-US" altLang="ja-JP" dirty="0">
                <a:effectLst/>
                <a:ea typeface="ＭＳ Ｐゴシック" pitchFamily="50" charset="-128"/>
              </a:rPr>
              <a:t>)</a:t>
            </a:r>
          </a:p>
          <a:p>
            <a:pPr lvl="1">
              <a:lnSpc>
                <a:spcPct val="140000"/>
              </a:lnSpc>
              <a:buClr>
                <a:srgbClr val="0033CC"/>
              </a:buClr>
              <a:buFont typeface="Wingdings" pitchFamily="2" charset="2"/>
              <a:buChar char="n"/>
              <a:defRPr/>
            </a:pPr>
            <a:r>
              <a:rPr lang="en-US" altLang="ja-JP" dirty="0">
                <a:effectLst/>
                <a:ea typeface="ＭＳ Ｐゴシック" pitchFamily="50" charset="-128"/>
              </a:rPr>
              <a:t> </a:t>
            </a:r>
            <a:r>
              <a:rPr lang="en-US" altLang="ja-JP" dirty="0" smtClean="0">
                <a:solidFill>
                  <a:srgbClr val="FF0000"/>
                </a:solidFill>
                <a:effectLst/>
              </a:rPr>
              <a:t>Critical</a:t>
            </a:r>
            <a:r>
              <a:rPr lang="en-US" altLang="ja-JP" dirty="0" smtClean="0">
                <a:solidFill>
                  <a:srgbClr val="FF0000"/>
                </a:solidFill>
                <a:effectLst/>
                <a:ea typeface="ＭＳ Ｐゴシック" pitchFamily="50" charset="-128"/>
              </a:rPr>
              <a:t> </a:t>
            </a:r>
            <a:r>
              <a:rPr lang="en-US" altLang="ja-JP" dirty="0">
                <a:solidFill>
                  <a:srgbClr val="FF0000"/>
                </a:solidFill>
                <a:effectLst/>
                <a:ea typeface="ＭＳ Ｐゴシック" pitchFamily="50" charset="-128"/>
              </a:rPr>
              <a:t>temperature</a:t>
            </a:r>
          </a:p>
          <a:p>
            <a:pPr lvl="1">
              <a:lnSpc>
                <a:spcPct val="140000"/>
              </a:lnSpc>
              <a:buClr>
                <a:srgbClr val="0033CC"/>
              </a:buClr>
              <a:buFont typeface="Wingdings" pitchFamily="2" charset="2"/>
              <a:buChar char="n"/>
              <a:defRPr/>
            </a:pPr>
            <a:r>
              <a:rPr lang="en-US" altLang="ja-JP" dirty="0">
                <a:effectLst/>
                <a:ea typeface="ＭＳ Ｐゴシック" pitchFamily="50" charset="-128"/>
              </a:rPr>
              <a:t> </a:t>
            </a:r>
            <a:r>
              <a:rPr lang="en-US" altLang="ja-JP" dirty="0">
                <a:solidFill>
                  <a:srgbClr val="FF0000"/>
                </a:solidFill>
                <a:effectLst/>
                <a:ea typeface="ＭＳ Ｐゴシック" pitchFamily="50" charset="-128"/>
              </a:rPr>
              <a:t>Equation of state ( ε/T</a:t>
            </a:r>
            <a:r>
              <a:rPr lang="en-US" altLang="ja-JP" baseline="30000" dirty="0">
                <a:solidFill>
                  <a:srgbClr val="FF0000"/>
                </a:solidFill>
                <a:effectLst/>
                <a:ea typeface="ＭＳ Ｐゴシック" pitchFamily="50" charset="-128"/>
              </a:rPr>
              <a:t>4</a:t>
            </a:r>
            <a:r>
              <a:rPr lang="en-US" altLang="ja-JP" dirty="0">
                <a:solidFill>
                  <a:srgbClr val="FF0000"/>
                </a:solidFill>
                <a:effectLst/>
                <a:ea typeface="ＭＳ Ｐゴシック" pitchFamily="50" charset="-128"/>
              </a:rPr>
              <a:t>, p/T</a:t>
            </a:r>
            <a:r>
              <a:rPr lang="en-US" altLang="ja-JP" baseline="30000" dirty="0">
                <a:solidFill>
                  <a:srgbClr val="FF0000"/>
                </a:solidFill>
                <a:effectLst/>
                <a:ea typeface="ＭＳ Ｐゴシック" pitchFamily="50" charset="-128"/>
              </a:rPr>
              <a:t>4</a:t>
            </a:r>
            <a:r>
              <a:rPr lang="en-US" altLang="ja-JP" dirty="0">
                <a:solidFill>
                  <a:srgbClr val="FF0000"/>
                </a:solidFill>
                <a:effectLst/>
                <a:ea typeface="ＭＳ Ｐゴシック" pitchFamily="50" charset="-128"/>
              </a:rPr>
              <a:t>,...)</a:t>
            </a:r>
          </a:p>
          <a:p>
            <a:pPr lvl="1">
              <a:lnSpc>
                <a:spcPct val="140000"/>
              </a:lnSpc>
              <a:buClr>
                <a:srgbClr val="0033CC"/>
              </a:buClr>
              <a:buFont typeface="Wingdings" pitchFamily="2" charset="2"/>
              <a:buChar char="n"/>
              <a:defRPr/>
            </a:pPr>
            <a:r>
              <a:rPr lang="en-US" altLang="ja-JP" dirty="0">
                <a:effectLst/>
                <a:ea typeface="ＭＳ Ｐゴシック" pitchFamily="50" charset="-128"/>
              </a:rPr>
              <a:t> </a:t>
            </a:r>
            <a:r>
              <a:rPr lang="en-US" altLang="ja-JP" dirty="0" err="1">
                <a:effectLst/>
                <a:ea typeface="ＭＳ Ｐゴシック" pitchFamily="50" charset="-128"/>
              </a:rPr>
              <a:t>Hadronic</a:t>
            </a:r>
            <a:r>
              <a:rPr lang="en-US" altLang="ja-JP" dirty="0">
                <a:effectLst/>
                <a:ea typeface="ＭＳ Ｐゴシック" pitchFamily="50" charset="-128"/>
              </a:rPr>
              <a:t> excitations</a:t>
            </a:r>
          </a:p>
          <a:p>
            <a:pPr lvl="1">
              <a:lnSpc>
                <a:spcPct val="140000"/>
              </a:lnSpc>
              <a:buClr>
                <a:srgbClr val="0033CC"/>
              </a:buClr>
              <a:buFont typeface="Wingdings" pitchFamily="2" charset="2"/>
              <a:buChar char="n"/>
              <a:defRPr/>
            </a:pPr>
            <a:r>
              <a:rPr lang="en-US" altLang="ja-JP" dirty="0">
                <a:effectLst/>
                <a:ea typeface="ＭＳ Ｐゴシック" pitchFamily="50" charset="-128"/>
              </a:rPr>
              <a:t> Transport coefficients</a:t>
            </a:r>
          </a:p>
          <a:p>
            <a:pPr lvl="1">
              <a:lnSpc>
                <a:spcPct val="140000"/>
              </a:lnSpc>
              <a:buClr>
                <a:srgbClr val="0033CC"/>
              </a:buClr>
              <a:buFont typeface="Wingdings" pitchFamily="2" charset="2"/>
              <a:buChar char="n"/>
              <a:defRPr/>
            </a:pPr>
            <a:r>
              <a:rPr lang="en-US" altLang="ja-JP" dirty="0">
                <a:effectLst/>
                <a:ea typeface="ＭＳ Ｐゴシック" pitchFamily="50" charset="-128"/>
              </a:rPr>
              <a:t> Finite chemical potential</a:t>
            </a:r>
          </a:p>
          <a:p>
            <a:pPr lvl="1">
              <a:lnSpc>
                <a:spcPct val="140000"/>
              </a:lnSpc>
              <a:buClr>
                <a:srgbClr val="0033CC"/>
              </a:buClr>
              <a:buFont typeface="Wingdings" pitchFamily="2" charset="2"/>
              <a:buChar char="n"/>
              <a:defRPr/>
            </a:pPr>
            <a:r>
              <a:rPr lang="en-US" altLang="ja-JP" dirty="0">
                <a:effectLst/>
                <a:ea typeface="ＭＳ Ｐゴシック" pitchFamily="50" charset="-128"/>
              </a:rPr>
              <a:t> etc...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1908175" y="6021388"/>
            <a:ext cx="30321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ctr">
              <a:buClrTx/>
              <a:buSzTx/>
              <a:buFontTx/>
              <a:buNone/>
              <a:defRPr/>
            </a:pPr>
            <a:r>
              <a:rPr lang="en-US" altLang="ja-JP" sz="1200" i="1" dirty="0">
                <a:solidFill>
                  <a:schemeClr val="bg1">
                    <a:lumMod val="50000"/>
                  </a:schemeClr>
                </a:solidFill>
                <a:effectLst/>
                <a:ea typeface="ＭＳ Ｐゴシック" pitchFamily="50" charset="-128"/>
              </a:rPr>
              <a:t>http://www.gsi.de/fair/experiments/</a:t>
            </a:r>
          </a:p>
        </p:txBody>
      </p:sp>
      <p:pic>
        <p:nvPicPr>
          <p:cNvPr id="4105" name="Picture 10" descr="Phasendiagra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90900"/>
            <a:ext cx="3959225" cy="263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円/楕円 1"/>
          <p:cNvSpPr/>
          <p:nvPr/>
        </p:nvSpPr>
        <p:spPr bwMode="auto">
          <a:xfrm>
            <a:off x="874713" y="3357563"/>
            <a:ext cx="168275" cy="194945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4107" name="フッター プレースホルダー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en-US" altLang="ja-JP" sz="1000" smtClean="0"/>
              <a:t>T. Umeda (Hiroshima)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91277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en-US" altLang="ja-JP" sz="1000" smtClean="0"/>
              <a:t>JPS 2014 Spring </a:t>
            </a:r>
          </a:p>
        </p:txBody>
      </p:sp>
      <p:sp>
        <p:nvSpPr>
          <p:cNvPr id="5123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en-US" altLang="ja-JP" sz="1000" smtClean="0"/>
              <a:t>T. Umeda (Hiroshima)</a:t>
            </a: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744538" y="620713"/>
            <a:ext cx="7931150" cy="725487"/>
          </a:xfrm>
        </p:spPr>
        <p:txBody>
          <a:bodyPr/>
          <a:lstStyle/>
          <a:p>
            <a:pPr eaLnBrk="1" hangingPunct="1"/>
            <a:r>
              <a:rPr lang="en-US" altLang="ja-JP" sz="2800" dirty="0" smtClean="0">
                <a:solidFill>
                  <a:schemeClr val="bg2"/>
                </a:solidFill>
              </a:rPr>
              <a:t>Fixed scale approach to study QCD thermodynamics</a:t>
            </a:r>
          </a:p>
        </p:txBody>
      </p:sp>
      <p:sp>
        <p:nvSpPr>
          <p:cNvPr id="1221636" name="Rectangle 4"/>
          <p:cNvSpPr>
            <a:spLocks noChangeArrowheads="1"/>
          </p:cNvSpPr>
          <p:nvPr/>
        </p:nvSpPr>
        <p:spPr bwMode="auto">
          <a:xfrm>
            <a:off x="1475656" y="2007450"/>
            <a:ext cx="5400675" cy="413438"/>
          </a:xfrm>
          <a:prstGeom prst="rect">
            <a:avLst/>
          </a:prstGeom>
          <a:noFill/>
          <a:ln w="2857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6000" tIns="82800" rIns="126000" bIns="82800">
            <a:spAutoFit/>
          </a:bodyPr>
          <a:lstStyle/>
          <a:p>
            <a:pPr>
              <a:defRPr/>
            </a:pPr>
            <a:r>
              <a:rPr lang="en-US" altLang="ja-JP" dirty="0">
                <a:effectLst/>
              </a:rPr>
              <a:t>Temperature </a:t>
            </a:r>
            <a:r>
              <a:rPr lang="en-US" altLang="ja-JP" i="1" dirty="0">
                <a:solidFill>
                  <a:srgbClr val="FF0000"/>
                </a:solidFill>
                <a:effectLst/>
              </a:rPr>
              <a:t>T=1/(</a:t>
            </a:r>
            <a:r>
              <a:rPr lang="en-US" altLang="ja-JP" i="1" dirty="0" err="1">
                <a:solidFill>
                  <a:srgbClr val="FF0000"/>
                </a:solidFill>
                <a:effectLst/>
              </a:rPr>
              <a:t>N</a:t>
            </a:r>
            <a:r>
              <a:rPr lang="en-US" altLang="ja-JP" i="1" baseline="-25000" dirty="0" err="1">
                <a:solidFill>
                  <a:srgbClr val="FF0000"/>
                </a:solidFill>
                <a:effectLst/>
              </a:rPr>
              <a:t>t</a:t>
            </a:r>
            <a:r>
              <a:rPr lang="en-US" altLang="ja-JP" i="1" dirty="0" err="1">
                <a:solidFill>
                  <a:srgbClr val="FF0000"/>
                </a:solidFill>
                <a:effectLst/>
              </a:rPr>
              <a:t>a</a:t>
            </a:r>
            <a:r>
              <a:rPr lang="en-US" altLang="ja-JP" i="1" dirty="0">
                <a:solidFill>
                  <a:srgbClr val="FF0000"/>
                </a:solidFill>
                <a:effectLst/>
              </a:rPr>
              <a:t>)</a:t>
            </a:r>
            <a:r>
              <a:rPr lang="en-US" altLang="ja-JP" dirty="0">
                <a:effectLst/>
              </a:rPr>
              <a:t> is varied by </a:t>
            </a:r>
            <a:r>
              <a:rPr lang="en-US" altLang="ja-JP" i="1" dirty="0" smtClean="0">
                <a:solidFill>
                  <a:srgbClr val="FF0000"/>
                </a:solidFill>
                <a:effectLst/>
              </a:rPr>
              <a:t>N</a:t>
            </a:r>
            <a:r>
              <a:rPr lang="en-US" altLang="ja-JP" i="1" baseline="-25000" dirty="0" smtClean="0">
                <a:solidFill>
                  <a:srgbClr val="FF0000"/>
                </a:solidFill>
                <a:effectLst/>
              </a:rPr>
              <a:t>t</a:t>
            </a:r>
            <a:r>
              <a:rPr lang="en-US" altLang="ja-JP" dirty="0" smtClean="0">
                <a:effectLst/>
              </a:rPr>
              <a:t> </a:t>
            </a:r>
            <a:r>
              <a:rPr lang="en-US" altLang="ja-JP" dirty="0">
                <a:effectLst/>
              </a:rPr>
              <a:t>at fixed </a:t>
            </a:r>
            <a:r>
              <a:rPr lang="en-US" altLang="ja-JP" i="1" dirty="0">
                <a:solidFill>
                  <a:srgbClr val="FF0000"/>
                </a:solidFill>
                <a:effectLst/>
              </a:rPr>
              <a:t>a</a:t>
            </a:r>
            <a:endParaRPr lang="en-US" altLang="ja-JP" baseline="-25000" dirty="0">
              <a:effectLst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013185" y="1772816"/>
            <a:ext cx="2023311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dirty="0">
                <a:solidFill>
                  <a:srgbClr val="0033CC"/>
                </a:solidFill>
                <a:effectLst/>
              </a:rPr>
              <a:t>a : lattice spacing</a:t>
            </a:r>
          </a:p>
          <a:p>
            <a:pPr>
              <a:defRPr/>
            </a:pPr>
            <a:r>
              <a:rPr lang="en-US" altLang="ja-JP" dirty="0">
                <a:solidFill>
                  <a:srgbClr val="0033CC"/>
                </a:solidFill>
                <a:effectLst/>
              </a:rPr>
              <a:t>N</a:t>
            </a:r>
            <a:r>
              <a:rPr lang="en-US" altLang="ja-JP" baseline="-25000" dirty="0">
                <a:solidFill>
                  <a:srgbClr val="0033CC"/>
                </a:solidFill>
                <a:effectLst/>
              </a:rPr>
              <a:t>t</a:t>
            </a:r>
            <a:r>
              <a:rPr lang="en-US" altLang="ja-JP" dirty="0">
                <a:solidFill>
                  <a:srgbClr val="0033CC"/>
                </a:solidFill>
                <a:effectLst/>
              </a:rPr>
              <a:t> : lattice size </a:t>
            </a:r>
            <a:endParaRPr lang="en-US" altLang="ja-JP" dirty="0" smtClean="0">
              <a:solidFill>
                <a:srgbClr val="0033CC"/>
              </a:solidFill>
              <a:effectLst/>
            </a:endParaRPr>
          </a:p>
          <a:p>
            <a:pPr>
              <a:defRPr/>
            </a:pPr>
            <a:r>
              <a:rPr lang="en-US" altLang="ja-JP" dirty="0">
                <a:solidFill>
                  <a:srgbClr val="0033CC"/>
                </a:solidFill>
                <a:effectLst/>
              </a:rPr>
              <a:t> </a:t>
            </a:r>
            <a:r>
              <a:rPr lang="en-US" altLang="ja-JP" dirty="0" smtClean="0">
                <a:solidFill>
                  <a:srgbClr val="0033CC"/>
                </a:solidFill>
                <a:effectLst/>
              </a:rPr>
              <a:t>      in t-direction</a:t>
            </a:r>
            <a:endParaRPr lang="ja-JP" altLang="en-US" dirty="0">
              <a:solidFill>
                <a:srgbClr val="0033CC"/>
              </a:solidFill>
              <a:effectLst/>
            </a:endParaRPr>
          </a:p>
        </p:txBody>
      </p:sp>
      <p:sp>
        <p:nvSpPr>
          <p:cNvPr id="12" name="Text Box 34"/>
          <p:cNvSpPr txBox="1">
            <a:spLocks noChangeArrowheads="1"/>
          </p:cNvSpPr>
          <p:nvPr/>
        </p:nvSpPr>
        <p:spPr bwMode="auto">
          <a:xfrm>
            <a:off x="863920" y="2636912"/>
            <a:ext cx="8072117" cy="1889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ts val="2800"/>
              </a:lnSpc>
              <a:buClr>
                <a:srgbClr val="FF0000"/>
              </a:buClr>
              <a:buFont typeface="Wingdings" pitchFamily="2" charset="2"/>
              <a:buChar char="n"/>
              <a:defRPr/>
            </a:pPr>
            <a:r>
              <a:rPr lang="en-US" altLang="ja-JP" dirty="0" smtClean="0">
                <a:effectLst/>
              </a:rPr>
              <a:t> </a:t>
            </a:r>
            <a:r>
              <a:rPr lang="en-US" altLang="ja-JP" dirty="0">
                <a:solidFill>
                  <a:srgbClr val="FF0000"/>
                </a:solidFill>
                <a:effectLst/>
              </a:rPr>
              <a:t>C</a:t>
            </a:r>
            <a:r>
              <a:rPr lang="en-US" altLang="ja-JP" dirty="0" smtClean="0">
                <a:solidFill>
                  <a:srgbClr val="FF0000"/>
                </a:solidFill>
                <a:effectLst/>
              </a:rPr>
              <a:t>oupling constants are common at each T </a:t>
            </a:r>
            <a:endParaRPr lang="en-US" altLang="ja-JP" dirty="0">
              <a:effectLst/>
            </a:endParaRPr>
          </a:p>
          <a:p>
            <a:pPr>
              <a:lnSpc>
                <a:spcPts val="2800"/>
              </a:lnSpc>
              <a:defRPr/>
            </a:pPr>
            <a:r>
              <a:rPr lang="en-US" altLang="ja-JP" dirty="0" smtClean="0">
                <a:effectLst/>
              </a:rPr>
              <a:t>   </a:t>
            </a:r>
            <a:r>
              <a:rPr lang="en-US" altLang="ja-JP" dirty="0">
                <a:effectLst/>
              </a:rPr>
              <a:t>T</a:t>
            </a:r>
            <a:r>
              <a:rPr lang="en-US" altLang="ja-JP" dirty="0" smtClean="0">
                <a:effectLst/>
              </a:rPr>
              <a:t>o study Equation of States</a:t>
            </a:r>
          </a:p>
          <a:p>
            <a:pPr>
              <a:lnSpc>
                <a:spcPts val="2800"/>
              </a:lnSpc>
              <a:defRPr/>
            </a:pPr>
            <a:r>
              <a:rPr lang="en-US" altLang="ja-JP" dirty="0" smtClean="0">
                <a:effectLst/>
              </a:rPr>
              <a:t>   </a:t>
            </a:r>
            <a:r>
              <a:rPr lang="en-US" altLang="ja-JP" dirty="0">
                <a:effectLst/>
              </a:rPr>
              <a:t>- T=0 </a:t>
            </a:r>
            <a:r>
              <a:rPr lang="en-US" altLang="ja-JP" dirty="0" smtClean="0">
                <a:effectLst/>
              </a:rPr>
              <a:t>subtractions are common</a:t>
            </a:r>
            <a:endParaRPr lang="en-US" altLang="ja-JP" dirty="0">
              <a:effectLst/>
            </a:endParaRPr>
          </a:p>
          <a:p>
            <a:pPr>
              <a:lnSpc>
                <a:spcPts val="2800"/>
              </a:lnSpc>
              <a:defRPr/>
            </a:pPr>
            <a:r>
              <a:rPr lang="en-US" altLang="ja-JP" dirty="0">
                <a:effectLst/>
              </a:rPr>
              <a:t>   - </a:t>
            </a:r>
            <a:r>
              <a:rPr lang="en-US" altLang="ja-JP" dirty="0" smtClean="0">
                <a:effectLst/>
              </a:rPr>
              <a:t>beta-functions are common </a:t>
            </a:r>
          </a:p>
          <a:p>
            <a:pPr>
              <a:lnSpc>
                <a:spcPts val="2800"/>
              </a:lnSpc>
              <a:defRPr/>
            </a:pPr>
            <a:r>
              <a:rPr lang="en-US" altLang="ja-JP" dirty="0" smtClean="0">
                <a:effectLst/>
              </a:rPr>
              <a:t>   - Line of Constant Physics is automatically satisfied   </a:t>
            </a:r>
            <a:endParaRPr lang="en-US" altLang="ja-JP" dirty="0">
              <a:effectLst/>
            </a:endParaRPr>
          </a:p>
        </p:txBody>
      </p:sp>
      <p:sp>
        <p:nvSpPr>
          <p:cNvPr id="8" name="角丸四角形 7"/>
          <p:cNvSpPr/>
          <p:nvPr/>
        </p:nvSpPr>
        <p:spPr bwMode="auto">
          <a:xfrm>
            <a:off x="971600" y="1870085"/>
            <a:ext cx="5904731" cy="622811"/>
          </a:xfrm>
          <a:prstGeom prst="roundRect">
            <a:avLst/>
          </a:prstGeom>
          <a:noFill/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None/>
              <a:tabLst/>
            </a:pPr>
            <a:endParaRPr kumimoji="1" lang="ja-JP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ＭＳ Ｐゴシック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47473" y="1700808"/>
            <a:ext cx="2343077" cy="338554"/>
          </a:xfrm>
          <a:prstGeom prst="rect">
            <a:avLst/>
          </a:prstGeom>
          <a:solidFill>
            <a:schemeClr val="lt1"/>
          </a:solidFill>
        </p:spPr>
        <p:txBody>
          <a:bodyPr wrap="none" rtlCol="0">
            <a:spAutoFit/>
          </a:bodyPr>
          <a:lstStyle/>
          <a:p>
            <a:r>
              <a:rPr lang="en-US" altLang="ja-JP" dirty="0">
                <a:effectLst/>
              </a:rPr>
              <a:t>F</a:t>
            </a:r>
            <a:r>
              <a:rPr kumimoji="1" lang="en-US" altLang="ja-JP" dirty="0" smtClean="0">
                <a:effectLst/>
              </a:rPr>
              <a:t>ixed scale approach</a:t>
            </a:r>
            <a:endParaRPr kumimoji="1" lang="ja-JP" altLang="en-US" dirty="0">
              <a:effectLst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835696" y="4797152"/>
            <a:ext cx="5158785" cy="346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US" altLang="ja-JP" dirty="0" smtClean="0">
                <a:solidFill>
                  <a:srgbClr val="C00000"/>
                </a:solidFill>
                <a:effectLst/>
              </a:rPr>
              <a:t>Cost for </a:t>
            </a:r>
            <a:r>
              <a:rPr kumimoji="1" lang="en-US" altLang="ja-JP" dirty="0" smtClean="0">
                <a:solidFill>
                  <a:srgbClr val="C00000"/>
                </a:solidFill>
                <a:effectLst/>
              </a:rPr>
              <a:t>T=0 simulations can be largely reduced</a:t>
            </a:r>
          </a:p>
        </p:txBody>
      </p:sp>
      <p:sp>
        <p:nvSpPr>
          <p:cNvPr id="3" name="右矢印 2"/>
          <p:cNvSpPr/>
          <p:nvPr/>
        </p:nvSpPr>
        <p:spPr bwMode="auto">
          <a:xfrm>
            <a:off x="1187624" y="4797152"/>
            <a:ext cx="504056" cy="360040"/>
          </a:xfrm>
          <a:prstGeom prst="rightArrow">
            <a:avLst/>
          </a:prstGeom>
          <a:noFill/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0000" tIns="46800" rIns="90000" bIns="468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None/>
              <a:tabLst/>
            </a:pPr>
            <a:endParaRPr kumimoji="1" lang="ja-JP" altLang="en-US" sz="1600" b="0" i="0" u="none" strike="noStrike" cap="none" normalizeH="0" baseline="0" smtClean="0">
              <a:ln>
                <a:noFill/>
              </a:ln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ＭＳ Ｐゴシック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42550" y="5373216"/>
            <a:ext cx="63759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effectLst/>
              </a:rPr>
              <a:t>However possible temperatures are restricted by integer N</a:t>
            </a:r>
            <a:r>
              <a:rPr kumimoji="1" lang="en-US" altLang="ja-JP" baseline="-25000" dirty="0" smtClean="0">
                <a:effectLst/>
              </a:rPr>
              <a:t>t</a:t>
            </a:r>
            <a:r>
              <a:rPr kumimoji="1" lang="en-US" altLang="ja-JP" dirty="0" smtClean="0">
                <a:effectLst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ja-JP" dirty="0">
                <a:effectLst/>
              </a:rPr>
              <a:t>	</a:t>
            </a:r>
            <a:r>
              <a:rPr lang="ja-JP" altLang="en-US" dirty="0">
                <a:effectLst/>
                <a:sym typeface="Wingdings" panose="05000000000000000000" pitchFamily="2" charset="2"/>
              </a:rPr>
              <a:t>△  </a:t>
            </a:r>
            <a:r>
              <a:rPr lang="en-US" altLang="ja-JP" dirty="0" smtClean="0">
                <a:effectLst/>
                <a:sym typeface="Wingdings" panose="05000000000000000000" pitchFamily="2" charset="2"/>
              </a:rPr>
              <a:t>critical temperature T</a:t>
            </a:r>
            <a:r>
              <a:rPr lang="en-US" altLang="ja-JP" baseline="-25000" dirty="0" smtClean="0">
                <a:effectLst/>
                <a:sym typeface="Wingdings" panose="05000000000000000000" pitchFamily="2" charset="2"/>
              </a:rPr>
              <a:t>c</a:t>
            </a:r>
            <a:r>
              <a:rPr lang="en-US" altLang="ja-JP" dirty="0" smtClean="0">
                <a:effectLst/>
                <a:sym typeface="Wingdings" panose="05000000000000000000" pitchFamily="2" charset="2"/>
              </a:rPr>
              <a:t> </a:t>
            </a:r>
            <a:endParaRPr lang="ja-JP" altLang="en-US" dirty="0">
              <a:effectLst/>
            </a:endParaRPr>
          </a:p>
          <a:p>
            <a:r>
              <a:rPr lang="en-US" altLang="ja-JP" dirty="0" smtClean="0">
                <a:effectLst/>
                <a:sym typeface="Wingdings" panose="05000000000000000000" pitchFamily="2" charset="2"/>
              </a:rPr>
              <a:t>	</a:t>
            </a:r>
            <a:r>
              <a:rPr lang="ja-JP" altLang="en-US" dirty="0" smtClean="0">
                <a:effectLst/>
                <a:sym typeface="Wingdings" panose="05000000000000000000" pitchFamily="2" charset="2"/>
              </a:rPr>
              <a:t>○</a:t>
            </a:r>
            <a:r>
              <a:rPr lang="en-US" altLang="ja-JP" dirty="0" smtClean="0">
                <a:effectLst/>
                <a:sym typeface="Wingdings" panose="05000000000000000000" pitchFamily="2" charset="2"/>
              </a:rPr>
              <a:t>  EOS </a:t>
            </a:r>
          </a:p>
          <a:p>
            <a:r>
              <a:rPr kumimoji="1" lang="en-US" altLang="ja-JP" dirty="0">
                <a:effectLst/>
                <a:sym typeface="Wingdings" panose="05000000000000000000" pitchFamily="2" charset="2"/>
              </a:rPr>
              <a:t>	</a:t>
            </a:r>
            <a:endParaRPr kumimoji="1" lang="ja-JP" altLang="en-US" dirty="0"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2696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en-US" altLang="ja-JP" sz="1000" smtClean="0"/>
              <a:t>JPS 2014 Spring </a:t>
            </a:r>
          </a:p>
        </p:txBody>
      </p:sp>
      <p:sp>
        <p:nvSpPr>
          <p:cNvPr id="10244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en-US" altLang="ja-JP" sz="1000" smtClean="0"/>
              <a:t>T. Umeda (Hiroshima)</a:t>
            </a:r>
          </a:p>
        </p:txBody>
      </p:sp>
      <p:sp>
        <p:nvSpPr>
          <p:cNvPr id="10246" name="Rectangle 2"/>
          <p:cNvSpPr>
            <a:spLocks noGrp="1" noChangeArrowheads="1"/>
          </p:cNvSpPr>
          <p:nvPr>
            <p:ph type="title"/>
          </p:nvPr>
        </p:nvSpPr>
        <p:spPr>
          <a:xfrm>
            <a:off x="744538" y="620713"/>
            <a:ext cx="7356475" cy="725487"/>
          </a:xfrm>
        </p:spPr>
        <p:txBody>
          <a:bodyPr/>
          <a:lstStyle/>
          <a:p>
            <a:pPr eaLnBrk="1" hangingPunct="1"/>
            <a:r>
              <a:rPr lang="en-US" altLang="ja-JP" sz="2800" dirty="0" smtClean="0">
                <a:solidFill>
                  <a:schemeClr val="bg2"/>
                </a:solidFill>
              </a:rPr>
              <a:t>Equation of State in N</a:t>
            </a:r>
            <a:r>
              <a:rPr lang="en-US" altLang="ja-JP" sz="2800" baseline="-25000" dirty="0" smtClean="0">
                <a:solidFill>
                  <a:schemeClr val="bg2"/>
                </a:solidFill>
              </a:rPr>
              <a:t>f</a:t>
            </a:r>
            <a:r>
              <a:rPr lang="en-US" altLang="ja-JP" sz="2800" dirty="0" smtClean="0">
                <a:solidFill>
                  <a:schemeClr val="bg2"/>
                </a:solidFill>
              </a:rPr>
              <a:t>=2+1 QCD</a:t>
            </a:r>
            <a:endParaRPr lang="el-GR" altLang="ja-JP" sz="2800" baseline="30000" dirty="0" smtClean="0">
              <a:solidFill>
                <a:schemeClr val="bg2"/>
              </a:solidFill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517079" y="1844675"/>
            <a:ext cx="3982913" cy="3528541"/>
            <a:chOff x="373063" y="1844675"/>
            <a:chExt cx="4630737" cy="4032250"/>
          </a:xfrm>
        </p:grpSpPr>
        <p:pic>
          <p:nvPicPr>
            <p:cNvPr id="10242" name="図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063" y="1844675"/>
              <a:ext cx="4630737" cy="4032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0249" name="直線矢印コネクタ 3"/>
            <p:cNvCxnSpPr>
              <a:cxnSpLocks noChangeShapeType="1"/>
            </p:cNvCxnSpPr>
            <p:nvPr/>
          </p:nvCxnSpPr>
          <p:spPr bwMode="auto">
            <a:xfrm>
              <a:off x="3562350" y="2730500"/>
              <a:ext cx="1296988" cy="0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" name="テキスト ボックス 5"/>
            <p:cNvSpPr txBox="1"/>
            <p:nvPr/>
          </p:nvSpPr>
          <p:spPr>
            <a:xfrm>
              <a:off x="3708400" y="2443163"/>
              <a:ext cx="1032882" cy="35171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1400" dirty="0">
                  <a:effectLst/>
                </a:rPr>
                <a:t>SB limit</a:t>
              </a:r>
              <a:endParaRPr lang="ja-JP" altLang="en-US" sz="1400" dirty="0">
                <a:effectLst/>
              </a:endParaRPr>
            </a:p>
          </p:txBody>
        </p:sp>
      </p:grpSp>
      <p:sp>
        <p:nvSpPr>
          <p:cNvPr id="2" name="正方形/長方形 1"/>
          <p:cNvSpPr/>
          <p:nvPr/>
        </p:nvSpPr>
        <p:spPr>
          <a:xfrm>
            <a:off x="899592" y="5589240"/>
            <a:ext cx="33704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0033CC"/>
                </a:solidFill>
                <a:effectLst/>
              </a:rPr>
              <a:t>T. </a:t>
            </a:r>
            <a:r>
              <a:rPr lang="en-US" altLang="ja-JP" dirty="0" err="1" smtClean="0">
                <a:solidFill>
                  <a:srgbClr val="0033CC"/>
                </a:solidFill>
                <a:effectLst/>
              </a:rPr>
              <a:t>Umeda</a:t>
            </a:r>
            <a:r>
              <a:rPr lang="en-US" altLang="ja-JP" dirty="0" smtClean="0">
                <a:solidFill>
                  <a:srgbClr val="0033CC"/>
                </a:solidFill>
                <a:effectLst/>
              </a:rPr>
              <a:t> et al. (WHOT-QCD)</a:t>
            </a:r>
          </a:p>
          <a:p>
            <a:r>
              <a:rPr lang="en-US" altLang="ja-JP" dirty="0" smtClean="0">
                <a:solidFill>
                  <a:srgbClr val="0033CC"/>
                </a:solidFill>
                <a:effectLst/>
              </a:rPr>
              <a:t>Phys</a:t>
            </a:r>
            <a:r>
              <a:rPr lang="en-US" altLang="ja-JP" dirty="0">
                <a:solidFill>
                  <a:srgbClr val="0033CC"/>
                </a:solidFill>
                <a:effectLst/>
              </a:rPr>
              <a:t>. Rev. D85 (2012) 094508</a:t>
            </a:r>
            <a:endParaRPr lang="ja-JP" altLang="en-US" dirty="0">
              <a:solidFill>
                <a:srgbClr val="0033CC"/>
              </a:solidFill>
              <a:effectLst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44008" y="1556792"/>
            <a:ext cx="4392488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ja-JP" sz="1800" dirty="0" smtClean="0"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latin typeface="+mn-lt"/>
              </a:rPr>
              <a:t>Fixed scale approach for EOS</a:t>
            </a:r>
            <a:endParaRPr lang="en-US" altLang="ja-JP" sz="1800" dirty="0">
              <a:solidFill>
                <a:schemeClr val="accent4">
                  <a:lumMod val="65000"/>
                  <a:lumOff val="35000"/>
                </a:schemeClr>
              </a:solidFill>
              <a:effectLst/>
              <a:latin typeface="+mn-lt"/>
            </a:endParaRP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n"/>
              <a:defRPr/>
            </a:pPr>
            <a:r>
              <a:rPr lang="en-US" altLang="ja-JP" sz="1800" dirty="0" smtClean="0">
                <a:solidFill>
                  <a:srgbClr val="C00000"/>
                </a:solidFill>
                <a:effectLst/>
                <a:latin typeface="+mn-lt"/>
              </a:rPr>
              <a:t>EOS by T-integral method</a:t>
            </a:r>
            <a:endParaRPr lang="en-US" altLang="ja-JP" sz="1800" dirty="0">
              <a:solidFill>
                <a:srgbClr val="C00000"/>
              </a:solidFill>
              <a:effectLst/>
              <a:latin typeface="+mn-lt"/>
            </a:endParaRP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n"/>
              <a:defRPr/>
            </a:pPr>
            <a:r>
              <a:rPr lang="en-US" altLang="ja-JP" sz="1800" dirty="0" smtClean="0">
                <a:solidFill>
                  <a:srgbClr val="C00000"/>
                </a:solidFill>
                <a:effectLst/>
              </a:rPr>
              <a:t>Small cost </a:t>
            </a:r>
            <a:r>
              <a:rPr lang="en-US" altLang="ja-JP" sz="1800" dirty="0">
                <a:solidFill>
                  <a:srgbClr val="C00000"/>
                </a:solidFill>
                <a:effectLst/>
              </a:rPr>
              <a:t>for T=0 </a:t>
            </a:r>
            <a:r>
              <a:rPr lang="en-US" altLang="ja-JP" sz="1800" dirty="0" smtClean="0">
                <a:solidFill>
                  <a:srgbClr val="C00000"/>
                </a:solidFill>
                <a:effectLst/>
              </a:rPr>
              <a:t>simulation</a:t>
            </a:r>
            <a:endParaRPr lang="en-US" altLang="ja-JP" sz="1800" dirty="0" smtClean="0">
              <a:solidFill>
                <a:srgbClr val="C00000"/>
              </a:solidFill>
              <a:effectLst/>
              <a:latin typeface="+mn-lt"/>
            </a:endParaRP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n"/>
              <a:defRPr/>
            </a:pPr>
            <a:r>
              <a:rPr lang="en-US" altLang="ja-JP" sz="1800" dirty="0" smtClean="0">
                <a:solidFill>
                  <a:srgbClr val="0033CC"/>
                </a:solidFill>
                <a:effectLst/>
              </a:rPr>
              <a:t>restricted T’s by </a:t>
            </a:r>
            <a:r>
              <a:rPr lang="en-US" altLang="ja-JP" sz="1800" dirty="0">
                <a:solidFill>
                  <a:srgbClr val="0033CC"/>
                </a:solidFill>
                <a:effectLst/>
              </a:rPr>
              <a:t>integer </a:t>
            </a:r>
            <a:r>
              <a:rPr lang="en-US" altLang="ja-JP" sz="1800" dirty="0" smtClean="0">
                <a:solidFill>
                  <a:srgbClr val="0033CC"/>
                </a:solidFill>
                <a:effectLst/>
              </a:rPr>
              <a:t>N</a:t>
            </a:r>
            <a:r>
              <a:rPr lang="en-US" altLang="ja-JP" sz="1800" baseline="-25000" dirty="0" smtClean="0">
                <a:solidFill>
                  <a:srgbClr val="0033CC"/>
                </a:solidFill>
                <a:effectLst/>
              </a:rPr>
              <a:t>t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n"/>
              <a:defRPr/>
            </a:pPr>
            <a:r>
              <a:rPr lang="en-US" altLang="ja-JP" sz="1800" dirty="0" smtClean="0">
                <a:solidFill>
                  <a:srgbClr val="0033CC"/>
                </a:solidFill>
                <a:effectLst/>
                <a:latin typeface="+mn-lt"/>
              </a:rPr>
              <a:t>beta-functions</a:t>
            </a:r>
          </a:p>
          <a:p>
            <a:pPr>
              <a:defRPr/>
            </a:pPr>
            <a:r>
              <a:rPr lang="en-US" altLang="ja-JP" sz="1800" dirty="0" smtClean="0"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latin typeface="+mn-lt"/>
              </a:rPr>
              <a:t>     </a:t>
            </a:r>
          </a:p>
          <a:p>
            <a:pPr>
              <a:defRPr/>
            </a:pPr>
            <a:r>
              <a:rPr lang="en-US" altLang="ja-JP" sz="1800" dirty="0" smtClean="0"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latin typeface="+mn-lt"/>
              </a:rPr>
              <a:t>Some groups adopted the approach</a:t>
            </a:r>
          </a:p>
          <a:p>
            <a:pPr lvl="1">
              <a:lnSpc>
                <a:spcPct val="150000"/>
              </a:lnSpc>
              <a:defRPr/>
            </a:pPr>
            <a:r>
              <a:rPr lang="en-US" altLang="ja-JP" sz="1800" dirty="0" smtClean="0">
                <a:solidFill>
                  <a:srgbClr val="808080"/>
                </a:solidFill>
                <a:effectLst/>
                <a:latin typeface="+mn-lt"/>
              </a:rPr>
              <a:t>- </a:t>
            </a:r>
            <a:r>
              <a:rPr lang="en-US" altLang="ja-JP" sz="1800" dirty="0" err="1" smtClean="0">
                <a:solidFill>
                  <a:srgbClr val="808080"/>
                </a:solidFill>
                <a:effectLst/>
                <a:latin typeface="+mn-lt"/>
              </a:rPr>
              <a:t>tmfT</a:t>
            </a:r>
            <a:r>
              <a:rPr lang="en-US" altLang="ja-JP" sz="1800" dirty="0" smtClean="0">
                <a:solidFill>
                  <a:srgbClr val="808080"/>
                </a:solidFill>
                <a:effectLst/>
                <a:latin typeface="+mn-lt"/>
              </a:rPr>
              <a:t>, arXiv:1311.1631</a:t>
            </a:r>
            <a:endParaRPr lang="en-US" altLang="ja-JP" sz="1800" dirty="0">
              <a:solidFill>
                <a:srgbClr val="808080"/>
              </a:solidFill>
              <a:effectLst/>
              <a:latin typeface="+mn-lt"/>
            </a:endParaRPr>
          </a:p>
          <a:p>
            <a:pPr lvl="1">
              <a:defRPr/>
            </a:pPr>
            <a:r>
              <a:rPr lang="en-US" altLang="ja-JP" sz="1800" dirty="0" smtClean="0">
                <a:solidFill>
                  <a:srgbClr val="808080"/>
                </a:solidFill>
                <a:effectLst/>
                <a:latin typeface="+mn-lt"/>
              </a:rPr>
              <a:t>- Wuppertal, JHEP08(2012)126.</a:t>
            </a:r>
          </a:p>
          <a:p>
            <a:pPr marL="742950" lvl="1" indent="-285750">
              <a:buFontTx/>
              <a:buChar char="-"/>
              <a:defRPr/>
            </a:pPr>
            <a:endParaRPr lang="en-US" altLang="ja-JP" sz="1800" dirty="0">
              <a:solidFill>
                <a:srgbClr val="808080"/>
              </a:solidFill>
              <a:effectLst/>
              <a:latin typeface="+mn-lt"/>
            </a:endParaRPr>
          </a:p>
          <a:p>
            <a:pPr>
              <a:defRPr/>
            </a:pPr>
            <a:r>
              <a:rPr lang="en-US" altLang="ja-JP" sz="1800" dirty="0">
                <a:solidFill>
                  <a:schemeClr val="accent4">
                    <a:lumMod val="65000"/>
                    <a:lumOff val="35000"/>
                  </a:schemeClr>
                </a:solidFill>
                <a:effectLst/>
              </a:rPr>
              <a:t>Physical point simulation with Wilson quarks </a:t>
            </a:r>
            <a:r>
              <a:rPr lang="en-US" altLang="ja-JP" sz="1800" dirty="0" smtClean="0">
                <a:solidFill>
                  <a:schemeClr val="accent4">
                    <a:lumMod val="65000"/>
                    <a:lumOff val="35000"/>
                  </a:schemeClr>
                </a:solidFill>
                <a:effectLst/>
              </a:rPr>
              <a:t>is on going</a:t>
            </a:r>
            <a:endParaRPr lang="en-US" altLang="ja-JP" sz="1800" dirty="0">
              <a:solidFill>
                <a:schemeClr val="accent4">
                  <a:lumMod val="65000"/>
                  <a:lumOff val="35000"/>
                </a:schemeClr>
              </a:solidFill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78669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en-US" altLang="ja-JP" sz="1000" smtClean="0"/>
              <a:t>JPS 2014 Spring </a:t>
            </a:r>
          </a:p>
        </p:txBody>
      </p:sp>
      <p:sp>
        <p:nvSpPr>
          <p:cNvPr id="12291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en-US" altLang="ja-JP" sz="1000" smtClean="0"/>
              <a:t>T. Umeda (Hiroshima)</a:t>
            </a: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744538" y="620713"/>
            <a:ext cx="7356475" cy="725487"/>
          </a:xfrm>
        </p:spPr>
        <p:txBody>
          <a:bodyPr/>
          <a:lstStyle/>
          <a:p>
            <a:pPr eaLnBrk="1" hangingPunct="1"/>
            <a:r>
              <a:rPr lang="en-US" altLang="ja-JP" sz="2800" dirty="0" smtClean="0">
                <a:solidFill>
                  <a:schemeClr val="bg2"/>
                </a:solidFill>
              </a:rPr>
              <a:t>Shifted boundary conditions</a:t>
            </a:r>
            <a:endParaRPr lang="el-GR" altLang="ja-JP" sz="2800" baseline="30000" dirty="0" smtClean="0">
              <a:solidFill>
                <a:schemeClr val="bg2"/>
              </a:solidFill>
            </a:endParaRPr>
          </a:p>
        </p:txBody>
      </p:sp>
      <p:sp>
        <p:nvSpPr>
          <p:cNvPr id="10" name="角丸四角形 9"/>
          <p:cNvSpPr/>
          <p:nvPr/>
        </p:nvSpPr>
        <p:spPr bwMode="auto">
          <a:xfrm>
            <a:off x="1619672" y="4652826"/>
            <a:ext cx="3096344" cy="504366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None/>
              <a:tabLst/>
            </a:pPr>
            <a:endParaRPr kumimoji="1" lang="ja-JP" altLang="en-US" sz="1600" b="0" i="0" u="none" strike="noStrike" cap="none" normalizeH="0" baseline="0" smtClean="0">
              <a:ln>
                <a:noFill/>
              </a:ln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ＭＳ Ｐゴシック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11560" y="1628800"/>
            <a:ext cx="7700057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0033CC"/>
                </a:solidFill>
                <a:effectLst/>
              </a:rPr>
              <a:t>L. </a:t>
            </a:r>
            <a:r>
              <a:rPr lang="en-US" altLang="ja-JP" dirty="0" err="1">
                <a:solidFill>
                  <a:srgbClr val="0033CC"/>
                </a:solidFill>
                <a:effectLst/>
              </a:rPr>
              <a:t>Giusti</a:t>
            </a:r>
            <a:r>
              <a:rPr lang="en-US" altLang="ja-JP" dirty="0">
                <a:solidFill>
                  <a:srgbClr val="0033CC"/>
                </a:solidFill>
                <a:effectLst/>
              </a:rPr>
              <a:t> and H. B. Meyer, Phys. Rev. </a:t>
            </a:r>
            <a:r>
              <a:rPr lang="en-US" altLang="ja-JP" dirty="0" err="1">
                <a:solidFill>
                  <a:srgbClr val="0033CC"/>
                </a:solidFill>
                <a:effectLst/>
              </a:rPr>
              <a:t>Lett</a:t>
            </a:r>
            <a:r>
              <a:rPr lang="en-US" altLang="ja-JP" dirty="0">
                <a:solidFill>
                  <a:srgbClr val="0033CC"/>
                </a:solidFill>
                <a:effectLst/>
              </a:rPr>
              <a:t>. 106 (2011) 131601.</a:t>
            </a:r>
          </a:p>
          <a:p>
            <a:r>
              <a:rPr kumimoji="1" lang="en-US" altLang="ja-JP" dirty="0" smtClean="0">
                <a:effectLst/>
              </a:rPr>
              <a:t>	</a:t>
            </a:r>
            <a:r>
              <a:rPr kumimoji="1" lang="en-US" altLang="ja-JP" dirty="0" smtClean="0">
                <a:solidFill>
                  <a:srgbClr val="808080"/>
                </a:solidFill>
                <a:effectLst/>
              </a:rPr>
              <a:t>Thermal momentum distribution from path integrals </a:t>
            </a:r>
          </a:p>
          <a:p>
            <a:r>
              <a:rPr lang="en-US" altLang="ja-JP" dirty="0">
                <a:solidFill>
                  <a:srgbClr val="808080"/>
                </a:solidFill>
                <a:effectLst/>
              </a:rPr>
              <a:t>	</a:t>
            </a:r>
            <a:r>
              <a:rPr kumimoji="1" lang="en-US" altLang="ja-JP" dirty="0" smtClean="0">
                <a:solidFill>
                  <a:srgbClr val="808080"/>
                </a:solidFill>
                <a:effectLst/>
              </a:rPr>
              <a:t>with shifted boundary conditions</a:t>
            </a:r>
          </a:p>
          <a:p>
            <a:endParaRPr kumimoji="1" lang="en-US" altLang="ja-JP" dirty="0">
              <a:effectLst/>
            </a:endParaRPr>
          </a:p>
          <a:p>
            <a:r>
              <a:rPr lang="en-US" altLang="ja-JP" dirty="0" smtClean="0">
                <a:effectLst/>
              </a:rPr>
              <a:t>New method to calculate thermodynamic potentials </a:t>
            </a:r>
          </a:p>
          <a:p>
            <a:r>
              <a:rPr lang="en-US" altLang="ja-JP" dirty="0" smtClean="0">
                <a:effectLst/>
              </a:rPr>
              <a:t>(entropy density, specific heat, etc. )</a:t>
            </a:r>
          </a:p>
          <a:p>
            <a:endParaRPr kumimoji="1" lang="en-US" altLang="ja-JP" dirty="0" smtClean="0">
              <a:effectLst/>
            </a:endParaRPr>
          </a:p>
          <a:p>
            <a:r>
              <a:rPr lang="en-US" altLang="ja-JP" dirty="0">
                <a:effectLst/>
              </a:rPr>
              <a:t>T</a:t>
            </a:r>
            <a:r>
              <a:rPr lang="en-US" altLang="ja-JP" dirty="0" smtClean="0">
                <a:effectLst/>
              </a:rPr>
              <a:t>he method is based on the partition function</a:t>
            </a:r>
          </a:p>
          <a:p>
            <a:endParaRPr kumimoji="1" lang="en-US" altLang="ja-JP" dirty="0">
              <a:effectLst/>
            </a:endParaRPr>
          </a:p>
          <a:p>
            <a:endParaRPr lang="en-US" altLang="ja-JP" dirty="0" smtClean="0">
              <a:effectLst/>
            </a:endParaRPr>
          </a:p>
          <a:p>
            <a:r>
              <a:rPr kumimoji="1" lang="en-US" altLang="ja-JP" dirty="0" smtClean="0">
                <a:effectLst/>
              </a:rPr>
              <a:t>which can be expressed by Path-integral with shifted boundary condition</a:t>
            </a:r>
            <a:endParaRPr kumimoji="1" lang="ja-JP" altLang="en-US" dirty="0">
              <a:effectLst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99592" y="5580529"/>
            <a:ext cx="55395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0033CC"/>
              </a:buClr>
              <a:buFont typeface="Wingdings" panose="05000000000000000000" pitchFamily="2" charset="2"/>
              <a:buChar char="p"/>
            </a:pPr>
            <a:r>
              <a:rPr lang="en-US" altLang="ja-JP" dirty="0">
                <a:solidFill>
                  <a:srgbClr val="808080"/>
                </a:solidFill>
                <a:effectLst/>
              </a:rPr>
              <a:t>L. </a:t>
            </a:r>
            <a:r>
              <a:rPr lang="en-US" altLang="ja-JP" dirty="0" err="1">
                <a:solidFill>
                  <a:srgbClr val="808080"/>
                </a:solidFill>
                <a:effectLst/>
              </a:rPr>
              <a:t>Giusti</a:t>
            </a:r>
            <a:r>
              <a:rPr lang="en-US" altLang="ja-JP" dirty="0">
                <a:solidFill>
                  <a:srgbClr val="808080"/>
                </a:solidFill>
                <a:effectLst/>
              </a:rPr>
              <a:t> and H. B. Meyer, JHEP 11 (2011) </a:t>
            </a:r>
            <a:r>
              <a:rPr lang="en-US" altLang="ja-JP" dirty="0" smtClean="0">
                <a:solidFill>
                  <a:srgbClr val="808080"/>
                </a:solidFill>
                <a:effectLst/>
              </a:rPr>
              <a:t>087</a:t>
            </a:r>
          </a:p>
          <a:p>
            <a:pPr marL="285750" indent="-285750">
              <a:buClr>
                <a:srgbClr val="0033CC"/>
              </a:buClr>
              <a:buFont typeface="Wingdings" panose="05000000000000000000" pitchFamily="2" charset="2"/>
              <a:buChar char="p"/>
            </a:pPr>
            <a:r>
              <a:rPr lang="en-US" altLang="ja-JP" dirty="0" smtClean="0">
                <a:solidFill>
                  <a:srgbClr val="808080"/>
                </a:solidFill>
                <a:effectLst/>
              </a:rPr>
              <a:t>L</a:t>
            </a:r>
            <a:r>
              <a:rPr lang="en-US" altLang="ja-JP" dirty="0">
                <a:solidFill>
                  <a:srgbClr val="808080"/>
                </a:solidFill>
                <a:effectLst/>
              </a:rPr>
              <a:t>. </a:t>
            </a:r>
            <a:r>
              <a:rPr lang="en-US" altLang="ja-JP" dirty="0" err="1">
                <a:solidFill>
                  <a:srgbClr val="808080"/>
                </a:solidFill>
                <a:effectLst/>
              </a:rPr>
              <a:t>Giusti</a:t>
            </a:r>
            <a:r>
              <a:rPr lang="en-US" altLang="ja-JP" dirty="0">
                <a:solidFill>
                  <a:srgbClr val="808080"/>
                </a:solidFill>
                <a:effectLst/>
              </a:rPr>
              <a:t> and H. B. Meyer, JHEP 01 (2013) </a:t>
            </a:r>
            <a:r>
              <a:rPr lang="en-US" altLang="ja-JP" dirty="0" smtClean="0">
                <a:solidFill>
                  <a:srgbClr val="808080"/>
                </a:solidFill>
                <a:effectLst/>
              </a:rPr>
              <a:t>140    </a:t>
            </a:r>
          </a:p>
        </p:txBody>
      </p:sp>
      <p:pic>
        <p:nvPicPr>
          <p:cNvPr id="6" name="図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375" y="3717032"/>
            <a:ext cx="2514606" cy="38100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196" y="4764852"/>
            <a:ext cx="2664001" cy="28966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86375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en-US" altLang="ja-JP" sz="1000" smtClean="0"/>
              <a:t>JPS 2014 Spring </a:t>
            </a:r>
          </a:p>
        </p:txBody>
      </p:sp>
      <p:sp>
        <p:nvSpPr>
          <p:cNvPr id="12291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en-US" altLang="ja-JP" sz="1000" smtClean="0"/>
              <a:t>T. Umeda (Hiroshima)</a:t>
            </a: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744538" y="620713"/>
            <a:ext cx="7356475" cy="725487"/>
          </a:xfrm>
        </p:spPr>
        <p:txBody>
          <a:bodyPr/>
          <a:lstStyle/>
          <a:p>
            <a:pPr eaLnBrk="1" hangingPunct="1"/>
            <a:r>
              <a:rPr lang="en-US" altLang="ja-JP" sz="2800" dirty="0" smtClean="0">
                <a:solidFill>
                  <a:schemeClr val="bg2"/>
                </a:solidFill>
              </a:rPr>
              <a:t>Shifted boundary conditions</a:t>
            </a:r>
            <a:endParaRPr lang="el-GR" altLang="ja-JP" sz="2800" baseline="30000" dirty="0" smtClean="0">
              <a:solidFill>
                <a:schemeClr val="bg2"/>
              </a:solidFill>
            </a:endParaRPr>
          </a:p>
        </p:txBody>
      </p:sp>
      <p:sp>
        <p:nvSpPr>
          <p:cNvPr id="10" name="角丸四角形 9"/>
          <p:cNvSpPr/>
          <p:nvPr/>
        </p:nvSpPr>
        <p:spPr bwMode="auto">
          <a:xfrm>
            <a:off x="827584" y="1556792"/>
            <a:ext cx="3096344" cy="504366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None/>
              <a:tabLst/>
            </a:pPr>
            <a:endParaRPr kumimoji="1" lang="ja-JP" altLang="en-US" sz="1600" b="0" i="0" u="none" strike="noStrike" cap="none" normalizeH="0" baseline="0" smtClean="0">
              <a:ln>
                <a:noFill/>
              </a:ln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ＭＳ Ｐゴシック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221283"/>
            <a:ext cx="762002" cy="202692"/>
          </a:xfrm>
          <a:prstGeom prst="rect">
            <a:avLst/>
          </a:prstGeom>
        </p:spPr>
      </p:pic>
      <p:sp>
        <p:nvSpPr>
          <p:cNvPr id="3" name="下矢印 2"/>
          <p:cNvSpPr/>
          <p:nvPr/>
        </p:nvSpPr>
        <p:spPr bwMode="auto">
          <a:xfrm>
            <a:off x="1979712" y="2072500"/>
            <a:ext cx="504056" cy="500258"/>
          </a:xfrm>
          <a:prstGeom prst="down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None/>
              <a:tabLst/>
            </a:pPr>
            <a:endParaRPr kumimoji="1" lang="ja-JP" altLang="en-US" sz="1600" b="0" i="0" u="none" strike="noStrike" cap="none" normalizeH="0" baseline="0" smtClean="0">
              <a:ln>
                <a:noFill/>
              </a:ln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ＭＳ Ｐゴシック" pitchFamily="50" charset="-128"/>
            </a:endParaRPr>
          </a:p>
        </p:txBody>
      </p:sp>
      <p:grpSp>
        <p:nvGrpSpPr>
          <p:cNvPr id="59" name="グループ化 58"/>
          <p:cNvGrpSpPr>
            <a:grpSpLocks noChangeAspect="1"/>
          </p:cNvGrpSpPr>
          <p:nvPr/>
        </p:nvGrpSpPr>
        <p:grpSpPr>
          <a:xfrm>
            <a:off x="1547664" y="2796873"/>
            <a:ext cx="1944215" cy="1352207"/>
            <a:chOff x="4644008" y="377957"/>
            <a:chExt cx="2160240" cy="1502451"/>
          </a:xfrm>
        </p:grpSpPr>
        <p:grpSp>
          <p:nvGrpSpPr>
            <p:cNvPr id="60" name="グループ化 59"/>
            <p:cNvGrpSpPr/>
            <p:nvPr/>
          </p:nvGrpSpPr>
          <p:grpSpPr>
            <a:xfrm>
              <a:off x="4644008" y="377957"/>
              <a:ext cx="2003878" cy="1434595"/>
              <a:chOff x="4014460" y="2996952"/>
              <a:chExt cx="3816424" cy="2541457"/>
            </a:xfrm>
          </p:grpSpPr>
          <p:sp>
            <p:nvSpPr>
              <p:cNvPr id="63" name="円弧 62"/>
              <p:cNvSpPr/>
              <p:nvPr/>
            </p:nvSpPr>
            <p:spPr>
              <a:xfrm rot="455970">
                <a:off x="6497692" y="2996952"/>
                <a:ext cx="936104" cy="2520280"/>
              </a:xfrm>
              <a:prstGeom prst="arc">
                <a:avLst>
                  <a:gd name="adj1" fmla="val 5339891"/>
                  <a:gd name="adj2" fmla="val 16143547"/>
                </a:avLst>
              </a:prstGeom>
              <a:noFill/>
              <a:ln w="25400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64" name="円弧 63"/>
              <p:cNvSpPr/>
              <p:nvPr/>
            </p:nvSpPr>
            <p:spPr>
              <a:xfrm>
                <a:off x="6444208" y="2996952"/>
                <a:ext cx="720080" cy="2520280"/>
              </a:xfrm>
              <a:prstGeom prst="arc">
                <a:avLst>
                  <a:gd name="adj1" fmla="val 356362"/>
                  <a:gd name="adj2" fmla="val 5396932"/>
                </a:avLst>
              </a:prstGeom>
              <a:noFill/>
              <a:ln w="25400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65" name="円弧 64"/>
              <p:cNvSpPr/>
              <p:nvPr/>
            </p:nvSpPr>
            <p:spPr>
              <a:xfrm>
                <a:off x="6372200" y="2999028"/>
                <a:ext cx="1458684" cy="2515850"/>
              </a:xfrm>
              <a:prstGeom prst="arc">
                <a:avLst>
                  <a:gd name="adj1" fmla="val 16200000"/>
                  <a:gd name="adj2" fmla="val 268650"/>
                </a:avLst>
              </a:prstGeom>
              <a:noFill/>
              <a:ln w="25400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66" name="円弧 65"/>
              <p:cNvSpPr/>
              <p:nvPr/>
            </p:nvSpPr>
            <p:spPr>
              <a:xfrm rot="455970">
                <a:off x="4086468" y="3018129"/>
                <a:ext cx="936104" cy="2520280"/>
              </a:xfrm>
              <a:prstGeom prst="arc">
                <a:avLst>
                  <a:gd name="adj1" fmla="val 5339891"/>
                  <a:gd name="adj2" fmla="val 16143547"/>
                </a:avLst>
              </a:prstGeom>
              <a:noFill/>
              <a:ln w="25400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67" name="円弧 66"/>
              <p:cNvSpPr/>
              <p:nvPr/>
            </p:nvSpPr>
            <p:spPr>
              <a:xfrm>
                <a:off x="4086468" y="3018129"/>
                <a:ext cx="720080" cy="2520280"/>
              </a:xfrm>
              <a:prstGeom prst="arc">
                <a:avLst>
                  <a:gd name="adj1" fmla="val 356362"/>
                  <a:gd name="adj2" fmla="val 5396932"/>
                </a:avLst>
              </a:prstGeom>
              <a:noFill/>
              <a:ln w="25400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dash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68" name="円弧 67"/>
              <p:cNvSpPr/>
              <p:nvPr/>
            </p:nvSpPr>
            <p:spPr>
              <a:xfrm>
                <a:off x="4014460" y="3020205"/>
                <a:ext cx="1458684" cy="2515850"/>
              </a:xfrm>
              <a:prstGeom prst="arc">
                <a:avLst>
                  <a:gd name="adj1" fmla="val 16200000"/>
                  <a:gd name="adj2" fmla="val 268650"/>
                </a:avLst>
              </a:prstGeom>
              <a:noFill/>
              <a:ln w="25400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dash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cxnSp>
            <p:nvCxnSpPr>
              <p:cNvPr id="69" name="直線コネクタ 68"/>
              <p:cNvCxnSpPr>
                <a:stCxn id="68" idx="0"/>
                <a:endCxn id="63" idx="2"/>
              </p:cNvCxnSpPr>
              <p:nvPr/>
            </p:nvCxnSpPr>
            <p:spPr>
              <a:xfrm flipV="1">
                <a:off x="4743802" y="3006505"/>
                <a:ext cx="2367937" cy="13700"/>
              </a:xfrm>
              <a:prstGeom prst="line">
                <a:avLst/>
              </a:prstGeom>
              <a:noFill/>
              <a:ln w="25400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70" name="直線コネクタ 69"/>
              <p:cNvCxnSpPr>
                <a:endCxn id="64" idx="2"/>
              </p:cNvCxnSpPr>
              <p:nvPr/>
            </p:nvCxnSpPr>
            <p:spPr>
              <a:xfrm flipV="1">
                <a:off x="4446508" y="5517226"/>
                <a:ext cx="2358865" cy="21183"/>
              </a:xfrm>
              <a:prstGeom prst="line">
                <a:avLst/>
              </a:prstGeom>
              <a:noFill/>
              <a:ln w="25400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71" name="直線コネクタ 70"/>
              <p:cNvCxnSpPr>
                <a:endCxn id="65" idx="2"/>
              </p:cNvCxnSpPr>
              <p:nvPr/>
            </p:nvCxnSpPr>
            <p:spPr>
              <a:xfrm>
                <a:off x="6444208" y="4314007"/>
                <a:ext cx="1385925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72" name="直線コネクタ 71"/>
              <p:cNvCxnSpPr>
                <a:stCxn id="67" idx="0"/>
              </p:cNvCxnSpPr>
              <p:nvPr/>
            </p:nvCxnSpPr>
            <p:spPr>
              <a:xfrm>
                <a:off x="4806389" y="4315709"/>
                <a:ext cx="1637819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dash"/>
              </a:ln>
              <a:effectLst/>
            </p:spPr>
          </p:cxnSp>
          <p:sp>
            <p:nvSpPr>
              <p:cNvPr id="73" name="円弧 72"/>
              <p:cNvSpPr/>
              <p:nvPr/>
            </p:nvSpPr>
            <p:spPr>
              <a:xfrm>
                <a:off x="5341932" y="2996952"/>
                <a:ext cx="904716" cy="2520280"/>
              </a:xfrm>
              <a:prstGeom prst="arc">
                <a:avLst>
                  <a:gd name="adj1" fmla="val 5339891"/>
                  <a:gd name="adj2" fmla="val 16143547"/>
                </a:avLst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74" name="円弧 73"/>
              <p:cNvSpPr/>
              <p:nvPr/>
            </p:nvSpPr>
            <p:spPr>
              <a:xfrm>
                <a:off x="5341932" y="2996952"/>
                <a:ext cx="904716" cy="2520280"/>
              </a:xfrm>
              <a:prstGeom prst="arc">
                <a:avLst>
                  <a:gd name="adj1" fmla="val 16200000"/>
                  <a:gd name="adj2" fmla="val 5396932"/>
                </a:avLst>
              </a:prstGeom>
              <a:noFill/>
              <a:ln w="38100" cap="flat" cmpd="sng" algn="ctr">
                <a:solidFill>
                  <a:srgbClr val="FF0000"/>
                </a:solidFill>
                <a:prstDash val="dash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cxnSp>
            <p:nvCxnSpPr>
              <p:cNvPr id="75" name="直線コネクタ 74"/>
              <p:cNvCxnSpPr/>
              <p:nvPr/>
            </p:nvCxnSpPr>
            <p:spPr>
              <a:xfrm flipH="1">
                <a:off x="5220072" y="3573016"/>
                <a:ext cx="204946" cy="288032"/>
              </a:xfrm>
              <a:prstGeom prst="line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</a:ln>
              <a:effectLst/>
            </p:spPr>
          </p:cxnSp>
          <p:cxnSp>
            <p:nvCxnSpPr>
              <p:cNvPr id="76" name="直線コネクタ 75"/>
              <p:cNvCxnSpPr/>
              <p:nvPr/>
            </p:nvCxnSpPr>
            <p:spPr>
              <a:xfrm>
                <a:off x="5389330" y="3600000"/>
                <a:ext cx="158656" cy="288032"/>
              </a:xfrm>
              <a:prstGeom prst="line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</a:ln>
              <a:effectLst/>
            </p:spPr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テキスト ボックス 60"/>
                <p:cNvSpPr txBox="1"/>
                <p:nvPr/>
              </p:nvSpPr>
              <p:spPr>
                <a:xfrm>
                  <a:off x="6229282" y="1234077"/>
                  <a:ext cx="574966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altLang="ja-JP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𝑎</m:t>
                        </m:r>
                        <m:acc>
                          <m:accPr>
                            <m:chr m:val="⃗"/>
                            <m:ctrlPr>
                              <a:rPr kumimoji="0" lang="ja-JP" alt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kumimoji="0" lang="en-US" altLang="ja-JP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𝑛</m:t>
                            </m:r>
                          </m:e>
                        </m:acc>
                      </m:oMath>
                    </m:oMathPara>
                  </a14:m>
                  <a:endParaRPr kumimoji="0" lang="en-US" altLang="ja-JP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/>
                  </a:endParaRP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/>
                  </a:endParaRPr>
                </a:p>
              </p:txBody>
            </p:sp>
          </mc:Choice>
          <mc:Fallback xmlns="">
            <p:sp>
              <p:nvSpPr>
                <p:cNvPr id="96" name="テキスト ボックス 9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29282" y="1234077"/>
                  <a:ext cx="574966" cy="646331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2" name="右中かっこ 61"/>
            <p:cNvSpPr/>
            <p:nvPr/>
          </p:nvSpPr>
          <p:spPr>
            <a:xfrm rot="5400000">
              <a:off x="6420720" y="1057294"/>
              <a:ext cx="115695" cy="338637"/>
            </a:xfrm>
            <a:prstGeom prst="rightBrace">
              <a:avLst/>
            </a:prstGeom>
            <a:noFill/>
            <a:ln w="158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</a:endParaRPr>
            </a:p>
          </p:txBody>
        </p:sp>
      </p:grpSp>
      <p:sp>
        <p:nvSpPr>
          <p:cNvPr id="77" name="上下矢印 76"/>
          <p:cNvSpPr>
            <a:spLocks noChangeAspect="1"/>
          </p:cNvSpPr>
          <p:nvPr/>
        </p:nvSpPr>
        <p:spPr>
          <a:xfrm rot="16200000">
            <a:off x="4208984" y="2910263"/>
            <a:ext cx="420342" cy="1025769"/>
          </a:xfrm>
          <a:prstGeom prst="upDownArrow">
            <a:avLst/>
          </a:prstGeom>
          <a:solidFill>
            <a:srgbClr val="EEECE1"/>
          </a:solidFill>
          <a:ln w="25400" cap="flat" cmpd="sng" algn="ctr">
            <a:solidFill>
              <a:sysClr val="window" lastClr="FFFFFF">
                <a:lumMod val="65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</a:endParaRPr>
          </a:p>
        </p:txBody>
      </p:sp>
      <p:grpSp>
        <p:nvGrpSpPr>
          <p:cNvPr id="78" name="グループ化 77"/>
          <p:cNvGrpSpPr/>
          <p:nvPr/>
        </p:nvGrpSpPr>
        <p:grpSpPr>
          <a:xfrm>
            <a:off x="5387946" y="1900887"/>
            <a:ext cx="1988036" cy="2752921"/>
            <a:chOff x="4811883" y="3506634"/>
            <a:chExt cx="1988036" cy="2752921"/>
          </a:xfrm>
        </p:grpSpPr>
        <p:grpSp>
          <p:nvGrpSpPr>
            <p:cNvPr id="79" name="グループ化 78"/>
            <p:cNvGrpSpPr>
              <a:grpSpLocks noChangeAspect="1"/>
            </p:cNvGrpSpPr>
            <p:nvPr/>
          </p:nvGrpSpPr>
          <p:grpSpPr>
            <a:xfrm>
              <a:off x="4811883" y="3506634"/>
              <a:ext cx="1988036" cy="2308540"/>
              <a:chOff x="4811883" y="2718352"/>
              <a:chExt cx="2208931" cy="2565044"/>
            </a:xfrm>
          </p:grpSpPr>
          <p:grpSp>
            <p:nvGrpSpPr>
              <p:cNvPr id="81" name="グループ化 80"/>
              <p:cNvGrpSpPr/>
              <p:nvPr/>
            </p:nvGrpSpPr>
            <p:grpSpPr>
              <a:xfrm>
                <a:off x="4811883" y="2718352"/>
                <a:ext cx="2208931" cy="2425517"/>
                <a:chOff x="5436096" y="3332396"/>
                <a:chExt cx="2599004" cy="3019264"/>
              </a:xfrm>
            </p:grpSpPr>
            <p:sp>
              <p:nvSpPr>
                <p:cNvPr id="84" name="正方形/長方形 83"/>
                <p:cNvSpPr/>
                <p:nvPr/>
              </p:nvSpPr>
              <p:spPr>
                <a:xfrm>
                  <a:off x="5436096" y="3356992"/>
                  <a:ext cx="1927599" cy="2952328"/>
                </a:xfrm>
                <a:prstGeom prst="rect">
                  <a:avLst/>
                </a:prstGeom>
                <a:noFill/>
                <a:ln w="25400" cap="flat" cmpd="sng" algn="ctr">
                  <a:solidFill>
                    <a:srgbClr val="4F81BD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/>
                  </a:endParaRPr>
                </a:p>
              </p:txBody>
            </p:sp>
            <p:grpSp>
              <p:nvGrpSpPr>
                <p:cNvPr id="85" name="グループ化 84"/>
                <p:cNvGrpSpPr/>
                <p:nvPr/>
              </p:nvGrpSpPr>
              <p:grpSpPr>
                <a:xfrm rot="20959358">
                  <a:off x="6249568" y="3332396"/>
                  <a:ext cx="296564" cy="3019264"/>
                  <a:chOff x="6247895" y="2636912"/>
                  <a:chExt cx="296564" cy="3672408"/>
                </a:xfrm>
              </p:grpSpPr>
              <p:cxnSp>
                <p:nvCxnSpPr>
                  <p:cNvPr id="89" name="直線コネクタ 88"/>
                  <p:cNvCxnSpPr>
                    <a:stCxn id="84" idx="0"/>
                    <a:endCxn id="84" idx="2"/>
                  </p:cNvCxnSpPr>
                  <p:nvPr/>
                </p:nvCxnSpPr>
                <p:spPr>
                  <a:xfrm>
                    <a:off x="6399896" y="2636912"/>
                    <a:ext cx="0" cy="3672408"/>
                  </a:xfrm>
                  <a:prstGeom prst="line">
                    <a:avLst/>
                  </a:prstGeom>
                  <a:noFill/>
                  <a:ln w="38100" cap="flat" cmpd="sng" algn="ctr">
                    <a:solidFill>
                      <a:srgbClr val="FF0000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90" name="直線コネクタ 89"/>
                  <p:cNvCxnSpPr/>
                  <p:nvPr/>
                </p:nvCxnSpPr>
                <p:spPr>
                  <a:xfrm flipH="1">
                    <a:off x="6247895" y="4212100"/>
                    <a:ext cx="150574" cy="232649"/>
                  </a:xfrm>
                  <a:prstGeom prst="line">
                    <a:avLst/>
                  </a:prstGeom>
                  <a:noFill/>
                  <a:ln w="38100" cap="flat" cmpd="sng" algn="ctr">
                    <a:solidFill>
                      <a:srgbClr val="FF0000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91" name="直線コネクタ 90"/>
                  <p:cNvCxnSpPr/>
                  <p:nvPr/>
                </p:nvCxnSpPr>
                <p:spPr>
                  <a:xfrm>
                    <a:off x="6398468" y="4212100"/>
                    <a:ext cx="145991" cy="232649"/>
                  </a:xfrm>
                  <a:prstGeom prst="line">
                    <a:avLst/>
                  </a:prstGeom>
                  <a:noFill/>
                  <a:ln w="38100" cap="flat" cmpd="sng" algn="ctr">
                    <a:solidFill>
                      <a:srgbClr val="FF0000"/>
                    </a:solidFill>
                    <a:prstDash val="solid"/>
                  </a:ln>
                  <a:effectLst/>
                </p:spPr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6" name="テキスト ボックス 85"/>
                    <p:cNvSpPr txBox="1"/>
                    <p:nvPr/>
                  </p:nvSpPr>
                  <p:spPr>
                    <a:xfrm>
                      <a:off x="6618393" y="5918425"/>
                      <a:ext cx="745302" cy="38311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kumimoji="0" lang="en-US" altLang="ja-JP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𝑡</m:t>
                            </m:r>
                            <m:r>
                              <a:rPr kumimoji="0" lang="en-US" altLang="ja-JP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=0</m:t>
                            </m:r>
                          </m:oMath>
                        </m:oMathPara>
                      </a14:m>
                      <a:endParaRPr kumimoji="0" lang="en-US" altLang="ja-JP" sz="1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ＭＳ Ｐゴシック"/>
                      </a:endParaRPr>
                    </a:p>
                  </p:txBody>
                </p:sp>
              </mc:Choice>
              <mc:Fallback xmlns="">
                <p:sp>
                  <p:nvSpPr>
                    <p:cNvPr id="122" name="テキスト ボックス 12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618393" y="5918425"/>
                      <a:ext cx="745302" cy="383118"/>
                    </a:xfrm>
                    <a:prstGeom prst="rect">
                      <a:avLst/>
                    </a:prstGeom>
                    <a:blipFill rotWithShape="1">
                      <a:blip r:embed="rId1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ja-JP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7" name="テキスト ボックス 86"/>
                    <p:cNvSpPr txBox="1"/>
                    <p:nvPr/>
                  </p:nvSpPr>
                  <p:spPr>
                    <a:xfrm>
                      <a:off x="6418689" y="3367404"/>
                      <a:ext cx="1616411" cy="42568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kumimoji="0" lang="en-US" altLang="ja-JP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𝑡</m:t>
                            </m:r>
                            <m:r>
                              <a:rPr kumimoji="0" lang="en-US" altLang="ja-JP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=</m:t>
                            </m:r>
                            <m:r>
                              <a:rPr kumimoji="0" lang="en-US" altLang="ja-JP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𝑎</m:t>
                            </m:r>
                            <m:sSub>
                              <m:sSubPr>
                                <m:ctrlPr>
                                  <a:rPr kumimoji="0" lang="en-US" altLang="ja-JP" sz="14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kumimoji="0" lang="en-US" altLang="ja-JP" sz="14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kumimoji="0" lang="en-US" altLang="ja-JP" sz="14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kumimoji="0" lang="en-US" altLang="ja-JP" sz="1400" b="0" i="0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kumimoji="0" lang="en-US" altLang="ja-JP" sz="14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ＭＳ Ｐゴシック"/>
                                  </a:rPr>
                                </m:ctrlPr>
                              </m:sSubPr>
                              <m:e>
                                <m:r>
                                  <a:rPr kumimoji="0" lang="en-US" altLang="ja-JP" sz="14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ＭＳ Ｐゴシック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kumimoji="0" lang="en-US" altLang="ja-JP" sz="14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ＭＳ Ｐゴシック"/>
                                  </a:rPr>
                                  <m:t>0</m:t>
                                </m:r>
                              </m:sub>
                            </m:sSub>
                          </m:oMath>
                        </m:oMathPara>
                      </a14:m>
                      <a:endParaRPr kumimoji="0" lang="en-US" altLang="ja-JP" sz="1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ＭＳ Ｐゴシック"/>
                      </a:endParaRPr>
                    </a:p>
                  </p:txBody>
                </p:sp>
              </mc:Choice>
              <mc:Fallback xmlns="">
                <p:sp>
                  <p:nvSpPr>
                    <p:cNvPr id="87" name="テキスト ボックス 86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418689" y="3367404"/>
                      <a:ext cx="1616411" cy="425687"/>
                    </a:xfrm>
                    <a:prstGeom prst="rect">
                      <a:avLst/>
                    </a:prstGeom>
                    <a:blipFill rotWithShape="1">
                      <a:blip r:embed="rId1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ja-JP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88" name="直線コネクタ 87"/>
                <p:cNvCxnSpPr/>
                <p:nvPr/>
              </p:nvCxnSpPr>
              <p:spPr>
                <a:xfrm>
                  <a:off x="6121802" y="3357844"/>
                  <a:ext cx="17747" cy="2951476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dash"/>
                </a:ln>
                <a:effectLst/>
              </p:spPr>
            </p:cxnSp>
          </p:grpSp>
          <p:sp>
            <p:nvSpPr>
              <p:cNvPr id="82" name="右中かっこ 81"/>
              <p:cNvSpPr/>
              <p:nvPr/>
            </p:nvSpPr>
            <p:spPr>
              <a:xfrm rot="5400000">
                <a:off x="5589156" y="5002433"/>
                <a:ext cx="115695" cy="446232"/>
              </a:xfrm>
              <a:prstGeom prst="rightBrace">
                <a:avLst/>
              </a:prstGeom>
              <a:noFill/>
              <a:ln w="158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3" name="テキスト ボックス 82"/>
                  <p:cNvSpPr txBox="1"/>
                  <p:nvPr/>
                </p:nvSpPr>
                <p:spPr>
                  <a:xfrm rot="4593732">
                    <a:off x="5514672" y="3505559"/>
                    <a:ext cx="979242" cy="4681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US" altLang="ja-JP" sz="12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𝒂</m:t>
                          </m:r>
                          <m:rad>
                            <m:radPr>
                              <m:degHide m:val="on"/>
                              <m:ctrlPr>
                                <a:rPr kumimoji="0" lang="en-US" altLang="ja-JP" sz="12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bSup>
                                <m:sSubSupPr>
                                  <m:ctrlPr>
                                    <a:rPr kumimoji="0" lang="en-US" altLang="ja-JP" sz="1200" b="1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kumimoji="0" lang="en-US" altLang="ja-JP" sz="1200" b="1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</a:rPr>
                                    <m:t>𝑵</m:t>
                                  </m:r>
                                </m:e>
                                <m:sub>
                                  <m:r>
                                    <a:rPr kumimoji="0" lang="en-US" altLang="ja-JP" sz="1200" b="1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</a:rPr>
                                    <m:t>𝒕</m:t>
                                  </m:r>
                                </m:sub>
                                <m:sup>
                                  <m:r>
                                    <a:rPr kumimoji="0" lang="en-US" altLang="ja-JP" sz="1200" b="1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bSup>
                              <m:r>
                                <a:rPr kumimoji="0" lang="en-US" altLang="ja-JP" sz="12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kumimoji="0" lang="en-US" altLang="ja-JP" sz="1200" b="1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kumimoji="0" lang="en-US" altLang="ja-JP" sz="1200" b="1" i="1" u="none" strike="noStrike" kern="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kumimoji="0" lang="en-US" altLang="ja-JP" sz="1200" b="1" i="1" u="none" strike="noStrike" kern="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/>
                                        </a:rPr>
                                        <m:t>𝒏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kumimoji="0" lang="en-US" altLang="ja-JP" sz="1200" b="1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rad>
                        </m:oMath>
                      </m:oMathPara>
                    </a14:m>
                    <a:endParaRPr kumimoji="0" lang="en-US" altLang="ja-JP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</a:endParaRPr>
                  </a:p>
                </p:txBody>
              </p:sp>
            </mc:Choice>
            <mc:Fallback xmlns="">
              <p:sp>
                <p:nvSpPr>
                  <p:cNvPr id="119" name="テキスト ボックス 1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4593732">
                    <a:off x="5514672" y="3505559"/>
                    <a:ext cx="979242" cy="468141"/>
                  </a:xfrm>
                  <a:prstGeom prst="rect">
                    <a:avLst/>
                  </a:prstGeom>
                  <a:blipFill rotWithShape="1"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テキスト ボックス 79"/>
                <p:cNvSpPr txBox="1">
                  <a:spLocks noChangeAspect="1"/>
                </p:cNvSpPr>
                <p:nvPr/>
              </p:nvSpPr>
              <p:spPr>
                <a:xfrm>
                  <a:off x="5293179" y="5733257"/>
                  <a:ext cx="516257" cy="5262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b="0" i="1" smtClean="0">
                            <a:effectLst/>
                            <a:latin typeface="Cambria Math"/>
                          </a:rPr>
                          <m:t>𝑎</m:t>
                        </m:r>
                        <m:acc>
                          <m:accPr>
                            <m:chr m:val="⃗"/>
                            <m:ctrlPr>
                              <a:rPr kumimoji="1" lang="ja-JP" altLang="en-US" i="1" smtClean="0">
                                <a:effectLst/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kumimoji="1" lang="en-US" altLang="ja-JP" b="0" i="1" smtClean="0">
                                <a:effectLst/>
                                <a:latin typeface="Cambria Math"/>
                              </a:rPr>
                              <m:t>𝑛</m:t>
                            </m:r>
                          </m:e>
                        </m:acc>
                      </m:oMath>
                    </m:oMathPara>
                  </a14:m>
                  <a:endParaRPr kumimoji="1" lang="en-US" altLang="ja-JP" i="1" dirty="0" smtClean="0"/>
                </a:p>
                <a:p>
                  <a:endParaRPr kumimoji="1" lang="ja-JP" altLang="en-US" dirty="0"/>
                </a:p>
              </p:txBody>
            </p:sp>
          </mc:Choice>
          <mc:Fallback xmlns="">
            <p:sp>
              <p:nvSpPr>
                <p:cNvPr id="188" name="テキスト ボックス 18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93179" y="5733257"/>
                  <a:ext cx="516257" cy="526298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2" name="曲折矢印 91"/>
          <p:cNvSpPr/>
          <p:nvPr/>
        </p:nvSpPr>
        <p:spPr bwMode="auto">
          <a:xfrm rot="5400000">
            <a:off x="7113891" y="3018564"/>
            <a:ext cx="432048" cy="532841"/>
          </a:xfrm>
          <a:prstGeom prst="bentArrow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None/>
              <a:tabLst/>
            </a:pPr>
            <a:endParaRPr kumimoji="1" lang="ja-JP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ＭＳ Ｐゴシック" pitchFamily="50" charset="-128"/>
            </a:endParaRPr>
          </a:p>
        </p:txBody>
      </p:sp>
      <p:cxnSp>
        <p:nvCxnSpPr>
          <p:cNvPr id="93" name="直線矢印コネクタ 92"/>
          <p:cNvCxnSpPr>
            <a:cxnSpLocks noChangeAspect="1"/>
          </p:cNvCxnSpPr>
          <p:nvPr/>
        </p:nvCxnSpPr>
        <p:spPr>
          <a:xfrm flipV="1">
            <a:off x="597235" y="3109586"/>
            <a:ext cx="0" cy="751189"/>
          </a:xfrm>
          <a:prstGeom prst="straightConnector1">
            <a:avLst/>
          </a:prstGeom>
          <a:noFill/>
          <a:ln w="190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94" name="直線コネクタ 93"/>
          <p:cNvCxnSpPr>
            <a:cxnSpLocks noChangeAspect="1"/>
          </p:cNvCxnSpPr>
          <p:nvPr/>
        </p:nvCxnSpPr>
        <p:spPr>
          <a:xfrm>
            <a:off x="597235" y="3861048"/>
            <a:ext cx="550807" cy="0"/>
          </a:xfrm>
          <a:prstGeom prst="line">
            <a:avLst/>
          </a:prstGeom>
          <a:noFill/>
          <a:ln w="190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95" name="テキスト ボックス 94"/>
          <p:cNvSpPr txBox="1">
            <a:spLocks noChangeAspect="1"/>
          </p:cNvSpPr>
          <p:nvPr/>
        </p:nvSpPr>
        <p:spPr>
          <a:xfrm>
            <a:off x="506984" y="3882534"/>
            <a:ext cx="6591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ja-JP" dirty="0" smtClean="0">
                <a:solidFill>
                  <a:prstClr val="black"/>
                </a:solidFill>
                <a:effectLst/>
                <a:latin typeface="Calibri"/>
                <a:ea typeface="ＭＳ Ｐゴシック"/>
              </a:rPr>
              <a:t>space</a:t>
            </a:r>
            <a:endParaRPr lang="ja-JP" altLang="en-US" dirty="0">
              <a:solidFill>
                <a:prstClr val="black"/>
              </a:solidFill>
              <a:effectLst/>
              <a:latin typeface="Calibri"/>
              <a:ea typeface="ＭＳ Ｐゴシック"/>
            </a:endParaRPr>
          </a:p>
        </p:txBody>
      </p:sp>
      <p:sp>
        <p:nvSpPr>
          <p:cNvPr id="96" name="テキスト ボックス 95"/>
          <p:cNvSpPr txBox="1">
            <a:spLocks noChangeAspect="1"/>
          </p:cNvSpPr>
          <p:nvPr/>
        </p:nvSpPr>
        <p:spPr>
          <a:xfrm rot="16200000">
            <a:off x="137707" y="3254782"/>
            <a:ext cx="5661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ja-JP" dirty="0" smtClean="0">
                <a:solidFill>
                  <a:prstClr val="black"/>
                </a:solidFill>
                <a:effectLst/>
                <a:latin typeface="Calibri"/>
                <a:ea typeface="ＭＳ Ｐゴシック"/>
              </a:rPr>
              <a:t>time</a:t>
            </a:r>
            <a:endParaRPr lang="ja-JP" altLang="en-US" dirty="0">
              <a:solidFill>
                <a:prstClr val="black"/>
              </a:solidFill>
              <a:effectLst/>
              <a:latin typeface="Calibri"/>
              <a:ea typeface="ＭＳ Ｐゴシック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テキスト ボックス 96"/>
              <p:cNvSpPr txBox="1"/>
              <p:nvPr/>
            </p:nvSpPr>
            <p:spPr>
              <a:xfrm>
                <a:off x="6948264" y="3564050"/>
                <a:ext cx="1635448" cy="6582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n-US" altLang="ja-JP" b="0" i="0" smtClean="0">
                          <a:effectLst/>
                          <a:latin typeface="Cambria Math"/>
                        </a:rPr>
                        <m:t>T</m:t>
                      </m:r>
                      <m:r>
                        <a:rPr kumimoji="1" lang="en-US" altLang="ja-JP" i="1" smtClean="0">
                          <a:effectLst/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kumimoji="1" lang="en-US" altLang="ja-JP" b="0" i="1" smtClean="0">
                              <a:effectLst/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effectLst/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b="0" i="1" smtClean="0">
                              <a:effectLst/>
                              <a:latin typeface="Cambria Math"/>
                            </a:rPr>
                            <m:t>𝑎</m:t>
                          </m:r>
                          <m:rad>
                            <m:radPr>
                              <m:degHide m:val="on"/>
                              <m:ctrlPr>
                                <a:rPr kumimoji="1" lang="en-US" altLang="ja-JP" b="0" i="1" smtClean="0">
                                  <a:effectLst/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bSup>
                                <m:sSubSupPr>
                                  <m:ctrlPr>
                                    <a:rPr kumimoji="1" lang="en-US" altLang="ja-JP" b="0" i="1" smtClean="0">
                                      <a:effectLst/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kumimoji="1" lang="en-US" altLang="ja-JP" b="0" i="1" smtClean="0">
                                      <a:effectLst/>
                                      <a:latin typeface="Cambria Math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kumimoji="1" lang="en-US" altLang="ja-JP" b="0" i="1" smtClean="0">
                                      <a:effectLst/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  <m:sup>
                                  <m:r>
                                    <a:rPr kumimoji="1" lang="en-US" altLang="ja-JP" b="0" i="1" smtClean="0">
                                      <a:effectLst/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kumimoji="1" lang="en-US" altLang="ja-JP" b="0" i="1" smtClean="0">
                                  <a:effectLst/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kumimoji="1" lang="en-US" altLang="ja-JP" b="0" i="1" smtClean="0">
                                      <a:effectLst/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kumimoji="1" lang="en-US" altLang="ja-JP" b="0" i="1" smtClean="0">
                                          <a:effectLst/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kumimoji="1" lang="en-US" altLang="ja-JP" b="0" i="1" smtClean="0">
                                          <a:effectLst/>
                                          <a:latin typeface="Cambria Math"/>
                                        </a:rPr>
                                        <m:t>𝑛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kumimoji="1" lang="en-US" altLang="ja-JP" b="0" i="1" smtClean="0">
                                      <a:effectLst/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kumimoji="1" lang="en-US" altLang="ja-JP" b="0" dirty="0" smtClean="0">
                  <a:effectLst/>
                </a:endParaRPr>
              </a:p>
            </p:txBody>
          </p:sp>
        </mc:Choice>
        <mc:Fallback xmlns="">
          <p:sp>
            <p:nvSpPr>
              <p:cNvPr id="97" name="テキスト ボックス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3564050"/>
                <a:ext cx="1635448" cy="65825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図 1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7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08" y="1668818"/>
            <a:ext cx="2664001" cy="289668"/>
          </a:xfrm>
          <a:prstGeom prst="rect">
            <a:avLst/>
          </a:prstGeom>
        </p:spPr>
      </p:pic>
      <p:sp>
        <p:nvSpPr>
          <p:cNvPr id="53" name="テキスト ボックス 52"/>
          <p:cNvSpPr txBox="1"/>
          <p:nvPr/>
        </p:nvSpPr>
        <p:spPr>
          <a:xfrm>
            <a:off x="899592" y="4653136"/>
            <a:ext cx="66956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effectLst/>
              </a:rPr>
              <a:t>By using the shifted boundary</a:t>
            </a:r>
          </a:p>
          <a:p>
            <a:r>
              <a:rPr lang="en-US" altLang="ja-JP" dirty="0" smtClean="0">
                <a:effectLst/>
              </a:rPr>
              <a:t>	various T’s are realized with </a:t>
            </a:r>
            <a:r>
              <a:rPr lang="en-US" altLang="ja-JP" dirty="0" smtClean="0">
                <a:solidFill>
                  <a:srgbClr val="C00000"/>
                </a:solidFill>
                <a:effectLst/>
              </a:rPr>
              <a:t>the same lattice spacing</a:t>
            </a:r>
          </a:p>
          <a:p>
            <a:endParaRPr kumimoji="1" lang="en-US" altLang="ja-JP" dirty="0">
              <a:solidFill>
                <a:srgbClr val="FF0000"/>
              </a:solidFill>
              <a:effectLst/>
            </a:endParaRPr>
          </a:p>
          <a:p>
            <a:r>
              <a:rPr lang="en-US" altLang="ja-JP" dirty="0" smtClean="0">
                <a:effectLst/>
              </a:rPr>
              <a:t>T resolution is largely improved </a:t>
            </a:r>
          </a:p>
          <a:p>
            <a:r>
              <a:rPr kumimoji="1" lang="en-US" altLang="ja-JP" dirty="0" smtClean="0">
                <a:effectLst/>
              </a:rPr>
              <a:t>	while </a:t>
            </a:r>
            <a:r>
              <a:rPr kumimoji="1" lang="en-US" altLang="ja-JP" dirty="0" smtClean="0">
                <a:solidFill>
                  <a:srgbClr val="C00000"/>
                </a:solidFill>
                <a:effectLst/>
              </a:rPr>
              <a:t>keeping advantages of the fixed scale approach</a:t>
            </a:r>
            <a:endParaRPr kumimoji="1" lang="ja-JP" altLang="en-US" dirty="0">
              <a:solidFill>
                <a:srgbClr val="C00000"/>
              </a:solidFill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84159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en-US" altLang="ja-JP" sz="1000" smtClean="0"/>
              <a:t>JPS 2014 Spring </a:t>
            </a:r>
          </a:p>
        </p:txBody>
      </p:sp>
      <p:sp>
        <p:nvSpPr>
          <p:cNvPr id="12291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en-US" altLang="ja-JP" sz="1000" smtClean="0"/>
              <a:t>T. Umeda (Hiroshima)</a:t>
            </a: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744538" y="620713"/>
            <a:ext cx="7356475" cy="725487"/>
          </a:xfrm>
        </p:spPr>
        <p:txBody>
          <a:bodyPr/>
          <a:lstStyle/>
          <a:p>
            <a:pPr eaLnBrk="1" hangingPunct="1"/>
            <a:r>
              <a:rPr lang="en-US" altLang="ja-JP" sz="2800" dirty="0" smtClean="0">
                <a:solidFill>
                  <a:schemeClr val="bg2"/>
                </a:solidFill>
              </a:rPr>
              <a:t>Test in quenched QCD</a:t>
            </a:r>
            <a:endParaRPr lang="el-GR" altLang="ja-JP" sz="2800" baseline="30000" dirty="0" smtClean="0">
              <a:solidFill>
                <a:schemeClr val="bg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755576" y="1628800"/>
                <a:ext cx="6564810" cy="4955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800" dirty="0" smtClean="0">
                    <a:solidFill>
                      <a:srgbClr val="0033CC"/>
                    </a:solidFill>
                    <a:effectLst/>
                  </a:rPr>
                  <a:t>Simulation setup</a:t>
                </a:r>
                <a:endParaRPr lang="en-US" altLang="ja-JP" dirty="0" smtClean="0">
                  <a:effectLst/>
                </a:endParaRPr>
              </a:p>
              <a:p>
                <a:pPr marL="285750" indent="-285750">
                  <a:lnSpc>
                    <a:spcPct val="150000"/>
                  </a:lnSpc>
                  <a:buClr>
                    <a:srgbClr val="0033CC"/>
                  </a:buClr>
                  <a:buFont typeface="Wingdings" panose="05000000000000000000" pitchFamily="2" charset="2"/>
                  <a:buChar char="n"/>
                </a:pPr>
                <a:r>
                  <a:rPr lang="en-US" altLang="ja-JP" dirty="0" smtClean="0">
                    <a:effectLst/>
                  </a:rPr>
                  <a:t>quenched QCD</a:t>
                </a:r>
              </a:p>
              <a:p>
                <a:pPr marL="285750" indent="-285750">
                  <a:buClr>
                    <a:srgbClr val="0033CC"/>
                  </a:buClr>
                  <a:buFont typeface="Wingdings" panose="05000000000000000000" pitchFamily="2" charset="2"/>
                  <a:buChar char="n"/>
                </a:pPr>
                <a:r>
                  <a:rPr lang="en-US" altLang="ja-JP" dirty="0" smtClean="0">
                    <a:effectLst/>
                  </a:rPr>
                  <a:t>β=6.0</a:t>
                </a:r>
              </a:p>
              <a:p>
                <a:pPr>
                  <a:buClr>
                    <a:srgbClr val="0033CC"/>
                  </a:buClr>
                </a:pPr>
                <a:r>
                  <a:rPr lang="en-US" altLang="ja-JP" dirty="0">
                    <a:effectLst/>
                  </a:rPr>
                  <a:t>	</a:t>
                </a:r>
                <a:r>
                  <a:rPr lang="en-US" altLang="ja-JP" dirty="0" smtClean="0">
                    <a:effectLst/>
                  </a:rPr>
                  <a:t>a ~ 0.1fm</a:t>
                </a:r>
                <a:endParaRPr lang="en-US" altLang="ja-JP" dirty="0">
                  <a:effectLst/>
                </a:endParaRPr>
              </a:p>
              <a:p>
                <a:pPr marL="285750" indent="-285750">
                  <a:lnSpc>
                    <a:spcPct val="150000"/>
                  </a:lnSpc>
                  <a:buClr>
                    <a:srgbClr val="0033CC"/>
                  </a:buClr>
                  <a:buFont typeface="Wingdings" panose="05000000000000000000" pitchFamily="2" charset="2"/>
                  <a:buChar char="n"/>
                </a:pPr>
                <a:r>
                  <a:rPr lang="en-US" altLang="ja-JP" dirty="0" smtClean="0">
                    <a:effectLst/>
                  </a:rPr>
                  <a:t>32</a:t>
                </a:r>
                <a:r>
                  <a:rPr lang="en-US" altLang="ja-JP" baseline="30000" dirty="0" smtClean="0">
                    <a:effectLst/>
                  </a:rPr>
                  <a:t>3</a:t>
                </a:r>
                <a:r>
                  <a:rPr lang="en-US" altLang="ja-JP" dirty="0" smtClean="0">
                    <a:effectLst/>
                  </a:rPr>
                  <a:t> x N</a:t>
                </a:r>
                <a:r>
                  <a:rPr lang="en-US" altLang="ja-JP" baseline="-25000" dirty="0" smtClean="0">
                    <a:effectLst/>
                  </a:rPr>
                  <a:t>t</a:t>
                </a:r>
                <a:r>
                  <a:rPr lang="en-US" altLang="ja-JP" dirty="0" smtClean="0">
                    <a:effectLst/>
                  </a:rPr>
                  <a:t> lattices,     N</a:t>
                </a:r>
                <a:r>
                  <a:rPr lang="en-US" altLang="ja-JP" baseline="-25000" dirty="0" smtClean="0">
                    <a:effectLst/>
                  </a:rPr>
                  <a:t>t </a:t>
                </a:r>
                <a:r>
                  <a:rPr lang="en-US" altLang="ja-JP" dirty="0" smtClean="0">
                    <a:effectLst/>
                  </a:rPr>
                  <a:t>= 3, 4, 5, 6, </a:t>
                </a:r>
                <a:r>
                  <a:rPr lang="en-US" altLang="ja-JP" dirty="0" smtClean="0">
                    <a:solidFill>
                      <a:srgbClr val="C00000"/>
                    </a:solidFill>
                    <a:effectLst/>
                  </a:rPr>
                  <a:t>7</a:t>
                </a:r>
                <a:r>
                  <a:rPr lang="en-US" altLang="ja-JP" dirty="0" smtClean="0">
                    <a:effectLst/>
                  </a:rPr>
                  <a:t>, 8, 9 and 32 (T=0)</a:t>
                </a:r>
              </a:p>
              <a:p>
                <a:pPr>
                  <a:lnSpc>
                    <a:spcPct val="150000"/>
                  </a:lnSpc>
                  <a:buClr>
                    <a:srgbClr val="0033CC"/>
                  </a:buClr>
                </a:pPr>
                <a:r>
                  <a:rPr lang="en-US" altLang="ja-JP" dirty="0">
                    <a:effectLst/>
                  </a:rPr>
                  <a:t>	 T</a:t>
                </a:r>
                <a:r>
                  <a:rPr lang="en-US" altLang="ja-JP" baseline="-25000" dirty="0">
                    <a:effectLst/>
                  </a:rPr>
                  <a:t>c</a:t>
                </a:r>
                <a:r>
                  <a:rPr lang="en-US" altLang="ja-JP" dirty="0">
                    <a:effectLst/>
                  </a:rPr>
                  <a:t>(N</a:t>
                </a:r>
                <a:r>
                  <a:rPr lang="en-US" altLang="ja-JP" baseline="-25000" dirty="0">
                    <a:effectLst/>
                  </a:rPr>
                  <a:t>f</a:t>
                </a:r>
                <a:r>
                  <a:rPr lang="en-US" altLang="ja-JP" dirty="0">
                    <a:effectLst/>
                  </a:rPr>
                  <a:t>=0) ~ </a:t>
                </a:r>
                <a:r>
                  <a:rPr lang="en-US" altLang="ja-JP" dirty="0" smtClean="0">
                    <a:effectLst/>
                  </a:rPr>
                  <a:t>2 x T</a:t>
                </a:r>
                <a:r>
                  <a:rPr lang="en-US" altLang="ja-JP" baseline="-25000" dirty="0" smtClean="0">
                    <a:effectLst/>
                  </a:rPr>
                  <a:t>c</a:t>
                </a:r>
                <a:r>
                  <a:rPr lang="en-US" altLang="ja-JP" dirty="0" smtClean="0">
                    <a:effectLst/>
                  </a:rPr>
                  <a:t>(N</a:t>
                </a:r>
                <a:r>
                  <a:rPr lang="en-US" altLang="ja-JP" baseline="-25000" dirty="0" smtClean="0">
                    <a:effectLst/>
                  </a:rPr>
                  <a:t>f</a:t>
                </a:r>
                <a:r>
                  <a:rPr lang="en-US" altLang="ja-JP" dirty="0" smtClean="0">
                    <a:effectLst/>
                  </a:rPr>
                  <a:t>=2+1, m</a:t>
                </a:r>
                <a:r>
                  <a:rPr lang="en-US" altLang="ja-JP" baseline="-25000" dirty="0" smtClean="0">
                    <a:effectLst/>
                  </a:rPr>
                  <a:t>phys</a:t>
                </a:r>
                <a:r>
                  <a:rPr lang="en-US" altLang="ja-JP" dirty="0" smtClean="0">
                    <a:effectLst/>
                  </a:rPr>
                  <a:t>)</a:t>
                </a:r>
                <a:endParaRPr lang="en-US" altLang="ja-JP" dirty="0">
                  <a:effectLst/>
                </a:endParaRPr>
              </a:p>
              <a:p>
                <a:pPr marL="285750" indent="-285750">
                  <a:lnSpc>
                    <a:spcPct val="150000"/>
                  </a:lnSpc>
                  <a:buClr>
                    <a:srgbClr val="0033CC"/>
                  </a:buClr>
                  <a:buFont typeface="Wingdings" panose="05000000000000000000" pitchFamily="2" charset="2"/>
                  <a:buChar char="n"/>
                </a:pPr>
                <a:r>
                  <a:rPr lang="en-US" altLang="ja-JP" dirty="0" smtClean="0">
                    <a:effectLst/>
                  </a:rPr>
                  <a:t>boundary condition</a:t>
                </a:r>
              </a:p>
              <a:p>
                <a:r>
                  <a:rPr kumimoji="1" lang="en-US" altLang="ja-JP" dirty="0">
                    <a:effectLst/>
                  </a:rPr>
                  <a:t>	</a:t>
                </a:r>
                <a:r>
                  <a:rPr lang="en-US" altLang="ja-JP" dirty="0" smtClean="0">
                    <a:effectLst/>
                  </a:rPr>
                  <a:t>- </a:t>
                </a:r>
                <a:r>
                  <a:rPr kumimoji="1" lang="en-US" altLang="ja-JP" dirty="0" smtClean="0">
                    <a:effectLst/>
                  </a:rPr>
                  <a:t>spatial : periodic boundary condition</a:t>
                </a:r>
              </a:p>
              <a:p>
                <a:r>
                  <a:rPr lang="en-US" altLang="ja-JP" dirty="0">
                    <a:effectLst/>
                  </a:rPr>
                  <a:t>	</a:t>
                </a:r>
                <a:r>
                  <a:rPr lang="en-US" altLang="ja-JP" dirty="0" smtClean="0">
                    <a:effectLst/>
                  </a:rPr>
                  <a:t>- temporal: shifted boundary condition</a:t>
                </a:r>
              </a:p>
              <a:p>
                <a:endParaRPr lang="en-US" altLang="ja-JP" dirty="0">
                  <a:effectLst/>
                </a:endParaRPr>
              </a:p>
              <a:p>
                <a:endParaRPr lang="en-US" altLang="ja-JP" dirty="0" smtClean="0">
                  <a:effectLst/>
                </a:endParaRPr>
              </a:p>
              <a:p>
                <a:endParaRPr lang="en-US" altLang="ja-JP" dirty="0">
                  <a:effectLst/>
                </a:endParaRPr>
              </a:p>
              <a:p>
                <a:pPr marL="285750" indent="-285750">
                  <a:buClr>
                    <a:srgbClr val="0033CC"/>
                  </a:buClr>
                  <a:buFont typeface="Wingdings" panose="05000000000000000000" pitchFamily="2" charset="2"/>
                  <a:buChar char="n"/>
                </a:pPr>
                <a:r>
                  <a:rPr lang="en-US" altLang="ja-JP" dirty="0" smtClean="0">
                    <a:effectLst/>
                  </a:rPr>
                  <a:t>heat-bath algorithm ( code for SX-8R )</a:t>
                </a:r>
                <a:endParaRPr kumimoji="1" lang="en-US" altLang="ja-JP" dirty="0" smtClean="0">
                  <a:effectLst/>
                </a:endParaRPr>
              </a:p>
              <a:p>
                <a:pPr>
                  <a:lnSpc>
                    <a:spcPct val="150000"/>
                  </a:lnSpc>
                  <a:buClr>
                    <a:srgbClr val="0033CC"/>
                  </a:buClr>
                </a:pPr>
                <a:r>
                  <a:rPr lang="en-US" altLang="ja-JP" dirty="0" smtClean="0">
                    <a:effectLst/>
                  </a:rPr>
                  <a:t>    </a:t>
                </a:r>
                <a:r>
                  <a:rPr kumimoji="1" lang="en-US" altLang="ja-JP" dirty="0" smtClean="0">
                    <a:effectLst/>
                  </a:rPr>
                  <a:t>only </a:t>
                </a:r>
                <a:r>
                  <a:rPr lang="en-US" altLang="ja-JP" dirty="0" smtClean="0">
                    <a:effectLst/>
                  </a:rPr>
                  <a:t>“even-shift” to keep </a:t>
                </a:r>
                <a:r>
                  <a:rPr kumimoji="1" lang="en-US" altLang="ja-JP" dirty="0" smtClean="0">
                    <a:effectLst/>
                  </a:rPr>
                  <a:t>even-odd structure</a:t>
                </a:r>
                <a:endParaRPr lang="en-US" altLang="ja-JP" dirty="0" smtClean="0">
                  <a:effectLst/>
                </a:endParaRPr>
              </a:p>
              <a:p>
                <a:r>
                  <a:rPr lang="en-US" altLang="ja-JP" dirty="0">
                    <a:effectLst/>
                  </a:rPr>
                  <a:t> </a:t>
                </a:r>
                <a:r>
                  <a:rPr lang="en-US" altLang="ja-JP" dirty="0" smtClean="0">
                    <a:effectLst/>
                  </a:rPr>
                  <a:t>    </a:t>
                </a:r>
                <a:r>
                  <a:rPr lang="en-US" altLang="ja-JP" dirty="0" smtClean="0">
                    <a:solidFill>
                      <a:srgbClr val="0033CC"/>
                    </a:solidFill>
                    <a:effectLst/>
                  </a:rPr>
                  <a:t>e.g.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ja-JP" sz="1800" i="1" dirty="0" smtClean="0">
                            <a:solidFill>
                              <a:srgbClr val="0033CC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ja-JP" sz="1800" b="0" i="1" dirty="0" smtClean="0">
                            <a:solidFill>
                              <a:srgbClr val="0033CC"/>
                            </a:solidFill>
                            <a:effectLst/>
                            <a:latin typeface="Cambria Math"/>
                          </a:rPr>
                          <m:t>𝑧</m:t>
                        </m:r>
                      </m:e>
                    </m:acc>
                    <m:r>
                      <a:rPr lang="en-US" altLang="ja-JP" sz="1800" b="0" i="1" dirty="0" smtClean="0">
                        <a:solidFill>
                          <a:srgbClr val="0033CC"/>
                        </a:solidFill>
                        <a:effectLst/>
                        <a:latin typeface="Cambria Math"/>
                      </a:rPr>
                      <m:t>/</m:t>
                    </m:r>
                    <m:r>
                      <a:rPr lang="en-US" altLang="ja-JP" sz="1800" b="0" i="1" dirty="0" smtClean="0">
                        <a:solidFill>
                          <a:srgbClr val="0033CC"/>
                        </a:solidFill>
                        <a:effectLst/>
                        <a:latin typeface="Cambria Math"/>
                      </a:rPr>
                      <m:t>𝑎</m:t>
                    </m:r>
                    <m:r>
                      <a:rPr lang="en-US" altLang="ja-JP" sz="1800" b="0" i="1" dirty="0" smtClean="0">
                        <a:solidFill>
                          <a:srgbClr val="0033CC"/>
                        </a:solidFill>
                        <a:effectLst/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altLang="ja-JP" sz="1800" b="0" i="1" dirty="0" smtClean="0">
                            <a:solidFill>
                              <a:srgbClr val="0033CC"/>
                            </a:solidFill>
                            <a:effectLst/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sz="1800" b="0" i="1" dirty="0" smtClean="0">
                            <a:solidFill>
                              <a:srgbClr val="0033CC"/>
                            </a:solidFill>
                            <a:effectLst/>
                            <a:latin typeface="Cambria Math"/>
                          </a:rPr>
                          <m:t>0,0,0</m:t>
                        </m:r>
                      </m:e>
                    </m:d>
                    <m:r>
                      <a:rPr lang="en-US" altLang="ja-JP" sz="1800" b="0" i="1" dirty="0" smtClean="0">
                        <a:solidFill>
                          <a:srgbClr val="0033CC"/>
                        </a:solidFill>
                        <a:effectLst/>
                        <a:latin typeface="Cambria Math"/>
                      </a:rPr>
                      <m:t>, </m:t>
                    </m:r>
                    <m:d>
                      <m:dPr>
                        <m:ctrlPr>
                          <a:rPr lang="en-US" altLang="ja-JP" sz="1800" b="0" i="1" dirty="0" smtClean="0">
                            <a:solidFill>
                              <a:srgbClr val="0033CC"/>
                            </a:solidFill>
                            <a:effectLst/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sz="1800" b="0" i="1" dirty="0" smtClean="0">
                            <a:solidFill>
                              <a:srgbClr val="0033CC"/>
                            </a:solidFill>
                            <a:effectLst/>
                            <a:latin typeface="Cambria Math"/>
                          </a:rPr>
                          <m:t>1,1,0</m:t>
                        </m:r>
                      </m:e>
                    </m:d>
                    <m:r>
                      <a:rPr lang="en-US" altLang="ja-JP" sz="1800" b="0" i="1" dirty="0" smtClean="0">
                        <a:solidFill>
                          <a:srgbClr val="0033CC"/>
                        </a:solidFill>
                        <a:effectLst/>
                        <a:latin typeface="Cambria Math"/>
                      </a:rPr>
                      <m:t>, </m:t>
                    </m:r>
                    <m:d>
                      <m:dPr>
                        <m:ctrlPr>
                          <a:rPr lang="en-US" altLang="ja-JP" sz="1800" b="0" i="1" dirty="0" smtClean="0">
                            <a:solidFill>
                              <a:srgbClr val="0033CC"/>
                            </a:solidFill>
                            <a:effectLst/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sz="1800" b="0" i="1" dirty="0" smtClean="0">
                            <a:solidFill>
                              <a:srgbClr val="0033CC"/>
                            </a:solidFill>
                            <a:effectLst/>
                            <a:latin typeface="Cambria Math"/>
                          </a:rPr>
                          <m:t>2,0,0</m:t>
                        </m:r>
                      </m:e>
                    </m:d>
                    <m:r>
                      <a:rPr lang="en-US" altLang="ja-JP" sz="1800" b="0" i="1" dirty="0" smtClean="0">
                        <a:solidFill>
                          <a:srgbClr val="0033CC"/>
                        </a:solidFill>
                        <a:effectLst/>
                        <a:latin typeface="Cambria Math"/>
                      </a:rPr>
                      <m:t>, </m:t>
                    </m:r>
                    <m:d>
                      <m:dPr>
                        <m:ctrlPr>
                          <a:rPr lang="en-US" altLang="ja-JP" sz="1800" b="0" i="1" dirty="0" smtClean="0">
                            <a:solidFill>
                              <a:srgbClr val="0033CC"/>
                            </a:solidFill>
                            <a:effectLst/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sz="1800" b="0" i="1" dirty="0" smtClean="0">
                            <a:solidFill>
                              <a:srgbClr val="0033CC"/>
                            </a:solidFill>
                            <a:effectLst/>
                            <a:latin typeface="Cambria Math"/>
                          </a:rPr>
                          <m:t>2,1,1</m:t>
                        </m:r>
                      </m:e>
                    </m:d>
                    <m:r>
                      <a:rPr lang="en-US" altLang="ja-JP" sz="1800" b="0" i="1" dirty="0" smtClean="0">
                        <a:solidFill>
                          <a:srgbClr val="0033CC"/>
                        </a:solidFill>
                        <a:effectLst/>
                        <a:latin typeface="Cambria Math"/>
                      </a:rPr>
                      <m:t>, </m:t>
                    </m:r>
                    <m:d>
                      <m:dPr>
                        <m:ctrlPr>
                          <a:rPr lang="en-US" altLang="ja-JP" sz="1800" b="0" i="1" dirty="0" smtClean="0">
                            <a:solidFill>
                              <a:srgbClr val="0033CC"/>
                            </a:solidFill>
                            <a:effectLst/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sz="1800" b="0" i="1" dirty="0" smtClean="0">
                            <a:solidFill>
                              <a:srgbClr val="0033CC"/>
                            </a:solidFill>
                            <a:effectLst/>
                            <a:latin typeface="Cambria Math"/>
                          </a:rPr>
                          <m:t>2,2,0</m:t>
                        </m:r>
                      </m:e>
                    </m:d>
                    <m:r>
                      <a:rPr lang="en-US" altLang="ja-JP" sz="1800" b="0" i="1" dirty="0" smtClean="0">
                        <a:solidFill>
                          <a:srgbClr val="0033CC"/>
                        </a:solidFill>
                        <a:effectLst/>
                        <a:latin typeface="Cambria Math"/>
                      </a:rPr>
                      <m:t>, </m:t>
                    </m:r>
                    <m:d>
                      <m:dPr>
                        <m:ctrlPr>
                          <a:rPr lang="en-US" altLang="ja-JP" sz="1800" b="0" i="1" dirty="0" smtClean="0">
                            <a:solidFill>
                              <a:srgbClr val="0033CC"/>
                            </a:solidFill>
                            <a:effectLst/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sz="1800" b="0" i="1" dirty="0" smtClean="0">
                            <a:solidFill>
                              <a:srgbClr val="0033CC"/>
                            </a:solidFill>
                            <a:effectLst/>
                            <a:latin typeface="Cambria Math"/>
                          </a:rPr>
                          <m:t>3,1,0</m:t>
                        </m:r>
                      </m:e>
                    </m:d>
                    <m:r>
                      <a:rPr lang="en-US" altLang="ja-JP" sz="1800" b="0" i="1" dirty="0" smtClean="0">
                        <a:solidFill>
                          <a:srgbClr val="0033CC"/>
                        </a:solidFill>
                        <a:effectLst/>
                        <a:latin typeface="Cambria Math"/>
                      </a:rPr>
                      <m:t>, …</m:t>
                    </m:r>
                  </m:oMath>
                </a14:m>
                <a:r>
                  <a:rPr lang="en-US" altLang="ja-JP" sz="1800" dirty="0" smtClean="0">
                    <a:solidFill>
                      <a:srgbClr val="0033CC"/>
                    </a:solidFill>
                    <a:effectLst/>
                  </a:rPr>
                  <a:t> </a:t>
                </a:r>
              </a:p>
              <a:p>
                <a:endParaRPr kumimoji="1" lang="en-US" altLang="ja-JP" dirty="0">
                  <a:solidFill>
                    <a:srgbClr val="0033CC"/>
                  </a:solidFill>
                  <a:effectLst/>
                </a:endParaRPr>
              </a:p>
              <a:p>
                <a:endParaRPr lang="en-US" altLang="ja-JP" dirty="0" smtClean="0">
                  <a:effectLst/>
                </a:endParaRPr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628800"/>
                <a:ext cx="6564810" cy="4955203"/>
              </a:xfrm>
              <a:prstGeom prst="rect">
                <a:avLst/>
              </a:prstGeom>
              <a:blipFill rotWithShape="1">
                <a:blip r:embed="rId5"/>
                <a:stretch>
                  <a:fillRect l="-836" t="-61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図 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4509120"/>
            <a:ext cx="2717300" cy="27889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85003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en-US" altLang="ja-JP" sz="1000" smtClean="0"/>
              <a:t>JPS 2014 Spring </a:t>
            </a:r>
          </a:p>
        </p:txBody>
      </p:sp>
      <p:sp>
        <p:nvSpPr>
          <p:cNvPr id="12291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en-US" altLang="ja-JP" sz="1000" smtClean="0"/>
              <a:t>T. Umeda (Hiroshima)</a:t>
            </a: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744538" y="620713"/>
            <a:ext cx="7356475" cy="725487"/>
          </a:xfrm>
        </p:spPr>
        <p:txBody>
          <a:bodyPr/>
          <a:lstStyle/>
          <a:p>
            <a:pPr eaLnBrk="1" hangingPunct="1"/>
            <a:r>
              <a:rPr lang="en-US" altLang="ja-JP" sz="2800" dirty="0" smtClean="0">
                <a:solidFill>
                  <a:schemeClr val="bg2"/>
                </a:solidFill>
              </a:rPr>
              <a:t>Test in quenched QCD</a:t>
            </a:r>
            <a:endParaRPr lang="el-GR" altLang="ja-JP" sz="2800" baseline="30000" dirty="0" smtClean="0">
              <a:solidFill>
                <a:schemeClr val="bg2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11560" y="1700808"/>
            <a:ext cx="28087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effectLst/>
              </a:rPr>
              <a:t>Choice of boundary shifts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83321"/>
            <a:ext cx="8096250" cy="360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図 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0692" y="2098948"/>
            <a:ext cx="762002" cy="202692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863" y="2061102"/>
            <a:ext cx="2717300" cy="27889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48570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en-US" altLang="ja-JP" sz="1000" smtClean="0"/>
              <a:t>JPS 2014 Spring </a:t>
            </a:r>
          </a:p>
        </p:txBody>
      </p:sp>
      <p:sp>
        <p:nvSpPr>
          <p:cNvPr id="12291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en-US" altLang="ja-JP" sz="1000" smtClean="0"/>
              <a:t>T. Umeda (Hiroshima)</a:t>
            </a: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744538" y="620713"/>
            <a:ext cx="7356475" cy="725487"/>
          </a:xfrm>
        </p:spPr>
        <p:txBody>
          <a:bodyPr/>
          <a:lstStyle/>
          <a:p>
            <a:pPr eaLnBrk="1" hangingPunct="1"/>
            <a:r>
              <a:rPr lang="en-US" altLang="ja-JP" sz="2800" dirty="0" smtClean="0">
                <a:solidFill>
                  <a:schemeClr val="bg2"/>
                </a:solidFill>
              </a:rPr>
              <a:t>Trace anomaly  ( e-3p )/T</a:t>
            </a:r>
            <a:r>
              <a:rPr lang="en-US" altLang="ja-JP" sz="2800" baseline="30000" dirty="0" smtClean="0">
                <a:solidFill>
                  <a:schemeClr val="bg2"/>
                </a:solidFill>
              </a:rPr>
              <a:t>4</a:t>
            </a:r>
            <a:endParaRPr lang="el-GR" altLang="ja-JP" sz="2800" baseline="30000" dirty="0" smtClean="0">
              <a:solidFill>
                <a:schemeClr val="bg2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69251" y="5941596"/>
            <a:ext cx="36147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effectLst/>
              </a:rPr>
              <a:t>beta-function: Boyd et al. (1998) </a:t>
            </a:r>
            <a:endParaRPr kumimoji="1" lang="ja-JP" altLang="en-US" dirty="0">
              <a:effectLst/>
            </a:endParaRPr>
          </a:p>
        </p:txBody>
      </p:sp>
      <p:pic>
        <p:nvPicPr>
          <p:cNvPr id="2" name="図 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56" y="1796835"/>
            <a:ext cx="2854272" cy="538994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1106291" y="2492896"/>
            <a:ext cx="23855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C00000"/>
                </a:solidFill>
                <a:effectLst/>
              </a:rPr>
              <a:t>w/o shifted boundary</a:t>
            </a:r>
            <a:endParaRPr kumimoji="1" lang="ja-JP" altLang="en-US" dirty="0">
              <a:solidFill>
                <a:srgbClr val="C00000"/>
              </a:solidFill>
              <a:effectLst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733590"/>
            <a:ext cx="3816424" cy="321569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00542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en-US" altLang="ja-JP" sz="1000" smtClean="0"/>
              <a:t>JPS 2014 Spring </a:t>
            </a:r>
          </a:p>
        </p:txBody>
      </p:sp>
      <p:sp>
        <p:nvSpPr>
          <p:cNvPr id="12291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defRPr kumimoji="1" sz="16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en-US" altLang="ja-JP" sz="1000" smtClean="0"/>
              <a:t>T. Umeda (Hiroshima)</a:t>
            </a: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744538" y="620713"/>
            <a:ext cx="7356475" cy="725487"/>
          </a:xfrm>
        </p:spPr>
        <p:txBody>
          <a:bodyPr/>
          <a:lstStyle/>
          <a:p>
            <a:pPr eaLnBrk="1" hangingPunct="1"/>
            <a:r>
              <a:rPr lang="en-US" altLang="ja-JP" sz="2800" dirty="0" smtClean="0">
                <a:solidFill>
                  <a:schemeClr val="bg2"/>
                </a:solidFill>
              </a:rPr>
              <a:t>Trace anomaly  ( e-3p )/T</a:t>
            </a:r>
            <a:r>
              <a:rPr lang="en-US" altLang="ja-JP" sz="2800" baseline="30000" dirty="0" smtClean="0">
                <a:solidFill>
                  <a:schemeClr val="bg2"/>
                </a:solidFill>
              </a:rPr>
              <a:t>4</a:t>
            </a:r>
            <a:endParaRPr lang="el-GR" altLang="ja-JP" sz="2800" baseline="30000" dirty="0" smtClean="0">
              <a:solidFill>
                <a:schemeClr val="bg2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69251" y="5941596"/>
            <a:ext cx="36147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effectLst/>
              </a:rPr>
              <a:t>beta-function: Boyd et al. (1998) </a:t>
            </a:r>
            <a:endParaRPr kumimoji="1" lang="ja-JP" altLang="en-US" dirty="0">
              <a:effectLst/>
            </a:endParaRPr>
          </a:p>
        </p:txBody>
      </p:sp>
      <p:pic>
        <p:nvPicPr>
          <p:cNvPr id="2" name="図 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56" y="1796835"/>
            <a:ext cx="2854272" cy="53899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4412954" y="1749843"/>
                <a:ext cx="1635448" cy="6582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n-US" altLang="ja-JP" b="0" i="0" smtClean="0">
                          <a:effectLst/>
                          <a:latin typeface="Cambria Math"/>
                        </a:rPr>
                        <m:t>T</m:t>
                      </m:r>
                      <m:r>
                        <a:rPr kumimoji="1" lang="en-US" altLang="ja-JP" i="1" smtClean="0">
                          <a:effectLst/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kumimoji="1" lang="en-US" altLang="ja-JP" b="0" i="1" smtClean="0">
                              <a:effectLst/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effectLst/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b="0" i="1" smtClean="0">
                              <a:effectLst/>
                              <a:latin typeface="Cambria Math"/>
                            </a:rPr>
                            <m:t>𝑎</m:t>
                          </m:r>
                          <m:rad>
                            <m:radPr>
                              <m:degHide m:val="on"/>
                              <m:ctrlPr>
                                <a:rPr kumimoji="1" lang="en-US" altLang="ja-JP" b="0" i="1" smtClean="0">
                                  <a:effectLst/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bSup>
                                <m:sSubSupPr>
                                  <m:ctrlPr>
                                    <a:rPr kumimoji="1" lang="en-US" altLang="ja-JP" b="0" i="1" smtClean="0">
                                      <a:effectLst/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kumimoji="1" lang="en-US" altLang="ja-JP" b="0" i="1" smtClean="0">
                                      <a:effectLst/>
                                      <a:latin typeface="Cambria Math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kumimoji="1" lang="en-US" altLang="ja-JP" b="0" i="1" smtClean="0">
                                      <a:effectLst/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  <m:sup>
                                  <m:r>
                                    <a:rPr kumimoji="1" lang="en-US" altLang="ja-JP" b="0" i="1" smtClean="0">
                                      <a:effectLst/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kumimoji="1" lang="en-US" altLang="ja-JP" b="0" i="1" smtClean="0">
                                  <a:effectLst/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kumimoji="1" lang="en-US" altLang="ja-JP" b="0" i="1" smtClean="0">
                                      <a:effectLst/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kumimoji="1" lang="en-US" altLang="ja-JP" b="0" i="1" smtClean="0">
                                          <a:effectLst/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kumimoji="1" lang="en-US" altLang="ja-JP" b="0" i="1" smtClean="0">
                                          <a:effectLst/>
                                          <a:latin typeface="Cambria Math"/>
                                        </a:rPr>
                                        <m:t>𝑛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kumimoji="1" lang="en-US" altLang="ja-JP" b="0" i="1" smtClean="0">
                                      <a:effectLst/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kumimoji="1" lang="en-US" altLang="ja-JP" b="0" dirty="0" smtClean="0">
                  <a:effectLst/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2954" y="1749843"/>
                <a:ext cx="1635448" cy="65825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図 2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91016" y="1772816"/>
            <a:ext cx="1646436" cy="64725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テキスト ボックス 10"/>
          <p:cNvSpPr txBox="1"/>
          <p:nvPr/>
        </p:nvSpPr>
        <p:spPr>
          <a:xfrm>
            <a:off x="1106291" y="2492896"/>
            <a:ext cx="23855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C00000"/>
                </a:solidFill>
                <a:effectLst/>
              </a:rPr>
              <a:t>w/o shifted boundary</a:t>
            </a:r>
            <a:endParaRPr kumimoji="1" lang="ja-JP" altLang="en-US" dirty="0">
              <a:solidFill>
                <a:srgbClr val="C00000"/>
              </a:solidFill>
              <a:effectLst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364088" y="2492896"/>
            <a:ext cx="23326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C00000"/>
                </a:solidFill>
                <a:effectLst/>
              </a:rPr>
              <a:t>w/  shifted boundary</a:t>
            </a:r>
            <a:endParaRPr kumimoji="1" lang="ja-JP" altLang="en-US" dirty="0">
              <a:solidFill>
                <a:srgbClr val="C00000"/>
              </a:solidFill>
              <a:effectLst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733590"/>
            <a:ext cx="3816424" cy="321569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1135" y="2766967"/>
            <a:ext cx="3771305" cy="318231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92476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BEDFONTS" val="False"/>
  <p:tag name="EXTERNALEDITCOMMAND" val="notepad %"/>
  <p:tag name="DEFAULTTRANSPARENT" val="False"/>
  <p:tag name="TPVERSION" val="2008"/>
  <p:tag name="USESECONDARYMONITOR" val="True"/>
  <p:tag name="ANSWERNOWSTYLE" val="-1"/>
  <p:tag name="RESPCOUNTERFORMAT" val="0"/>
  <p:tag name="NUMRESPONSES" val="1"/>
  <p:tag name="CHARTVALUEFORMAT" val="0%"/>
  <p:tag name="AUTOUPDATEALIASES" val="True"/>
  <p:tag name="RACEANIMATIONSPEED" val="3"/>
  <p:tag name="MAXRESPONDERS" val="5"/>
  <p:tag name="BUBBLEGROUPING" val="3"/>
  <p:tag name="CUSTOMCELLBACKCOLOR1" val="-657956"/>
  <p:tag name="USESCHEMECOLORS" val="True"/>
  <p:tag name="GRIDOPACITY" val="90"/>
  <p:tag name="GRIDPOSITION" val="1"/>
  <p:tag name="CHARTLABELS" val="1"/>
  <p:tag name="INCLUDEPPT" val="True"/>
  <p:tag name="REALTIMEBACKUP" val="False"/>
  <p:tag name="CHARTSCALE" val="True"/>
  <p:tag name="FIBINCLUDEOTHER" val="True"/>
  <p:tag name="PRRESPONSE3" val="8"/>
  <p:tag name="PRRESPONSE7" val="4"/>
  <p:tag name="SHOWFLASHWARNING" val="True"/>
  <p:tag name="USEBOLDAMS" val="False"/>
  <p:tag name="DEFAULTBITMAP" val="png256"/>
  <p:tag name="DEFAULTMAGNIFICATION" val="2"/>
  <p:tag name="POWERPOINTVERSION" val="14.0"/>
  <p:tag name="CSVFORMAT" val="0"/>
  <p:tag name="RESPCOUNTERSTYLE" val="-1"/>
  <p:tag name="ALLOWDUPLICATES" val="False"/>
  <p:tag name="REVIEWONLY" val="False"/>
  <p:tag name="RACERSMAXDISPLAYED" val="5"/>
  <p:tag name="BUBBLENAMEVISIBLE" val="True"/>
  <p:tag name="CUSTOMGRIDBACKCOLOR" val="-2830136"/>
  <p:tag name="CUSTOMCELLBACKCOLOR4" val="-8355712"/>
  <p:tag name="GRIDROTATIONINTERVAL" val="2"/>
  <p:tag name="POLLINGCYCLE" val="2"/>
  <p:tag name="MULTIRESPDIVISOR" val="1"/>
  <p:tag name="REALTIMEBACKUPPATH" val="(なし)"/>
  <p:tag name="FIBDISPLAYRESULTS" val="True"/>
  <p:tag name="PRRESPONSE2" val="9"/>
  <p:tag name="PRRESPONSE8" val="3"/>
  <p:tag name="TEX2PSBATCH" val="latex --interaction=nonstopmode $(base).tex; dvips -D $(res) -E -o $(base).ps $(base).dvi"/>
  <p:tag name="GHOSTSCRIPTCOMMAND" val="gswin32c"/>
  <p:tag name="EXPANDSHOWBAR" val="True"/>
  <p:tag name="COUNTDOWNSTYLE" val="-1"/>
  <p:tag name="BACKUPSESSIONS" val="True"/>
  <p:tag name="STDCHART" val="1"/>
  <p:tag name="TEAMSINLEADERBOARD" val="5"/>
  <p:tag name="CUSTOMCELLFORECOLOR" val="-16777216"/>
  <p:tag name="DISPLAYDEVICENUMBER" val="True"/>
  <p:tag name="GRIDFONTSIZE" val="12"/>
  <p:tag name="ALLOWUSERFEEDBACK" val="True"/>
  <p:tag name="AUTOADJUSTPARTRANGE" val="True"/>
  <p:tag name="PRRESPONSE1" val="10"/>
  <p:tag name="PRRESPONSE9" val="2"/>
  <p:tag name="DEFAULTDISPLAYSOURCE" val="\documentclass{article}\pagestyle{empty}&#10;\usepackage[dvips]{color}&#10;\begin{document}&#10;\begin{eqnarray*}&#10;&#10;\end{eqnarray*}&#10;\end{document}&#10;"/>
  <p:tag name="DEFAULTRESOLUTION" val="1200"/>
  <p:tag name="SAVECSVWITHSESSION" val="True"/>
  <p:tag name="COUNTDOWNSECONDS" val="10"/>
  <p:tag name="ROTATIONINTERVAL" val="2"/>
  <p:tag name="BUBBLESIZEVISIBLE" val="True"/>
  <p:tag name="CUSTOMCELLBACKCOLOR3" val="-268652"/>
  <p:tag name="GRIDSIZE" val="{Width=800, Height=600}"/>
  <p:tag name="CORRECTPOINTVALUE" val="1"/>
  <p:tag name="FIBNUMRESULTS" val="5"/>
  <p:tag name="PRRESPONSE6" val="5"/>
  <p:tag name="TEX2PS" val="latex $(base).tex; dvips -D $(res) -E -o $(base).ps $(base).dvi"/>
  <p:tag name="RESPTABLESTYLE" val="-1"/>
  <p:tag name="RACEENDPOINTS" val="100"/>
  <p:tag name="DEFAULTNUMTEAMS" val="5"/>
  <p:tag name="AUTOSIZEGRID" val="True"/>
  <p:tag name="INCORRECTPOINTVALUE" val="0"/>
  <p:tag name="PRRESPONSE4" val="7"/>
  <p:tag name="USEAMSFONTS" val="True"/>
  <p:tag name="SHOWBARVISIBLE" val="True"/>
  <p:tag name="BACKUPMAINTENANCE" val="7"/>
  <p:tag name="BUBBLEVALUEFORMAT" val="0.0"/>
  <p:tag name="CHARTCOLORS" val="0"/>
  <p:tag name="ADVANCEDSETTINGSVIEW" val="True"/>
  <p:tag name="ALWAYSOPENPOLL" val="False"/>
  <p:tag name="BULLETTYPE" val="3"/>
  <p:tag name="SKIPREMAININGRACESLIDES" val="True"/>
  <p:tag name="DISPLAYDEVICEID" val="True"/>
  <p:tag name="FIBDISPLAYKEYWORDS" val="True"/>
  <p:tag name="DEFAULTWORKAROUNDTRANSPARENCYBUG" val="False"/>
  <p:tag name="AUTOADVANCE" val="False"/>
  <p:tag name="RESETCHARTS" val="True"/>
  <p:tag name="PRRESPONSE10" val="1"/>
  <p:tag name="INPUTSOURCE" val="1"/>
  <p:tag name="INCLUDENONRESPONDERS" val="False"/>
  <p:tag name="DISPLAYNAME" val="True"/>
  <p:tag name="ANSWERNOWTEXT" val="今すぐ回答"/>
  <p:tag name="PRRESPONSE5" val="6"/>
  <p:tag name="ZEROBASED" val="False"/>
  <p:tag name="DEFAULTBLEND" val="False"/>
  <p:tag name="CUSTOMCELLBACKCOLOR2" val="-13395457"/>
  <p:tag name="PARTICIPANTSINLEADERBOARD" val="5"/>
  <p:tag name="DELIMITERS" val="3.1"/>
  <p:tag name="DEFAULTFONTSIZE" val="10"/>
  <p:tag name="DEFAULTWIDTH" val="348"/>
  <p:tag name="DEFAULTHEIGHT" val="370"/>
  <p:tag name="TASKPANEKEY" val="a8cb9706-b2ef-4cda-9f84-da6d7cc4dc65"/>
  <p:tag name="TPFULLVERSION" val="4.3.2.12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usepackage[dvips]{color}&#10;\begin{document}&#10;\begin{eqnarray*}\color{blue}&#10;\phi(L_0,\vec{x})=\pm \phi(0,\vec{x}+\vec{z})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70"/>
  <p:tag name="BOXFONT" val="10"/>
  <p:tag name="BOXWRAP" val="False"/>
  <p:tag name="WORKAROUNDTRANSPARENCYBUG" val="False"/>
  <p:tag name="ALLOWFONTSUBSTITUTION" val="False"/>
  <p:tag name="BITMAPFORMAT" val="png256"/>
  <p:tag name="ORIGWIDTH" val="100.9802"/>
  <p:tag name="PICTUREFILESIZE" val="742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usepackage[dvips]{color}&#10;\begin{document}&#10;\begin{eqnarray*}\color{blue}&#10;U_\mu(L_0,\vec{x})=U_\mu(0,\vec{x}+\vec{z})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70"/>
  <p:tag name="BOXFONT" val="10"/>
  <p:tag name="BOXWRAP" val="False"/>
  <p:tag name="WORKAROUNDTRANSPARENCYBUG" val="False"/>
  <p:tag name="ALLOWFONTSUBSTITUTION" val="False"/>
  <p:tag name="BITMAPFORMAT" val="png256"/>
  <p:tag name="ORIGWIDTH" val="106.9802"/>
  <p:tag name="PICTUREFILESIZE" val="740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usepackage[dvips]{color}&#10;\begin{document}&#10;\begin{eqnarray*}&#10;\vec{z} = a \vec{n}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70"/>
  <p:tag name="BOXFONT" val="10"/>
  <p:tag name="BOXWRAP" val="False"/>
  <p:tag name="WORKAROUNDTRANSPARENCYBUG" val="False"/>
  <p:tag name="ALLOWFONTSUBSTITUTION" val="False"/>
  <p:tag name="BITMAPFORMAT" val="png256"/>
  <p:tag name="ORIGWIDTH" val="30.00008"/>
  <p:tag name="PICTUREFILESIZE" val="244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usepackage[dvips]{color}&#10;\begin{document}&#10;\begin{eqnarray*}\color{blue}&#10;U_\mu(L_0,\vec{x})=U_\mu(0,\vec{x}+\vec{z})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70"/>
  <p:tag name="BOXFONT" val="10"/>
  <p:tag name="BOXWRAP" val="False"/>
  <p:tag name="WORKAROUNDTRANSPARENCYBUG" val="False"/>
  <p:tag name="ALLOWFONTSUBSTITUTION" val="False"/>
  <p:tag name="BITMAPFORMAT" val="png256"/>
  <p:tag name="ORIGWIDTH" val="106.9802"/>
  <p:tag name="PICTUREFILESIZE" val="740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[dvips]{color}&#10;\begin{document}&#10;\begin{eqnarray*}&#10;\color{blue}&#10;\frac{\epsilon - 3p}{T^4}&#10;=\left(\frac{1}{VT^3}&#10;\right)&#10;a\frac{d\beta}{da}&#10;\left\langle&#10;\frac{dS}{d\beta}\right\rangle_{sub}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70"/>
  <p:tag name="BOXFONT" val="10"/>
  <p:tag name="BOXWRAP" val="False"/>
  <p:tag name="WORKAROUNDTRANSPARENCYBUG" val="False"/>
  <p:tag name="ALLOWFONTSUBSTITUTION" val="False"/>
  <p:tag name="BITMAPFORMAT" val="png256"/>
  <p:tag name="ORIGWIDTH" val="285.9605"/>
  <p:tag name="PICTUREFILESIZE" val="3958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[dvips]{color}&#10;\begin{document}&#10;\begin{eqnarray*}&#10;\color{blue}&#10;\frac{\epsilon - 3p}{T^4}&#10;=\left(\frac{1}{VT^3}&#10;\right)&#10;a\frac{d\beta}{da}&#10;\left\langle&#10;\frac{dS}{d\beta}\right\rangle_{sub}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70"/>
  <p:tag name="BOXFONT" val="10"/>
  <p:tag name="BOXWRAP" val="False"/>
  <p:tag name="WORKAROUNDTRANSPARENCYBUG" val="False"/>
  <p:tag name="ALLOWFONTSUBSTITUTION" val="False"/>
  <p:tag name="BITMAPFORMAT" val="png256"/>
  <p:tag name="ORIGWIDTH" val="285.9605"/>
  <p:tag name="PICTUREFILESIZE" val="3958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dvips]{color}&#10;\begin{document}&#10;\begin{eqnarray*}&#10;V=\prod_{i=1}^3 \frac{aN_s}{\sqrt{1+(\frac{n_i}{N_t})^2}}&#10;\end{eqnarray*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9"/>
  <p:tag name="PICTUREFILESIZE" val="1488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usepackage[dvips]{color}&#10;\begin{document}&#10;\begin{eqnarray*}&#10;\vec{\xi}=\vec{z}/L_0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70"/>
  <p:tag name="BOXFONT" val="10"/>
  <p:tag name="BOXWRAP" val="False"/>
  <p:tag name="WORKAROUNDTRANSPARENCYBUG" val="False"/>
  <p:tag name="ALLOWFONTSUBSTITUTION" val="False"/>
  <p:tag name="BITMAPFORMAT" val="png256"/>
  <p:tag name="ORIGWIDTH" val="39.00008"/>
  <p:tag name="PICTUREFILESIZE" val="333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usepackage[dvips]{color}&#10;\begin{document}&#10;\begin{eqnarray*}\color{blue}&#10;\Sigma_n(m,V)=\int_0^{2\pi}\frac{d\phi}{2\pi}&#10;\frac{e^{-i\phi n}}{V}\langle Tr[(m+D_\phi)^{-1}]&#10;\rangle_G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70"/>
  <p:tag name="BOXFONT" val="10"/>
  <p:tag name="BOXWRAP" val="False"/>
  <p:tag name="WORKAROUNDTRANSPARENCYBUG" val="False"/>
  <p:tag name="ALLOWFONTSUBSTITUTION" val="False"/>
  <p:tag name="BITMAPFORMAT" val="png256"/>
  <p:tag name="ORIGWIDTH" val="201.0004"/>
  <p:tag name="PICTUREFILESIZE" val="1874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usepackage[dvips]{color}&#10;\begin{document}&#10;\begin{eqnarray*}&#10;\color{blue}&#10;\langle P \rangle&#10;= \frac{1}{6N_s^3N_t}&#10;\sum_P \langle 1-\frac{1}{3}Re Tr U_P \rangle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70"/>
  <p:tag name="BOXFONT" val="10"/>
  <p:tag name="BOXWRAP" val="False"/>
  <p:tag name="WORKAROUNDTRANSPARENCYBUG" val="False"/>
  <p:tag name="ALLOWFONTSUBSTITUTION" val="False"/>
  <p:tag name="BITMAPFORMAT" val="png256"/>
  <p:tag name="ORIGWIDTH" val="147.0003"/>
  <p:tag name="PICTUREFILESIZE" val="1322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usepackage[dvips]{color}&#10;\begin{document}&#10;\begin{eqnarray*}&#10;\color{blue}&#10;\chi_P = N_s^3 N_t \left( \langle P^2\rangle&#10;- \langle P \rangle^2 \right)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70"/>
  <p:tag name="BOXFONT" val="10"/>
  <p:tag name="BOXWRAP" val="False"/>
  <p:tag name="WORKAROUNDTRANSPARENCYBUG" val="False"/>
  <p:tag name="ALLOWFONTSUBSTITUTION" val="False"/>
  <p:tag name="BITMAPFORMAT" val="png256"/>
  <p:tag name="ORIGWIDTH" val="114.0002"/>
  <p:tag name="PICTUREFILESIZE" val="844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usepackage[dvips]{color}&#10;\begin{document}&#10;\begin{eqnarray*}\color{blue}&#10;Z(\vec{z})=Tr\{e^{-L_0\hat{H}}e^{i\hat{p}\vec{z}}\}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70"/>
  <p:tag name="BOXFONT" val="10"/>
  <p:tag name="BOXWRAP" val="False"/>
  <p:tag name="WORKAROUNDTRANSPARENCYBUG" val="False"/>
  <p:tag name="ALLOWFONTSUBSTITUTION" val="False"/>
  <p:tag name="BITMAPFORMAT" val="png256"/>
  <p:tag name="ORIGWIDTH" val="99.00024"/>
  <p:tag name="PICTUREFILESIZE" val="778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usepackage[dvips]{color}&#10;\begin{document}&#10;\begin{eqnarray*}\color{blue}&#10;\phi(L_0,\vec{x})=\pm \phi(0,\vec{x}+\vec{z})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70"/>
  <p:tag name="BOXFONT" val="10"/>
  <p:tag name="BOXWRAP" val="False"/>
  <p:tag name="WORKAROUNDTRANSPARENCYBUG" val="False"/>
  <p:tag name="ALLOWFONTSUBSTITUTION" val="False"/>
  <p:tag name="BITMAPFORMAT" val="png256"/>
  <p:tag name="ORIGWIDTH" val="100.9802"/>
  <p:tag name="PICTUREFILESIZE" val="742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usepackage[dvips]{color}&#10;\begin{document}&#10;\begin{eqnarray*}&#10;\vec{z}=a\vec{n}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70"/>
  <p:tag name="BOXFONT" val="10"/>
  <p:tag name="BOXWRAP" val="False"/>
  <p:tag name="WORKAROUNDTRANSPARENCYBUG" val="False"/>
  <p:tag name="ALLOWFONTSUBSTITUTION" val="False"/>
  <p:tag name="BITMAPFORMAT" val="png256"/>
  <p:tag name="ORIGWIDTH" val="30.00008"/>
  <p:tag name="PICTUREFILESIZE" val="2446"/>
</p:tagLst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33CC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bg2"/>
          </a:buClr>
          <a:buSzPct val="80000"/>
          <a:buFont typeface="Wingdings" pitchFamily="2" charset="2"/>
          <a:buNone/>
          <a:tabLst/>
          <a:defRPr kumimoji="1" sz="1600" b="0" i="0" u="none" strike="noStrike" cap="none" normalizeH="0" baseline="0" smtClean="0">
            <a:ln>
              <a:noFill/>
            </a:ln>
            <a:solidFill>
              <a:srgbClr val="0033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bg2"/>
          </a:buClr>
          <a:buSzPct val="80000"/>
          <a:buFont typeface="Wingdings" pitchFamily="2" charset="2"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180777</TotalTime>
  <Words>741</Words>
  <Application>Microsoft Office PowerPoint</Application>
  <PresentationFormat>画面に合わせる (4:3)</PresentationFormat>
  <Paragraphs>179</Paragraphs>
  <Slides>14</Slides>
  <Notes>14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Level</vt:lpstr>
      <vt:lpstr>偏移境界条件を用いた有限温度格子QCDの研究</vt:lpstr>
      <vt:lpstr>Fixed scale approach to study QCD thermodynamics</vt:lpstr>
      <vt:lpstr>Equation of State in Nf=2+1 QCD</vt:lpstr>
      <vt:lpstr>Shifted boundary conditions</vt:lpstr>
      <vt:lpstr>Shifted boundary conditions</vt:lpstr>
      <vt:lpstr>Test in quenched QCD</vt:lpstr>
      <vt:lpstr>Test in quenched QCD</vt:lpstr>
      <vt:lpstr>Trace anomaly  ( e-3p )/T4</vt:lpstr>
      <vt:lpstr>Trace anomaly  ( e-3p )/T4</vt:lpstr>
      <vt:lpstr>Lattice artifacts from shifted boundaries</vt:lpstr>
      <vt:lpstr>Critical temperature Tc </vt:lpstr>
      <vt:lpstr>Critical temperature Tc</vt:lpstr>
      <vt:lpstr>Summary &amp; outlook</vt:lpstr>
      <vt:lpstr>Quark Gluon Plasma in Lattice QCD </vt:lpstr>
    </vt:vector>
  </TitlesOfParts>
  <Company>Univ.　of Tsukuba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Thermodynamics at fixed lattice spacing</dc:title>
  <dc:creator>Umeda Takashi</dc:creator>
  <cp:lastModifiedBy>Takashi Umeda</cp:lastModifiedBy>
  <cp:revision>1062</cp:revision>
  <dcterms:created xsi:type="dcterms:W3CDTF">2004-08-03T12:05:02Z</dcterms:created>
  <dcterms:modified xsi:type="dcterms:W3CDTF">2014-03-28T05:21:56Z</dcterms:modified>
</cp:coreProperties>
</file>