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30279975" cy="42808525"/>
  <p:notesSz cx="6858000" cy="9144000"/>
  <p:defaultTextStyle>
    <a:defPPr>
      <a:defRPr lang="ja-JP"/>
    </a:defPPr>
    <a:lvl1pPr algn="l" defTabSz="4175125" rtl="0" fontAlgn="base">
      <a:spcBef>
        <a:spcPct val="0"/>
      </a:spcBef>
      <a:spcAft>
        <a:spcPct val="0"/>
      </a:spcAft>
      <a:defRPr kumimoji="1" sz="8200" kern="1200">
        <a:solidFill>
          <a:schemeClr val="tx1"/>
        </a:solidFill>
        <a:latin typeface="Arial" charset="0"/>
        <a:ea typeface="ＭＳ Ｐゴシック" pitchFamily="50" charset="-128"/>
        <a:cs typeface="+mn-cs"/>
      </a:defRPr>
    </a:lvl1pPr>
    <a:lvl2pPr marL="2087563" indent="-1630363" algn="l" defTabSz="4175125" rtl="0" fontAlgn="base">
      <a:spcBef>
        <a:spcPct val="0"/>
      </a:spcBef>
      <a:spcAft>
        <a:spcPct val="0"/>
      </a:spcAft>
      <a:defRPr kumimoji="1" sz="8200" kern="1200">
        <a:solidFill>
          <a:schemeClr val="tx1"/>
        </a:solidFill>
        <a:latin typeface="Arial" charset="0"/>
        <a:ea typeface="ＭＳ Ｐゴシック" pitchFamily="50" charset="-128"/>
        <a:cs typeface="+mn-cs"/>
      </a:defRPr>
    </a:lvl2pPr>
    <a:lvl3pPr marL="4175125" indent="-3260725" algn="l" defTabSz="4175125" rtl="0" fontAlgn="base">
      <a:spcBef>
        <a:spcPct val="0"/>
      </a:spcBef>
      <a:spcAft>
        <a:spcPct val="0"/>
      </a:spcAft>
      <a:defRPr kumimoji="1" sz="8200" kern="1200">
        <a:solidFill>
          <a:schemeClr val="tx1"/>
        </a:solidFill>
        <a:latin typeface="Arial" charset="0"/>
        <a:ea typeface="ＭＳ Ｐゴシック" pitchFamily="50" charset="-128"/>
        <a:cs typeface="+mn-cs"/>
      </a:defRPr>
    </a:lvl3pPr>
    <a:lvl4pPr marL="6264275" indent="-4892675" algn="l" defTabSz="4175125" rtl="0" fontAlgn="base">
      <a:spcBef>
        <a:spcPct val="0"/>
      </a:spcBef>
      <a:spcAft>
        <a:spcPct val="0"/>
      </a:spcAft>
      <a:defRPr kumimoji="1" sz="8200" kern="1200">
        <a:solidFill>
          <a:schemeClr val="tx1"/>
        </a:solidFill>
        <a:latin typeface="Arial" charset="0"/>
        <a:ea typeface="ＭＳ Ｐゴシック" pitchFamily="50" charset="-128"/>
        <a:cs typeface="+mn-cs"/>
      </a:defRPr>
    </a:lvl4pPr>
    <a:lvl5pPr marL="8351838" indent="-6523038" algn="l" defTabSz="4175125" rtl="0" fontAlgn="base">
      <a:spcBef>
        <a:spcPct val="0"/>
      </a:spcBef>
      <a:spcAft>
        <a:spcPct val="0"/>
      </a:spcAft>
      <a:defRPr kumimoji="1" sz="8200" kern="1200">
        <a:solidFill>
          <a:schemeClr val="tx1"/>
        </a:solidFill>
        <a:latin typeface="Arial" charset="0"/>
        <a:ea typeface="ＭＳ Ｐゴシック" pitchFamily="50" charset="-128"/>
        <a:cs typeface="+mn-cs"/>
      </a:defRPr>
    </a:lvl5pPr>
    <a:lvl6pPr marL="2286000" algn="l" defTabSz="914400" rtl="0" eaLnBrk="1" latinLnBrk="0" hangingPunct="1">
      <a:defRPr kumimoji="1" sz="8200" kern="1200">
        <a:solidFill>
          <a:schemeClr val="tx1"/>
        </a:solidFill>
        <a:latin typeface="Arial" charset="0"/>
        <a:ea typeface="ＭＳ Ｐゴシック" pitchFamily="50" charset="-128"/>
        <a:cs typeface="+mn-cs"/>
      </a:defRPr>
    </a:lvl6pPr>
    <a:lvl7pPr marL="2743200" algn="l" defTabSz="914400" rtl="0" eaLnBrk="1" latinLnBrk="0" hangingPunct="1">
      <a:defRPr kumimoji="1" sz="8200" kern="1200">
        <a:solidFill>
          <a:schemeClr val="tx1"/>
        </a:solidFill>
        <a:latin typeface="Arial" charset="0"/>
        <a:ea typeface="ＭＳ Ｐゴシック" pitchFamily="50" charset="-128"/>
        <a:cs typeface="+mn-cs"/>
      </a:defRPr>
    </a:lvl7pPr>
    <a:lvl8pPr marL="3200400" algn="l" defTabSz="914400" rtl="0" eaLnBrk="1" latinLnBrk="0" hangingPunct="1">
      <a:defRPr kumimoji="1" sz="8200" kern="1200">
        <a:solidFill>
          <a:schemeClr val="tx1"/>
        </a:solidFill>
        <a:latin typeface="Arial" charset="0"/>
        <a:ea typeface="ＭＳ Ｐゴシック" pitchFamily="50" charset="-128"/>
        <a:cs typeface="+mn-cs"/>
      </a:defRPr>
    </a:lvl8pPr>
    <a:lvl9pPr marL="3657600" algn="l" defTabSz="914400" rtl="0" eaLnBrk="1" latinLnBrk="0" hangingPunct="1">
      <a:defRPr kumimoji="1" sz="82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354" autoAdjust="0"/>
    <p:restoredTop sz="94652" autoAdjust="0"/>
  </p:normalViewPr>
  <p:slideViewPr>
    <p:cSldViewPr>
      <p:cViewPr>
        <p:scale>
          <a:sx n="40" d="100"/>
          <a:sy n="40" d="100"/>
        </p:scale>
        <p:origin x="-72" y="1368"/>
      </p:cViewPr>
      <p:guideLst>
        <p:guide orient="horz" pos="13483"/>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998" y="13298392"/>
            <a:ext cx="25737979" cy="917608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8901A22-2512-4489-BB89-3C8779911061}" type="datetimeFigureOut">
              <a:rPr lang="ja-JP" altLang="en-US"/>
              <a:pPr>
                <a:defRPr/>
              </a:pPr>
              <a:t>2015/9/1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635DA84-D3FE-40F0-B9F0-03AE528240E0}" type="slidenum">
              <a:rPr lang="ja-JP" altLang="en-US"/>
              <a:pPr>
                <a:defRPr/>
              </a:pPr>
              <a:t>‹#›</a:t>
            </a:fld>
            <a:endParaRPr lang="ja-JP" altLang="en-US"/>
          </a:p>
        </p:txBody>
      </p:sp>
    </p:spTree>
    <p:extLst>
      <p:ext uri="{BB962C8B-B14F-4D97-AF65-F5344CB8AC3E}">
        <p14:creationId xmlns:p14="http://schemas.microsoft.com/office/powerpoint/2010/main" val="3858254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4CF670D-0903-424C-BB25-981F690C92AC}" type="datetimeFigureOut">
              <a:rPr lang="ja-JP" altLang="en-US"/>
              <a:pPr>
                <a:defRPr/>
              </a:pPr>
              <a:t>2015/9/1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EE1263E-9757-4E7D-802D-6198F1B91352}" type="slidenum">
              <a:rPr lang="ja-JP" altLang="en-US"/>
              <a:pPr>
                <a:defRPr/>
              </a:pPr>
              <a:t>‹#›</a:t>
            </a:fld>
            <a:endParaRPr lang="ja-JP" altLang="en-US"/>
          </a:p>
        </p:txBody>
      </p:sp>
    </p:spTree>
    <p:extLst>
      <p:ext uri="{BB962C8B-B14F-4D97-AF65-F5344CB8AC3E}">
        <p14:creationId xmlns:p14="http://schemas.microsoft.com/office/powerpoint/2010/main" val="1219873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21952982" y="1714329"/>
            <a:ext cx="6812994" cy="3652597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513999" y="1714329"/>
            <a:ext cx="19934317" cy="3652597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673F4E7-F8E7-4F76-B2B6-E55023B99BAE}" type="datetimeFigureOut">
              <a:rPr lang="ja-JP" altLang="en-US"/>
              <a:pPr>
                <a:defRPr/>
              </a:pPr>
              <a:t>2015/9/1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FDF77F6-8982-4EB7-91FD-09BFB9869D34}" type="slidenum">
              <a:rPr lang="ja-JP" altLang="en-US"/>
              <a:pPr>
                <a:defRPr/>
              </a:pPr>
              <a:t>‹#›</a:t>
            </a:fld>
            <a:endParaRPr lang="ja-JP" altLang="en-US"/>
          </a:p>
        </p:txBody>
      </p:sp>
    </p:spTree>
    <p:extLst>
      <p:ext uri="{BB962C8B-B14F-4D97-AF65-F5344CB8AC3E}">
        <p14:creationId xmlns:p14="http://schemas.microsoft.com/office/powerpoint/2010/main" val="52716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7FAA9EF-6446-4C16-BD95-28EA04B222B0}" type="datetimeFigureOut">
              <a:rPr lang="ja-JP" altLang="en-US"/>
              <a:pPr>
                <a:defRPr/>
              </a:pPr>
              <a:t>2015/9/1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1E96B1E-74A8-4921-8695-93EFE1F7D9FE}" type="slidenum">
              <a:rPr lang="ja-JP" altLang="en-US"/>
              <a:pPr>
                <a:defRPr/>
              </a:pPr>
              <a:t>‹#›</a:t>
            </a:fld>
            <a:endParaRPr lang="ja-JP" altLang="en-US"/>
          </a:p>
        </p:txBody>
      </p:sp>
    </p:spTree>
    <p:extLst>
      <p:ext uri="{BB962C8B-B14F-4D97-AF65-F5344CB8AC3E}">
        <p14:creationId xmlns:p14="http://schemas.microsoft.com/office/powerpoint/2010/main" val="131608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909" y="27508444"/>
            <a:ext cx="25737979" cy="8502249"/>
          </a:xfrm>
        </p:spPr>
        <p:txBody>
          <a:bodyPr anchor="t"/>
          <a:lstStyle>
            <a:lvl1pPr algn="l">
              <a:defRPr sz="183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2F62CC9B-29FD-4690-91A1-C5D0FAA26BF9}" type="datetimeFigureOut">
              <a:rPr lang="ja-JP" altLang="en-US"/>
              <a:pPr>
                <a:defRPr/>
              </a:pPr>
              <a:t>2015/9/1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A743331-623C-4DDB-A0A5-DD72DE18CCF7}" type="slidenum">
              <a:rPr lang="ja-JP" altLang="en-US"/>
              <a:pPr>
                <a:defRPr/>
              </a:pPr>
              <a:t>‹#›</a:t>
            </a:fld>
            <a:endParaRPr lang="ja-JP" altLang="en-US"/>
          </a:p>
        </p:txBody>
      </p:sp>
    </p:spTree>
    <p:extLst>
      <p:ext uri="{BB962C8B-B14F-4D97-AF65-F5344CB8AC3E}">
        <p14:creationId xmlns:p14="http://schemas.microsoft.com/office/powerpoint/2010/main" val="39315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513999"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15392320" y="9988659"/>
            <a:ext cx="13373656" cy="28251648"/>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9D8D0301-62E5-4C45-ACBA-144F41A27DBE}" type="datetimeFigureOut">
              <a:rPr lang="ja-JP" altLang="en-US"/>
              <a:pPr>
                <a:defRPr/>
              </a:pPr>
              <a:t>2015/9/1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1DA9E89-6C83-4F96-A922-56DEF7F81F54}" type="slidenum">
              <a:rPr lang="ja-JP" altLang="en-US"/>
              <a:pPr>
                <a:defRPr/>
              </a:pPr>
              <a:t>‹#›</a:t>
            </a:fld>
            <a:endParaRPr lang="ja-JP" altLang="en-US"/>
          </a:p>
        </p:txBody>
      </p:sp>
    </p:spTree>
    <p:extLst>
      <p:ext uri="{BB962C8B-B14F-4D97-AF65-F5344CB8AC3E}">
        <p14:creationId xmlns:p14="http://schemas.microsoft.com/office/powerpoint/2010/main" val="2691937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0EFED4F6-3278-4200-A68A-4121DE4279F9}" type="datetimeFigureOut">
              <a:rPr lang="ja-JP" altLang="en-US"/>
              <a:pPr>
                <a:defRPr/>
              </a:pPr>
              <a:t>2015/9/1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4082B66-47A6-43F7-B5EB-2C91945E1905}" type="slidenum">
              <a:rPr lang="ja-JP" altLang="en-US"/>
              <a:pPr>
                <a:defRPr/>
              </a:pPr>
              <a:t>‹#›</a:t>
            </a:fld>
            <a:endParaRPr lang="ja-JP" altLang="en-US"/>
          </a:p>
        </p:txBody>
      </p:sp>
    </p:spTree>
    <p:extLst>
      <p:ext uri="{BB962C8B-B14F-4D97-AF65-F5344CB8AC3E}">
        <p14:creationId xmlns:p14="http://schemas.microsoft.com/office/powerpoint/2010/main" val="4275351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96A07A3E-C6A1-4D51-B160-813BE34136E8}" type="datetimeFigureOut">
              <a:rPr lang="ja-JP" altLang="en-US"/>
              <a:pPr>
                <a:defRPr/>
              </a:pPr>
              <a:t>2015/9/1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E3D40CA-B505-4D55-8929-0D46C11371EA}" type="slidenum">
              <a:rPr lang="ja-JP" altLang="en-US"/>
              <a:pPr>
                <a:defRPr/>
              </a:pPr>
              <a:t>‹#›</a:t>
            </a:fld>
            <a:endParaRPr lang="ja-JP" altLang="en-US"/>
          </a:p>
        </p:txBody>
      </p:sp>
    </p:spTree>
    <p:extLst>
      <p:ext uri="{BB962C8B-B14F-4D97-AF65-F5344CB8AC3E}">
        <p14:creationId xmlns:p14="http://schemas.microsoft.com/office/powerpoint/2010/main" val="2187872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95337D07-FB79-4D0B-9705-4B6F8A1D5986}" type="datetimeFigureOut">
              <a:rPr lang="ja-JP" altLang="en-US"/>
              <a:pPr>
                <a:defRPr/>
              </a:pPr>
              <a:t>2015/9/1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0D16A8A3-C95A-4D0C-B366-EE921ACD55FA}" type="slidenum">
              <a:rPr lang="ja-JP" altLang="en-US"/>
              <a:pPr>
                <a:defRPr/>
              </a:pPr>
              <a:t>‹#›</a:t>
            </a:fld>
            <a:endParaRPr lang="ja-JP" altLang="en-US"/>
          </a:p>
        </p:txBody>
      </p:sp>
    </p:spTree>
    <p:extLst>
      <p:ext uri="{BB962C8B-B14F-4D97-AF65-F5344CB8AC3E}">
        <p14:creationId xmlns:p14="http://schemas.microsoft.com/office/powerpoint/2010/main" val="3838722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0" y="1704413"/>
            <a:ext cx="9961903" cy="7253667"/>
          </a:xfrm>
        </p:spPr>
        <p:txBody>
          <a:bodyPr anchor="b"/>
          <a:lstStyle>
            <a:lvl1pPr algn="l">
              <a:defRPr sz="91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2A303A7-03F6-4D0B-AB5C-8301B9EFCA81}" type="datetimeFigureOut">
              <a:rPr lang="ja-JP" altLang="en-US"/>
              <a:pPr>
                <a:defRPr/>
              </a:pPr>
              <a:t>2015/9/1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BD26B38-7935-400A-9640-2E93C0C063CA}" type="slidenum">
              <a:rPr lang="ja-JP" altLang="en-US"/>
              <a:pPr>
                <a:defRPr/>
              </a:pPr>
              <a:t>‹#›</a:t>
            </a:fld>
            <a:endParaRPr lang="ja-JP" altLang="en-US"/>
          </a:p>
        </p:txBody>
      </p:sp>
    </p:spTree>
    <p:extLst>
      <p:ext uri="{BB962C8B-B14F-4D97-AF65-F5344CB8AC3E}">
        <p14:creationId xmlns:p14="http://schemas.microsoft.com/office/powerpoint/2010/main" val="242238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87" y="29965968"/>
            <a:ext cx="18167985" cy="3537652"/>
          </a:xfrm>
        </p:spPr>
        <p:txBody>
          <a:bodyPr anchor="b"/>
          <a:lstStyle>
            <a:lvl1pPr algn="l">
              <a:defRPr sz="91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5935087" y="3825021"/>
            <a:ext cx="18167985" cy="25685115"/>
          </a:xfrm>
        </p:spPr>
        <p:txBody>
          <a:bodyPr rtlCol="0">
            <a:normAutofit/>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pPr lvl="0"/>
            <a:endParaRPr lang="ja-JP" altLang="en-US" noProof="0" smtClean="0"/>
          </a:p>
        </p:txBody>
      </p:sp>
      <p:sp>
        <p:nvSpPr>
          <p:cNvPr id="4" name="テキスト プレースホルダ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C8FE050-E2CA-4369-AE8F-FC1C4F9A7487}" type="datetimeFigureOut">
              <a:rPr lang="ja-JP" altLang="en-US"/>
              <a:pPr>
                <a:defRPr/>
              </a:pPr>
              <a:t>2015/9/1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91FFE3A-9302-4BDD-9B59-E71D0D6168F8}" type="slidenum">
              <a:rPr lang="ja-JP" altLang="en-US"/>
              <a:pPr>
                <a:defRPr/>
              </a:pPr>
              <a:t>‹#›</a:t>
            </a:fld>
            <a:endParaRPr lang="ja-JP" altLang="en-US"/>
          </a:p>
        </p:txBody>
      </p:sp>
    </p:spTree>
    <p:extLst>
      <p:ext uri="{BB962C8B-B14F-4D97-AF65-F5344CB8AC3E}">
        <p14:creationId xmlns:p14="http://schemas.microsoft.com/office/powerpoint/2010/main" val="926717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1514475" y="1714500"/>
            <a:ext cx="27251025" cy="713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43" tIns="208822" rIns="417643" bIns="208822"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1514475" y="9988550"/>
            <a:ext cx="27251025" cy="282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43" tIns="208822" rIns="417643" bIns="20882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1514475" y="39676388"/>
            <a:ext cx="7064375" cy="2279650"/>
          </a:xfrm>
          <a:prstGeom prst="rect">
            <a:avLst/>
          </a:prstGeom>
        </p:spPr>
        <p:txBody>
          <a:bodyPr vert="horz" lIns="417643" tIns="208822" rIns="417643" bIns="208822" rtlCol="0" anchor="ctr"/>
          <a:lstStyle>
            <a:lvl1pPr algn="l" defTabSz="4176431" fontAlgn="auto">
              <a:spcBef>
                <a:spcPts val="0"/>
              </a:spcBef>
              <a:spcAft>
                <a:spcPts val="0"/>
              </a:spcAft>
              <a:defRPr sz="5500">
                <a:solidFill>
                  <a:schemeClr val="tx1">
                    <a:tint val="75000"/>
                  </a:schemeClr>
                </a:solidFill>
                <a:latin typeface="+mn-lt"/>
                <a:ea typeface="+mn-ea"/>
              </a:defRPr>
            </a:lvl1pPr>
          </a:lstStyle>
          <a:p>
            <a:pPr>
              <a:defRPr/>
            </a:pPr>
            <a:fld id="{9ADCD16C-4E0F-494A-9478-BB2D0715DC95}" type="datetimeFigureOut">
              <a:rPr lang="ja-JP" altLang="en-US"/>
              <a:pPr>
                <a:defRPr/>
              </a:pPr>
              <a:t>2015/9/1</a:t>
            </a:fld>
            <a:endParaRPr lang="ja-JP" altLang="en-US"/>
          </a:p>
        </p:txBody>
      </p:sp>
      <p:sp>
        <p:nvSpPr>
          <p:cNvPr id="5" name="フッター プレースホルダ 4"/>
          <p:cNvSpPr>
            <a:spLocks noGrp="1"/>
          </p:cNvSpPr>
          <p:nvPr>
            <p:ph type="ftr" sz="quarter" idx="3"/>
          </p:nvPr>
        </p:nvSpPr>
        <p:spPr>
          <a:xfrm>
            <a:off x="10345738" y="39676388"/>
            <a:ext cx="9588500" cy="2279650"/>
          </a:xfrm>
          <a:prstGeom prst="rect">
            <a:avLst/>
          </a:prstGeom>
        </p:spPr>
        <p:txBody>
          <a:bodyPr vert="horz" lIns="417643" tIns="208822" rIns="417643" bIns="208822" rtlCol="0" anchor="ctr"/>
          <a:lstStyle>
            <a:lvl1pPr algn="ctr" defTabSz="4176431" fontAlgn="auto">
              <a:spcBef>
                <a:spcPts val="0"/>
              </a:spcBef>
              <a:spcAft>
                <a:spcPts val="0"/>
              </a:spcAft>
              <a:defRPr sz="55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21701125" y="39676388"/>
            <a:ext cx="7064375" cy="2279650"/>
          </a:xfrm>
          <a:prstGeom prst="rect">
            <a:avLst/>
          </a:prstGeom>
        </p:spPr>
        <p:txBody>
          <a:bodyPr vert="horz" lIns="417643" tIns="208822" rIns="417643" bIns="208822" rtlCol="0" anchor="ctr"/>
          <a:lstStyle>
            <a:lvl1pPr algn="r" defTabSz="4176431" fontAlgn="auto">
              <a:spcBef>
                <a:spcPts val="0"/>
              </a:spcBef>
              <a:spcAft>
                <a:spcPts val="0"/>
              </a:spcAft>
              <a:defRPr sz="5500">
                <a:solidFill>
                  <a:schemeClr val="tx1">
                    <a:tint val="75000"/>
                  </a:schemeClr>
                </a:solidFill>
                <a:latin typeface="+mn-lt"/>
                <a:ea typeface="+mn-ea"/>
              </a:defRPr>
            </a:lvl1pPr>
          </a:lstStyle>
          <a:p>
            <a:pPr>
              <a:defRPr/>
            </a:pPr>
            <a:fld id="{11CBBEBC-F18D-4FEE-A2EE-ABD294C7D9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5125" rtl="0" eaLnBrk="0" fontAlgn="base" hangingPunct="0">
        <a:spcBef>
          <a:spcPct val="0"/>
        </a:spcBef>
        <a:spcAft>
          <a:spcPct val="0"/>
        </a:spcAft>
        <a:defRPr kumimoji="1" sz="20100" kern="1200">
          <a:solidFill>
            <a:schemeClr val="tx1"/>
          </a:solidFill>
          <a:latin typeface="+mj-lt"/>
          <a:ea typeface="+mj-ea"/>
          <a:cs typeface="+mj-cs"/>
        </a:defRPr>
      </a:lvl1pPr>
      <a:lvl2pPr algn="ctr" defTabSz="4175125" rtl="0" eaLnBrk="0" fontAlgn="base" hangingPunct="0">
        <a:spcBef>
          <a:spcPct val="0"/>
        </a:spcBef>
        <a:spcAft>
          <a:spcPct val="0"/>
        </a:spcAft>
        <a:defRPr kumimoji="1" sz="20100">
          <a:solidFill>
            <a:schemeClr val="tx1"/>
          </a:solidFill>
          <a:latin typeface="Calibri" pitchFamily="34" charset="0"/>
          <a:ea typeface="ＭＳ Ｐゴシック" charset="-128"/>
        </a:defRPr>
      </a:lvl2pPr>
      <a:lvl3pPr algn="ctr" defTabSz="4175125" rtl="0" eaLnBrk="0" fontAlgn="base" hangingPunct="0">
        <a:spcBef>
          <a:spcPct val="0"/>
        </a:spcBef>
        <a:spcAft>
          <a:spcPct val="0"/>
        </a:spcAft>
        <a:defRPr kumimoji="1" sz="20100">
          <a:solidFill>
            <a:schemeClr val="tx1"/>
          </a:solidFill>
          <a:latin typeface="Calibri" pitchFamily="34" charset="0"/>
          <a:ea typeface="ＭＳ Ｐゴシック" charset="-128"/>
        </a:defRPr>
      </a:lvl3pPr>
      <a:lvl4pPr algn="ctr" defTabSz="4175125" rtl="0" eaLnBrk="0" fontAlgn="base" hangingPunct="0">
        <a:spcBef>
          <a:spcPct val="0"/>
        </a:spcBef>
        <a:spcAft>
          <a:spcPct val="0"/>
        </a:spcAft>
        <a:defRPr kumimoji="1" sz="20100">
          <a:solidFill>
            <a:schemeClr val="tx1"/>
          </a:solidFill>
          <a:latin typeface="Calibri" pitchFamily="34" charset="0"/>
          <a:ea typeface="ＭＳ Ｐゴシック" charset="-128"/>
        </a:defRPr>
      </a:lvl4pPr>
      <a:lvl5pPr algn="ctr" defTabSz="4175125" rtl="0" eaLnBrk="0" fontAlgn="base" hangingPunct="0">
        <a:spcBef>
          <a:spcPct val="0"/>
        </a:spcBef>
        <a:spcAft>
          <a:spcPct val="0"/>
        </a:spcAft>
        <a:defRPr kumimoji="1" sz="20100">
          <a:solidFill>
            <a:schemeClr val="tx1"/>
          </a:solidFill>
          <a:latin typeface="Calibri" pitchFamily="34" charset="0"/>
          <a:ea typeface="ＭＳ Ｐゴシック" charset="-128"/>
        </a:defRPr>
      </a:lvl5pPr>
      <a:lvl6pPr marL="457200" algn="ctr" defTabSz="4175125" rtl="0" fontAlgn="base">
        <a:spcBef>
          <a:spcPct val="0"/>
        </a:spcBef>
        <a:spcAft>
          <a:spcPct val="0"/>
        </a:spcAft>
        <a:defRPr kumimoji="1" sz="20100">
          <a:solidFill>
            <a:schemeClr val="tx1"/>
          </a:solidFill>
          <a:latin typeface="Calibri" pitchFamily="34" charset="0"/>
          <a:ea typeface="ＭＳ Ｐゴシック" charset="-128"/>
        </a:defRPr>
      </a:lvl6pPr>
      <a:lvl7pPr marL="914400" algn="ctr" defTabSz="4175125" rtl="0" fontAlgn="base">
        <a:spcBef>
          <a:spcPct val="0"/>
        </a:spcBef>
        <a:spcAft>
          <a:spcPct val="0"/>
        </a:spcAft>
        <a:defRPr kumimoji="1" sz="20100">
          <a:solidFill>
            <a:schemeClr val="tx1"/>
          </a:solidFill>
          <a:latin typeface="Calibri" pitchFamily="34" charset="0"/>
          <a:ea typeface="ＭＳ Ｐゴシック" charset="-128"/>
        </a:defRPr>
      </a:lvl7pPr>
      <a:lvl8pPr marL="1371600" algn="ctr" defTabSz="4175125" rtl="0" fontAlgn="base">
        <a:spcBef>
          <a:spcPct val="0"/>
        </a:spcBef>
        <a:spcAft>
          <a:spcPct val="0"/>
        </a:spcAft>
        <a:defRPr kumimoji="1" sz="20100">
          <a:solidFill>
            <a:schemeClr val="tx1"/>
          </a:solidFill>
          <a:latin typeface="Calibri" pitchFamily="34" charset="0"/>
          <a:ea typeface="ＭＳ Ｐゴシック" charset="-128"/>
        </a:defRPr>
      </a:lvl8pPr>
      <a:lvl9pPr marL="1828800" algn="ctr" defTabSz="4175125" rtl="0" fontAlgn="base">
        <a:spcBef>
          <a:spcPct val="0"/>
        </a:spcBef>
        <a:spcAft>
          <a:spcPct val="0"/>
        </a:spcAft>
        <a:defRPr kumimoji="1" sz="20100">
          <a:solidFill>
            <a:schemeClr val="tx1"/>
          </a:solidFill>
          <a:latin typeface="Calibri" pitchFamily="34" charset="0"/>
          <a:ea typeface="ＭＳ Ｐゴシック" charset="-128"/>
        </a:defRPr>
      </a:lvl9pPr>
    </p:titleStyle>
    <p:bodyStyle>
      <a:lvl1pPr marL="1565275" indent="-1565275" algn="l" defTabSz="4175125" rtl="0" eaLnBrk="0" fontAlgn="base" hangingPunct="0">
        <a:spcBef>
          <a:spcPct val="20000"/>
        </a:spcBef>
        <a:spcAft>
          <a:spcPct val="0"/>
        </a:spcAft>
        <a:buFont typeface="Arial" charset="0"/>
        <a:buChar char="•"/>
        <a:defRPr kumimoji="1" sz="14600" kern="1200">
          <a:solidFill>
            <a:schemeClr val="tx1"/>
          </a:solidFill>
          <a:latin typeface="+mn-lt"/>
          <a:ea typeface="+mn-ea"/>
          <a:cs typeface="+mn-cs"/>
        </a:defRPr>
      </a:lvl1pPr>
      <a:lvl2pPr marL="3392488" indent="-1304925" algn="l" defTabSz="4175125" rtl="0" eaLnBrk="0" fontAlgn="base" hangingPunct="0">
        <a:spcBef>
          <a:spcPct val="20000"/>
        </a:spcBef>
        <a:spcAft>
          <a:spcPct val="0"/>
        </a:spcAft>
        <a:buFont typeface="Arial" charset="0"/>
        <a:buChar char="–"/>
        <a:defRPr kumimoji="1" sz="12800" kern="1200">
          <a:solidFill>
            <a:schemeClr val="tx1"/>
          </a:solidFill>
          <a:latin typeface="+mn-lt"/>
          <a:ea typeface="+mn-ea"/>
          <a:cs typeface="+mn-cs"/>
        </a:defRPr>
      </a:lvl2pPr>
      <a:lvl3pPr marL="5219700" indent="-1042988" algn="l" defTabSz="4175125" rtl="0" eaLnBrk="0" fontAlgn="base" hangingPunct="0">
        <a:spcBef>
          <a:spcPct val="20000"/>
        </a:spcBef>
        <a:spcAft>
          <a:spcPct val="0"/>
        </a:spcAft>
        <a:buFont typeface="Arial" charset="0"/>
        <a:buChar char="•"/>
        <a:defRPr kumimoji="1" sz="11000" kern="1200">
          <a:solidFill>
            <a:schemeClr val="tx1"/>
          </a:solidFill>
          <a:latin typeface="+mn-lt"/>
          <a:ea typeface="+mn-ea"/>
          <a:cs typeface="+mn-cs"/>
        </a:defRPr>
      </a:lvl3pPr>
      <a:lvl4pPr marL="7307263" indent="-1042988" algn="l" defTabSz="4175125" rtl="0" eaLnBrk="0" fontAlgn="base" hangingPunct="0">
        <a:spcBef>
          <a:spcPct val="20000"/>
        </a:spcBef>
        <a:spcAft>
          <a:spcPct val="0"/>
        </a:spcAft>
        <a:buFont typeface="Arial" charset="0"/>
        <a:buChar char="–"/>
        <a:defRPr kumimoji="1" sz="9100" kern="1200">
          <a:solidFill>
            <a:schemeClr val="tx1"/>
          </a:solidFill>
          <a:latin typeface="+mn-lt"/>
          <a:ea typeface="+mn-ea"/>
          <a:cs typeface="+mn-cs"/>
        </a:defRPr>
      </a:lvl4pPr>
      <a:lvl5pPr marL="9396413" indent="-1042988" algn="l" defTabSz="4175125" rtl="0" eaLnBrk="0" fontAlgn="base" hangingPunct="0">
        <a:spcBef>
          <a:spcPct val="20000"/>
        </a:spcBef>
        <a:spcAft>
          <a:spcPct val="0"/>
        </a:spcAft>
        <a:buFont typeface="Arial" charset="0"/>
        <a:buChar char="»"/>
        <a:defRPr kumimoji="1"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9pPr>
    </p:bodyStyle>
    <p:other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2.png"/><Relationship Id="rId18" Type="http://schemas.openxmlformats.org/officeDocument/2006/relationships/image" Target="../media/image13.png"/><Relationship Id="rId26" Type="http://schemas.openxmlformats.org/officeDocument/2006/relationships/image" Target="../media/image21.png"/><Relationship Id="rId3" Type="http://schemas.openxmlformats.org/officeDocument/2006/relationships/image" Target="../media/image2.png"/><Relationship Id="rId21" Type="http://schemas.openxmlformats.org/officeDocument/2006/relationships/image" Target="../media/image16.png"/><Relationship Id="rId12" Type="http://schemas.openxmlformats.org/officeDocument/2006/relationships/image" Target="../media/image11.png"/><Relationship Id="rId17" Type="http://schemas.openxmlformats.org/officeDocument/2006/relationships/image" Target="../media/image7.png"/><Relationship Id="rId25" Type="http://schemas.openxmlformats.org/officeDocument/2006/relationships/image" Target="../media/image19.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8.jpeg"/><Relationship Id="rId29" Type="http://schemas.openxmlformats.org/officeDocument/2006/relationships/image" Target="../media/image24.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18.png"/><Relationship Id="rId5" Type="http://schemas.openxmlformats.org/officeDocument/2006/relationships/image" Target="../media/image4.png"/><Relationship Id="rId15" Type="http://schemas.openxmlformats.org/officeDocument/2006/relationships/image" Target="../media/image6.png"/><Relationship Id="rId23" Type="http://schemas.openxmlformats.org/officeDocument/2006/relationships/image" Target="../media/image17.png"/><Relationship Id="rId28" Type="http://schemas.openxmlformats.org/officeDocument/2006/relationships/image" Target="../media/image23.png"/><Relationship Id="rId10" Type="http://schemas.openxmlformats.org/officeDocument/2006/relationships/image" Target="../media/image9.png"/><Relationship Id="rId19" Type="http://schemas.openxmlformats.org/officeDocument/2006/relationships/image" Target="../media/image14.png"/><Relationship Id="rId4" Type="http://schemas.openxmlformats.org/officeDocument/2006/relationships/image" Target="../media/image3.png"/><Relationship Id="rId9" Type="http://schemas.openxmlformats.org/officeDocument/2006/relationships/image" Target="../media/image8.png"/><Relationship Id="rId22" Type="http://schemas.openxmlformats.org/officeDocument/2006/relationships/image" Target="../media/image20.png"/><Relationship Id="rId27"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ctrTitle"/>
          </p:nvPr>
        </p:nvSpPr>
        <p:spPr>
          <a:xfrm>
            <a:off x="2920748" y="161925"/>
            <a:ext cx="26405140" cy="2376488"/>
          </a:xfrm>
          <a:ln w="12700">
            <a:solidFill>
              <a:srgbClr val="0070C0"/>
            </a:solidFill>
          </a:ln>
        </p:spPr>
        <p:txBody>
          <a:bodyPr/>
          <a:lstStyle/>
          <a:p>
            <a:pPr defTabSz="4176071" eaLnBrk="1" fontAlgn="auto" hangingPunct="1">
              <a:spcAft>
                <a:spcPts val="0"/>
              </a:spcAft>
              <a:defRPr/>
            </a:pPr>
            <a:r>
              <a:rPr lang="en-US" altLang="ja-JP" sz="7200" dirty="0" smtClean="0"/>
              <a:t>Towards </a:t>
            </a:r>
            <a:r>
              <a:rPr lang="en-US" altLang="ja-JP" sz="7200" dirty="0"/>
              <a:t>the QCD equation of state at the physical point </a:t>
            </a:r>
            <a:r>
              <a:rPr lang="en-US" altLang="ja-JP" sz="7200" dirty="0" smtClean="0"/>
              <a:t/>
            </a:r>
            <a:br>
              <a:rPr lang="en-US" altLang="ja-JP" sz="7200" dirty="0" smtClean="0"/>
            </a:br>
            <a:r>
              <a:rPr lang="en-US" altLang="ja-JP" sz="7200" dirty="0" smtClean="0"/>
              <a:t>using </a:t>
            </a:r>
            <a:r>
              <a:rPr lang="en-US" altLang="ja-JP" sz="7200" dirty="0"/>
              <a:t>Wilson fermion </a:t>
            </a:r>
            <a:endParaRPr lang="en-US" altLang="ja-JP" sz="7200" b="1" dirty="0">
              <a:solidFill>
                <a:schemeClr val="accent1">
                  <a:lumMod val="50000"/>
                </a:schemeClr>
              </a:solidFill>
            </a:endParaRPr>
          </a:p>
        </p:txBody>
      </p:sp>
      <p:sp>
        <p:nvSpPr>
          <p:cNvPr id="2058" name="正方形/長方形 4"/>
          <p:cNvSpPr>
            <a:spLocks noChangeArrowheads="1"/>
          </p:cNvSpPr>
          <p:nvPr/>
        </p:nvSpPr>
        <p:spPr bwMode="auto">
          <a:xfrm>
            <a:off x="215900" y="2538413"/>
            <a:ext cx="2968625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22" tIns="45761" rIns="91522" bIns="45761">
            <a:spAutoFit/>
          </a:bodyPr>
          <a:lstStyle/>
          <a:p>
            <a:pPr algn="ctr" fontAlgn="t"/>
            <a:r>
              <a:rPr lang="en-US" altLang="ja-JP" sz="4800" dirty="0">
                <a:latin typeface="Calibri" pitchFamily="34" charset="0"/>
              </a:rPr>
              <a:t>WHOT-QCD Collaboration:</a:t>
            </a:r>
          </a:p>
          <a:p>
            <a:pPr algn="ctr" fontAlgn="t"/>
            <a:r>
              <a:rPr lang="en-US" altLang="ja-JP" sz="4400" dirty="0">
                <a:latin typeface="Calibri" pitchFamily="34" charset="0"/>
              </a:rPr>
              <a:t>T. Umeda (Hiroshima Univ.), S. Ejiri (Niigata Univ.), R. Iwami (Niigata Univ.), K. Kanaya (Univ. of Tsukuba)</a:t>
            </a:r>
            <a:endParaRPr lang="ja-JP" altLang="en-US" sz="4400" dirty="0">
              <a:latin typeface="Calibri" pitchFamily="34" charset="0"/>
            </a:endParaRPr>
          </a:p>
        </p:txBody>
      </p:sp>
      <mc:AlternateContent xmlns:mc="http://schemas.openxmlformats.org/markup-compatibility/2006" xmlns:a14="http://schemas.microsoft.com/office/drawing/2010/main">
        <mc:Choice Requires="a14">
          <p:sp>
            <p:nvSpPr>
              <p:cNvPr id="2059" name="Rectangle 4"/>
              <p:cNvSpPr>
                <a:spLocks noChangeArrowheads="1"/>
              </p:cNvSpPr>
              <p:nvPr/>
            </p:nvSpPr>
            <p:spPr bwMode="auto">
              <a:xfrm>
                <a:off x="522288" y="4410374"/>
                <a:ext cx="14257659" cy="4746062"/>
              </a:xfrm>
              <a:prstGeom prst="rect">
                <a:avLst/>
              </a:prstGeom>
              <a:noFill/>
              <a:ln w="9525">
                <a:solidFill>
                  <a:srgbClr val="0070C0"/>
                </a:solidFill>
                <a:miter lim="800000"/>
                <a:headEnd/>
                <a:tailEnd/>
              </a:ln>
              <a:extLst>
                <a:ext uri="{909E8E84-426E-40DD-AFC4-6F175D3DCCD1}">
                  <a14:hiddenFill>
                    <a:solidFill>
                      <a:srgbClr val="FFFFFF"/>
                    </a:solidFill>
                  </a14:hiddenFill>
                </a:ext>
              </a:extLst>
            </p:spPr>
            <p:txBody>
              <a:bodyPr wrap="square" lIns="91522" tIns="45761" rIns="91522" bIns="45761">
                <a:spAutoFit/>
              </a:bodyPr>
              <a:lstStyle>
                <a:lvl1pPr eaLnBrk="0" hangingPunct="0">
                  <a:spcBef>
                    <a:spcPct val="20000"/>
                  </a:spcBef>
                  <a:buFont typeface="Arial" charset="0"/>
                  <a:buChar char="•"/>
                  <a:defRPr kumimoji="1" sz="146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1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11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91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9100">
                    <a:solidFill>
                      <a:schemeClr val="tx1"/>
                    </a:solidFill>
                    <a:latin typeface="Calibri" pitchFamily="34" charset="0"/>
                    <a:ea typeface="ＭＳ Ｐゴシック" pitchFamily="50" charset="-128"/>
                  </a:defRPr>
                </a:lvl5pPr>
                <a:lvl6pPr marL="2514600" indent="-228600" defTabSz="4175125" eaLnBrk="0" fontAlgn="base" hangingPunct="0">
                  <a:spcBef>
                    <a:spcPct val="20000"/>
                  </a:spcBef>
                  <a:spcAft>
                    <a:spcPct val="0"/>
                  </a:spcAft>
                  <a:buFont typeface="Arial" charset="0"/>
                  <a:buChar char="»"/>
                  <a:defRPr kumimoji="1" sz="9100">
                    <a:solidFill>
                      <a:schemeClr val="tx1"/>
                    </a:solidFill>
                    <a:latin typeface="Calibri" pitchFamily="34" charset="0"/>
                    <a:ea typeface="ＭＳ Ｐゴシック" pitchFamily="50" charset="-128"/>
                  </a:defRPr>
                </a:lvl6pPr>
                <a:lvl7pPr marL="2971800" indent="-228600" defTabSz="4175125" eaLnBrk="0" fontAlgn="base" hangingPunct="0">
                  <a:spcBef>
                    <a:spcPct val="20000"/>
                  </a:spcBef>
                  <a:spcAft>
                    <a:spcPct val="0"/>
                  </a:spcAft>
                  <a:buFont typeface="Arial" charset="0"/>
                  <a:buChar char="»"/>
                  <a:defRPr kumimoji="1" sz="9100">
                    <a:solidFill>
                      <a:schemeClr val="tx1"/>
                    </a:solidFill>
                    <a:latin typeface="Calibri" pitchFamily="34" charset="0"/>
                    <a:ea typeface="ＭＳ Ｐゴシック" pitchFamily="50" charset="-128"/>
                  </a:defRPr>
                </a:lvl7pPr>
                <a:lvl8pPr marL="3429000" indent="-228600" defTabSz="4175125" eaLnBrk="0" fontAlgn="base" hangingPunct="0">
                  <a:spcBef>
                    <a:spcPct val="20000"/>
                  </a:spcBef>
                  <a:spcAft>
                    <a:spcPct val="0"/>
                  </a:spcAft>
                  <a:buFont typeface="Arial" charset="0"/>
                  <a:buChar char="»"/>
                  <a:defRPr kumimoji="1" sz="9100">
                    <a:solidFill>
                      <a:schemeClr val="tx1"/>
                    </a:solidFill>
                    <a:latin typeface="Calibri" pitchFamily="34" charset="0"/>
                    <a:ea typeface="ＭＳ Ｐゴシック" pitchFamily="50" charset="-128"/>
                  </a:defRPr>
                </a:lvl8pPr>
                <a:lvl9pPr marL="3886200" indent="-228600" defTabSz="4175125" eaLnBrk="0" fontAlgn="base" hangingPunct="0">
                  <a:spcBef>
                    <a:spcPct val="20000"/>
                  </a:spcBef>
                  <a:spcAft>
                    <a:spcPct val="0"/>
                  </a:spcAft>
                  <a:buFont typeface="Arial" charset="0"/>
                  <a:buChar char="»"/>
                  <a:defRPr kumimoji="1" sz="91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sz="3000" dirty="0" smtClean="0"/>
                  <a:t>Abstract:</a:t>
                </a:r>
              </a:p>
              <a:p>
                <a:pPr eaLnBrk="1" hangingPunct="1">
                  <a:spcBef>
                    <a:spcPct val="0"/>
                  </a:spcBef>
                  <a:buFontTx/>
                  <a:buNone/>
                </a:pPr>
                <a:r>
                  <a:rPr lang="en-US" altLang="ja-JP" sz="3000" dirty="0" smtClean="0"/>
                  <a:t>We study the </a:t>
                </a:r>
                <a14:m>
                  <m:oMath xmlns:m="http://schemas.openxmlformats.org/officeDocument/2006/math">
                    <m:sSub>
                      <m:sSubPr>
                        <m:ctrlPr>
                          <a:rPr lang="en-US" altLang="ja-JP" sz="3000" b="0" i="1" smtClean="0">
                            <a:latin typeface="Cambria Math"/>
                          </a:rPr>
                        </m:ctrlPr>
                      </m:sSubPr>
                      <m:e>
                        <m:r>
                          <a:rPr lang="en-US" altLang="ja-JP" sz="3000" b="0" i="1" smtClean="0">
                            <a:latin typeface="Cambria Math"/>
                          </a:rPr>
                          <m:t>𝑁</m:t>
                        </m:r>
                      </m:e>
                      <m:sub>
                        <m:r>
                          <a:rPr lang="en-US" altLang="ja-JP" sz="3000" b="0" i="1" smtClean="0">
                            <a:latin typeface="Cambria Math"/>
                          </a:rPr>
                          <m:t>𝑓</m:t>
                        </m:r>
                      </m:sub>
                    </m:sSub>
                  </m:oMath>
                </a14:m>
                <a:r>
                  <a:rPr lang="en-US" altLang="ja-JP" sz="3000" dirty="0" smtClean="0"/>
                  <a:t>=2+1 QCD at nonzero temperatures using </a:t>
                </a:r>
                <a:r>
                  <a:rPr lang="en-US" altLang="ja-JP" sz="3000" dirty="0"/>
                  <a:t>n</a:t>
                </a:r>
                <a:r>
                  <a:rPr lang="en-US" altLang="ja-JP" sz="3000" dirty="0" smtClean="0"/>
                  <a:t>onperturbatively improved Wilson quarks of the physical masses by the fixed scale approach. We perform physical point simulations at finite temperatures with the coupling parameters which were adopted by the PACS-CS collaboration in their studies using the reweighting technique. Zero temperature values are obtained on the PACS-CS configurations which are open to the public on the ILDG. Finite temperature configurations are generated with the RHMC algorithm. The lattice sizes are </a:t>
                </a:r>
                <a14:m>
                  <m:oMath xmlns:m="http://schemas.openxmlformats.org/officeDocument/2006/math">
                    <m:sSup>
                      <m:sSupPr>
                        <m:ctrlPr>
                          <a:rPr lang="en-US" altLang="ja-JP" sz="3000" b="0" i="1" smtClean="0">
                            <a:latin typeface="Cambria Math"/>
                          </a:rPr>
                        </m:ctrlPr>
                      </m:sSupPr>
                      <m:e>
                        <m:r>
                          <a:rPr lang="en-US" altLang="ja-JP" sz="3000" b="0" i="1" smtClean="0">
                            <a:latin typeface="Cambria Math"/>
                          </a:rPr>
                          <m:t>32</m:t>
                        </m:r>
                      </m:e>
                      <m:sup>
                        <m:r>
                          <a:rPr lang="en-US" altLang="ja-JP" sz="3000" b="0" i="1" smtClean="0">
                            <a:latin typeface="Cambria Math"/>
                          </a:rPr>
                          <m:t>3</m:t>
                        </m:r>
                      </m:sup>
                    </m:sSup>
                    <m:r>
                      <a:rPr lang="en-US" altLang="ja-JP" sz="3000" b="0" i="1" smtClean="0">
                        <a:latin typeface="Cambria Math"/>
                      </a:rPr>
                      <m:t>×</m:t>
                    </m:r>
                    <m:sSub>
                      <m:sSubPr>
                        <m:ctrlPr>
                          <a:rPr lang="en-US" altLang="ja-JP" sz="3000" b="0" i="1" smtClean="0">
                            <a:latin typeface="Cambria Math"/>
                          </a:rPr>
                        </m:ctrlPr>
                      </m:sSubPr>
                      <m:e>
                        <m:r>
                          <a:rPr lang="en-US" altLang="ja-JP" sz="3000" b="0" i="1" smtClean="0">
                            <a:latin typeface="Cambria Math"/>
                          </a:rPr>
                          <m:t>𝑁</m:t>
                        </m:r>
                      </m:e>
                      <m:sub>
                        <m:r>
                          <a:rPr lang="en-US" altLang="ja-JP" sz="3000" b="0" i="1" smtClean="0">
                            <a:latin typeface="Cambria Math"/>
                          </a:rPr>
                          <m:t>𝑡</m:t>
                        </m:r>
                      </m:sub>
                    </m:sSub>
                  </m:oMath>
                </a14:m>
                <a:r>
                  <a:rPr lang="en-US" altLang="ja-JP" sz="3000" dirty="0" smtClean="0"/>
                  <a:t>, where </a:t>
                </a:r>
                <a14:m>
                  <m:oMath xmlns:m="http://schemas.openxmlformats.org/officeDocument/2006/math">
                    <m:sSub>
                      <m:sSubPr>
                        <m:ctrlPr>
                          <a:rPr lang="en-US" altLang="ja-JP" sz="3000" b="0" i="1" smtClean="0">
                            <a:latin typeface="Cambria Math"/>
                          </a:rPr>
                        </m:ctrlPr>
                      </m:sSubPr>
                      <m:e>
                        <m:r>
                          <a:rPr lang="en-US" altLang="ja-JP" sz="3000" b="0" i="1" smtClean="0">
                            <a:latin typeface="Cambria Math"/>
                          </a:rPr>
                          <m:t>𝑁</m:t>
                        </m:r>
                      </m:e>
                      <m:sub>
                        <m:r>
                          <a:rPr lang="en-US" altLang="ja-JP" sz="3000" b="0" i="1" smtClean="0">
                            <a:latin typeface="Cambria Math"/>
                          </a:rPr>
                          <m:t>𝑡</m:t>
                        </m:r>
                      </m:sub>
                    </m:sSub>
                    <m:r>
                      <a:rPr lang="en-US" altLang="ja-JP" sz="3000" b="0" i="1" smtClean="0">
                        <a:latin typeface="Cambria Math"/>
                      </a:rPr>
                      <m:t>=14, 13,⋯, 5, 4</m:t>
                    </m:r>
                  </m:oMath>
                </a14:m>
                <a:r>
                  <a:rPr lang="en-US" altLang="ja-JP" sz="3000" dirty="0" smtClean="0"/>
                  <a:t> corresponding to </a:t>
                </a:r>
                <a14:m>
                  <m:oMath xmlns:m="http://schemas.openxmlformats.org/officeDocument/2006/math">
                    <m:r>
                      <a:rPr lang="en-US" altLang="ja-JP" sz="3000" b="0" i="1" smtClean="0">
                        <a:latin typeface="Cambria Math"/>
                      </a:rPr>
                      <m:t>𝑇</m:t>
                    </m:r>
                    <m:r>
                      <a:rPr lang="en-US" altLang="ja-JP" sz="3000" b="0" i="1" smtClean="0">
                        <a:latin typeface="Cambria Math"/>
                      </a:rPr>
                      <m:t>≃</m:t>
                    </m:r>
                  </m:oMath>
                </a14:m>
                <a:r>
                  <a:rPr lang="en-US" altLang="ja-JP" sz="3000" dirty="0" smtClean="0"/>
                  <a:t>140 – 500 MeV. We present results of some basic observables at these temperatures and the status of our calculation of the equation of state.</a:t>
                </a:r>
                <a:endParaRPr lang="en-US" altLang="ja-JP" sz="3000" dirty="0"/>
              </a:p>
            </p:txBody>
          </p:sp>
        </mc:Choice>
        <mc:Fallback xmlns="">
          <p:sp>
            <p:nvSpPr>
              <p:cNvPr id="2059" name="Rectangle 4"/>
              <p:cNvSpPr>
                <a:spLocks noRot="1" noChangeAspect="1" noMove="1" noResize="1" noEditPoints="1" noAdjustHandles="1" noChangeArrowheads="1" noChangeShapeType="1" noTextEdit="1"/>
              </p:cNvSpPr>
              <p:nvPr/>
            </p:nvSpPr>
            <p:spPr bwMode="auto">
              <a:xfrm>
                <a:off x="522288" y="4410374"/>
                <a:ext cx="14257659" cy="4746062"/>
              </a:xfrm>
              <a:prstGeom prst="rect">
                <a:avLst/>
              </a:prstGeom>
              <a:blipFill rotWithShape="1">
                <a:blip r:embed="rId2"/>
                <a:stretch>
                  <a:fillRect l="-982" t="-1408" r="-1153" b="-2945"/>
                </a:stretch>
              </a:blip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ja-JP" altLang="en-US">
                    <a:noFill/>
                  </a:rPr>
                  <a:t> </a:t>
                </a:r>
              </a:p>
            </p:txBody>
          </p:sp>
        </mc:Fallback>
      </mc:AlternateContent>
      <p:sp>
        <p:nvSpPr>
          <p:cNvPr id="5" name="テキスト ボックス 8"/>
          <p:cNvSpPr txBox="1">
            <a:spLocks noChangeArrowheads="1"/>
          </p:cNvSpPr>
          <p:nvPr/>
        </p:nvSpPr>
        <p:spPr bwMode="auto">
          <a:xfrm>
            <a:off x="540000" y="9669463"/>
            <a:ext cx="12153900" cy="2736850"/>
          </a:xfrm>
          <a:prstGeom prst="rect">
            <a:avLst/>
          </a:prstGeom>
          <a:noFill/>
          <a:ln w="9525">
            <a:noFill/>
            <a:miter lim="800000"/>
            <a:headEnd/>
            <a:tailEnd/>
          </a:ln>
        </p:spPr>
        <p:txBody>
          <a:bodyPr lIns="91522" tIns="45761" rIns="91522" bIns="45761"/>
          <a:lstStyle/>
          <a:p>
            <a:pPr marL="1371600" indent="-1371600">
              <a:defRPr/>
            </a:pPr>
            <a:r>
              <a:rPr lang="en-US" altLang="ja-JP" sz="4400" dirty="0">
                <a:solidFill>
                  <a:srgbClr val="C00000"/>
                </a:solidFill>
                <a:latin typeface="Calibri" pitchFamily="34" charset="0"/>
                <a:ea typeface="ＭＳ Ｐゴシック" charset="-128"/>
              </a:rPr>
              <a:t>1. </a:t>
            </a:r>
            <a:r>
              <a:rPr lang="en-US" altLang="ja-JP" sz="4400" dirty="0" smtClean="0">
                <a:solidFill>
                  <a:srgbClr val="C00000"/>
                </a:solidFill>
                <a:latin typeface="Calibri" pitchFamily="34" charset="0"/>
                <a:ea typeface="ＭＳ Ｐゴシック" charset="-128"/>
              </a:rPr>
              <a:t>Motivation</a:t>
            </a:r>
            <a:endParaRPr lang="en-US" altLang="ja-JP" sz="4400" dirty="0">
              <a:solidFill>
                <a:srgbClr val="C00000"/>
              </a:solidFill>
              <a:latin typeface="Calibri" pitchFamily="34" charset="0"/>
              <a:ea typeface="ＭＳ Ｐゴシック" charset="-128"/>
            </a:endParaRPr>
          </a:p>
          <a:p>
            <a:pPr marL="1371600" indent="-1371600">
              <a:defRPr/>
            </a:pPr>
            <a:r>
              <a:rPr lang="en-US" altLang="ja-JP" sz="4000" dirty="0">
                <a:latin typeface="Calibri" pitchFamily="34" charset="0"/>
                <a:ea typeface="ＭＳ Ｐゴシック" charset="-128"/>
              </a:rPr>
              <a:t>  </a:t>
            </a:r>
            <a:r>
              <a:rPr lang="en-US" altLang="ja-JP" sz="4000" dirty="0" smtClean="0">
                <a:latin typeface="Calibri" pitchFamily="34" charset="0"/>
                <a:ea typeface="ＭＳ Ｐゴシック" charset="-128"/>
              </a:rPr>
              <a:t>QCD Thermodynamics with Wilson quarks</a:t>
            </a:r>
            <a:endParaRPr lang="en-US" altLang="ja-JP" sz="4000" dirty="0">
              <a:latin typeface="Calibri" pitchFamily="34" charset="0"/>
              <a:ea typeface="ＭＳ Ｐゴシック" charset="-128"/>
            </a:endParaRPr>
          </a:p>
          <a:p>
            <a:pPr marL="1371600" indent="-1371600">
              <a:defRPr/>
            </a:pPr>
            <a:r>
              <a:rPr lang="en-US" altLang="ja-JP" sz="3600" dirty="0">
                <a:solidFill>
                  <a:srgbClr val="C00000"/>
                </a:solidFill>
                <a:latin typeface="Calibri" pitchFamily="34" charset="0"/>
                <a:ea typeface="ＭＳ Ｐゴシック" charset="-128"/>
              </a:rPr>
              <a:t>  </a:t>
            </a:r>
            <a:endParaRPr lang="en-US" altLang="ja-JP" sz="4400" dirty="0">
              <a:latin typeface="Calibri" pitchFamily="34" charset="0"/>
              <a:ea typeface="ＭＳ Ｐゴシック" charset="-128"/>
            </a:endParaRPr>
          </a:p>
          <a:p>
            <a:pPr marL="1371600" indent="-1371600">
              <a:defRPr/>
            </a:pPr>
            <a:r>
              <a:rPr lang="en-US" altLang="ja-JP" sz="4400" dirty="0">
                <a:latin typeface="Calibri" pitchFamily="34" charset="0"/>
                <a:ea typeface="ＭＳ Ｐゴシック" charset="-128"/>
              </a:rPr>
              <a:t> </a:t>
            </a:r>
            <a:endParaRPr lang="ja-JP" altLang="en-US" sz="4400" dirty="0">
              <a:latin typeface="Calibri" pitchFamily="34" charset="0"/>
              <a:ea typeface="ＭＳ Ｐゴシック" charset="-128"/>
            </a:endParaRPr>
          </a:p>
        </p:txBody>
      </p:sp>
      <p:sp>
        <p:nvSpPr>
          <p:cNvPr id="2116" name="Rectangle 143"/>
          <p:cNvSpPr>
            <a:spLocks noChangeArrowheads="1"/>
          </p:cNvSpPr>
          <p:nvPr/>
        </p:nvSpPr>
        <p:spPr bwMode="auto">
          <a:xfrm>
            <a:off x="15480000" y="34149678"/>
            <a:ext cx="14419995" cy="2554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522" tIns="45761" rIns="91522" bIns="45761">
            <a:spAutoFit/>
          </a:bodyPr>
          <a:lstStyle>
            <a:lvl1pPr eaLnBrk="0" hangingPunct="0">
              <a:spcBef>
                <a:spcPct val="20000"/>
              </a:spcBef>
              <a:buFont typeface="Arial" charset="0"/>
              <a:buChar char="•"/>
              <a:defRPr kumimoji="1" sz="146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1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110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91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91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91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91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91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9100">
                <a:solidFill>
                  <a:schemeClr val="tx1"/>
                </a:solidFill>
                <a:latin typeface="Calibri" pitchFamily="34" charset="0"/>
                <a:ea typeface="ＭＳ Ｐゴシック" pitchFamily="50" charset="-128"/>
              </a:defRPr>
            </a:lvl9pPr>
          </a:lstStyle>
          <a:p>
            <a:pPr defTabSz="914400" eaLnBrk="1" hangingPunct="1">
              <a:spcBef>
                <a:spcPct val="0"/>
              </a:spcBef>
              <a:buFontTx/>
              <a:buNone/>
            </a:pPr>
            <a:r>
              <a:rPr lang="en-US" altLang="ja-JP" sz="4400" dirty="0" smtClean="0">
                <a:solidFill>
                  <a:schemeClr val="tx2"/>
                </a:solidFill>
              </a:rPr>
              <a:t>3-3. Beta-function at the physical point</a:t>
            </a:r>
          </a:p>
          <a:p>
            <a:pPr defTabSz="914400" eaLnBrk="1" hangingPunct="1">
              <a:spcBef>
                <a:spcPct val="0"/>
              </a:spcBef>
              <a:buFontTx/>
              <a:buNone/>
            </a:pPr>
            <a:r>
              <a:rPr lang="en-US" altLang="ja-JP" sz="4000" dirty="0" smtClean="0">
                <a:solidFill>
                  <a:schemeClr val="tx2"/>
                </a:solidFill>
              </a:rPr>
              <a:t>  Beta-functions are necessary to calculate the EOS </a:t>
            </a:r>
          </a:p>
          <a:p>
            <a:pPr defTabSz="914400" eaLnBrk="1" hangingPunct="1">
              <a:spcBef>
                <a:spcPct val="0"/>
              </a:spcBef>
              <a:buFontTx/>
              <a:buNone/>
            </a:pPr>
            <a:r>
              <a:rPr lang="en-US" altLang="ja-JP" sz="3600" dirty="0" smtClean="0"/>
              <a:t>  We are planning to calculate the beta-function using the following methods</a:t>
            </a:r>
            <a:endParaRPr lang="en-US" altLang="ja-JP" sz="3600" dirty="0"/>
          </a:p>
          <a:p>
            <a:pPr defTabSz="914400" eaLnBrk="1" hangingPunct="1">
              <a:spcBef>
                <a:spcPct val="0"/>
              </a:spcBef>
              <a:buFontTx/>
              <a:buNone/>
            </a:pPr>
            <a:r>
              <a:rPr lang="en-US" altLang="ja-JP" sz="4000" dirty="0">
                <a:solidFill>
                  <a:schemeClr val="tx2"/>
                </a:solidFill>
              </a:rPr>
              <a:t>    </a:t>
            </a:r>
            <a:endParaRPr lang="en-US" altLang="ja-JP" sz="2400" dirty="0">
              <a:solidFill>
                <a:schemeClr val="tx2"/>
              </a:solidFill>
            </a:endParaRPr>
          </a:p>
        </p:txBody>
      </p:sp>
      <p:sp>
        <p:nvSpPr>
          <p:cNvPr id="169" name="テキスト ボックス 128"/>
          <p:cNvSpPr txBox="1">
            <a:spLocks noChangeArrowheads="1"/>
          </p:cNvSpPr>
          <p:nvPr/>
        </p:nvSpPr>
        <p:spPr bwMode="auto">
          <a:xfrm>
            <a:off x="15480000" y="38858566"/>
            <a:ext cx="14041438" cy="3375366"/>
          </a:xfrm>
          <a:prstGeom prst="rect">
            <a:avLst/>
          </a:prstGeom>
          <a:noFill/>
          <a:ln w="9525">
            <a:noFill/>
            <a:miter lim="800000"/>
            <a:headEnd/>
            <a:tailEnd/>
          </a:ln>
        </p:spPr>
        <p:txBody>
          <a:bodyPr lIns="91522" tIns="45761" rIns="91522" bIns="45761">
            <a:spAutoFit/>
          </a:bodyPr>
          <a:lstStyle/>
          <a:p>
            <a:pPr>
              <a:lnSpc>
                <a:spcPts val="4800"/>
              </a:lnSpc>
              <a:defRPr/>
            </a:pPr>
            <a:r>
              <a:rPr lang="en-US" altLang="ja-JP" sz="4000" dirty="0" smtClean="0">
                <a:solidFill>
                  <a:srgbClr val="C00000"/>
                </a:solidFill>
              </a:rPr>
              <a:t>4. Summary</a:t>
            </a:r>
            <a:endParaRPr lang="ja-JP" altLang="en-US" sz="4000" dirty="0">
              <a:solidFill>
                <a:schemeClr val="accent3">
                  <a:lumMod val="50000"/>
                </a:schemeClr>
              </a:solidFill>
              <a:latin typeface="Calibri" pitchFamily="34" charset="0"/>
              <a:ea typeface="ＭＳ Ｐゴシック" charset="-128"/>
            </a:endParaRPr>
          </a:p>
          <a:p>
            <a:pPr marL="742950" indent="-742950">
              <a:lnSpc>
                <a:spcPts val="5200"/>
              </a:lnSpc>
              <a:defRPr/>
            </a:pPr>
            <a:r>
              <a:rPr lang="en-US" altLang="ja-JP" sz="3600" dirty="0" smtClean="0">
                <a:solidFill>
                  <a:schemeClr val="bg2">
                    <a:lumMod val="25000"/>
                  </a:schemeClr>
                </a:solidFill>
                <a:latin typeface="Calibri" pitchFamily="34" charset="0"/>
                <a:ea typeface="ＭＳ Ｐゴシック" charset="-128"/>
              </a:rPr>
              <a:t>  1)  </a:t>
            </a:r>
            <a:r>
              <a:rPr lang="en-US" altLang="ja-JP" sz="3600" dirty="0">
                <a:solidFill>
                  <a:schemeClr val="bg2">
                    <a:lumMod val="25000"/>
                  </a:schemeClr>
                </a:solidFill>
                <a:latin typeface="Calibri" pitchFamily="34" charset="0"/>
                <a:ea typeface="ＭＳ Ｐゴシック" charset="-128"/>
              </a:rPr>
              <a:t>P</a:t>
            </a:r>
            <a:r>
              <a:rPr lang="en-US" altLang="ja-JP" sz="3600" dirty="0" smtClean="0">
                <a:solidFill>
                  <a:schemeClr val="bg2">
                    <a:lumMod val="25000"/>
                  </a:schemeClr>
                </a:solidFill>
                <a:latin typeface="Calibri" pitchFamily="34" charset="0"/>
                <a:ea typeface="ＭＳ Ｐゴシック" charset="-128"/>
              </a:rPr>
              <a:t>hysical point simulations are carried out at T&gt;0.</a:t>
            </a:r>
          </a:p>
          <a:p>
            <a:pPr marL="742950" indent="-742950">
              <a:lnSpc>
                <a:spcPts val="5200"/>
              </a:lnSpc>
              <a:defRPr/>
            </a:pPr>
            <a:r>
              <a:rPr lang="en-US" altLang="ja-JP" sz="3600" dirty="0">
                <a:solidFill>
                  <a:schemeClr val="bg2">
                    <a:lumMod val="25000"/>
                  </a:schemeClr>
                </a:solidFill>
                <a:latin typeface="Calibri" pitchFamily="34" charset="0"/>
                <a:ea typeface="ＭＳ Ｐゴシック" charset="-128"/>
              </a:rPr>
              <a:t> </a:t>
            </a:r>
            <a:r>
              <a:rPr lang="en-US" altLang="ja-JP" sz="3600" dirty="0" smtClean="0">
                <a:solidFill>
                  <a:schemeClr val="bg2">
                    <a:lumMod val="25000"/>
                  </a:schemeClr>
                </a:solidFill>
                <a:latin typeface="Calibri" pitchFamily="34" charset="0"/>
                <a:ea typeface="ＭＳ Ｐゴシック" charset="-128"/>
              </a:rPr>
              <a:t> 2)  Pseudo-critical temperature decreases as quark masses decreases.</a:t>
            </a:r>
          </a:p>
          <a:p>
            <a:pPr marL="742950" indent="-742950">
              <a:lnSpc>
                <a:spcPts val="5200"/>
              </a:lnSpc>
              <a:defRPr/>
            </a:pPr>
            <a:r>
              <a:rPr lang="en-US" altLang="ja-JP" sz="3600" dirty="0">
                <a:solidFill>
                  <a:schemeClr val="bg2">
                    <a:lumMod val="25000"/>
                  </a:schemeClr>
                </a:solidFill>
                <a:latin typeface="Calibri" pitchFamily="34" charset="0"/>
                <a:ea typeface="ＭＳ Ｐゴシック" charset="-128"/>
              </a:rPr>
              <a:t> </a:t>
            </a:r>
            <a:r>
              <a:rPr lang="en-US" altLang="ja-JP" sz="3600" dirty="0" smtClean="0">
                <a:solidFill>
                  <a:schemeClr val="bg2">
                    <a:lumMod val="25000"/>
                  </a:schemeClr>
                </a:solidFill>
                <a:latin typeface="Calibri" pitchFamily="34" charset="0"/>
                <a:ea typeface="ＭＳ Ｐゴシック" charset="-128"/>
              </a:rPr>
              <a:t> 3)  Observables for the EOS are measured at the physical point.</a:t>
            </a:r>
          </a:p>
          <a:p>
            <a:pPr marL="742950" indent="-742950">
              <a:lnSpc>
                <a:spcPts val="5200"/>
              </a:lnSpc>
              <a:defRPr/>
            </a:pPr>
            <a:r>
              <a:rPr lang="en-US" altLang="ja-JP" sz="3600" dirty="0">
                <a:solidFill>
                  <a:schemeClr val="bg2">
                    <a:lumMod val="25000"/>
                  </a:schemeClr>
                </a:solidFill>
                <a:latin typeface="Calibri" pitchFamily="34" charset="0"/>
                <a:ea typeface="ＭＳ Ｐゴシック" charset="-128"/>
              </a:rPr>
              <a:t> </a:t>
            </a:r>
            <a:r>
              <a:rPr lang="en-US" altLang="ja-JP" sz="3600" dirty="0" smtClean="0">
                <a:solidFill>
                  <a:schemeClr val="bg2">
                    <a:lumMod val="25000"/>
                  </a:schemeClr>
                </a:solidFill>
                <a:latin typeface="Calibri" pitchFamily="34" charset="0"/>
                <a:ea typeface="ＭＳ Ｐゴシック" charset="-128"/>
              </a:rPr>
              <a:t> 4)  Beta-functions are needed to obtain the EOS.</a:t>
            </a:r>
          </a:p>
        </p:txBody>
      </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69708" y="6498606"/>
            <a:ext cx="4883043" cy="5040560"/>
          </a:xfrm>
          <a:prstGeom prst="rect">
            <a:avLst/>
          </a:prstGeom>
        </p:spPr>
      </p:pic>
      <p:sp>
        <p:nvSpPr>
          <p:cNvPr id="239" name="Text Box 13"/>
          <p:cNvSpPr txBox="1">
            <a:spLocks noChangeArrowheads="1"/>
          </p:cNvSpPr>
          <p:nvPr/>
        </p:nvSpPr>
        <p:spPr bwMode="auto">
          <a:xfrm>
            <a:off x="871164" y="11035110"/>
            <a:ext cx="14052799" cy="2088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defTabSz="914400">
              <a:lnSpc>
                <a:spcPct val="120000"/>
              </a:lnSpc>
              <a:buClr>
                <a:srgbClr val="666600"/>
              </a:buClr>
              <a:buSzPct val="80000"/>
              <a:buFont typeface="Wingdings" pitchFamily="2" charset="2"/>
              <a:buNone/>
              <a:defRPr/>
            </a:pPr>
            <a:r>
              <a:rPr lang="en-US" altLang="ja-JP" sz="3600" dirty="0">
                <a:solidFill>
                  <a:srgbClr val="666600"/>
                </a:solidFill>
                <a:latin typeface="Calibri" panose="020F0502020204030204" pitchFamily="34" charset="0"/>
              </a:rPr>
              <a:t>It is important to check the results of staggered quarks, whose continuum </a:t>
            </a:r>
            <a:endParaRPr lang="en-US" altLang="ja-JP" sz="3600" dirty="0" smtClean="0">
              <a:solidFill>
                <a:srgbClr val="666600"/>
              </a:solidFill>
              <a:latin typeface="Calibri" panose="020F0502020204030204" pitchFamily="34" charset="0"/>
            </a:endParaRPr>
          </a:p>
          <a:p>
            <a:pPr defTabSz="914400">
              <a:lnSpc>
                <a:spcPct val="120000"/>
              </a:lnSpc>
              <a:buClr>
                <a:srgbClr val="666600"/>
              </a:buClr>
              <a:buSzPct val="80000"/>
              <a:buFont typeface="Wingdings" pitchFamily="2" charset="2"/>
              <a:buNone/>
              <a:defRPr/>
            </a:pPr>
            <a:r>
              <a:rPr lang="en-US" altLang="ja-JP" sz="3600" dirty="0" smtClean="0">
                <a:solidFill>
                  <a:srgbClr val="666600"/>
                </a:solidFill>
                <a:latin typeface="Calibri" panose="020F0502020204030204" pitchFamily="34" charset="0"/>
              </a:rPr>
              <a:t>limit </a:t>
            </a:r>
            <a:r>
              <a:rPr lang="en-US" altLang="ja-JP" sz="3600" dirty="0">
                <a:solidFill>
                  <a:srgbClr val="666600"/>
                </a:solidFill>
                <a:latin typeface="Calibri" panose="020F0502020204030204" pitchFamily="34" charset="0"/>
              </a:rPr>
              <a:t>is not guaranteed to be universal to QCD, using theoretically sound </a:t>
            </a:r>
            <a:endParaRPr lang="en-US" altLang="ja-JP" sz="3600" dirty="0" smtClean="0">
              <a:solidFill>
                <a:srgbClr val="666600"/>
              </a:solidFill>
              <a:latin typeface="Calibri" panose="020F0502020204030204" pitchFamily="34" charset="0"/>
            </a:endParaRPr>
          </a:p>
          <a:p>
            <a:pPr defTabSz="914400">
              <a:lnSpc>
                <a:spcPct val="120000"/>
              </a:lnSpc>
              <a:buClr>
                <a:srgbClr val="666600"/>
              </a:buClr>
              <a:buSzPct val="80000"/>
              <a:buFont typeface="Wingdings" pitchFamily="2" charset="2"/>
              <a:buNone/>
              <a:defRPr/>
            </a:pPr>
            <a:r>
              <a:rPr lang="en-US" altLang="ja-JP" sz="3600" dirty="0" smtClean="0">
                <a:solidFill>
                  <a:srgbClr val="666600"/>
                </a:solidFill>
                <a:latin typeface="Calibri" panose="020F0502020204030204" pitchFamily="34" charset="0"/>
              </a:rPr>
              <a:t>lattice </a:t>
            </a:r>
            <a:r>
              <a:rPr lang="en-US" altLang="ja-JP" sz="3600" dirty="0">
                <a:solidFill>
                  <a:srgbClr val="666600"/>
                </a:solidFill>
                <a:latin typeface="Calibri" panose="020F0502020204030204" pitchFamily="34" charset="0"/>
              </a:rPr>
              <a:t>quarks like Wilson-type quarks</a:t>
            </a:r>
            <a:r>
              <a:rPr lang="en-US" altLang="ja-JP" sz="3600" dirty="0" smtClean="0">
                <a:solidFill>
                  <a:srgbClr val="666600"/>
                </a:solidFill>
                <a:latin typeface="Calibri" panose="020F0502020204030204" pitchFamily="34" charset="0"/>
              </a:rPr>
              <a:t>.</a:t>
            </a:r>
          </a:p>
        </p:txBody>
      </p:sp>
      <p:sp>
        <p:nvSpPr>
          <p:cNvPr id="240" name="Text Box 19"/>
          <p:cNvSpPr txBox="1">
            <a:spLocks noChangeArrowheads="1"/>
          </p:cNvSpPr>
          <p:nvPr/>
        </p:nvSpPr>
        <p:spPr bwMode="auto">
          <a:xfrm>
            <a:off x="954411" y="13267358"/>
            <a:ext cx="13531899" cy="866621"/>
          </a:xfrm>
          <a:prstGeom prst="rect">
            <a:avLst/>
          </a:prstGeom>
          <a:noFill/>
          <a:ln w="28575" algn="ctr">
            <a:solidFill>
              <a:srgbClr val="5AB40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98000" tIns="154800" rIns="198000" bIns="154800">
            <a:spAutoFit/>
          </a:bodyPr>
          <a:lstStyle/>
          <a:p>
            <a:pPr defTabSz="914400">
              <a:buClr>
                <a:srgbClr val="666600"/>
              </a:buClr>
              <a:buSzPct val="80000"/>
              <a:buFont typeface="Wingdings" pitchFamily="2" charset="2"/>
              <a:buNone/>
              <a:defRPr/>
            </a:pPr>
            <a:r>
              <a:rPr lang="en-US" altLang="ja-JP" sz="3600" dirty="0" smtClean="0">
                <a:solidFill>
                  <a:srgbClr val="000000"/>
                </a:solidFill>
                <a:latin typeface="Calibri" panose="020F0502020204030204" pitchFamily="34" charset="0"/>
              </a:rPr>
              <a:t>WHOT-QCD collab. </a:t>
            </a:r>
            <a:r>
              <a:rPr lang="en-US" altLang="ja-JP" sz="3600" dirty="0" smtClean="0">
                <a:solidFill>
                  <a:srgbClr val="000000"/>
                </a:solidFill>
                <a:latin typeface="Calibri" panose="020F0502020204030204" pitchFamily="34" charset="0"/>
                <a:sym typeface="Wingdings" panose="05000000000000000000" pitchFamily="2" charset="2"/>
              </a:rPr>
              <a:t>studies </a:t>
            </a:r>
            <a:r>
              <a:rPr lang="en-US" altLang="ja-JP" sz="3600" dirty="0" smtClean="0">
                <a:solidFill>
                  <a:srgbClr val="000000"/>
                </a:solidFill>
                <a:latin typeface="Calibri" panose="020F0502020204030204" pitchFamily="34" charset="0"/>
              </a:rPr>
              <a:t> </a:t>
            </a:r>
            <a:r>
              <a:rPr lang="en-US" altLang="ja-JP" sz="3600" dirty="0">
                <a:solidFill>
                  <a:srgbClr val="000000"/>
                </a:solidFill>
                <a:latin typeface="Calibri" panose="020F0502020204030204" pitchFamily="34" charset="0"/>
              </a:rPr>
              <a:t>finite T &amp; μ </a:t>
            </a:r>
            <a:r>
              <a:rPr lang="en-US" altLang="ja-JP" sz="3600" dirty="0" smtClean="0">
                <a:solidFill>
                  <a:srgbClr val="000000"/>
                </a:solidFill>
                <a:latin typeface="Calibri" panose="020F0502020204030204" pitchFamily="34" charset="0"/>
              </a:rPr>
              <a:t>QCD using </a:t>
            </a:r>
            <a:r>
              <a:rPr lang="en-US" altLang="ja-JP" sz="3600" dirty="0">
                <a:solidFill>
                  <a:srgbClr val="FF0000"/>
                </a:solidFill>
                <a:latin typeface="Calibri" panose="020F0502020204030204" pitchFamily="34" charset="0"/>
              </a:rPr>
              <a:t>Wilson-type quarks</a:t>
            </a:r>
          </a:p>
        </p:txBody>
      </p:sp>
      <p:sp>
        <p:nvSpPr>
          <p:cNvPr id="11" name="正方形/長方形 10"/>
          <p:cNvSpPr/>
          <p:nvPr/>
        </p:nvSpPr>
        <p:spPr>
          <a:xfrm>
            <a:off x="307971" y="4266358"/>
            <a:ext cx="14688000" cy="38308256"/>
          </a:xfrm>
          <a:prstGeom prst="rect">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8" name="正方形/長方形 247"/>
          <p:cNvSpPr/>
          <p:nvPr/>
        </p:nvSpPr>
        <p:spPr>
          <a:xfrm>
            <a:off x="15211995" y="4266358"/>
            <a:ext cx="14688000" cy="38308256"/>
          </a:xfrm>
          <a:prstGeom prst="rect">
            <a:avLst/>
          </a:prstGeom>
          <a:noFill/>
          <a:ln>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図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28551" y="28508342"/>
            <a:ext cx="6514402" cy="4985651"/>
          </a:xfrm>
          <a:prstGeom prst="rect">
            <a:avLst/>
          </a:prstGeom>
        </p:spPr>
      </p:pic>
      <p:pic>
        <p:nvPicPr>
          <p:cNvPr id="16" name="図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060867" y="20637154"/>
            <a:ext cx="6077802" cy="4814364"/>
          </a:xfrm>
          <a:prstGeom prst="rect">
            <a:avLst/>
          </a:prstGeom>
        </p:spPr>
      </p:pic>
      <p:sp>
        <p:nvSpPr>
          <p:cNvPr id="19" name="テキスト ボックス 18"/>
          <p:cNvSpPr txBox="1"/>
          <p:nvPr/>
        </p:nvSpPr>
        <p:spPr>
          <a:xfrm>
            <a:off x="16076091" y="36093894"/>
            <a:ext cx="11426461" cy="2862322"/>
          </a:xfrm>
          <a:prstGeom prst="rect">
            <a:avLst/>
          </a:prstGeom>
          <a:noFill/>
        </p:spPr>
        <p:txBody>
          <a:bodyPr wrap="none" rtlCol="0">
            <a:spAutoFit/>
          </a:bodyPr>
          <a:lstStyle/>
          <a:p>
            <a:pPr marL="457200" indent="-457200">
              <a:buClr>
                <a:srgbClr val="0070C0"/>
              </a:buClr>
              <a:buFont typeface="Wingdings" panose="05000000000000000000" pitchFamily="2" charset="2"/>
              <a:buChar char="n"/>
            </a:pPr>
            <a:r>
              <a:rPr lang="en-US" altLang="ja-JP" sz="3600" dirty="0" smtClean="0">
                <a:latin typeface="Calibri" panose="020F0502020204030204" pitchFamily="34" charset="0"/>
              </a:rPr>
              <a:t>Direct fit method using PACS-CS spectrum data </a:t>
            </a:r>
          </a:p>
          <a:p>
            <a:pPr>
              <a:buClr>
                <a:srgbClr val="0070C0"/>
              </a:buClr>
            </a:pPr>
            <a:r>
              <a:rPr lang="en-US" altLang="ja-JP" sz="3600" dirty="0">
                <a:solidFill>
                  <a:schemeClr val="bg1">
                    <a:lumMod val="50000"/>
                  </a:schemeClr>
                </a:solidFill>
                <a:latin typeface="Calibri" panose="020F0502020204030204" pitchFamily="34" charset="0"/>
              </a:rPr>
              <a:t> </a:t>
            </a:r>
            <a:r>
              <a:rPr lang="en-US" altLang="ja-JP" sz="3600" dirty="0" smtClean="0">
                <a:solidFill>
                  <a:schemeClr val="bg1">
                    <a:lumMod val="50000"/>
                  </a:schemeClr>
                </a:solidFill>
                <a:latin typeface="Calibri" panose="020F0502020204030204" pitchFamily="34" charset="0"/>
              </a:rPr>
              <a:t>                  </a:t>
            </a:r>
            <a:r>
              <a:rPr lang="en-US" altLang="ja-JP" sz="3200" dirty="0" smtClean="0">
                <a:solidFill>
                  <a:schemeClr val="bg1">
                    <a:lumMod val="50000"/>
                  </a:schemeClr>
                </a:solidFill>
                <a:latin typeface="Calibri" panose="020F0502020204030204" pitchFamily="34" charset="0"/>
              </a:rPr>
              <a:t>Phys</a:t>
            </a:r>
            <a:r>
              <a:rPr lang="en-US" altLang="ja-JP" sz="3200" dirty="0">
                <a:solidFill>
                  <a:schemeClr val="bg1">
                    <a:lumMod val="50000"/>
                  </a:schemeClr>
                </a:solidFill>
                <a:latin typeface="Calibri" panose="020F0502020204030204" pitchFamily="34" charset="0"/>
              </a:rPr>
              <a:t>. Rev. D85, </a:t>
            </a:r>
            <a:r>
              <a:rPr lang="en-US" altLang="ja-JP" sz="3200" dirty="0" smtClean="0">
                <a:solidFill>
                  <a:schemeClr val="bg1">
                    <a:lumMod val="50000"/>
                  </a:schemeClr>
                </a:solidFill>
                <a:latin typeface="Calibri" panose="020F0502020204030204" pitchFamily="34" charset="0"/>
              </a:rPr>
              <a:t>094508 (2012), WHOT-QCD</a:t>
            </a:r>
            <a:endParaRPr lang="en-US" altLang="ja-JP" sz="3200" dirty="0" smtClean="0">
              <a:latin typeface="Calibri" panose="020F0502020204030204" pitchFamily="34" charset="0"/>
            </a:endParaRPr>
          </a:p>
          <a:p>
            <a:pPr marL="457200" indent="-457200">
              <a:buClr>
                <a:srgbClr val="0070C0"/>
              </a:buClr>
              <a:buFont typeface="Wingdings" panose="05000000000000000000" pitchFamily="2" charset="2"/>
              <a:buChar char="n"/>
            </a:pPr>
            <a:r>
              <a:rPr lang="en-US" altLang="ja-JP" sz="3600" dirty="0" smtClean="0">
                <a:latin typeface="Calibri" panose="020F0502020204030204" pitchFamily="34" charset="0"/>
              </a:rPr>
              <a:t>Single-point reweighting using PACS-CS reweighting data</a:t>
            </a:r>
          </a:p>
          <a:p>
            <a:pPr marL="457200" indent="-457200">
              <a:buClr>
                <a:srgbClr val="0070C0"/>
              </a:buClr>
              <a:buFont typeface="Wingdings" panose="05000000000000000000" pitchFamily="2" charset="2"/>
              <a:buChar char="n"/>
            </a:pPr>
            <a:r>
              <a:rPr kumimoji="1" lang="en-US" altLang="ja-JP" sz="3600" dirty="0" smtClean="0">
                <a:latin typeface="Calibri" panose="020F0502020204030204" pitchFamily="34" charset="0"/>
              </a:rPr>
              <a:t>Multi-point reweighting</a:t>
            </a:r>
          </a:p>
          <a:p>
            <a:pPr lvl="1" indent="0">
              <a:buClr>
                <a:srgbClr val="0070C0"/>
              </a:buClr>
            </a:pPr>
            <a:r>
              <a:rPr lang="en-US" altLang="ja-JP" sz="3200" dirty="0" smtClean="0">
                <a:solidFill>
                  <a:schemeClr val="bg1">
                    <a:lumMod val="50000"/>
                  </a:schemeClr>
                </a:solidFill>
                <a:latin typeface="Calibri" panose="020F0502020204030204" pitchFamily="34" charset="0"/>
              </a:rPr>
              <a:t>R. Iwami</a:t>
            </a:r>
            <a:r>
              <a:rPr lang="en-US" altLang="ja-JP" sz="3200" dirty="0">
                <a:solidFill>
                  <a:schemeClr val="bg1">
                    <a:lumMod val="50000"/>
                  </a:schemeClr>
                </a:solidFill>
                <a:latin typeface="Calibri" panose="020F0502020204030204" pitchFamily="34" charset="0"/>
              </a:rPr>
              <a:t> </a:t>
            </a:r>
            <a:r>
              <a:rPr lang="en-US" altLang="ja-JP" sz="3200" dirty="0" smtClean="0">
                <a:solidFill>
                  <a:schemeClr val="bg1">
                    <a:lumMod val="50000"/>
                  </a:schemeClr>
                </a:solidFill>
                <a:latin typeface="Calibri" panose="020F0502020204030204" pitchFamily="34" charset="0"/>
              </a:rPr>
              <a:t>et al.</a:t>
            </a:r>
            <a:r>
              <a:rPr lang="ja-JP" altLang="en-US" sz="3200" dirty="0">
                <a:solidFill>
                  <a:schemeClr val="bg1">
                    <a:lumMod val="50000"/>
                  </a:schemeClr>
                </a:solidFill>
                <a:latin typeface="Calibri" panose="020F0502020204030204" pitchFamily="34" charset="0"/>
              </a:rPr>
              <a:t> </a:t>
            </a:r>
            <a:r>
              <a:rPr lang="en-US" altLang="ja-JP" sz="3200" dirty="0" smtClean="0">
                <a:solidFill>
                  <a:schemeClr val="bg1">
                    <a:lumMod val="50000"/>
                  </a:schemeClr>
                </a:solidFill>
                <a:latin typeface="Calibri" panose="020F0502020204030204" pitchFamily="34" charset="0"/>
              </a:rPr>
              <a:t>(in preparation) </a:t>
            </a:r>
            <a:endParaRPr kumimoji="1" lang="ja-JP" altLang="en-US" sz="3200" dirty="0">
              <a:solidFill>
                <a:schemeClr val="bg1">
                  <a:lumMod val="50000"/>
                </a:schemeClr>
              </a:solidFill>
              <a:latin typeface="Calibri" panose="020F0502020204030204" pitchFamily="34" charset="0"/>
            </a:endParaRPr>
          </a:p>
        </p:txBody>
      </p:sp>
      <p:sp>
        <p:nvSpPr>
          <p:cNvPr id="21" name="テキスト ボックス 20"/>
          <p:cNvSpPr txBox="1"/>
          <p:nvPr/>
        </p:nvSpPr>
        <p:spPr>
          <a:xfrm>
            <a:off x="21188659" y="6354590"/>
            <a:ext cx="8352929" cy="5632311"/>
          </a:xfrm>
          <a:prstGeom prst="rect">
            <a:avLst/>
          </a:prstGeom>
          <a:noFill/>
        </p:spPr>
        <p:txBody>
          <a:bodyPr wrap="square" rtlCol="0">
            <a:spAutoFit/>
          </a:bodyPr>
          <a:lstStyle/>
          <a:p>
            <a:r>
              <a:rPr kumimoji="1" lang="en-US" altLang="ja-JP" sz="3600" dirty="0" smtClean="0">
                <a:solidFill>
                  <a:schemeClr val="bg1">
                    <a:lumMod val="50000"/>
                  </a:schemeClr>
                </a:solidFill>
                <a:latin typeface="Calibri" panose="020F0502020204030204" pitchFamily="34" charset="0"/>
              </a:rPr>
              <a:t>Phys. Rev. D81, 074503 (2010), PACS-CS</a:t>
            </a:r>
          </a:p>
          <a:p>
            <a:r>
              <a:rPr kumimoji="1" lang="en-US" altLang="ja-JP" sz="3600" dirty="0" smtClean="0">
                <a:latin typeface="Calibri" panose="020F0502020204030204" pitchFamily="34" charset="0"/>
              </a:rPr>
              <a:t>Iwasaki gauge + improved Wilson</a:t>
            </a:r>
            <a:endParaRPr kumimoji="1" lang="en-US" altLang="ja-JP" sz="3600" dirty="0">
              <a:latin typeface="Calibri" panose="020F0502020204030204" pitchFamily="34" charset="0"/>
            </a:endParaRPr>
          </a:p>
          <a:p>
            <a:pPr algn="ctr"/>
            <a:r>
              <a:rPr lang="el-GR" altLang="ja-JP" sz="3600" dirty="0" smtClean="0">
                <a:latin typeface="Calibri" panose="020F0502020204030204" pitchFamily="34" charset="0"/>
              </a:rPr>
              <a:t>β</a:t>
            </a:r>
            <a:r>
              <a:rPr lang="en-US" altLang="ja-JP" sz="3600" dirty="0" smtClean="0">
                <a:latin typeface="Calibri" panose="020F0502020204030204" pitchFamily="34" charset="0"/>
              </a:rPr>
              <a:t>=1.90, c</a:t>
            </a:r>
            <a:r>
              <a:rPr lang="en-US" altLang="ja-JP" sz="3600" baseline="-25000" dirty="0" smtClean="0">
                <a:latin typeface="Calibri" panose="020F0502020204030204" pitchFamily="34" charset="0"/>
              </a:rPr>
              <a:t>sw</a:t>
            </a:r>
            <a:r>
              <a:rPr lang="en-US" altLang="ja-JP" sz="3600" dirty="0" smtClean="0">
                <a:latin typeface="Calibri" panose="020F0502020204030204" pitchFamily="34" charset="0"/>
              </a:rPr>
              <a:t>=1.715, 32</a:t>
            </a:r>
            <a:r>
              <a:rPr lang="en-US" altLang="ja-JP" sz="3600" baseline="30000" dirty="0" smtClean="0">
                <a:latin typeface="Calibri" panose="020F0502020204030204" pitchFamily="34" charset="0"/>
              </a:rPr>
              <a:t>3</a:t>
            </a:r>
            <a:r>
              <a:rPr lang="en-US" altLang="ja-JP" sz="3600" dirty="0" smtClean="0">
                <a:latin typeface="Calibri" panose="020F0502020204030204" pitchFamily="34" charset="0"/>
              </a:rPr>
              <a:t> x 64 lattice</a:t>
            </a:r>
          </a:p>
          <a:p>
            <a:r>
              <a:rPr lang="en-US" altLang="ja-JP" sz="3600" dirty="0" smtClean="0">
                <a:solidFill>
                  <a:srgbClr val="FF0000"/>
                </a:solidFill>
                <a:latin typeface="Calibri" panose="020F0502020204030204" pitchFamily="34" charset="0"/>
              </a:rPr>
              <a:t>Reweighting to physical point</a:t>
            </a:r>
            <a:r>
              <a:rPr lang="en-US" altLang="ja-JP" sz="3600" dirty="0" smtClean="0">
                <a:latin typeface="Calibri" panose="020F0502020204030204" pitchFamily="34" charset="0"/>
              </a:rPr>
              <a:t> </a:t>
            </a:r>
          </a:p>
          <a:p>
            <a:r>
              <a:rPr lang="en-US" altLang="ja-JP" sz="3600" dirty="0" smtClean="0">
                <a:solidFill>
                  <a:srgbClr val="0070C0"/>
                </a:solidFill>
                <a:latin typeface="Calibri" panose="020F0502020204030204" pitchFamily="34" charset="0"/>
              </a:rPr>
              <a:t>original hopping param.</a:t>
            </a:r>
          </a:p>
          <a:p>
            <a:r>
              <a:rPr lang="en-US" altLang="ja-JP" sz="3600" dirty="0" smtClean="0">
                <a:latin typeface="Calibri" panose="020F0502020204030204" pitchFamily="34" charset="0"/>
              </a:rPr>
              <a:t>     </a:t>
            </a:r>
            <a:endParaRPr lang="en-US" altLang="ja-JP" sz="3600" dirty="0">
              <a:latin typeface="Calibri" panose="020F0502020204030204" pitchFamily="34" charset="0"/>
              <a:sym typeface="Wingdings" panose="05000000000000000000" pitchFamily="2" charset="2"/>
            </a:endParaRPr>
          </a:p>
          <a:p>
            <a:r>
              <a:rPr lang="en-US" altLang="ja-JP" sz="3600" dirty="0" smtClean="0">
                <a:solidFill>
                  <a:srgbClr val="0070C0"/>
                </a:solidFill>
                <a:latin typeface="Calibri" panose="020F0502020204030204" pitchFamily="34" charset="0"/>
                <a:sym typeface="Wingdings" panose="05000000000000000000" pitchFamily="2" charset="2"/>
              </a:rPr>
              <a:t>target hopping param.</a:t>
            </a:r>
          </a:p>
          <a:p>
            <a:r>
              <a:rPr lang="en-US" altLang="ja-JP" sz="3600" dirty="0">
                <a:latin typeface="Calibri" panose="020F0502020204030204" pitchFamily="34" charset="0"/>
                <a:sym typeface="Wingdings" panose="05000000000000000000" pitchFamily="2" charset="2"/>
              </a:rPr>
              <a:t> </a:t>
            </a:r>
            <a:r>
              <a:rPr lang="en-US" altLang="ja-JP" sz="3600" dirty="0" smtClean="0">
                <a:latin typeface="Calibri" panose="020F0502020204030204" pitchFamily="34" charset="0"/>
                <a:sym typeface="Wingdings" panose="05000000000000000000" pitchFamily="2" charset="2"/>
              </a:rPr>
              <a:t>     </a:t>
            </a:r>
          </a:p>
          <a:p>
            <a:r>
              <a:rPr kumimoji="1" lang="en-US" altLang="ja-JP" sz="3600" dirty="0" smtClean="0">
                <a:latin typeface="Calibri" panose="020F0502020204030204" pitchFamily="34" charset="0"/>
              </a:rPr>
              <a:t>MD time = 2000  (#conf = 80)</a:t>
            </a:r>
          </a:p>
          <a:p>
            <a:r>
              <a:rPr lang="en-US" altLang="ja-JP" sz="3600" dirty="0" smtClean="0">
                <a:latin typeface="Calibri" panose="020F0502020204030204" pitchFamily="34" charset="0"/>
              </a:rPr>
              <a:t>Configs. are open to the public on ILDG</a:t>
            </a:r>
            <a:endParaRPr kumimoji="1" lang="ja-JP" altLang="en-US" sz="3600" dirty="0">
              <a:latin typeface="Calibri" panose="020F0502020204030204" pitchFamily="34" charset="0"/>
            </a:endParaRPr>
          </a:p>
        </p:txBody>
      </p:sp>
      <p:sp>
        <p:nvSpPr>
          <p:cNvPr id="261" name="Rectangle 2"/>
          <p:cNvSpPr txBox="1">
            <a:spLocks noChangeArrowheads="1"/>
          </p:cNvSpPr>
          <p:nvPr/>
        </p:nvSpPr>
        <p:spPr>
          <a:xfrm>
            <a:off x="15480000" y="12043222"/>
            <a:ext cx="12436475" cy="950912"/>
          </a:xfrm>
          <a:prstGeom prst="rect">
            <a:avLst/>
          </a:prstGeom>
        </p:spPr>
        <p:txBody>
          <a:bodyPr lIns="91522" tIns="45761" rIns="91522" bIns="45761"/>
          <a:lstStyle/>
          <a:p>
            <a:pPr marL="1563688" indent="-1563688">
              <a:lnSpc>
                <a:spcPct val="120000"/>
              </a:lnSpc>
              <a:spcBef>
                <a:spcPct val="20000"/>
              </a:spcBef>
              <a:defRPr/>
            </a:pPr>
            <a:r>
              <a:rPr lang="en-US" altLang="ja-JP" sz="4400" dirty="0" smtClean="0">
                <a:solidFill>
                  <a:srgbClr val="002060"/>
                </a:solidFill>
                <a:latin typeface="Calibri" pitchFamily="34" charset="0"/>
                <a:ea typeface="ＭＳ Ｐゴシック" charset="-128"/>
              </a:rPr>
              <a:t>3-2. Finite-temperatures</a:t>
            </a:r>
            <a:r>
              <a:rPr lang="en-US" altLang="ja-JP" sz="3600" dirty="0" smtClean="0">
                <a:solidFill>
                  <a:srgbClr val="0070C0"/>
                </a:solidFill>
                <a:latin typeface="+mj-lt"/>
                <a:ea typeface="+mj-ea"/>
                <a:cs typeface="+mj-cs"/>
              </a:rPr>
              <a:t> </a:t>
            </a:r>
            <a:endParaRPr lang="en-US" altLang="ja-JP" sz="3600" dirty="0">
              <a:solidFill>
                <a:srgbClr val="0070C0"/>
              </a:solidFill>
              <a:latin typeface="+mj-lt"/>
              <a:ea typeface="+mj-ea"/>
              <a:cs typeface="+mj-cs"/>
            </a:endParaRPr>
          </a:p>
        </p:txBody>
      </p:sp>
      <p:pic>
        <p:nvPicPr>
          <p:cNvPr id="22" name="図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006899" y="19885899"/>
            <a:ext cx="6477904" cy="5277587"/>
          </a:xfrm>
          <a:prstGeom prst="rect">
            <a:avLst/>
          </a:prstGeom>
        </p:spPr>
      </p:pic>
      <p:sp>
        <p:nvSpPr>
          <p:cNvPr id="269" name="Rectangle 3"/>
          <p:cNvSpPr txBox="1">
            <a:spLocks noChangeArrowheads="1"/>
          </p:cNvSpPr>
          <p:nvPr/>
        </p:nvSpPr>
        <p:spPr bwMode="auto">
          <a:xfrm>
            <a:off x="540000" y="15169138"/>
            <a:ext cx="14112875" cy="2596942"/>
          </a:xfrm>
          <a:prstGeom prst="rect">
            <a:avLst/>
          </a:prstGeom>
          <a:noFill/>
          <a:ln w="9525">
            <a:noFill/>
            <a:miter lim="800000"/>
            <a:headEnd/>
            <a:tailEnd/>
          </a:ln>
        </p:spPr>
        <p:txBody>
          <a:bodyPr lIns="91522" tIns="45761" rIns="91522" bIns="45761"/>
          <a:lstStyle/>
          <a:p>
            <a:pPr marL="1563688" indent="-1563688">
              <a:lnSpc>
                <a:spcPct val="120000"/>
              </a:lnSpc>
              <a:spcBef>
                <a:spcPct val="20000"/>
              </a:spcBef>
              <a:defRPr/>
            </a:pPr>
            <a:r>
              <a:rPr lang="en-US" altLang="ja-JP" sz="4400" dirty="0" smtClean="0">
                <a:solidFill>
                  <a:srgbClr val="002060"/>
                </a:solidFill>
                <a:latin typeface="Calibri" pitchFamily="34" charset="0"/>
                <a:ea typeface="ＭＳ Ｐゴシック" charset="-128"/>
              </a:rPr>
              <a:t>2-1. formulation of (2+1)-flavor QCD</a:t>
            </a:r>
            <a:r>
              <a:rPr lang="en-US" altLang="ja-JP" sz="3600" dirty="0" smtClean="0">
                <a:solidFill>
                  <a:srgbClr val="0070C0"/>
                </a:solidFill>
                <a:latin typeface="Calibri"/>
                <a:ea typeface="ＭＳ Ｐゴシック"/>
              </a:rPr>
              <a:t>  </a:t>
            </a:r>
            <a:endParaRPr lang="en-US" altLang="ja-JP" sz="3600" dirty="0">
              <a:solidFill>
                <a:srgbClr val="0070C0"/>
              </a:solidFill>
              <a:latin typeface="Calibri"/>
              <a:ea typeface="ＭＳ Ｐゴシック"/>
            </a:endParaRPr>
          </a:p>
          <a:p>
            <a:pPr marL="1563688" indent="-1563688">
              <a:lnSpc>
                <a:spcPct val="120000"/>
              </a:lnSpc>
              <a:spcBef>
                <a:spcPct val="20000"/>
              </a:spcBef>
              <a:defRPr/>
            </a:pPr>
            <a:r>
              <a:rPr lang="en-US" altLang="ja-JP" sz="3600" dirty="0" smtClean="0">
                <a:solidFill>
                  <a:schemeClr val="accent3">
                    <a:lumMod val="50000"/>
                  </a:schemeClr>
                </a:solidFill>
                <a:latin typeface="Symbol" pitchFamily="18" charset="2"/>
                <a:ea typeface="ＭＳ Ｐゴシック" charset="-128"/>
              </a:rPr>
              <a:t>     </a:t>
            </a:r>
            <a:r>
              <a:rPr lang="en-US" altLang="ja-JP" sz="3600" dirty="0" smtClean="0">
                <a:solidFill>
                  <a:srgbClr val="0070C0"/>
                </a:solidFill>
                <a:latin typeface="Calibri" pitchFamily="34" charset="0"/>
                <a:ea typeface="ＭＳ Ｐゴシック" charset="-128"/>
              </a:rPr>
              <a:t>Iwasaki improved gauge </a:t>
            </a:r>
          </a:p>
          <a:p>
            <a:pPr marL="1563688" indent="-1563688">
              <a:spcBef>
                <a:spcPts val="0"/>
              </a:spcBef>
              <a:defRPr/>
            </a:pPr>
            <a:r>
              <a:rPr lang="en-US" altLang="ja-JP" sz="3600" dirty="0" smtClean="0">
                <a:solidFill>
                  <a:srgbClr val="0070C0"/>
                </a:solidFill>
                <a:latin typeface="Calibri" pitchFamily="34" charset="0"/>
                <a:ea typeface="ＭＳ Ｐゴシック" charset="-128"/>
              </a:rPr>
              <a:t>	+ Nonperturbatively improved Wilson quark action</a:t>
            </a:r>
            <a:endParaRPr lang="en-US" altLang="ja-JP" sz="3600" dirty="0">
              <a:solidFill>
                <a:srgbClr val="0070C0"/>
              </a:solidFill>
              <a:latin typeface="Calibri" pitchFamily="34" charset="0"/>
              <a:ea typeface="ＭＳ Ｐゴシック" charset="-128"/>
            </a:endParaRPr>
          </a:p>
        </p:txBody>
      </p:sp>
      <mc:AlternateContent xmlns:mc="http://schemas.openxmlformats.org/markup-compatibility/2006" xmlns:a14="http://schemas.microsoft.com/office/drawing/2010/main">
        <mc:Choice Requires="a14">
          <p:sp>
            <p:nvSpPr>
              <p:cNvPr id="270" name="テキスト ボックス 269"/>
              <p:cNvSpPr txBox="1"/>
              <p:nvPr/>
            </p:nvSpPr>
            <p:spPr>
              <a:xfrm>
                <a:off x="2920748" y="19539391"/>
                <a:ext cx="11787266" cy="103034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a:rPr>
                          </m:ctrlPr>
                        </m:sSubPr>
                        <m:e>
                          <m:r>
                            <a:rPr kumimoji="1" lang="en-US" altLang="ja-JP" sz="2400" b="0" i="1" smtClean="0">
                              <a:latin typeface="Cambria Math"/>
                            </a:rPr>
                            <m:t>𝐷</m:t>
                          </m:r>
                        </m:e>
                        <m:sub>
                          <m:r>
                            <a:rPr kumimoji="1" lang="en-US" altLang="ja-JP" sz="2400" b="0" i="1" smtClean="0">
                              <a:latin typeface="Cambria Math"/>
                            </a:rPr>
                            <m:t>𝑥</m:t>
                          </m:r>
                          <m:r>
                            <a:rPr kumimoji="1" lang="en-US" altLang="ja-JP" sz="2400" b="0" i="1" smtClean="0">
                              <a:latin typeface="Cambria Math"/>
                            </a:rPr>
                            <m:t>,</m:t>
                          </m:r>
                          <m:r>
                            <a:rPr kumimoji="1" lang="en-US" altLang="ja-JP" sz="2400" b="0" i="1" smtClean="0">
                              <a:latin typeface="Cambria Math"/>
                            </a:rPr>
                            <m:t>𝑦</m:t>
                          </m:r>
                        </m:sub>
                      </m:sSub>
                      <m:r>
                        <a:rPr kumimoji="1" lang="en-US" altLang="ja-JP" sz="2400" b="0" i="1" smtClean="0">
                          <a:latin typeface="Cambria Math"/>
                        </a:rPr>
                        <m:t>=</m:t>
                      </m:r>
                      <m:sSub>
                        <m:sSubPr>
                          <m:ctrlPr>
                            <a:rPr kumimoji="1" lang="en-US" altLang="ja-JP" sz="2400" b="0" i="1" smtClean="0">
                              <a:latin typeface="Cambria Math"/>
                            </a:rPr>
                          </m:ctrlPr>
                        </m:sSubPr>
                        <m:e>
                          <m:r>
                            <a:rPr kumimoji="1" lang="en-US" altLang="ja-JP" sz="2400" b="0" i="1" smtClean="0">
                              <a:latin typeface="Cambria Math"/>
                            </a:rPr>
                            <m:t>𝛿</m:t>
                          </m:r>
                        </m:e>
                        <m:sub>
                          <m:r>
                            <a:rPr kumimoji="1" lang="en-US" altLang="ja-JP" sz="2400" b="0" i="1" smtClean="0">
                              <a:latin typeface="Cambria Math"/>
                            </a:rPr>
                            <m:t>𝑥</m:t>
                          </m:r>
                          <m:r>
                            <a:rPr kumimoji="1" lang="en-US" altLang="ja-JP" sz="2400" b="0" i="1" smtClean="0">
                              <a:latin typeface="Cambria Math"/>
                            </a:rPr>
                            <m:t>,</m:t>
                          </m:r>
                          <m:r>
                            <a:rPr kumimoji="1" lang="en-US" altLang="ja-JP" sz="2400" b="0" i="1" smtClean="0">
                              <a:latin typeface="Cambria Math"/>
                            </a:rPr>
                            <m:t>𝑦</m:t>
                          </m:r>
                        </m:sub>
                      </m:sSub>
                      <m:r>
                        <a:rPr kumimoji="1" lang="en-US" altLang="ja-JP" sz="2400" b="0" i="1" smtClean="0">
                          <a:latin typeface="Cambria Math"/>
                        </a:rPr>
                        <m:t>−</m:t>
                      </m:r>
                      <m:sSub>
                        <m:sSubPr>
                          <m:ctrlPr>
                            <a:rPr kumimoji="1" lang="en-US" altLang="ja-JP" sz="2400" b="0" i="1" smtClean="0">
                              <a:latin typeface="Cambria Math"/>
                            </a:rPr>
                          </m:ctrlPr>
                        </m:sSubPr>
                        <m:e>
                          <m:r>
                            <a:rPr kumimoji="1" lang="en-US" altLang="ja-JP" sz="2400" b="0" i="1" smtClean="0">
                              <a:latin typeface="Cambria Math"/>
                            </a:rPr>
                            <m:t>𝜅</m:t>
                          </m:r>
                        </m:e>
                        <m:sub>
                          <m:r>
                            <a:rPr kumimoji="1" lang="en-US" altLang="ja-JP" sz="2400" b="0" i="1" smtClean="0">
                              <a:latin typeface="Cambria Math"/>
                            </a:rPr>
                            <m:t>𝑓</m:t>
                          </m:r>
                        </m:sub>
                      </m:sSub>
                      <m:nary>
                        <m:naryPr>
                          <m:chr m:val="∑"/>
                          <m:supHide m:val="on"/>
                          <m:ctrlPr>
                            <a:rPr kumimoji="1" lang="en-US" altLang="ja-JP" sz="2400" b="0" i="1" smtClean="0">
                              <a:latin typeface="Cambria Math"/>
                            </a:rPr>
                          </m:ctrlPr>
                        </m:naryPr>
                        <m:sub>
                          <m:r>
                            <a:rPr kumimoji="1" lang="en-US" altLang="ja-JP" sz="2400" b="0" i="1" smtClean="0">
                              <a:latin typeface="Cambria Math"/>
                            </a:rPr>
                            <m:t>𝜇</m:t>
                          </m:r>
                        </m:sub>
                        <m:sup/>
                        <m:e>
                          <m:d>
                            <m:dPr>
                              <m:begChr m:val="{"/>
                              <m:endChr m:val="}"/>
                              <m:ctrlPr>
                                <a:rPr kumimoji="1" lang="en-US" altLang="ja-JP" sz="2400" b="0" i="1" smtClean="0">
                                  <a:latin typeface="Cambria Math"/>
                                </a:rPr>
                              </m:ctrlPr>
                            </m:dPr>
                            <m:e>
                              <m:d>
                                <m:dPr>
                                  <m:ctrlPr>
                                    <a:rPr kumimoji="1" lang="en-US" altLang="ja-JP" sz="2400" b="0" i="1" smtClean="0">
                                      <a:latin typeface="Cambria Math"/>
                                    </a:rPr>
                                  </m:ctrlPr>
                                </m:dPr>
                                <m:e>
                                  <m:r>
                                    <a:rPr kumimoji="1" lang="en-US" altLang="ja-JP" sz="2400" b="0" i="1" smtClean="0">
                                      <a:latin typeface="Cambria Math"/>
                                    </a:rPr>
                                    <m:t>1−</m:t>
                                  </m:r>
                                  <m:sSub>
                                    <m:sSubPr>
                                      <m:ctrlPr>
                                        <a:rPr kumimoji="1" lang="en-US" altLang="ja-JP" sz="2400" b="0" i="1" smtClean="0">
                                          <a:latin typeface="Cambria Math"/>
                                        </a:rPr>
                                      </m:ctrlPr>
                                    </m:sSubPr>
                                    <m:e>
                                      <m:r>
                                        <a:rPr kumimoji="1" lang="en-US" altLang="ja-JP" sz="2400" b="0" i="1" smtClean="0">
                                          <a:latin typeface="Cambria Math"/>
                                        </a:rPr>
                                        <m:t>𝛾</m:t>
                                      </m:r>
                                    </m:e>
                                    <m:sub>
                                      <m:r>
                                        <a:rPr kumimoji="1" lang="en-US" altLang="ja-JP" sz="2400" b="0" i="1" smtClean="0">
                                          <a:latin typeface="Cambria Math"/>
                                        </a:rPr>
                                        <m:t>𝜇</m:t>
                                      </m:r>
                                    </m:sub>
                                  </m:sSub>
                                </m:e>
                              </m:d>
                              <m:sSub>
                                <m:sSubPr>
                                  <m:ctrlPr>
                                    <a:rPr kumimoji="1" lang="en-US" altLang="ja-JP" sz="2400" b="0" i="1" smtClean="0">
                                      <a:latin typeface="Cambria Math"/>
                                    </a:rPr>
                                  </m:ctrlPr>
                                </m:sSubPr>
                                <m:e>
                                  <m:r>
                                    <a:rPr kumimoji="1" lang="en-US" altLang="ja-JP" sz="2400" b="0" i="1" smtClean="0">
                                      <a:latin typeface="Cambria Math"/>
                                    </a:rPr>
                                    <m:t>𝑈</m:t>
                                  </m:r>
                                </m:e>
                                <m:sub>
                                  <m:r>
                                    <a:rPr kumimoji="1" lang="en-US" altLang="ja-JP" sz="2400" b="0" i="1" smtClean="0">
                                      <a:latin typeface="Cambria Math"/>
                                    </a:rPr>
                                    <m:t>𝑥</m:t>
                                  </m:r>
                                  <m:r>
                                    <a:rPr kumimoji="1" lang="en-US" altLang="ja-JP" sz="2400" b="0" i="1" smtClean="0">
                                      <a:latin typeface="Cambria Math"/>
                                    </a:rPr>
                                    <m:t>,</m:t>
                                  </m:r>
                                  <m:r>
                                    <a:rPr kumimoji="1" lang="en-US" altLang="ja-JP" sz="2400" b="0" i="1" smtClean="0">
                                      <a:latin typeface="Cambria Math"/>
                                    </a:rPr>
                                    <m:t>𝜇</m:t>
                                  </m:r>
                                </m:sub>
                              </m:sSub>
                              <m:sSub>
                                <m:sSubPr>
                                  <m:ctrlPr>
                                    <a:rPr kumimoji="1" lang="en-US" altLang="ja-JP" sz="2400" b="0" i="1" smtClean="0">
                                      <a:latin typeface="Cambria Math"/>
                                    </a:rPr>
                                  </m:ctrlPr>
                                </m:sSubPr>
                                <m:e>
                                  <m:r>
                                    <a:rPr kumimoji="1" lang="en-US" altLang="ja-JP" sz="2400" b="0" i="1" smtClean="0">
                                      <a:latin typeface="Cambria Math"/>
                                    </a:rPr>
                                    <m:t>𝛿</m:t>
                                  </m:r>
                                </m:e>
                                <m:sub>
                                  <m:r>
                                    <a:rPr kumimoji="1" lang="en-US" altLang="ja-JP" sz="2400" b="0" i="1" smtClean="0">
                                      <a:latin typeface="Cambria Math"/>
                                    </a:rPr>
                                    <m:t>𝑥</m:t>
                                  </m:r>
                                  <m:r>
                                    <a:rPr kumimoji="1" lang="en-US" altLang="ja-JP" sz="2400" b="0" i="1" smtClean="0">
                                      <a:latin typeface="Cambria Math"/>
                                    </a:rPr>
                                    <m:t>+</m:t>
                                  </m:r>
                                  <m:acc>
                                    <m:accPr>
                                      <m:chr m:val="̂"/>
                                      <m:ctrlPr>
                                        <a:rPr kumimoji="1" lang="en-US" altLang="ja-JP" sz="2400" b="0" i="1" smtClean="0">
                                          <a:latin typeface="Cambria Math"/>
                                        </a:rPr>
                                      </m:ctrlPr>
                                    </m:accPr>
                                    <m:e>
                                      <m:r>
                                        <a:rPr kumimoji="1" lang="en-US" altLang="ja-JP" sz="2400" b="0" i="1" smtClean="0">
                                          <a:latin typeface="Cambria Math"/>
                                        </a:rPr>
                                        <m:t>𝜇</m:t>
                                      </m:r>
                                    </m:e>
                                  </m:acc>
                                  <m:r>
                                    <a:rPr kumimoji="1" lang="en-US" altLang="ja-JP" sz="2400" b="0" i="1" smtClean="0">
                                      <a:latin typeface="Cambria Math"/>
                                    </a:rPr>
                                    <m:t>,</m:t>
                                  </m:r>
                                  <m:r>
                                    <a:rPr kumimoji="1" lang="en-US" altLang="ja-JP" sz="2400" b="0" i="1" smtClean="0">
                                      <a:latin typeface="Cambria Math"/>
                                    </a:rPr>
                                    <m:t>𝑦</m:t>
                                  </m:r>
                                </m:sub>
                              </m:sSub>
                              <m:r>
                                <a:rPr kumimoji="1" lang="en-US" altLang="ja-JP" sz="2400" b="0" i="1" smtClean="0">
                                  <a:latin typeface="Cambria Math"/>
                                </a:rPr>
                                <m:t>+</m:t>
                              </m:r>
                              <m:d>
                                <m:dPr>
                                  <m:ctrlPr>
                                    <a:rPr kumimoji="1" lang="en-US" altLang="ja-JP" sz="2400" b="0" i="1" smtClean="0">
                                      <a:latin typeface="Cambria Math"/>
                                    </a:rPr>
                                  </m:ctrlPr>
                                </m:dPr>
                                <m:e>
                                  <m:r>
                                    <a:rPr kumimoji="1" lang="en-US" altLang="ja-JP" sz="2400" b="0" i="1" smtClean="0">
                                      <a:latin typeface="Cambria Math"/>
                                    </a:rPr>
                                    <m:t>1+</m:t>
                                  </m:r>
                                  <m:sSub>
                                    <m:sSubPr>
                                      <m:ctrlPr>
                                        <a:rPr kumimoji="1" lang="en-US" altLang="ja-JP" sz="2400" b="0" i="1" smtClean="0">
                                          <a:latin typeface="Cambria Math"/>
                                        </a:rPr>
                                      </m:ctrlPr>
                                    </m:sSubPr>
                                    <m:e>
                                      <m:r>
                                        <a:rPr kumimoji="1" lang="en-US" altLang="ja-JP" sz="2400" b="0" i="1" smtClean="0">
                                          <a:latin typeface="Cambria Math"/>
                                        </a:rPr>
                                        <m:t>𝛾</m:t>
                                      </m:r>
                                    </m:e>
                                    <m:sub>
                                      <m:r>
                                        <a:rPr kumimoji="1" lang="en-US" altLang="ja-JP" sz="2400" b="0" i="1" smtClean="0">
                                          <a:latin typeface="Cambria Math"/>
                                        </a:rPr>
                                        <m:t>𝜇</m:t>
                                      </m:r>
                                    </m:sub>
                                  </m:sSub>
                                </m:e>
                              </m:d>
                              <m:sSubSup>
                                <m:sSubSupPr>
                                  <m:ctrlPr>
                                    <a:rPr kumimoji="1" lang="en-US" altLang="ja-JP" sz="2400" b="0" i="1" smtClean="0">
                                      <a:latin typeface="Cambria Math"/>
                                    </a:rPr>
                                  </m:ctrlPr>
                                </m:sSubSupPr>
                                <m:e>
                                  <m:r>
                                    <a:rPr lang="en-US" altLang="ja-JP" sz="2400" i="1">
                                      <a:latin typeface="Cambria Math"/>
                                    </a:rPr>
                                    <m:t>𝑈</m:t>
                                  </m:r>
                                </m:e>
                                <m:sub>
                                  <m:r>
                                    <a:rPr lang="en-US" altLang="ja-JP" sz="2400" i="1">
                                      <a:latin typeface="Cambria Math"/>
                                    </a:rPr>
                                    <m:t>𝑥</m:t>
                                  </m:r>
                                  <m:r>
                                    <a:rPr lang="en-US" altLang="ja-JP" sz="2400" b="0" i="1" smtClean="0">
                                      <a:latin typeface="Cambria Math"/>
                                    </a:rPr>
                                    <m:t>−</m:t>
                                  </m:r>
                                  <m:acc>
                                    <m:accPr>
                                      <m:chr m:val="̂"/>
                                      <m:ctrlPr>
                                        <a:rPr lang="en-US" altLang="ja-JP" sz="2400" b="0" i="1" smtClean="0">
                                          <a:latin typeface="Cambria Math"/>
                                        </a:rPr>
                                      </m:ctrlPr>
                                    </m:accPr>
                                    <m:e>
                                      <m:r>
                                        <a:rPr lang="en-US" altLang="ja-JP" sz="2400" b="0" i="1" smtClean="0">
                                          <a:latin typeface="Cambria Math"/>
                                        </a:rPr>
                                        <m:t>𝜇</m:t>
                                      </m:r>
                                    </m:e>
                                  </m:acc>
                                  <m:r>
                                    <a:rPr lang="en-US" altLang="ja-JP" sz="2400" i="1">
                                      <a:latin typeface="Cambria Math"/>
                                    </a:rPr>
                                    <m:t>,</m:t>
                                  </m:r>
                                  <m:r>
                                    <a:rPr lang="en-US" altLang="ja-JP" sz="2400" i="1">
                                      <a:latin typeface="Cambria Math"/>
                                    </a:rPr>
                                    <m:t>𝜇</m:t>
                                  </m:r>
                                </m:sub>
                                <m:sup>
                                  <m:r>
                                    <a:rPr lang="en-US" altLang="ja-JP" sz="2400" b="0" i="1" smtClean="0">
                                      <a:latin typeface="Cambria Math"/>
                                    </a:rPr>
                                    <m:t>†</m:t>
                                  </m:r>
                                </m:sup>
                              </m:sSubSup>
                              <m:sSub>
                                <m:sSubPr>
                                  <m:ctrlPr>
                                    <a:rPr lang="en-US" altLang="ja-JP" sz="2400" i="1">
                                      <a:latin typeface="Cambria Math"/>
                                    </a:rPr>
                                  </m:ctrlPr>
                                </m:sSubPr>
                                <m:e>
                                  <m:r>
                                    <a:rPr lang="en-US" altLang="ja-JP" sz="2400" i="1">
                                      <a:latin typeface="Cambria Math"/>
                                    </a:rPr>
                                    <m:t>𝛿</m:t>
                                  </m:r>
                                </m:e>
                                <m:sub>
                                  <m:r>
                                    <a:rPr lang="en-US" altLang="ja-JP" sz="2400" i="1">
                                      <a:latin typeface="Cambria Math"/>
                                    </a:rPr>
                                    <m:t>𝑥</m:t>
                                  </m:r>
                                  <m:r>
                                    <a:rPr lang="en-US" altLang="ja-JP" sz="2400" b="0" i="1" smtClean="0">
                                      <a:latin typeface="Cambria Math"/>
                                    </a:rPr>
                                    <m:t>−</m:t>
                                  </m:r>
                                  <m:acc>
                                    <m:accPr>
                                      <m:chr m:val="̂"/>
                                      <m:ctrlPr>
                                        <a:rPr lang="en-US" altLang="ja-JP" sz="2400" i="1">
                                          <a:latin typeface="Cambria Math"/>
                                        </a:rPr>
                                      </m:ctrlPr>
                                    </m:accPr>
                                    <m:e>
                                      <m:r>
                                        <a:rPr lang="en-US" altLang="ja-JP" sz="2400" i="1">
                                          <a:latin typeface="Cambria Math"/>
                                        </a:rPr>
                                        <m:t>𝜇</m:t>
                                      </m:r>
                                    </m:e>
                                  </m:acc>
                                  <m:r>
                                    <a:rPr lang="en-US" altLang="ja-JP" sz="2400" i="1">
                                      <a:latin typeface="Cambria Math"/>
                                    </a:rPr>
                                    <m:t>,</m:t>
                                  </m:r>
                                  <m:r>
                                    <a:rPr lang="en-US" altLang="ja-JP" sz="2400" i="1">
                                      <a:latin typeface="Cambria Math"/>
                                    </a:rPr>
                                    <m:t>𝑦</m:t>
                                  </m:r>
                                </m:sub>
                              </m:sSub>
                            </m:e>
                          </m:d>
                        </m:e>
                      </m:nary>
                      <m:r>
                        <a:rPr lang="en-US" altLang="ja-JP" sz="2400" b="0" i="0" smtClean="0">
                          <a:latin typeface="Cambria Math"/>
                        </a:rPr>
                        <m:t>−</m:t>
                      </m:r>
                      <m:sSub>
                        <m:sSubPr>
                          <m:ctrlPr>
                            <a:rPr kumimoji="1" lang="en-US" altLang="ja-JP" sz="2400" b="0" i="1" smtClean="0">
                              <a:latin typeface="Cambria Math"/>
                            </a:rPr>
                          </m:ctrlPr>
                        </m:sSubPr>
                        <m:e>
                          <m:r>
                            <a:rPr kumimoji="1" lang="en-US" altLang="ja-JP" sz="2400" b="0" i="1" smtClean="0">
                              <a:latin typeface="Cambria Math"/>
                            </a:rPr>
                            <m:t>𝛿</m:t>
                          </m:r>
                        </m:e>
                        <m:sub>
                          <m:r>
                            <a:rPr kumimoji="1" lang="en-US" altLang="ja-JP" sz="2400" b="0" i="1" smtClean="0">
                              <a:latin typeface="Cambria Math"/>
                            </a:rPr>
                            <m:t>𝑥</m:t>
                          </m:r>
                          <m:r>
                            <a:rPr kumimoji="1" lang="en-US" altLang="ja-JP" sz="2400" b="0" i="1" smtClean="0">
                              <a:latin typeface="Cambria Math"/>
                            </a:rPr>
                            <m:t>,</m:t>
                          </m:r>
                          <m:r>
                            <a:rPr kumimoji="1" lang="en-US" altLang="ja-JP" sz="2400" b="0" i="1" smtClean="0">
                              <a:latin typeface="Cambria Math"/>
                            </a:rPr>
                            <m:t>𝑦</m:t>
                          </m:r>
                        </m:sub>
                      </m:sSub>
                      <m:sSub>
                        <m:sSubPr>
                          <m:ctrlPr>
                            <a:rPr kumimoji="1" lang="en-US" altLang="ja-JP" sz="2400" b="0" i="1" smtClean="0">
                              <a:latin typeface="Cambria Math"/>
                            </a:rPr>
                          </m:ctrlPr>
                        </m:sSubPr>
                        <m:e>
                          <m:r>
                            <a:rPr kumimoji="1" lang="en-US" altLang="ja-JP" sz="2400" b="0" i="1" smtClean="0">
                              <a:latin typeface="Cambria Math"/>
                            </a:rPr>
                            <m:t>𝑐</m:t>
                          </m:r>
                        </m:e>
                        <m:sub>
                          <m:r>
                            <a:rPr kumimoji="1" lang="en-US" altLang="ja-JP" sz="2400" b="0" i="1" smtClean="0">
                              <a:latin typeface="Cambria Math"/>
                            </a:rPr>
                            <m:t>𝑆𝑊</m:t>
                          </m:r>
                        </m:sub>
                      </m:sSub>
                      <m:sSub>
                        <m:sSubPr>
                          <m:ctrlPr>
                            <a:rPr kumimoji="1" lang="en-US" altLang="ja-JP" sz="2400" b="0" i="1" smtClean="0">
                              <a:latin typeface="Cambria Math"/>
                            </a:rPr>
                          </m:ctrlPr>
                        </m:sSubPr>
                        <m:e>
                          <m:r>
                            <a:rPr kumimoji="1" lang="en-US" altLang="ja-JP" sz="2400" b="0" i="1" smtClean="0">
                              <a:latin typeface="Cambria Math"/>
                            </a:rPr>
                            <m:t>𝜅</m:t>
                          </m:r>
                        </m:e>
                        <m:sub>
                          <m:r>
                            <a:rPr kumimoji="1" lang="en-US" altLang="ja-JP" sz="2400" b="0" i="1" smtClean="0">
                              <a:latin typeface="Cambria Math"/>
                            </a:rPr>
                            <m:t>𝑓</m:t>
                          </m:r>
                        </m:sub>
                      </m:sSub>
                      <m:nary>
                        <m:naryPr>
                          <m:chr m:val="∑"/>
                          <m:supHide m:val="on"/>
                          <m:ctrlPr>
                            <a:rPr kumimoji="1" lang="en-US" altLang="ja-JP" sz="2400" b="0" i="1" smtClean="0">
                              <a:latin typeface="Cambria Math"/>
                            </a:rPr>
                          </m:ctrlPr>
                        </m:naryPr>
                        <m:sub>
                          <m:r>
                            <a:rPr kumimoji="1" lang="en-US" altLang="ja-JP" sz="2400" b="0" i="1" smtClean="0">
                              <a:latin typeface="Cambria Math"/>
                            </a:rPr>
                            <m:t>𝜇</m:t>
                          </m:r>
                          <m:r>
                            <a:rPr kumimoji="1" lang="en-US" altLang="ja-JP" sz="2400" b="0" i="1" smtClean="0">
                              <a:latin typeface="Cambria Math"/>
                            </a:rPr>
                            <m:t>&gt;</m:t>
                          </m:r>
                          <m:r>
                            <a:rPr kumimoji="1" lang="en-US" altLang="ja-JP" sz="2400" b="0" i="1" smtClean="0">
                              <a:latin typeface="Cambria Math"/>
                            </a:rPr>
                            <m:t>𝜈</m:t>
                          </m:r>
                        </m:sub>
                        <m:sup/>
                        <m:e>
                          <m:sSub>
                            <m:sSubPr>
                              <m:ctrlPr>
                                <a:rPr kumimoji="1" lang="en-US" altLang="ja-JP" sz="2400" b="0" i="1" smtClean="0">
                                  <a:latin typeface="Cambria Math"/>
                                </a:rPr>
                              </m:ctrlPr>
                            </m:sSubPr>
                            <m:e>
                              <m:r>
                                <a:rPr kumimoji="1" lang="en-US" altLang="ja-JP" sz="2400" b="0" i="1" smtClean="0">
                                  <a:latin typeface="Cambria Math"/>
                                </a:rPr>
                                <m:t>𝜎</m:t>
                              </m:r>
                            </m:e>
                            <m:sub>
                              <m:r>
                                <a:rPr kumimoji="1" lang="en-US" altLang="ja-JP" sz="2400" b="0" i="1" smtClean="0">
                                  <a:latin typeface="Cambria Math"/>
                                </a:rPr>
                                <m:t>𝜇𝜈</m:t>
                              </m:r>
                            </m:sub>
                          </m:sSub>
                          <m:sSub>
                            <m:sSubPr>
                              <m:ctrlPr>
                                <a:rPr kumimoji="1" lang="en-US" altLang="ja-JP" sz="2400" b="0" i="1" smtClean="0">
                                  <a:latin typeface="Cambria Math"/>
                                </a:rPr>
                              </m:ctrlPr>
                            </m:sSubPr>
                            <m:e>
                              <m:r>
                                <a:rPr kumimoji="1" lang="en-US" altLang="ja-JP" sz="2400" b="0" i="1" smtClean="0">
                                  <a:latin typeface="Cambria Math"/>
                                </a:rPr>
                                <m:t>𝐹</m:t>
                              </m:r>
                            </m:e>
                            <m:sub>
                              <m:r>
                                <a:rPr kumimoji="1" lang="en-US" altLang="ja-JP" sz="2400" b="0" i="1" smtClean="0">
                                  <a:latin typeface="Cambria Math"/>
                                </a:rPr>
                                <m:t>𝜇𝜈</m:t>
                              </m:r>
                            </m:sub>
                          </m:sSub>
                        </m:e>
                      </m:nary>
                    </m:oMath>
                  </m:oMathPara>
                </a14:m>
                <a:endParaRPr kumimoji="1" lang="en-US" altLang="ja-JP" sz="2400" b="0" dirty="0" smtClean="0"/>
              </a:p>
            </p:txBody>
          </p:sp>
        </mc:Choice>
        <mc:Fallback xmlns="">
          <p:sp>
            <p:nvSpPr>
              <p:cNvPr id="270" name="テキスト ボックス 269"/>
              <p:cNvSpPr txBox="1">
                <a:spLocks noRot="1" noChangeAspect="1" noMove="1" noResize="1" noEditPoints="1" noAdjustHandles="1" noChangeArrowheads="1" noChangeShapeType="1" noTextEdit="1"/>
              </p:cNvSpPr>
              <p:nvPr/>
            </p:nvSpPr>
            <p:spPr>
              <a:xfrm>
                <a:off x="2920748" y="19539391"/>
                <a:ext cx="11787266" cy="1030347"/>
              </a:xfrm>
              <a:prstGeom prst="rect">
                <a:avLst/>
              </a:prstGeom>
              <a:blipFill rotWithShape="1">
                <a:blip r:embed="rId9"/>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1" name="テキスト ボックス 270"/>
              <p:cNvSpPr txBox="1"/>
              <p:nvPr/>
            </p:nvSpPr>
            <p:spPr>
              <a:xfrm>
                <a:off x="1301041" y="18193474"/>
                <a:ext cx="2893805" cy="75802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4000" b="0" i="1" smtClean="0">
                          <a:latin typeface="Cambria Math"/>
                        </a:rPr>
                        <m:t>𝑆</m:t>
                      </m:r>
                      <m:r>
                        <a:rPr kumimoji="1" lang="en-US" altLang="ja-JP" sz="4000" b="0" i="1" smtClean="0">
                          <a:latin typeface="Cambria Math"/>
                        </a:rPr>
                        <m:t>=</m:t>
                      </m:r>
                      <m:sSub>
                        <m:sSubPr>
                          <m:ctrlPr>
                            <a:rPr kumimoji="1" lang="en-US" altLang="ja-JP" sz="4000" b="0" i="1" smtClean="0">
                              <a:latin typeface="Cambria Math"/>
                            </a:rPr>
                          </m:ctrlPr>
                        </m:sSubPr>
                        <m:e>
                          <m:r>
                            <a:rPr kumimoji="1" lang="en-US" altLang="ja-JP" sz="4000" b="0" i="1" smtClean="0">
                              <a:latin typeface="Cambria Math"/>
                            </a:rPr>
                            <m:t>𝑆</m:t>
                          </m:r>
                        </m:e>
                        <m:sub>
                          <m:r>
                            <a:rPr kumimoji="1" lang="en-US" altLang="ja-JP" sz="4000" b="0" i="1" smtClean="0">
                              <a:latin typeface="Cambria Math"/>
                            </a:rPr>
                            <m:t>𝑔</m:t>
                          </m:r>
                        </m:sub>
                      </m:sSub>
                      <m:r>
                        <a:rPr kumimoji="1" lang="en-US" altLang="ja-JP" sz="4000" b="0" i="1" smtClean="0">
                          <a:latin typeface="Cambria Math"/>
                        </a:rPr>
                        <m:t>+</m:t>
                      </m:r>
                      <m:sSub>
                        <m:sSubPr>
                          <m:ctrlPr>
                            <a:rPr kumimoji="1" lang="en-US" altLang="ja-JP" sz="4000" b="0" i="1" smtClean="0">
                              <a:latin typeface="Cambria Math"/>
                            </a:rPr>
                          </m:ctrlPr>
                        </m:sSubPr>
                        <m:e>
                          <m:r>
                            <a:rPr kumimoji="1" lang="en-US" altLang="ja-JP" sz="4000" b="0" i="1" smtClean="0">
                              <a:latin typeface="Cambria Math"/>
                            </a:rPr>
                            <m:t>𝑆</m:t>
                          </m:r>
                        </m:e>
                        <m:sub>
                          <m:r>
                            <a:rPr kumimoji="1" lang="en-US" altLang="ja-JP" sz="4000" b="0" i="1" smtClean="0">
                              <a:latin typeface="Cambria Math"/>
                            </a:rPr>
                            <m:t>𝑞</m:t>
                          </m:r>
                        </m:sub>
                      </m:sSub>
                    </m:oMath>
                  </m:oMathPara>
                </a14:m>
                <a:endParaRPr kumimoji="1" lang="ja-JP" altLang="en-US" sz="4000" dirty="0"/>
              </a:p>
            </p:txBody>
          </p:sp>
        </mc:Choice>
        <mc:Fallback xmlns="">
          <p:sp>
            <p:nvSpPr>
              <p:cNvPr id="271" name="テキスト ボックス 270"/>
              <p:cNvSpPr txBox="1">
                <a:spLocks noRot="1" noChangeAspect="1" noMove="1" noResize="1" noEditPoints="1" noAdjustHandles="1" noChangeArrowheads="1" noChangeShapeType="1" noTextEdit="1"/>
              </p:cNvSpPr>
              <p:nvPr/>
            </p:nvSpPr>
            <p:spPr>
              <a:xfrm>
                <a:off x="1301041" y="18193474"/>
                <a:ext cx="2893805" cy="758028"/>
              </a:xfrm>
              <a:prstGeom prst="rect">
                <a:avLst/>
              </a:prstGeom>
              <a:blipFill rotWithShape="1">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2" name="テキスト ボックス 271"/>
              <p:cNvSpPr txBox="1"/>
              <p:nvPr/>
            </p:nvSpPr>
            <p:spPr>
              <a:xfrm>
                <a:off x="4767014" y="17545402"/>
                <a:ext cx="6196312" cy="10515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a:rPr>
                          </m:ctrlPr>
                        </m:sSubPr>
                        <m:e>
                          <m:r>
                            <a:rPr kumimoji="1" lang="en-US" altLang="ja-JP" sz="2400" b="0" i="1" smtClean="0">
                              <a:latin typeface="Cambria Math"/>
                            </a:rPr>
                            <m:t>𝑆</m:t>
                          </m:r>
                        </m:e>
                        <m:sub>
                          <m:r>
                            <a:rPr kumimoji="1" lang="en-US" altLang="ja-JP" sz="2400" b="0" i="1" smtClean="0">
                              <a:latin typeface="Cambria Math"/>
                            </a:rPr>
                            <m:t>𝑔</m:t>
                          </m:r>
                        </m:sub>
                      </m:sSub>
                      <m:r>
                        <a:rPr kumimoji="1" lang="en-US" altLang="ja-JP" sz="2400" b="0" i="1" smtClean="0">
                          <a:latin typeface="Cambria Math"/>
                        </a:rPr>
                        <m:t>=−</m:t>
                      </m:r>
                      <m:r>
                        <a:rPr kumimoji="1" lang="en-US" altLang="ja-JP" sz="2400" b="0" i="1" smtClean="0">
                          <a:latin typeface="Cambria Math"/>
                        </a:rPr>
                        <m:t>𝛽</m:t>
                      </m:r>
                      <m:d>
                        <m:dPr>
                          <m:begChr m:val="{"/>
                          <m:endChr m:val="}"/>
                          <m:ctrlPr>
                            <a:rPr kumimoji="1" lang="en-US" altLang="ja-JP" sz="2400" b="0" i="1" smtClean="0">
                              <a:latin typeface="Cambria Math"/>
                            </a:rPr>
                          </m:ctrlPr>
                        </m:dPr>
                        <m:e>
                          <m:nary>
                            <m:naryPr>
                              <m:chr m:val="∑"/>
                              <m:supHide m:val="on"/>
                              <m:ctrlPr>
                                <a:rPr kumimoji="1" lang="en-US" altLang="ja-JP" sz="2400" b="0" i="1" smtClean="0">
                                  <a:latin typeface="Cambria Math"/>
                                </a:rPr>
                              </m:ctrlPr>
                            </m:naryPr>
                            <m:sub>
                              <m:r>
                                <m:rPr>
                                  <m:brk m:alnAt="7"/>
                                </m:rPr>
                                <a:rPr kumimoji="1" lang="en-US" altLang="ja-JP" sz="2400" b="0" i="1" smtClean="0">
                                  <a:latin typeface="Cambria Math"/>
                                </a:rPr>
                                <m:t>𝑥</m:t>
                              </m:r>
                              <m:r>
                                <a:rPr kumimoji="1" lang="en-US" altLang="ja-JP" sz="2400" b="0" i="1" smtClean="0">
                                  <a:latin typeface="Cambria Math"/>
                                </a:rPr>
                                <m:t>,</m:t>
                              </m:r>
                              <m:r>
                                <a:rPr kumimoji="1" lang="en-US" altLang="ja-JP" sz="2400" b="0" i="1" smtClean="0">
                                  <a:latin typeface="Cambria Math"/>
                                </a:rPr>
                                <m:t>𝜇</m:t>
                              </m:r>
                              <m:r>
                                <a:rPr kumimoji="1" lang="en-US" altLang="ja-JP" sz="2400" b="0" i="1" smtClean="0">
                                  <a:latin typeface="Cambria Math"/>
                                </a:rPr>
                                <m:t>&gt;</m:t>
                              </m:r>
                              <m:r>
                                <a:rPr kumimoji="1" lang="en-US" altLang="ja-JP" sz="2400" b="0" i="1" smtClean="0">
                                  <a:latin typeface="Cambria Math"/>
                                </a:rPr>
                                <m:t>𝜈</m:t>
                              </m:r>
                            </m:sub>
                            <m:sup/>
                            <m:e>
                              <m:sSub>
                                <m:sSubPr>
                                  <m:ctrlPr>
                                    <a:rPr kumimoji="1" lang="en-US" altLang="ja-JP" sz="2400" b="0" i="1" smtClean="0">
                                      <a:latin typeface="Cambria Math"/>
                                    </a:rPr>
                                  </m:ctrlPr>
                                </m:sSubPr>
                                <m:e>
                                  <m:r>
                                    <a:rPr kumimoji="1" lang="en-US" altLang="ja-JP" sz="2400" b="0" i="1" smtClean="0">
                                      <a:latin typeface="Cambria Math"/>
                                    </a:rPr>
                                    <m:t>𝑐</m:t>
                                  </m:r>
                                </m:e>
                                <m:sub>
                                  <m:r>
                                    <a:rPr kumimoji="1" lang="en-US" altLang="ja-JP" sz="2400" b="0" i="1" smtClean="0">
                                      <a:latin typeface="Cambria Math"/>
                                    </a:rPr>
                                    <m:t>0</m:t>
                                  </m:r>
                                </m:sub>
                              </m:sSub>
                              <m:sSubSup>
                                <m:sSubSupPr>
                                  <m:ctrlPr>
                                    <a:rPr kumimoji="1" lang="en-US" altLang="ja-JP" sz="2400" b="0" i="1" smtClean="0">
                                      <a:latin typeface="Cambria Math"/>
                                    </a:rPr>
                                  </m:ctrlPr>
                                </m:sSubSupPr>
                                <m:e>
                                  <m:r>
                                    <a:rPr kumimoji="1" lang="en-US" altLang="ja-JP" sz="2400" b="0" i="1" smtClean="0">
                                      <a:latin typeface="Cambria Math"/>
                                    </a:rPr>
                                    <m:t>𝑊</m:t>
                                  </m:r>
                                </m:e>
                                <m:sub>
                                  <m:r>
                                    <a:rPr kumimoji="1" lang="en-US" altLang="ja-JP" sz="2400" b="0" i="1" smtClean="0">
                                      <a:latin typeface="Cambria Math"/>
                                    </a:rPr>
                                    <m:t>𝜇𝜈</m:t>
                                  </m:r>
                                </m:sub>
                                <m:sup>
                                  <m:r>
                                    <a:rPr kumimoji="1" lang="en-US" altLang="ja-JP" sz="2400" b="0" i="1" smtClean="0">
                                      <a:latin typeface="Cambria Math"/>
                                    </a:rPr>
                                    <m:t>1×1</m:t>
                                  </m:r>
                                </m:sup>
                              </m:sSubSup>
                              <m:d>
                                <m:dPr>
                                  <m:ctrlPr>
                                    <a:rPr kumimoji="1" lang="en-US" altLang="ja-JP" sz="2400" b="0" i="1" smtClean="0">
                                      <a:latin typeface="Cambria Math"/>
                                    </a:rPr>
                                  </m:ctrlPr>
                                </m:dPr>
                                <m:e>
                                  <m:r>
                                    <a:rPr kumimoji="1" lang="en-US" altLang="ja-JP" sz="2400" b="0" i="1" smtClean="0">
                                      <a:latin typeface="Cambria Math"/>
                                    </a:rPr>
                                    <m:t>𝑥</m:t>
                                  </m:r>
                                </m:e>
                              </m:d>
                            </m:e>
                          </m:nary>
                          <m:r>
                            <a:rPr kumimoji="1" lang="en-US" altLang="ja-JP" sz="2400" b="0" i="1" smtClean="0">
                              <a:latin typeface="Cambria Math"/>
                            </a:rPr>
                            <m:t>+</m:t>
                          </m:r>
                          <m:nary>
                            <m:naryPr>
                              <m:chr m:val="∑"/>
                              <m:supHide m:val="on"/>
                              <m:ctrlPr>
                                <a:rPr lang="en-US" altLang="ja-JP" sz="2400" i="1">
                                  <a:latin typeface="Cambria Math"/>
                                </a:rPr>
                              </m:ctrlPr>
                            </m:naryPr>
                            <m:sub>
                              <m:r>
                                <m:rPr>
                                  <m:brk m:alnAt="7"/>
                                </m:rPr>
                                <a:rPr lang="en-US" altLang="ja-JP" sz="2400" i="1">
                                  <a:latin typeface="Cambria Math"/>
                                </a:rPr>
                                <m:t>𝑥</m:t>
                              </m:r>
                              <m:r>
                                <a:rPr lang="en-US" altLang="ja-JP" sz="2400" i="1">
                                  <a:latin typeface="Cambria Math"/>
                                </a:rPr>
                                <m:t>,</m:t>
                              </m:r>
                              <m:r>
                                <a:rPr lang="en-US" altLang="ja-JP" sz="2400" i="1">
                                  <a:latin typeface="Cambria Math"/>
                                </a:rPr>
                                <m:t>𝜇</m:t>
                              </m:r>
                              <m:r>
                                <a:rPr lang="en-US" altLang="ja-JP" sz="2400" b="0" i="1" smtClean="0">
                                  <a:latin typeface="Cambria Math"/>
                                </a:rPr>
                                <m:t>,</m:t>
                              </m:r>
                              <m:r>
                                <a:rPr lang="en-US" altLang="ja-JP" sz="2400" i="1">
                                  <a:latin typeface="Cambria Math"/>
                                </a:rPr>
                                <m:t>𝜈</m:t>
                              </m:r>
                            </m:sub>
                            <m:sup/>
                            <m:e>
                              <m:sSub>
                                <m:sSubPr>
                                  <m:ctrlPr>
                                    <a:rPr lang="en-US" altLang="ja-JP" sz="2400" i="1">
                                      <a:latin typeface="Cambria Math"/>
                                    </a:rPr>
                                  </m:ctrlPr>
                                </m:sSubPr>
                                <m:e>
                                  <m:r>
                                    <a:rPr lang="en-US" altLang="ja-JP" sz="2400" i="1">
                                      <a:latin typeface="Cambria Math"/>
                                    </a:rPr>
                                    <m:t>𝑐</m:t>
                                  </m:r>
                                </m:e>
                                <m:sub>
                                  <m:r>
                                    <a:rPr lang="en-US" altLang="ja-JP" sz="2400" b="0" i="1" smtClean="0">
                                      <a:latin typeface="Cambria Math"/>
                                    </a:rPr>
                                    <m:t>1</m:t>
                                  </m:r>
                                </m:sub>
                              </m:sSub>
                              <m:sSubSup>
                                <m:sSubSupPr>
                                  <m:ctrlPr>
                                    <a:rPr lang="en-US" altLang="ja-JP" sz="2400" i="1">
                                      <a:latin typeface="Cambria Math"/>
                                    </a:rPr>
                                  </m:ctrlPr>
                                </m:sSubSupPr>
                                <m:e>
                                  <m:r>
                                    <a:rPr lang="en-US" altLang="ja-JP" sz="2400" i="1">
                                      <a:latin typeface="Cambria Math"/>
                                    </a:rPr>
                                    <m:t>𝑊</m:t>
                                  </m:r>
                                </m:e>
                                <m:sub>
                                  <m:r>
                                    <a:rPr lang="en-US" altLang="ja-JP" sz="2400" i="1">
                                      <a:latin typeface="Cambria Math"/>
                                    </a:rPr>
                                    <m:t>𝜇𝜈</m:t>
                                  </m:r>
                                </m:sub>
                                <m:sup>
                                  <m:r>
                                    <a:rPr lang="en-US" altLang="ja-JP" sz="2400" i="1">
                                      <a:latin typeface="Cambria Math"/>
                                    </a:rPr>
                                    <m:t>1×</m:t>
                                  </m:r>
                                  <m:r>
                                    <a:rPr lang="en-US" altLang="ja-JP" sz="2400" b="0" i="1" smtClean="0">
                                      <a:latin typeface="Cambria Math"/>
                                    </a:rPr>
                                    <m:t>2</m:t>
                                  </m:r>
                                </m:sup>
                              </m:sSubSup>
                              <m:d>
                                <m:dPr>
                                  <m:ctrlPr>
                                    <a:rPr lang="en-US" altLang="ja-JP" sz="2400" i="1">
                                      <a:latin typeface="Cambria Math"/>
                                    </a:rPr>
                                  </m:ctrlPr>
                                </m:dPr>
                                <m:e>
                                  <m:r>
                                    <a:rPr lang="en-US" altLang="ja-JP" sz="2400" i="1">
                                      <a:latin typeface="Cambria Math"/>
                                    </a:rPr>
                                    <m:t>𝑥</m:t>
                                  </m:r>
                                </m:e>
                              </m:d>
                            </m:e>
                          </m:nary>
                        </m:e>
                      </m:d>
                    </m:oMath>
                  </m:oMathPara>
                </a14:m>
                <a:endParaRPr kumimoji="1" lang="ja-JP" altLang="en-US" sz="2400" dirty="0"/>
              </a:p>
            </p:txBody>
          </p:sp>
        </mc:Choice>
        <mc:Fallback xmlns="">
          <p:sp>
            <p:nvSpPr>
              <p:cNvPr id="272" name="テキスト ボックス 271"/>
              <p:cNvSpPr txBox="1">
                <a:spLocks noRot="1" noChangeAspect="1" noMove="1" noResize="1" noEditPoints="1" noAdjustHandles="1" noChangeArrowheads="1" noChangeShapeType="1" noTextEdit="1"/>
              </p:cNvSpPr>
              <p:nvPr/>
            </p:nvSpPr>
            <p:spPr>
              <a:xfrm>
                <a:off x="4767014" y="17545402"/>
                <a:ext cx="6196312" cy="1051570"/>
              </a:xfrm>
              <a:prstGeom prst="rect">
                <a:avLst/>
              </a:prstGeom>
              <a:blipFill rotWithShape="1">
                <a:blip r:embed="rId11"/>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3" name="テキスト ボックス 272"/>
              <p:cNvSpPr txBox="1"/>
              <p:nvPr/>
            </p:nvSpPr>
            <p:spPr>
              <a:xfrm>
                <a:off x="4862806" y="18481506"/>
                <a:ext cx="3511346" cy="103021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a:rPr>
                          </m:ctrlPr>
                        </m:sSubPr>
                        <m:e>
                          <m:r>
                            <a:rPr kumimoji="1" lang="en-US" altLang="ja-JP" sz="2400" b="0" i="1" smtClean="0">
                              <a:latin typeface="Cambria Math"/>
                            </a:rPr>
                            <m:t>𝑆</m:t>
                          </m:r>
                        </m:e>
                        <m:sub>
                          <m:r>
                            <a:rPr kumimoji="1" lang="en-US" altLang="ja-JP" sz="2400" b="0" i="1" smtClean="0">
                              <a:latin typeface="Cambria Math"/>
                            </a:rPr>
                            <m:t>𝑞</m:t>
                          </m:r>
                        </m:sub>
                      </m:sSub>
                      <m:r>
                        <a:rPr kumimoji="1" lang="en-US" altLang="ja-JP" sz="2400" b="0" i="1" smtClean="0">
                          <a:latin typeface="Cambria Math"/>
                        </a:rPr>
                        <m:t>=</m:t>
                      </m:r>
                      <m:nary>
                        <m:naryPr>
                          <m:chr m:val="∑"/>
                          <m:supHide m:val="on"/>
                          <m:ctrlPr>
                            <a:rPr kumimoji="1" lang="en-US" altLang="ja-JP" sz="2400" b="0" i="1" smtClean="0">
                              <a:latin typeface="Cambria Math"/>
                            </a:rPr>
                          </m:ctrlPr>
                        </m:naryPr>
                        <m:sub>
                          <m:r>
                            <m:rPr>
                              <m:brk m:alnAt="7"/>
                            </m:rPr>
                            <a:rPr kumimoji="1" lang="en-US" altLang="ja-JP" sz="2400" b="0" i="1" smtClean="0">
                              <a:latin typeface="Cambria Math"/>
                            </a:rPr>
                            <m:t>𝑓</m:t>
                          </m:r>
                          <m:r>
                            <a:rPr kumimoji="1" lang="en-US" altLang="ja-JP" sz="2400" b="0" i="1" smtClean="0">
                              <a:latin typeface="Cambria Math"/>
                            </a:rPr>
                            <m:t>=</m:t>
                          </m:r>
                          <m:r>
                            <a:rPr kumimoji="1" lang="en-US" altLang="ja-JP" sz="2400" b="0" i="1" smtClean="0">
                              <a:latin typeface="Cambria Math"/>
                            </a:rPr>
                            <m:t>𝑢</m:t>
                          </m:r>
                          <m:r>
                            <a:rPr kumimoji="1" lang="en-US" altLang="ja-JP" sz="2400" b="0" i="1" smtClean="0">
                              <a:latin typeface="Cambria Math"/>
                            </a:rPr>
                            <m:t>,</m:t>
                          </m:r>
                          <m:r>
                            <a:rPr kumimoji="1" lang="en-US" altLang="ja-JP" sz="2400" b="0" i="1" smtClean="0">
                              <a:latin typeface="Cambria Math"/>
                            </a:rPr>
                            <m:t>𝑑</m:t>
                          </m:r>
                          <m:r>
                            <a:rPr kumimoji="1" lang="en-US" altLang="ja-JP" sz="2400" b="0" i="1" smtClean="0">
                              <a:latin typeface="Cambria Math"/>
                            </a:rPr>
                            <m:t>,</m:t>
                          </m:r>
                          <m:r>
                            <a:rPr kumimoji="1" lang="en-US" altLang="ja-JP" sz="2400" b="0" i="1" smtClean="0">
                              <a:latin typeface="Cambria Math"/>
                            </a:rPr>
                            <m:t>𝑠</m:t>
                          </m:r>
                        </m:sub>
                        <m:sup/>
                        <m:e>
                          <m:nary>
                            <m:naryPr>
                              <m:chr m:val="∑"/>
                              <m:supHide m:val="on"/>
                              <m:ctrlPr>
                                <a:rPr kumimoji="1" lang="en-US" altLang="ja-JP" sz="2400" b="0" i="1" smtClean="0">
                                  <a:latin typeface="Cambria Math"/>
                                </a:rPr>
                              </m:ctrlPr>
                            </m:naryPr>
                            <m:sub>
                              <m:r>
                                <m:rPr>
                                  <m:brk m:alnAt="7"/>
                                </m:rPr>
                                <a:rPr kumimoji="1" lang="en-US" altLang="ja-JP" sz="2400" b="0" i="1" smtClean="0">
                                  <a:latin typeface="Cambria Math"/>
                                </a:rPr>
                                <m:t>𝑥</m:t>
                              </m:r>
                              <m:r>
                                <a:rPr kumimoji="1" lang="en-US" altLang="ja-JP" sz="2400" b="0" i="1" smtClean="0">
                                  <a:latin typeface="Cambria Math"/>
                                </a:rPr>
                                <m:t>,</m:t>
                              </m:r>
                              <m:r>
                                <a:rPr kumimoji="1" lang="en-US" altLang="ja-JP" sz="2400" b="0" i="1" smtClean="0">
                                  <a:latin typeface="Cambria Math"/>
                                </a:rPr>
                                <m:t>𝑦</m:t>
                              </m:r>
                            </m:sub>
                            <m:sup/>
                            <m:e>
                              <m:sSubSup>
                                <m:sSubSupPr>
                                  <m:ctrlPr>
                                    <a:rPr kumimoji="1" lang="en-US" altLang="ja-JP" sz="2400" b="0" i="1" smtClean="0">
                                      <a:latin typeface="Cambria Math"/>
                                    </a:rPr>
                                  </m:ctrlPr>
                                </m:sSubSupPr>
                                <m:e>
                                  <m:acc>
                                    <m:accPr>
                                      <m:chr m:val="̅"/>
                                      <m:ctrlPr>
                                        <a:rPr kumimoji="1" lang="en-US" altLang="ja-JP" sz="2400" b="0" i="1" smtClean="0">
                                          <a:latin typeface="Cambria Math"/>
                                        </a:rPr>
                                      </m:ctrlPr>
                                    </m:accPr>
                                    <m:e>
                                      <m:r>
                                        <a:rPr kumimoji="1" lang="en-US" altLang="ja-JP" sz="2400" b="0" i="1" smtClean="0">
                                          <a:latin typeface="Cambria Math"/>
                                        </a:rPr>
                                        <m:t>𝑞</m:t>
                                      </m:r>
                                    </m:e>
                                  </m:acc>
                                </m:e>
                                <m:sub>
                                  <m:r>
                                    <a:rPr kumimoji="1" lang="en-US" altLang="ja-JP" sz="2400" b="0" i="1" smtClean="0">
                                      <a:latin typeface="Cambria Math"/>
                                    </a:rPr>
                                    <m:t>𝑥</m:t>
                                  </m:r>
                                </m:sub>
                                <m:sup>
                                  <m:r>
                                    <a:rPr kumimoji="1" lang="en-US" altLang="ja-JP" sz="2400" b="0" i="1" smtClean="0">
                                      <a:latin typeface="Cambria Math"/>
                                    </a:rPr>
                                    <m:t>𝑓</m:t>
                                  </m:r>
                                </m:sup>
                              </m:sSubSup>
                              <m:sSub>
                                <m:sSubPr>
                                  <m:ctrlPr>
                                    <a:rPr kumimoji="1" lang="en-US" altLang="ja-JP" sz="2400" b="0" i="1" smtClean="0">
                                      <a:latin typeface="Cambria Math"/>
                                    </a:rPr>
                                  </m:ctrlPr>
                                </m:sSubPr>
                                <m:e>
                                  <m:r>
                                    <a:rPr kumimoji="1" lang="en-US" altLang="ja-JP" sz="2400" b="0" i="1" smtClean="0">
                                      <a:latin typeface="Cambria Math"/>
                                    </a:rPr>
                                    <m:t>𝐷</m:t>
                                  </m:r>
                                </m:e>
                                <m:sub>
                                  <m:r>
                                    <a:rPr kumimoji="1" lang="en-US" altLang="ja-JP" sz="2400" b="0" i="1" smtClean="0">
                                      <a:latin typeface="Cambria Math"/>
                                    </a:rPr>
                                    <m:t>𝑥</m:t>
                                  </m:r>
                                  <m:r>
                                    <a:rPr kumimoji="1" lang="en-US" altLang="ja-JP" sz="2400" b="0" i="1" smtClean="0">
                                      <a:latin typeface="Cambria Math"/>
                                    </a:rPr>
                                    <m:t>,</m:t>
                                  </m:r>
                                  <m:r>
                                    <a:rPr kumimoji="1" lang="en-US" altLang="ja-JP" sz="2400" b="0" i="1" smtClean="0">
                                      <a:latin typeface="Cambria Math"/>
                                    </a:rPr>
                                    <m:t>𝑦</m:t>
                                  </m:r>
                                </m:sub>
                              </m:sSub>
                              <m:sSubSup>
                                <m:sSubSupPr>
                                  <m:ctrlPr>
                                    <a:rPr kumimoji="1" lang="en-US" altLang="ja-JP" sz="2400" b="0" i="1" smtClean="0">
                                      <a:latin typeface="Cambria Math"/>
                                    </a:rPr>
                                  </m:ctrlPr>
                                </m:sSubSupPr>
                                <m:e>
                                  <m:r>
                                    <a:rPr kumimoji="1" lang="en-US" altLang="ja-JP" sz="2400" b="0" i="1" smtClean="0">
                                      <a:latin typeface="Cambria Math"/>
                                    </a:rPr>
                                    <m:t>𝑞</m:t>
                                  </m:r>
                                </m:e>
                                <m:sub>
                                  <m:r>
                                    <a:rPr kumimoji="1" lang="en-US" altLang="ja-JP" sz="2400" b="0" i="1" smtClean="0">
                                      <a:latin typeface="Cambria Math"/>
                                    </a:rPr>
                                    <m:t>𝑦</m:t>
                                  </m:r>
                                </m:sub>
                                <m:sup>
                                  <m:r>
                                    <a:rPr kumimoji="1" lang="en-US" altLang="ja-JP" sz="2400" b="0" i="1" smtClean="0">
                                      <a:latin typeface="Cambria Math"/>
                                    </a:rPr>
                                    <m:t>𝑓</m:t>
                                  </m:r>
                                </m:sup>
                              </m:sSubSup>
                            </m:e>
                          </m:nary>
                        </m:e>
                      </m:nary>
                    </m:oMath>
                  </m:oMathPara>
                </a14:m>
                <a:endParaRPr kumimoji="1" lang="ja-JP" altLang="en-US" sz="2400" dirty="0"/>
              </a:p>
            </p:txBody>
          </p:sp>
        </mc:Choice>
        <mc:Fallback xmlns="">
          <p:sp>
            <p:nvSpPr>
              <p:cNvPr id="273" name="テキスト ボックス 272"/>
              <p:cNvSpPr txBox="1">
                <a:spLocks noRot="1" noChangeAspect="1" noMove="1" noResize="1" noEditPoints="1" noAdjustHandles="1" noChangeArrowheads="1" noChangeShapeType="1" noTextEdit="1"/>
              </p:cNvSpPr>
              <p:nvPr/>
            </p:nvSpPr>
            <p:spPr>
              <a:xfrm>
                <a:off x="4862806" y="18481506"/>
                <a:ext cx="3511346" cy="1030218"/>
              </a:xfrm>
              <a:prstGeom prst="rect">
                <a:avLst/>
              </a:prstGeom>
              <a:blipFill rotWithShape="1">
                <a:blip r:embed="rId1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74" name="テキスト ボックス 273"/>
              <p:cNvSpPr txBox="1"/>
              <p:nvPr/>
            </p:nvSpPr>
            <p:spPr>
              <a:xfrm>
                <a:off x="11099759" y="17645686"/>
                <a:ext cx="1200457" cy="8510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a:rPr>
                        <m:t>𝛽</m:t>
                      </m:r>
                      <m:r>
                        <a:rPr kumimoji="1" lang="en-US" altLang="ja-JP" sz="2400" b="0" i="1" smtClean="0">
                          <a:latin typeface="Cambria Math"/>
                        </a:rPr>
                        <m:t>=</m:t>
                      </m:r>
                      <m:f>
                        <m:fPr>
                          <m:ctrlPr>
                            <a:rPr kumimoji="1" lang="en-US" altLang="ja-JP" sz="2400" b="0" i="1" smtClean="0">
                              <a:latin typeface="Cambria Math"/>
                            </a:rPr>
                          </m:ctrlPr>
                        </m:fPr>
                        <m:num>
                          <m:r>
                            <a:rPr kumimoji="1" lang="en-US" altLang="ja-JP" sz="2400" b="0" i="1" smtClean="0">
                              <a:latin typeface="Cambria Math"/>
                            </a:rPr>
                            <m:t>6</m:t>
                          </m:r>
                        </m:num>
                        <m:den>
                          <m:sSup>
                            <m:sSupPr>
                              <m:ctrlPr>
                                <a:rPr kumimoji="1" lang="en-US" altLang="ja-JP" sz="2400" b="0" i="1" smtClean="0">
                                  <a:latin typeface="Cambria Math"/>
                                </a:rPr>
                              </m:ctrlPr>
                            </m:sSupPr>
                            <m:e>
                              <m:r>
                                <a:rPr kumimoji="1" lang="en-US" altLang="ja-JP" sz="2400" b="0" i="1" smtClean="0">
                                  <a:latin typeface="Cambria Math"/>
                                </a:rPr>
                                <m:t>𝑔</m:t>
                              </m:r>
                            </m:e>
                            <m:sup>
                              <m:r>
                                <a:rPr kumimoji="1" lang="en-US" altLang="ja-JP" sz="2400" b="0" i="1" smtClean="0">
                                  <a:latin typeface="Cambria Math"/>
                                </a:rPr>
                                <m:t>2</m:t>
                              </m:r>
                            </m:sup>
                          </m:sSup>
                        </m:den>
                      </m:f>
                    </m:oMath>
                  </m:oMathPara>
                </a14:m>
                <a:endParaRPr kumimoji="1" lang="ja-JP" altLang="en-US" sz="2400" dirty="0"/>
              </a:p>
            </p:txBody>
          </p:sp>
        </mc:Choice>
        <mc:Fallback xmlns="">
          <p:sp>
            <p:nvSpPr>
              <p:cNvPr id="274" name="テキスト ボックス 273"/>
              <p:cNvSpPr txBox="1">
                <a:spLocks noRot="1" noChangeAspect="1" noMove="1" noResize="1" noEditPoints="1" noAdjustHandles="1" noChangeArrowheads="1" noChangeShapeType="1" noTextEdit="1"/>
              </p:cNvSpPr>
              <p:nvPr/>
            </p:nvSpPr>
            <p:spPr>
              <a:xfrm>
                <a:off x="11099759" y="17645686"/>
                <a:ext cx="1200457" cy="851002"/>
              </a:xfrm>
              <a:prstGeom prst="rect">
                <a:avLst/>
              </a:prstGeom>
              <a:blipFill rotWithShape="1">
                <a:blip r:embed="rId1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9" name="テキスト ボックス 28"/>
              <p:cNvSpPr txBox="1"/>
              <p:nvPr/>
            </p:nvSpPr>
            <p:spPr>
              <a:xfrm>
                <a:off x="1530475" y="22646955"/>
                <a:ext cx="10976723" cy="9471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sz="2000" b="0" i="1" smtClean="0">
                              <a:latin typeface="Cambria Math"/>
                            </a:rPr>
                          </m:ctrlPr>
                        </m:dPr>
                        <m:e>
                          <m:f>
                            <m:fPr>
                              <m:ctrlPr>
                                <a:rPr kumimoji="1" lang="en-US" altLang="ja-JP" sz="2000" b="0" i="1" smtClean="0">
                                  <a:latin typeface="Cambria Math"/>
                                </a:rPr>
                              </m:ctrlPr>
                            </m:fPr>
                            <m:num>
                              <m:r>
                                <a:rPr kumimoji="1" lang="en-US" altLang="ja-JP" sz="2000" b="0" i="1" smtClean="0">
                                  <a:latin typeface="Cambria Math"/>
                                </a:rPr>
                                <m:t>𝜕</m:t>
                              </m:r>
                              <m:r>
                                <a:rPr kumimoji="1" lang="en-US" altLang="ja-JP" sz="2000" b="0" i="1" smtClean="0">
                                  <a:latin typeface="Cambria Math"/>
                                </a:rPr>
                                <m:t>𝑆</m:t>
                              </m:r>
                            </m:num>
                            <m:den>
                              <m:r>
                                <a:rPr kumimoji="1" lang="en-US" altLang="ja-JP" sz="2000" b="0" i="1" smtClean="0">
                                  <a:latin typeface="Cambria Math"/>
                                </a:rPr>
                                <m:t>𝜕𝛽</m:t>
                              </m:r>
                            </m:den>
                          </m:f>
                        </m:e>
                      </m:d>
                      <m:r>
                        <a:rPr kumimoji="1" lang="en-US" altLang="ja-JP" sz="2000" b="0" i="1" smtClean="0">
                          <a:latin typeface="Cambria Math"/>
                        </a:rPr>
                        <m:t>=</m:t>
                      </m:r>
                      <m:sSubSup>
                        <m:sSubSupPr>
                          <m:ctrlPr>
                            <a:rPr kumimoji="1" lang="en-US" altLang="ja-JP" sz="2000" b="0" i="1" smtClean="0">
                              <a:latin typeface="Cambria Math"/>
                            </a:rPr>
                          </m:ctrlPr>
                        </m:sSubSupPr>
                        <m:e>
                          <m:r>
                            <a:rPr kumimoji="1" lang="en-US" altLang="ja-JP" sz="2000" b="0" i="1" smtClean="0">
                              <a:latin typeface="Cambria Math"/>
                            </a:rPr>
                            <m:t>𝑁</m:t>
                          </m:r>
                        </m:e>
                        <m:sub>
                          <m:r>
                            <a:rPr kumimoji="1" lang="en-US" altLang="ja-JP" sz="2000" b="0" i="1" smtClean="0">
                              <a:latin typeface="Cambria Math"/>
                            </a:rPr>
                            <m:t>𝑠</m:t>
                          </m:r>
                        </m:sub>
                        <m:sup>
                          <m:r>
                            <a:rPr kumimoji="1" lang="en-US" altLang="ja-JP" sz="2000" b="0" i="1" smtClean="0">
                              <a:latin typeface="Cambria Math"/>
                            </a:rPr>
                            <m:t>3</m:t>
                          </m:r>
                        </m:sup>
                      </m:sSubSup>
                      <m:sSub>
                        <m:sSubPr>
                          <m:ctrlPr>
                            <a:rPr kumimoji="1" lang="en-US" altLang="ja-JP" sz="2000" b="0" i="1" smtClean="0">
                              <a:latin typeface="Cambria Math"/>
                            </a:rPr>
                          </m:ctrlPr>
                        </m:sSubPr>
                        <m:e>
                          <m:r>
                            <a:rPr kumimoji="1" lang="en-US" altLang="ja-JP" sz="2000" b="0" i="1" smtClean="0">
                              <a:latin typeface="Cambria Math"/>
                            </a:rPr>
                            <m:t>𝑁</m:t>
                          </m:r>
                        </m:e>
                        <m:sub>
                          <m:r>
                            <a:rPr kumimoji="1" lang="en-US" altLang="ja-JP" sz="2000" b="0" i="1" smtClean="0">
                              <a:latin typeface="Cambria Math"/>
                            </a:rPr>
                            <m:t>𝑡</m:t>
                          </m:r>
                        </m:sub>
                      </m:sSub>
                      <m:d>
                        <m:dPr>
                          <m:ctrlPr>
                            <a:rPr kumimoji="1" lang="en-US" altLang="ja-JP" sz="2000" b="0" i="1" smtClean="0">
                              <a:latin typeface="Cambria Math"/>
                            </a:rPr>
                          </m:ctrlPr>
                        </m:dPr>
                        <m:e>
                          <m:r>
                            <a:rPr kumimoji="1" lang="en-US" altLang="ja-JP" sz="2000" b="0" i="1" smtClean="0">
                              <a:latin typeface="Cambria Math"/>
                            </a:rPr>
                            <m:t>−</m:t>
                          </m:r>
                          <m:d>
                            <m:dPr>
                              <m:begChr m:val="⟨"/>
                              <m:endChr m:val="⟩"/>
                              <m:ctrlPr>
                                <a:rPr kumimoji="1" lang="en-US" altLang="ja-JP" sz="2000" b="0" i="1" smtClean="0">
                                  <a:latin typeface="Cambria Math"/>
                                </a:rPr>
                              </m:ctrlPr>
                            </m:dPr>
                            <m:e>
                              <m:nary>
                                <m:naryPr>
                                  <m:chr m:val="∑"/>
                                  <m:supHide m:val="on"/>
                                  <m:ctrlPr>
                                    <a:rPr kumimoji="1" lang="en-US" altLang="ja-JP" sz="2000" b="0" i="1" smtClean="0">
                                      <a:latin typeface="Cambria Math"/>
                                    </a:rPr>
                                  </m:ctrlPr>
                                </m:naryPr>
                                <m:sub>
                                  <m:r>
                                    <a:rPr kumimoji="1" lang="en-US" altLang="ja-JP" sz="2000" b="0" i="1" smtClean="0">
                                      <a:latin typeface="Cambria Math"/>
                                    </a:rPr>
                                    <m:t>𝑥</m:t>
                                  </m:r>
                                  <m:r>
                                    <a:rPr kumimoji="1" lang="en-US" altLang="ja-JP" sz="2000" b="0" i="1" smtClean="0">
                                      <a:latin typeface="Cambria Math"/>
                                    </a:rPr>
                                    <m:t>,</m:t>
                                  </m:r>
                                  <m:r>
                                    <a:rPr kumimoji="1" lang="en-US" altLang="ja-JP" sz="2000" b="0" i="1" smtClean="0">
                                      <a:latin typeface="Cambria Math"/>
                                    </a:rPr>
                                    <m:t>𝜇</m:t>
                                  </m:r>
                                  <m:r>
                                    <a:rPr kumimoji="1" lang="en-US" altLang="ja-JP" sz="2000" b="0" i="1" smtClean="0">
                                      <a:latin typeface="Cambria Math"/>
                                    </a:rPr>
                                    <m:t>&gt;</m:t>
                                  </m:r>
                                  <m:r>
                                    <a:rPr kumimoji="1" lang="en-US" altLang="ja-JP" sz="2000" b="0" i="1" smtClean="0">
                                      <a:latin typeface="Cambria Math"/>
                                    </a:rPr>
                                    <m:t>𝜈</m:t>
                                  </m:r>
                                </m:sub>
                                <m:sup/>
                                <m:e>
                                  <m:sSub>
                                    <m:sSubPr>
                                      <m:ctrlPr>
                                        <a:rPr kumimoji="1" lang="en-US" altLang="ja-JP" sz="2000" b="0" i="1" smtClean="0">
                                          <a:latin typeface="Cambria Math"/>
                                        </a:rPr>
                                      </m:ctrlPr>
                                    </m:sSubPr>
                                    <m:e>
                                      <m:r>
                                        <a:rPr kumimoji="1" lang="en-US" altLang="ja-JP" sz="2000" b="0" i="1" smtClean="0">
                                          <a:latin typeface="Cambria Math"/>
                                        </a:rPr>
                                        <m:t>𝑐</m:t>
                                      </m:r>
                                    </m:e>
                                    <m:sub>
                                      <m:r>
                                        <a:rPr kumimoji="1" lang="en-US" altLang="ja-JP" sz="2000" b="0" i="1" smtClean="0">
                                          <a:latin typeface="Cambria Math"/>
                                        </a:rPr>
                                        <m:t>0</m:t>
                                      </m:r>
                                    </m:sub>
                                  </m:sSub>
                                  <m:sSubSup>
                                    <m:sSubSupPr>
                                      <m:ctrlPr>
                                        <a:rPr kumimoji="1" lang="en-US" altLang="ja-JP" sz="2000" b="0" i="1" smtClean="0">
                                          <a:latin typeface="Cambria Math"/>
                                        </a:rPr>
                                      </m:ctrlPr>
                                    </m:sSubSupPr>
                                    <m:e>
                                      <m:r>
                                        <a:rPr kumimoji="1" lang="en-US" altLang="ja-JP" sz="2000" b="0" i="1" smtClean="0">
                                          <a:latin typeface="Cambria Math"/>
                                        </a:rPr>
                                        <m:t>𝑊</m:t>
                                      </m:r>
                                    </m:e>
                                    <m:sub>
                                      <m:r>
                                        <a:rPr kumimoji="1" lang="en-US" altLang="ja-JP" sz="2000" b="0" i="1" smtClean="0">
                                          <a:latin typeface="Cambria Math"/>
                                        </a:rPr>
                                        <m:t>𝜇𝜈</m:t>
                                      </m:r>
                                    </m:sub>
                                    <m:sup>
                                      <m:r>
                                        <a:rPr kumimoji="1" lang="en-US" altLang="ja-JP" sz="2000" b="0" i="1" smtClean="0">
                                          <a:latin typeface="Cambria Math"/>
                                        </a:rPr>
                                        <m:t>1×1</m:t>
                                      </m:r>
                                    </m:sup>
                                  </m:sSubSup>
                                  <m:d>
                                    <m:dPr>
                                      <m:ctrlPr>
                                        <a:rPr kumimoji="1" lang="en-US" altLang="ja-JP" sz="2000" b="0" i="1" smtClean="0">
                                          <a:latin typeface="Cambria Math"/>
                                        </a:rPr>
                                      </m:ctrlPr>
                                    </m:dPr>
                                    <m:e>
                                      <m:r>
                                        <a:rPr kumimoji="1" lang="en-US" altLang="ja-JP" sz="2000" b="0" i="1" smtClean="0">
                                          <a:latin typeface="Cambria Math"/>
                                        </a:rPr>
                                        <m:t>𝑥</m:t>
                                      </m:r>
                                    </m:e>
                                  </m:d>
                                </m:e>
                              </m:nary>
                              <m:r>
                                <a:rPr kumimoji="1" lang="en-US" altLang="ja-JP" sz="2000" b="0" i="1" smtClean="0">
                                  <a:latin typeface="Cambria Math"/>
                                </a:rPr>
                                <m:t>+</m:t>
                              </m:r>
                              <m:nary>
                                <m:naryPr>
                                  <m:chr m:val="∑"/>
                                  <m:supHide m:val="on"/>
                                  <m:ctrlPr>
                                    <a:rPr kumimoji="1" lang="en-US" altLang="ja-JP" sz="2000" b="0" i="1" smtClean="0">
                                      <a:latin typeface="Cambria Math"/>
                                    </a:rPr>
                                  </m:ctrlPr>
                                </m:naryPr>
                                <m:sub>
                                  <m:r>
                                    <a:rPr kumimoji="1" lang="en-US" altLang="ja-JP" sz="2000" b="0" i="1" smtClean="0">
                                      <a:latin typeface="Cambria Math"/>
                                    </a:rPr>
                                    <m:t>𝑥</m:t>
                                  </m:r>
                                  <m:r>
                                    <a:rPr kumimoji="1" lang="en-US" altLang="ja-JP" sz="2000" b="0" i="1" smtClean="0">
                                      <a:latin typeface="Cambria Math"/>
                                    </a:rPr>
                                    <m:t>,</m:t>
                                  </m:r>
                                  <m:r>
                                    <a:rPr kumimoji="1" lang="en-US" altLang="ja-JP" sz="2000" b="0" i="1" smtClean="0">
                                      <a:latin typeface="Cambria Math"/>
                                    </a:rPr>
                                    <m:t>𝜇</m:t>
                                  </m:r>
                                  <m:r>
                                    <a:rPr kumimoji="1" lang="en-US" altLang="ja-JP" sz="2000" b="0" i="1" smtClean="0">
                                      <a:latin typeface="Cambria Math"/>
                                    </a:rPr>
                                    <m:t>,</m:t>
                                  </m:r>
                                  <m:r>
                                    <a:rPr kumimoji="1" lang="en-US" altLang="ja-JP" sz="2000" b="0" i="1" smtClean="0">
                                      <a:latin typeface="Cambria Math"/>
                                    </a:rPr>
                                    <m:t>𝜈</m:t>
                                  </m:r>
                                </m:sub>
                                <m:sup/>
                                <m:e>
                                  <m:sSub>
                                    <m:sSubPr>
                                      <m:ctrlPr>
                                        <a:rPr kumimoji="1" lang="en-US" altLang="ja-JP" sz="2000" b="0" i="1" smtClean="0">
                                          <a:latin typeface="Cambria Math"/>
                                        </a:rPr>
                                      </m:ctrlPr>
                                    </m:sSubPr>
                                    <m:e>
                                      <m:r>
                                        <a:rPr kumimoji="1" lang="en-US" altLang="ja-JP" sz="2000" b="0" i="1" smtClean="0">
                                          <a:latin typeface="Cambria Math"/>
                                        </a:rPr>
                                        <m:t>𝑐</m:t>
                                      </m:r>
                                    </m:e>
                                    <m:sub>
                                      <m:r>
                                        <a:rPr kumimoji="1" lang="en-US" altLang="ja-JP" sz="2000" b="0" i="1" smtClean="0">
                                          <a:latin typeface="Cambria Math"/>
                                        </a:rPr>
                                        <m:t>1</m:t>
                                      </m:r>
                                    </m:sub>
                                  </m:sSub>
                                  <m:sSubSup>
                                    <m:sSubSupPr>
                                      <m:ctrlPr>
                                        <a:rPr kumimoji="1" lang="en-US" altLang="ja-JP" sz="2000" b="0" i="1" smtClean="0">
                                          <a:latin typeface="Cambria Math"/>
                                        </a:rPr>
                                      </m:ctrlPr>
                                    </m:sSubSupPr>
                                    <m:e>
                                      <m:r>
                                        <a:rPr kumimoji="1" lang="en-US" altLang="ja-JP" sz="2000" b="0" i="1" smtClean="0">
                                          <a:latin typeface="Cambria Math"/>
                                        </a:rPr>
                                        <m:t>𝑊</m:t>
                                      </m:r>
                                    </m:e>
                                    <m:sub>
                                      <m:r>
                                        <a:rPr kumimoji="1" lang="en-US" altLang="ja-JP" sz="2000" b="0" i="1" smtClean="0">
                                          <a:latin typeface="Cambria Math"/>
                                        </a:rPr>
                                        <m:t>𝜇𝜈</m:t>
                                      </m:r>
                                    </m:sub>
                                    <m:sup>
                                      <m:r>
                                        <a:rPr kumimoji="1" lang="en-US" altLang="ja-JP" sz="2000" b="0" i="1" smtClean="0">
                                          <a:latin typeface="Cambria Math"/>
                                        </a:rPr>
                                        <m:t>1×2</m:t>
                                      </m:r>
                                    </m:sup>
                                  </m:sSubSup>
                                  <m:d>
                                    <m:dPr>
                                      <m:ctrlPr>
                                        <a:rPr kumimoji="1" lang="en-US" altLang="ja-JP" sz="2000" b="0" i="1" smtClean="0">
                                          <a:latin typeface="Cambria Math"/>
                                        </a:rPr>
                                      </m:ctrlPr>
                                    </m:dPr>
                                    <m:e>
                                      <m:r>
                                        <a:rPr kumimoji="1" lang="en-US" altLang="ja-JP" sz="2000" b="0" i="1" smtClean="0">
                                          <a:latin typeface="Cambria Math"/>
                                        </a:rPr>
                                        <m:t>𝑥</m:t>
                                      </m:r>
                                    </m:e>
                                  </m:d>
                                </m:e>
                              </m:nary>
                            </m:e>
                          </m:d>
                          <m:r>
                            <a:rPr kumimoji="1" lang="en-US" altLang="ja-JP" sz="2000" b="0" i="1" smtClean="0">
                              <a:latin typeface="Cambria Math"/>
                            </a:rPr>
                            <m:t>+</m:t>
                          </m:r>
                          <m:sSub>
                            <m:sSubPr>
                              <m:ctrlPr>
                                <a:rPr kumimoji="1" lang="en-US" altLang="ja-JP" sz="2000" b="0" i="1" smtClean="0">
                                  <a:latin typeface="Cambria Math"/>
                                </a:rPr>
                              </m:ctrlPr>
                            </m:sSubPr>
                            <m:e>
                              <m:r>
                                <a:rPr kumimoji="1" lang="en-US" altLang="ja-JP" sz="2000" b="0" i="1" smtClean="0">
                                  <a:latin typeface="Cambria Math"/>
                                </a:rPr>
                                <m:t>𝑁</m:t>
                              </m:r>
                            </m:e>
                            <m:sub>
                              <m:r>
                                <a:rPr kumimoji="1" lang="en-US" altLang="ja-JP" sz="2000" b="0" i="1" smtClean="0">
                                  <a:latin typeface="Cambria Math"/>
                                </a:rPr>
                                <m:t>𝑓</m:t>
                              </m:r>
                            </m:sub>
                          </m:sSub>
                          <m:f>
                            <m:fPr>
                              <m:ctrlPr>
                                <a:rPr kumimoji="1" lang="en-US" altLang="ja-JP" sz="2000" b="0" i="1" smtClean="0">
                                  <a:latin typeface="Cambria Math"/>
                                </a:rPr>
                              </m:ctrlPr>
                            </m:fPr>
                            <m:num>
                              <m:r>
                                <a:rPr kumimoji="1" lang="en-US" altLang="ja-JP" sz="2000" b="0" i="1" smtClean="0">
                                  <a:latin typeface="Cambria Math"/>
                                </a:rPr>
                                <m:t>𝑎</m:t>
                              </m:r>
                              <m:r>
                                <a:rPr kumimoji="1" lang="en-US" altLang="ja-JP" sz="2000" b="0" i="1" smtClean="0">
                                  <a:latin typeface="Cambria Math"/>
                                </a:rPr>
                                <m:t>𝜕</m:t>
                              </m:r>
                              <m:sSub>
                                <m:sSubPr>
                                  <m:ctrlPr>
                                    <a:rPr kumimoji="1" lang="en-US" altLang="ja-JP" sz="2000" b="0" i="1" smtClean="0">
                                      <a:latin typeface="Cambria Math"/>
                                    </a:rPr>
                                  </m:ctrlPr>
                                </m:sSubPr>
                                <m:e>
                                  <m:r>
                                    <a:rPr kumimoji="1" lang="en-US" altLang="ja-JP" sz="2000" b="0" i="1" smtClean="0">
                                      <a:latin typeface="Cambria Math"/>
                                    </a:rPr>
                                    <m:t>𝑐</m:t>
                                  </m:r>
                                </m:e>
                                <m:sub>
                                  <m:r>
                                    <a:rPr kumimoji="1" lang="en-US" altLang="ja-JP" sz="2000" b="0" i="1" smtClean="0">
                                      <a:latin typeface="Cambria Math"/>
                                    </a:rPr>
                                    <m:t>𝑆𝑊</m:t>
                                  </m:r>
                                </m:sub>
                              </m:sSub>
                            </m:num>
                            <m:den>
                              <m:r>
                                <a:rPr kumimoji="1" lang="en-US" altLang="ja-JP" sz="2000" b="0" i="1" smtClean="0">
                                  <a:latin typeface="Cambria Math"/>
                                </a:rPr>
                                <m:t>𝜕𝛽</m:t>
                              </m:r>
                            </m:den>
                          </m:f>
                          <m:sSub>
                            <m:sSubPr>
                              <m:ctrlPr>
                                <a:rPr kumimoji="1" lang="en-US" altLang="ja-JP" sz="2000" b="0" i="1" smtClean="0">
                                  <a:latin typeface="Cambria Math"/>
                                </a:rPr>
                              </m:ctrlPr>
                            </m:sSubPr>
                            <m:e>
                              <m:r>
                                <a:rPr kumimoji="1" lang="en-US" altLang="ja-JP" sz="2000" b="0" i="1" smtClean="0">
                                  <a:latin typeface="Cambria Math"/>
                                </a:rPr>
                                <m:t>𝜅</m:t>
                              </m:r>
                            </m:e>
                            <m:sub>
                              <m:r>
                                <a:rPr kumimoji="1" lang="en-US" altLang="ja-JP" sz="2000" b="0" i="1" smtClean="0">
                                  <a:latin typeface="Cambria Math"/>
                                </a:rPr>
                                <m:t>𝑓</m:t>
                              </m:r>
                            </m:sub>
                          </m:sSub>
                          <m:d>
                            <m:dPr>
                              <m:begChr m:val="⟨"/>
                              <m:endChr m:val="⟩"/>
                              <m:ctrlPr>
                                <a:rPr kumimoji="1" lang="en-US" altLang="ja-JP" sz="2000" b="0" i="1" smtClean="0">
                                  <a:latin typeface="Cambria Math"/>
                                </a:rPr>
                              </m:ctrlPr>
                            </m:dPr>
                            <m:e>
                              <m:nary>
                                <m:naryPr>
                                  <m:chr m:val="∑"/>
                                  <m:supHide m:val="on"/>
                                  <m:ctrlPr>
                                    <a:rPr kumimoji="1" lang="en-US" altLang="ja-JP" sz="2000" b="0" i="1" smtClean="0">
                                      <a:latin typeface="Cambria Math"/>
                                    </a:rPr>
                                  </m:ctrlPr>
                                </m:naryPr>
                                <m:sub>
                                  <m:r>
                                    <a:rPr kumimoji="1" lang="en-US" altLang="ja-JP" sz="2000" b="0" i="1" smtClean="0">
                                      <a:latin typeface="Cambria Math"/>
                                    </a:rPr>
                                    <m:t>𝑥</m:t>
                                  </m:r>
                                  <m:r>
                                    <a:rPr kumimoji="1" lang="en-US" altLang="ja-JP" sz="2000" b="0" i="1" smtClean="0">
                                      <a:latin typeface="Cambria Math"/>
                                    </a:rPr>
                                    <m:t>,</m:t>
                                  </m:r>
                                  <m:r>
                                    <a:rPr kumimoji="1" lang="en-US" altLang="ja-JP" sz="2000" b="0" i="1" smtClean="0">
                                      <a:latin typeface="Cambria Math"/>
                                    </a:rPr>
                                    <m:t>𝜇</m:t>
                                  </m:r>
                                  <m:r>
                                    <a:rPr kumimoji="1" lang="en-US" altLang="ja-JP" sz="2000" b="0" i="1" smtClean="0">
                                      <a:latin typeface="Cambria Math"/>
                                    </a:rPr>
                                    <m:t>&gt;</m:t>
                                  </m:r>
                                  <m:r>
                                    <a:rPr kumimoji="1" lang="en-US" altLang="ja-JP" sz="2000" b="0" i="1" smtClean="0">
                                      <a:latin typeface="Cambria Math"/>
                                    </a:rPr>
                                    <m:t>𝜈</m:t>
                                  </m:r>
                                </m:sub>
                                <m:sup/>
                                <m:e>
                                  <m:sSup>
                                    <m:sSupPr>
                                      <m:ctrlPr>
                                        <a:rPr kumimoji="1" lang="en-US" altLang="ja-JP" sz="2000" b="0" i="1" smtClean="0">
                                          <a:latin typeface="Cambria Math"/>
                                        </a:rPr>
                                      </m:ctrlPr>
                                    </m:sSupPr>
                                    <m:e>
                                      <m:r>
                                        <m:rPr>
                                          <m:nor/>
                                        </m:rPr>
                                        <a:rPr kumimoji="1" lang="en-US" altLang="ja-JP" sz="2000" b="0" i="0" smtClean="0">
                                          <a:latin typeface="Cambria Math"/>
                                        </a:rPr>
                                        <m:t>Tr</m:t>
                                      </m:r>
                                    </m:e>
                                    <m:sup>
                                      <m:d>
                                        <m:dPr>
                                          <m:ctrlPr>
                                            <a:rPr kumimoji="1" lang="en-US" altLang="ja-JP" sz="2000" b="0" i="1" smtClean="0">
                                              <a:latin typeface="Cambria Math"/>
                                            </a:rPr>
                                          </m:ctrlPr>
                                        </m:dPr>
                                        <m:e>
                                          <m:r>
                                            <a:rPr kumimoji="1" lang="en-US" altLang="ja-JP" sz="2000" b="0" i="1" smtClean="0">
                                              <a:latin typeface="Cambria Math"/>
                                            </a:rPr>
                                            <m:t>𝑐</m:t>
                                          </m:r>
                                          <m:r>
                                            <a:rPr kumimoji="1" lang="en-US" altLang="ja-JP" sz="2000" b="0" i="1" smtClean="0">
                                              <a:latin typeface="Cambria Math"/>
                                            </a:rPr>
                                            <m:t>,</m:t>
                                          </m:r>
                                          <m:r>
                                            <a:rPr kumimoji="1" lang="en-US" altLang="ja-JP" sz="2000" b="0" i="1" smtClean="0">
                                              <a:latin typeface="Cambria Math"/>
                                            </a:rPr>
                                            <m:t>𝑠</m:t>
                                          </m:r>
                                        </m:e>
                                      </m:d>
                                    </m:sup>
                                  </m:sSup>
                                  <m:sSub>
                                    <m:sSubPr>
                                      <m:ctrlPr>
                                        <a:rPr kumimoji="1" lang="en-US" altLang="ja-JP" sz="2000" b="0" i="1" smtClean="0">
                                          <a:latin typeface="Cambria Math"/>
                                        </a:rPr>
                                      </m:ctrlPr>
                                    </m:sSubPr>
                                    <m:e>
                                      <m:r>
                                        <a:rPr kumimoji="1" lang="en-US" altLang="ja-JP" sz="2000" b="0" i="1" smtClean="0">
                                          <a:latin typeface="Cambria Math"/>
                                        </a:rPr>
                                        <m:t>𝜎</m:t>
                                      </m:r>
                                    </m:e>
                                    <m:sub>
                                      <m:r>
                                        <a:rPr kumimoji="1" lang="en-US" altLang="ja-JP" sz="2000" b="0" i="1" smtClean="0">
                                          <a:latin typeface="Cambria Math"/>
                                        </a:rPr>
                                        <m:t>𝜇𝜈</m:t>
                                      </m:r>
                                    </m:sub>
                                  </m:sSub>
                                  <m:sSub>
                                    <m:sSubPr>
                                      <m:ctrlPr>
                                        <a:rPr kumimoji="1" lang="en-US" altLang="ja-JP" sz="2000" b="0" i="1" smtClean="0">
                                          <a:latin typeface="Cambria Math"/>
                                        </a:rPr>
                                      </m:ctrlPr>
                                    </m:sSubPr>
                                    <m:e>
                                      <m:r>
                                        <a:rPr kumimoji="1" lang="en-US" altLang="ja-JP" sz="2000" b="0" i="1" smtClean="0">
                                          <a:latin typeface="Cambria Math"/>
                                        </a:rPr>
                                        <m:t>𝐹</m:t>
                                      </m:r>
                                    </m:e>
                                    <m:sub>
                                      <m:r>
                                        <a:rPr kumimoji="1" lang="en-US" altLang="ja-JP" sz="2000" b="0" i="1" smtClean="0">
                                          <a:latin typeface="Cambria Math"/>
                                        </a:rPr>
                                        <m:t>𝜇𝜈</m:t>
                                      </m:r>
                                    </m:sub>
                                  </m:sSub>
                                  <m:sSub>
                                    <m:sSubPr>
                                      <m:ctrlPr>
                                        <a:rPr kumimoji="1" lang="en-US" altLang="ja-JP" sz="2000" b="0" i="1" smtClean="0">
                                          <a:latin typeface="Cambria Math"/>
                                        </a:rPr>
                                      </m:ctrlPr>
                                    </m:sSubPr>
                                    <m:e>
                                      <m:d>
                                        <m:dPr>
                                          <m:ctrlPr>
                                            <a:rPr kumimoji="1" lang="en-US" altLang="ja-JP" sz="2000" b="0" i="1" smtClean="0">
                                              <a:latin typeface="Cambria Math"/>
                                            </a:rPr>
                                          </m:ctrlPr>
                                        </m:dPr>
                                        <m:e>
                                          <m:sSup>
                                            <m:sSupPr>
                                              <m:ctrlPr>
                                                <a:rPr kumimoji="1" lang="en-US" altLang="ja-JP" sz="2000" b="0" i="1" smtClean="0">
                                                  <a:latin typeface="Cambria Math"/>
                                                </a:rPr>
                                              </m:ctrlPr>
                                            </m:sSupPr>
                                            <m:e>
                                              <m:r>
                                                <a:rPr kumimoji="1" lang="en-US" altLang="ja-JP" sz="2000" b="0" i="1" smtClean="0">
                                                  <a:latin typeface="Cambria Math"/>
                                                </a:rPr>
                                                <m:t>𝐷</m:t>
                                              </m:r>
                                            </m:e>
                                            <m:sup>
                                              <m:r>
                                                <a:rPr kumimoji="1" lang="en-US" altLang="ja-JP" sz="2000" b="0" i="1" smtClean="0">
                                                  <a:latin typeface="Cambria Math"/>
                                                </a:rPr>
                                                <m:t>−1</m:t>
                                              </m:r>
                                            </m:sup>
                                          </m:sSup>
                                        </m:e>
                                      </m:d>
                                    </m:e>
                                    <m:sub>
                                      <m:r>
                                        <a:rPr kumimoji="1" lang="en-US" altLang="ja-JP" sz="2000" b="0" i="1" smtClean="0">
                                          <a:latin typeface="Cambria Math"/>
                                        </a:rPr>
                                        <m:t>𝑥</m:t>
                                      </m:r>
                                      <m:r>
                                        <a:rPr kumimoji="1" lang="en-US" altLang="ja-JP" sz="2000" b="0" i="1" smtClean="0">
                                          <a:latin typeface="Cambria Math"/>
                                        </a:rPr>
                                        <m:t>,</m:t>
                                      </m:r>
                                      <m:r>
                                        <a:rPr kumimoji="1" lang="en-US" altLang="ja-JP" sz="2000" b="0" i="1" smtClean="0">
                                          <a:latin typeface="Cambria Math"/>
                                        </a:rPr>
                                        <m:t>𝑥</m:t>
                                      </m:r>
                                    </m:sub>
                                  </m:sSub>
                                </m:e>
                              </m:nary>
                            </m:e>
                          </m:d>
                        </m:e>
                      </m:d>
                    </m:oMath>
                  </m:oMathPara>
                </a14:m>
                <a:endParaRPr kumimoji="1" lang="ja-JP" altLang="en-US" sz="2000" dirty="0"/>
              </a:p>
            </p:txBody>
          </p:sp>
        </mc:Choice>
        <mc:Fallback xmlns="">
          <p:sp>
            <p:nvSpPr>
              <p:cNvPr id="29" name="テキスト ボックス 28"/>
              <p:cNvSpPr txBox="1">
                <a:spLocks noRot="1" noChangeAspect="1" noMove="1" noResize="1" noEditPoints="1" noAdjustHandles="1" noChangeArrowheads="1" noChangeShapeType="1" noTextEdit="1"/>
              </p:cNvSpPr>
              <p:nvPr/>
            </p:nvSpPr>
            <p:spPr>
              <a:xfrm>
                <a:off x="1530475" y="22646955"/>
                <a:ext cx="10976723" cy="947119"/>
              </a:xfrm>
              <a:prstGeom prst="rect">
                <a:avLst/>
              </a:prstGeom>
              <a:blipFill rotWithShape="1">
                <a:blip r:embed="rId1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 name="テキスト ボックス 29"/>
              <p:cNvSpPr txBox="1"/>
              <p:nvPr/>
            </p:nvSpPr>
            <p:spPr>
              <a:xfrm>
                <a:off x="1186356" y="23785278"/>
                <a:ext cx="13928941" cy="9471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kumimoji="1" lang="en-US" altLang="ja-JP" sz="2000" b="0" i="1" smtClean="0">
                              <a:latin typeface="Cambria Math"/>
                            </a:rPr>
                          </m:ctrlPr>
                        </m:dPr>
                        <m:e>
                          <m:f>
                            <m:fPr>
                              <m:ctrlPr>
                                <a:rPr kumimoji="1" lang="en-US" altLang="ja-JP" sz="2000" b="0" i="1" smtClean="0">
                                  <a:latin typeface="Cambria Math"/>
                                </a:rPr>
                              </m:ctrlPr>
                            </m:fPr>
                            <m:num>
                              <m:r>
                                <a:rPr kumimoji="1" lang="en-US" altLang="ja-JP" sz="2000" b="0" i="1" smtClean="0">
                                  <a:latin typeface="Cambria Math"/>
                                </a:rPr>
                                <m:t>𝜕</m:t>
                              </m:r>
                              <m:r>
                                <a:rPr kumimoji="1" lang="en-US" altLang="ja-JP" sz="2000" b="0" i="1" smtClean="0">
                                  <a:latin typeface="Cambria Math"/>
                                </a:rPr>
                                <m:t>𝑆</m:t>
                              </m:r>
                            </m:num>
                            <m:den>
                              <m:r>
                                <a:rPr kumimoji="1" lang="en-US" altLang="ja-JP" sz="2000" b="0" i="1" smtClean="0">
                                  <a:latin typeface="Cambria Math"/>
                                </a:rPr>
                                <m:t>𝜕</m:t>
                              </m:r>
                              <m:sSub>
                                <m:sSubPr>
                                  <m:ctrlPr>
                                    <a:rPr kumimoji="1" lang="en-US" altLang="ja-JP" sz="2000" b="0" i="1" smtClean="0">
                                      <a:latin typeface="Cambria Math"/>
                                    </a:rPr>
                                  </m:ctrlPr>
                                </m:sSubPr>
                                <m:e>
                                  <m:r>
                                    <a:rPr kumimoji="1" lang="en-US" altLang="ja-JP" sz="2000" b="0" i="1" smtClean="0">
                                      <a:latin typeface="Cambria Math"/>
                                    </a:rPr>
                                    <m:t>𝜅</m:t>
                                  </m:r>
                                </m:e>
                                <m:sub>
                                  <m:r>
                                    <a:rPr kumimoji="1" lang="en-US" altLang="ja-JP" sz="2000" b="0" i="1" smtClean="0">
                                      <a:latin typeface="Cambria Math"/>
                                    </a:rPr>
                                    <m:t>𝑓</m:t>
                                  </m:r>
                                </m:sub>
                              </m:sSub>
                            </m:den>
                          </m:f>
                        </m:e>
                      </m:d>
                      <m:r>
                        <a:rPr kumimoji="1" lang="en-US" altLang="ja-JP" sz="2000" b="0" i="1" smtClean="0">
                          <a:latin typeface="Cambria Math"/>
                        </a:rPr>
                        <m:t>=</m:t>
                      </m:r>
                      <m:sSub>
                        <m:sSubPr>
                          <m:ctrlPr>
                            <a:rPr kumimoji="1" lang="en-US" altLang="ja-JP" sz="2000" b="0" i="1" smtClean="0">
                              <a:latin typeface="Cambria Math"/>
                            </a:rPr>
                          </m:ctrlPr>
                        </m:sSubPr>
                        <m:e>
                          <m:r>
                            <a:rPr kumimoji="1" lang="en-US" altLang="ja-JP" sz="2000" b="0" i="1" smtClean="0">
                              <a:latin typeface="Cambria Math"/>
                            </a:rPr>
                            <m:t>𝑁</m:t>
                          </m:r>
                        </m:e>
                        <m:sub>
                          <m:r>
                            <a:rPr kumimoji="1" lang="en-US" altLang="ja-JP" sz="2000" b="0" i="1" smtClean="0">
                              <a:latin typeface="Cambria Math"/>
                            </a:rPr>
                            <m:t>𝑓</m:t>
                          </m:r>
                        </m:sub>
                      </m:sSub>
                      <m:sSubSup>
                        <m:sSubSupPr>
                          <m:ctrlPr>
                            <a:rPr kumimoji="1" lang="en-US" altLang="ja-JP" sz="2000" b="0" i="1" smtClean="0">
                              <a:latin typeface="Cambria Math"/>
                            </a:rPr>
                          </m:ctrlPr>
                        </m:sSubSupPr>
                        <m:e>
                          <m:r>
                            <a:rPr kumimoji="1" lang="en-US" altLang="ja-JP" sz="2000" b="0" i="1" smtClean="0">
                              <a:latin typeface="Cambria Math"/>
                            </a:rPr>
                            <m:t>𝑁</m:t>
                          </m:r>
                        </m:e>
                        <m:sub>
                          <m:r>
                            <a:rPr kumimoji="1" lang="en-US" altLang="ja-JP" sz="2000" b="0" i="1" smtClean="0">
                              <a:latin typeface="Cambria Math"/>
                            </a:rPr>
                            <m:t>𝑠</m:t>
                          </m:r>
                        </m:sub>
                        <m:sup>
                          <m:r>
                            <a:rPr kumimoji="1" lang="en-US" altLang="ja-JP" sz="2000" b="0" i="1" smtClean="0">
                              <a:latin typeface="Cambria Math"/>
                            </a:rPr>
                            <m:t>3</m:t>
                          </m:r>
                        </m:sup>
                      </m:sSubSup>
                      <m:sSub>
                        <m:sSubPr>
                          <m:ctrlPr>
                            <a:rPr kumimoji="1" lang="en-US" altLang="ja-JP" sz="2000" b="0" i="1" smtClean="0">
                              <a:latin typeface="Cambria Math"/>
                            </a:rPr>
                          </m:ctrlPr>
                        </m:sSubPr>
                        <m:e>
                          <m:r>
                            <a:rPr kumimoji="1" lang="en-US" altLang="ja-JP" sz="2000" b="0" i="1" smtClean="0">
                              <a:latin typeface="Cambria Math"/>
                            </a:rPr>
                            <m:t>𝑁</m:t>
                          </m:r>
                        </m:e>
                        <m:sub>
                          <m:r>
                            <a:rPr kumimoji="1" lang="en-US" altLang="ja-JP" sz="2000" b="0" i="1" smtClean="0">
                              <a:latin typeface="Cambria Math"/>
                            </a:rPr>
                            <m:t>𝑡</m:t>
                          </m:r>
                        </m:sub>
                      </m:sSub>
                      <m:d>
                        <m:dPr>
                          <m:ctrlPr>
                            <a:rPr kumimoji="1" lang="en-US" altLang="ja-JP" sz="2000" b="0" i="1" smtClean="0">
                              <a:latin typeface="Cambria Math"/>
                            </a:rPr>
                          </m:ctrlPr>
                        </m:dPr>
                        <m:e>
                          <m:d>
                            <m:dPr>
                              <m:begChr m:val="⟨"/>
                              <m:endChr m:val="⟩"/>
                              <m:ctrlPr>
                                <a:rPr kumimoji="1" lang="en-US" altLang="ja-JP" sz="2000" b="0" i="1" smtClean="0">
                                  <a:latin typeface="Cambria Math"/>
                                </a:rPr>
                              </m:ctrlPr>
                            </m:dPr>
                            <m:e>
                              <m:nary>
                                <m:naryPr>
                                  <m:chr m:val="∑"/>
                                  <m:supHide m:val="on"/>
                                  <m:ctrlPr>
                                    <a:rPr kumimoji="1" lang="en-US" altLang="ja-JP" sz="2000" b="0" i="1" smtClean="0">
                                      <a:latin typeface="Cambria Math"/>
                                    </a:rPr>
                                  </m:ctrlPr>
                                </m:naryPr>
                                <m:sub>
                                  <m:r>
                                    <a:rPr kumimoji="1" lang="en-US" altLang="ja-JP" sz="2000" b="0" i="1" smtClean="0">
                                      <a:latin typeface="Cambria Math"/>
                                    </a:rPr>
                                    <m:t>𝑥</m:t>
                                  </m:r>
                                  <m:r>
                                    <a:rPr kumimoji="1" lang="en-US" altLang="ja-JP" sz="2000" b="0" i="1" smtClean="0">
                                      <a:latin typeface="Cambria Math"/>
                                    </a:rPr>
                                    <m:t>,</m:t>
                                  </m:r>
                                  <m:r>
                                    <a:rPr kumimoji="1" lang="en-US" altLang="ja-JP" sz="2000" b="0" i="1" smtClean="0">
                                      <a:latin typeface="Cambria Math"/>
                                    </a:rPr>
                                    <m:t>𝜇</m:t>
                                  </m:r>
                                </m:sub>
                                <m:sup/>
                                <m:e>
                                  <m:sSup>
                                    <m:sSupPr>
                                      <m:ctrlPr>
                                        <a:rPr kumimoji="1" lang="en-US" altLang="ja-JP" sz="2000" b="0" i="1" smtClean="0">
                                          <a:latin typeface="Cambria Math"/>
                                        </a:rPr>
                                      </m:ctrlPr>
                                    </m:sSupPr>
                                    <m:e>
                                      <m:r>
                                        <m:rPr>
                                          <m:nor/>
                                        </m:rPr>
                                        <a:rPr kumimoji="1" lang="en-US" altLang="ja-JP" sz="2000" b="0" i="0" smtClean="0">
                                          <a:latin typeface="Cambria Math"/>
                                        </a:rPr>
                                        <m:t>Tr</m:t>
                                      </m:r>
                                    </m:e>
                                    <m:sup>
                                      <m:d>
                                        <m:dPr>
                                          <m:ctrlPr>
                                            <a:rPr kumimoji="1" lang="en-US" altLang="ja-JP" sz="2000" b="0" i="1" smtClean="0">
                                              <a:latin typeface="Cambria Math"/>
                                            </a:rPr>
                                          </m:ctrlPr>
                                        </m:dPr>
                                        <m:e>
                                          <m:r>
                                            <a:rPr kumimoji="1" lang="en-US" altLang="ja-JP" sz="2000" b="0" i="1" smtClean="0">
                                              <a:latin typeface="Cambria Math"/>
                                            </a:rPr>
                                            <m:t>𝑐</m:t>
                                          </m:r>
                                          <m:r>
                                            <a:rPr kumimoji="1" lang="en-US" altLang="ja-JP" sz="2000" b="0" i="1" smtClean="0">
                                              <a:latin typeface="Cambria Math"/>
                                            </a:rPr>
                                            <m:t>,</m:t>
                                          </m:r>
                                          <m:r>
                                            <a:rPr kumimoji="1" lang="en-US" altLang="ja-JP" sz="2000" b="0" i="1" smtClean="0">
                                              <a:latin typeface="Cambria Math"/>
                                            </a:rPr>
                                            <m:t>𝑠</m:t>
                                          </m:r>
                                        </m:e>
                                      </m:d>
                                    </m:sup>
                                  </m:sSup>
                                  <m:d>
                                    <m:dPr>
                                      <m:begChr m:val="{"/>
                                      <m:endChr m:val="}"/>
                                      <m:ctrlPr>
                                        <a:rPr kumimoji="1" lang="en-US" altLang="ja-JP" sz="2000" b="0" i="1" smtClean="0">
                                          <a:latin typeface="Cambria Math"/>
                                        </a:rPr>
                                      </m:ctrlPr>
                                    </m:dPr>
                                    <m:e>
                                      <m:d>
                                        <m:dPr>
                                          <m:ctrlPr>
                                            <a:rPr kumimoji="1" lang="en-US" altLang="ja-JP" sz="2000" b="0" i="1" smtClean="0">
                                              <a:latin typeface="Cambria Math"/>
                                            </a:rPr>
                                          </m:ctrlPr>
                                        </m:dPr>
                                        <m:e>
                                          <m:r>
                                            <a:rPr kumimoji="1" lang="en-US" altLang="ja-JP" sz="2000" b="0" i="1" smtClean="0">
                                              <a:latin typeface="Cambria Math"/>
                                            </a:rPr>
                                            <m:t>1−</m:t>
                                          </m:r>
                                          <m:sSub>
                                            <m:sSubPr>
                                              <m:ctrlPr>
                                                <a:rPr kumimoji="1" lang="en-US" altLang="ja-JP" sz="2000" b="0" i="1" smtClean="0">
                                                  <a:latin typeface="Cambria Math"/>
                                                </a:rPr>
                                              </m:ctrlPr>
                                            </m:sSubPr>
                                            <m:e>
                                              <m:r>
                                                <a:rPr kumimoji="1" lang="en-US" altLang="ja-JP" sz="2000" b="0" i="1" smtClean="0">
                                                  <a:latin typeface="Cambria Math"/>
                                                </a:rPr>
                                                <m:t>𝛾</m:t>
                                              </m:r>
                                            </m:e>
                                            <m:sub>
                                              <m:r>
                                                <a:rPr kumimoji="1" lang="en-US" altLang="ja-JP" sz="2000" b="0" i="1" smtClean="0">
                                                  <a:latin typeface="Cambria Math"/>
                                                </a:rPr>
                                                <m:t>𝜇</m:t>
                                              </m:r>
                                            </m:sub>
                                          </m:sSub>
                                        </m:e>
                                      </m:d>
                                      <m:sSub>
                                        <m:sSubPr>
                                          <m:ctrlPr>
                                            <a:rPr kumimoji="1" lang="en-US" altLang="ja-JP" sz="2000" b="0" i="1" smtClean="0">
                                              <a:latin typeface="Cambria Math"/>
                                            </a:rPr>
                                          </m:ctrlPr>
                                        </m:sSubPr>
                                        <m:e>
                                          <m:r>
                                            <a:rPr kumimoji="1" lang="en-US" altLang="ja-JP" sz="2000" b="0" i="1" smtClean="0">
                                              <a:latin typeface="Cambria Math"/>
                                            </a:rPr>
                                            <m:t>𝑈</m:t>
                                          </m:r>
                                        </m:e>
                                        <m:sub>
                                          <m:r>
                                            <a:rPr kumimoji="1" lang="en-US" altLang="ja-JP" sz="2000" b="0" i="1" smtClean="0">
                                              <a:latin typeface="Cambria Math"/>
                                            </a:rPr>
                                            <m:t>𝑥</m:t>
                                          </m:r>
                                          <m:r>
                                            <a:rPr kumimoji="1" lang="en-US" altLang="ja-JP" sz="2000" b="0" i="1" smtClean="0">
                                              <a:latin typeface="Cambria Math"/>
                                            </a:rPr>
                                            <m:t>,</m:t>
                                          </m:r>
                                          <m:r>
                                            <a:rPr kumimoji="1" lang="en-US" altLang="ja-JP" sz="2000" b="0" i="1" smtClean="0">
                                              <a:latin typeface="Cambria Math"/>
                                            </a:rPr>
                                            <m:t>𝜇</m:t>
                                          </m:r>
                                        </m:sub>
                                      </m:sSub>
                                      <m:sSub>
                                        <m:sSubPr>
                                          <m:ctrlPr>
                                            <a:rPr kumimoji="1" lang="en-US" altLang="ja-JP" sz="2000" b="0" i="1" smtClean="0">
                                              <a:latin typeface="Cambria Math"/>
                                            </a:rPr>
                                          </m:ctrlPr>
                                        </m:sSubPr>
                                        <m:e>
                                          <m:d>
                                            <m:dPr>
                                              <m:ctrlPr>
                                                <a:rPr kumimoji="1" lang="en-US" altLang="ja-JP" sz="2000" b="0" i="1" smtClean="0">
                                                  <a:latin typeface="Cambria Math"/>
                                                </a:rPr>
                                              </m:ctrlPr>
                                            </m:dPr>
                                            <m:e>
                                              <m:sSup>
                                                <m:sSupPr>
                                                  <m:ctrlPr>
                                                    <a:rPr kumimoji="1" lang="en-US" altLang="ja-JP" sz="2000" b="0" i="1" smtClean="0">
                                                      <a:latin typeface="Cambria Math"/>
                                                    </a:rPr>
                                                  </m:ctrlPr>
                                                </m:sSupPr>
                                                <m:e>
                                                  <m:r>
                                                    <a:rPr kumimoji="1" lang="en-US" altLang="ja-JP" sz="2000" b="0" i="1" smtClean="0">
                                                      <a:latin typeface="Cambria Math"/>
                                                    </a:rPr>
                                                    <m:t>𝐷</m:t>
                                                  </m:r>
                                                </m:e>
                                                <m:sup>
                                                  <m:r>
                                                    <a:rPr kumimoji="1" lang="en-US" altLang="ja-JP" sz="2000" b="0" i="1" smtClean="0">
                                                      <a:latin typeface="Cambria Math"/>
                                                    </a:rPr>
                                                    <m:t>−1</m:t>
                                                  </m:r>
                                                </m:sup>
                                              </m:sSup>
                                            </m:e>
                                          </m:d>
                                        </m:e>
                                        <m:sub>
                                          <m:r>
                                            <a:rPr kumimoji="1" lang="en-US" altLang="ja-JP" sz="2000" b="0" i="1" smtClean="0">
                                              <a:latin typeface="Cambria Math"/>
                                            </a:rPr>
                                            <m:t>𝑥</m:t>
                                          </m:r>
                                          <m:r>
                                            <a:rPr kumimoji="1" lang="en-US" altLang="ja-JP" sz="2000" b="0" i="1" smtClean="0">
                                              <a:latin typeface="Cambria Math"/>
                                            </a:rPr>
                                            <m:t>+</m:t>
                                          </m:r>
                                          <m:acc>
                                            <m:accPr>
                                              <m:chr m:val="̂"/>
                                              <m:ctrlPr>
                                                <a:rPr kumimoji="1" lang="en-US" altLang="ja-JP" sz="2000" b="0" i="1" smtClean="0">
                                                  <a:latin typeface="Cambria Math"/>
                                                </a:rPr>
                                              </m:ctrlPr>
                                            </m:accPr>
                                            <m:e>
                                              <m:r>
                                                <a:rPr kumimoji="1" lang="en-US" altLang="ja-JP" sz="2000" b="0" i="1" smtClean="0">
                                                  <a:latin typeface="Cambria Math"/>
                                                </a:rPr>
                                                <m:t>𝜇</m:t>
                                              </m:r>
                                            </m:e>
                                          </m:acc>
                                          <m:r>
                                            <a:rPr kumimoji="1" lang="en-US" altLang="ja-JP" sz="2000" b="0" i="1" smtClean="0">
                                              <a:latin typeface="Cambria Math"/>
                                            </a:rPr>
                                            <m:t>,</m:t>
                                          </m:r>
                                          <m:r>
                                            <a:rPr kumimoji="1" lang="en-US" altLang="ja-JP" sz="2000" b="0" i="1" smtClean="0">
                                              <a:latin typeface="Cambria Math"/>
                                            </a:rPr>
                                            <m:t>𝑥</m:t>
                                          </m:r>
                                        </m:sub>
                                      </m:sSub>
                                      <m:r>
                                        <a:rPr kumimoji="1" lang="en-US" altLang="ja-JP" sz="2000" b="0" i="1" smtClean="0">
                                          <a:latin typeface="Cambria Math"/>
                                        </a:rPr>
                                        <m:t>+</m:t>
                                      </m:r>
                                      <m:d>
                                        <m:dPr>
                                          <m:ctrlPr>
                                            <a:rPr kumimoji="1" lang="en-US" altLang="ja-JP" sz="2000" b="0" i="1" smtClean="0">
                                              <a:latin typeface="Cambria Math"/>
                                            </a:rPr>
                                          </m:ctrlPr>
                                        </m:dPr>
                                        <m:e>
                                          <m:r>
                                            <a:rPr kumimoji="1" lang="en-US" altLang="ja-JP" sz="2000" b="0" i="1" smtClean="0">
                                              <a:latin typeface="Cambria Math"/>
                                            </a:rPr>
                                            <m:t>1+</m:t>
                                          </m:r>
                                          <m:sSub>
                                            <m:sSubPr>
                                              <m:ctrlPr>
                                                <a:rPr kumimoji="1" lang="en-US" altLang="ja-JP" sz="2000" b="0" i="1" smtClean="0">
                                                  <a:latin typeface="Cambria Math"/>
                                                </a:rPr>
                                              </m:ctrlPr>
                                            </m:sSubPr>
                                            <m:e>
                                              <m:r>
                                                <a:rPr kumimoji="1" lang="en-US" altLang="ja-JP" sz="2000" b="0" i="1" smtClean="0">
                                                  <a:latin typeface="Cambria Math"/>
                                                </a:rPr>
                                                <m:t>𝛾</m:t>
                                              </m:r>
                                            </m:e>
                                            <m:sub>
                                              <m:r>
                                                <a:rPr kumimoji="1" lang="en-US" altLang="ja-JP" sz="2000" b="0" i="1" smtClean="0">
                                                  <a:latin typeface="Cambria Math"/>
                                                </a:rPr>
                                                <m:t>𝜇</m:t>
                                              </m:r>
                                            </m:sub>
                                          </m:sSub>
                                        </m:e>
                                      </m:d>
                                      <m:sSubSup>
                                        <m:sSubSupPr>
                                          <m:ctrlPr>
                                            <a:rPr kumimoji="1" lang="en-US" altLang="ja-JP" sz="2000" b="0" i="1" smtClean="0">
                                              <a:latin typeface="Cambria Math"/>
                                            </a:rPr>
                                          </m:ctrlPr>
                                        </m:sSubSupPr>
                                        <m:e>
                                          <m:r>
                                            <a:rPr kumimoji="1" lang="en-US" altLang="ja-JP" sz="2000" b="0" i="1" smtClean="0">
                                              <a:latin typeface="Cambria Math"/>
                                            </a:rPr>
                                            <m:t>𝑈</m:t>
                                          </m:r>
                                        </m:e>
                                        <m:sub>
                                          <m:r>
                                            <a:rPr kumimoji="1" lang="en-US" altLang="ja-JP" sz="2000" b="0" i="1" smtClean="0">
                                              <a:latin typeface="Cambria Math"/>
                                            </a:rPr>
                                            <m:t>𝑥</m:t>
                                          </m:r>
                                          <m:r>
                                            <a:rPr kumimoji="1" lang="en-US" altLang="ja-JP" sz="2000" b="0" i="1" smtClean="0">
                                              <a:latin typeface="Cambria Math"/>
                                            </a:rPr>
                                            <m:t>−</m:t>
                                          </m:r>
                                          <m:acc>
                                            <m:accPr>
                                              <m:chr m:val="̂"/>
                                              <m:ctrlPr>
                                                <a:rPr kumimoji="1" lang="en-US" altLang="ja-JP" sz="2000" b="0" i="1" smtClean="0">
                                                  <a:latin typeface="Cambria Math"/>
                                                </a:rPr>
                                              </m:ctrlPr>
                                            </m:accPr>
                                            <m:e>
                                              <m:r>
                                                <a:rPr kumimoji="1" lang="en-US" altLang="ja-JP" sz="2000" b="0" i="1" smtClean="0">
                                                  <a:latin typeface="Cambria Math"/>
                                                </a:rPr>
                                                <m:t>𝜇</m:t>
                                              </m:r>
                                            </m:e>
                                          </m:acc>
                                          <m:r>
                                            <a:rPr kumimoji="1" lang="en-US" altLang="ja-JP" sz="2000" b="0" i="1" smtClean="0">
                                              <a:latin typeface="Cambria Math"/>
                                            </a:rPr>
                                            <m:t>,</m:t>
                                          </m:r>
                                          <m:r>
                                            <a:rPr kumimoji="1" lang="en-US" altLang="ja-JP" sz="2000" b="0" i="1" smtClean="0">
                                              <a:latin typeface="Cambria Math"/>
                                            </a:rPr>
                                            <m:t>𝑥</m:t>
                                          </m:r>
                                        </m:sub>
                                        <m:sup>
                                          <m:r>
                                            <a:rPr kumimoji="1" lang="en-US" altLang="ja-JP" sz="2000" b="0" i="1" smtClean="0">
                                              <a:latin typeface="Cambria Math"/>
                                            </a:rPr>
                                            <m:t>†</m:t>
                                          </m:r>
                                        </m:sup>
                                      </m:sSubSup>
                                      <m:sSub>
                                        <m:sSubPr>
                                          <m:ctrlPr>
                                            <a:rPr kumimoji="1" lang="en-US" altLang="ja-JP" sz="2000" b="0" i="1" smtClean="0">
                                              <a:latin typeface="Cambria Math"/>
                                            </a:rPr>
                                          </m:ctrlPr>
                                        </m:sSubPr>
                                        <m:e>
                                          <m:d>
                                            <m:dPr>
                                              <m:ctrlPr>
                                                <a:rPr kumimoji="1" lang="en-US" altLang="ja-JP" sz="2000" b="0" i="1" smtClean="0">
                                                  <a:latin typeface="Cambria Math"/>
                                                </a:rPr>
                                              </m:ctrlPr>
                                            </m:dPr>
                                            <m:e>
                                              <m:sSup>
                                                <m:sSupPr>
                                                  <m:ctrlPr>
                                                    <a:rPr kumimoji="1" lang="en-US" altLang="ja-JP" sz="2000" b="0" i="1" smtClean="0">
                                                      <a:latin typeface="Cambria Math"/>
                                                    </a:rPr>
                                                  </m:ctrlPr>
                                                </m:sSupPr>
                                                <m:e>
                                                  <m:r>
                                                    <a:rPr kumimoji="1" lang="en-US" altLang="ja-JP" sz="2000" b="0" i="1" smtClean="0">
                                                      <a:latin typeface="Cambria Math"/>
                                                    </a:rPr>
                                                    <m:t>𝐷</m:t>
                                                  </m:r>
                                                </m:e>
                                                <m:sup>
                                                  <m:r>
                                                    <a:rPr kumimoji="1" lang="en-US" altLang="ja-JP" sz="2000" b="0" i="1" smtClean="0">
                                                      <a:latin typeface="Cambria Math"/>
                                                    </a:rPr>
                                                    <m:t>−1</m:t>
                                                  </m:r>
                                                </m:sup>
                                              </m:sSup>
                                            </m:e>
                                          </m:d>
                                        </m:e>
                                        <m:sub>
                                          <m:r>
                                            <a:rPr kumimoji="1" lang="en-US" altLang="ja-JP" sz="2000" b="0" i="1" smtClean="0">
                                              <a:latin typeface="Cambria Math"/>
                                            </a:rPr>
                                            <m:t>𝑥</m:t>
                                          </m:r>
                                          <m:r>
                                            <a:rPr kumimoji="1" lang="en-US" altLang="ja-JP" sz="2000" b="0" i="1" smtClean="0">
                                              <a:latin typeface="Cambria Math"/>
                                            </a:rPr>
                                            <m:t>−</m:t>
                                          </m:r>
                                          <m:acc>
                                            <m:accPr>
                                              <m:chr m:val="̂"/>
                                              <m:ctrlPr>
                                                <a:rPr kumimoji="1" lang="en-US" altLang="ja-JP" sz="2000" b="0" i="1" smtClean="0">
                                                  <a:latin typeface="Cambria Math"/>
                                                </a:rPr>
                                              </m:ctrlPr>
                                            </m:accPr>
                                            <m:e>
                                              <m:r>
                                                <a:rPr kumimoji="1" lang="en-US" altLang="ja-JP" sz="2000" b="0" i="1" smtClean="0">
                                                  <a:latin typeface="Cambria Math"/>
                                                </a:rPr>
                                                <m:t>𝜇</m:t>
                                              </m:r>
                                            </m:e>
                                          </m:acc>
                                          <m:r>
                                            <a:rPr kumimoji="1" lang="en-US" altLang="ja-JP" sz="2000" b="0" i="1" smtClean="0">
                                              <a:latin typeface="Cambria Math"/>
                                            </a:rPr>
                                            <m:t>,</m:t>
                                          </m:r>
                                          <m:r>
                                            <a:rPr kumimoji="1" lang="en-US" altLang="ja-JP" sz="2000" b="0" i="1" smtClean="0">
                                              <a:latin typeface="Cambria Math"/>
                                            </a:rPr>
                                            <m:t>𝑥</m:t>
                                          </m:r>
                                        </m:sub>
                                      </m:sSub>
                                    </m:e>
                                  </m:d>
                                </m:e>
                              </m:nary>
                            </m:e>
                          </m:d>
                          <m:r>
                            <a:rPr kumimoji="1" lang="en-US" altLang="ja-JP" sz="2000" b="0" i="1" smtClean="0">
                              <a:latin typeface="Cambria Math"/>
                            </a:rPr>
                            <m:t>+</m:t>
                          </m:r>
                          <m:sSub>
                            <m:sSubPr>
                              <m:ctrlPr>
                                <a:rPr kumimoji="1" lang="en-US" altLang="ja-JP" sz="2000" b="0" i="1" smtClean="0">
                                  <a:latin typeface="Cambria Math"/>
                                </a:rPr>
                              </m:ctrlPr>
                            </m:sSubPr>
                            <m:e>
                              <m:r>
                                <a:rPr kumimoji="1" lang="en-US" altLang="ja-JP" sz="2000" b="0" i="1" smtClean="0">
                                  <a:latin typeface="Cambria Math"/>
                                </a:rPr>
                                <m:t>𝑐</m:t>
                              </m:r>
                            </m:e>
                            <m:sub>
                              <m:r>
                                <a:rPr kumimoji="1" lang="en-US" altLang="ja-JP" sz="2000" b="0" i="1" smtClean="0">
                                  <a:latin typeface="Cambria Math"/>
                                </a:rPr>
                                <m:t>𝑆𝑊</m:t>
                              </m:r>
                            </m:sub>
                          </m:sSub>
                          <m:d>
                            <m:dPr>
                              <m:begChr m:val="⟨"/>
                              <m:endChr m:val="⟩"/>
                              <m:ctrlPr>
                                <a:rPr lang="en-US" altLang="ja-JP" sz="2000" i="1">
                                  <a:latin typeface="Cambria Math"/>
                                </a:rPr>
                              </m:ctrlPr>
                            </m:dPr>
                            <m:e>
                              <m:nary>
                                <m:naryPr>
                                  <m:chr m:val="∑"/>
                                  <m:supHide m:val="on"/>
                                  <m:ctrlPr>
                                    <a:rPr lang="en-US" altLang="ja-JP" sz="2000" i="1">
                                      <a:latin typeface="Cambria Math"/>
                                    </a:rPr>
                                  </m:ctrlPr>
                                </m:naryPr>
                                <m:sub>
                                  <m:r>
                                    <a:rPr lang="en-US" altLang="ja-JP" sz="2000" i="1">
                                      <a:latin typeface="Cambria Math"/>
                                    </a:rPr>
                                    <m:t>𝑥</m:t>
                                  </m:r>
                                  <m:r>
                                    <a:rPr lang="en-US" altLang="ja-JP" sz="2000" i="1">
                                      <a:latin typeface="Cambria Math"/>
                                    </a:rPr>
                                    <m:t>,</m:t>
                                  </m:r>
                                  <m:r>
                                    <a:rPr lang="en-US" altLang="ja-JP" sz="2000" i="1">
                                      <a:latin typeface="Cambria Math"/>
                                    </a:rPr>
                                    <m:t>𝜇</m:t>
                                  </m:r>
                                  <m:r>
                                    <a:rPr lang="en-US" altLang="ja-JP" sz="2000" i="1">
                                      <a:latin typeface="Cambria Math"/>
                                    </a:rPr>
                                    <m:t>&gt;</m:t>
                                  </m:r>
                                  <m:r>
                                    <a:rPr lang="en-US" altLang="ja-JP" sz="2000" i="1">
                                      <a:latin typeface="Cambria Math"/>
                                    </a:rPr>
                                    <m:t>𝜈</m:t>
                                  </m:r>
                                </m:sub>
                                <m:sup/>
                                <m:e>
                                  <m:sSup>
                                    <m:sSupPr>
                                      <m:ctrlPr>
                                        <a:rPr lang="en-US" altLang="ja-JP" sz="2000" i="1">
                                          <a:latin typeface="Cambria Math"/>
                                        </a:rPr>
                                      </m:ctrlPr>
                                    </m:sSupPr>
                                    <m:e>
                                      <m:r>
                                        <m:rPr>
                                          <m:nor/>
                                        </m:rPr>
                                        <a:rPr lang="en-US" altLang="ja-JP" sz="2000" b="0" i="0" smtClean="0">
                                          <a:latin typeface="Cambria Math"/>
                                        </a:rPr>
                                        <m:t>Tr</m:t>
                                      </m:r>
                                    </m:e>
                                    <m:sup>
                                      <m:d>
                                        <m:dPr>
                                          <m:ctrlPr>
                                            <a:rPr lang="en-US" altLang="ja-JP" sz="2000" i="1">
                                              <a:latin typeface="Cambria Math"/>
                                            </a:rPr>
                                          </m:ctrlPr>
                                        </m:dPr>
                                        <m:e>
                                          <m:r>
                                            <a:rPr lang="en-US" altLang="ja-JP" sz="2000" i="1">
                                              <a:latin typeface="Cambria Math"/>
                                            </a:rPr>
                                            <m:t>𝑐</m:t>
                                          </m:r>
                                          <m:r>
                                            <a:rPr lang="en-US" altLang="ja-JP" sz="2000" i="1">
                                              <a:latin typeface="Cambria Math"/>
                                            </a:rPr>
                                            <m:t>,</m:t>
                                          </m:r>
                                          <m:r>
                                            <a:rPr lang="en-US" altLang="ja-JP" sz="2000" i="1">
                                              <a:latin typeface="Cambria Math"/>
                                            </a:rPr>
                                            <m:t>𝑠</m:t>
                                          </m:r>
                                        </m:e>
                                      </m:d>
                                    </m:sup>
                                  </m:sSup>
                                  <m:sSub>
                                    <m:sSubPr>
                                      <m:ctrlPr>
                                        <a:rPr lang="en-US" altLang="ja-JP" sz="2000" i="1">
                                          <a:latin typeface="Cambria Math"/>
                                        </a:rPr>
                                      </m:ctrlPr>
                                    </m:sSubPr>
                                    <m:e>
                                      <m:r>
                                        <a:rPr lang="en-US" altLang="ja-JP" sz="2000" i="1">
                                          <a:latin typeface="Cambria Math"/>
                                        </a:rPr>
                                        <m:t>𝜎</m:t>
                                      </m:r>
                                    </m:e>
                                    <m:sub>
                                      <m:r>
                                        <a:rPr lang="en-US" altLang="ja-JP" sz="2000" i="1">
                                          <a:latin typeface="Cambria Math"/>
                                        </a:rPr>
                                        <m:t>𝜇𝜈</m:t>
                                      </m:r>
                                    </m:sub>
                                  </m:sSub>
                                  <m:sSub>
                                    <m:sSubPr>
                                      <m:ctrlPr>
                                        <a:rPr lang="en-US" altLang="ja-JP" sz="2000" i="1">
                                          <a:latin typeface="Cambria Math"/>
                                        </a:rPr>
                                      </m:ctrlPr>
                                    </m:sSubPr>
                                    <m:e>
                                      <m:r>
                                        <a:rPr lang="en-US" altLang="ja-JP" sz="2000" i="1">
                                          <a:latin typeface="Cambria Math"/>
                                        </a:rPr>
                                        <m:t>𝐹</m:t>
                                      </m:r>
                                    </m:e>
                                    <m:sub>
                                      <m:r>
                                        <a:rPr lang="en-US" altLang="ja-JP" sz="2000" i="1">
                                          <a:latin typeface="Cambria Math"/>
                                        </a:rPr>
                                        <m:t>𝜇𝜈</m:t>
                                      </m:r>
                                    </m:sub>
                                  </m:sSub>
                                  <m:sSub>
                                    <m:sSubPr>
                                      <m:ctrlPr>
                                        <a:rPr lang="en-US" altLang="ja-JP" sz="2000" i="1">
                                          <a:latin typeface="Cambria Math"/>
                                        </a:rPr>
                                      </m:ctrlPr>
                                    </m:sSubPr>
                                    <m:e>
                                      <m:d>
                                        <m:dPr>
                                          <m:ctrlPr>
                                            <a:rPr lang="en-US" altLang="ja-JP" sz="2000" i="1">
                                              <a:latin typeface="Cambria Math"/>
                                            </a:rPr>
                                          </m:ctrlPr>
                                        </m:dPr>
                                        <m:e>
                                          <m:sSup>
                                            <m:sSupPr>
                                              <m:ctrlPr>
                                                <a:rPr lang="en-US" altLang="ja-JP" sz="2000" i="1">
                                                  <a:latin typeface="Cambria Math"/>
                                                </a:rPr>
                                              </m:ctrlPr>
                                            </m:sSupPr>
                                            <m:e>
                                              <m:r>
                                                <a:rPr lang="en-US" altLang="ja-JP" sz="2000" i="1">
                                                  <a:latin typeface="Cambria Math"/>
                                                </a:rPr>
                                                <m:t>𝐷</m:t>
                                              </m:r>
                                            </m:e>
                                            <m:sup>
                                              <m:r>
                                                <a:rPr lang="en-US" altLang="ja-JP" sz="2000" i="1">
                                                  <a:latin typeface="Cambria Math"/>
                                                </a:rPr>
                                                <m:t>−1</m:t>
                                              </m:r>
                                            </m:sup>
                                          </m:sSup>
                                        </m:e>
                                      </m:d>
                                    </m:e>
                                    <m:sub>
                                      <m:r>
                                        <a:rPr lang="en-US" altLang="ja-JP" sz="2000" i="1">
                                          <a:latin typeface="Cambria Math"/>
                                        </a:rPr>
                                        <m:t>𝑥</m:t>
                                      </m:r>
                                      <m:r>
                                        <a:rPr lang="en-US" altLang="ja-JP" sz="2000" i="1">
                                          <a:latin typeface="Cambria Math"/>
                                        </a:rPr>
                                        <m:t>,</m:t>
                                      </m:r>
                                      <m:r>
                                        <a:rPr lang="en-US" altLang="ja-JP" sz="2000" i="1">
                                          <a:latin typeface="Cambria Math"/>
                                        </a:rPr>
                                        <m:t>𝑥</m:t>
                                      </m:r>
                                    </m:sub>
                                  </m:sSub>
                                </m:e>
                              </m:nary>
                            </m:e>
                          </m:d>
                        </m:e>
                      </m:d>
                    </m:oMath>
                  </m:oMathPara>
                </a14:m>
                <a:endParaRPr kumimoji="1" lang="ja-JP" altLang="en-US" sz="2000" dirty="0"/>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1186356" y="23785278"/>
                <a:ext cx="13928941" cy="947119"/>
              </a:xfrm>
              <a:prstGeom prst="rect">
                <a:avLst/>
              </a:prstGeom>
              <a:blipFill rotWithShape="1">
                <a:blip r:embed="rId16"/>
                <a:stretch>
                  <a:fillRect/>
                </a:stretch>
              </a:blipFill>
            </p:spPr>
            <p:txBody>
              <a:bodyPr/>
              <a:lstStyle/>
              <a:p>
                <a:r>
                  <a:rPr lang="ja-JP" altLang="en-US">
                    <a:noFill/>
                  </a:rPr>
                  <a:t> </a:t>
                </a:r>
              </a:p>
            </p:txBody>
          </p:sp>
        </mc:Fallback>
      </mc:AlternateContent>
      <p:sp>
        <p:nvSpPr>
          <p:cNvPr id="280" name="Rectangle 2"/>
          <p:cNvSpPr txBox="1">
            <a:spLocks noChangeArrowheads="1"/>
          </p:cNvSpPr>
          <p:nvPr/>
        </p:nvSpPr>
        <p:spPr>
          <a:xfrm>
            <a:off x="15480000" y="4554390"/>
            <a:ext cx="12436475" cy="1901825"/>
          </a:xfrm>
          <a:prstGeom prst="rect">
            <a:avLst/>
          </a:prstGeom>
        </p:spPr>
        <p:txBody>
          <a:bodyPr lIns="91522" tIns="45761" rIns="91522" bIns="45761"/>
          <a:lstStyle/>
          <a:p>
            <a:pPr marL="1563688" indent="-1563688">
              <a:lnSpc>
                <a:spcPct val="120000"/>
              </a:lnSpc>
              <a:spcBef>
                <a:spcPct val="20000"/>
              </a:spcBef>
              <a:defRPr/>
            </a:pPr>
            <a:r>
              <a:rPr lang="en-US" altLang="ja-JP" sz="4400" dirty="0">
                <a:solidFill>
                  <a:srgbClr val="C00000"/>
                </a:solidFill>
                <a:latin typeface="+mj-lt"/>
                <a:ea typeface="+mj-ea"/>
                <a:cs typeface="+mj-cs"/>
              </a:rPr>
              <a:t>3</a:t>
            </a:r>
            <a:r>
              <a:rPr lang="en-US" altLang="ja-JP" sz="4400" dirty="0" smtClean="0">
                <a:solidFill>
                  <a:srgbClr val="C00000"/>
                </a:solidFill>
                <a:latin typeface="+mj-lt"/>
                <a:ea typeface="+mj-ea"/>
                <a:cs typeface="+mj-cs"/>
              </a:rPr>
              <a:t>. Physical point simulation</a:t>
            </a:r>
            <a:endParaRPr lang="en-US" altLang="ja-JP" sz="4800" dirty="0">
              <a:solidFill>
                <a:srgbClr val="C00000"/>
              </a:solidFill>
              <a:latin typeface="Symbol" pitchFamily="18" charset="2"/>
              <a:ea typeface="ＭＳ Ｐゴシック" charset="-128"/>
            </a:endParaRPr>
          </a:p>
          <a:p>
            <a:pPr marL="1563688" indent="-1563688">
              <a:lnSpc>
                <a:spcPts val="4000"/>
              </a:lnSpc>
              <a:spcBef>
                <a:spcPct val="20000"/>
              </a:spcBef>
              <a:defRPr/>
            </a:pPr>
            <a:r>
              <a:rPr lang="en-US" altLang="ja-JP" sz="4400" dirty="0">
                <a:solidFill>
                  <a:srgbClr val="002060"/>
                </a:solidFill>
                <a:latin typeface="Calibri" pitchFamily="34" charset="0"/>
                <a:ea typeface="ＭＳ Ｐゴシック" charset="-128"/>
              </a:rPr>
              <a:t>3</a:t>
            </a:r>
            <a:r>
              <a:rPr lang="en-US" altLang="ja-JP" sz="4400" dirty="0" smtClean="0">
                <a:solidFill>
                  <a:srgbClr val="002060"/>
                </a:solidFill>
                <a:latin typeface="Calibri" pitchFamily="34" charset="0"/>
                <a:ea typeface="ＭＳ Ｐゴシック" charset="-128"/>
              </a:rPr>
              <a:t>-1</a:t>
            </a:r>
            <a:r>
              <a:rPr lang="en-US" altLang="ja-JP" sz="4400" dirty="0">
                <a:solidFill>
                  <a:srgbClr val="002060"/>
                </a:solidFill>
                <a:latin typeface="Calibri" pitchFamily="34" charset="0"/>
                <a:ea typeface="ＭＳ Ｐゴシック" charset="-128"/>
              </a:rPr>
              <a:t>. </a:t>
            </a:r>
            <a:r>
              <a:rPr lang="en-US" altLang="ja-JP" sz="4400" dirty="0" smtClean="0">
                <a:solidFill>
                  <a:srgbClr val="002060"/>
                </a:solidFill>
                <a:latin typeface="Calibri" pitchFamily="34" charset="0"/>
                <a:ea typeface="ＭＳ Ｐゴシック" charset="-128"/>
              </a:rPr>
              <a:t>Zero-temperature</a:t>
            </a:r>
            <a:endParaRPr lang="en-US" altLang="ja-JP" sz="3600" dirty="0">
              <a:solidFill>
                <a:srgbClr val="0070C0"/>
              </a:solidFill>
              <a:latin typeface="+mj-lt"/>
              <a:ea typeface="+mj-ea"/>
              <a:cs typeface="+mj-cs"/>
            </a:endParaRPr>
          </a:p>
        </p:txBody>
      </p:sp>
      <p:sp>
        <p:nvSpPr>
          <p:cNvPr id="33" name="テキスト ボックス 32"/>
          <p:cNvSpPr txBox="1"/>
          <p:nvPr/>
        </p:nvSpPr>
        <p:spPr>
          <a:xfrm>
            <a:off x="16076091" y="13210158"/>
            <a:ext cx="13539860" cy="2554545"/>
          </a:xfrm>
          <a:prstGeom prst="rect">
            <a:avLst/>
          </a:prstGeom>
          <a:noFill/>
        </p:spPr>
        <p:txBody>
          <a:bodyPr wrap="none" rtlCol="0">
            <a:spAutoFit/>
          </a:bodyPr>
          <a:lstStyle/>
          <a:p>
            <a:r>
              <a:rPr kumimoji="1" lang="en-US" altLang="ja-JP" sz="3200" dirty="0" smtClean="0"/>
              <a:t>We generated only T&gt;0 configs</a:t>
            </a:r>
            <a:r>
              <a:rPr lang="en-US" altLang="ja-JP" sz="3200" dirty="0"/>
              <a:t> </a:t>
            </a:r>
            <a:r>
              <a:rPr lang="en-US" altLang="ja-JP" sz="3200" dirty="0" smtClean="0"/>
              <a:t>by Bridge++ code on BlueGene/Q (KEK)</a:t>
            </a:r>
          </a:p>
          <a:p>
            <a:r>
              <a:rPr kumimoji="1" lang="en-US" altLang="ja-JP" sz="3200" dirty="0" smtClean="0"/>
              <a:t>RHMC algorithm, threefold-mass-preconditioning</a:t>
            </a:r>
          </a:p>
          <a:p>
            <a:r>
              <a:rPr lang="en-US" altLang="ja-JP" sz="3200" dirty="0" smtClean="0"/>
              <a:t>Lattice size :  32</a:t>
            </a:r>
            <a:r>
              <a:rPr lang="en-US" altLang="ja-JP" sz="3200" baseline="30000" dirty="0" smtClean="0"/>
              <a:t>3</a:t>
            </a:r>
            <a:r>
              <a:rPr lang="en-US" altLang="ja-JP" sz="3200" dirty="0" smtClean="0"/>
              <a:t> x N</a:t>
            </a:r>
            <a:r>
              <a:rPr lang="en-US" altLang="ja-JP" sz="3200" baseline="-25000" dirty="0" smtClean="0"/>
              <a:t>t</a:t>
            </a:r>
            <a:r>
              <a:rPr lang="en-US" altLang="ja-JP" sz="3200" dirty="0" smtClean="0"/>
              <a:t>,  (N</a:t>
            </a:r>
            <a:r>
              <a:rPr lang="en-US" altLang="ja-JP" sz="3200" baseline="-25000" dirty="0" smtClean="0"/>
              <a:t>t</a:t>
            </a:r>
            <a:r>
              <a:rPr lang="en-US" altLang="ja-JP" sz="3200" dirty="0" smtClean="0"/>
              <a:t>=14, 13, …, 5,4 )</a:t>
            </a:r>
            <a:endParaRPr kumimoji="1" lang="en-US" altLang="ja-JP" sz="3200" dirty="0" smtClean="0"/>
          </a:p>
          <a:p>
            <a:r>
              <a:rPr lang="en-US" altLang="ja-JP" sz="3200" dirty="0" smtClean="0"/>
              <a:t>The same coupling parameters as T=0 PACS-CS</a:t>
            </a:r>
          </a:p>
          <a:p>
            <a:r>
              <a:rPr kumimoji="1" lang="en-US" altLang="ja-JP" sz="3200" dirty="0" smtClean="0"/>
              <a:t>   at </a:t>
            </a:r>
            <a:r>
              <a:rPr kumimoji="1" lang="en-US" altLang="ja-JP" sz="3200" dirty="0" smtClean="0">
                <a:solidFill>
                  <a:srgbClr val="FF0000"/>
                </a:solidFill>
              </a:rPr>
              <a:t>the target hopping param.</a:t>
            </a:r>
            <a:r>
              <a:rPr lang="en-US" altLang="ja-JP" sz="3200" dirty="0" smtClean="0">
                <a:solidFill>
                  <a:srgbClr val="FF0000"/>
                </a:solidFill>
              </a:rPr>
              <a:t> </a:t>
            </a:r>
            <a:endParaRPr kumimoji="1" lang="en-US" altLang="ja-JP" sz="3200" dirty="0" smtClean="0"/>
          </a:p>
        </p:txBody>
      </p:sp>
      <p:sp>
        <p:nvSpPr>
          <p:cNvPr id="36" name="テキスト ボックス 35"/>
          <p:cNvSpPr txBox="1"/>
          <p:nvPr/>
        </p:nvSpPr>
        <p:spPr>
          <a:xfrm>
            <a:off x="25814511" y="18034694"/>
            <a:ext cx="1650580" cy="523220"/>
          </a:xfrm>
          <a:prstGeom prst="rect">
            <a:avLst/>
          </a:prstGeom>
          <a:noFill/>
        </p:spPr>
        <p:txBody>
          <a:bodyPr wrap="none" rtlCol="0">
            <a:spAutoFit/>
          </a:bodyPr>
          <a:lstStyle/>
          <a:p>
            <a:r>
              <a:rPr lang="en-US" altLang="ja-JP" sz="2800" dirty="0" smtClean="0">
                <a:solidFill>
                  <a:srgbClr val="0070C0"/>
                </a:solidFill>
                <a:latin typeface="+mn-lt"/>
              </a:rPr>
              <a:t>This study</a:t>
            </a:r>
            <a:endParaRPr kumimoji="1" lang="ja-JP" altLang="en-US" sz="2800" dirty="0">
              <a:solidFill>
                <a:srgbClr val="0070C0"/>
              </a:solidFill>
              <a:latin typeface="+mn-lt"/>
            </a:endParaRPr>
          </a:p>
        </p:txBody>
      </p:sp>
      <p:sp>
        <p:nvSpPr>
          <p:cNvPr id="287" name="テキスト ボックス 286"/>
          <p:cNvSpPr txBox="1"/>
          <p:nvPr/>
        </p:nvSpPr>
        <p:spPr>
          <a:xfrm>
            <a:off x="25349916" y="17314614"/>
            <a:ext cx="3543599" cy="523220"/>
          </a:xfrm>
          <a:prstGeom prst="rect">
            <a:avLst/>
          </a:prstGeom>
          <a:noFill/>
        </p:spPr>
        <p:txBody>
          <a:bodyPr wrap="none">
            <a:spAutoFit/>
          </a:bodyPr>
          <a:lstStyle/>
          <a:p>
            <a:pPr defTabSz="914400">
              <a:buClr>
                <a:srgbClr val="666600"/>
              </a:buClr>
              <a:buSzPct val="80000"/>
              <a:defRPr/>
            </a:pPr>
            <a:r>
              <a:rPr lang="en-US" altLang="ja-JP" sz="2800" dirty="0">
                <a:solidFill>
                  <a:srgbClr val="FF0000"/>
                </a:solidFill>
                <a:latin typeface="Calibri" panose="020F0502020204030204" pitchFamily="34" charset="0"/>
              </a:rPr>
              <a:t>Phys. Rev. </a:t>
            </a:r>
            <a:r>
              <a:rPr lang="en-US" altLang="ja-JP" sz="2800" dirty="0" smtClean="0">
                <a:solidFill>
                  <a:srgbClr val="FF0000"/>
                </a:solidFill>
                <a:latin typeface="Calibri" panose="020F0502020204030204" pitchFamily="34" charset="0"/>
              </a:rPr>
              <a:t>D85 094508 </a:t>
            </a:r>
            <a:endParaRPr lang="en-US" altLang="ja-JP" sz="2800" dirty="0">
              <a:solidFill>
                <a:srgbClr val="FF0000"/>
              </a:solidFill>
              <a:latin typeface="Calibri" panose="020F0502020204030204" pitchFamily="34" charset="0"/>
            </a:endParaRPr>
          </a:p>
        </p:txBody>
      </p:sp>
      <p:sp>
        <p:nvSpPr>
          <p:cNvPr id="37" name="テキスト ボックス 36"/>
          <p:cNvSpPr txBox="1"/>
          <p:nvPr/>
        </p:nvSpPr>
        <p:spPr>
          <a:xfrm>
            <a:off x="15932075" y="25382412"/>
            <a:ext cx="13653802" cy="1200329"/>
          </a:xfrm>
          <a:prstGeom prst="rect">
            <a:avLst/>
          </a:prstGeom>
          <a:noFill/>
        </p:spPr>
        <p:txBody>
          <a:bodyPr wrap="none" rtlCol="0">
            <a:spAutoFit/>
          </a:bodyPr>
          <a:lstStyle/>
          <a:p>
            <a:pPr marL="457200" indent="-457200">
              <a:buClr>
                <a:srgbClr val="0070C0"/>
              </a:buClr>
              <a:buFont typeface="Wingdings" panose="05000000000000000000" pitchFamily="2" charset="2"/>
              <a:buChar char="n"/>
            </a:pPr>
            <a:r>
              <a:rPr kumimoji="1" lang="en-US" altLang="ja-JP" sz="3600" dirty="0" smtClean="0">
                <a:latin typeface="Calibri" panose="020F0502020204030204" pitchFamily="34" charset="0"/>
              </a:rPr>
              <a:t>Finite temperature configs 1500-3000 MD traj. at each T</a:t>
            </a:r>
            <a:endParaRPr lang="en-US" altLang="ja-JP" sz="3600" dirty="0" smtClean="0">
              <a:latin typeface="Calibri" panose="020F0502020204030204" pitchFamily="34" charset="0"/>
            </a:endParaRPr>
          </a:p>
          <a:p>
            <a:pPr marL="457200" indent="-457200">
              <a:buClr>
                <a:srgbClr val="0070C0"/>
              </a:buClr>
              <a:buFont typeface="Wingdings" panose="05000000000000000000" pitchFamily="2" charset="2"/>
              <a:buChar char="n"/>
            </a:pPr>
            <a:r>
              <a:rPr lang="en-US" altLang="ja-JP" sz="3600" dirty="0" smtClean="0">
                <a:latin typeface="Calibri" panose="020F0502020204030204" pitchFamily="34" charset="0"/>
              </a:rPr>
              <a:t>Polyakov loop starts to increase from the lower T</a:t>
            </a:r>
            <a:r>
              <a:rPr kumimoji="1" lang="en-US" altLang="ja-JP" sz="3600" dirty="0" smtClean="0">
                <a:latin typeface="Calibri" panose="020F0502020204030204" pitchFamily="34" charset="0"/>
              </a:rPr>
              <a:t> at the physical point</a:t>
            </a:r>
            <a:endParaRPr kumimoji="1" lang="ja-JP" altLang="en-US" sz="3600" dirty="0">
              <a:latin typeface="Calibri" panose="020F0502020204030204" pitchFamily="34" charset="0"/>
            </a:endParaRPr>
          </a:p>
        </p:txBody>
      </p:sp>
      <p:sp>
        <p:nvSpPr>
          <p:cNvPr id="289" name="テキスト ボックス 288"/>
          <p:cNvSpPr txBox="1"/>
          <p:nvPr/>
        </p:nvSpPr>
        <p:spPr>
          <a:xfrm>
            <a:off x="16868179" y="19610159"/>
            <a:ext cx="5080365" cy="584775"/>
          </a:xfrm>
          <a:prstGeom prst="rect">
            <a:avLst/>
          </a:prstGeom>
          <a:noFill/>
        </p:spPr>
        <p:txBody>
          <a:bodyPr wrap="none" rtlCol="0">
            <a:spAutoFit/>
          </a:bodyPr>
          <a:lstStyle/>
          <a:p>
            <a:r>
              <a:rPr lang="en-US" altLang="ja-JP" sz="3200" dirty="0" smtClean="0">
                <a:latin typeface="Calibri" panose="020F0502020204030204" pitchFamily="34" charset="0"/>
              </a:rPr>
              <a:t>Time history of Polyakov loop</a:t>
            </a:r>
            <a:endParaRPr kumimoji="1" lang="en-US" altLang="ja-JP" sz="3200" dirty="0" smtClean="0">
              <a:latin typeface="Calibri" panose="020F0502020204030204" pitchFamily="34" charset="0"/>
            </a:endParaRPr>
          </a:p>
        </p:txBody>
      </p:sp>
      <p:grpSp>
        <p:nvGrpSpPr>
          <p:cNvPr id="47" name="グループ化 46"/>
          <p:cNvGrpSpPr/>
          <p:nvPr/>
        </p:nvGrpSpPr>
        <p:grpSpPr>
          <a:xfrm>
            <a:off x="16584212" y="16102383"/>
            <a:ext cx="8765704" cy="3077689"/>
            <a:chOff x="16584212" y="16375607"/>
            <a:chExt cx="8765704" cy="3077689"/>
          </a:xfrm>
        </p:grpSpPr>
        <p:pic>
          <p:nvPicPr>
            <p:cNvPr id="23" name="図 22"/>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6584212" y="16375607"/>
              <a:ext cx="8435150" cy="3077689"/>
            </a:xfrm>
            <a:prstGeom prst="rect">
              <a:avLst/>
            </a:prstGeom>
          </p:spPr>
        </p:pic>
        <p:sp>
          <p:nvSpPr>
            <p:cNvPr id="24" name="正方形/長方形 23"/>
            <p:cNvSpPr/>
            <p:nvPr/>
          </p:nvSpPr>
          <p:spPr>
            <a:xfrm>
              <a:off x="16673763" y="16501189"/>
              <a:ext cx="7611240" cy="5105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7" name="正方形/長方形 266"/>
            <p:cNvSpPr/>
            <p:nvPr/>
          </p:nvSpPr>
          <p:spPr>
            <a:xfrm>
              <a:off x="16699479" y="16903875"/>
              <a:ext cx="2184924" cy="3486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17130621" y="16467609"/>
              <a:ext cx="7342331" cy="523220"/>
            </a:xfrm>
            <a:prstGeom prst="rect">
              <a:avLst/>
            </a:prstGeom>
            <a:noFill/>
          </p:spPr>
          <p:txBody>
            <a:bodyPr wrap="none" rtlCol="0">
              <a:spAutoFit/>
            </a:bodyPr>
            <a:lstStyle/>
            <a:p>
              <a:r>
                <a:rPr kumimoji="1" lang="en-US" altLang="ja-JP" sz="2800" dirty="0" smtClean="0"/>
                <a:t>Temperatures for previous &amp; present works </a:t>
              </a:r>
              <a:endParaRPr kumimoji="1" lang="ja-JP" altLang="en-US" sz="2800" dirty="0"/>
            </a:p>
          </p:txBody>
        </p:sp>
        <p:cxnSp>
          <p:nvCxnSpPr>
            <p:cNvPr id="42" name="直線矢印コネクタ 41"/>
            <p:cNvCxnSpPr/>
            <p:nvPr/>
          </p:nvCxnSpPr>
          <p:spPr>
            <a:xfrm flipH="1">
              <a:off x="24780106" y="17861062"/>
              <a:ext cx="569810" cy="0"/>
            </a:xfrm>
            <a:prstGeom prst="straightConnector1">
              <a:avLst/>
            </a:prstGeom>
            <a:ln w="31750">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grpSp>
      <p:cxnSp>
        <p:nvCxnSpPr>
          <p:cNvPr id="302" name="直線矢印コネクタ 301"/>
          <p:cNvCxnSpPr>
            <a:stCxn id="36" idx="1"/>
          </p:cNvCxnSpPr>
          <p:nvPr/>
        </p:nvCxnSpPr>
        <p:spPr>
          <a:xfrm flipH="1">
            <a:off x="24780105" y="18296304"/>
            <a:ext cx="1034406" cy="0"/>
          </a:xfrm>
          <a:prstGeom prst="straightConnector1">
            <a:avLst/>
          </a:prstGeom>
          <a:ln w="31750">
            <a:solidFill>
              <a:srgbClr val="0070C0"/>
            </a:solidFill>
            <a:tailEnd type="arrow" w="lg" len="lg"/>
          </a:ln>
        </p:spPr>
        <p:style>
          <a:lnRef idx="1">
            <a:schemeClr val="accent1"/>
          </a:lnRef>
          <a:fillRef idx="0">
            <a:schemeClr val="accent1"/>
          </a:fillRef>
          <a:effectRef idx="0">
            <a:schemeClr val="accent1"/>
          </a:effectRef>
          <a:fontRef idx="minor">
            <a:schemeClr val="tx1"/>
          </a:fontRef>
        </p:style>
      </p:cxnSp>
      <p:sp>
        <p:nvSpPr>
          <p:cNvPr id="307" name="テキスト ボックス 306"/>
          <p:cNvSpPr txBox="1"/>
          <p:nvPr/>
        </p:nvSpPr>
        <p:spPr>
          <a:xfrm>
            <a:off x="23564923" y="19610159"/>
            <a:ext cx="5715091" cy="1077218"/>
          </a:xfrm>
          <a:prstGeom prst="rect">
            <a:avLst/>
          </a:prstGeom>
          <a:noFill/>
        </p:spPr>
        <p:txBody>
          <a:bodyPr wrap="none" rtlCol="0">
            <a:spAutoFit/>
          </a:bodyPr>
          <a:lstStyle/>
          <a:p>
            <a:r>
              <a:rPr lang="en-US" altLang="ja-JP" sz="3200" dirty="0" smtClean="0">
                <a:latin typeface="Calibri" panose="020F0502020204030204" pitchFamily="34" charset="0"/>
              </a:rPr>
              <a:t>T dependence of Polyakov loop</a:t>
            </a:r>
          </a:p>
          <a:p>
            <a:r>
              <a:rPr lang="en-US" altLang="ja-JP" sz="3200" dirty="0" smtClean="0">
                <a:latin typeface="Calibri" panose="020F0502020204030204" pitchFamily="34" charset="0"/>
              </a:rPr>
              <a:t> ( heavier mass</a:t>
            </a:r>
            <a:r>
              <a:rPr kumimoji="1" lang="en-US" altLang="ja-JP" sz="3200" dirty="0" smtClean="0">
                <a:latin typeface="Calibri" panose="020F0502020204030204" pitchFamily="34" charset="0"/>
              </a:rPr>
              <a:t> vs physical point )</a:t>
            </a:r>
          </a:p>
        </p:txBody>
      </p:sp>
      <p:sp>
        <p:nvSpPr>
          <p:cNvPr id="48" name="テキスト ボックス 47"/>
          <p:cNvSpPr txBox="1"/>
          <p:nvPr/>
        </p:nvSpPr>
        <p:spPr>
          <a:xfrm>
            <a:off x="21260667" y="20225712"/>
            <a:ext cx="1200970" cy="4708981"/>
          </a:xfrm>
          <a:prstGeom prst="rect">
            <a:avLst/>
          </a:prstGeom>
          <a:noFill/>
        </p:spPr>
        <p:txBody>
          <a:bodyPr wrap="none" rtlCol="0">
            <a:spAutoFit/>
          </a:bodyPr>
          <a:lstStyle/>
          <a:p>
            <a:r>
              <a:rPr kumimoji="1" lang="en-US" altLang="ja-JP" sz="2400" dirty="0" smtClean="0">
                <a:latin typeface="Calibri" panose="020F0502020204030204" pitchFamily="34" charset="0"/>
              </a:rPr>
              <a:t>Nt=4</a:t>
            </a:r>
          </a:p>
          <a:p>
            <a:endParaRPr lang="en-US" altLang="ja-JP" sz="2400" dirty="0">
              <a:latin typeface="Calibri" panose="020F0502020204030204" pitchFamily="34" charset="0"/>
            </a:endParaRPr>
          </a:p>
          <a:p>
            <a:r>
              <a:rPr lang="en-US" altLang="ja-JP" sz="2400" dirty="0" err="1" smtClean="0">
                <a:latin typeface="Calibri" panose="020F0502020204030204" pitchFamily="34" charset="0"/>
              </a:rPr>
              <a:t>Nt</a:t>
            </a:r>
            <a:r>
              <a:rPr lang="en-US" altLang="ja-JP" sz="2400" dirty="0" smtClean="0">
                <a:latin typeface="Calibri" panose="020F0502020204030204" pitchFamily="34" charset="0"/>
              </a:rPr>
              <a:t>=5</a:t>
            </a:r>
          </a:p>
          <a:p>
            <a:endParaRPr kumimoji="1" lang="en-US" altLang="ja-JP" sz="2400" dirty="0">
              <a:latin typeface="Calibri" panose="020F0502020204030204" pitchFamily="34" charset="0"/>
            </a:endParaRPr>
          </a:p>
          <a:p>
            <a:endParaRPr lang="en-US" altLang="ja-JP" sz="2400" dirty="0" smtClean="0">
              <a:latin typeface="Calibri" panose="020F0502020204030204" pitchFamily="34" charset="0"/>
            </a:endParaRPr>
          </a:p>
          <a:p>
            <a:r>
              <a:rPr kumimoji="1" lang="en-US" altLang="ja-JP" sz="2400" dirty="0" smtClean="0">
                <a:latin typeface="Calibri" panose="020F0502020204030204" pitchFamily="34" charset="0"/>
              </a:rPr>
              <a:t>Nt=6</a:t>
            </a:r>
          </a:p>
          <a:p>
            <a:endParaRPr lang="en-US" altLang="ja-JP" sz="2400" dirty="0">
              <a:latin typeface="Calibri" panose="020F0502020204030204" pitchFamily="34" charset="0"/>
            </a:endParaRPr>
          </a:p>
          <a:p>
            <a:endParaRPr kumimoji="1" lang="en-US" altLang="ja-JP" sz="2400" dirty="0" smtClean="0">
              <a:latin typeface="Calibri" panose="020F0502020204030204" pitchFamily="34" charset="0"/>
            </a:endParaRPr>
          </a:p>
          <a:p>
            <a:r>
              <a:rPr lang="en-US" altLang="ja-JP" sz="2400" dirty="0" smtClean="0">
                <a:latin typeface="Calibri" panose="020F0502020204030204" pitchFamily="34" charset="0"/>
              </a:rPr>
              <a:t>Nt=7</a:t>
            </a:r>
          </a:p>
          <a:p>
            <a:pPr>
              <a:lnSpc>
                <a:spcPct val="150000"/>
              </a:lnSpc>
            </a:pPr>
            <a:r>
              <a:rPr lang="en-US" altLang="ja-JP" sz="2400" dirty="0" err="1" smtClean="0">
                <a:latin typeface="Calibri" panose="020F0502020204030204" pitchFamily="34" charset="0"/>
              </a:rPr>
              <a:t>Nt</a:t>
            </a:r>
            <a:r>
              <a:rPr lang="en-US" altLang="ja-JP" sz="2400" dirty="0" smtClean="0">
                <a:latin typeface="Calibri" panose="020F0502020204030204" pitchFamily="34" charset="0"/>
              </a:rPr>
              <a:t>=8</a:t>
            </a:r>
          </a:p>
          <a:p>
            <a:endParaRPr lang="en-US" altLang="ja-JP" sz="2400" dirty="0">
              <a:latin typeface="Calibri" panose="020F0502020204030204" pitchFamily="34" charset="0"/>
            </a:endParaRPr>
          </a:p>
          <a:p>
            <a:r>
              <a:rPr lang="en-US" altLang="ja-JP" sz="2400" dirty="0" smtClean="0">
                <a:latin typeface="Calibri" panose="020F0502020204030204" pitchFamily="34" charset="0"/>
              </a:rPr>
              <a:t>Nt=9-14</a:t>
            </a:r>
            <a:endParaRPr kumimoji="1" lang="en-US" altLang="ja-JP" sz="2400" dirty="0" smtClean="0">
              <a:latin typeface="Calibri" panose="020F0502020204030204" pitchFamily="34" charset="0"/>
            </a:endParaRPr>
          </a:p>
        </p:txBody>
      </p:sp>
      <p:sp>
        <p:nvSpPr>
          <p:cNvPr id="310" name="Rectangle 2"/>
          <p:cNvSpPr txBox="1">
            <a:spLocks noChangeArrowheads="1"/>
          </p:cNvSpPr>
          <p:nvPr/>
        </p:nvSpPr>
        <p:spPr>
          <a:xfrm>
            <a:off x="15480000" y="26718046"/>
            <a:ext cx="14046739" cy="950912"/>
          </a:xfrm>
          <a:prstGeom prst="rect">
            <a:avLst/>
          </a:prstGeom>
        </p:spPr>
        <p:txBody>
          <a:bodyPr lIns="91522" tIns="45761" rIns="91522" bIns="45761"/>
          <a:lstStyle/>
          <a:p>
            <a:pPr marL="1563688" indent="-1563688">
              <a:lnSpc>
                <a:spcPct val="120000"/>
              </a:lnSpc>
              <a:spcBef>
                <a:spcPct val="20000"/>
              </a:spcBef>
              <a:defRPr/>
            </a:pPr>
            <a:r>
              <a:rPr lang="en-US" altLang="ja-JP" sz="4400" dirty="0" smtClean="0">
                <a:solidFill>
                  <a:srgbClr val="002060"/>
                </a:solidFill>
                <a:latin typeface="Calibri" pitchFamily="34" charset="0"/>
                <a:ea typeface="ＭＳ Ｐゴシック" charset="-128"/>
              </a:rPr>
              <a:t>3-2. Observables for the EOS</a:t>
            </a:r>
          </a:p>
          <a:p>
            <a:pPr marL="1563688" indent="-1563688">
              <a:lnSpc>
                <a:spcPct val="120000"/>
              </a:lnSpc>
              <a:spcBef>
                <a:spcPct val="20000"/>
              </a:spcBef>
              <a:defRPr/>
            </a:pPr>
            <a:r>
              <a:rPr lang="en-US" altLang="ja-JP" sz="3600" dirty="0" smtClean="0">
                <a:solidFill>
                  <a:srgbClr val="0070C0"/>
                </a:solidFill>
                <a:latin typeface="+mj-lt"/>
                <a:ea typeface="+mj-ea"/>
                <a:cs typeface="+mj-cs"/>
              </a:rPr>
              <a:t> </a:t>
            </a:r>
            <a:r>
              <a:rPr lang="en-US" altLang="ja-JP" sz="3600" dirty="0" smtClean="0">
                <a:solidFill>
                  <a:srgbClr val="0070C0"/>
                </a:solidFill>
                <a:latin typeface="Calibri" panose="020F0502020204030204" pitchFamily="34" charset="0"/>
                <a:ea typeface="+mj-ea"/>
                <a:cs typeface="+mj-cs"/>
              </a:rPr>
              <a:t>T-dependence of the observables in the trace anomaly (see Sec. 2-1)</a:t>
            </a:r>
            <a:endParaRPr lang="en-US" altLang="ja-JP" sz="3600" dirty="0">
              <a:solidFill>
                <a:srgbClr val="0070C0"/>
              </a:solidFill>
              <a:latin typeface="Calibri" panose="020F0502020204030204" pitchFamily="34" charset="0"/>
              <a:ea typeface="+mj-ea"/>
              <a:cs typeface="+mj-cs"/>
            </a:endParaRPr>
          </a:p>
        </p:txBody>
      </p:sp>
      <p:grpSp>
        <p:nvGrpSpPr>
          <p:cNvPr id="6" name="グループ化 5"/>
          <p:cNvGrpSpPr/>
          <p:nvPr/>
        </p:nvGrpSpPr>
        <p:grpSpPr>
          <a:xfrm>
            <a:off x="882403" y="20367018"/>
            <a:ext cx="13376874" cy="2045356"/>
            <a:chOff x="882478" y="20324142"/>
            <a:chExt cx="13376874" cy="2045356"/>
          </a:xfrm>
        </p:grpSpPr>
        <mc:AlternateContent xmlns:mc="http://schemas.openxmlformats.org/markup-compatibility/2006" xmlns:a14="http://schemas.microsoft.com/office/drawing/2010/main">
          <mc:Choice Requires="a14">
            <p:sp>
              <p:nvSpPr>
                <p:cNvPr id="27" name="テキスト ボックス 26"/>
                <p:cNvSpPr txBox="1"/>
                <p:nvPr/>
              </p:nvSpPr>
              <p:spPr>
                <a:xfrm>
                  <a:off x="882478" y="20785762"/>
                  <a:ext cx="13376874" cy="1583736"/>
                </a:xfrm>
                <a:prstGeom prst="rect">
                  <a:avLst/>
                </a:prstGeom>
                <a:ln w="38100"/>
              </p:spPr>
              <p:style>
                <a:lnRef idx="2">
                  <a:schemeClr val="accent3"/>
                </a:lnRef>
                <a:fillRef idx="1">
                  <a:schemeClr val="lt1"/>
                </a:fillRef>
                <a:effectRef idx="0">
                  <a:schemeClr val="accent3"/>
                </a:effectRef>
                <a:fontRef idx="minor">
                  <a:schemeClr val="dk1"/>
                </a:fontRef>
              </p:style>
              <p:txBody>
                <a:bodyPr wrap="square" tIns="180000" bIns="72000"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3200" b="0" i="1" smtClean="0">
                                <a:latin typeface="Cambria Math"/>
                              </a:rPr>
                            </m:ctrlPr>
                          </m:fPr>
                          <m:num>
                            <m:r>
                              <a:rPr kumimoji="1" lang="en-US" altLang="ja-JP" sz="3200" b="0" i="1" smtClean="0">
                                <a:latin typeface="Cambria Math"/>
                              </a:rPr>
                              <m:t>𝜖</m:t>
                            </m:r>
                            <m:r>
                              <a:rPr kumimoji="1" lang="en-US" altLang="ja-JP" sz="3200" b="0" i="1" smtClean="0">
                                <a:latin typeface="Cambria Math"/>
                              </a:rPr>
                              <m:t>−3</m:t>
                            </m:r>
                            <m:r>
                              <a:rPr kumimoji="1" lang="en-US" altLang="ja-JP" sz="3200" b="0" i="1" smtClean="0">
                                <a:latin typeface="Cambria Math"/>
                              </a:rPr>
                              <m:t>𝑝</m:t>
                            </m:r>
                          </m:num>
                          <m:den>
                            <m:sSup>
                              <m:sSupPr>
                                <m:ctrlPr>
                                  <a:rPr kumimoji="1" lang="en-US" altLang="ja-JP" sz="3200" b="0" i="1" smtClean="0">
                                    <a:latin typeface="Cambria Math"/>
                                  </a:rPr>
                                </m:ctrlPr>
                              </m:sSupPr>
                              <m:e>
                                <m:r>
                                  <a:rPr kumimoji="1" lang="en-US" altLang="ja-JP" sz="3200" b="0" i="1" smtClean="0">
                                    <a:latin typeface="Cambria Math"/>
                                  </a:rPr>
                                  <m:t>𝑇</m:t>
                                </m:r>
                              </m:e>
                              <m:sup>
                                <m:r>
                                  <a:rPr kumimoji="1" lang="en-US" altLang="ja-JP" sz="3200" b="0" i="1" smtClean="0">
                                    <a:latin typeface="Cambria Math"/>
                                  </a:rPr>
                                  <m:t>4</m:t>
                                </m:r>
                              </m:sup>
                            </m:sSup>
                          </m:den>
                        </m:f>
                        <m:r>
                          <a:rPr kumimoji="1" lang="en-US" altLang="ja-JP" sz="3200" b="0" i="1" smtClean="0">
                            <a:latin typeface="Cambria Math"/>
                          </a:rPr>
                          <m:t>=</m:t>
                        </m:r>
                        <m:f>
                          <m:fPr>
                            <m:ctrlPr>
                              <a:rPr kumimoji="1" lang="en-US" altLang="ja-JP" sz="3200" b="0" i="1" smtClean="0">
                                <a:latin typeface="Cambria Math"/>
                              </a:rPr>
                            </m:ctrlPr>
                          </m:fPr>
                          <m:num>
                            <m:sSubSup>
                              <m:sSubSupPr>
                                <m:ctrlPr>
                                  <a:rPr kumimoji="1" lang="en-US" altLang="ja-JP" sz="3200" b="0" i="1" smtClean="0">
                                    <a:latin typeface="Cambria Math"/>
                                  </a:rPr>
                                </m:ctrlPr>
                              </m:sSubSupPr>
                              <m:e>
                                <m:r>
                                  <a:rPr kumimoji="1" lang="en-US" altLang="ja-JP" sz="3200" b="0" i="1" smtClean="0">
                                    <a:latin typeface="Cambria Math"/>
                                  </a:rPr>
                                  <m:t>𝑁</m:t>
                                </m:r>
                              </m:e>
                              <m:sub>
                                <m:r>
                                  <a:rPr kumimoji="1" lang="en-US" altLang="ja-JP" sz="3200" b="0" i="1" smtClean="0">
                                    <a:latin typeface="Cambria Math"/>
                                  </a:rPr>
                                  <m:t>𝑡</m:t>
                                </m:r>
                              </m:sub>
                              <m:sup>
                                <m:r>
                                  <a:rPr kumimoji="1" lang="en-US" altLang="ja-JP" sz="3200" b="0" i="1" smtClean="0">
                                    <a:latin typeface="Cambria Math"/>
                                  </a:rPr>
                                  <m:t>3</m:t>
                                </m:r>
                              </m:sup>
                            </m:sSubSup>
                          </m:num>
                          <m:den>
                            <m:sSubSup>
                              <m:sSubSupPr>
                                <m:ctrlPr>
                                  <a:rPr kumimoji="1" lang="en-US" altLang="ja-JP" sz="3200" b="0" i="1" smtClean="0">
                                    <a:latin typeface="Cambria Math"/>
                                  </a:rPr>
                                </m:ctrlPr>
                              </m:sSubSupPr>
                              <m:e>
                                <m:r>
                                  <a:rPr kumimoji="1" lang="en-US" altLang="ja-JP" sz="3200" b="0" i="1" smtClean="0">
                                    <a:latin typeface="Cambria Math"/>
                                  </a:rPr>
                                  <m:t>𝑁</m:t>
                                </m:r>
                              </m:e>
                              <m:sub>
                                <m:r>
                                  <a:rPr kumimoji="1" lang="en-US" altLang="ja-JP" sz="3200" b="0" i="1" smtClean="0">
                                    <a:latin typeface="Cambria Math"/>
                                  </a:rPr>
                                  <m:t>𝑠</m:t>
                                </m:r>
                              </m:sub>
                              <m:sup>
                                <m:r>
                                  <a:rPr kumimoji="1" lang="en-US" altLang="ja-JP" sz="3200" b="0" i="1" smtClean="0">
                                    <a:latin typeface="Cambria Math"/>
                                  </a:rPr>
                                  <m:t>3</m:t>
                                </m:r>
                              </m:sup>
                            </m:sSubSup>
                          </m:den>
                        </m:f>
                        <m:d>
                          <m:dPr>
                            <m:ctrlPr>
                              <a:rPr kumimoji="1" lang="en-US" altLang="ja-JP" sz="3200" b="0" i="1" smtClean="0">
                                <a:latin typeface="Cambria Math"/>
                              </a:rPr>
                            </m:ctrlPr>
                          </m:dPr>
                          <m:e>
                            <m:r>
                              <a:rPr kumimoji="1" lang="en-US" altLang="ja-JP" sz="3200" b="0" i="1" smtClean="0">
                                <a:latin typeface="Cambria Math"/>
                              </a:rPr>
                              <m:t>𝑎</m:t>
                            </m:r>
                            <m:f>
                              <m:fPr>
                                <m:ctrlPr>
                                  <a:rPr kumimoji="1" lang="en-US" altLang="ja-JP" sz="3200" b="0" i="1" smtClean="0">
                                    <a:latin typeface="Cambria Math"/>
                                  </a:rPr>
                                </m:ctrlPr>
                              </m:fPr>
                              <m:num>
                                <m:r>
                                  <a:rPr kumimoji="1" lang="en-US" altLang="ja-JP" sz="3200" b="0" i="1" smtClean="0">
                                    <a:latin typeface="Cambria Math"/>
                                  </a:rPr>
                                  <m:t>𝜕𝛽</m:t>
                                </m:r>
                              </m:num>
                              <m:den>
                                <m:r>
                                  <a:rPr kumimoji="1" lang="en-US" altLang="ja-JP" sz="3200" b="0" i="1" smtClean="0">
                                    <a:latin typeface="Cambria Math"/>
                                  </a:rPr>
                                  <m:t>𝜕</m:t>
                                </m:r>
                                <m:r>
                                  <a:rPr kumimoji="1" lang="en-US" altLang="ja-JP" sz="3200" b="0" i="1" smtClean="0">
                                    <a:latin typeface="Cambria Math"/>
                                  </a:rPr>
                                  <m:t>𝑎</m:t>
                                </m:r>
                              </m:den>
                            </m:f>
                            <m:sSub>
                              <m:sSubPr>
                                <m:ctrlPr>
                                  <a:rPr kumimoji="1" lang="en-US" altLang="ja-JP" sz="3200" b="0" i="1" smtClean="0">
                                    <a:latin typeface="Cambria Math"/>
                                  </a:rPr>
                                </m:ctrlPr>
                              </m:sSubPr>
                              <m:e>
                                <m:d>
                                  <m:dPr>
                                    <m:begChr m:val="⟨"/>
                                    <m:endChr m:val="⟩"/>
                                    <m:ctrlPr>
                                      <a:rPr kumimoji="1" lang="en-US" altLang="ja-JP" sz="3200" b="0" i="1" smtClean="0">
                                        <a:latin typeface="Cambria Math"/>
                                      </a:rPr>
                                    </m:ctrlPr>
                                  </m:dPr>
                                  <m:e>
                                    <m:f>
                                      <m:fPr>
                                        <m:ctrlPr>
                                          <a:rPr kumimoji="1" lang="en-US" altLang="ja-JP" sz="3200" b="0" i="1" smtClean="0">
                                            <a:latin typeface="Cambria Math"/>
                                          </a:rPr>
                                        </m:ctrlPr>
                                      </m:fPr>
                                      <m:num>
                                        <m:r>
                                          <a:rPr kumimoji="1" lang="en-US" altLang="ja-JP" sz="3200" b="0" i="1" smtClean="0">
                                            <a:latin typeface="Cambria Math"/>
                                          </a:rPr>
                                          <m:t>𝜕</m:t>
                                        </m:r>
                                        <m:r>
                                          <a:rPr kumimoji="1" lang="en-US" altLang="ja-JP" sz="3200" b="0" i="1" smtClean="0">
                                            <a:latin typeface="Cambria Math"/>
                                          </a:rPr>
                                          <m:t>𝑆</m:t>
                                        </m:r>
                                      </m:num>
                                      <m:den>
                                        <m:r>
                                          <a:rPr kumimoji="1" lang="en-US" altLang="ja-JP" sz="3200" b="0" i="1" smtClean="0">
                                            <a:latin typeface="Cambria Math"/>
                                          </a:rPr>
                                          <m:t>𝜕𝛽</m:t>
                                        </m:r>
                                      </m:den>
                                    </m:f>
                                  </m:e>
                                </m:d>
                              </m:e>
                              <m:sub>
                                <m:r>
                                  <a:rPr kumimoji="1" lang="en-US" altLang="ja-JP" sz="3200" b="0" i="1" smtClean="0">
                                    <a:latin typeface="Cambria Math"/>
                                  </a:rPr>
                                  <m:t>𝑠𝑢𝑏</m:t>
                                </m:r>
                              </m:sub>
                            </m:sSub>
                            <m:r>
                              <a:rPr kumimoji="1" lang="en-US" altLang="ja-JP" sz="3200" b="0" i="1" smtClean="0">
                                <a:latin typeface="Cambria Math"/>
                              </a:rPr>
                              <m:t>+</m:t>
                            </m:r>
                            <m:r>
                              <a:rPr lang="en-US" altLang="ja-JP" sz="3200" i="1">
                                <a:latin typeface="Cambria Math"/>
                              </a:rPr>
                              <m:t>𝑎</m:t>
                            </m:r>
                            <m:f>
                              <m:fPr>
                                <m:ctrlPr>
                                  <a:rPr lang="en-US" altLang="ja-JP" sz="3200" i="1">
                                    <a:latin typeface="Cambria Math"/>
                                  </a:rPr>
                                </m:ctrlPr>
                              </m:fPr>
                              <m:num>
                                <m:r>
                                  <a:rPr lang="en-US" altLang="ja-JP" sz="3200" i="1">
                                    <a:latin typeface="Cambria Math"/>
                                  </a:rPr>
                                  <m:t>𝜕</m:t>
                                </m:r>
                                <m:sSub>
                                  <m:sSubPr>
                                    <m:ctrlPr>
                                      <a:rPr lang="en-US" altLang="ja-JP" sz="3200" b="0" i="1" smtClean="0">
                                        <a:latin typeface="Cambria Math"/>
                                      </a:rPr>
                                    </m:ctrlPr>
                                  </m:sSubPr>
                                  <m:e>
                                    <m:r>
                                      <a:rPr lang="en-US" altLang="ja-JP" sz="3200" b="0" i="1" smtClean="0">
                                        <a:latin typeface="Cambria Math"/>
                                      </a:rPr>
                                      <m:t>𝜅</m:t>
                                    </m:r>
                                  </m:e>
                                  <m:sub>
                                    <m:r>
                                      <a:rPr lang="en-US" altLang="ja-JP" sz="3200" b="0" i="1" smtClean="0">
                                        <a:latin typeface="Cambria Math"/>
                                      </a:rPr>
                                      <m:t>𝑢𝑑</m:t>
                                    </m:r>
                                  </m:sub>
                                </m:sSub>
                              </m:num>
                              <m:den>
                                <m:r>
                                  <a:rPr lang="en-US" altLang="ja-JP" sz="3200" i="1">
                                    <a:latin typeface="Cambria Math"/>
                                  </a:rPr>
                                  <m:t>𝜕</m:t>
                                </m:r>
                                <m:r>
                                  <a:rPr lang="en-US" altLang="ja-JP" sz="3200" i="1">
                                    <a:latin typeface="Cambria Math"/>
                                  </a:rPr>
                                  <m:t>𝑎</m:t>
                                </m:r>
                              </m:den>
                            </m:f>
                            <m:sSub>
                              <m:sSubPr>
                                <m:ctrlPr>
                                  <a:rPr lang="en-US" altLang="ja-JP" sz="3200" i="1">
                                    <a:latin typeface="Cambria Math"/>
                                  </a:rPr>
                                </m:ctrlPr>
                              </m:sSubPr>
                              <m:e>
                                <m:d>
                                  <m:dPr>
                                    <m:begChr m:val="⟨"/>
                                    <m:endChr m:val="⟩"/>
                                    <m:ctrlPr>
                                      <a:rPr lang="en-US" altLang="ja-JP" sz="3200" i="1">
                                        <a:latin typeface="Cambria Math"/>
                                      </a:rPr>
                                    </m:ctrlPr>
                                  </m:dPr>
                                  <m:e>
                                    <m:f>
                                      <m:fPr>
                                        <m:ctrlPr>
                                          <a:rPr lang="en-US" altLang="ja-JP" sz="3200" i="1">
                                            <a:latin typeface="Cambria Math"/>
                                          </a:rPr>
                                        </m:ctrlPr>
                                      </m:fPr>
                                      <m:num>
                                        <m:r>
                                          <a:rPr lang="en-US" altLang="ja-JP" sz="3200" i="1">
                                            <a:latin typeface="Cambria Math"/>
                                          </a:rPr>
                                          <m:t>𝜕</m:t>
                                        </m:r>
                                        <m:r>
                                          <a:rPr lang="en-US" altLang="ja-JP" sz="3200" i="1">
                                            <a:latin typeface="Cambria Math"/>
                                          </a:rPr>
                                          <m:t>𝑆</m:t>
                                        </m:r>
                                      </m:num>
                                      <m:den>
                                        <m:r>
                                          <a:rPr lang="en-US" altLang="ja-JP" sz="3200" i="1">
                                            <a:latin typeface="Cambria Math"/>
                                          </a:rPr>
                                          <m:t>𝜕</m:t>
                                        </m:r>
                                        <m:sSub>
                                          <m:sSubPr>
                                            <m:ctrlPr>
                                              <a:rPr lang="en-US" altLang="ja-JP" sz="3200" b="0" i="1" smtClean="0">
                                                <a:latin typeface="Cambria Math"/>
                                              </a:rPr>
                                            </m:ctrlPr>
                                          </m:sSubPr>
                                          <m:e>
                                            <m:r>
                                              <a:rPr lang="en-US" altLang="ja-JP" sz="3200" b="0" i="1" smtClean="0">
                                                <a:latin typeface="Cambria Math"/>
                                              </a:rPr>
                                              <m:t>𝜅</m:t>
                                            </m:r>
                                          </m:e>
                                          <m:sub>
                                            <m:r>
                                              <a:rPr lang="en-US" altLang="ja-JP" sz="3200" b="0" i="1" smtClean="0">
                                                <a:latin typeface="Cambria Math"/>
                                              </a:rPr>
                                              <m:t>𝑢𝑑</m:t>
                                            </m:r>
                                          </m:sub>
                                        </m:sSub>
                                      </m:den>
                                    </m:f>
                                  </m:e>
                                </m:d>
                              </m:e>
                              <m:sub>
                                <m:r>
                                  <a:rPr lang="en-US" altLang="ja-JP" sz="3200" i="1">
                                    <a:latin typeface="Cambria Math"/>
                                  </a:rPr>
                                  <m:t>𝑠𝑢𝑏</m:t>
                                </m:r>
                              </m:sub>
                            </m:sSub>
                            <m:r>
                              <a:rPr lang="en-US" altLang="ja-JP" sz="3200" i="1">
                                <a:latin typeface="Cambria Math"/>
                              </a:rPr>
                              <m:t>+</m:t>
                            </m:r>
                            <m:r>
                              <a:rPr lang="en-US" altLang="ja-JP" sz="3200" i="1">
                                <a:latin typeface="Cambria Math"/>
                              </a:rPr>
                              <m:t>𝑎</m:t>
                            </m:r>
                            <m:f>
                              <m:fPr>
                                <m:ctrlPr>
                                  <a:rPr lang="en-US" altLang="ja-JP" sz="3200" i="1">
                                    <a:latin typeface="Cambria Math"/>
                                  </a:rPr>
                                </m:ctrlPr>
                              </m:fPr>
                              <m:num>
                                <m:r>
                                  <a:rPr lang="en-US" altLang="ja-JP" sz="3200" i="1">
                                    <a:latin typeface="Cambria Math"/>
                                  </a:rPr>
                                  <m:t>𝜕</m:t>
                                </m:r>
                                <m:sSub>
                                  <m:sSubPr>
                                    <m:ctrlPr>
                                      <a:rPr lang="en-US" altLang="ja-JP" sz="3200" b="0" i="1" smtClean="0">
                                        <a:latin typeface="Cambria Math"/>
                                      </a:rPr>
                                    </m:ctrlPr>
                                  </m:sSubPr>
                                  <m:e>
                                    <m:r>
                                      <a:rPr lang="en-US" altLang="ja-JP" sz="3200" b="0" i="1" smtClean="0">
                                        <a:latin typeface="Cambria Math"/>
                                      </a:rPr>
                                      <m:t>𝜅</m:t>
                                    </m:r>
                                  </m:e>
                                  <m:sub>
                                    <m:r>
                                      <a:rPr lang="en-US" altLang="ja-JP" sz="3200" b="0" i="1" smtClean="0">
                                        <a:latin typeface="Cambria Math"/>
                                      </a:rPr>
                                      <m:t>𝑠</m:t>
                                    </m:r>
                                  </m:sub>
                                </m:sSub>
                              </m:num>
                              <m:den>
                                <m:r>
                                  <a:rPr lang="en-US" altLang="ja-JP" sz="3200" i="1">
                                    <a:latin typeface="Cambria Math"/>
                                  </a:rPr>
                                  <m:t>𝜕</m:t>
                                </m:r>
                                <m:r>
                                  <a:rPr lang="en-US" altLang="ja-JP" sz="3200" i="1">
                                    <a:latin typeface="Cambria Math"/>
                                  </a:rPr>
                                  <m:t>𝑎</m:t>
                                </m:r>
                              </m:den>
                            </m:f>
                            <m:sSub>
                              <m:sSubPr>
                                <m:ctrlPr>
                                  <a:rPr lang="en-US" altLang="ja-JP" sz="3200" i="1">
                                    <a:latin typeface="Cambria Math"/>
                                  </a:rPr>
                                </m:ctrlPr>
                              </m:sSubPr>
                              <m:e>
                                <m:d>
                                  <m:dPr>
                                    <m:begChr m:val="⟨"/>
                                    <m:endChr m:val="⟩"/>
                                    <m:ctrlPr>
                                      <a:rPr lang="en-US" altLang="ja-JP" sz="3200" i="1">
                                        <a:latin typeface="Cambria Math"/>
                                      </a:rPr>
                                    </m:ctrlPr>
                                  </m:dPr>
                                  <m:e>
                                    <m:f>
                                      <m:fPr>
                                        <m:ctrlPr>
                                          <a:rPr lang="en-US" altLang="ja-JP" sz="3200" i="1">
                                            <a:latin typeface="Cambria Math"/>
                                          </a:rPr>
                                        </m:ctrlPr>
                                      </m:fPr>
                                      <m:num>
                                        <m:r>
                                          <a:rPr lang="en-US" altLang="ja-JP" sz="3200" i="1">
                                            <a:latin typeface="Cambria Math"/>
                                          </a:rPr>
                                          <m:t>𝜕</m:t>
                                        </m:r>
                                        <m:r>
                                          <a:rPr lang="en-US" altLang="ja-JP" sz="3200" i="1">
                                            <a:latin typeface="Cambria Math"/>
                                          </a:rPr>
                                          <m:t>𝑆</m:t>
                                        </m:r>
                                      </m:num>
                                      <m:den>
                                        <m:r>
                                          <a:rPr lang="en-US" altLang="ja-JP" sz="3200" i="1">
                                            <a:latin typeface="Cambria Math"/>
                                          </a:rPr>
                                          <m:t>𝜕</m:t>
                                        </m:r>
                                        <m:sSub>
                                          <m:sSubPr>
                                            <m:ctrlPr>
                                              <a:rPr lang="en-US" altLang="ja-JP" sz="3200" b="0" i="1" smtClean="0">
                                                <a:latin typeface="Cambria Math"/>
                                              </a:rPr>
                                            </m:ctrlPr>
                                          </m:sSubPr>
                                          <m:e>
                                            <m:r>
                                              <a:rPr lang="en-US" altLang="ja-JP" sz="3200" b="0" i="1" smtClean="0">
                                                <a:latin typeface="Cambria Math"/>
                                              </a:rPr>
                                              <m:t>𝜅</m:t>
                                            </m:r>
                                          </m:e>
                                          <m:sub>
                                            <m:r>
                                              <a:rPr lang="en-US" altLang="ja-JP" sz="3200" b="0" i="1" smtClean="0">
                                                <a:latin typeface="Cambria Math"/>
                                              </a:rPr>
                                              <m:t>𝑠</m:t>
                                            </m:r>
                                          </m:sub>
                                        </m:sSub>
                                      </m:den>
                                    </m:f>
                                  </m:e>
                                </m:d>
                              </m:e>
                              <m:sub>
                                <m:r>
                                  <a:rPr lang="en-US" altLang="ja-JP" sz="3200" i="1">
                                    <a:latin typeface="Cambria Math"/>
                                  </a:rPr>
                                  <m:t>𝑠𝑢𝑏</m:t>
                                </m:r>
                              </m:sub>
                            </m:sSub>
                          </m:e>
                        </m:d>
                      </m:oMath>
                    </m:oMathPara>
                  </a14:m>
                  <a:endParaRPr kumimoji="1" lang="en-US" altLang="ja-JP" sz="3200" b="0" dirty="0" smtClean="0"/>
                </a:p>
              </p:txBody>
            </p:sp>
          </mc:Choice>
          <mc:Fallback xmlns="">
            <p:sp>
              <p:nvSpPr>
                <p:cNvPr id="27" name="テキスト ボックス 26"/>
                <p:cNvSpPr txBox="1">
                  <a:spLocks noRot="1" noChangeAspect="1" noMove="1" noResize="1" noEditPoints="1" noAdjustHandles="1" noChangeArrowheads="1" noChangeShapeType="1" noTextEdit="1"/>
                </p:cNvSpPr>
                <p:nvPr/>
              </p:nvSpPr>
              <p:spPr>
                <a:xfrm>
                  <a:off x="882478" y="20785762"/>
                  <a:ext cx="13376874" cy="1583736"/>
                </a:xfrm>
                <a:prstGeom prst="rect">
                  <a:avLst/>
                </a:prstGeom>
                <a:blipFill rotWithShape="1">
                  <a:blip r:embed="rId18"/>
                  <a:stretch>
                    <a:fillRect/>
                  </a:stretch>
                </a:blipFill>
                <a:ln w="38100"/>
              </p:spPr>
              <p:txBody>
                <a:bodyPr/>
                <a:lstStyle/>
                <a:p>
                  <a:r>
                    <a:rPr lang="ja-JP" altLang="en-US">
                      <a:noFill/>
                    </a:rPr>
                    <a:t> </a:t>
                  </a:r>
                </a:p>
              </p:txBody>
            </p:sp>
          </mc:Fallback>
        </mc:AlternateContent>
        <p:sp>
          <p:nvSpPr>
            <p:cNvPr id="49" name="テキスト ボックス 48"/>
            <p:cNvSpPr txBox="1"/>
            <p:nvPr/>
          </p:nvSpPr>
          <p:spPr>
            <a:xfrm>
              <a:off x="1072315" y="20324142"/>
              <a:ext cx="3194464" cy="707886"/>
            </a:xfrm>
            <a:prstGeom prst="rect">
              <a:avLst/>
            </a:prstGeom>
            <a:solidFill>
              <a:schemeClr val="bg1"/>
            </a:solidFill>
          </p:spPr>
          <p:txBody>
            <a:bodyPr wrap="none" rtlCol="0">
              <a:spAutoFit/>
            </a:bodyPr>
            <a:lstStyle/>
            <a:p>
              <a:r>
                <a:rPr kumimoji="1" lang="en-US" altLang="ja-JP" sz="4000" dirty="0" smtClean="0">
                  <a:solidFill>
                    <a:schemeClr val="accent3">
                      <a:lumMod val="50000"/>
                    </a:schemeClr>
                  </a:solidFill>
                  <a:latin typeface="Calibri" panose="020F0502020204030204" pitchFamily="34" charset="0"/>
                </a:rPr>
                <a:t>Trace anomaly</a:t>
              </a:r>
              <a:endParaRPr kumimoji="1" lang="ja-JP" altLang="en-US" sz="4000" dirty="0">
                <a:solidFill>
                  <a:schemeClr val="accent3">
                    <a:lumMod val="50000"/>
                  </a:schemeClr>
                </a:solidFill>
                <a:latin typeface="Calibri" panose="020F0502020204030204" pitchFamily="34" charset="0"/>
              </a:endParaRPr>
            </a:p>
          </p:txBody>
        </p:sp>
      </p:grpSp>
      <p:sp>
        <p:nvSpPr>
          <p:cNvPr id="312" name="Rectangle 2"/>
          <p:cNvSpPr txBox="1">
            <a:spLocks noChangeArrowheads="1"/>
          </p:cNvSpPr>
          <p:nvPr/>
        </p:nvSpPr>
        <p:spPr>
          <a:xfrm>
            <a:off x="540000" y="14317862"/>
            <a:ext cx="12436475" cy="950912"/>
          </a:xfrm>
          <a:prstGeom prst="rect">
            <a:avLst/>
          </a:prstGeom>
        </p:spPr>
        <p:txBody>
          <a:bodyPr lIns="91522" tIns="45761" rIns="91522" bIns="45761"/>
          <a:lstStyle/>
          <a:p>
            <a:pPr marL="1563688" indent="-1563688">
              <a:lnSpc>
                <a:spcPct val="120000"/>
              </a:lnSpc>
              <a:spcBef>
                <a:spcPct val="20000"/>
              </a:spcBef>
              <a:defRPr/>
            </a:pPr>
            <a:r>
              <a:rPr lang="en-US" altLang="ja-JP" sz="4400" dirty="0">
                <a:solidFill>
                  <a:srgbClr val="C00000"/>
                </a:solidFill>
                <a:latin typeface="+mj-lt"/>
                <a:ea typeface="+mj-ea"/>
                <a:cs typeface="+mj-cs"/>
              </a:rPr>
              <a:t>2. </a:t>
            </a:r>
            <a:r>
              <a:rPr lang="en-US" altLang="ja-JP" sz="4400" dirty="0" smtClean="0">
                <a:solidFill>
                  <a:srgbClr val="C00000"/>
                </a:solidFill>
                <a:latin typeface="+mj-lt"/>
                <a:ea typeface="+mj-ea"/>
                <a:cs typeface="+mj-cs"/>
              </a:rPr>
              <a:t>Strategy to study the QCD equation of states</a:t>
            </a:r>
            <a:endParaRPr lang="en-US" altLang="ja-JP" sz="4800" dirty="0">
              <a:solidFill>
                <a:srgbClr val="C00000"/>
              </a:solidFill>
              <a:latin typeface="Symbol" pitchFamily="18" charset="2"/>
              <a:ea typeface="ＭＳ Ｐゴシック" charset="-128"/>
            </a:endParaRPr>
          </a:p>
        </p:txBody>
      </p:sp>
      <p:sp>
        <p:nvSpPr>
          <p:cNvPr id="313" name="Rectangle 2"/>
          <p:cNvSpPr txBox="1">
            <a:spLocks noChangeArrowheads="1"/>
          </p:cNvSpPr>
          <p:nvPr/>
        </p:nvSpPr>
        <p:spPr>
          <a:xfrm>
            <a:off x="540000" y="25205878"/>
            <a:ext cx="7280896" cy="950912"/>
          </a:xfrm>
          <a:prstGeom prst="rect">
            <a:avLst/>
          </a:prstGeom>
        </p:spPr>
        <p:txBody>
          <a:bodyPr lIns="91522" tIns="45761" rIns="91522" bIns="45761"/>
          <a:lstStyle/>
          <a:p>
            <a:pPr marL="1563688" indent="-1563688">
              <a:lnSpc>
                <a:spcPct val="120000"/>
              </a:lnSpc>
              <a:spcBef>
                <a:spcPct val="20000"/>
              </a:spcBef>
              <a:defRPr/>
            </a:pPr>
            <a:r>
              <a:rPr lang="en-US" altLang="ja-JP" sz="4400" dirty="0" smtClean="0">
                <a:solidFill>
                  <a:srgbClr val="002060"/>
                </a:solidFill>
                <a:latin typeface="Calibri" pitchFamily="34" charset="0"/>
                <a:ea typeface="ＭＳ Ｐゴシック" charset="-128"/>
              </a:rPr>
              <a:t>2-2. Fixed scale approach</a:t>
            </a:r>
            <a:r>
              <a:rPr lang="en-US" altLang="ja-JP" sz="3600" dirty="0" smtClean="0">
                <a:solidFill>
                  <a:srgbClr val="0070C0"/>
                </a:solidFill>
                <a:latin typeface="+mj-lt"/>
                <a:ea typeface="+mj-ea"/>
                <a:cs typeface="+mj-cs"/>
              </a:rPr>
              <a:t> </a:t>
            </a:r>
            <a:endParaRPr lang="en-US" altLang="ja-JP" sz="3600" dirty="0">
              <a:solidFill>
                <a:srgbClr val="0070C0"/>
              </a:solidFill>
              <a:latin typeface="+mj-lt"/>
              <a:ea typeface="+mj-ea"/>
              <a:cs typeface="+mj-cs"/>
            </a:endParaRPr>
          </a:p>
        </p:txBody>
      </p:sp>
      <mc:AlternateContent xmlns:mc="http://schemas.openxmlformats.org/markup-compatibility/2006" xmlns:a14="http://schemas.microsoft.com/office/drawing/2010/main">
        <mc:Choice Requires="a14">
          <p:sp>
            <p:nvSpPr>
              <p:cNvPr id="314" name="Rectangle 4"/>
              <p:cNvSpPr>
                <a:spLocks noChangeArrowheads="1"/>
              </p:cNvSpPr>
              <p:nvPr/>
            </p:nvSpPr>
            <p:spPr bwMode="auto">
              <a:xfrm>
                <a:off x="1314451" y="26071725"/>
                <a:ext cx="9128249" cy="1021169"/>
              </a:xfrm>
              <a:prstGeom prst="rect">
                <a:avLst/>
              </a:prstGeom>
              <a:noFill/>
              <a:ln w="28575" algn="ctr">
                <a:solidFill>
                  <a:srgbClr val="5AB408"/>
                </a:solidFill>
                <a:miter lim="800000"/>
                <a:headEnd/>
                <a:tailEnd/>
              </a:ln>
              <a:effectLst/>
              <a:extLst>
                <a:ext uri="{909E8E84-426E-40DD-AFC4-6F175D3DCCD1}">
                  <a14:hiddenFill>
                    <a:solidFill>
                      <a:schemeClr val="accent1"/>
                    </a:solidFill>
                  </a14:hiddenFill>
                </a:ext>
                <a:ext uri="{AF507438-7753-43E0-B8FC-AC1667EBCBE1}">
                  <a14:hiddenEffects>
                    <a:effectLst>
                      <a:outerShdw dist="35921" dir="2700000" algn="ctr" rotWithShape="0">
                        <a:schemeClr val="bg2"/>
                      </a:outerShdw>
                    </a:effectLst>
                  </a14:hiddenEffects>
                </a:ext>
              </a:extLst>
            </p:spPr>
            <p:txBody>
              <a:bodyPr wrap="square" lIns="126000" tIns="82800" rIns="126000" bIns="82800">
                <a:spAutoFit/>
              </a:bodyPr>
              <a:lstStyle/>
              <a:p>
                <a:pPr>
                  <a:defRPr/>
                </a:pPr>
                <a:r>
                  <a:rPr lang="en-US" altLang="ja-JP" sz="3600" dirty="0" smtClean="0">
                    <a:latin typeface="Calibri" panose="020F0502020204030204" pitchFamily="34" charset="0"/>
                  </a:rPr>
                  <a:t>Temperature </a:t>
                </a:r>
                <a14:m>
                  <m:oMath xmlns:m="http://schemas.openxmlformats.org/officeDocument/2006/math">
                    <m:r>
                      <a:rPr lang="en-US" altLang="ja-JP" sz="3600" b="0" i="1" smtClean="0">
                        <a:solidFill>
                          <a:srgbClr val="FF0000"/>
                        </a:solidFill>
                        <a:latin typeface="Cambria Math"/>
                      </a:rPr>
                      <m:t>𝑇</m:t>
                    </m:r>
                    <m:r>
                      <a:rPr lang="en-US" altLang="ja-JP" sz="3600" b="0" i="1" smtClean="0">
                        <a:solidFill>
                          <a:srgbClr val="FF0000"/>
                        </a:solidFill>
                        <a:latin typeface="Cambria Math"/>
                      </a:rPr>
                      <m:t>=</m:t>
                    </m:r>
                    <m:f>
                      <m:fPr>
                        <m:ctrlPr>
                          <a:rPr lang="en-US" altLang="ja-JP" sz="3600" b="0" i="1" smtClean="0">
                            <a:solidFill>
                              <a:srgbClr val="FF0000"/>
                            </a:solidFill>
                            <a:latin typeface="Cambria Math"/>
                          </a:rPr>
                        </m:ctrlPr>
                      </m:fPr>
                      <m:num>
                        <m:r>
                          <a:rPr lang="en-US" altLang="ja-JP" sz="3600" b="0" i="1" smtClean="0">
                            <a:solidFill>
                              <a:srgbClr val="FF0000"/>
                            </a:solidFill>
                            <a:latin typeface="Cambria Math"/>
                          </a:rPr>
                          <m:t>1</m:t>
                        </m:r>
                      </m:num>
                      <m:den>
                        <m:sSub>
                          <m:sSubPr>
                            <m:ctrlPr>
                              <a:rPr lang="en-US" altLang="ja-JP" sz="3600" b="0" i="1" smtClean="0">
                                <a:solidFill>
                                  <a:srgbClr val="FF0000"/>
                                </a:solidFill>
                                <a:latin typeface="Cambria Math"/>
                              </a:rPr>
                            </m:ctrlPr>
                          </m:sSubPr>
                          <m:e>
                            <m:r>
                              <a:rPr lang="en-US" altLang="ja-JP" sz="3600" b="0" i="1" smtClean="0">
                                <a:solidFill>
                                  <a:srgbClr val="FF0000"/>
                                </a:solidFill>
                                <a:latin typeface="Cambria Math"/>
                              </a:rPr>
                              <m:t>𝑁</m:t>
                            </m:r>
                          </m:e>
                          <m:sub>
                            <m:r>
                              <a:rPr lang="en-US" altLang="ja-JP" sz="3600" b="0" i="1" smtClean="0">
                                <a:solidFill>
                                  <a:srgbClr val="FF0000"/>
                                </a:solidFill>
                                <a:latin typeface="Cambria Math"/>
                              </a:rPr>
                              <m:t>𝑡</m:t>
                            </m:r>
                          </m:sub>
                        </m:sSub>
                        <m:r>
                          <a:rPr lang="en-US" altLang="ja-JP" sz="3600" b="0" i="1" smtClean="0">
                            <a:solidFill>
                              <a:srgbClr val="FF0000"/>
                            </a:solidFill>
                            <a:latin typeface="Cambria Math"/>
                          </a:rPr>
                          <m:t>𝑎</m:t>
                        </m:r>
                      </m:den>
                    </m:f>
                  </m:oMath>
                </a14:m>
                <a:r>
                  <a:rPr lang="en-US" altLang="ja-JP" sz="3600" dirty="0" smtClean="0">
                    <a:latin typeface="Calibri" panose="020F0502020204030204" pitchFamily="34" charset="0"/>
                  </a:rPr>
                  <a:t> </a:t>
                </a:r>
                <a:r>
                  <a:rPr lang="en-US" altLang="ja-JP" sz="3600" dirty="0">
                    <a:latin typeface="Calibri" panose="020F0502020204030204" pitchFamily="34" charset="0"/>
                  </a:rPr>
                  <a:t>is varied by </a:t>
                </a:r>
                <a14:m>
                  <m:oMath xmlns:m="http://schemas.openxmlformats.org/officeDocument/2006/math">
                    <m:sSub>
                      <m:sSubPr>
                        <m:ctrlPr>
                          <a:rPr lang="en-US" altLang="ja-JP" sz="3600" b="0" i="1" smtClean="0">
                            <a:solidFill>
                              <a:srgbClr val="FF0000"/>
                            </a:solidFill>
                            <a:latin typeface="Cambria Math"/>
                          </a:rPr>
                        </m:ctrlPr>
                      </m:sSubPr>
                      <m:e>
                        <m:r>
                          <a:rPr lang="en-US" altLang="ja-JP" sz="3600" b="0" i="1" smtClean="0">
                            <a:solidFill>
                              <a:srgbClr val="FF0000"/>
                            </a:solidFill>
                            <a:latin typeface="Cambria Math"/>
                          </a:rPr>
                          <m:t>𝑁</m:t>
                        </m:r>
                      </m:e>
                      <m:sub>
                        <m:r>
                          <a:rPr lang="en-US" altLang="ja-JP" sz="3600" b="0" i="1" smtClean="0">
                            <a:solidFill>
                              <a:srgbClr val="FF0000"/>
                            </a:solidFill>
                            <a:latin typeface="Cambria Math"/>
                          </a:rPr>
                          <m:t>𝑡</m:t>
                        </m:r>
                      </m:sub>
                    </m:sSub>
                  </m:oMath>
                </a14:m>
                <a:r>
                  <a:rPr lang="en-US" altLang="ja-JP" sz="3600" dirty="0" smtClean="0">
                    <a:solidFill>
                      <a:srgbClr val="FF0000"/>
                    </a:solidFill>
                    <a:latin typeface="Calibri" panose="020F0502020204030204" pitchFamily="34" charset="0"/>
                  </a:rPr>
                  <a:t> </a:t>
                </a:r>
                <a:r>
                  <a:rPr lang="en-US" altLang="ja-JP" sz="3600" dirty="0">
                    <a:latin typeface="Calibri" panose="020F0502020204030204" pitchFamily="34" charset="0"/>
                  </a:rPr>
                  <a:t>at fixed </a:t>
                </a:r>
                <a14:m>
                  <m:oMath xmlns:m="http://schemas.openxmlformats.org/officeDocument/2006/math">
                    <m:r>
                      <a:rPr lang="en-US" altLang="ja-JP" sz="3600" b="0" i="1" smtClean="0">
                        <a:solidFill>
                          <a:srgbClr val="FF0000"/>
                        </a:solidFill>
                        <a:latin typeface="Cambria Math"/>
                      </a:rPr>
                      <m:t>𝑎</m:t>
                    </m:r>
                  </m:oMath>
                </a14:m>
                <a:r>
                  <a:rPr lang="en-US" altLang="ja-JP" sz="3600" baseline="-25000" dirty="0" smtClean="0">
                    <a:latin typeface="Calibri" panose="020F0502020204030204" pitchFamily="34" charset="0"/>
                  </a:rPr>
                  <a:t> </a:t>
                </a:r>
                <a:endParaRPr lang="en-US" altLang="ja-JP" sz="3600" baseline="-25000" dirty="0">
                  <a:latin typeface="Calibri" panose="020F0502020204030204" pitchFamily="34" charset="0"/>
                </a:endParaRPr>
              </a:p>
            </p:txBody>
          </p:sp>
        </mc:Choice>
        <mc:Fallback xmlns="">
          <p:sp>
            <p:nvSpPr>
              <p:cNvPr id="314" name="Rectangle 4"/>
              <p:cNvSpPr>
                <a:spLocks noRot="1" noChangeAspect="1" noMove="1" noResize="1" noEditPoints="1" noAdjustHandles="1" noChangeArrowheads="1" noChangeShapeType="1" noTextEdit="1"/>
              </p:cNvSpPr>
              <p:nvPr/>
            </p:nvSpPr>
            <p:spPr bwMode="auto">
              <a:xfrm>
                <a:off x="1314451" y="26071725"/>
                <a:ext cx="9128249" cy="1021169"/>
              </a:xfrm>
              <a:prstGeom prst="rect">
                <a:avLst/>
              </a:prstGeom>
              <a:blipFill rotWithShape="1">
                <a:blip r:embed="rId19"/>
                <a:stretch>
                  <a:fillRect l="-1531"/>
                </a:stretch>
              </a:blipFill>
              <a:ln w="28575" algn="ctr">
                <a:solidFill>
                  <a:srgbClr val="5AB40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315" name="テキスト ボックス 314"/>
          <p:cNvSpPr txBox="1"/>
          <p:nvPr/>
        </p:nvSpPr>
        <p:spPr>
          <a:xfrm>
            <a:off x="4986859" y="27092894"/>
            <a:ext cx="6907597" cy="1200329"/>
          </a:xfrm>
          <a:prstGeom prst="rect">
            <a:avLst/>
          </a:prstGeom>
          <a:noFill/>
        </p:spPr>
        <p:txBody>
          <a:bodyPr wrap="none">
            <a:spAutoFit/>
          </a:bodyPr>
          <a:lstStyle/>
          <a:p>
            <a:pPr>
              <a:defRPr/>
            </a:pPr>
            <a:r>
              <a:rPr lang="en-US" altLang="ja-JP" sz="3600" dirty="0" smtClean="0">
                <a:solidFill>
                  <a:srgbClr val="0033CC"/>
                </a:solidFill>
                <a:latin typeface="Calibri" panose="020F0502020204030204" pitchFamily="34" charset="0"/>
              </a:rPr>
              <a:t>a   : </a:t>
            </a:r>
            <a:r>
              <a:rPr lang="en-US" altLang="ja-JP" sz="3600" dirty="0">
                <a:solidFill>
                  <a:srgbClr val="0033CC"/>
                </a:solidFill>
                <a:latin typeface="Calibri" panose="020F0502020204030204" pitchFamily="34" charset="0"/>
              </a:rPr>
              <a:t>lattice spacing</a:t>
            </a:r>
          </a:p>
          <a:p>
            <a:pPr>
              <a:defRPr/>
            </a:pPr>
            <a:r>
              <a:rPr lang="en-US" altLang="ja-JP" sz="3600" dirty="0">
                <a:solidFill>
                  <a:srgbClr val="0033CC"/>
                </a:solidFill>
                <a:latin typeface="Calibri" panose="020F0502020204030204" pitchFamily="34" charset="0"/>
              </a:rPr>
              <a:t>N</a:t>
            </a:r>
            <a:r>
              <a:rPr lang="en-US" altLang="ja-JP" sz="3600" baseline="-25000" dirty="0">
                <a:solidFill>
                  <a:srgbClr val="0033CC"/>
                </a:solidFill>
                <a:latin typeface="Calibri" panose="020F0502020204030204" pitchFamily="34" charset="0"/>
              </a:rPr>
              <a:t>t</a:t>
            </a:r>
            <a:r>
              <a:rPr lang="en-US" altLang="ja-JP" sz="3600" dirty="0">
                <a:solidFill>
                  <a:srgbClr val="0033CC"/>
                </a:solidFill>
                <a:latin typeface="Calibri" panose="020F0502020204030204" pitchFamily="34" charset="0"/>
              </a:rPr>
              <a:t> : lattice size in temporal direction</a:t>
            </a:r>
            <a:endParaRPr lang="ja-JP" altLang="en-US" sz="3600" dirty="0">
              <a:solidFill>
                <a:srgbClr val="0033CC"/>
              </a:solidFill>
              <a:latin typeface="Calibri" panose="020F0502020204030204" pitchFamily="34" charset="0"/>
            </a:endParaRPr>
          </a:p>
        </p:txBody>
      </p:sp>
      <p:pic>
        <p:nvPicPr>
          <p:cNvPr id="316" name="図 3"/>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671216" y="29376836"/>
            <a:ext cx="5646799" cy="4626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 name="Text Box 34"/>
          <p:cNvSpPr txBox="1">
            <a:spLocks noChangeArrowheads="1"/>
          </p:cNvSpPr>
          <p:nvPr/>
        </p:nvSpPr>
        <p:spPr bwMode="auto">
          <a:xfrm>
            <a:off x="7957145" y="29304174"/>
            <a:ext cx="6462762" cy="5080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pPr>
              <a:buClr>
                <a:srgbClr val="FF0000"/>
              </a:buClr>
              <a:buFont typeface="Wingdings" pitchFamily="2" charset="2"/>
              <a:buChar char="n"/>
              <a:defRPr/>
            </a:pPr>
            <a:r>
              <a:rPr lang="en-US" altLang="ja-JP" sz="3600" dirty="0">
                <a:latin typeface="Calibri" panose="020F0502020204030204" pitchFamily="34" charset="0"/>
              </a:rPr>
              <a:t> </a:t>
            </a:r>
            <a:r>
              <a:rPr lang="en-US" altLang="ja-JP" sz="3600" dirty="0">
                <a:solidFill>
                  <a:srgbClr val="FF0000"/>
                </a:solidFill>
                <a:latin typeface="Calibri" panose="020F0502020204030204" pitchFamily="34" charset="0"/>
              </a:rPr>
              <a:t>Advantages</a:t>
            </a:r>
          </a:p>
          <a:p>
            <a:pPr>
              <a:defRPr/>
            </a:pPr>
            <a:r>
              <a:rPr lang="en-US" altLang="ja-JP" sz="3600" dirty="0">
                <a:latin typeface="Calibri" panose="020F0502020204030204" pitchFamily="34" charset="0"/>
              </a:rPr>
              <a:t>   - Line of Constant Physics</a:t>
            </a:r>
          </a:p>
          <a:p>
            <a:pPr>
              <a:defRPr/>
            </a:pPr>
            <a:r>
              <a:rPr lang="en-US" altLang="ja-JP" sz="3600" dirty="0">
                <a:latin typeface="Calibri" panose="020F0502020204030204" pitchFamily="34" charset="0"/>
              </a:rPr>
              <a:t>   - </a:t>
            </a:r>
            <a:r>
              <a:rPr lang="en-US" altLang="ja-JP" sz="3600" dirty="0" smtClean="0">
                <a:latin typeface="Calibri" panose="020F0502020204030204" pitchFamily="34" charset="0"/>
              </a:rPr>
              <a:t>Common T=0 </a:t>
            </a:r>
            <a:r>
              <a:rPr lang="en-US" altLang="ja-JP" sz="3600" dirty="0">
                <a:latin typeface="Calibri" panose="020F0502020204030204" pitchFamily="34" charset="0"/>
              </a:rPr>
              <a:t>subtraction </a:t>
            </a:r>
          </a:p>
          <a:p>
            <a:pPr>
              <a:defRPr/>
            </a:pPr>
            <a:r>
              <a:rPr lang="en-US" altLang="ja-JP" sz="3600" dirty="0">
                <a:latin typeface="Calibri" panose="020F0502020204030204" pitchFamily="34" charset="0"/>
              </a:rPr>
              <a:t>     (spectrum study at T=0 )</a:t>
            </a:r>
          </a:p>
          <a:p>
            <a:pPr>
              <a:defRPr/>
            </a:pPr>
            <a:r>
              <a:rPr lang="en-US" altLang="ja-JP" sz="3600" dirty="0">
                <a:latin typeface="Calibri" panose="020F0502020204030204" pitchFamily="34" charset="0"/>
              </a:rPr>
              <a:t>   - Lattice spacing at lower T</a:t>
            </a:r>
          </a:p>
          <a:p>
            <a:pPr>
              <a:defRPr/>
            </a:pPr>
            <a:r>
              <a:rPr lang="en-US" altLang="ja-JP" sz="3600" dirty="0">
                <a:latin typeface="Calibri" panose="020F0502020204030204" pitchFamily="34" charset="0"/>
              </a:rPr>
              <a:t>   - Finite volume effects</a:t>
            </a:r>
          </a:p>
          <a:p>
            <a:pPr>
              <a:buClr>
                <a:srgbClr val="0033CC"/>
              </a:buClr>
              <a:buFont typeface="Wingdings" pitchFamily="2" charset="2"/>
              <a:buChar char="n"/>
              <a:defRPr/>
            </a:pPr>
            <a:r>
              <a:rPr lang="en-US" altLang="ja-JP" sz="3600" dirty="0">
                <a:latin typeface="Calibri" panose="020F0502020204030204" pitchFamily="34" charset="0"/>
              </a:rPr>
              <a:t> </a:t>
            </a:r>
            <a:r>
              <a:rPr lang="en-US" altLang="ja-JP" sz="3600" dirty="0">
                <a:solidFill>
                  <a:srgbClr val="0033CC"/>
                </a:solidFill>
                <a:latin typeface="Calibri" panose="020F0502020204030204" pitchFamily="34" charset="0"/>
              </a:rPr>
              <a:t>Disadvantages</a:t>
            </a:r>
          </a:p>
          <a:p>
            <a:pPr>
              <a:defRPr/>
            </a:pPr>
            <a:r>
              <a:rPr lang="en-US" altLang="ja-JP" sz="3600" dirty="0">
                <a:latin typeface="Calibri" panose="020F0502020204030204" pitchFamily="34" charset="0"/>
              </a:rPr>
              <a:t>   - T resolution due to integer N</a:t>
            </a:r>
            <a:r>
              <a:rPr lang="en-US" altLang="ja-JP" sz="3600" baseline="-25000" dirty="0">
                <a:latin typeface="Calibri" panose="020F0502020204030204" pitchFamily="34" charset="0"/>
              </a:rPr>
              <a:t>t</a:t>
            </a:r>
            <a:endParaRPr lang="en-US" altLang="ja-JP" sz="3600" dirty="0">
              <a:latin typeface="Calibri" panose="020F0502020204030204" pitchFamily="34" charset="0"/>
            </a:endParaRPr>
          </a:p>
          <a:p>
            <a:pPr>
              <a:defRPr/>
            </a:pPr>
            <a:r>
              <a:rPr lang="en-US" altLang="ja-JP" sz="3600" dirty="0">
                <a:latin typeface="Calibri" panose="020F0502020204030204" pitchFamily="34" charset="0"/>
              </a:rPr>
              <a:t>   - UV cutoff eff. at high T’s</a:t>
            </a:r>
          </a:p>
        </p:txBody>
      </p:sp>
      <p:sp>
        <p:nvSpPr>
          <p:cNvPr id="318" name="テキスト ボックス 317"/>
          <p:cNvSpPr txBox="1"/>
          <p:nvPr/>
        </p:nvSpPr>
        <p:spPr>
          <a:xfrm>
            <a:off x="6210558" y="31958462"/>
            <a:ext cx="1647246" cy="1200329"/>
          </a:xfrm>
          <a:prstGeom prst="rect">
            <a:avLst/>
          </a:prstGeom>
          <a:noFill/>
        </p:spPr>
        <p:txBody>
          <a:bodyPr wrap="none">
            <a:spAutoFit/>
          </a:bodyPr>
          <a:lstStyle/>
          <a:p>
            <a:pPr marL="285750" indent="-285750">
              <a:buFont typeface="Wingdings" pitchFamily="2" charset="2"/>
              <a:buChar char="ß"/>
              <a:defRPr/>
            </a:pPr>
            <a:r>
              <a:rPr lang="en-US" altLang="ja-JP" sz="3600" dirty="0">
                <a:solidFill>
                  <a:srgbClr val="808000"/>
                </a:solidFill>
                <a:latin typeface="Calibri" panose="020F0502020204030204" pitchFamily="34" charset="0"/>
              </a:rPr>
              <a:t>fixed </a:t>
            </a:r>
          </a:p>
          <a:p>
            <a:pPr>
              <a:defRPr/>
            </a:pPr>
            <a:r>
              <a:rPr lang="en-US" altLang="ja-JP" sz="3600" dirty="0">
                <a:solidFill>
                  <a:srgbClr val="808000"/>
                </a:solidFill>
                <a:latin typeface="Calibri" panose="020F0502020204030204" pitchFamily="34" charset="0"/>
              </a:rPr>
              <a:t>    scale </a:t>
            </a:r>
            <a:endParaRPr lang="ja-JP" altLang="en-US" sz="3600" dirty="0">
              <a:solidFill>
                <a:srgbClr val="808000"/>
              </a:solidFill>
              <a:latin typeface="Calibri" panose="020F0502020204030204" pitchFamily="34" charset="0"/>
            </a:endParaRPr>
          </a:p>
        </p:txBody>
      </p:sp>
      <p:sp>
        <p:nvSpPr>
          <p:cNvPr id="319" name="Rectangle 2"/>
          <p:cNvSpPr txBox="1">
            <a:spLocks noChangeArrowheads="1"/>
          </p:cNvSpPr>
          <p:nvPr/>
        </p:nvSpPr>
        <p:spPr>
          <a:xfrm>
            <a:off x="540000" y="34715092"/>
            <a:ext cx="12436475" cy="904826"/>
          </a:xfrm>
          <a:prstGeom prst="rect">
            <a:avLst/>
          </a:prstGeom>
        </p:spPr>
        <p:txBody>
          <a:bodyPr lIns="91522" tIns="45761" rIns="91522" bIns="45761"/>
          <a:lstStyle/>
          <a:p>
            <a:pPr marL="1563688" indent="-1563688">
              <a:lnSpc>
                <a:spcPct val="120000"/>
              </a:lnSpc>
              <a:spcBef>
                <a:spcPct val="20000"/>
              </a:spcBef>
              <a:defRPr/>
            </a:pPr>
            <a:r>
              <a:rPr lang="en-US" altLang="ja-JP" sz="4400" dirty="0" smtClean="0">
                <a:solidFill>
                  <a:srgbClr val="002060"/>
                </a:solidFill>
                <a:latin typeface="Calibri" pitchFamily="34" charset="0"/>
                <a:ea typeface="ＭＳ Ｐゴシック" charset="-128"/>
              </a:rPr>
              <a:t>2-3. T-integration method at the fixed scale</a:t>
            </a:r>
          </a:p>
        </p:txBody>
      </p:sp>
      <p:pic>
        <p:nvPicPr>
          <p:cNvPr id="320" name="図 1"/>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738387" y="37327924"/>
            <a:ext cx="5529255" cy="4814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1" name="Text Box 8"/>
          <p:cNvSpPr txBox="1">
            <a:spLocks noChangeArrowheads="1"/>
          </p:cNvSpPr>
          <p:nvPr/>
        </p:nvSpPr>
        <p:spPr bwMode="auto">
          <a:xfrm>
            <a:off x="6499027" y="37318030"/>
            <a:ext cx="8233834" cy="4387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defTabSz="914400">
              <a:lnSpc>
                <a:spcPct val="150000"/>
              </a:lnSpc>
              <a:buClr>
                <a:srgbClr val="0033CC"/>
              </a:buClr>
              <a:buSzPct val="80000"/>
              <a:defRPr/>
            </a:pPr>
            <a:r>
              <a:rPr lang="en-US" altLang="ja-JP" sz="3600" dirty="0" smtClean="0">
                <a:solidFill>
                  <a:schemeClr val="bg1">
                    <a:lumMod val="50000"/>
                  </a:schemeClr>
                </a:solidFill>
                <a:latin typeface="Calibri" panose="020F0502020204030204" pitchFamily="34" charset="0"/>
              </a:rPr>
              <a:t>Phys. Rev. D85, 094508 (2012), WHOT-QCD</a:t>
            </a:r>
            <a:endParaRPr lang="en-US" altLang="ja-JP" sz="3600" dirty="0" smtClean="0">
              <a:solidFill>
                <a:srgbClr val="000000"/>
              </a:solidFill>
              <a:latin typeface="Calibri" panose="020F0502020204030204" pitchFamily="34" charset="0"/>
            </a:endParaRPr>
          </a:p>
          <a:p>
            <a:pPr defTabSz="914400">
              <a:lnSpc>
                <a:spcPts val="4500"/>
              </a:lnSpc>
              <a:buClr>
                <a:srgbClr val="0033CC"/>
              </a:buClr>
              <a:buSzPct val="80000"/>
              <a:buFont typeface="Wingdings" pitchFamily="2" charset="2"/>
              <a:buChar char="n"/>
              <a:defRPr/>
            </a:pPr>
            <a:r>
              <a:rPr lang="en-US" altLang="ja-JP" sz="3600" dirty="0" smtClean="0">
                <a:solidFill>
                  <a:srgbClr val="000000"/>
                </a:solidFill>
                <a:latin typeface="Calibri" panose="020F0502020204030204" pitchFamily="34" charset="0"/>
              </a:rPr>
              <a:t> (2+1)-flavor </a:t>
            </a:r>
            <a:r>
              <a:rPr lang="en-US" altLang="ja-JP" sz="3600" dirty="0">
                <a:solidFill>
                  <a:srgbClr val="000000"/>
                </a:solidFill>
                <a:latin typeface="Calibri" panose="020F0502020204030204" pitchFamily="34" charset="0"/>
              </a:rPr>
              <a:t>QCD </a:t>
            </a:r>
            <a:r>
              <a:rPr lang="en-US" altLang="ja-JP" sz="3600" dirty="0" smtClean="0">
                <a:solidFill>
                  <a:srgbClr val="000000"/>
                </a:solidFill>
                <a:latin typeface="Calibri" panose="020F0502020204030204" pitchFamily="34" charset="0"/>
              </a:rPr>
              <a:t>Equation of state</a:t>
            </a:r>
          </a:p>
          <a:p>
            <a:pPr defTabSz="914400">
              <a:lnSpc>
                <a:spcPts val="4500"/>
              </a:lnSpc>
              <a:buClr>
                <a:srgbClr val="0033CC"/>
              </a:buClr>
              <a:buSzPct val="80000"/>
              <a:defRPr/>
            </a:pPr>
            <a:r>
              <a:rPr lang="en-US" altLang="ja-JP" sz="3600" dirty="0">
                <a:solidFill>
                  <a:srgbClr val="000000"/>
                </a:solidFill>
                <a:latin typeface="Calibri" panose="020F0502020204030204" pitchFamily="34" charset="0"/>
              </a:rPr>
              <a:t>	</a:t>
            </a:r>
            <a:r>
              <a:rPr lang="en-US" altLang="ja-JP" sz="3600" dirty="0" smtClean="0">
                <a:solidFill>
                  <a:srgbClr val="000000"/>
                </a:solidFill>
                <a:latin typeface="Calibri" panose="020F0502020204030204" pitchFamily="34" charset="0"/>
              </a:rPr>
              <a:t>	using </a:t>
            </a:r>
            <a:r>
              <a:rPr lang="en-US" altLang="ja-JP" sz="3600" dirty="0">
                <a:solidFill>
                  <a:srgbClr val="000000"/>
                </a:solidFill>
                <a:latin typeface="Calibri" panose="020F0502020204030204" pitchFamily="34" charset="0"/>
              </a:rPr>
              <a:t>Wilson quarks </a:t>
            </a:r>
            <a:endParaRPr lang="en-US" altLang="ja-JP" sz="3600" dirty="0" smtClean="0">
              <a:solidFill>
                <a:srgbClr val="000000"/>
              </a:solidFill>
              <a:latin typeface="Calibri" panose="020F0502020204030204" pitchFamily="34" charset="0"/>
            </a:endParaRPr>
          </a:p>
          <a:p>
            <a:pPr defTabSz="914400">
              <a:lnSpc>
                <a:spcPts val="4500"/>
              </a:lnSpc>
              <a:buClr>
                <a:srgbClr val="0033CC"/>
              </a:buClr>
              <a:buSzPct val="80000"/>
              <a:defRPr/>
            </a:pPr>
            <a:r>
              <a:rPr lang="en-US" altLang="ja-JP" sz="3600" dirty="0">
                <a:solidFill>
                  <a:srgbClr val="000000"/>
                </a:solidFill>
                <a:latin typeface="Calibri" panose="020F0502020204030204" pitchFamily="34" charset="0"/>
              </a:rPr>
              <a:t>	</a:t>
            </a:r>
            <a:r>
              <a:rPr lang="en-US" altLang="ja-JP" sz="3600" dirty="0" smtClean="0">
                <a:solidFill>
                  <a:srgbClr val="000000"/>
                </a:solidFill>
                <a:latin typeface="Calibri" panose="020F0502020204030204" pitchFamily="34" charset="0"/>
              </a:rPr>
              <a:t>heavier ud-quarks </a:t>
            </a:r>
            <a:r>
              <a:rPr lang="en-US" altLang="ja-JP" sz="3600" dirty="0" smtClean="0">
                <a:solidFill>
                  <a:srgbClr val="000000"/>
                </a:solidFill>
                <a:effectLst/>
                <a:latin typeface="Calibri" panose="020F0502020204030204" pitchFamily="34" charset="0"/>
              </a:rPr>
              <a:t>( m</a:t>
            </a:r>
            <a:r>
              <a:rPr lang="el-GR" altLang="ja-JP" sz="3600" baseline="-25000" dirty="0" smtClean="0">
                <a:solidFill>
                  <a:srgbClr val="000000"/>
                </a:solidFill>
                <a:effectLst/>
                <a:latin typeface="Calibri" panose="020F0502020204030204" pitchFamily="34" charset="0"/>
              </a:rPr>
              <a:t>π</a:t>
            </a:r>
            <a:r>
              <a:rPr lang="en-US" altLang="ja-JP" sz="3600" dirty="0" smtClean="0">
                <a:solidFill>
                  <a:srgbClr val="000000"/>
                </a:solidFill>
                <a:effectLst/>
                <a:latin typeface="Calibri" panose="020F0502020204030204" pitchFamily="34" charset="0"/>
              </a:rPr>
              <a:t>/m</a:t>
            </a:r>
            <a:r>
              <a:rPr lang="el-GR" altLang="ja-JP" sz="3600" baseline="-25000" dirty="0" smtClean="0">
                <a:solidFill>
                  <a:srgbClr val="000000"/>
                </a:solidFill>
                <a:effectLst/>
                <a:latin typeface="Calibri" panose="020F0502020204030204" pitchFamily="34" charset="0"/>
              </a:rPr>
              <a:t>ρ</a:t>
            </a:r>
            <a:r>
              <a:rPr lang="en-US" altLang="ja-JP" sz="3600" dirty="0" smtClean="0">
                <a:solidFill>
                  <a:srgbClr val="000000"/>
                </a:solidFill>
                <a:effectLst/>
                <a:latin typeface="Calibri" panose="020F0502020204030204" pitchFamily="34" charset="0"/>
              </a:rPr>
              <a:t> ≈ 0.63 )</a:t>
            </a:r>
          </a:p>
          <a:p>
            <a:pPr defTabSz="914400">
              <a:lnSpc>
                <a:spcPts val="4500"/>
              </a:lnSpc>
              <a:buClr>
                <a:srgbClr val="0033CC"/>
              </a:buClr>
              <a:buSzPct val="80000"/>
              <a:buFont typeface="Wingdings" pitchFamily="2" charset="2"/>
              <a:buChar char="n"/>
              <a:defRPr/>
            </a:pPr>
            <a:r>
              <a:rPr lang="en-US" altLang="ja-JP" sz="3600" dirty="0" smtClean="0">
                <a:solidFill>
                  <a:srgbClr val="000000"/>
                </a:solidFill>
                <a:effectLst/>
                <a:latin typeface="Calibri" panose="020F0502020204030204" pitchFamily="34" charset="0"/>
              </a:rPr>
              <a:t> T=0 data from CP-PACS/JLQCD</a:t>
            </a:r>
          </a:p>
          <a:p>
            <a:pPr defTabSz="914400">
              <a:lnSpc>
                <a:spcPts val="4500"/>
              </a:lnSpc>
              <a:buClr>
                <a:srgbClr val="0033CC"/>
              </a:buClr>
              <a:buSzPct val="80000"/>
              <a:defRPr/>
            </a:pPr>
            <a:r>
              <a:rPr lang="en-US" altLang="ja-JP" sz="3600" dirty="0" smtClean="0">
                <a:solidFill>
                  <a:srgbClr val="000000"/>
                </a:solidFill>
                <a:latin typeface="Calibri" panose="020F0502020204030204" pitchFamily="34" charset="0"/>
              </a:rPr>
              <a:t> </a:t>
            </a:r>
            <a:r>
              <a:rPr lang="en-US" altLang="ja-JP" sz="3600" dirty="0">
                <a:solidFill>
                  <a:srgbClr val="000000"/>
                </a:solidFill>
                <a:latin typeface="Calibri" panose="020F0502020204030204" pitchFamily="34" charset="0"/>
              </a:rPr>
              <a:t>	</a:t>
            </a:r>
            <a:r>
              <a:rPr lang="en-US" altLang="ja-JP" sz="3600" dirty="0" smtClean="0">
                <a:solidFill>
                  <a:srgbClr val="000000"/>
                </a:solidFill>
                <a:latin typeface="Calibri" panose="020F0502020204030204" pitchFamily="34" charset="0"/>
              </a:rPr>
              <a:t>We have generated only T&gt;0 configs.</a:t>
            </a:r>
            <a:endParaRPr lang="en-US" altLang="ja-JP" sz="3600" dirty="0" smtClean="0">
              <a:solidFill>
                <a:srgbClr val="000000"/>
              </a:solidFill>
              <a:effectLst/>
              <a:latin typeface="Calibri" panose="020F0502020204030204" pitchFamily="34" charset="0"/>
            </a:endParaRPr>
          </a:p>
          <a:p>
            <a:pPr defTabSz="914400">
              <a:lnSpc>
                <a:spcPts val="4500"/>
              </a:lnSpc>
              <a:buClr>
                <a:srgbClr val="0033CC"/>
              </a:buClr>
              <a:buSzPct val="80000"/>
              <a:buFont typeface="Wingdings" pitchFamily="2" charset="2"/>
              <a:buChar char="n"/>
              <a:defRPr/>
            </a:pPr>
            <a:r>
              <a:rPr lang="en-US" altLang="ja-JP" sz="3600" dirty="0" smtClean="0">
                <a:solidFill>
                  <a:schemeClr val="bg1">
                    <a:lumMod val="65000"/>
                  </a:schemeClr>
                </a:solidFill>
                <a:effectLst/>
                <a:latin typeface="Calibri" panose="020F0502020204030204" pitchFamily="34" charset="0"/>
              </a:rPr>
              <a:t>  </a:t>
            </a:r>
            <a:r>
              <a:rPr lang="en-US" altLang="ja-JP" sz="3600" dirty="0" smtClean="0">
                <a:effectLst/>
                <a:latin typeface="Calibri" panose="020F0502020204030204" pitchFamily="34" charset="0"/>
              </a:rPr>
              <a:t>A </a:t>
            </a:r>
            <a:r>
              <a:rPr lang="en-US" altLang="ja-JP" sz="3600" dirty="0">
                <a:effectLst/>
                <a:latin typeface="Calibri" panose="020F0502020204030204" pitchFamily="34" charset="0"/>
              </a:rPr>
              <a:t>systematic error </a:t>
            </a:r>
            <a:r>
              <a:rPr lang="en-US" altLang="ja-JP" sz="3600" dirty="0" smtClean="0">
                <a:effectLst/>
                <a:latin typeface="Calibri" panose="020F0502020204030204" pitchFamily="34" charset="0"/>
              </a:rPr>
              <a:t>for beta-functions</a:t>
            </a:r>
            <a:endParaRPr lang="en-US" altLang="ja-JP" sz="3600" dirty="0">
              <a:effectLst/>
              <a:latin typeface="Calibri" panose="020F0502020204030204" pitchFamily="34" charset="0"/>
            </a:endParaRPr>
          </a:p>
        </p:txBody>
      </p:sp>
      <p:sp>
        <p:nvSpPr>
          <p:cNvPr id="322" name="テキスト ボックス 321"/>
          <p:cNvSpPr txBox="1"/>
          <p:nvPr/>
        </p:nvSpPr>
        <p:spPr>
          <a:xfrm>
            <a:off x="4986859" y="28308319"/>
            <a:ext cx="8236742" cy="646331"/>
          </a:xfrm>
          <a:prstGeom prst="rect">
            <a:avLst/>
          </a:prstGeom>
          <a:noFill/>
        </p:spPr>
        <p:txBody>
          <a:bodyPr wrap="none">
            <a:spAutoFit/>
          </a:bodyPr>
          <a:lstStyle/>
          <a:p>
            <a:pPr defTabSz="914400">
              <a:buClr>
                <a:srgbClr val="666600"/>
              </a:buClr>
              <a:buSzPct val="80000"/>
              <a:defRPr/>
            </a:pPr>
            <a:r>
              <a:rPr lang="en-US" altLang="ja-JP" sz="3600" dirty="0">
                <a:solidFill>
                  <a:schemeClr val="bg1">
                    <a:lumMod val="50000"/>
                  </a:schemeClr>
                </a:solidFill>
                <a:latin typeface="Calibri" panose="020F0502020204030204" pitchFamily="34" charset="0"/>
              </a:rPr>
              <a:t>Phys. Rev. </a:t>
            </a:r>
            <a:r>
              <a:rPr lang="en-US" altLang="ja-JP" sz="3600" dirty="0" smtClean="0">
                <a:solidFill>
                  <a:schemeClr val="bg1">
                    <a:lumMod val="50000"/>
                  </a:schemeClr>
                </a:solidFill>
                <a:latin typeface="Calibri" panose="020F0502020204030204" pitchFamily="34" charset="0"/>
              </a:rPr>
              <a:t>D79, 051501 (2009), WHOT-QCD</a:t>
            </a:r>
            <a:endParaRPr lang="en-US" altLang="ja-JP" sz="3600" dirty="0">
              <a:solidFill>
                <a:schemeClr val="bg1">
                  <a:lumMod val="50000"/>
                </a:schemeClr>
              </a:solidFill>
              <a:latin typeface="Calibri" panose="020F0502020204030204" pitchFamily="34" charset="0"/>
            </a:endParaRPr>
          </a:p>
        </p:txBody>
      </p:sp>
      <p:sp>
        <p:nvSpPr>
          <p:cNvPr id="323" name="テキスト ボックス 322"/>
          <p:cNvSpPr txBox="1"/>
          <p:nvPr/>
        </p:nvSpPr>
        <p:spPr>
          <a:xfrm>
            <a:off x="1185694" y="28821086"/>
            <a:ext cx="4943918" cy="646331"/>
          </a:xfrm>
          <a:prstGeom prst="rect">
            <a:avLst/>
          </a:prstGeom>
          <a:solidFill>
            <a:schemeClr val="bg1"/>
          </a:solidFill>
        </p:spPr>
        <p:txBody>
          <a:bodyPr wrap="none">
            <a:spAutoFit/>
          </a:bodyPr>
          <a:lstStyle/>
          <a:p>
            <a:pPr>
              <a:defRPr/>
            </a:pPr>
            <a:r>
              <a:rPr lang="en-US" altLang="ja-JP" sz="3600" dirty="0">
                <a:solidFill>
                  <a:srgbClr val="808000"/>
                </a:solidFill>
                <a:latin typeface="Calibri" panose="020F0502020204030204" pitchFamily="34" charset="0"/>
              </a:rPr>
              <a:t>lattice spacing at fixed N</a:t>
            </a:r>
            <a:r>
              <a:rPr lang="en-US" altLang="ja-JP" sz="3600" baseline="-25000" dirty="0">
                <a:solidFill>
                  <a:srgbClr val="808000"/>
                </a:solidFill>
                <a:latin typeface="Calibri" panose="020F0502020204030204" pitchFamily="34" charset="0"/>
              </a:rPr>
              <a:t>t</a:t>
            </a:r>
            <a:r>
              <a:rPr lang="en-US" altLang="ja-JP" sz="3600" dirty="0">
                <a:solidFill>
                  <a:srgbClr val="808000"/>
                </a:solidFill>
                <a:latin typeface="Calibri" panose="020F0502020204030204" pitchFamily="34" charset="0"/>
              </a:rPr>
              <a:t> </a:t>
            </a:r>
            <a:endParaRPr lang="ja-JP" altLang="en-US" sz="3600" dirty="0">
              <a:solidFill>
                <a:srgbClr val="808000"/>
              </a:solidFill>
              <a:latin typeface="Calibri" panose="020F0502020204030204" pitchFamily="34" charset="0"/>
            </a:endParaRPr>
          </a:p>
        </p:txBody>
      </p:sp>
      <mc:AlternateContent xmlns:mc="http://schemas.openxmlformats.org/markup-compatibility/2006" xmlns:a14="http://schemas.microsoft.com/office/drawing/2010/main">
        <mc:Choice Requires="a14">
          <p:sp>
            <p:nvSpPr>
              <p:cNvPr id="324" name="テキスト ボックス 323"/>
              <p:cNvSpPr txBox="1"/>
              <p:nvPr/>
            </p:nvSpPr>
            <p:spPr>
              <a:xfrm>
                <a:off x="2448298" y="35830118"/>
                <a:ext cx="3690690" cy="126066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altLang="ja-JP" sz="3200" i="1" smtClean="0">
                              <a:solidFill>
                                <a:srgbClr val="000000"/>
                              </a:solidFill>
                              <a:latin typeface="Cambria Math"/>
                            </a:rPr>
                          </m:ctrlPr>
                        </m:fPr>
                        <m:num>
                          <m:r>
                            <a:rPr lang="en-US" altLang="ja-JP" sz="3200" i="1">
                              <a:solidFill>
                                <a:srgbClr val="000000"/>
                              </a:solidFill>
                              <a:latin typeface="Cambria Math"/>
                            </a:rPr>
                            <m:t>𝑝</m:t>
                          </m:r>
                        </m:num>
                        <m:den>
                          <m:sSup>
                            <m:sSupPr>
                              <m:ctrlPr>
                                <a:rPr lang="en-US" altLang="ja-JP" sz="3200" i="1">
                                  <a:solidFill>
                                    <a:srgbClr val="000000"/>
                                  </a:solidFill>
                                  <a:latin typeface="Cambria Math"/>
                                </a:rPr>
                              </m:ctrlPr>
                            </m:sSupPr>
                            <m:e>
                              <m:r>
                                <a:rPr lang="en-US" altLang="ja-JP" sz="3200" i="1">
                                  <a:solidFill>
                                    <a:srgbClr val="000000"/>
                                  </a:solidFill>
                                  <a:latin typeface="Cambria Math"/>
                                </a:rPr>
                                <m:t>𝑇</m:t>
                              </m:r>
                            </m:e>
                            <m:sup>
                              <m:r>
                                <a:rPr lang="en-US" altLang="ja-JP" sz="3200" i="1">
                                  <a:solidFill>
                                    <a:srgbClr val="000000"/>
                                  </a:solidFill>
                                  <a:latin typeface="Cambria Math"/>
                                </a:rPr>
                                <m:t>4</m:t>
                              </m:r>
                            </m:sup>
                          </m:sSup>
                        </m:den>
                      </m:f>
                      <m:r>
                        <a:rPr lang="en-US" altLang="ja-JP" sz="3200" i="1">
                          <a:solidFill>
                            <a:srgbClr val="000000"/>
                          </a:solidFill>
                          <a:latin typeface="Cambria Math"/>
                        </a:rPr>
                        <m:t>=</m:t>
                      </m:r>
                      <m:nary>
                        <m:naryPr>
                          <m:ctrlPr>
                            <a:rPr lang="en-US" altLang="ja-JP" sz="3200" i="1">
                              <a:solidFill>
                                <a:srgbClr val="000000"/>
                              </a:solidFill>
                              <a:latin typeface="Cambria Math"/>
                            </a:rPr>
                          </m:ctrlPr>
                        </m:naryPr>
                        <m:sub>
                          <m:sSub>
                            <m:sSubPr>
                              <m:ctrlPr>
                                <a:rPr lang="en-US" altLang="ja-JP" sz="3200" b="0" i="1" smtClean="0">
                                  <a:solidFill>
                                    <a:srgbClr val="000000"/>
                                  </a:solidFill>
                                  <a:latin typeface="Cambria Math"/>
                                </a:rPr>
                              </m:ctrlPr>
                            </m:sSubPr>
                            <m:e>
                              <m:r>
                                <a:rPr lang="en-US" altLang="ja-JP" sz="3200" b="0" i="1" smtClean="0">
                                  <a:solidFill>
                                    <a:srgbClr val="000000"/>
                                  </a:solidFill>
                                  <a:latin typeface="Cambria Math"/>
                                </a:rPr>
                                <m:t>𝑇</m:t>
                              </m:r>
                            </m:e>
                            <m:sub>
                              <m:r>
                                <a:rPr lang="en-US" altLang="ja-JP" sz="3200" b="0" i="1" smtClean="0">
                                  <a:solidFill>
                                    <a:srgbClr val="000000"/>
                                  </a:solidFill>
                                  <a:latin typeface="Cambria Math"/>
                                </a:rPr>
                                <m:t>0</m:t>
                              </m:r>
                            </m:sub>
                          </m:sSub>
                        </m:sub>
                        <m:sup>
                          <m:r>
                            <a:rPr lang="en-US" altLang="ja-JP" sz="3200" i="1">
                              <a:solidFill>
                                <a:srgbClr val="000000"/>
                              </a:solidFill>
                              <a:latin typeface="Cambria Math"/>
                            </a:rPr>
                            <m:t>𝑇</m:t>
                          </m:r>
                        </m:sup>
                        <m:e>
                          <m:r>
                            <a:rPr lang="en-US" altLang="ja-JP" sz="3200" i="1">
                              <a:solidFill>
                                <a:srgbClr val="000000"/>
                              </a:solidFill>
                              <a:latin typeface="Cambria Math"/>
                            </a:rPr>
                            <m:t>𝑑𝑇</m:t>
                          </m:r>
                          <m:r>
                            <a:rPr lang="en-US" altLang="ja-JP" sz="3200" i="1">
                              <a:solidFill>
                                <a:srgbClr val="000000"/>
                              </a:solidFill>
                              <a:latin typeface="Cambria Math"/>
                            </a:rPr>
                            <m:t>′</m:t>
                          </m:r>
                          <m:f>
                            <m:fPr>
                              <m:ctrlPr>
                                <a:rPr lang="en-US" altLang="ja-JP" sz="3200" i="1">
                                  <a:solidFill>
                                    <a:srgbClr val="000000"/>
                                  </a:solidFill>
                                  <a:latin typeface="Cambria Math"/>
                                </a:rPr>
                              </m:ctrlPr>
                            </m:fPr>
                            <m:num>
                              <m:r>
                                <a:rPr lang="en-US" altLang="ja-JP" sz="3200" i="1">
                                  <a:solidFill>
                                    <a:srgbClr val="000000"/>
                                  </a:solidFill>
                                  <a:latin typeface="Cambria Math"/>
                                </a:rPr>
                                <m:t>𝜖</m:t>
                              </m:r>
                              <m:r>
                                <a:rPr lang="en-US" altLang="ja-JP" sz="3200" i="1">
                                  <a:solidFill>
                                    <a:srgbClr val="000000"/>
                                  </a:solidFill>
                                  <a:latin typeface="Cambria Math"/>
                                </a:rPr>
                                <m:t>−3</m:t>
                              </m:r>
                              <m:r>
                                <a:rPr lang="en-US" altLang="ja-JP" sz="3200" i="1">
                                  <a:solidFill>
                                    <a:srgbClr val="000000"/>
                                  </a:solidFill>
                                  <a:latin typeface="Cambria Math"/>
                                </a:rPr>
                                <m:t>𝑝</m:t>
                              </m:r>
                            </m:num>
                            <m:den>
                              <m:sSup>
                                <m:sSupPr>
                                  <m:ctrlPr>
                                    <a:rPr lang="en-US" altLang="ja-JP" sz="3200" i="1">
                                      <a:solidFill>
                                        <a:srgbClr val="000000"/>
                                      </a:solidFill>
                                      <a:latin typeface="Cambria Math"/>
                                    </a:rPr>
                                  </m:ctrlPr>
                                </m:sSupPr>
                                <m:e>
                                  <m:r>
                                    <a:rPr lang="en-US" altLang="ja-JP" sz="3200" i="1">
                                      <a:solidFill>
                                        <a:srgbClr val="000000"/>
                                      </a:solidFill>
                                      <a:latin typeface="Cambria Math"/>
                                    </a:rPr>
                                    <m:t>𝑇</m:t>
                                  </m:r>
                                </m:e>
                                <m:sup>
                                  <m:r>
                                    <a:rPr lang="en-US" altLang="ja-JP" sz="3200" i="1">
                                      <a:solidFill>
                                        <a:srgbClr val="000000"/>
                                      </a:solidFill>
                                      <a:latin typeface="Cambria Math"/>
                                    </a:rPr>
                                    <m:t>′5</m:t>
                                  </m:r>
                                </m:sup>
                              </m:sSup>
                            </m:den>
                          </m:f>
                        </m:e>
                      </m:nary>
                    </m:oMath>
                  </m:oMathPara>
                </a14:m>
                <a:endParaRPr kumimoji="1" lang="ja-JP" altLang="en-US" sz="3200" dirty="0"/>
              </a:p>
            </p:txBody>
          </p:sp>
        </mc:Choice>
        <mc:Fallback xmlns="">
          <p:sp>
            <p:nvSpPr>
              <p:cNvPr id="324" name="テキスト ボックス 323"/>
              <p:cNvSpPr txBox="1">
                <a:spLocks noRot="1" noChangeAspect="1" noMove="1" noResize="1" noEditPoints="1" noAdjustHandles="1" noChangeArrowheads="1" noChangeShapeType="1" noTextEdit="1"/>
              </p:cNvSpPr>
              <p:nvPr/>
            </p:nvSpPr>
            <p:spPr>
              <a:xfrm>
                <a:off x="2448298" y="35830118"/>
                <a:ext cx="3690690" cy="1260666"/>
              </a:xfrm>
              <a:prstGeom prst="rect">
                <a:avLst/>
              </a:prstGeom>
              <a:blipFill rotWithShape="1">
                <a:blip r:embed="rId22"/>
                <a:stretch>
                  <a:fillRect/>
                </a:stretch>
              </a:blipFill>
            </p:spPr>
            <p:txBody>
              <a:bodyPr/>
              <a:lstStyle/>
              <a:p>
                <a:r>
                  <a:rPr lang="ja-JP" altLang="en-US">
                    <a:noFill/>
                  </a:rPr>
                  <a:t> </a:t>
                </a:r>
              </a:p>
            </p:txBody>
          </p:sp>
        </mc:Fallback>
      </mc:AlternateContent>
      <p:sp>
        <p:nvSpPr>
          <p:cNvPr id="50" name="テキスト ボックス 49"/>
          <p:cNvSpPr txBox="1"/>
          <p:nvPr/>
        </p:nvSpPr>
        <p:spPr>
          <a:xfrm>
            <a:off x="6859067" y="36167643"/>
            <a:ext cx="6472156" cy="646331"/>
          </a:xfrm>
          <a:prstGeom prst="rect">
            <a:avLst/>
          </a:prstGeom>
          <a:noFill/>
        </p:spPr>
        <p:txBody>
          <a:bodyPr wrap="none" rtlCol="0">
            <a:spAutoFit/>
          </a:bodyPr>
          <a:lstStyle/>
          <a:p>
            <a:r>
              <a:rPr kumimoji="1" lang="en-US" altLang="ja-JP" sz="3600" dirty="0" smtClean="0">
                <a:latin typeface="Calibri" panose="020F0502020204030204" pitchFamily="34" charset="0"/>
              </a:rPr>
              <a:t>with T</a:t>
            </a:r>
            <a:r>
              <a:rPr kumimoji="1" lang="en-US" altLang="ja-JP" sz="3600" baseline="-25000" dirty="0" smtClean="0">
                <a:latin typeface="Calibri" panose="020F0502020204030204" pitchFamily="34" charset="0"/>
              </a:rPr>
              <a:t>0</a:t>
            </a:r>
            <a:r>
              <a:rPr kumimoji="1" lang="en-US" altLang="ja-JP" sz="3600" dirty="0" smtClean="0">
                <a:latin typeface="Calibri" panose="020F0502020204030204" pitchFamily="34" charset="0"/>
              </a:rPr>
              <a:t> chosen such that p(T</a:t>
            </a:r>
            <a:r>
              <a:rPr kumimoji="1" lang="en-US" altLang="ja-JP" sz="3600" baseline="-25000" dirty="0" smtClean="0">
                <a:latin typeface="Calibri" panose="020F0502020204030204" pitchFamily="34" charset="0"/>
              </a:rPr>
              <a:t>0</a:t>
            </a:r>
            <a:r>
              <a:rPr kumimoji="1" lang="en-US" altLang="ja-JP" sz="3600" dirty="0" smtClean="0">
                <a:latin typeface="Calibri" panose="020F0502020204030204" pitchFamily="34" charset="0"/>
              </a:rPr>
              <a:t>)≈0</a:t>
            </a:r>
            <a:endParaRPr kumimoji="1" lang="ja-JP" altLang="en-US" sz="3600" dirty="0">
              <a:latin typeface="Calibri" panose="020F0502020204030204" pitchFamily="34" charset="0"/>
            </a:endParaRPr>
          </a:p>
        </p:txBody>
      </p:sp>
      <mc:AlternateContent xmlns:mc="http://schemas.openxmlformats.org/markup-compatibility/2006" xmlns:a14="http://schemas.microsoft.com/office/drawing/2010/main">
        <mc:Choice Requires="a14">
          <p:sp>
            <p:nvSpPr>
              <p:cNvPr id="51" name="正方形/長方形 50"/>
              <p:cNvSpPr/>
              <p:nvPr/>
            </p:nvSpPr>
            <p:spPr>
              <a:xfrm>
                <a:off x="7813657" y="24893745"/>
                <a:ext cx="7110306" cy="83099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400" i="1" smtClean="0">
                              <a:latin typeface="Cambria Math"/>
                            </a:rPr>
                          </m:ctrlPr>
                        </m:sSubPr>
                        <m:e>
                          <m:r>
                            <a:rPr lang="en-US" altLang="ja-JP" sz="2400" b="0" i="1" smtClean="0">
                              <a:latin typeface="Cambria Math"/>
                            </a:rPr>
                            <m:t>𝑐</m:t>
                          </m:r>
                        </m:e>
                        <m:sub>
                          <m:r>
                            <a:rPr lang="en-US" altLang="ja-JP" sz="2400" i="1">
                              <a:latin typeface="Cambria Math"/>
                            </a:rPr>
                            <m:t>𝑆𝑊</m:t>
                          </m:r>
                        </m:sub>
                      </m:sSub>
                      <m:d>
                        <m:dPr>
                          <m:ctrlPr>
                            <a:rPr lang="en-US" altLang="ja-JP" sz="2400" i="1">
                              <a:latin typeface="Cambria Math"/>
                            </a:rPr>
                          </m:ctrlPr>
                        </m:dPr>
                        <m:e>
                          <m:r>
                            <a:rPr lang="en-US" altLang="ja-JP" sz="2400" i="1">
                              <a:latin typeface="Cambria Math"/>
                            </a:rPr>
                            <m:t>𝛽</m:t>
                          </m:r>
                        </m:e>
                      </m:d>
                      <m:r>
                        <a:rPr lang="en-US" altLang="ja-JP" sz="2400" i="1">
                          <a:latin typeface="Cambria Math"/>
                        </a:rPr>
                        <m:t>=1+0.113</m:t>
                      </m:r>
                      <m:sSup>
                        <m:sSupPr>
                          <m:ctrlPr>
                            <a:rPr lang="en-US" altLang="ja-JP" sz="2400" i="1">
                              <a:latin typeface="Cambria Math"/>
                            </a:rPr>
                          </m:ctrlPr>
                        </m:sSupPr>
                        <m:e>
                          <m:r>
                            <a:rPr lang="en-US" altLang="ja-JP" sz="2400" i="1">
                              <a:latin typeface="Cambria Math"/>
                            </a:rPr>
                            <m:t>𝑔</m:t>
                          </m:r>
                        </m:e>
                        <m:sup>
                          <m:r>
                            <a:rPr lang="en-US" altLang="ja-JP" sz="2400" i="1">
                              <a:latin typeface="Cambria Math"/>
                            </a:rPr>
                            <m:t>2</m:t>
                          </m:r>
                        </m:sup>
                      </m:sSup>
                      <m:r>
                        <a:rPr lang="en-US" altLang="ja-JP" sz="2400" i="1">
                          <a:latin typeface="Cambria Math"/>
                        </a:rPr>
                        <m:t>+0.0209</m:t>
                      </m:r>
                      <m:sSup>
                        <m:sSupPr>
                          <m:ctrlPr>
                            <a:rPr lang="en-US" altLang="ja-JP" sz="2400" i="1">
                              <a:latin typeface="Cambria Math"/>
                            </a:rPr>
                          </m:ctrlPr>
                        </m:sSupPr>
                        <m:e>
                          <m:r>
                            <a:rPr lang="en-US" altLang="ja-JP" sz="2400" i="1">
                              <a:latin typeface="Cambria Math"/>
                            </a:rPr>
                            <m:t>𝑔</m:t>
                          </m:r>
                        </m:e>
                        <m:sup>
                          <m:r>
                            <a:rPr lang="en-US" altLang="ja-JP" sz="2400" i="1">
                              <a:latin typeface="Cambria Math"/>
                            </a:rPr>
                            <m:t>4</m:t>
                          </m:r>
                        </m:sup>
                      </m:sSup>
                      <m:r>
                        <a:rPr lang="en-US" altLang="ja-JP" sz="2400" i="1">
                          <a:latin typeface="Cambria Math"/>
                        </a:rPr>
                        <m:t>+0.0049</m:t>
                      </m:r>
                      <m:sSup>
                        <m:sSupPr>
                          <m:ctrlPr>
                            <a:rPr lang="en-US" altLang="ja-JP" sz="2400" i="1">
                              <a:latin typeface="Cambria Math"/>
                            </a:rPr>
                          </m:ctrlPr>
                        </m:sSupPr>
                        <m:e>
                          <m:r>
                            <a:rPr lang="en-US" altLang="ja-JP" sz="2400" i="1">
                              <a:latin typeface="Cambria Math"/>
                            </a:rPr>
                            <m:t>𝑔</m:t>
                          </m:r>
                        </m:e>
                        <m:sup>
                          <m:r>
                            <a:rPr lang="en-US" altLang="ja-JP" sz="2400" i="1">
                              <a:latin typeface="Cambria Math"/>
                            </a:rPr>
                            <m:t>6</m:t>
                          </m:r>
                        </m:sup>
                      </m:sSup>
                    </m:oMath>
                  </m:oMathPara>
                </a14:m>
                <a:endParaRPr lang="en-US" altLang="ja-JP" sz="2400" dirty="0" smtClean="0">
                  <a:latin typeface="Calibri" panose="020F0502020204030204" pitchFamily="34" charset="0"/>
                </a:endParaRPr>
              </a:p>
              <a:p>
                <a:r>
                  <a:rPr lang="en-US" altLang="ja-JP" sz="2400" dirty="0" smtClean="0">
                    <a:latin typeface="Calibri" panose="020F0502020204030204" pitchFamily="34" charset="0"/>
                  </a:rPr>
                  <a:t>            </a:t>
                </a:r>
                <a:r>
                  <a:rPr lang="en-US" altLang="ja-JP" sz="2400" dirty="0" smtClean="0">
                    <a:solidFill>
                      <a:schemeClr val="bg1">
                        <a:lumMod val="50000"/>
                      </a:schemeClr>
                    </a:solidFill>
                    <a:latin typeface="Calibri" panose="020F0502020204030204" pitchFamily="34" charset="0"/>
                  </a:rPr>
                  <a:t>Phys. Rev. D73, 034501, CP-PACS/JLQCD</a:t>
                </a:r>
              </a:p>
            </p:txBody>
          </p:sp>
        </mc:Choice>
        <mc:Fallback xmlns="">
          <p:sp>
            <p:nvSpPr>
              <p:cNvPr id="51" name="正方形/長方形 50"/>
              <p:cNvSpPr>
                <a:spLocks noRot="1" noChangeAspect="1" noMove="1" noResize="1" noEditPoints="1" noAdjustHandles="1" noChangeArrowheads="1" noChangeShapeType="1" noTextEdit="1"/>
              </p:cNvSpPr>
              <p:nvPr/>
            </p:nvSpPr>
            <p:spPr>
              <a:xfrm>
                <a:off x="7813657" y="24893745"/>
                <a:ext cx="7110306" cy="830997"/>
              </a:xfrm>
              <a:prstGeom prst="rect">
                <a:avLst/>
              </a:prstGeom>
              <a:blipFill rotWithShape="1">
                <a:blip r:embed="rId23"/>
                <a:stretch>
                  <a:fillRect b="-16176"/>
                </a:stretch>
              </a:blipFill>
            </p:spPr>
            <p:txBody>
              <a:bodyPr/>
              <a:lstStyle/>
              <a:p>
                <a:r>
                  <a:rPr lang="ja-JP" altLang="en-US">
                    <a:noFill/>
                  </a:rPr>
                  <a:t> </a:t>
                </a:r>
              </a:p>
            </p:txBody>
          </p:sp>
        </mc:Fallback>
      </mc:AlternateContent>
      <p:sp>
        <p:nvSpPr>
          <p:cNvPr id="52" name="正方形/長方形 51"/>
          <p:cNvSpPr/>
          <p:nvPr/>
        </p:nvSpPr>
        <p:spPr>
          <a:xfrm>
            <a:off x="450355" y="377926"/>
            <a:ext cx="2088308" cy="20162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600" dirty="0" smtClean="0">
                <a:solidFill>
                  <a:schemeClr val="tx1"/>
                </a:solidFill>
              </a:rPr>
              <a:t>37</a:t>
            </a:r>
            <a:endParaRPr kumimoji="1" lang="ja-JP" altLang="en-US" sz="9600" dirty="0">
              <a:solidFill>
                <a:schemeClr val="tx1"/>
              </a:solidFill>
            </a:endParaRPr>
          </a:p>
        </p:txBody>
      </p:sp>
      <p:pic>
        <p:nvPicPr>
          <p:cNvPr id="2" name="図 1"/>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15660592" y="28508342"/>
            <a:ext cx="6390449" cy="4985652"/>
          </a:xfrm>
          <a:prstGeom prst="rect">
            <a:avLst/>
          </a:prstGeom>
        </p:spPr>
      </p:pic>
      <mc:AlternateContent xmlns:mc="http://schemas.openxmlformats.org/markup-compatibility/2006" xmlns:a14="http://schemas.microsoft.com/office/drawing/2010/main">
        <mc:Choice Requires="a14">
          <p:sp>
            <p:nvSpPr>
              <p:cNvPr id="3" name="テキスト ボックス 2"/>
              <p:cNvSpPr txBox="1"/>
              <p:nvPr/>
            </p:nvSpPr>
            <p:spPr>
              <a:xfrm>
                <a:off x="19357584" y="30261492"/>
                <a:ext cx="1975091" cy="1246367"/>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2800" b="0" i="1" smtClean="0">
                              <a:latin typeface="Cambria Math"/>
                            </a:rPr>
                          </m:ctrlPr>
                        </m:fPr>
                        <m:num>
                          <m:sSubSup>
                            <m:sSubSupPr>
                              <m:ctrlPr>
                                <a:rPr kumimoji="1" lang="en-US" altLang="ja-JP" sz="2800" b="0" i="1" smtClean="0">
                                  <a:latin typeface="Cambria Math"/>
                                </a:rPr>
                              </m:ctrlPr>
                            </m:sSubSupPr>
                            <m:e>
                              <m:r>
                                <a:rPr kumimoji="1" lang="en-US" altLang="ja-JP" sz="2800" b="0" i="1" smtClean="0">
                                  <a:latin typeface="Cambria Math"/>
                                </a:rPr>
                                <m:t>𝑁</m:t>
                              </m:r>
                            </m:e>
                            <m:sub>
                              <m:r>
                                <a:rPr kumimoji="1" lang="en-US" altLang="ja-JP" sz="2800" b="0" i="1" smtClean="0">
                                  <a:latin typeface="Cambria Math"/>
                                </a:rPr>
                                <m:t>𝑡</m:t>
                              </m:r>
                            </m:sub>
                            <m:sup>
                              <m:r>
                                <a:rPr kumimoji="1" lang="en-US" altLang="ja-JP" sz="2800" b="0" i="1" smtClean="0">
                                  <a:latin typeface="Cambria Math"/>
                                </a:rPr>
                                <m:t>3</m:t>
                              </m:r>
                            </m:sup>
                          </m:sSubSup>
                        </m:num>
                        <m:den>
                          <m:sSubSup>
                            <m:sSubSupPr>
                              <m:ctrlPr>
                                <a:rPr kumimoji="1" lang="en-US" altLang="ja-JP" sz="2800" b="0" i="1" smtClean="0">
                                  <a:latin typeface="Cambria Math"/>
                                </a:rPr>
                              </m:ctrlPr>
                            </m:sSubSupPr>
                            <m:e>
                              <m:r>
                                <a:rPr kumimoji="1" lang="en-US" altLang="ja-JP" sz="2800" b="0" i="1" smtClean="0">
                                  <a:latin typeface="Cambria Math"/>
                                </a:rPr>
                                <m:t>𝑁</m:t>
                              </m:r>
                            </m:e>
                            <m:sub>
                              <m:r>
                                <a:rPr kumimoji="1" lang="en-US" altLang="ja-JP" sz="2800" b="0" i="1" smtClean="0">
                                  <a:latin typeface="Cambria Math"/>
                                </a:rPr>
                                <m:t>𝑠</m:t>
                              </m:r>
                            </m:sub>
                            <m:sup>
                              <m:r>
                                <a:rPr kumimoji="1" lang="en-US" altLang="ja-JP" sz="2800" b="0" i="1" smtClean="0">
                                  <a:latin typeface="Cambria Math"/>
                                </a:rPr>
                                <m:t>3</m:t>
                              </m:r>
                            </m:sup>
                          </m:sSubSup>
                        </m:den>
                      </m:f>
                      <m:sSub>
                        <m:sSubPr>
                          <m:ctrlPr>
                            <a:rPr kumimoji="1" lang="en-US" altLang="ja-JP" sz="2800" b="0" i="1" smtClean="0">
                              <a:latin typeface="Cambria Math"/>
                            </a:rPr>
                          </m:ctrlPr>
                        </m:sSubPr>
                        <m:e>
                          <m:d>
                            <m:dPr>
                              <m:begChr m:val="⟨"/>
                              <m:endChr m:val="⟩"/>
                              <m:ctrlPr>
                                <a:rPr kumimoji="1" lang="en-US" altLang="ja-JP" sz="2800" b="0" i="1" smtClean="0">
                                  <a:latin typeface="Cambria Math"/>
                                </a:rPr>
                              </m:ctrlPr>
                            </m:dPr>
                            <m:e>
                              <m:f>
                                <m:fPr>
                                  <m:ctrlPr>
                                    <a:rPr kumimoji="1" lang="en-US" altLang="ja-JP" sz="2800" b="0" i="1" smtClean="0">
                                      <a:latin typeface="Cambria Math"/>
                                    </a:rPr>
                                  </m:ctrlPr>
                                </m:fPr>
                                <m:num>
                                  <m:r>
                                    <a:rPr kumimoji="1" lang="en-US" altLang="ja-JP" sz="2800" b="0" i="1" smtClean="0">
                                      <a:latin typeface="Cambria Math"/>
                                    </a:rPr>
                                    <m:t>𝜕</m:t>
                                  </m:r>
                                  <m:r>
                                    <a:rPr kumimoji="1" lang="en-US" altLang="ja-JP" sz="2800" b="0" i="1" smtClean="0">
                                      <a:latin typeface="Cambria Math"/>
                                    </a:rPr>
                                    <m:t>𝑆</m:t>
                                  </m:r>
                                </m:num>
                                <m:den>
                                  <m:r>
                                    <a:rPr kumimoji="1" lang="en-US" altLang="ja-JP" sz="2800" b="0" i="1" smtClean="0">
                                      <a:latin typeface="Cambria Math"/>
                                    </a:rPr>
                                    <m:t>𝜕𝛽</m:t>
                                  </m:r>
                                </m:den>
                              </m:f>
                            </m:e>
                          </m:d>
                        </m:e>
                        <m:sub>
                          <m:r>
                            <a:rPr kumimoji="1" lang="en-US" altLang="ja-JP" sz="2800" b="0" i="1" smtClean="0">
                              <a:latin typeface="Cambria Math"/>
                            </a:rPr>
                            <m:t>𝑠𝑢𝑏</m:t>
                          </m:r>
                        </m:sub>
                      </m:sSub>
                    </m:oMath>
                  </m:oMathPara>
                </a14:m>
                <a:endParaRPr kumimoji="1" lang="ja-JP" altLang="en-US" sz="2800"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19357584" y="30261492"/>
                <a:ext cx="1975091" cy="1246367"/>
              </a:xfrm>
              <a:prstGeom prst="rect">
                <a:avLst/>
              </a:prstGeom>
              <a:blipFill rotWithShape="1">
                <a:blip r:embed="rId2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2" name="テキスト ボックス 71"/>
              <p:cNvSpPr txBox="1"/>
              <p:nvPr/>
            </p:nvSpPr>
            <p:spPr>
              <a:xfrm>
                <a:off x="26301227" y="29901206"/>
                <a:ext cx="2106539" cy="1246367"/>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kumimoji="1" lang="en-US" altLang="ja-JP" sz="2800" b="0" i="1" smtClean="0">
                              <a:latin typeface="Cambria Math"/>
                            </a:rPr>
                          </m:ctrlPr>
                        </m:fPr>
                        <m:num>
                          <m:sSubSup>
                            <m:sSubSupPr>
                              <m:ctrlPr>
                                <a:rPr kumimoji="1" lang="en-US" altLang="ja-JP" sz="2800" b="0" i="1" smtClean="0">
                                  <a:latin typeface="Cambria Math"/>
                                </a:rPr>
                              </m:ctrlPr>
                            </m:sSubSupPr>
                            <m:e>
                              <m:r>
                                <a:rPr kumimoji="1" lang="en-US" altLang="ja-JP" sz="2800" b="0" i="1" smtClean="0">
                                  <a:latin typeface="Cambria Math"/>
                                </a:rPr>
                                <m:t>𝑁</m:t>
                              </m:r>
                            </m:e>
                            <m:sub>
                              <m:r>
                                <a:rPr kumimoji="1" lang="en-US" altLang="ja-JP" sz="2800" b="0" i="1" smtClean="0">
                                  <a:latin typeface="Cambria Math"/>
                                </a:rPr>
                                <m:t>𝑡</m:t>
                              </m:r>
                            </m:sub>
                            <m:sup>
                              <m:r>
                                <a:rPr kumimoji="1" lang="en-US" altLang="ja-JP" sz="2800" b="0" i="1" smtClean="0">
                                  <a:latin typeface="Cambria Math"/>
                                </a:rPr>
                                <m:t>3</m:t>
                              </m:r>
                            </m:sup>
                          </m:sSubSup>
                        </m:num>
                        <m:den>
                          <m:sSubSup>
                            <m:sSubSupPr>
                              <m:ctrlPr>
                                <a:rPr kumimoji="1" lang="en-US" altLang="ja-JP" sz="2800" b="0" i="1" smtClean="0">
                                  <a:latin typeface="Cambria Math"/>
                                </a:rPr>
                              </m:ctrlPr>
                            </m:sSubSupPr>
                            <m:e>
                              <m:r>
                                <a:rPr kumimoji="1" lang="en-US" altLang="ja-JP" sz="2800" b="0" i="1" smtClean="0">
                                  <a:latin typeface="Cambria Math"/>
                                </a:rPr>
                                <m:t>𝑁</m:t>
                              </m:r>
                            </m:e>
                            <m:sub>
                              <m:r>
                                <a:rPr kumimoji="1" lang="en-US" altLang="ja-JP" sz="2800" b="0" i="1" smtClean="0">
                                  <a:latin typeface="Cambria Math"/>
                                </a:rPr>
                                <m:t>𝑠</m:t>
                              </m:r>
                            </m:sub>
                            <m:sup>
                              <m:r>
                                <a:rPr kumimoji="1" lang="en-US" altLang="ja-JP" sz="2800" b="0" i="1" smtClean="0">
                                  <a:latin typeface="Cambria Math"/>
                                </a:rPr>
                                <m:t>3</m:t>
                              </m:r>
                            </m:sup>
                          </m:sSubSup>
                        </m:den>
                      </m:f>
                      <m:sSub>
                        <m:sSubPr>
                          <m:ctrlPr>
                            <a:rPr kumimoji="1" lang="en-US" altLang="ja-JP" sz="2800" b="0" i="1" smtClean="0">
                              <a:latin typeface="Cambria Math"/>
                            </a:rPr>
                          </m:ctrlPr>
                        </m:sSubPr>
                        <m:e>
                          <m:d>
                            <m:dPr>
                              <m:begChr m:val="⟨"/>
                              <m:endChr m:val="⟩"/>
                              <m:ctrlPr>
                                <a:rPr kumimoji="1" lang="en-US" altLang="ja-JP" sz="2800" b="0" i="1" smtClean="0">
                                  <a:latin typeface="Cambria Math"/>
                                </a:rPr>
                              </m:ctrlPr>
                            </m:dPr>
                            <m:e>
                              <m:f>
                                <m:fPr>
                                  <m:ctrlPr>
                                    <a:rPr kumimoji="1" lang="en-US" altLang="ja-JP" sz="2800" b="0" i="1" smtClean="0">
                                      <a:latin typeface="Cambria Math"/>
                                    </a:rPr>
                                  </m:ctrlPr>
                                </m:fPr>
                                <m:num>
                                  <m:r>
                                    <a:rPr kumimoji="1" lang="en-US" altLang="ja-JP" sz="2800" b="0" i="1" smtClean="0">
                                      <a:latin typeface="Cambria Math"/>
                                    </a:rPr>
                                    <m:t>𝜕</m:t>
                                  </m:r>
                                  <m:r>
                                    <a:rPr kumimoji="1" lang="en-US" altLang="ja-JP" sz="2800" b="0" i="1" smtClean="0">
                                      <a:latin typeface="Cambria Math"/>
                                    </a:rPr>
                                    <m:t>𝑆</m:t>
                                  </m:r>
                                </m:num>
                                <m:den>
                                  <m:r>
                                    <a:rPr kumimoji="1" lang="en-US" altLang="ja-JP" sz="2800" b="0" i="1" smtClean="0">
                                      <a:latin typeface="Cambria Math"/>
                                    </a:rPr>
                                    <m:t>𝜕</m:t>
                                  </m:r>
                                  <m:sSub>
                                    <m:sSubPr>
                                      <m:ctrlPr>
                                        <a:rPr kumimoji="1" lang="en-US" altLang="ja-JP" sz="2800" b="0" i="1" smtClean="0">
                                          <a:latin typeface="Cambria Math"/>
                                        </a:rPr>
                                      </m:ctrlPr>
                                    </m:sSubPr>
                                    <m:e>
                                      <m:r>
                                        <a:rPr kumimoji="1" lang="en-US" altLang="ja-JP" sz="2800" b="0" i="1" smtClean="0">
                                          <a:latin typeface="Cambria Math"/>
                                        </a:rPr>
                                        <m:t>𝜅</m:t>
                                      </m:r>
                                    </m:e>
                                    <m:sub>
                                      <m:r>
                                        <a:rPr kumimoji="1" lang="en-US" altLang="ja-JP" sz="2800" b="0" i="1" smtClean="0">
                                          <a:latin typeface="Cambria Math"/>
                                        </a:rPr>
                                        <m:t>𝑓</m:t>
                                      </m:r>
                                    </m:sub>
                                  </m:sSub>
                                </m:den>
                              </m:f>
                            </m:e>
                          </m:d>
                        </m:e>
                        <m:sub>
                          <m:r>
                            <a:rPr kumimoji="1" lang="en-US" altLang="ja-JP" sz="2800" b="0" i="1" smtClean="0">
                              <a:latin typeface="Cambria Math"/>
                            </a:rPr>
                            <m:t>𝑠𝑢𝑏</m:t>
                          </m:r>
                        </m:sub>
                      </m:sSub>
                    </m:oMath>
                  </m:oMathPara>
                </a14:m>
                <a:endParaRPr kumimoji="1" lang="ja-JP" altLang="en-US" sz="2800" dirty="0"/>
              </a:p>
            </p:txBody>
          </p:sp>
        </mc:Choice>
        <mc:Fallback xmlns="">
          <p:sp>
            <p:nvSpPr>
              <p:cNvPr id="72" name="テキスト ボックス 71"/>
              <p:cNvSpPr txBox="1">
                <a:spLocks noRot="1" noChangeAspect="1" noMove="1" noResize="1" noEditPoints="1" noAdjustHandles="1" noChangeArrowheads="1" noChangeShapeType="1" noTextEdit="1"/>
              </p:cNvSpPr>
              <p:nvPr/>
            </p:nvSpPr>
            <p:spPr>
              <a:xfrm>
                <a:off x="26301227" y="29901206"/>
                <a:ext cx="2106539" cy="1246367"/>
              </a:xfrm>
              <a:prstGeom prst="rect">
                <a:avLst/>
              </a:prstGeom>
              <a:blipFill rotWithShape="1">
                <a:blip r:embed="rId26"/>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 name="テキスト ボックス 3"/>
              <p:cNvSpPr txBox="1"/>
              <p:nvPr/>
            </p:nvSpPr>
            <p:spPr>
              <a:xfrm>
                <a:off x="21756483" y="9162902"/>
                <a:ext cx="6200928"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kumimoji="1" lang="en-US" altLang="ja-JP" sz="3200" b="0" i="1" smtClean="0">
                              <a:solidFill>
                                <a:srgbClr val="0070C0"/>
                              </a:solidFill>
                              <a:latin typeface="Cambria Math"/>
                            </a:rPr>
                          </m:ctrlPr>
                        </m:dPr>
                        <m:e>
                          <m:sSub>
                            <m:sSubPr>
                              <m:ctrlPr>
                                <a:rPr kumimoji="1" lang="en-US" altLang="ja-JP" sz="3200" b="0" i="1" smtClean="0">
                                  <a:solidFill>
                                    <a:srgbClr val="0070C0"/>
                                  </a:solidFill>
                                  <a:latin typeface="Cambria Math"/>
                                </a:rPr>
                              </m:ctrlPr>
                            </m:sSubPr>
                            <m:e>
                              <m:r>
                                <a:rPr kumimoji="1" lang="en-US" altLang="ja-JP" sz="3200" b="0" i="1" smtClean="0">
                                  <a:solidFill>
                                    <a:srgbClr val="0070C0"/>
                                  </a:solidFill>
                                  <a:latin typeface="Cambria Math"/>
                                </a:rPr>
                                <m:t>𝜅</m:t>
                              </m:r>
                            </m:e>
                            <m:sub>
                              <m:r>
                                <a:rPr kumimoji="1" lang="en-US" altLang="ja-JP" sz="3200" b="0" i="1" smtClean="0">
                                  <a:solidFill>
                                    <a:srgbClr val="0070C0"/>
                                  </a:solidFill>
                                  <a:latin typeface="Cambria Math"/>
                                </a:rPr>
                                <m:t>𝑢𝑑</m:t>
                              </m:r>
                            </m:sub>
                          </m:sSub>
                          <m:r>
                            <a:rPr kumimoji="1" lang="en-US" altLang="ja-JP" sz="3200" b="0" i="1" smtClean="0">
                              <a:solidFill>
                                <a:srgbClr val="0070C0"/>
                              </a:solidFill>
                              <a:latin typeface="Cambria Math"/>
                            </a:rPr>
                            <m:t>, </m:t>
                          </m:r>
                          <m:sSub>
                            <m:sSubPr>
                              <m:ctrlPr>
                                <a:rPr kumimoji="1" lang="en-US" altLang="ja-JP" sz="3200" b="0" i="1" smtClean="0">
                                  <a:solidFill>
                                    <a:srgbClr val="0070C0"/>
                                  </a:solidFill>
                                  <a:latin typeface="Cambria Math"/>
                                </a:rPr>
                              </m:ctrlPr>
                            </m:sSubPr>
                            <m:e>
                              <m:r>
                                <a:rPr kumimoji="1" lang="en-US" altLang="ja-JP" sz="3200" b="0" i="1" smtClean="0">
                                  <a:solidFill>
                                    <a:srgbClr val="0070C0"/>
                                  </a:solidFill>
                                  <a:latin typeface="Cambria Math"/>
                                </a:rPr>
                                <m:t>𝜅</m:t>
                              </m:r>
                            </m:e>
                            <m:sub>
                              <m:r>
                                <a:rPr kumimoji="1" lang="en-US" altLang="ja-JP" sz="3200" b="0" i="1" smtClean="0">
                                  <a:solidFill>
                                    <a:srgbClr val="0070C0"/>
                                  </a:solidFill>
                                  <a:latin typeface="Cambria Math"/>
                                </a:rPr>
                                <m:t>𝑠</m:t>
                              </m:r>
                            </m:sub>
                          </m:sSub>
                        </m:e>
                      </m:d>
                      <m:r>
                        <a:rPr kumimoji="1" lang="en-US" altLang="ja-JP" sz="3200" b="0" i="1" smtClean="0">
                          <a:solidFill>
                            <a:srgbClr val="0070C0"/>
                          </a:solidFill>
                          <a:latin typeface="Cambria Math"/>
                        </a:rPr>
                        <m:t>=(0.137785, 0.136600)</m:t>
                      </m:r>
                    </m:oMath>
                  </m:oMathPara>
                </a14:m>
                <a:endParaRPr kumimoji="1" lang="ja-JP" altLang="en-US" sz="3200" i="1" dirty="0">
                  <a:solidFill>
                    <a:srgbClr val="0070C0"/>
                  </a:solidFill>
                </a:endParaRPr>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1756483" y="9162902"/>
                <a:ext cx="6200928" cy="584775"/>
              </a:xfrm>
              <a:prstGeom prst="rect">
                <a:avLst/>
              </a:prstGeom>
              <a:blipFill rotWithShape="1">
                <a:blip r:embed="rId2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5" name="テキスト ボックス 64"/>
              <p:cNvSpPr txBox="1"/>
              <p:nvPr/>
            </p:nvSpPr>
            <p:spPr>
              <a:xfrm>
                <a:off x="21782081" y="10243022"/>
                <a:ext cx="7111434"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kumimoji="1" lang="en-US" altLang="ja-JP" sz="3200" b="0" i="1" smtClean="0">
                              <a:solidFill>
                                <a:srgbClr val="0070C0"/>
                              </a:solidFill>
                              <a:latin typeface="Cambria Math"/>
                            </a:rPr>
                          </m:ctrlPr>
                        </m:dPr>
                        <m:e>
                          <m:sSub>
                            <m:sSubPr>
                              <m:ctrlPr>
                                <a:rPr kumimoji="1" lang="en-US" altLang="ja-JP" sz="3200" b="0" i="1" smtClean="0">
                                  <a:solidFill>
                                    <a:srgbClr val="0070C0"/>
                                  </a:solidFill>
                                  <a:latin typeface="Cambria Math"/>
                                </a:rPr>
                              </m:ctrlPr>
                            </m:sSubPr>
                            <m:e>
                              <m:r>
                                <a:rPr kumimoji="1" lang="en-US" altLang="ja-JP" sz="3200" b="0" i="1" smtClean="0">
                                  <a:solidFill>
                                    <a:srgbClr val="0070C0"/>
                                  </a:solidFill>
                                  <a:latin typeface="Cambria Math"/>
                                </a:rPr>
                                <m:t>𝜅</m:t>
                              </m:r>
                            </m:e>
                            <m:sub>
                              <m:r>
                                <a:rPr kumimoji="1" lang="en-US" altLang="ja-JP" sz="3200" b="0" i="1" smtClean="0">
                                  <a:solidFill>
                                    <a:srgbClr val="0070C0"/>
                                  </a:solidFill>
                                  <a:latin typeface="Cambria Math"/>
                                </a:rPr>
                                <m:t>𝑢𝑑</m:t>
                              </m:r>
                            </m:sub>
                          </m:sSub>
                          <m:r>
                            <a:rPr kumimoji="1" lang="en-US" altLang="ja-JP" sz="3200" b="0" i="1" smtClean="0">
                              <a:solidFill>
                                <a:srgbClr val="0070C0"/>
                              </a:solidFill>
                              <a:latin typeface="Cambria Math"/>
                            </a:rPr>
                            <m:t>, </m:t>
                          </m:r>
                          <m:sSub>
                            <m:sSubPr>
                              <m:ctrlPr>
                                <a:rPr kumimoji="1" lang="en-US" altLang="ja-JP" sz="3200" b="0" i="1" smtClean="0">
                                  <a:solidFill>
                                    <a:srgbClr val="0070C0"/>
                                  </a:solidFill>
                                  <a:latin typeface="Cambria Math"/>
                                </a:rPr>
                              </m:ctrlPr>
                            </m:sSubPr>
                            <m:e>
                              <m:r>
                                <a:rPr kumimoji="1" lang="en-US" altLang="ja-JP" sz="3200" b="0" i="1" smtClean="0">
                                  <a:solidFill>
                                    <a:srgbClr val="0070C0"/>
                                  </a:solidFill>
                                  <a:latin typeface="Cambria Math"/>
                                </a:rPr>
                                <m:t>𝜅</m:t>
                              </m:r>
                            </m:e>
                            <m:sub>
                              <m:r>
                                <a:rPr kumimoji="1" lang="en-US" altLang="ja-JP" sz="3200" b="0" i="1" smtClean="0">
                                  <a:solidFill>
                                    <a:srgbClr val="0070C0"/>
                                  </a:solidFill>
                                  <a:latin typeface="Cambria Math"/>
                                </a:rPr>
                                <m:t>𝑠</m:t>
                              </m:r>
                            </m:sub>
                          </m:sSub>
                        </m:e>
                      </m:d>
                      <m:r>
                        <a:rPr kumimoji="1" lang="en-US" altLang="ja-JP" sz="3200" b="0" i="1" smtClean="0">
                          <a:solidFill>
                            <a:srgbClr val="0070C0"/>
                          </a:solidFill>
                          <a:latin typeface="Cambria Math"/>
                        </a:rPr>
                        <m:t>=(0.13779625, 0.13663375)</m:t>
                      </m:r>
                    </m:oMath>
                  </m:oMathPara>
                </a14:m>
                <a:endParaRPr kumimoji="1" lang="ja-JP" altLang="en-US" sz="3200" i="1" dirty="0">
                  <a:solidFill>
                    <a:srgbClr val="0070C0"/>
                  </a:solidFill>
                </a:endParaRPr>
              </a:p>
            </p:txBody>
          </p:sp>
        </mc:Choice>
        <mc:Fallback xmlns="">
          <p:sp>
            <p:nvSpPr>
              <p:cNvPr id="65" name="テキスト ボックス 64"/>
              <p:cNvSpPr txBox="1">
                <a:spLocks noRot="1" noChangeAspect="1" noMove="1" noResize="1" noEditPoints="1" noAdjustHandles="1" noChangeArrowheads="1" noChangeShapeType="1" noTextEdit="1"/>
              </p:cNvSpPr>
              <p:nvPr/>
            </p:nvSpPr>
            <p:spPr>
              <a:xfrm>
                <a:off x="21782081" y="10243022"/>
                <a:ext cx="7111434" cy="584775"/>
              </a:xfrm>
              <a:prstGeom prst="rect">
                <a:avLst/>
              </a:prstGeom>
              <a:blipFill rotWithShape="1">
                <a:blip r:embed="rId2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6" name="テキスト ボックス 65"/>
              <p:cNvSpPr txBox="1"/>
              <p:nvPr/>
            </p:nvSpPr>
            <p:spPr>
              <a:xfrm>
                <a:off x="21629916" y="15154374"/>
                <a:ext cx="7111434" cy="584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kumimoji="1" lang="en-US" altLang="ja-JP" sz="3200" b="0" i="1" smtClean="0">
                              <a:latin typeface="Cambria Math"/>
                            </a:rPr>
                          </m:ctrlPr>
                        </m:dPr>
                        <m:e>
                          <m:sSub>
                            <m:sSubPr>
                              <m:ctrlPr>
                                <a:rPr kumimoji="1" lang="en-US" altLang="ja-JP" sz="3200" b="0" i="1" smtClean="0">
                                  <a:latin typeface="Cambria Math"/>
                                </a:rPr>
                              </m:ctrlPr>
                            </m:sSubPr>
                            <m:e>
                              <m:r>
                                <a:rPr kumimoji="1" lang="en-US" altLang="ja-JP" sz="3200" b="0" i="1" smtClean="0">
                                  <a:latin typeface="Cambria Math"/>
                                </a:rPr>
                                <m:t>𝜅</m:t>
                              </m:r>
                            </m:e>
                            <m:sub>
                              <m:r>
                                <a:rPr kumimoji="1" lang="en-US" altLang="ja-JP" sz="3200" b="0" i="1" smtClean="0">
                                  <a:latin typeface="Cambria Math"/>
                                </a:rPr>
                                <m:t>𝑢𝑑</m:t>
                              </m:r>
                            </m:sub>
                          </m:sSub>
                          <m:r>
                            <a:rPr kumimoji="1" lang="en-US" altLang="ja-JP" sz="3200" b="0" i="1" smtClean="0">
                              <a:latin typeface="Cambria Math"/>
                            </a:rPr>
                            <m:t>, </m:t>
                          </m:r>
                          <m:sSub>
                            <m:sSubPr>
                              <m:ctrlPr>
                                <a:rPr kumimoji="1" lang="en-US" altLang="ja-JP" sz="3200" b="0" i="1" smtClean="0">
                                  <a:latin typeface="Cambria Math"/>
                                </a:rPr>
                              </m:ctrlPr>
                            </m:sSubPr>
                            <m:e>
                              <m:r>
                                <a:rPr kumimoji="1" lang="en-US" altLang="ja-JP" sz="3200" b="0" i="1" smtClean="0">
                                  <a:latin typeface="Cambria Math"/>
                                </a:rPr>
                                <m:t>𝜅</m:t>
                              </m:r>
                            </m:e>
                            <m:sub>
                              <m:r>
                                <a:rPr kumimoji="1" lang="en-US" altLang="ja-JP" sz="3200" b="0" i="1" smtClean="0">
                                  <a:latin typeface="Cambria Math"/>
                                </a:rPr>
                                <m:t>𝑠</m:t>
                              </m:r>
                            </m:sub>
                          </m:sSub>
                        </m:e>
                      </m:d>
                      <m:r>
                        <a:rPr kumimoji="1" lang="en-US" altLang="ja-JP" sz="3200" b="0" i="1" smtClean="0">
                          <a:latin typeface="Cambria Math"/>
                        </a:rPr>
                        <m:t>=(0.13779625, 0.13663375)</m:t>
                      </m:r>
                    </m:oMath>
                  </m:oMathPara>
                </a14:m>
                <a:endParaRPr kumimoji="1" lang="ja-JP" altLang="en-US" sz="3200" i="1" dirty="0"/>
              </a:p>
            </p:txBody>
          </p:sp>
        </mc:Choice>
        <mc:Fallback xmlns="">
          <p:sp>
            <p:nvSpPr>
              <p:cNvPr id="66" name="テキスト ボックス 65"/>
              <p:cNvSpPr txBox="1">
                <a:spLocks noRot="1" noChangeAspect="1" noMove="1" noResize="1" noEditPoints="1" noAdjustHandles="1" noChangeArrowheads="1" noChangeShapeType="1" noTextEdit="1"/>
              </p:cNvSpPr>
              <p:nvPr/>
            </p:nvSpPr>
            <p:spPr>
              <a:xfrm>
                <a:off x="21629916" y="15154374"/>
                <a:ext cx="7111434" cy="584775"/>
              </a:xfrm>
              <a:prstGeom prst="rect">
                <a:avLst/>
              </a:prstGeom>
              <a:blipFill rotWithShape="1">
                <a:blip r:embed="rId29"/>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4860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12795</TotalTime>
  <Words>1350</Words>
  <Application>Microsoft Office PowerPoint</Application>
  <PresentationFormat>ユーザー設定</PresentationFormat>
  <Paragraphs>115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Towards the QCD equation of state at the physical point  using Wilson fermion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ejiri</dc:creator>
  <cp:lastModifiedBy>Takashi Umeda</cp:lastModifiedBy>
  <cp:revision>183</cp:revision>
  <dcterms:created xsi:type="dcterms:W3CDTF">2013-07-13T06:25:02Z</dcterms:created>
  <dcterms:modified xsi:type="dcterms:W3CDTF">2015-09-01T08:11:48Z</dcterms:modified>
</cp:coreProperties>
</file>