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452" r:id="rId2"/>
    <p:sldId id="738" r:id="rId3"/>
    <p:sldId id="739" r:id="rId4"/>
    <p:sldId id="740" r:id="rId5"/>
    <p:sldId id="705" r:id="rId6"/>
    <p:sldId id="708" r:id="rId7"/>
    <p:sldId id="745" r:id="rId8"/>
    <p:sldId id="747" r:id="rId9"/>
    <p:sldId id="748" r:id="rId10"/>
    <p:sldId id="750" r:id="rId11"/>
    <p:sldId id="814" r:id="rId12"/>
    <p:sldId id="816" r:id="rId13"/>
    <p:sldId id="818" r:id="rId14"/>
    <p:sldId id="819" r:id="rId15"/>
    <p:sldId id="775" r:id="rId16"/>
    <p:sldId id="729" r:id="rId17"/>
    <p:sldId id="811" r:id="rId18"/>
    <p:sldId id="820" r:id="rId19"/>
    <p:sldId id="752" r:id="rId20"/>
    <p:sldId id="812" r:id="rId21"/>
    <p:sldId id="753" r:id="rId22"/>
    <p:sldId id="754" r:id="rId23"/>
    <p:sldId id="755" r:id="rId24"/>
    <p:sldId id="756" r:id="rId25"/>
    <p:sldId id="757" r:id="rId26"/>
    <p:sldId id="758" r:id="rId27"/>
    <p:sldId id="810" r:id="rId28"/>
    <p:sldId id="776" r:id="rId29"/>
    <p:sldId id="815" r:id="rId30"/>
    <p:sldId id="761" r:id="rId31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FF"/>
    <a:srgbClr val="000080"/>
    <a:srgbClr val="608020"/>
    <a:srgbClr val="806010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38" autoAdjust="0"/>
  </p:normalViewPr>
  <p:slideViewPr>
    <p:cSldViewPr>
      <p:cViewPr varScale="1">
        <p:scale>
          <a:sx n="103" d="100"/>
          <a:sy n="103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DB502B2-155D-450A-B178-5C318961021B}" type="datetimeFigureOut">
              <a:rPr lang="ja-JP" altLang="en-US"/>
              <a:pPr>
                <a:defRPr/>
              </a:pPr>
              <a:t>2014/08/11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9D3D0BE-4BF6-441C-B760-E1C5DA6BB9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5238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B57F0B3-9ED3-413F-B941-718424E65A29}" type="datetimeFigureOut">
              <a:rPr lang="ja-JP" altLang="en-US"/>
              <a:pPr>
                <a:defRPr/>
              </a:pPr>
              <a:t>2014/08/11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1B5CCC1-7F5C-463E-B119-C5B32ECCB8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6379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5427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461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7188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593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3137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9294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3027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6955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25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506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713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116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4DAC829-ABAE-4262-9648-630899852594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1469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D0097ED-DB35-455D-B160-883796B5C75B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4843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0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5781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3CF7A8-B6A0-4D6D-8E73-18B9F4220B5F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867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3575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2965450"/>
            <a:ext cx="9144000" cy="863600"/>
            <a:chOff x="0" y="1868"/>
            <a:chExt cx="5760" cy="54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2064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gray">
            <a:xfrm>
              <a:off x="2592" y="1868"/>
              <a:ext cx="576" cy="5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pic>
          <p:nvPicPr>
            <p:cNvPr id="8" name="Picture 6" descr="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7" y="1935"/>
              <a:ext cx="425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81200" y="914400"/>
            <a:ext cx="5181600" cy="5026025"/>
            <a:chOff x="1248" y="576"/>
            <a:chExt cx="3264" cy="3166"/>
          </a:xfrm>
        </p:grpSpPr>
        <p:sp>
          <p:nvSpPr>
            <p:cNvPr id="10" name="Oval 8"/>
            <p:cNvSpPr>
              <a:spLocks noChangeArrowheads="1"/>
            </p:cNvSpPr>
            <p:nvPr userDrawn="1"/>
          </p:nvSpPr>
          <p:spPr bwMode="ltGray">
            <a:xfrm>
              <a:off x="2352" y="1656"/>
              <a:ext cx="1056" cy="1008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1" name="Oval 9"/>
            <p:cNvSpPr>
              <a:spLocks noChangeArrowheads="1"/>
            </p:cNvSpPr>
            <p:nvPr userDrawn="1"/>
          </p:nvSpPr>
          <p:spPr bwMode="ltGray">
            <a:xfrm>
              <a:off x="2112" y="1430"/>
              <a:ext cx="1536" cy="142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2" name="Oval 10"/>
            <p:cNvSpPr>
              <a:spLocks noChangeArrowheads="1"/>
            </p:cNvSpPr>
            <p:nvPr userDrawn="1"/>
          </p:nvSpPr>
          <p:spPr bwMode="ltGray">
            <a:xfrm>
              <a:off x="1776" y="1050"/>
              <a:ext cx="2208" cy="219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3" name="Oval 11"/>
            <p:cNvSpPr>
              <a:spLocks noChangeArrowheads="1"/>
            </p:cNvSpPr>
            <p:nvPr userDrawn="1"/>
          </p:nvSpPr>
          <p:spPr bwMode="ltGray">
            <a:xfrm>
              <a:off x="1248" y="576"/>
              <a:ext cx="3264" cy="316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993062" cy="79216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ja-JP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357694"/>
            <a:ext cx="4321175" cy="17764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/>
            </a:lvl1pPr>
          </a:lstStyle>
          <a:p>
            <a:r>
              <a:rPr lang="ja-JP" altLang="en-US" dirty="0" smtClean="0"/>
              <a:t>マスタ サブタイトルの書式設定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82551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2014/8/8</a:t>
            </a:r>
            <a:endParaRPr lang="ja-JP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3439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1463" y="0"/>
            <a:ext cx="2054225" cy="63103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1863" cy="63103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2014/8/8</a:t>
            </a:r>
            <a:endParaRPr lang="ja-JP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94398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2014/8/8</a:t>
            </a:r>
            <a:endParaRPr lang="en-US" altLang="ja-JP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C69E-3EB1-47F1-B8C3-E9E8ED43A8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888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 2"/>
          <p:cNvSpPr>
            <a:spLocks noGrp="1"/>
          </p:cNvSpPr>
          <p:nvPr>
            <p:ph idx="13"/>
          </p:nvPr>
        </p:nvSpPr>
        <p:spPr>
          <a:xfrm>
            <a:off x="457200" y="1142984"/>
            <a:ext cx="8218488" cy="5167329"/>
          </a:xfrm>
        </p:spPr>
        <p:txBody>
          <a:bodyPr/>
          <a:lstStyle>
            <a:lvl1pPr>
              <a:defRPr sz="2800" b="0">
                <a:solidFill>
                  <a:srgbClr val="806010"/>
                </a:solidFill>
              </a:defRPr>
            </a:lvl1pPr>
            <a:lvl2pPr>
              <a:defRPr sz="2400" b="0">
                <a:solidFill>
                  <a:srgbClr val="000080"/>
                </a:solidFill>
              </a:defRPr>
            </a:lvl2pPr>
            <a:lvl3pPr>
              <a:defRPr sz="2000" b="0">
                <a:solidFill>
                  <a:srgbClr val="608020"/>
                </a:solidFill>
              </a:defRPr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 sz="1000" smtClean="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 algn="ctr" latinLnBrk="1">
              <a:spcBef>
                <a:spcPct val="50000"/>
              </a:spcBef>
              <a:defRPr kumimoji="0" sz="1000">
                <a:latin typeface="Verdan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ATHIC’14 – </a:t>
            </a:r>
            <a:r>
              <a:rPr lang="en-US" altLang="ja-JP" dirty="0" err="1" smtClean="0"/>
              <a:t>sPHENIX</a:t>
            </a:r>
            <a:r>
              <a:rPr lang="en-US" altLang="ja-JP" dirty="0" smtClean="0"/>
              <a:t> – </a:t>
            </a:r>
            <a:r>
              <a:rPr lang="en-US" altLang="ja-JP" dirty="0" err="1" smtClean="0"/>
              <a:t>K.Shigaki</a:t>
            </a:r>
            <a:endParaRPr lang="ja-JP" altLang="ja-JP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0138" y="6453188"/>
            <a:ext cx="6429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05570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2014/8/8</a:t>
            </a:r>
            <a:endParaRPr lang="ja-JP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6181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2014/8/8</a:t>
            </a:r>
            <a:endParaRPr lang="ja-JP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286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2014/8/8</a:t>
            </a:r>
            <a:endParaRPr lang="ja-JP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7095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2014/8/8</a:t>
            </a:r>
            <a:endParaRPr lang="ja-JP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4480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2014/8/8</a:t>
            </a:r>
            <a:endParaRPr lang="ja-JP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6528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2014/8/8</a:t>
            </a:r>
            <a:endParaRPr lang="ja-JP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1342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2014/8/8</a:t>
            </a:r>
            <a:endParaRPr lang="ja-JP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5836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6" descr="hiroshima_mark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215063"/>
            <a:ext cx="9652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gray">
          <a:xfrm>
            <a:off x="0" y="838200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1029" name="Oval 4"/>
          <p:cNvSpPr>
            <a:spLocks noChangeArrowheads="1"/>
          </p:cNvSpPr>
          <p:nvPr/>
        </p:nvSpPr>
        <p:spPr bwMode="gray">
          <a:xfrm>
            <a:off x="8001000" y="4572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pic>
        <p:nvPicPr>
          <p:cNvPr id="1030" name="Picture 5" descr="g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560388"/>
            <a:ext cx="6191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62800" y="-381000"/>
            <a:ext cx="2514600" cy="2514600"/>
            <a:chOff x="4512" y="-240"/>
            <a:chExt cx="1584" cy="1584"/>
          </a:xfrm>
        </p:grpSpPr>
        <p:sp>
          <p:nvSpPr>
            <p:cNvPr id="1040" name="Oval 7"/>
            <p:cNvSpPr>
              <a:spLocks noChangeArrowheads="1"/>
            </p:cNvSpPr>
            <p:nvPr userDrawn="1"/>
          </p:nvSpPr>
          <p:spPr bwMode="ltGray">
            <a:xfrm>
              <a:off x="4931" y="187"/>
              <a:ext cx="746" cy="71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041" name="Oval 8"/>
            <p:cNvSpPr>
              <a:spLocks noChangeArrowheads="1"/>
            </p:cNvSpPr>
            <p:nvPr userDrawn="1"/>
          </p:nvSpPr>
          <p:spPr bwMode="ltGray">
            <a:xfrm>
              <a:off x="4768" y="-3"/>
              <a:ext cx="1072" cy="109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042" name="Oval 9"/>
            <p:cNvSpPr>
              <a:spLocks noChangeArrowheads="1"/>
            </p:cNvSpPr>
            <p:nvPr userDrawn="1"/>
          </p:nvSpPr>
          <p:spPr bwMode="ltGray">
            <a:xfrm>
              <a:off x="4512" y="-240"/>
              <a:ext cx="1584" cy="158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</p:grp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4279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18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7413" y="6453188"/>
            <a:ext cx="9286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73213" y="6453188"/>
            <a:ext cx="60007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spcBef>
                <a:spcPct val="50000"/>
              </a:spcBef>
              <a:defRPr kumimoji="0" sz="1000">
                <a:latin typeface="Verdan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ATHIC’14 – </a:t>
            </a:r>
            <a:r>
              <a:rPr lang="en-US" altLang="ja-JP" dirty="0" err="1" smtClean="0"/>
              <a:t>sPHENIX</a:t>
            </a:r>
            <a:r>
              <a:rPr lang="en-US" altLang="ja-JP" dirty="0" smtClean="0"/>
              <a:t> – </a:t>
            </a:r>
            <a:r>
              <a:rPr lang="en-US" altLang="ja-JP" dirty="0" err="1" smtClean="0"/>
              <a:t>K.Shigaki</a:t>
            </a:r>
            <a:endParaRPr lang="ja-JP" altLang="ja-JP" dirty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0138" y="6453188"/>
            <a:ext cx="6429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/29</a:t>
            </a:r>
            <a:endParaRPr lang="ja-JP" altLang="ja-JP" dirty="0"/>
          </a:p>
        </p:txBody>
      </p:sp>
      <p:pic>
        <p:nvPicPr>
          <p:cNvPr id="1037" name="図 17" descr="lablogo_standard_big.gi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6340475"/>
            <a:ext cx="6048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wmf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wmf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42938"/>
            <a:ext cx="9144000" cy="2214562"/>
          </a:xfrm>
        </p:spPr>
        <p:txBody>
          <a:bodyPr/>
          <a:lstStyle/>
          <a:p>
            <a:pPr eaLnBrk="1" hangingPunct="1"/>
            <a:r>
              <a:rPr lang="en-US" altLang="ja-JP" sz="4000" b="1" dirty="0"/>
              <a:t>Next </a:t>
            </a:r>
            <a:r>
              <a:rPr lang="en-US" altLang="ja-JP" sz="4000" b="1" dirty="0" smtClean="0"/>
              <a:t>Stages </a:t>
            </a:r>
            <a:r>
              <a:rPr lang="en-US" altLang="ja-JP" sz="2400" b="1" dirty="0"/>
              <a:t>of</a:t>
            </a:r>
            <a:r>
              <a:rPr lang="en-US" altLang="ja-JP" sz="3200" b="1" dirty="0"/>
              <a:t> </a:t>
            </a:r>
            <a:r>
              <a:rPr lang="en-US" altLang="ja-JP" sz="4000" b="1" dirty="0" smtClean="0"/>
              <a:t>PHENIX</a:t>
            </a:r>
            <a:r>
              <a:rPr lang="en-US" altLang="ja-JP" sz="4000" b="1" dirty="0"/>
              <a:t> </a:t>
            </a:r>
            <a:r>
              <a:rPr lang="en-US" altLang="ja-JP" sz="2400" b="1" dirty="0" smtClean="0"/>
              <a:t>for</a:t>
            </a:r>
            <a:r>
              <a:rPr lang="en-US" altLang="ja-JP" sz="3200" b="1" dirty="0" smtClean="0"/>
              <a:t/>
            </a:r>
            <a:br>
              <a:rPr lang="en-US" altLang="ja-JP" sz="3200" b="1" dirty="0" smtClean="0"/>
            </a:br>
            <a:r>
              <a:rPr lang="en-US" altLang="ja-JP" sz="4000" b="1" dirty="0" smtClean="0"/>
              <a:t>Enhanced Physics </a:t>
            </a:r>
            <a:r>
              <a:rPr lang="en-US" altLang="ja-JP" sz="2400" b="1" dirty="0" smtClean="0"/>
              <a:t>with</a:t>
            </a:r>
            <a:r>
              <a:rPr lang="en-US" altLang="ja-JP" sz="3200" b="1" dirty="0" smtClean="0"/>
              <a:t/>
            </a:r>
            <a:br>
              <a:rPr lang="en-US" altLang="ja-JP" sz="3200" b="1" dirty="0" smtClean="0"/>
            </a:br>
            <a:r>
              <a:rPr lang="en-US" altLang="ja-JP" sz="4000" b="1" dirty="0" smtClean="0"/>
              <a:t>Jets</a:t>
            </a:r>
            <a:r>
              <a:rPr lang="en-US" altLang="ja-JP" sz="4000" b="1" dirty="0"/>
              <a:t>, </a:t>
            </a:r>
            <a:r>
              <a:rPr lang="en-US" altLang="ja-JP" sz="4000" b="1" dirty="0" err="1" smtClean="0"/>
              <a:t>Quarkonia</a:t>
            </a:r>
            <a:r>
              <a:rPr lang="en-US" altLang="ja-JP" sz="4000" b="1" dirty="0"/>
              <a:t>, </a:t>
            </a:r>
            <a:r>
              <a:rPr lang="en-US" altLang="ja-JP" sz="2400" b="1" dirty="0"/>
              <a:t>and</a:t>
            </a:r>
            <a:r>
              <a:rPr lang="en-US" altLang="ja-JP" sz="3200" b="1" dirty="0"/>
              <a:t> </a:t>
            </a:r>
            <a:r>
              <a:rPr lang="en-US" altLang="ja-JP" sz="4000" b="1" dirty="0" smtClean="0"/>
              <a:t>Photons</a:t>
            </a:r>
            <a:endParaRPr lang="ja-JP" altLang="ja-JP" sz="40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032978"/>
            <a:ext cx="8928992" cy="2280295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rgbClr val="000080"/>
                </a:solidFill>
              </a:rPr>
              <a:t>SHIGAKI, </a:t>
            </a:r>
            <a:r>
              <a:rPr lang="en-US" altLang="ja-JP" sz="2800" dirty="0" smtClean="0">
                <a:solidFill>
                  <a:srgbClr val="000080"/>
                </a:solidFill>
              </a:rPr>
              <a:t>Kenta </a:t>
            </a:r>
            <a:r>
              <a:rPr lang="ja-JP" altLang="en-US" sz="2800" dirty="0" smtClean="0">
                <a:solidFill>
                  <a:srgbClr val="000080"/>
                </a:solidFill>
              </a:rPr>
              <a:t>（志垣</a:t>
            </a:r>
            <a:r>
              <a:rPr lang="en-US" altLang="ja-JP" sz="2800" dirty="0" smtClean="0">
                <a:solidFill>
                  <a:srgbClr val="000080"/>
                </a:solidFill>
              </a:rPr>
              <a:t> </a:t>
            </a:r>
            <a:r>
              <a:rPr lang="ja-JP" altLang="en-US" sz="2800" dirty="0" smtClean="0">
                <a:solidFill>
                  <a:srgbClr val="000080"/>
                </a:solidFill>
              </a:rPr>
              <a:t>賢太）</a:t>
            </a:r>
            <a:endParaRPr lang="en-US" altLang="ja-JP" sz="2800" dirty="0" smtClean="0">
              <a:solidFill>
                <a:srgbClr val="000080"/>
              </a:solidFill>
            </a:endParaRPr>
          </a:p>
          <a:p>
            <a:pPr eaLnBrk="1" hangingPunct="1"/>
            <a:r>
              <a:rPr lang="en-US" altLang="ja-JP" sz="2800" dirty="0" smtClean="0">
                <a:solidFill>
                  <a:srgbClr val="000080"/>
                </a:solidFill>
              </a:rPr>
              <a:t>(Hiroshima University                    )</a:t>
            </a:r>
          </a:p>
          <a:p>
            <a:pPr eaLnBrk="1" hangingPunct="1"/>
            <a:r>
              <a:rPr lang="en-US" altLang="ja-JP" dirty="0" smtClean="0">
                <a:solidFill>
                  <a:srgbClr val="000080"/>
                </a:solidFill>
              </a:rPr>
              <a:t>for the </a:t>
            </a:r>
            <a:r>
              <a:rPr lang="en-US" altLang="ja-JP" sz="2800" dirty="0" smtClean="0">
                <a:solidFill>
                  <a:srgbClr val="000080"/>
                </a:solidFill>
              </a:rPr>
              <a:t>PHENIX Collaboration</a:t>
            </a:r>
          </a:p>
          <a:p>
            <a:pPr eaLnBrk="1" hangingPunct="1"/>
            <a:endParaRPr lang="en-US" altLang="ja-JP" sz="800" dirty="0" smtClean="0">
              <a:solidFill>
                <a:srgbClr val="000080"/>
              </a:solidFill>
            </a:endParaRPr>
          </a:p>
          <a:p>
            <a:pPr eaLnBrk="1" hangingPunct="1"/>
            <a:r>
              <a:rPr lang="en-US" altLang="ja-JP" dirty="0" smtClean="0">
                <a:solidFill>
                  <a:srgbClr val="FF00FF"/>
                </a:solidFill>
              </a:rPr>
              <a:t>A</a:t>
            </a:r>
            <a:r>
              <a:rPr lang="en-US" altLang="ja-JP" dirty="0" smtClean="0">
                <a:solidFill>
                  <a:srgbClr val="000080"/>
                </a:solidFill>
              </a:rPr>
              <a:t>sian </a:t>
            </a:r>
            <a:r>
              <a:rPr lang="en-US" altLang="ja-JP" dirty="0" smtClean="0">
                <a:solidFill>
                  <a:srgbClr val="FF00FF"/>
                </a:solidFill>
              </a:rPr>
              <a:t>T</a:t>
            </a:r>
            <a:r>
              <a:rPr lang="en-US" altLang="ja-JP" dirty="0" smtClean="0">
                <a:solidFill>
                  <a:srgbClr val="000080"/>
                </a:solidFill>
              </a:rPr>
              <a:t>riangle </a:t>
            </a:r>
            <a:r>
              <a:rPr lang="en-US" altLang="ja-JP" dirty="0">
                <a:solidFill>
                  <a:srgbClr val="FF00FF"/>
                </a:solidFill>
              </a:rPr>
              <a:t>H</a:t>
            </a:r>
            <a:r>
              <a:rPr lang="en-US" altLang="ja-JP" dirty="0" smtClean="0">
                <a:solidFill>
                  <a:srgbClr val="000080"/>
                </a:solidFill>
              </a:rPr>
              <a:t>eavy </a:t>
            </a:r>
            <a:r>
              <a:rPr lang="en-US" altLang="ja-JP" dirty="0">
                <a:solidFill>
                  <a:srgbClr val="FF00FF"/>
                </a:solidFill>
              </a:rPr>
              <a:t>I</a:t>
            </a:r>
            <a:r>
              <a:rPr lang="en-US" altLang="ja-JP" dirty="0" smtClean="0">
                <a:solidFill>
                  <a:srgbClr val="000080"/>
                </a:solidFill>
              </a:rPr>
              <a:t>on </a:t>
            </a:r>
            <a:r>
              <a:rPr lang="en-US" altLang="ja-JP" dirty="0" smtClean="0">
                <a:solidFill>
                  <a:srgbClr val="FF00FF"/>
                </a:solidFill>
              </a:rPr>
              <a:t>C</a:t>
            </a:r>
            <a:r>
              <a:rPr lang="en-US" altLang="ja-JP" dirty="0" smtClean="0">
                <a:solidFill>
                  <a:srgbClr val="000080"/>
                </a:solidFill>
              </a:rPr>
              <a:t>onference </a:t>
            </a:r>
            <a:r>
              <a:rPr lang="en-US" altLang="ja-JP" dirty="0" smtClean="0">
                <a:solidFill>
                  <a:srgbClr val="FF00FF"/>
                </a:solidFill>
              </a:rPr>
              <a:t>2014</a:t>
            </a:r>
          </a:p>
          <a:p>
            <a:pPr eaLnBrk="1" hangingPunct="1"/>
            <a:r>
              <a:rPr lang="en-US" altLang="ja-JP" dirty="0" smtClean="0">
                <a:solidFill>
                  <a:srgbClr val="000080"/>
                </a:solidFill>
              </a:rPr>
              <a:t>August 8, 2014, Osaka University</a:t>
            </a:r>
            <a:endParaRPr lang="ja-JP" altLang="ja-JP" dirty="0" smtClean="0">
              <a:solidFill>
                <a:srgbClr val="000080"/>
              </a:solidFill>
            </a:endParaRPr>
          </a:p>
        </p:txBody>
      </p:sp>
      <p:pic>
        <p:nvPicPr>
          <p:cNvPr id="14340" name="Picture 4" descr="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35" y="4601352"/>
            <a:ext cx="16668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 advTm="799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requirem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"/>
          <a:stretch>
            <a:fillRect/>
          </a:stretch>
        </p:blipFill>
        <p:spPr bwMode="auto">
          <a:xfrm>
            <a:off x="3995936" y="3212976"/>
            <a:ext cx="4662163" cy="2880320"/>
          </a:xfrm>
          <a:prstGeom prst="rect">
            <a:avLst/>
          </a:prstGeom>
          <a:noFill/>
          <a:ln w="25400">
            <a:solidFill>
              <a:srgbClr val="FF6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コンテンツ プレースホルダー 5"/>
          <p:cNvSpPr txBox="1">
            <a:spLocks/>
          </p:cNvSpPr>
          <p:nvPr/>
        </p:nvSpPr>
        <p:spPr bwMode="auto">
          <a:xfrm>
            <a:off x="4417640" y="1141991"/>
            <a:ext cx="4114800" cy="516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800" b="0">
                <a:solidFill>
                  <a:srgbClr val="80601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 b="0">
                <a:solidFill>
                  <a:srgbClr val="00008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000" b="0">
                <a:solidFill>
                  <a:srgbClr val="60802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b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kern="0" dirty="0" err="1" smtClean="0"/>
              <a:t>sPHENIX</a:t>
            </a:r>
            <a:endParaRPr lang="en-US" altLang="ja-JP" kern="0" dirty="0" smtClean="0"/>
          </a:p>
          <a:p>
            <a:pPr lvl="1"/>
            <a:r>
              <a:rPr lang="en-US" altLang="ja-JP" kern="0" dirty="0"/>
              <a:t>f</a:t>
            </a:r>
            <a:r>
              <a:rPr lang="en-US" altLang="ja-JP" kern="0" dirty="0" smtClean="0"/>
              <a:t>ast, (selective,) precise</a:t>
            </a:r>
          </a:p>
          <a:p>
            <a:pPr lvl="1"/>
            <a:r>
              <a:rPr lang="en-US" altLang="ja-JP" kern="0" dirty="0" smtClean="0"/>
              <a:t>focus on high/mid </a:t>
            </a:r>
            <a:r>
              <a:rPr lang="en-US" altLang="ja-JP" i="1" dirty="0" err="1"/>
              <a:t>p</a:t>
            </a:r>
            <a:r>
              <a:rPr lang="en-US" altLang="ja-JP" baseline="-25000" dirty="0" err="1"/>
              <a:t>T</a:t>
            </a:r>
            <a:endParaRPr lang="en-US" altLang="ja-JP" baseline="-25000" dirty="0"/>
          </a:p>
          <a:p>
            <a:pPr lvl="1"/>
            <a:r>
              <a:rPr lang="en-US" altLang="ja-JP" kern="0" dirty="0" smtClean="0"/>
              <a:t>large acceptance</a:t>
            </a:r>
          </a:p>
          <a:p>
            <a:endParaRPr lang="ja-JP" altLang="en-US" kern="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3"/>
          </p:nvPr>
        </p:nvSpPr>
        <p:spPr>
          <a:xfrm>
            <a:off x="457200" y="1142984"/>
            <a:ext cx="4114800" cy="5167329"/>
          </a:xfrm>
        </p:spPr>
        <p:txBody>
          <a:bodyPr/>
          <a:lstStyle/>
          <a:p>
            <a:r>
              <a:rPr kumimoji="1" lang="en-US" altLang="ja-JP" dirty="0" smtClean="0"/>
              <a:t>PHENIX</a:t>
            </a:r>
            <a:endParaRPr lang="en-US" altLang="ja-JP" dirty="0"/>
          </a:p>
          <a:p>
            <a:pPr lvl="1"/>
            <a:r>
              <a:rPr lang="en-US" altLang="ja-JP" dirty="0"/>
              <a:t>f</a:t>
            </a:r>
            <a:r>
              <a:rPr kumimoji="1" lang="en-US" altLang="ja-JP" dirty="0" smtClean="0"/>
              <a:t>ast, selective, precise</a:t>
            </a:r>
            <a:endParaRPr lang="en-US" altLang="ja-JP" dirty="0"/>
          </a:p>
          <a:p>
            <a:pPr lvl="1"/>
            <a:r>
              <a:rPr lang="en-US" altLang="ja-JP" dirty="0" smtClean="0"/>
              <a:t>focus on mid/low </a:t>
            </a:r>
            <a:r>
              <a:rPr lang="en-US" altLang="ja-JP" i="1" dirty="0" err="1" smtClean="0"/>
              <a:t>p</a:t>
            </a:r>
            <a:r>
              <a:rPr lang="en-US" altLang="ja-JP" baseline="-25000" dirty="0" err="1" smtClean="0"/>
              <a:t>T</a:t>
            </a:r>
            <a:endParaRPr lang="en-US" altLang="ja-JP" baseline="-25000" dirty="0" smtClean="0"/>
          </a:p>
          <a:p>
            <a:pPr lvl="1"/>
            <a:r>
              <a:rPr lang="en-US" altLang="ja-JP" dirty="0"/>
              <a:t>l</a:t>
            </a:r>
            <a:r>
              <a:rPr lang="en-US" altLang="ja-JP" dirty="0" smtClean="0"/>
              <a:t>imited acceptance</a:t>
            </a:r>
            <a:endParaRPr kumimoji="1" lang="en-US" altLang="ja-JP" dirty="0" smtClean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0"/>
            <a:ext cx="7571184" cy="836613"/>
          </a:xfrm>
        </p:spPr>
        <p:txBody>
          <a:bodyPr/>
          <a:lstStyle/>
          <a:p>
            <a:r>
              <a:rPr lang="en-US" altLang="ja-JP" dirty="0" err="1"/>
              <a:t>sPHENIX</a:t>
            </a:r>
            <a:r>
              <a:rPr lang="en-US" altLang="ja-JP" dirty="0"/>
              <a:t>: Feedback to RHIC from LHC</a:t>
            </a:r>
            <a:endParaRPr kumimoji="1" lang="ja-JP" altLang="en-US" dirty="0"/>
          </a:p>
        </p:txBody>
      </p:sp>
      <p:pic>
        <p:nvPicPr>
          <p:cNvPr id="9" name="Picture 1026" descr="Phenix_2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2736304" cy="354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Screen Shot 2014-06-15 at 2.12.59 PM.png"/>
          <p:cNvPicPr/>
          <p:nvPr/>
        </p:nvPicPr>
        <p:blipFill>
          <a:blip r:embed="rId5">
            <a:extLst/>
          </a:blip>
          <a:srcRect l="8402" t="15011" r="6049" b="10244"/>
          <a:stretch>
            <a:fillRect/>
          </a:stretch>
        </p:blipFill>
        <p:spPr>
          <a:xfrm>
            <a:off x="4202781" y="3269802"/>
            <a:ext cx="4248472" cy="2766668"/>
          </a:xfrm>
          <a:prstGeom prst="rect">
            <a:avLst/>
          </a:prstGeom>
          <a:ln w="25400">
            <a:round/>
          </a:ln>
        </p:spPr>
      </p:pic>
      <p:sp>
        <p:nvSpPr>
          <p:cNvPr id="7" name="日付プレースホルダー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9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17939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3"/>
          </p:nvPr>
        </p:nvSpPr>
        <p:spPr>
          <a:xfrm>
            <a:off x="457200" y="1142984"/>
            <a:ext cx="8291264" cy="5167329"/>
          </a:xfrm>
        </p:spPr>
        <p:txBody>
          <a:bodyPr/>
          <a:lstStyle/>
          <a:p>
            <a:r>
              <a:rPr lang="en-US" altLang="ja-JP" dirty="0" smtClean="0"/>
              <a:t>hermetic and uniform coverage at |</a:t>
            </a:r>
            <a:r>
              <a:rPr lang="en-US" altLang="ja-JP" i="1" dirty="0" smtClean="0">
                <a:latin typeface="Symbol" charset="2"/>
                <a:cs typeface="Symbol" charset="2"/>
              </a:rPr>
              <a:t>h</a:t>
            </a:r>
            <a:r>
              <a:rPr lang="en-US" altLang="ja-JP" dirty="0" smtClean="0"/>
              <a:t>| &lt; 1.1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electromagnetic </a:t>
            </a:r>
            <a:r>
              <a:rPr lang="en-US" altLang="ja-JP" dirty="0"/>
              <a:t>and </a:t>
            </a:r>
            <a:r>
              <a:rPr lang="en-US" altLang="ja-JP" dirty="0" err="1" smtClean="0"/>
              <a:t>hadronic</a:t>
            </a:r>
            <a:r>
              <a:rPr lang="en-US" altLang="ja-JP" dirty="0" smtClean="0"/>
              <a:t> calorimeters</a:t>
            </a:r>
          </a:p>
          <a:p>
            <a:pPr lvl="2"/>
            <a:r>
              <a:rPr lang="en-US" altLang="ja-JP" dirty="0"/>
              <a:t>outer </a:t>
            </a:r>
            <a:r>
              <a:rPr lang="en-US" altLang="ja-JP" dirty="0" err="1" smtClean="0"/>
              <a:t>hadronic</a:t>
            </a:r>
            <a:r>
              <a:rPr lang="en-US" altLang="ja-JP" dirty="0" smtClean="0"/>
              <a:t> </a:t>
            </a:r>
            <a:r>
              <a:rPr lang="en-US" altLang="ja-JP" dirty="0"/>
              <a:t>calorimeter </a:t>
            </a:r>
            <a:r>
              <a:rPr lang="en-US" altLang="ja-JP" dirty="0" smtClean="0"/>
              <a:t>as </a:t>
            </a:r>
            <a:r>
              <a:rPr lang="en-US" altLang="ja-JP" dirty="0"/>
              <a:t>flux </a:t>
            </a:r>
            <a:r>
              <a:rPr lang="en-US" altLang="ja-JP" dirty="0" smtClean="0"/>
              <a:t>return</a:t>
            </a:r>
          </a:p>
          <a:p>
            <a:pPr lvl="1"/>
            <a:r>
              <a:rPr lang="en-US" altLang="ja-JP" dirty="0" smtClean="0"/>
              <a:t>vertex and extended silicon trackers</a:t>
            </a:r>
          </a:p>
          <a:p>
            <a:pPr lvl="1"/>
            <a:r>
              <a:rPr lang="en-US" altLang="ja-JP" dirty="0" smtClean="0"/>
              <a:t>high rate (~10 kHz) data acquisition</a:t>
            </a:r>
            <a:endParaRPr lang="en-US" altLang="ja-JP" dirty="0"/>
          </a:p>
          <a:p>
            <a:r>
              <a:rPr lang="en-US" altLang="ja-JP" dirty="0" smtClean="0"/>
              <a:t>former </a:t>
            </a:r>
            <a:r>
              <a:rPr lang="en-US" altLang="ja-JP" dirty="0" err="1"/>
              <a:t>BaBar</a:t>
            </a:r>
            <a:r>
              <a:rPr lang="en-US" altLang="ja-JP" dirty="0"/>
              <a:t> </a:t>
            </a:r>
            <a:r>
              <a:rPr lang="en-US" altLang="ja-JP" dirty="0" smtClean="0"/>
              <a:t>1.5 T solenoid transferred from SLAC</a:t>
            </a:r>
          </a:p>
          <a:p>
            <a:r>
              <a:rPr lang="en-US" altLang="ja-JP" dirty="0" smtClean="0"/>
              <a:t>aiming </a:t>
            </a:r>
            <a:r>
              <a:rPr lang="en-US" altLang="ja-JP" dirty="0"/>
              <a:t>at (partial) start in </a:t>
            </a:r>
            <a:r>
              <a:rPr lang="en-US" altLang="ja-JP" dirty="0" smtClean="0"/>
              <a:t>2019</a:t>
            </a:r>
            <a:endParaRPr lang="en-US" altLang="ja-JP" dirty="0"/>
          </a:p>
          <a:p>
            <a:pPr lvl="1"/>
            <a:r>
              <a:rPr lang="en-US" altLang="ja-JP" dirty="0" smtClean="0"/>
              <a:t>first </a:t>
            </a:r>
            <a:r>
              <a:rPr lang="en-US" altLang="ja-JP" dirty="0" err="1"/>
              <a:t>sPHENIX</a:t>
            </a:r>
            <a:r>
              <a:rPr lang="en-US" altLang="ja-JP" dirty="0"/>
              <a:t> </a:t>
            </a:r>
            <a:r>
              <a:rPr lang="en-US" altLang="ja-JP" dirty="0" smtClean="0"/>
              <a:t>beam tests at </a:t>
            </a:r>
            <a:r>
              <a:rPr lang="en-US" altLang="ja-JP" dirty="0"/>
              <a:t>FNAL in 2014/</a:t>
            </a:r>
            <a:r>
              <a:rPr lang="en-US" altLang="ja-JP" dirty="0" smtClean="0"/>
              <a:t>02–03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sPHENIX</a:t>
            </a:r>
            <a:r>
              <a:rPr kumimoji="1" lang="en-US" altLang="ja-JP" dirty="0" smtClean="0"/>
              <a:t> at a Glance</a:t>
            </a:r>
            <a:endParaRPr kumimoji="1" lang="ja-JP" alt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3296"/>
          <a:stretch>
            <a:fillRect/>
          </a:stretch>
        </p:blipFill>
        <p:spPr bwMode="auto">
          <a:xfrm>
            <a:off x="1034130" y="1650822"/>
            <a:ext cx="2684917" cy="15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71" y="1658561"/>
            <a:ext cx="2615208" cy="148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左矢印 5"/>
          <p:cNvSpPr/>
          <p:nvPr/>
        </p:nvSpPr>
        <p:spPr>
          <a:xfrm>
            <a:off x="4007079" y="1916832"/>
            <a:ext cx="648072" cy="1008112"/>
          </a:xfrm>
          <a:prstGeom prst="leftArrow">
            <a:avLst/>
          </a:prstGeom>
          <a:gradFill>
            <a:gsLst>
              <a:gs pos="0">
                <a:srgbClr val="0000FF"/>
              </a:gs>
              <a:gs pos="100000">
                <a:srgbClr val="FF00FF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10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25640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smtClean="0"/>
              <a:t>1.5 T, cryo</a:t>
            </a:r>
            <a:r>
              <a:rPr lang="en-US" altLang="ja-JP" dirty="0" smtClean="0"/>
              <a:t>stat </a:t>
            </a:r>
            <a:r>
              <a:rPr kumimoji="1" lang="en-US" altLang="ja-JP" dirty="0" smtClean="0"/>
              <a:t>140–173 cm radially, 385 cm long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ownership officially transferred to BNL</a:t>
            </a:r>
          </a:p>
          <a:p>
            <a:r>
              <a:rPr kumimoji="1" lang="en-US" altLang="ja-JP" dirty="0" smtClean="0"/>
              <a:t>shipping under preparation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BaBar</a:t>
            </a:r>
            <a:r>
              <a:rPr kumimoji="1" lang="en-US" altLang="ja-JP" dirty="0" smtClean="0"/>
              <a:t> Super-Conducting Solenoid</a:t>
            </a:r>
            <a:endParaRPr kumimoji="1"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835" y="3356992"/>
            <a:ext cx="2556589" cy="19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10000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4608512" cy="3456384"/>
          </a:xfrm>
          <a:prstGeom prst="rect">
            <a:avLst/>
          </a:prstGeom>
        </p:spPr>
      </p:pic>
      <p:sp>
        <p:nvSpPr>
          <p:cNvPr id="9" name="日付プレースホルダー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11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83352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smtClean="0"/>
              <a:t>scintillation fiber in tungsten </a:t>
            </a:r>
            <a:r>
              <a:rPr lang="en-US" altLang="ja-JP" dirty="0" smtClean="0"/>
              <a:t>epoxy (“</a:t>
            </a:r>
            <a:r>
              <a:rPr lang="en-US" altLang="ja-JP" dirty="0" err="1"/>
              <a:t>spacal</a:t>
            </a:r>
            <a:r>
              <a:rPr lang="en-US" altLang="ja-JP" dirty="0" smtClean="0"/>
              <a:t>”)</a:t>
            </a:r>
            <a:endParaRPr lang="en-US" altLang="ja-JP" dirty="0"/>
          </a:p>
          <a:p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design parameters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~ 18 radiation length (~ 1 interaction length)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energy resolution ~ </a:t>
            </a:r>
            <a:r>
              <a:rPr lang="en-US" altLang="ja-JP" dirty="0" smtClean="0">
                <a:cs typeface="Symbol" charset="2"/>
              </a:rPr>
              <a:t>12%</a:t>
            </a:r>
            <a:r>
              <a:rPr lang="en-US" altLang="ja-JP" dirty="0">
                <a:cs typeface="Symbol" charset="2"/>
              </a:rPr>
              <a:t>/</a:t>
            </a:r>
            <a:r>
              <a:rPr lang="en-US" altLang="ja-JP" i="1" dirty="0">
                <a:cs typeface="Symbol" charset="2"/>
              </a:rPr>
              <a:t>E</a:t>
            </a:r>
            <a:r>
              <a:rPr lang="en-US" altLang="ja-JP" dirty="0">
                <a:cs typeface="Symbol" charset="2"/>
              </a:rPr>
              <a:t> (</a:t>
            </a:r>
            <a:r>
              <a:rPr lang="en-US" altLang="ja-JP" dirty="0" err="1">
                <a:cs typeface="Symbol" charset="2"/>
              </a:rPr>
              <a:t>GeV</a:t>
            </a:r>
            <a:r>
              <a:rPr lang="en-US" altLang="ja-JP" dirty="0" smtClean="0">
                <a:cs typeface="Symbol" charset="2"/>
              </a:rPr>
              <a:t>)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cell size ~ Moliere radius = 2.3 cm</a:t>
            </a:r>
          </a:p>
          <a:p>
            <a:pPr lvl="1"/>
            <a:r>
              <a:rPr lang="en-US" altLang="ja-JP" dirty="0" smtClean="0"/>
              <a:t>~ 25 k channels</a:t>
            </a:r>
          </a:p>
          <a:p>
            <a:r>
              <a:rPr lang="en-US" altLang="ja-JP" dirty="0">
                <a:cs typeface="Symbol" charset="2"/>
              </a:rPr>
              <a:t>prototype built and tested at </a:t>
            </a:r>
            <a:r>
              <a:rPr lang="en-US" altLang="ja-JP" dirty="0" smtClean="0">
                <a:cs typeface="Symbol" charset="2"/>
              </a:rPr>
              <a:t>FNAL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Electro-Magnetic Calorimeter</a:t>
            </a:r>
            <a:endParaRPr kumimoji="1" lang="ja-JP" altLang="en-US" dirty="0"/>
          </a:p>
        </p:txBody>
      </p:sp>
      <p:pic>
        <p:nvPicPr>
          <p:cNvPr id="8" name="Screen Shot 2014-06-15 at 2.14.15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4" t="22656" b="33418"/>
          <a:stretch>
            <a:fillRect/>
          </a:stretch>
        </p:blipFill>
        <p:spPr bwMode="auto">
          <a:xfrm>
            <a:off x="4288429" y="1700808"/>
            <a:ext cx="314993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日付プレースホルダー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12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  <p:sp>
        <p:nvSpPr>
          <p:cNvPr id="14" name="正方形/長方形 13"/>
          <p:cNvSpPr/>
          <p:nvPr/>
        </p:nvSpPr>
        <p:spPr>
          <a:xfrm>
            <a:off x="4139952" y="3561202"/>
            <a:ext cx="3103612" cy="29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Screen Shot 2014-06-16 at 2.06.11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5">
            <a:off x="1342051" y="1726982"/>
            <a:ext cx="2580521" cy="177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54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Calorimeter</a:t>
            </a:r>
            <a:endParaRPr kumimoji="1" lang="ja-JP" altLang="en-US" dirty="0"/>
          </a:p>
        </p:txBody>
      </p:sp>
      <p:pic>
        <p:nvPicPr>
          <p:cNvPr id="7" name="Screen Shot 2014-06-15 at 2.13.0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15349" r="3300"/>
          <a:stretch>
            <a:fillRect/>
          </a:stretch>
        </p:blipFill>
        <p:spPr bwMode="auto">
          <a:xfrm>
            <a:off x="2771800" y="2181145"/>
            <a:ext cx="3240360" cy="42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日付プレースホルダー 1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13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>
                <a:cs typeface="Symbol" charset="2"/>
              </a:rPr>
              <a:t>tilted </a:t>
            </a:r>
            <a:r>
              <a:rPr lang="en-US" altLang="ja-JP" dirty="0">
                <a:cs typeface="Symbol" charset="2"/>
              </a:rPr>
              <a:t>plate </a:t>
            </a:r>
            <a:r>
              <a:rPr lang="en-US" altLang="ja-JP" dirty="0" smtClean="0">
                <a:cs typeface="Symbol" charset="2"/>
              </a:rPr>
              <a:t>scheme</a:t>
            </a:r>
          </a:p>
          <a:p>
            <a:pPr lvl="1"/>
            <a:r>
              <a:rPr lang="en-US" altLang="ja-JP" dirty="0" smtClean="0">
                <a:cs typeface="Symbol" charset="2"/>
              </a:rPr>
              <a:t>straight track to cross 4 scintillators</a:t>
            </a:r>
            <a:endParaRPr lang="en-US" altLang="ja-JP" dirty="0">
              <a:cs typeface="Symbol" charset="2"/>
            </a:endParaRPr>
          </a:p>
          <a:p>
            <a:r>
              <a:rPr lang="en-US" altLang="ja-JP" dirty="0" smtClean="0"/>
              <a:t>design parameters</a:t>
            </a:r>
          </a:p>
          <a:p>
            <a:pPr lvl="1"/>
            <a:r>
              <a:rPr lang="en-US" altLang="ja-JP" dirty="0" smtClean="0"/>
              <a:t>~ 1 (inner) and ~ </a:t>
            </a:r>
            <a:r>
              <a:rPr lang="en-US" altLang="ja-JP" dirty="0"/>
              <a:t>4 </a:t>
            </a:r>
            <a:r>
              <a:rPr lang="en-US" altLang="ja-JP" dirty="0" smtClean="0"/>
              <a:t>(outer) </a:t>
            </a:r>
            <a:r>
              <a:rPr lang="en-US" altLang="ja-JP" dirty="0" smtClean="0">
                <a:cs typeface="Symbol" charset="2"/>
              </a:rPr>
              <a:t>interaction lengths</a:t>
            </a:r>
          </a:p>
          <a:p>
            <a:pPr lvl="2"/>
            <a:r>
              <a:rPr lang="en-US" altLang="ja-JP" dirty="0" smtClean="0">
                <a:cs typeface="Symbol" charset="2"/>
              </a:rPr>
              <a:t>additional ~ 1 in electro-magnetic calorimeter</a:t>
            </a:r>
          </a:p>
          <a:p>
            <a:pPr lvl="1"/>
            <a:r>
              <a:rPr lang="en-US" altLang="ja-JP" dirty="0" smtClean="0">
                <a:cs typeface="Symbol" charset="2"/>
              </a:rPr>
              <a:t>energy </a:t>
            </a:r>
            <a:r>
              <a:rPr lang="en-US" altLang="ja-JP" dirty="0">
                <a:cs typeface="Symbol" charset="2"/>
              </a:rPr>
              <a:t>leakage </a:t>
            </a:r>
            <a:r>
              <a:rPr lang="en-US" altLang="ja-JP" dirty="0" smtClean="0">
                <a:cs typeface="Symbol" charset="2"/>
              </a:rPr>
              <a:t>~ few % for hadrons &gt; 50 </a:t>
            </a:r>
            <a:r>
              <a:rPr lang="en-US" altLang="ja-JP" dirty="0" err="1" smtClean="0">
                <a:cs typeface="Symbol" charset="2"/>
              </a:rPr>
              <a:t>GeV</a:t>
            </a:r>
            <a:endParaRPr lang="en-US" altLang="ja-JP" dirty="0" smtClean="0">
              <a:cs typeface="Symbol" charset="2"/>
            </a:endParaRPr>
          </a:p>
          <a:p>
            <a:pPr lvl="2"/>
            <a:r>
              <a:rPr lang="en-US" altLang="ja-JP" dirty="0" smtClean="0">
                <a:cs typeface="Symbol" charset="2"/>
              </a:rPr>
              <a:t>comparable to other contributions to resolution</a:t>
            </a:r>
          </a:p>
          <a:p>
            <a:pPr lvl="1"/>
            <a:r>
              <a:rPr lang="en-US" altLang="ja-JP" dirty="0" smtClean="0">
                <a:cs typeface="Symbol" charset="2"/>
              </a:rPr>
              <a:t>energy resolution ~ 100%</a:t>
            </a:r>
            <a:r>
              <a:rPr lang="en-US" altLang="ja-JP" dirty="0">
                <a:cs typeface="Symbol" charset="2"/>
              </a:rPr>
              <a:t>/</a:t>
            </a:r>
            <a:r>
              <a:rPr lang="en-US" altLang="ja-JP" i="1" dirty="0" smtClean="0">
                <a:cs typeface="Symbol" charset="2"/>
              </a:rPr>
              <a:t>E</a:t>
            </a:r>
            <a:r>
              <a:rPr lang="en-US" altLang="ja-JP" dirty="0" smtClean="0">
                <a:cs typeface="Symbol" charset="2"/>
              </a:rPr>
              <a:t> (</a:t>
            </a:r>
            <a:r>
              <a:rPr lang="en-US" altLang="ja-JP" dirty="0" err="1" smtClean="0">
                <a:cs typeface="Symbol" charset="2"/>
              </a:rPr>
              <a:t>GeV</a:t>
            </a:r>
            <a:r>
              <a:rPr lang="en-US" altLang="ja-JP" dirty="0">
                <a:cs typeface="Symbol" charset="2"/>
              </a:rPr>
              <a:t>)</a:t>
            </a:r>
            <a:endParaRPr lang="en-US" altLang="ja-JP" dirty="0" smtClean="0">
              <a:cs typeface="Symbol" charset="2"/>
            </a:endParaRPr>
          </a:p>
          <a:p>
            <a:pPr lvl="1"/>
            <a:r>
              <a:rPr lang="en-US" altLang="ja-JP" dirty="0">
                <a:cs typeface="Symbol" charset="2"/>
              </a:rPr>
              <a:t>tower size ~ 0.1 x 0.1</a:t>
            </a:r>
          </a:p>
          <a:p>
            <a:pPr lvl="1"/>
            <a:r>
              <a:rPr lang="en-US" altLang="ja-JP" dirty="0" smtClean="0">
                <a:cs typeface="Symbol" charset="2"/>
              </a:rPr>
              <a:t>outer absorber as magnet flux return</a:t>
            </a:r>
          </a:p>
          <a:p>
            <a:r>
              <a:rPr lang="en-US" altLang="ja-JP" dirty="0" smtClean="0">
                <a:cs typeface="Symbol" charset="2"/>
              </a:rPr>
              <a:t>prototype built and tested at FNAL</a:t>
            </a:r>
            <a:endParaRPr lang="en-US" altLang="ja-JP" dirty="0" smtClean="0"/>
          </a:p>
          <a:p>
            <a:endParaRPr lang="en-US" altLang="ja-JP" dirty="0" smtClean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431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kumimoji="1" lang="en-US" altLang="ja-JP" dirty="0" smtClean="0"/>
              <a:t>First Beam Tests at FNAL</a:t>
            </a:r>
            <a:endParaRPr kumimoji="1" lang="ja-JP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77432"/>
            <a:ext cx="3076773" cy="17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r="16860"/>
          <a:stretch/>
        </p:blipFill>
        <p:spPr>
          <a:xfrm>
            <a:off x="6948264" y="5053496"/>
            <a:ext cx="1296000" cy="114614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27931"/>
            <a:ext cx="1296000" cy="110170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48879"/>
            <a:ext cx="1296000" cy="1348733"/>
          </a:xfrm>
          <a:prstGeom prst="rect">
            <a:avLst/>
          </a:prstGeom>
        </p:spPr>
      </p:pic>
      <p:pic>
        <p:nvPicPr>
          <p:cNvPr id="16" name="Picture 5" descr="http://www.fnal.gov/pub/today/archive/archive_2014/images/spheni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91118"/>
            <a:ext cx="2270045" cy="170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1808946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日付プレースホルダー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14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36" y="2132856"/>
            <a:ext cx="3847490" cy="264616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7920" y="1934719"/>
            <a:ext cx="3417256" cy="2752065"/>
          </a:xfrm>
          <a:prstGeom prst="rect">
            <a:avLst/>
          </a:prstGeom>
        </p:spPr>
      </p:pic>
      <p:sp>
        <p:nvSpPr>
          <p:cNvPr id="4" name="コンテンツ プレースホルダー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smtClean="0"/>
              <a:t>T1018/T1044/T1054 in 2014/02–03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err="1"/>
              <a:t>EMCal</a:t>
            </a:r>
            <a:r>
              <a:rPr lang="en-US" altLang="ja-JP" dirty="0"/>
              <a:t>: “</a:t>
            </a:r>
            <a:r>
              <a:rPr lang="en-US" altLang="ja-JP" dirty="0" err="1"/>
              <a:t>spacal</a:t>
            </a:r>
            <a:r>
              <a:rPr lang="en-US" altLang="ja-JP" dirty="0"/>
              <a:t>” option preferred</a:t>
            </a:r>
          </a:p>
          <a:p>
            <a:r>
              <a:rPr kumimoji="1" lang="en-US" altLang="ja-JP" dirty="0" err="1" smtClean="0"/>
              <a:t>HCal</a:t>
            </a:r>
            <a:r>
              <a:rPr kumimoji="1" lang="en-US" altLang="ja-JP" dirty="0" smtClean="0"/>
              <a:t>: good resolution for jet measurements</a:t>
            </a:r>
          </a:p>
          <a:p>
            <a:r>
              <a:rPr lang="en-US" altLang="ja-JP" dirty="0" smtClean="0"/>
              <a:t>pre-shower: first prototype successfully read out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0032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2984"/>
            <a:ext cx="8291264" cy="5167329"/>
          </a:xfrm>
        </p:spPr>
        <p:txBody>
          <a:bodyPr/>
          <a:lstStyle/>
          <a:p>
            <a:r>
              <a:rPr lang="en-US" altLang="ja-JP" dirty="0" smtClean="0"/>
              <a:t>physics with e</a:t>
            </a:r>
            <a:r>
              <a:rPr lang="en-US" altLang="ja-JP" baseline="30000" dirty="0">
                <a:sym typeface="Symbol"/>
              </a:rPr>
              <a:t> </a:t>
            </a:r>
            <a:r>
              <a:rPr lang="en-US" altLang="ja-JP" dirty="0">
                <a:sym typeface="Symbol"/>
              </a:rPr>
              <a:t>/ </a:t>
            </a:r>
            <a:r>
              <a:rPr lang="en-US" altLang="ja-JP" dirty="0"/>
              <a:t>h</a:t>
            </a:r>
            <a:r>
              <a:rPr lang="en-US" altLang="ja-JP" baseline="30000" dirty="0">
                <a:sym typeface="Symbol"/>
              </a:rPr>
              <a:t> </a:t>
            </a:r>
            <a:r>
              <a:rPr lang="en-US" altLang="ja-JP" dirty="0">
                <a:sym typeface="Symbol"/>
              </a:rPr>
              <a:t>/</a:t>
            </a:r>
            <a:r>
              <a:rPr lang="ja-JP" altLang="en-US" dirty="0">
                <a:sym typeface="Symbol"/>
              </a:rPr>
              <a:t> </a:t>
            </a:r>
            <a:r>
              <a:rPr lang="en-US" altLang="ja-JP" dirty="0">
                <a:latin typeface="Symbol" pitchFamily="18" charset="2"/>
              </a:rPr>
              <a:t>g </a:t>
            </a:r>
            <a:r>
              <a:rPr lang="en-US" altLang="ja-JP" dirty="0"/>
              <a:t>/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0</a:t>
            </a:r>
            <a:r>
              <a:rPr lang="ja-JP" altLang="en-US" dirty="0" smtClean="0"/>
              <a:t> </a:t>
            </a:r>
            <a:r>
              <a:rPr lang="en-US" altLang="ja-JP" dirty="0" smtClean="0"/>
              <a:t>identification</a:t>
            </a:r>
          </a:p>
          <a:p>
            <a:pPr lvl="1"/>
            <a:r>
              <a:rPr lang="en-US" altLang="ja-JP" dirty="0" smtClean="0"/>
              <a:t>QCD </a:t>
            </a:r>
            <a:r>
              <a:rPr lang="en-US" altLang="ja-JP" dirty="0" err="1" smtClean="0"/>
              <a:t>debye</a:t>
            </a:r>
            <a:r>
              <a:rPr lang="en-US" altLang="ja-JP" dirty="0" smtClean="0"/>
              <a:t> screening via </a:t>
            </a:r>
            <a:r>
              <a:rPr lang="en-US" altLang="ja-JP" dirty="0" err="1" smtClean="0"/>
              <a:t>e</a:t>
            </a:r>
            <a:r>
              <a:rPr lang="en-US" altLang="ja-JP" baseline="30000" dirty="0" err="1" smtClean="0">
                <a:latin typeface="Symbol" charset="2"/>
                <a:cs typeface="Symbol" charset="2"/>
                <a:sym typeface="Symbol"/>
              </a:rPr>
              <a:t>+</a:t>
            </a:r>
            <a:r>
              <a:rPr lang="en-US" altLang="ja-JP" dirty="0" err="1" smtClean="0"/>
              <a:t>e</a:t>
            </a:r>
            <a:r>
              <a:rPr lang="en-US" altLang="ja-JP" baseline="30000" dirty="0" smtClean="0">
                <a:latin typeface="Symbol" charset="2"/>
                <a:cs typeface="Symbol" charset="2"/>
                <a:sym typeface="Symbol"/>
              </a:rPr>
              <a:t>-</a:t>
            </a:r>
            <a:r>
              <a:rPr lang="en-US" altLang="ja-JP" dirty="0" smtClean="0"/>
              <a:t> from </a:t>
            </a:r>
            <a:r>
              <a:rPr lang="en-US" altLang="ja-JP" dirty="0" err="1" smtClean="0"/>
              <a:t>quarkonia</a:t>
            </a:r>
            <a:endParaRPr lang="en-US" altLang="ja-JP" dirty="0" smtClean="0">
              <a:latin typeface="HGS平成角ｺﾞｼｯｸ体W5" pitchFamily="50" charset="-128"/>
              <a:ea typeface="HGS平成角ｺﾞｼｯｸ体W5" pitchFamily="50" charset="-128"/>
            </a:endParaRPr>
          </a:p>
          <a:p>
            <a:pPr lvl="1"/>
            <a:r>
              <a:rPr lang="en-US" altLang="ja-JP" dirty="0" err="1" smtClean="0"/>
              <a:t>parton</a:t>
            </a:r>
            <a:r>
              <a:rPr lang="en-US" altLang="ja-JP" dirty="0" smtClean="0"/>
              <a:t> energy loss tagged via direct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/>
              <a:t>–jet correlation 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parton</a:t>
            </a:r>
            <a:r>
              <a:rPr lang="en-US" altLang="ja-JP" dirty="0" smtClean="0"/>
              <a:t> behavior via identified single particles</a:t>
            </a:r>
          </a:p>
          <a:p>
            <a:pPr lvl="1"/>
            <a:r>
              <a:rPr lang="en-US" altLang="ja-JP" dirty="0" smtClean="0"/>
              <a:t>...</a:t>
            </a:r>
          </a:p>
          <a:p>
            <a:r>
              <a:rPr lang="en-US" altLang="ja-JP" dirty="0" smtClean="0"/>
              <a:t>inner tracking and high performance PID</a:t>
            </a:r>
          </a:p>
          <a:p>
            <a:pPr lvl="1"/>
            <a:r>
              <a:rPr lang="en-US" altLang="ja-JP" dirty="0" smtClean="0"/>
              <a:t>extended silicon trackers</a:t>
            </a:r>
          </a:p>
          <a:p>
            <a:pPr lvl="1"/>
            <a:r>
              <a:rPr lang="en-US" altLang="ja-JP" dirty="0"/>
              <a:t>r</a:t>
            </a:r>
            <a:r>
              <a:rPr lang="en-US" altLang="ja-JP" dirty="0" smtClean="0"/>
              <a:t>econfigured electromagnetic and </a:t>
            </a:r>
            <a:r>
              <a:rPr lang="en-US" altLang="ja-JP" dirty="0" err="1" smtClean="0"/>
              <a:t>hadronic</a:t>
            </a:r>
            <a:r>
              <a:rPr lang="en-US" altLang="ja-JP" dirty="0" smtClean="0"/>
              <a:t> calorimeters</a:t>
            </a:r>
          </a:p>
          <a:p>
            <a:pPr lvl="1"/>
            <a:r>
              <a:rPr lang="en-US" altLang="ja-JP" dirty="0" smtClean="0"/>
              <a:t>more options, </a:t>
            </a:r>
            <a:r>
              <a:rPr lang="en-US" altLang="ja-JP" i="1" dirty="0" smtClean="0"/>
              <a:t>e.g.</a:t>
            </a:r>
            <a:r>
              <a:rPr lang="en-US" altLang="ja-JP" dirty="0" smtClean="0"/>
              <a:t> pre-shower detector</a:t>
            </a:r>
          </a:p>
          <a:p>
            <a:r>
              <a:rPr lang="en-US" altLang="ja-JP" dirty="0" smtClean="0"/>
              <a:t>originally not in MIE for US DOE funding</a:t>
            </a:r>
          </a:p>
          <a:p>
            <a:r>
              <a:rPr lang="en-US" altLang="ja-JP" dirty="0" smtClean="0"/>
              <a:t>now incorporated as “day-1 upgrade”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7571184" cy="836613"/>
          </a:xfrm>
        </p:spPr>
        <p:txBody>
          <a:bodyPr/>
          <a:lstStyle/>
          <a:p>
            <a:r>
              <a:rPr kumimoji="1" lang="en-US" altLang="ja-JP" dirty="0" smtClean="0"/>
              <a:t>Not Only Jet: Enhanced </a:t>
            </a:r>
            <a:r>
              <a:rPr lang="en-US" altLang="ja-JP" dirty="0" smtClean="0"/>
              <a:t>Programs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15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14897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 </a:t>
            </a:r>
            <a:r>
              <a:rPr lang="en-US" altLang="ja-JP" dirty="0" smtClean="0"/>
              <a:t>Also </a:t>
            </a:r>
            <a:r>
              <a:rPr lang="en-US" altLang="ja-JP" dirty="0"/>
              <a:t>in </a:t>
            </a:r>
            <a:r>
              <a:rPr lang="en-US" altLang="ja-JP" dirty="0" smtClean="0"/>
              <a:t>Scope</a:t>
            </a:r>
            <a:endParaRPr kumimoji="1" lang="ja-JP" alt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02" y="3681635"/>
            <a:ext cx="2920742" cy="277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日付プレースホルダー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22" name="Rectangle 10"/>
          <p:cNvSpPr/>
          <p:nvPr/>
        </p:nvSpPr>
        <p:spPr bwMode="auto">
          <a:xfrm>
            <a:off x="3811300" y="5977046"/>
            <a:ext cx="648072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sz="1800" b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29188" y="5647436"/>
            <a:ext cx="62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90"/>
                </a:solidFill>
                <a:latin typeface="+mn-lt"/>
              </a:rPr>
              <a:t>RHIC</a:t>
            </a:r>
            <a:endParaRPr kumimoji="1" lang="ja-JP" altLang="en-US" sz="1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16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36" y="3762207"/>
            <a:ext cx="2732441" cy="270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smtClean="0"/>
              <a:t>strongly coupled perfect fluid discovered at RHIC</a:t>
            </a:r>
          </a:p>
          <a:p>
            <a:pPr lvl="1"/>
            <a:r>
              <a:rPr lang="en-US" altLang="ja-JP" dirty="0" smtClean="0"/>
              <a:t>weakly coupled regime at higher temperature?</a:t>
            </a:r>
          </a:p>
          <a:p>
            <a:pPr lvl="2"/>
            <a:r>
              <a:rPr lang="en-US" altLang="ja-JP" i="1" dirty="0" smtClean="0">
                <a:latin typeface="Symbol" charset="2"/>
                <a:cs typeface="Symbol" charset="2"/>
              </a:rPr>
              <a:t>h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 1–2 orders </a:t>
            </a:r>
            <a:r>
              <a:rPr lang="en-US" altLang="ja-JP" dirty="0"/>
              <a:t>larger </a:t>
            </a:r>
            <a:r>
              <a:rPr lang="en-US" altLang="ja-JP" dirty="0" smtClean="0"/>
              <a:t>with expected </a:t>
            </a:r>
            <a:r>
              <a:rPr lang="en-US" altLang="ja-JP"/>
              <a:t>weak </a:t>
            </a:r>
            <a:r>
              <a:rPr lang="en-US" altLang="ja-JP" smtClean="0"/>
              <a:t>QCD coupling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theory not well constrained</a:t>
            </a:r>
          </a:p>
          <a:p>
            <a:r>
              <a:rPr lang="en-US" altLang="ja-JP" dirty="0" smtClean="0"/>
              <a:t>RHIC to probe quark-gluon plasma at 1–2 </a:t>
            </a:r>
            <a:r>
              <a:rPr lang="en-US" altLang="ja-JP" i="1" dirty="0" err="1" smtClean="0"/>
              <a:t>T</a:t>
            </a:r>
            <a:r>
              <a:rPr lang="en-US" altLang="ja-JP" dirty="0" err="1" smtClean="0"/>
              <a:t>c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transition from strong to weak regime?</a:t>
            </a:r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5457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smtClean="0"/>
              <a:t>design under discussion, </a:t>
            </a:r>
            <a:r>
              <a:rPr kumimoji="1" lang="en-US" altLang="ja-JP" i="1" dirty="0" smtClean="0"/>
              <a:t>e.g.</a:t>
            </a:r>
          </a:p>
          <a:p>
            <a:pPr lvl="1"/>
            <a:r>
              <a:rPr kumimoji="1" lang="en-US" altLang="ja-JP" dirty="0" smtClean="0"/>
              <a:t>3 inner layers reconfigured from existing VTX</a:t>
            </a:r>
          </a:p>
          <a:p>
            <a:pPr lvl="1"/>
            <a:r>
              <a:rPr lang="en-US" altLang="ja-JP" dirty="0" smtClean="0"/>
              <a:t>3 outer layers at ~24, 40, and 60 cm radii</a:t>
            </a:r>
          </a:p>
          <a:p>
            <a:pPr lvl="2"/>
            <a:r>
              <a:rPr kumimoji="1" lang="en-US" altLang="ja-JP" dirty="0" smtClean="0"/>
              <a:t>total ~ 10 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, ~ 1.3 M channels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/>
              <a:t>a key criterion: momentum (pair mass) resolution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Extended Silicon Trackers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17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86" y="2928501"/>
            <a:ext cx="2986834" cy="287897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064" y="4307053"/>
            <a:ext cx="4166344" cy="12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ja-JP" dirty="0"/>
              <a:t>longitudinal </a:t>
            </a:r>
            <a:r>
              <a:rPr lang="en-US" altLang="ja-JP" dirty="0" smtClean="0"/>
              <a:t>and transverse jet </a:t>
            </a:r>
            <a:r>
              <a:rPr kumimoji="1" lang="en-US" altLang="ja-JP" dirty="0" smtClean="0"/>
              <a:t>modifications</a:t>
            </a:r>
          </a:p>
          <a:p>
            <a:pPr marL="0" indent="0">
              <a:buNone/>
            </a:pPr>
            <a:r>
              <a:rPr lang="ja-JP" altLang="en-US" dirty="0"/>
              <a:t> → </a:t>
            </a:r>
            <a:r>
              <a:rPr lang="en-US" altLang="ja-JP" dirty="0">
                <a:solidFill>
                  <a:srgbClr val="FF00FF"/>
                </a:solidFill>
              </a:rPr>
              <a:t>energy loss and </a:t>
            </a:r>
            <a:r>
              <a:rPr lang="en-US" altLang="ja-JP" dirty="0" smtClean="0">
                <a:solidFill>
                  <a:srgbClr val="FF00FF"/>
                </a:solidFill>
              </a:rPr>
              <a:t>fragmentation</a:t>
            </a:r>
            <a:endParaRPr kumimoji="1" lang="en-US" altLang="ja-JP" dirty="0" smtClean="0">
              <a:solidFill>
                <a:srgbClr val="FF00FF"/>
              </a:solidFill>
            </a:endParaRPr>
          </a:p>
          <a:p>
            <a:pPr lvl="1"/>
            <a:r>
              <a:rPr lang="en-US" altLang="ja-JP" dirty="0" smtClean="0"/>
              <a:t>comparison between RHIC and LHC</a:t>
            </a:r>
          </a:p>
          <a:p>
            <a:pPr lvl="2"/>
            <a:r>
              <a:rPr lang="en-US" altLang="ja-JP" dirty="0" smtClean="0"/>
              <a:t>model prediction of stronger effects at RHIC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2"/>
            <a:endParaRPr lang="en-US" altLang="ja-JP" dirty="0"/>
          </a:p>
          <a:p>
            <a:pPr lvl="2"/>
            <a:endParaRPr lang="en-US" altLang="ja-JP" dirty="0" smtClean="0"/>
          </a:p>
          <a:p>
            <a:pPr lvl="2"/>
            <a:endParaRPr lang="en-US" altLang="ja-JP" dirty="0"/>
          </a:p>
          <a:p>
            <a:pPr lvl="1"/>
            <a:r>
              <a:rPr lang="en-US" altLang="ja-JP" dirty="0"/>
              <a:t>m</a:t>
            </a:r>
            <a:r>
              <a:rPr lang="en-US" altLang="ja-JP" dirty="0" smtClean="0"/>
              <a:t>easurement in wide </a:t>
            </a:r>
            <a:r>
              <a:rPr lang="en-US" altLang="ja-JP" i="1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range</a:t>
            </a: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Calorimetry</a:t>
            </a:r>
            <a:r>
              <a:rPr kumimoji="1" lang="en-US" altLang="ja-JP" dirty="0" smtClean="0"/>
              <a:t> </a:t>
            </a:r>
            <a:r>
              <a:rPr lang="ja-JP" altLang="en-US" dirty="0"/>
              <a:t>→ </a:t>
            </a:r>
            <a:r>
              <a:rPr kumimoji="1" lang="en-US" altLang="ja-JP" dirty="0" smtClean="0"/>
              <a:t>Jet Modification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6" r="66282" b="50880"/>
          <a:stretch/>
        </p:blipFill>
        <p:spPr bwMode="auto">
          <a:xfrm>
            <a:off x="4264753" y="3698720"/>
            <a:ext cx="1949399" cy="183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4" cstate="print"/>
          <a:srcRect l="52357" r="763"/>
          <a:stretch/>
        </p:blipFill>
        <p:spPr bwMode="auto">
          <a:xfrm>
            <a:off x="6406237" y="3635392"/>
            <a:ext cx="1910179" cy="189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6660232" y="3360166"/>
            <a:ext cx="1560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Q-PYTHIA, RHIC</a:t>
            </a:r>
            <a:endParaRPr kumimoji="1" lang="ja-JP" altLang="en-US" sz="1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9" y="3059724"/>
            <a:ext cx="3691164" cy="202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293669" y="5019546"/>
            <a:ext cx="23762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G.-</a:t>
            </a:r>
            <a:r>
              <a:rPr lang="en-US" altLang="ja-JP" sz="1600" dirty="0" err="1">
                <a:solidFill>
                  <a:srgbClr val="002060"/>
                </a:solidFill>
                <a:latin typeface="+mn-lt"/>
              </a:rPr>
              <a:t>Y.Qin</a:t>
            </a:r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n-US" altLang="ja-JP" sz="1600" dirty="0" err="1" smtClean="0">
                <a:solidFill>
                  <a:srgbClr val="002060"/>
                </a:solidFill>
                <a:latin typeface="+mn-lt"/>
              </a:rPr>
              <a:t>B.Muller</a:t>
            </a:r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,</a:t>
            </a:r>
            <a:endParaRPr lang="en-US" altLang="ja-JP" sz="1600" dirty="0">
              <a:solidFill>
                <a:srgbClr val="002060"/>
              </a:solidFill>
              <a:latin typeface="+mn-lt"/>
            </a:endParaRPr>
          </a:p>
          <a:p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PRL106, 162302 (2011)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18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79200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improved insight into quark-gluon plasma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prominently via jet and heavy flavor (mostly) at LHC</a:t>
            </a:r>
          </a:p>
          <a:p>
            <a:r>
              <a:rPr lang="en-US" altLang="ja-JP" dirty="0" smtClean="0"/>
              <a:t>feedback to next stage: </a:t>
            </a:r>
            <a:r>
              <a:rPr lang="en-US" altLang="ja-JP" dirty="0" err="1" smtClean="0"/>
              <a:t>sPHENIX</a:t>
            </a:r>
            <a:r>
              <a:rPr lang="en-US" altLang="ja-JP" dirty="0" smtClean="0"/>
              <a:t> at RHIC</a:t>
            </a:r>
          </a:p>
          <a:p>
            <a:r>
              <a:rPr lang="en-US" altLang="ja-JP" dirty="0" smtClean="0"/>
              <a:t>detector design and physics prospects</a:t>
            </a:r>
            <a:endParaRPr lang="en-US" altLang="ja-JP" dirty="0"/>
          </a:p>
          <a:p>
            <a:pPr lvl="1"/>
            <a:r>
              <a:rPr lang="en-US" altLang="ja-JP" dirty="0" smtClean="0"/>
              <a:t>calorimeters </a:t>
            </a:r>
            <a:r>
              <a:rPr lang="en-US" altLang="ja-JP" i="1" u="sng" dirty="0" smtClean="0"/>
              <a:t>and</a:t>
            </a:r>
            <a:r>
              <a:rPr lang="en-US" altLang="ja-JP" dirty="0" smtClean="0"/>
              <a:t> inner detectors</a:t>
            </a:r>
          </a:p>
          <a:p>
            <a:pPr lvl="1"/>
            <a:r>
              <a:rPr lang="en-US" altLang="ja-JP" dirty="0" smtClean="0"/>
              <a:t>jet, heavy flavor, photon, and more</a:t>
            </a:r>
          </a:p>
          <a:p>
            <a:r>
              <a:rPr kumimoji="1" lang="en-US" altLang="ja-JP" dirty="0" smtClean="0"/>
              <a:t>status/schedule/plan/future</a:t>
            </a:r>
          </a:p>
          <a:p>
            <a:pPr lvl="1"/>
            <a:r>
              <a:rPr lang="en-US" altLang="ja-JP" dirty="0" smtClean="0"/>
              <a:t>activities in Japan</a:t>
            </a:r>
            <a:endParaRPr kumimoji="1" lang="en-US" altLang="ja-JP" dirty="0" smtClean="0"/>
          </a:p>
          <a:p>
            <a:r>
              <a:rPr kumimoji="1" lang="en-US" altLang="ja-JP" dirty="0" smtClean="0"/>
              <a:t>summary and concluding remarks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Presentation Outline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74852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smtClean="0"/>
              <a:t>high rate/statistics for differential measurements</a:t>
            </a:r>
          </a:p>
          <a:p>
            <a:pPr lvl="1"/>
            <a:r>
              <a:rPr lang="en-US" altLang="ja-JP" dirty="0" smtClean="0"/>
              <a:t>note: run 11 performance assumed</a:t>
            </a:r>
          </a:p>
          <a:p>
            <a:pPr lvl="2"/>
            <a:r>
              <a:rPr lang="en-US" altLang="ja-JP" dirty="0" smtClean="0"/>
              <a:t>RHIC performance further improved in run 14</a:t>
            </a:r>
          </a:p>
          <a:p>
            <a:pPr lvl="2"/>
            <a:endParaRPr kumimoji="1" lang="en-US" altLang="ja-JP" dirty="0"/>
          </a:p>
          <a:p>
            <a:pPr lvl="2"/>
            <a:endParaRPr lang="en-US" altLang="ja-JP" dirty="0" smtClean="0"/>
          </a:p>
          <a:p>
            <a:pPr lvl="2"/>
            <a:endParaRPr kumimoji="1" lang="en-US" altLang="ja-JP" dirty="0"/>
          </a:p>
          <a:p>
            <a:pPr lvl="2"/>
            <a:endParaRPr lang="en-US" altLang="ja-JP" dirty="0" smtClean="0"/>
          </a:p>
          <a:p>
            <a:pPr lvl="2"/>
            <a:endParaRPr kumimoji="1" lang="en-US" altLang="ja-JP" dirty="0"/>
          </a:p>
          <a:p>
            <a:pPr lvl="2"/>
            <a:endParaRPr lang="en-US" altLang="ja-JP" dirty="0" smtClean="0"/>
          </a:p>
          <a:p>
            <a:pPr lvl="2"/>
            <a:endParaRPr kumimoji="1" lang="en-US" altLang="ja-JP" dirty="0"/>
          </a:p>
          <a:p>
            <a:pPr lvl="2"/>
            <a:endParaRPr lang="en-US" altLang="ja-JP" dirty="0" smtClean="0"/>
          </a:p>
          <a:p>
            <a:pPr lvl="2"/>
            <a:endParaRPr kumimoji="1" lang="en-US" altLang="ja-JP" dirty="0"/>
          </a:p>
          <a:p>
            <a:r>
              <a:rPr lang="en-US" altLang="ja-JP" dirty="0" smtClean="0"/>
              <a:t>direct photon dominating (S/B &gt; 3) at &gt; 20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c</a:t>
            </a:r>
            <a:endParaRPr kumimoji="1" lang="ja-JP" altLang="en-US" i="1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Jet, </a:t>
            </a:r>
            <a:r>
              <a:rPr lang="en-US" altLang="ja-JP" dirty="0" smtClean="0"/>
              <a:t>Jet–Jet,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dirty="0"/>
              <a:t>–Jet</a:t>
            </a:r>
            <a:endParaRPr kumimoji="1" lang="ja-JP" altLang="en-US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97084"/>
              </p:ext>
            </p:extLst>
          </p:nvPr>
        </p:nvGraphicFramePr>
        <p:xfrm>
          <a:off x="3779912" y="3436772"/>
          <a:ext cx="4932040" cy="2278596"/>
        </p:xfrm>
        <a:graphic>
          <a:graphicData uri="http://schemas.openxmlformats.org/drawingml/2006/table">
            <a:tbl>
              <a:tblPr/>
              <a:tblGrid>
                <a:gridCol w="1233010"/>
                <a:gridCol w="1233010"/>
                <a:gridCol w="1233010"/>
                <a:gridCol w="1233010"/>
              </a:tblGrid>
              <a:tr h="534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</a:pPr>
                      <a:endParaRPr kumimoji="0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 Bold" charset="0"/>
                        <a:ea typeface="ヒラギノ明朝 ProN W6" charset="0"/>
                        <a:cs typeface="ヒラギノ明朝 ProN W6" charset="0"/>
                        <a:sym typeface="Times New Roman Bold" charset="0"/>
                      </a:endParaRP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 Bold" charset="0"/>
                          <a:ea typeface="ＭＳ Ｐゴシック" charset="0"/>
                          <a:cs typeface="Times New Roman Bold" charset="0"/>
                          <a:sym typeface="Times New Roman Bold" charset="0"/>
                        </a:rPr>
                        <a:t>Au+Au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 Bold" charset="0"/>
                          <a:ea typeface="ＭＳ Ｐゴシック" charset="0"/>
                          <a:cs typeface="Times New Roman Bold" charset="0"/>
                          <a:sym typeface="Times New Roman Bold" charset="0"/>
                        </a:rPr>
                        <a:t>(central 20%)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 Bold" charset="0"/>
                          <a:ea typeface="ＭＳ Ｐゴシック" charset="0"/>
                          <a:cs typeface="Times New Roman Bold" charset="0"/>
                          <a:sym typeface="Times New Roman Bold" charset="0"/>
                        </a:rPr>
                        <a:t>p+p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 Bold" charset="0"/>
                          <a:ea typeface="ＭＳ Ｐゴシック" charset="0"/>
                          <a:cs typeface="Times New Roman Bold" charset="0"/>
                          <a:sym typeface="Times New Roman Bold" charset="0"/>
                        </a:rPr>
                        <a:t>d+Au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34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&gt;20GeV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jets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photons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jets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photons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jets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photons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4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&gt;30GeV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jets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photons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jets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photons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jets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photons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&gt;40GeV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jets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jets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jets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&gt;50GeV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jets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jets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ja-JP" sz="1600" b="0" i="0" u="none" strike="noStrike" cap="none" normalizeH="0" baseline="3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jets</a:t>
                      </a:r>
                    </a:p>
                  </a:txBody>
                  <a:tcPr marL="29793" marR="29793" marT="29793" marB="2979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168352" cy="328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日付プレースホルダー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19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560" y="2204864"/>
            <a:ext cx="1656184" cy="116223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75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harm/beauty hadron and tagged jet</a:t>
            </a:r>
          </a:p>
          <a:p>
            <a:pPr marL="0" indent="0">
              <a:buNone/>
            </a:pPr>
            <a:r>
              <a:rPr lang="ja-JP" altLang="en-US" dirty="0"/>
              <a:t> → </a:t>
            </a:r>
            <a:r>
              <a:rPr lang="en-US" altLang="ja-JP" dirty="0" smtClean="0">
                <a:solidFill>
                  <a:srgbClr val="FF00FF"/>
                </a:solidFill>
              </a:rPr>
              <a:t>energy loss and fragmentation of heavy flavor</a:t>
            </a:r>
          </a:p>
          <a:p>
            <a:pPr lvl="1"/>
            <a:r>
              <a:rPr lang="en-US" altLang="ja-JP" dirty="0"/>
              <a:t>a</a:t>
            </a:r>
            <a:r>
              <a:rPr lang="en-US" altLang="ja-JP" dirty="0" smtClean="0"/>
              <a:t>dditional key exam to models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499176" cy="836613"/>
          </a:xfrm>
        </p:spPr>
        <p:txBody>
          <a:bodyPr>
            <a:noAutofit/>
          </a:bodyPr>
          <a:lstStyle/>
          <a:p>
            <a:r>
              <a:rPr lang="en-US" altLang="ja-JP" dirty="0"/>
              <a:t>Tracking </a:t>
            </a:r>
            <a:r>
              <a:rPr lang="ja-JP" altLang="en-US" dirty="0"/>
              <a:t>→ </a:t>
            </a:r>
            <a:r>
              <a:rPr lang="en-US" altLang="ja-JP" dirty="0" smtClean="0"/>
              <a:t>Heavy Flavor Tagged Jet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778972" y="2680739"/>
            <a:ext cx="3619699" cy="3412557"/>
            <a:chOff x="4176400" y="2564904"/>
            <a:chExt cx="3619699" cy="341255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400" y="2564904"/>
              <a:ext cx="3619699" cy="341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直線コネクタ 12"/>
            <p:cNvCxnSpPr/>
            <p:nvPr/>
          </p:nvCxnSpPr>
          <p:spPr>
            <a:xfrm>
              <a:off x="4917400" y="3920771"/>
              <a:ext cx="2568801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917400" y="4500863"/>
              <a:ext cx="2568801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4908688" y="5046821"/>
              <a:ext cx="2568801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6" y="2733733"/>
            <a:ext cx="3569970" cy="227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7203307" y="3851940"/>
            <a:ext cx="1171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  <a:latin typeface="+mn-lt"/>
                <a:ea typeface="MS UI Gothic" pitchFamily="50" charset="-128"/>
              </a:rPr>
              <a:t>10</a:t>
            </a:r>
            <a:r>
              <a:rPr kumimoji="1" lang="en-US" altLang="ja-JP" baseline="30000" dirty="0" smtClean="0">
                <a:solidFill>
                  <a:srgbClr val="002060"/>
                </a:solidFill>
                <a:latin typeface="+mn-lt"/>
                <a:ea typeface="MS UI Gothic" pitchFamily="50" charset="-128"/>
              </a:rPr>
              <a:t>6 </a:t>
            </a:r>
            <a:r>
              <a:rPr lang="en-US" altLang="ja-JP" dirty="0" smtClean="0">
                <a:solidFill>
                  <a:srgbClr val="002060"/>
                </a:solidFill>
                <a:latin typeface="+mn-lt"/>
                <a:ea typeface="MS UI Gothic" pitchFamily="50" charset="-128"/>
              </a:rPr>
              <a:t>/ year</a:t>
            </a:r>
            <a:endParaRPr kumimoji="1" lang="ja-JP" altLang="en-US" dirty="0">
              <a:solidFill>
                <a:srgbClr val="002060"/>
              </a:solidFill>
              <a:latin typeface="+mn-lt"/>
              <a:ea typeface="MS UI Gothic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193689" y="4432032"/>
            <a:ext cx="119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  <a:latin typeface="+mn-lt"/>
                <a:ea typeface="MS UI Gothic" pitchFamily="50" charset="-128"/>
              </a:rPr>
              <a:t>10</a:t>
            </a:r>
            <a:r>
              <a:rPr lang="en-US" altLang="ja-JP" baseline="30000" dirty="0" smtClean="0">
                <a:solidFill>
                  <a:srgbClr val="002060"/>
                </a:solidFill>
                <a:latin typeface="+mn-lt"/>
                <a:ea typeface="MS UI Gothic" pitchFamily="50" charset="-128"/>
              </a:rPr>
              <a:t>4</a:t>
            </a:r>
            <a:r>
              <a:rPr kumimoji="1" lang="en-US" altLang="ja-JP" dirty="0" smtClean="0">
                <a:solidFill>
                  <a:srgbClr val="002060"/>
                </a:solidFill>
                <a:latin typeface="+mn-lt"/>
                <a:ea typeface="MS UI Gothic" pitchFamily="50" charset="-128"/>
              </a:rPr>
              <a:t> / year</a:t>
            </a:r>
            <a:endParaRPr kumimoji="1" lang="ja-JP" altLang="en-US" dirty="0">
              <a:solidFill>
                <a:srgbClr val="002060"/>
              </a:solidFill>
              <a:latin typeface="+mn-lt"/>
              <a:ea typeface="MS UI Gothic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93689" y="4977990"/>
            <a:ext cx="119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  <a:latin typeface="+mn-lt"/>
                <a:ea typeface="MS UI Gothic" pitchFamily="50" charset="-128"/>
              </a:rPr>
              <a:t>10</a:t>
            </a:r>
            <a:r>
              <a:rPr lang="en-US" altLang="ja-JP" baseline="30000" dirty="0" smtClean="0">
                <a:solidFill>
                  <a:srgbClr val="002060"/>
                </a:solidFill>
                <a:latin typeface="+mn-lt"/>
                <a:ea typeface="MS UI Gothic" pitchFamily="50" charset="-128"/>
              </a:rPr>
              <a:t>2</a:t>
            </a:r>
            <a:r>
              <a:rPr kumimoji="1" lang="en-US" altLang="ja-JP" dirty="0" smtClean="0">
                <a:solidFill>
                  <a:srgbClr val="002060"/>
                </a:solidFill>
                <a:latin typeface="+mn-lt"/>
                <a:ea typeface="MS UI Gothic" pitchFamily="50" charset="-128"/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  <a:latin typeface="+mn-lt"/>
                <a:ea typeface="MS UI Gothic" pitchFamily="50" charset="-128"/>
              </a:rPr>
              <a:t>/ year</a:t>
            </a:r>
            <a:endParaRPr kumimoji="1" lang="ja-JP" altLang="en-US" dirty="0">
              <a:solidFill>
                <a:srgbClr val="002060"/>
              </a:solidFill>
              <a:latin typeface="+mn-lt"/>
              <a:ea typeface="MS UI Gothic" pitchFamily="50" charset="-128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20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6096" y="4170566"/>
            <a:ext cx="1055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+mn-lt"/>
              </a:rPr>
              <a:t>beauty jet</a:t>
            </a:r>
            <a:endParaRPr kumimoji="1" lang="ja-JP" altLang="en-US" sz="1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233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/>
              <a:t>l</a:t>
            </a:r>
            <a:r>
              <a:rPr lang="en-US" altLang="ja-JP" dirty="0" smtClean="0"/>
              <a:t>ight (u, d, s), charm, and beauty quarks</a:t>
            </a:r>
          </a:p>
          <a:p>
            <a:pPr lvl="1"/>
            <a:r>
              <a:rPr lang="en-US" altLang="ja-JP" dirty="0" smtClean="0"/>
              <a:t>v</a:t>
            </a:r>
            <a:r>
              <a:rPr kumimoji="1" lang="en-US" altLang="ja-JP" dirty="0" smtClean="0"/>
              <a:t>ertex + tracking + electron ID</a:t>
            </a:r>
          </a:p>
          <a:p>
            <a:pPr marL="0" indent="0">
              <a:buNone/>
            </a:pPr>
            <a:r>
              <a:rPr lang="ja-JP" altLang="en-US" dirty="0"/>
              <a:t> → </a:t>
            </a:r>
            <a:r>
              <a:rPr lang="en-US" altLang="ja-JP" dirty="0" smtClean="0">
                <a:solidFill>
                  <a:srgbClr val="FF00FF"/>
                </a:solidFill>
              </a:rPr>
              <a:t>mass hierarchy question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Electron ID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Open Heavy Flavor</a:t>
            </a:r>
            <a:endParaRPr kumimoji="1" lang="ja-JP" altLang="en-US" dirty="0">
              <a:latin typeface="Symbol" pitchFamily="18" charset="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01" y="2572966"/>
            <a:ext cx="5671915" cy="38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23335" y="5970766"/>
            <a:ext cx="32210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PHENIX, PRL109, 242301 </a:t>
            </a:r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2012)</a:t>
            </a:r>
            <a:endParaRPr lang="en-US" altLang="ja-JP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21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56761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ja-JP" dirty="0" smtClean="0"/>
              <a:t>precise </a:t>
            </a:r>
            <a:r>
              <a:rPr lang="en-US" altLang="ja-JP" dirty="0" smtClean="0">
                <a:latin typeface="Symbol" pitchFamily="18" charset="2"/>
              </a:rPr>
              <a:t>U</a:t>
            </a:r>
            <a:r>
              <a:rPr lang="en-US" altLang="ja-JP" dirty="0" smtClean="0"/>
              <a:t> measurement separating excited states</a:t>
            </a:r>
          </a:p>
          <a:p>
            <a:pPr marL="0" indent="0">
              <a:buNone/>
            </a:pPr>
            <a:r>
              <a:rPr lang="ja-JP" altLang="en-US" dirty="0"/>
              <a:t> → </a:t>
            </a:r>
            <a:r>
              <a:rPr lang="en-US" altLang="ja-JP" dirty="0" smtClean="0">
                <a:solidFill>
                  <a:srgbClr val="FF00FF"/>
                </a:solidFill>
              </a:rPr>
              <a:t>binding energy (average radius) dependence</a:t>
            </a:r>
          </a:p>
          <a:p>
            <a:pPr marL="0" indent="0">
              <a:buNone/>
            </a:pPr>
            <a:r>
              <a:rPr lang="ja-JP" altLang="en-US" dirty="0"/>
              <a:t> → </a:t>
            </a:r>
            <a:r>
              <a:rPr lang="en-US" altLang="ja-JP" dirty="0" smtClean="0">
                <a:solidFill>
                  <a:srgbClr val="FF00FF"/>
                </a:solidFill>
              </a:rPr>
              <a:t>function of temperature (color </a:t>
            </a:r>
            <a:r>
              <a:rPr lang="en-US" altLang="ja-JP" dirty="0">
                <a:solidFill>
                  <a:srgbClr val="FF00FF"/>
                </a:solidFill>
              </a:rPr>
              <a:t>D</a:t>
            </a:r>
            <a:r>
              <a:rPr lang="en-US" altLang="ja-JP" dirty="0" smtClean="0">
                <a:solidFill>
                  <a:srgbClr val="FF00FF"/>
                </a:solidFill>
              </a:rPr>
              <a:t>ebye length) ?</a:t>
            </a:r>
          </a:p>
          <a:p>
            <a:pPr lvl="1"/>
            <a:r>
              <a:rPr lang="en-US" altLang="ja-JP" dirty="0"/>
              <a:t>c</a:t>
            </a:r>
            <a:r>
              <a:rPr lang="en-US" altLang="ja-JP" dirty="0" smtClean="0"/>
              <a:t>omparison between RHIC and LHC</a:t>
            </a: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Electron ID </a:t>
            </a:r>
            <a:r>
              <a:rPr lang="ja-JP" altLang="en-US" dirty="0" smtClean="0"/>
              <a:t>→ </a:t>
            </a:r>
            <a:r>
              <a:rPr kumimoji="1" lang="en-US" altLang="ja-JP" dirty="0" smtClean="0"/>
              <a:t>QCD Debye Screening</a:t>
            </a:r>
            <a:endParaRPr kumimoji="1" lang="ja-JP" altLang="en-US" dirty="0">
              <a:latin typeface="Symbol" pitchFamily="18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7" y="4319062"/>
            <a:ext cx="3911994" cy="15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50" y="3409039"/>
            <a:ext cx="2952328" cy="271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878290" y="3946486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2060"/>
                </a:solidFill>
                <a:latin typeface="Symbol" pitchFamily="18" charset="2"/>
                <a:ea typeface="HGS平成角ｺﾞｼｯｸ体W5" pitchFamily="50" charset="-128"/>
              </a:rPr>
              <a:t>U</a:t>
            </a:r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(1s)</a:t>
            </a:r>
            <a:endParaRPr kumimoji="1" lang="ja-JP" alt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47902" y="4875852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2060"/>
                </a:solidFill>
                <a:latin typeface="Symbol" pitchFamily="18" charset="2"/>
                <a:ea typeface="HGS平成角ｺﾞｼｯｸ体W5" pitchFamily="50" charset="-128"/>
              </a:rPr>
              <a:t>U</a:t>
            </a:r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(2s)</a:t>
            </a:r>
            <a:endParaRPr kumimoji="1" lang="ja-JP" alt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60785" y="5189804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2060"/>
                </a:solidFill>
                <a:latin typeface="Symbol" pitchFamily="18" charset="2"/>
                <a:ea typeface="HGS平成角ｺﾞｼｯｸ体W5" pitchFamily="50" charset="-128"/>
              </a:rPr>
              <a:t>U</a:t>
            </a:r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(3s)</a:t>
            </a:r>
            <a:endParaRPr kumimoji="1" lang="ja-JP" altLang="en-US" sz="1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" name="Picture 3" descr="C:\Documents and Settings\Chris\My Documents\rhicags2014\review\nagle-0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02" y="2996952"/>
            <a:ext cx="216302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付プレースホルダー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22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83236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00" y="3392544"/>
            <a:ext cx="2789808" cy="291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タイトル 17"/>
          <p:cNvSpPr>
            <a:spLocks noGrp="1"/>
          </p:cNvSpPr>
          <p:nvPr>
            <p:ph type="title"/>
          </p:nvPr>
        </p:nvSpPr>
        <p:spPr>
          <a:xfrm>
            <a:off x="457200" y="0"/>
            <a:ext cx="7571184" cy="836613"/>
          </a:xfrm>
        </p:spPr>
        <p:txBody>
          <a:bodyPr/>
          <a:lstStyle/>
          <a:p>
            <a:r>
              <a:rPr kumimoji="1" lang="en-US" altLang="ja-JP" dirty="0" smtClean="0"/>
              <a:t>Single </a:t>
            </a:r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 ID </a:t>
            </a:r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Direct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–Jet Correlation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67730" y="5970636"/>
            <a:ext cx="24998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jet energy / photon energy</a:t>
            </a:r>
            <a:endParaRPr kumimoji="1" lang="ja-JP" altLang="en-US" sz="1600" dirty="0">
              <a:solidFill>
                <a:srgbClr val="002060"/>
              </a:solidFill>
              <a:latin typeface="Symbol" pitchFamily="18" charset="2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8" r="44855" b="7324"/>
          <a:stretch>
            <a:fillRect/>
          </a:stretch>
        </p:blipFill>
        <p:spPr bwMode="auto">
          <a:xfrm>
            <a:off x="4523482" y="3444934"/>
            <a:ext cx="3216870" cy="27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日付プレースホルダー 1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23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ja-JP" dirty="0"/>
              <a:t>r</a:t>
            </a:r>
            <a:r>
              <a:rPr lang="en-US" altLang="ja-JP" dirty="0" smtClean="0"/>
              <a:t>ejection of double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from hadron decay</a:t>
            </a:r>
          </a:p>
          <a:p>
            <a:pPr marL="0" indent="0">
              <a:buNone/>
            </a:pPr>
            <a:r>
              <a:rPr lang="ja-JP" altLang="en-US" dirty="0" smtClean="0"/>
              <a:t> → </a:t>
            </a:r>
            <a:r>
              <a:rPr lang="en-US" altLang="ja-JP" dirty="0" smtClean="0"/>
              <a:t>direct </a:t>
            </a:r>
            <a:r>
              <a:rPr lang="en-US" altLang="ja-JP" dirty="0">
                <a:latin typeface="Symbol" pitchFamily="18" charset="2"/>
              </a:rPr>
              <a:t>g</a:t>
            </a:r>
            <a:r>
              <a:rPr lang="en-US" altLang="ja-JP" dirty="0" smtClean="0"/>
              <a:t> tagged jet: </a:t>
            </a:r>
            <a:r>
              <a:rPr lang="en-US" altLang="ja-JP" dirty="0" smtClean="0">
                <a:solidFill>
                  <a:srgbClr val="FF00FF"/>
                </a:solidFill>
              </a:rPr>
              <a:t>ultimate jet measurement</a:t>
            </a:r>
          </a:p>
          <a:p>
            <a:pPr marL="0" indent="0">
              <a:buNone/>
            </a:pPr>
            <a:r>
              <a:rPr lang="ja-JP" altLang="en-US" dirty="0" smtClean="0"/>
              <a:t> → </a:t>
            </a:r>
            <a:r>
              <a:rPr lang="en-US" altLang="ja-JP" dirty="0" smtClean="0"/>
              <a:t>direct </a:t>
            </a:r>
            <a:r>
              <a:rPr lang="en-US" altLang="ja-JP" dirty="0">
                <a:latin typeface="Symbol" pitchFamily="18" charset="2"/>
              </a:rPr>
              <a:t>g </a:t>
            </a:r>
            <a:r>
              <a:rPr lang="en-US" altLang="ja-JP" dirty="0" smtClean="0"/>
              <a:t>: </a:t>
            </a:r>
            <a:r>
              <a:rPr lang="en-US" altLang="ja-JP" dirty="0" smtClean="0">
                <a:solidFill>
                  <a:srgbClr val="FF00FF"/>
                </a:solidFill>
              </a:rPr>
              <a:t>QCD reference process</a:t>
            </a:r>
          </a:p>
          <a:p>
            <a:pPr lvl="1"/>
            <a:r>
              <a:rPr lang="en-US" altLang="ja-JP" dirty="0"/>
              <a:t>w</a:t>
            </a:r>
            <a:r>
              <a:rPr lang="en-US" altLang="ja-JP" dirty="0" smtClean="0"/>
              <a:t>ide </a:t>
            </a:r>
            <a:r>
              <a:rPr lang="en-US" altLang="ja-JP" i="1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range maximally from ~10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c</a:t>
            </a:r>
            <a:r>
              <a:rPr lang="en-US" altLang="ja-JP" dirty="0" smtClean="0"/>
              <a:t> to ~40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c</a:t>
            </a:r>
          </a:p>
          <a:p>
            <a:pPr lvl="2"/>
            <a:r>
              <a:rPr lang="en-US" altLang="ja-JP" dirty="0" smtClean="0"/>
              <a:t>with optional pre-shower detector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4017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ja-JP" dirty="0"/>
              <a:t>v</a:t>
            </a:r>
            <a:r>
              <a:rPr lang="en-US" altLang="ja-JP" dirty="0" smtClean="0"/>
              <a:t>ery high </a:t>
            </a:r>
            <a:r>
              <a:rPr lang="en-US" altLang="ja-JP" i="1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0</a:t>
            </a:r>
            <a:r>
              <a:rPr lang="en-US" altLang="ja-JP" dirty="0" smtClean="0"/>
              <a:t> suppression</a:t>
            </a:r>
          </a:p>
          <a:p>
            <a:pPr lvl="1"/>
            <a:r>
              <a:rPr lang="en-US" altLang="ja-JP" dirty="0"/>
              <a:t>p</a:t>
            </a:r>
            <a:r>
              <a:rPr lang="en-US" altLang="ja-JP" dirty="0" smtClean="0"/>
              <a:t>resent RHIC data up to 20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c</a:t>
            </a:r>
            <a:r>
              <a:rPr lang="ja-JP" altLang="en-US" dirty="0" smtClean="0"/>
              <a:t> → </a:t>
            </a:r>
            <a:r>
              <a:rPr lang="en-US" altLang="ja-JP" dirty="0"/>
              <a:t>~ 40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c</a:t>
            </a:r>
          </a:p>
          <a:p>
            <a:pPr lvl="2"/>
            <a:r>
              <a:rPr lang="en-US" altLang="ja-JP" dirty="0"/>
              <a:t>with optional pre-shower </a:t>
            </a:r>
            <a:r>
              <a:rPr lang="en-US" altLang="ja-JP" dirty="0" smtClean="0"/>
              <a:t>detector</a:t>
            </a:r>
            <a:endParaRPr lang="en-US" altLang="ja-JP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 → </a:t>
            </a:r>
            <a:r>
              <a:rPr lang="en-US" altLang="ja-JP" dirty="0" smtClean="0">
                <a:solidFill>
                  <a:srgbClr val="FF00FF"/>
                </a:solidFill>
              </a:rPr>
              <a:t>constraints on energy loss models</a:t>
            </a:r>
          </a:p>
          <a:p>
            <a:pPr marL="0" indent="0">
              <a:buNone/>
            </a:pPr>
            <a:r>
              <a:rPr lang="en-US" altLang="ja-JP" dirty="0" smtClean="0"/>
              <a:t> </a:t>
            </a:r>
            <a:r>
              <a:rPr lang="ja-JP" altLang="en-US" dirty="0" smtClean="0"/>
              <a:t>→ </a:t>
            </a:r>
            <a:r>
              <a:rPr lang="en-US" altLang="ja-JP" dirty="0" smtClean="0">
                <a:solidFill>
                  <a:srgbClr val="FF00FF"/>
                </a:solidFill>
              </a:rPr>
              <a:t>check if different behavior at RHIC and LHC</a:t>
            </a:r>
            <a:endParaRPr lang="en-US" altLang="ja-JP" dirty="0">
              <a:solidFill>
                <a:srgbClr val="FF00FF"/>
              </a:solidFill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836613"/>
          </a:xfrm>
        </p:spPr>
        <p:txBody>
          <a:bodyPr/>
          <a:lstStyle/>
          <a:p>
            <a:r>
              <a:rPr kumimoji="1" lang="en-US" altLang="ja-JP" dirty="0" smtClean="0"/>
              <a:t>Double </a:t>
            </a:r>
            <a:r>
              <a:rPr lang="en-US" altLang="ja-JP" dirty="0" smtClean="0">
                <a:latin typeface="Symbol" pitchFamily="18" charset="2"/>
              </a:rPr>
              <a:t>g 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 → </a:t>
            </a:r>
            <a:r>
              <a:rPr kumimoji="1" lang="en-US" altLang="ja-JP" dirty="0" smtClean="0"/>
              <a:t>High </a:t>
            </a:r>
            <a:r>
              <a:rPr kumimoji="1" lang="en-US" altLang="ja-JP" i="1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 Neutral Mesons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952" y="3465097"/>
            <a:ext cx="3413448" cy="272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1868" r="2207" b="48012"/>
          <a:stretch/>
        </p:blipFill>
        <p:spPr bwMode="auto">
          <a:xfrm>
            <a:off x="700153" y="3585345"/>
            <a:ext cx="387184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日付プレースホルダー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24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02696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 smtClean="0"/>
              <a:t>additional </a:t>
            </a:r>
            <a:r>
              <a:rPr lang="en-US" altLang="ja-JP" dirty="0"/>
              <a:t>e</a:t>
            </a:r>
            <a:r>
              <a:rPr lang="en-US" altLang="ja-JP" baseline="30000" dirty="0">
                <a:sym typeface="Symbol"/>
              </a:rPr>
              <a:t> </a:t>
            </a:r>
            <a:r>
              <a:rPr lang="en-US" altLang="ja-JP" dirty="0">
                <a:sym typeface="Symbol"/>
              </a:rPr>
              <a:t>/ </a:t>
            </a:r>
            <a:r>
              <a:rPr lang="en-US" altLang="ja-JP" dirty="0"/>
              <a:t>h</a:t>
            </a:r>
            <a:r>
              <a:rPr lang="en-US" altLang="ja-JP" baseline="30000" dirty="0" smtClean="0">
                <a:sym typeface="Symbol"/>
              </a:rPr>
              <a:t></a:t>
            </a:r>
            <a:r>
              <a:rPr lang="en-US" altLang="ja-JP" dirty="0" smtClean="0"/>
              <a:t> identification</a:t>
            </a:r>
          </a:p>
          <a:p>
            <a:r>
              <a:rPr lang="en-US" altLang="ja-JP" dirty="0" smtClean="0">
                <a:latin typeface="Symbol" pitchFamily="18" charset="2"/>
              </a:rPr>
              <a:t>g </a:t>
            </a:r>
            <a:r>
              <a:rPr lang="en-US" altLang="ja-JP" dirty="0"/>
              <a:t>/ </a:t>
            </a:r>
            <a:r>
              <a:rPr lang="en-US" altLang="ja-JP" dirty="0">
                <a:latin typeface="Symbol" pitchFamily="18" charset="2"/>
              </a:rPr>
              <a:t>p</a:t>
            </a:r>
            <a:r>
              <a:rPr lang="en-US" altLang="ja-JP" baseline="30000" dirty="0">
                <a:latin typeface="Symbol" pitchFamily="18" charset="2"/>
              </a:rPr>
              <a:t>0</a:t>
            </a:r>
            <a:r>
              <a:rPr lang="ja-JP" altLang="en-US" dirty="0"/>
              <a:t> </a:t>
            </a:r>
            <a:r>
              <a:rPr lang="en-US" altLang="ja-JP" dirty="0" smtClean="0"/>
              <a:t>identification from ~ 10 to ~ 40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c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esign/simulation </a:t>
            </a:r>
            <a:r>
              <a:rPr lang="en-US" altLang="ja-JP" dirty="0" smtClean="0"/>
              <a:t>activities in Japan</a:t>
            </a:r>
          </a:p>
          <a:p>
            <a:pPr lvl="1"/>
            <a:r>
              <a:rPr kumimoji="1" lang="en-US" altLang="ja-JP" dirty="0" smtClean="0">
                <a:solidFill>
                  <a:srgbClr val="FF00FF"/>
                </a:solidFill>
              </a:rPr>
              <a:t>Kazuya </a:t>
            </a:r>
            <a:r>
              <a:rPr kumimoji="1" lang="en-US" altLang="ja-JP" dirty="0" err="1" smtClean="0">
                <a:solidFill>
                  <a:srgbClr val="FF00FF"/>
                </a:solidFill>
              </a:rPr>
              <a:t>Nagashima</a:t>
            </a:r>
            <a:r>
              <a:rPr kumimoji="1" lang="en-US" altLang="ja-JP" dirty="0" smtClean="0">
                <a:solidFill>
                  <a:srgbClr val="FF00FF"/>
                </a:solidFill>
              </a:rPr>
              <a:t> </a:t>
            </a:r>
            <a:r>
              <a:rPr kumimoji="1" lang="en-US" altLang="ja-JP" dirty="0" smtClean="0"/>
              <a:t>(Hiroshima U.), 8/07 afternoon</a:t>
            </a:r>
          </a:p>
          <a:p>
            <a:pPr lvl="1"/>
            <a:r>
              <a:rPr lang="en-US" altLang="ja-JP" dirty="0" smtClean="0"/>
              <a:t>GEANT4 based design/performance studies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Optional</a:t>
            </a:r>
            <a:r>
              <a:rPr kumimoji="1" lang="en-US" altLang="ja-JP" dirty="0" smtClean="0"/>
              <a:t> Pre-Shower Detector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ATHIC’14 – </a:t>
            </a:r>
            <a:r>
              <a:rPr lang="en-US" altLang="ja-JP" dirty="0" err="1" smtClean="0"/>
              <a:t>sPHENIX</a:t>
            </a:r>
            <a:r>
              <a:rPr lang="en-US" altLang="ja-JP" dirty="0" smtClean="0"/>
              <a:t> – </a:t>
            </a:r>
            <a:r>
              <a:rPr lang="en-US" altLang="ja-JP" dirty="0" err="1" smtClean="0"/>
              <a:t>K.Shigaki</a:t>
            </a:r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25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19" y="2141927"/>
            <a:ext cx="2648694" cy="138559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8" y="3633803"/>
            <a:ext cx="2707157" cy="134625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04518"/>
            <a:ext cx="2972442" cy="2348618"/>
          </a:xfrm>
          <a:prstGeom prst="rect">
            <a:avLst/>
          </a:prstGeom>
        </p:spPr>
      </p:pic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3635897" y="2520572"/>
            <a:ext cx="791691" cy="2519115"/>
          </a:xfrm>
          <a:prstGeom prst="curvedLeftArrow">
            <a:avLst>
              <a:gd name="adj1" fmla="val 70041"/>
              <a:gd name="adj2" fmla="val 140083"/>
              <a:gd name="adj3" fmla="val 33333"/>
            </a:avLst>
          </a:prstGeom>
          <a:solidFill>
            <a:srgbClr val="FFFF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rgbClr val="7E5F10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bg2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rgbClr val="BE9E18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00226" y="4581128"/>
            <a:ext cx="210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kern="0" dirty="0" smtClean="0">
                <a:solidFill>
                  <a:srgbClr val="000080"/>
                </a:solidFill>
                <a:latin typeface="+mn-lt"/>
              </a:rPr>
              <a:t>photon pair from </a:t>
            </a:r>
            <a:r>
              <a:rPr lang="en-US" altLang="ja-JP" kern="0" dirty="0" smtClean="0">
                <a:solidFill>
                  <a:srgbClr val="000080"/>
                </a:solidFill>
                <a:latin typeface="Symbol" pitchFamily="18" charset="2"/>
              </a:rPr>
              <a:t>p</a:t>
            </a:r>
            <a:r>
              <a:rPr lang="en-US" altLang="ja-JP" kern="0" baseline="30000" dirty="0" smtClean="0">
                <a:solidFill>
                  <a:srgbClr val="000080"/>
                </a:solidFill>
                <a:latin typeface="Symbol" panose="05050102010706020507" pitchFamily="18" charset="2"/>
              </a:rPr>
              <a:t>0</a:t>
            </a:r>
            <a:endParaRPr kumimoji="1" lang="ja-JP" altLang="en-US" dirty="0">
              <a:solidFill>
                <a:srgbClr val="00008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03647" y="4008835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kern="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kern="0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ja-JP" altLang="en-US" kern="0" dirty="0" smtClean="0">
                <a:solidFill>
                  <a:srgbClr val="FF0000"/>
                </a:solidFill>
              </a:rPr>
              <a:t> </a:t>
            </a:r>
            <a:r>
              <a:rPr lang="ja-JP" altLang="en-US" kern="0" dirty="0" smtClean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ja-JP" kern="0" dirty="0" smtClean="0">
                <a:solidFill>
                  <a:srgbClr val="FF0000"/>
                </a:solidFill>
                <a:latin typeface="+mn-lt"/>
              </a:rPr>
              <a:t>5 </a:t>
            </a:r>
            <a:r>
              <a:rPr lang="en-US" altLang="ja-JP" kern="0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en-US" altLang="ja-JP" kern="0" dirty="0" smtClean="0">
                <a:solidFill>
                  <a:srgbClr val="FF0000"/>
                </a:solidFill>
                <a:latin typeface="+mn-lt"/>
              </a:rPr>
              <a:t>/</a:t>
            </a:r>
            <a:r>
              <a:rPr lang="en-US" altLang="ja-JP" i="1" kern="0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ja-JP" altLang="en-US" kern="0" dirty="0" smtClean="0">
                <a:solidFill>
                  <a:srgbClr val="FF0000"/>
                </a:solidFill>
                <a:latin typeface="+mn-lt"/>
              </a:rPr>
              <a:t>）</a:t>
            </a:r>
            <a:endParaRPr kumimoji="1" lang="ja-JP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03647" y="3730095"/>
            <a:ext cx="147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en-US" altLang="ja-JP" kern="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ymbol" charset="2"/>
                <a:cs typeface="Symbol" charset="2"/>
              </a:rPr>
              <a:t>-</a:t>
            </a:r>
            <a:r>
              <a:rPr lang="en-US" altLang="ja-JP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ja-JP" altLang="en-US" kern="0" dirty="0" smtClean="0">
                <a:solidFill>
                  <a:srgbClr val="3366FF"/>
                </a:solidFill>
              </a:rPr>
              <a:t>（</a:t>
            </a:r>
            <a:r>
              <a:rPr lang="en-US" altLang="ja-JP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5 </a:t>
            </a:r>
            <a:r>
              <a:rPr lang="en-US" altLang="ja-JP" kern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GeV</a:t>
            </a:r>
            <a:r>
              <a:rPr lang="en-US" altLang="ja-JP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/</a:t>
            </a:r>
            <a:r>
              <a:rPr lang="en-US" altLang="ja-JP" i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ja-JP" altLang="en-US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）</a:t>
            </a:r>
            <a:endParaRPr kumimoji="1" lang="ja-JP" altLang="en-US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60931" y="3397629"/>
            <a:ext cx="1767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0080"/>
                </a:solidFill>
                <a:latin typeface="+mn-lt"/>
              </a:rPr>
              <a:t>multi-variable cut</a:t>
            </a:r>
            <a:endParaRPr kumimoji="1" lang="ja-JP" altLang="en-US" sz="1600" dirty="0">
              <a:solidFill>
                <a:srgbClr val="000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62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smtClean="0"/>
              <a:t>physics case reviewed by US-DOE in 2014/07</a:t>
            </a:r>
          </a:p>
          <a:p>
            <a:r>
              <a:rPr lang="en-US" altLang="ja-JP" dirty="0" smtClean="0"/>
              <a:t>“critical decisions” 0/1 expected in 2015</a:t>
            </a:r>
            <a:endParaRPr kumimoji="1" lang="en-US" altLang="ja-JP" dirty="0" smtClean="0"/>
          </a:p>
          <a:p>
            <a:r>
              <a:rPr kumimoji="1" lang="en-US" altLang="ja-JP" dirty="0" smtClean="0"/>
              <a:t>(partial) start in 2019</a:t>
            </a:r>
          </a:p>
          <a:p>
            <a:r>
              <a:rPr kumimoji="1" lang="en-US" altLang="ja-JP" dirty="0" smtClean="0"/>
              <a:t>preliminary physics ru</a:t>
            </a:r>
            <a:r>
              <a:rPr lang="en-US" altLang="ja-JP" dirty="0" smtClean="0"/>
              <a:t>n plan in 2021–2022</a:t>
            </a:r>
          </a:p>
          <a:p>
            <a:pPr lvl="1"/>
            <a:r>
              <a:rPr kumimoji="1" lang="en-US" altLang="ja-JP" dirty="0" smtClean="0"/>
              <a:t>~20 weeks 200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Au+Au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~10 weeks 200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</a:t>
            </a:r>
            <a:r>
              <a:rPr lang="en-US" altLang="ja-JP" i="1" dirty="0" err="1" smtClean="0"/>
              <a:t>p</a:t>
            </a:r>
            <a:r>
              <a:rPr lang="en-US" altLang="ja-JP" dirty="0" err="1" smtClean="0"/>
              <a:t>+</a:t>
            </a:r>
            <a:r>
              <a:rPr lang="en-US" altLang="ja-JP" dirty="0" err="1"/>
              <a:t>Au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~10 weeks 200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 </a:t>
            </a:r>
            <a:r>
              <a:rPr lang="en-US" altLang="ja-JP" i="1" dirty="0" err="1" smtClean="0"/>
              <a:t>p</a:t>
            </a:r>
            <a:r>
              <a:rPr kumimoji="1" lang="en-US" altLang="ja-JP" dirty="0" err="1" smtClean="0"/>
              <a:t>+</a:t>
            </a:r>
            <a:r>
              <a:rPr lang="en-US" altLang="ja-JP" i="1" dirty="0" err="1"/>
              <a:t>p</a:t>
            </a:r>
            <a:endParaRPr lang="en-US" altLang="ja-JP" dirty="0"/>
          </a:p>
          <a:p>
            <a:r>
              <a:rPr lang="en-US" altLang="ja-JP" dirty="0" smtClean="0"/>
              <a:t>&gt; 50 B minimum-bias </a:t>
            </a:r>
            <a:r>
              <a:rPr lang="en-US" altLang="ja-JP" dirty="0" err="1" smtClean="0"/>
              <a:t>Au+Au</a:t>
            </a:r>
            <a:r>
              <a:rPr lang="en-US" altLang="ja-JP" dirty="0" smtClean="0"/>
              <a:t> </a:t>
            </a:r>
            <a:r>
              <a:rPr lang="en-US" altLang="ja-JP" smtClean="0"/>
              <a:t>to record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assuming current RHIC/PHENIX performance</a:t>
            </a:r>
          </a:p>
          <a:p>
            <a:pPr lvl="1"/>
            <a:r>
              <a:rPr lang="en-US" altLang="ja-JP" dirty="0" smtClean="0"/>
              <a:t>full range of differential measurements</a:t>
            </a:r>
          </a:p>
          <a:p>
            <a:pPr lvl="1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sPHENIX</a:t>
            </a:r>
            <a:r>
              <a:rPr kumimoji="1" lang="en-US" altLang="ja-JP" dirty="0" smtClean="0"/>
              <a:t> Status/Schedule/Plan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26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493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Key Project at BNL in Next Decade</a:t>
            </a:r>
            <a:endParaRPr kumimoji="1" lang="ja-JP" altLang="en-US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969575"/>
              </p:ext>
            </p:extLst>
          </p:nvPr>
        </p:nvGraphicFramePr>
        <p:xfrm>
          <a:off x="754347" y="1364213"/>
          <a:ext cx="7671766" cy="4873099"/>
        </p:xfrm>
        <a:graphic>
          <a:graphicData uri="http://schemas.openxmlformats.org/drawingml/2006/table">
            <a:tbl>
              <a:tblPr/>
              <a:tblGrid>
                <a:gridCol w="809079"/>
                <a:gridCol w="1997867"/>
                <a:gridCol w="2761421"/>
                <a:gridCol w="2103399"/>
              </a:tblGrid>
              <a:tr h="232792"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Years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Beam Species and Energies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Science Goals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New Systems Commissioned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0105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2014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15 GeV Au+Au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200 GeV Au+Au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Heavy flavor flow, energy loss,   thermalization, etc.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Quarkonium studies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QCD critical point search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Electron lenses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3" charset="0"/>
                        <a:cs typeface="Arial Bold" charset="0"/>
                        <a:sym typeface="Arial Bold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56 MHz SRF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3" charset="0"/>
                        <a:cs typeface="Arial Bold" charset="0"/>
                        <a:sym typeface="Arial Bold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STAR HFT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3" charset="0"/>
                        <a:cs typeface="Arial Bold" charset="0"/>
                        <a:sym typeface="Arial Bold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STAR MTD 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</a:tr>
              <a:tr h="925991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2015-16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p+p at 200 GeV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p+Au, d+Au, </a:t>
                      </a:r>
                      <a:r>
                        <a:rPr kumimoji="0" lang="en-US" sz="1000" b="0" i="0" u="none" strike="noStrike" cap="none" normalizeH="0" baseline="32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3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He+Au at 200 GeV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High statistics Au+Au</a:t>
                      </a:r>
                    </a:p>
                  </a:txBody>
                  <a:tcPr marL="33108" marR="33108" marT="33108" marB="331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Extract η/s(T) + constrain initial quantum fluctuations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More heavy flavor studies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Sphaleron tests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Transverse spin physics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PHENIX MPC-EX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3" charset="0"/>
                        <a:cs typeface="Arial Bold" charset="0"/>
                        <a:sym typeface="Arial Bold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Coherent e-cooling test                      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</a:tr>
              <a:tr h="502830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2017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No Run</a:t>
                      </a:r>
                    </a:p>
                  </a:txBody>
                  <a:tcPr marL="33108" marR="33108" marT="33108" marB="331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3" charset="0"/>
                        <a:cs typeface="Arial Bold" charset="0"/>
                        <a:sym typeface="Arial Bold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3" charset="0"/>
                        <a:cs typeface="Arial Bold" charset="0"/>
                        <a:sym typeface="Arial Bold" charset="0"/>
                      </a:endParaRP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Low energy e-cooling upgrade   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</a:tr>
              <a:tr h="678716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2018-19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5-20 GeV Au+Au (BES-2)</a:t>
                      </a:r>
                    </a:p>
                  </a:txBody>
                  <a:tcPr marL="33108" marR="33108" marT="33108" marB="331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Search for QCD critical point and onset of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deconfinement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   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STAR ITPC upgrade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Partial commissioning of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sPHENIX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 (in 2019)   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</a:tr>
              <a:tr h="512141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2020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No Run</a:t>
                      </a:r>
                    </a:p>
                  </a:txBody>
                  <a:tcPr marL="33108" marR="33108" marT="33108" marB="331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Complete sPHENIX installation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STAR forward upgrades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</a:tr>
              <a:tr h="716998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2021-22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Long 200 GeV Au+Au with upgraded detectors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p+p, p/d+Au at 200 GeV</a:t>
                      </a:r>
                    </a:p>
                  </a:txBody>
                  <a:tcPr marL="33108" marR="33108" marT="33108" marB="331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Jet, di-jet, γ-jet probes of parton transport and energy loss mechanism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Color screening for different quarkonia                                             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sPHENIX  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</a:tr>
              <a:tr h="553526">
                <a:tc>
                  <a:txBody>
                    <a:bodyPr/>
                    <a:lstStyle/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2023-24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No Runs</a:t>
                      </a:r>
                    </a:p>
                  </a:txBody>
                  <a:tcPr marL="33108" marR="33108" marT="33108" marB="331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3108" marR="33108" marT="33108" marB="3310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1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Transition to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eRHIC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  </a:t>
                      </a:r>
                    </a:p>
                  </a:txBody>
                  <a:tcPr marL="16554" marR="16554" marT="16554" marB="1655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F7"/>
                    </a:solidFill>
                  </a:tcPr>
                </a:tc>
              </a:tr>
            </a:tbl>
          </a:graphicData>
        </a:graphic>
      </p:graphicFrame>
      <p:sp>
        <p:nvSpPr>
          <p:cNvPr id="9" name="角丸四角形 8"/>
          <p:cNvSpPr/>
          <p:nvPr/>
        </p:nvSpPr>
        <p:spPr>
          <a:xfrm>
            <a:off x="6285750" y="4036925"/>
            <a:ext cx="2160000" cy="68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729178" y="4978777"/>
            <a:ext cx="7716572" cy="6812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Line 350"/>
          <p:cNvSpPr>
            <a:spLocks noChangeShapeType="1"/>
          </p:cNvSpPr>
          <p:nvPr/>
        </p:nvSpPr>
        <p:spPr bwMode="auto">
          <a:xfrm rot="1638236" flipH="1" flipV="1">
            <a:off x="369323" y="1670494"/>
            <a:ext cx="781732" cy="15115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8550" y="2174425"/>
            <a:ext cx="234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+mn-lt"/>
                <a:ea typeface="+mn-ea"/>
              </a:rPr>
              <a:t>present RHIC/PHENIX</a:t>
            </a:r>
            <a:endParaRPr kumimoji="1" lang="ja-JP" alt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3" name="Line 350"/>
          <p:cNvSpPr>
            <a:spLocks noChangeShapeType="1"/>
          </p:cNvSpPr>
          <p:nvPr/>
        </p:nvSpPr>
        <p:spPr bwMode="auto">
          <a:xfrm rot="1638236" flipH="1" flipV="1">
            <a:off x="6199334" y="5782855"/>
            <a:ext cx="199335" cy="38331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27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88319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err="1" smtClean="0"/>
              <a:t>eRHIC</a:t>
            </a:r>
            <a:r>
              <a:rPr kumimoji="1" lang="en-US" altLang="ja-JP" dirty="0" smtClean="0"/>
              <a:t> anticipated in 2025</a:t>
            </a:r>
          </a:p>
          <a:p>
            <a:pPr lvl="1"/>
            <a:r>
              <a:rPr lang="en-US" altLang="ja-JP" dirty="0" smtClean="0"/>
              <a:t>100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/A heavy ion, 250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polarized proton</a:t>
            </a:r>
          </a:p>
          <a:p>
            <a:pPr lvl="1"/>
            <a:r>
              <a:rPr lang="en-US" altLang="ja-JP" dirty="0" smtClean="0"/>
              <a:t>15 (20)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polarized electron</a:t>
            </a:r>
          </a:p>
          <a:p>
            <a:pPr lvl="1"/>
            <a:r>
              <a:rPr lang="en-US" altLang="ja-JP" dirty="0" smtClean="0"/>
              <a:t>&gt; 10</a:t>
            </a:r>
            <a:r>
              <a:rPr lang="en-US" altLang="ja-JP" baseline="30000" dirty="0" smtClean="0"/>
              <a:t>33</a:t>
            </a:r>
            <a:r>
              <a:rPr lang="en-US" altLang="ja-JP" dirty="0" smtClean="0"/>
              <a:t> cm</a:t>
            </a:r>
            <a:r>
              <a:rPr lang="en-US" altLang="ja-JP" baseline="30000" dirty="0" smtClean="0"/>
              <a:t>-2</a:t>
            </a:r>
            <a:r>
              <a:rPr lang="en-US" altLang="ja-JP" dirty="0" smtClean="0"/>
              <a:t>s</a:t>
            </a:r>
            <a:r>
              <a:rPr lang="en-US" altLang="ja-JP" baseline="30000" dirty="0" smtClean="0"/>
              <a:t>-1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letter of intent arXiv:1402.1209</a:t>
            </a:r>
            <a:endParaRPr lang="en-US" altLang="ja-JP" b="1" dirty="0" smtClean="0"/>
          </a:p>
          <a:p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Path to Electron Ion Collider Detector</a:t>
            </a:r>
            <a:endParaRPr kumimoji="1" lang="ja-JP" altLang="en-US" dirty="0"/>
          </a:p>
        </p:txBody>
      </p:sp>
      <p:pic>
        <p:nvPicPr>
          <p:cNvPr id="8" name="Picture 2" descr="E:\Dropbox\PHENIX\sPHENIX\ePHENIX DOC\MIE_update03222013.ePHENIX.Crop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8024" y="3329934"/>
            <a:ext cx="3888432" cy="2403322"/>
          </a:xfrm>
          <a:prstGeom prst="rect">
            <a:avLst/>
          </a:prstGeom>
          <a:noFill/>
        </p:spPr>
      </p:pic>
      <p:pic>
        <p:nvPicPr>
          <p:cNvPr id="9" name="Content Placeholder 10" descr="eRHIC_Schematic_rev0114_WithBG_draft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" b="3004"/>
          <a:stretch>
            <a:fillRect/>
          </a:stretch>
        </p:blipFill>
        <p:spPr bwMode="auto">
          <a:xfrm>
            <a:off x="755576" y="3068959"/>
            <a:ext cx="3816424" cy="241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日付プレースホルダー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78" name="フッター プレースホルダー 7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79" name="スライド番号プレースホルダー 7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28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18033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/>
              <a:t>v</a:t>
            </a:r>
            <a:r>
              <a:rPr lang="en-US" altLang="ja-JP" dirty="0" smtClean="0"/>
              <a:t>ia high </a:t>
            </a:r>
            <a:r>
              <a:rPr lang="en-US" altLang="ja-JP" i="1" dirty="0" err="1"/>
              <a:t>p</a:t>
            </a:r>
            <a:r>
              <a:rPr lang="en-US" altLang="ja-JP" baseline="-25000" dirty="0" err="1"/>
              <a:t>T</a:t>
            </a:r>
            <a:r>
              <a:rPr lang="en-US" altLang="ja-JP" dirty="0"/>
              <a:t> probes, </a:t>
            </a:r>
            <a:r>
              <a:rPr lang="en-US" altLang="ja-JP" i="1" dirty="0"/>
              <a:t>e.g.</a:t>
            </a:r>
            <a:r>
              <a:rPr lang="en-US" altLang="ja-JP" dirty="0"/>
              <a:t> </a:t>
            </a:r>
            <a:r>
              <a:rPr lang="en-US" altLang="ja-JP" dirty="0" smtClean="0"/>
              <a:t>jets, 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dirty="0" smtClean="0"/>
              <a:t>–jet correlation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/>
              <a:t>r</a:t>
            </a:r>
            <a:r>
              <a:rPr lang="en-US" altLang="ja-JP" dirty="0" smtClean="0"/>
              <a:t>ecent highlights include:</a:t>
            </a:r>
            <a:endParaRPr kumimoji="1" lang="en-US" altLang="ja-JP" dirty="0"/>
          </a:p>
          <a:p>
            <a:pPr lvl="1"/>
            <a:r>
              <a:rPr lang="en-US" altLang="ja-JP" dirty="0"/>
              <a:t>e</a:t>
            </a:r>
            <a:r>
              <a:rPr lang="en-US" altLang="ja-JP" dirty="0" smtClean="0"/>
              <a:t>nergy loss/redistribution of hard scattered </a:t>
            </a:r>
            <a:r>
              <a:rPr lang="en-US" altLang="ja-JP" dirty="0" err="1" smtClean="0"/>
              <a:t>parton</a:t>
            </a:r>
            <a:endParaRPr lang="en-US" altLang="ja-JP" dirty="0" smtClean="0"/>
          </a:p>
          <a:p>
            <a:pPr lvl="1"/>
            <a:r>
              <a:rPr lang="en-US" altLang="ja-JP" baseline="-25000" dirty="0" smtClean="0"/>
              <a:t> 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dirty="0" smtClean="0"/>
              <a:t>–jet correlation: </a:t>
            </a:r>
            <a:r>
              <a:rPr lang="en-US" altLang="ja-JP" dirty="0" err="1" smtClean="0"/>
              <a:t>parton</a:t>
            </a:r>
            <a:r>
              <a:rPr lang="en-US" altLang="ja-JP" dirty="0" smtClean="0"/>
              <a:t> initial energy tagging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Insight into Quark-Gluon Plasma</a:t>
            </a:r>
            <a:endParaRPr kumimoji="1" lang="ja-JP" altLang="en-US" dirty="0"/>
          </a:p>
        </p:txBody>
      </p:sp>
      <p:grpSp>
        <p:nvGrpSpPr>
          <p:cNvPr id="358" name="グループ化 357"/>
          <p:cNvGrpSpPr/>
          <p:nvPr/>
        </p:nvGrpSpPr>
        <p:grpSpPr>
          <a:xfrm>
            <a:off x="1324912" y="2736628"/>
            <a:ext cx="1786066" cy="3162286"/>
            <a:chOff x="792163" y="-442736"/>
            <a:chExt cx="2039937" cy="3611774"/>
          </a:xfrm>
        </p:grpSpPr>
        <p:pic>
          <p:nvPicPr>
            <p:cNvPr id="359" name="図 358" descr="cms-jet2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931" y="-442736"/>
              <a:ext cx="1486707" cy="3611774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sp>
          <p:nvSpPr>
            <p:cNvPr id="360" name="星 5 359"/>
            <p:cNvSpPr/>
            <p:nvPr/>
          </p:nvSpPr>
          <p:spPr bwMode="auto">
            <a:xfrm>
              <a:off x="1724025" y="1235075"/>
              <a:ext cx="187325" cy="198438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pitchFamily="-105" charset="0"/>
                <a:ea typeface="ＭＳ Ｐゴシック" pitchFamily="-105" charset="-128"/>
              </a:endParaRPr>
            </a:p>
          </p:txBody>
        </p:sp>
        <p:cxnSp>
          <p:nvCxnSpPr>
            <p:cNvPr id="361" name="直線矢印コネクタ 362"/>
            <p:cNvCxnSpPr>
              <a:cxnSpLocks noChangeShapeType="1"/>
            </p:cNvCxnSpPr>
            <p:nvPr/>
          </p:nvCxnSpPr>
          <p:spPr bwMode="auto">
            <a:xfrm>
              <a:off x="1863725" y="1350963"/>
              <a:ext cx="968375" cy="1270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2" name="直線矢印コネクタ 363"/>
            <p:cNvCxnSpPr>
              <a:cxnSpLocks noChangeShapeType="1"/>
            </p:cNvCxnSpPr>
            <p:nvPr/>
          </p:nvCxnSpPr>
          <p:spPr bwMode="auto">
            <a:xfrm rot="10800000">
              <a:off x="792163" y="1350963"/>
              <a:ext cx="968375" cy="1587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3" name="直線矢印コネクタ 375"/>
            <p:cNvCxnSpPr>
              <a:cxnSpLocks noChangeShapeType="1"/>
            </p:cNvCxnSpPr>
            <p:nvPr/>
          </p:nvCxnSpPr>
          <p:spPr bwMode="auto">
            <a:xfrm rot="16200000" flipV="1">
              <a:off x="1276350" y="973138"/>
              <a:ext cx="465138" cy="220662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4" name="直線矢印コネクタ 376"/>
            <p:cNvCxnSpPr>
              <a:cxnSpLocks noChangeShapeType="1"/>
            </p:cNvCxnSpPr>
            <p:nvPr/>
          </p:nvCxnSpPr>
          <p:spPr bwMode="auto">
            <a:xfrm rot="16200000" flipV="1">
              <a:off x="1043781" y="973932"/>
              <a:ext cx="466725" cy="220662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5" name="直線矢印コネクタ 377"/>
            <p:cNvCxnSpPr>
              <a:cxnSpLocks noChangeShapeType="1"/>
            </p:cNvCxnSpPr>
            <p:nvPr/>
          </p:nvCxnSpPr>
          <p:spPr bwMode="auto">
            <a:xfrm rot="16200000" flipV="1">
              <a:off x="812006" y="997744"/>
              <a:ext cx="465138" cy="22225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6" name="直線矢印コネクタ 378"/>
            <p:cNvCxnSpPr>
              <a:cxnSpLocks noChangeShapeType="1"/>
            </p:cNvCxnSpPr>
            <p:nvPr/>
          </p:nvCxnSpPr>
          <p:spPr bwMode="auto">
            <a:xfrm rot="5400000">
              <a:off x="1045369" y="1512094"/>
              <a:ext cx="466725" cy="220663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直線矢印コネクタ 379"/>
            <p:cNvCxnSpPr>
              <a:cxnSpLocks noChangeShapeType="1"/>
            </p:cNvCxnSpPr>
            <p:nvPr/>
          </p:nvCxnSpPr>
          <p:spPr bwMode="auto">
            <a:xfrm rot="5400000">
              <a:off x="1268413" y="1512887"/>
              <a:ext cx="465138" cy="220663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" name="直線矢印コネクタ 380"/>
            <p:cNvCxnSpPr>
              <a:cxnSpLocks noChangeShapeType="1"/>
            </p:cNvCxnSpPr>
            <p:nvPr/>
          </p:nvCxnSpPr>
          <p:spPr bwMode="auto">
            <a:xfrm rot="5400000">
              <a:off x="815181" y="1489869"/>
              <a:ext cx="465138" cy="22225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9" name="Oval 7"/>
          <p:cNvSpPr>
            <a:spLocks noChangeArrowheads="1"/>
          </p:cNvSpPr>
          <p:nvPr/>
        </p:nvSpPr>
        <p:spPr bwMode="auto">
          <a:xfrm rot="1638236">
            <a:off x="4813946" y="2209062"/>
            <a:ext cx="1399137" cy="226014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>
            <a:solidFill>
              <a:srgbClr val="FFC000"/>
            </a:solidFill>
          </a:ln>
          <a:extLst/>
        </p:spPr>
        <p:txBody>
          <a:bodyPr wrap="none" anchor="ctr"/>
          <a:lstStyle/>
          <a:p>
            <a:pPr algn="ctr" eaLnBrk="0" hangingPunct="0"/>
            <a:endParaRPr kumimoji="0" lang="ja-JP" altLang="en-US" sz="2000">
              <a:solidFill>
                <a:schemeClr val="hlink"/>
              </a:solidFill>
            </a:endParaRPr>
          </a:p>
        </p:txBody>
      </p:sp>
      <p:grpSp>
        <p:nvGrpSpPr>
          <p:cNvPr id="370" name="Group 8"/>
          <p:cNvGrpSpPr>
            <a:grpSpLocks/>
          </p:cNvGrpSpPr>
          <p:nvPr/>
        </p:nvGrpSpPr>
        <p:grpSpPr bwMode="auto">
          <a:xfrm rot="1638236">
            <a:off x="4831641" y="1942099"/>
            <a:ext cx="1794887" cy="1362141"/>
            <a:chOff x="374" y="464"/>
            <a:chExt cx="1601" cy="1215"/>
          </a:xfrm>
        </p:grpSpPr>
        <p:grpSp>
          <p:nvGrpSpPr>
            <p:cNvPr id="371" name="Group 9"/>
            <p:cNvGrpSpPr>
              <a:grpSpLocks/>
            </p:cNvGrpSpPr>
            <p:nvPr/>
          </p:nvGrpSpPr>
          <p:grpSpPr bwMode="auto">
            <a:xfrm rot="-1749409">
              <a:off x="960" y="759"/>
              <a:ext cx="1015" cy="59"/>
              <a:chOff x="432" y="1266"/>
              <a:chExt cx="3312" cy="252"/>
            </a:xfrm>
          </p:grpSpPr>
          <p:grpSp>
            <p:nvGrpSpPr>
              <p:cNvPr id="439" name="Group 10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489" name="Group 1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493" name="Arc 1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94" name="Arc 1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90" name="Group 1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491" name="Arc 1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92" name="Arc 1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440" name="Group 17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483" name="Group 1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487" name="Arc 1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88" name="Arc 2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84" name="Group 2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485" name="Arc 2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86" name="Arc 2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441" name="Group 24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477" name="Group 25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481" name="Arc 2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82" name="Arc 2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78" name="Group 28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479" name="Arc 2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80" name="Arc 3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442" name="Group 31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471" name="Group 32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475" name="Arc 3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76" name="Arc 3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72" name="Group 35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473" name="Arc 3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74" name="Arc 3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443" name="Group 38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465" name="Group 3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469" name="Arc 4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70" name="Arc 4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66" name="Group 4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467" name="Arc 4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68" name="Arc 4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444" name="Group 45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459" name="Group 4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463" name="Arc 4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64" name="Arc 4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60" name="Group 4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461" name="Arc 5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62" name="Arc 5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445" name="Group 52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453" name="Group 5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457" name="Arc 5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58" name="Arc 5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54" name="Group 5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455" name="Arc 5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56" name="Arc 5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446" name="Group 59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447" name="Group 6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451" name="Arc 6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52" name="Arc 6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48" name="Group 6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449" name="Arc 6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50" name="Arc 6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</p:grpSp>
        <p:sp>
          <p:nvSpPr>
            <p:cNvPr id="372" name="Line 66"/>
            <p:cNvSpPr>
              <a:spLocks noChangeShapeType="1"/>
            </p:cNvSpPr>
            <p:nvPr/>
          </p:nvSpPr>
          <p:spPr bwMode="auto">
            <a:xfrm rot="1540218" flipV="1">
              <a:off x="1927" y="464"/>
              <a:ext cx="3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3" name="Line 67"/>
            <p:cNvSpPr>
              <a:spLocks noChangeShapeType="1"/>
            </p:cNvSpPr>
            <p:nvPr/>
          </p:nvSpPr>
          <p:spPr bwMode="auto">
            <a:xfrm rot="1947931" flipH="1">
              <a:off x="374" y="863"/>
              <a:ext cx="432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4" name="Line 68"/>
            <p:cNvSpPr>
              <a:spLocks noChangeShapeType="1"/>
            </p:cNvSpPr>
            <p:nvPr/>
          </p:nvSpPr>
          <p:spPr bwMode="auto">
            <a:xfrm rot="1947931" flipH="1">
              <a:off x="606" y="975"/>
              <a:ext cx="175" cy="6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5" name="Line 69"/>
            <p:cNvSpPr>
              <a:spLocks noChangeShapeType="1"/>
            </p:cNvSpPr>
            <p:nvPr/>
          </p:nvSpPr>
          <p:spPr bwMode="auto">
            <a:xfrm rot="1947931" flipH="1">
              <a:off x="430" y="926"/>
              <a:ext cx="393" cy="5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6" name="Line 70"/>
            <p:cNvSpPr>
              <a:spLocks noChangeShapeType="1"/>
            </p:cNvSpPr>
            <p:nvPr/>
          </p:nvSpPr>
          <p:spPr bwMode="auto">
            <a:xfrm rot="1947931" flipH="1">
              <a:off x="383" y="911"/>
              <a:ext cx="416" cy="6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377" name="Group 71"/>
            <p:cNvGrpSpPr>
              <a:grpSpLocks/>
            </p:cNvGrpSpPr>
            <p:nvPr/>
          </p:nvGrpSpPr>
          <p:grpSpPr bwMode="auto">
            <a:xfrm rot="10813471" flipH="1">
              <a:off x="552" y="1024"/>
              <a:ext cx="381" cy="47"/>
              <a:chOff x="1608" y="2049"/>
              <a:chExt cx="2934" cy="429"/>
            </a:xfrm>
          </p:grpSpPr>
          <p:grpSp>
            <p:nvGrpSpPr>
              <p:cNvPr id="380" name="Group 72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433" name="Group 73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437" name="Arc 7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38" name="Arc 7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34" name="Group 76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435" name="Arc 7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36" name="Arc 7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381" name="Group 79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427" name="Group 80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431" name="Arc 8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32" name="Arc 8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28" name="Group 83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429" name="Arc 8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30" name="Arc 8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382" name="Group 86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421" name="Group 8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425" name="Arc 8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26" name="Arc 8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22" name="Group 9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423" name="Arc 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24" name="Arc 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383" name="Group 93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415" name="Group 9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419" name="Arc 9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20" name="Arc 9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16" name="Group 9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417" name="Arc 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8" name="Arc 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384" name="Group 100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409" name="Group 10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413" name="Arc 10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4" name="Arc 10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10" name="Group 10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411" name="Arc 1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12" name="Arc 1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385" name="Group 107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403" name="Group 10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407" name="Arc 10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8" name="Arc 11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404" name="Group 11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405" name="Arc 11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6" name="Arc 11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386" name="Group 114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397" name="Group 11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401" name="Arc 11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2" name="Arc 11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98" name="Group 11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399" name="Arc 11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0" name="Arc 12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387" name="Group 121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391" name="Group 12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395" name="Arc 12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6" name="Arc 12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92" name="Group 12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393" name="Arc 12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4" name="Arc 12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388" name="Group 128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389" name="Arc 12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90" name="Arc 13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378" name="Line 131"/>
            <p:cNvSpPr>
              <a:spLocks noChangeShapeType="1"/>
            </p:cNvSpPr>
            <p:nvPr/>
          </p:nvSpPr>
          <p:spPr bwMode="auto">
            <a:xfrm rot="1947931" flipV="1">
              <a:off x="956" y="996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9" name="AutoShape 132"/>
            <p:cNvSpPr>
              <a:spLocks noChangeArrowheads="1"/>
            </p:cNvSpPr>
            <p:nvPr/>
          </p:nvSpPr>
          <p:spPr bwMode="auto">
            <a:xfrm>
              <a:off x="912" y="960"/>
              <a:ext cx="144" cy="144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-105" charset="0"/>
                <a:ea typeface="ＭＳ Ｐゴシック" pitchFamily="-105" charset="-128"/>
              </a:endParaRPr>
            </a:p>
          </p:txBody>
        </p:sp>
      </p:grpSp>
      <p:grpSp>
        <p:nvGrpSpPr>
          <p:cNvPr id="495" name="Group 133"/>
          <p:cNvGrpSpPr>
            <a:grpSpLocks/>
          </p:cNvGrpSpPr>
          <p:nvPr/>
        </p:nvGrpSpPr>
        <p:grpSpPr bwMode="auto">
          <a:xfrm rot="1638236">
            <a:off x="4865554" y="3614250"/>
            <a:ext cx="1808340" cy="1337476"/>
            <a:chOff x="1050" y="1735"/>
            <a:chExt cx="1613" cy="1193"/>
          </a:xfrm>
        </p:grpSpPr>
        <p:sp>
          <p:nvSpPr>
            <p:cNvPr id="496" name="Line 134"/>
            <p:cNvSpPr>
              <a:spLocks noChangeShapeType="1"/>
            </p:cNvSpPr>
            <p:nvPr/>
          </p:nvSpPr>
          <p:spPr bwMode="auto">
            <a:xfrm rot="1540218" flipV="1">
              <a:off x="2585" y="1735"/>
              <a:ext cx="78" cy="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7" name="Line 135"/>
            <p:cNvSpPr>
              <a:spLocks noChangeShapeType="1"/>
            </p:cNvSpPr>
            <p:nvPr/>
          </p:nvSpPr>
          <p:spPr bwMode="auto">
            <a:xfrm rot="1947931" flipH="1">
              <a:off x="1050" y="2112"/>
              <a:ext cx="432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8" name="Line 136"/>
            <p:cNvSpPr>
              <a:spLocks noChangeShapeType="1"/>
            </p:cNvSpPr>
            <p:nvPr/>
          </p:nvSpPr>
          <p:spPr bwMode="auto">
            <a:xfrm rot="1947931" flipH="1">
              <a:off x="1282" y="2224"/>
              <a:ext cx="175" cy="6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9" name="Line 137"/>
            <p:cNvSpPr>
              <a:spLocks noChangeShapeType="1"/>
            </p:cNvSpPr>
            <p:nvPr/>
          </p:nvSpPr>
          <p:spPr bwMode="auto">
            <a:xfrm rot="1947931" flipH="1">
              <a:off x="1106" y="2175"/>
              <a:ext cx="393" cy="5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0" name="Line 138"/>
            <p:cNvSpPr>
              <a:spLocks noChangeShapeType="1"/>
            </p:cNvSpPr>
            <p:nvPr/>
          </p:nvSpPr>
          <p:spPr bwMode="auto">
            <a:xfrm rot="1947931" flipH="1">
              <a:off x="1059" y="2160"/>
              <a:ext cx="416" cy="6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01" name="Group 139"/>
            <p:cNvGrpSpPr>
              <a:grpSpLocks/>
            </p:cNvGrpSpPr>
            <p:nvPr/>
          </p:nvGrpSpPr>
          <p:grpSpPr bwMode="auto">
            <a:xfrm rot="10813471" flipH="1">
              <a:off x="1228" y="2273"/>
              <a:ext cx="381" cy="47"/>
              <a:chOff x="1608" y="2049"/>
              <a:chExt cx="2934" cy="429"/>
            </a:xfrm>
          </p:grpSpPr>
          <p:grpSp>
            <p:nvGrpSpPr>
              <p:cNvPr id="505" name="Group 140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558" name="Group 14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562" name="Arc 14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63" name="Arc 14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59" name="Group 14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560" name="Arc 1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61" name="Arc 1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06" name="Group 147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552" name="Group 14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556" name="Arc 14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57" name="Arc 15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53" name="Group 15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554" name="Arc 1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55" name="Arc 1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07" name="Group 154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546" name="Group 15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550" name="Arc 15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51" name="Arc 15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47" name="Group 15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548" name="Arc 1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49" name="Arc 1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08" name="Group 161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540" name="Group 16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544" name="Arc 16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45" name="Arc 16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41" name="Group 16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542" name="Arc 16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43" name="Arc 16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09" name="Group 168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534" name="Group 16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538" name="Arc 17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39" name="Arc 17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35" name="Group 17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536" name="Arc 17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37" name="Arc 17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10" name="Group 175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528" name="Group 17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532" name="Arc 17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33" name="Arc 17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29" name="Group 17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530" name="Arc 18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31" name="Arc 18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11" name="Group 182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522" name="Group 183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526" name="Arc 18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27" name="Arc 18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23" name="Group 186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524" name="Arc 18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25" name="Arc 18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12" name="Group 189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516" name="Group 190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520" name="Arc 1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21" name="Arc 1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17" name="Group 193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518" name="Arc 19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19" name="Arc 19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13" name="Group 196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514" name="Arc 19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15" name="Arc 19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02" name="Line 199"/>
            <p:cNvSpPr>
              <a:spLocks noChangeShapeType="1"/>
            </p:cNvSpPr>
            <p:nvPr/>
          </p:nvSpPr>
          <p:spPr bwMode="auto">
            <a:xfrm rot="1947931" flipV="1">
              <a:off x="1632" y="2245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3" name="Line 200"/>
            <p:cNvSpPr>
              <a:spLocks noChangeShapeType="1"/>
            </p:cNvSpPr>
            <p:nvPr/>
          </p:nvSpPr>
          <p:spPr bwMode="auto">
            <a:xfrm flipV="1">
              <a:off x="1679" y="1801"/>
              <a:ext cx="91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4" name="AutoShape 201"/>
            <p:cNvSpPr>
              <a:spLocks noChangeArrowheads="1"/>
            </p:cNvSpPr>
            <p:nvPr/>
          </p:nvSpPr>
          <p:spPr bwMode="auto">
            <a:xfrm>
              <a:off x="1583" y="2213"/>
              <a:ext cx="144" cy="144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-105" charset="0"/>
                <a:ea typeface="ＭＳ Ｐゴシック" pitchFamily="-105" charset="-128"/>
              </a:endParaRPr>
            </a:p>
          </p:txBody>
        </p:sp>
      </p:grpSp>
      <p:grpSp>
        <p:nvGrpSpPr>
          <p:cNvPr id="564" name="Group 202"/>
          <p:cNvGrpSpPr>
            <a:grpSpLocks/>
          </p:cNvGrpSpPr>
          <p:nvPr/>
        </p:nvGrpSpPr>
        <p:grpSpPr bwMode="auto">
          <a:xfrm rot="1638236">
            <a:off x="4824914" y="2446633"/>
            <a:ext cx="1808340" cy="1375594"/>
            <a:chOff x="624" y="926"/>
            <a:chExt cx="1613" cy="1227"/>
          </a:xfrm>
        </p:grpSpPr>
        <p:sp>
          <p:nvSpPr>
            <p:cNvPr id="565" name="Line 203"/>
            <p:cNvSpPr>
              <a:spLocks noChangeShapeType="1"/>
            </p:cNvSpPr>
            <p:nvPr/>
          </p:nvSpPr>
          <p:spPr bwMode="auto">
            <a:xfrm rot="1540218" flipV="1">
              <a:off x="2159" y="960"/>
              <a:ext cx="78" cy="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6" name="Line 204"/>
            <p:cNvSpPr>
              <a:spLocks noChangeShapeType="1"/>
            </p:cNvSpPr>
            <p:nvPr/>
          </p:nvSpPr>
          <p:spPr bwMode="auto">
            <a:xfrm rot="1947931" flipH="1">
              <a:off x="624" y="1337"/>
              <a:ext cx="432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7" name="Line 205"/>
            <p:cNvSpPr>
              <a:spLocks noChangeShapeType="1"/>
            </p:cNvSpPr>
            <p:nvPr/>
          </p:nvSpPr>
          <p:spPr bwMode="auto">
            <a:xfrm rot="1947931" flipH="1">
              <a:off x="856" y="1449"/>
              <a:ext cx="175" cy="6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8" name="Line 206"/>
            <p:cNvSpPr>
              <a:spLocks noChangeShapeType="1"/>
            </p:cNvSpPr>
            <p:nvPr/>
          </p:nvSpPr>
          <p:spPr bwMode="auto">
            <a:xfrm rot="1947931" flipH="1">
              <a:off x="680" y="1400"/>
              <a:ext cx="393" cy="5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9" name="Line 207"/>
            <p:cNvSpPr>
              <a:spLocks noChangeShapeType="1"/>
            </p:cNvSpPr>
            <p:nvPr/>
          </p:nvSpPr>
          <p:spPr bwMode="auto">
            <a:xfrm rot="1947931" flipH="1">
              <a:off x="633" y="1385"/>
              <a:ext cx="416" cy="6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70" name="Group 208"/>
            <p:cNvGrpSpPr>
              <a:grpSpLocks/>
            </p:cNvGrpSpPr>
            <p:nvPr/>
          </p:nvGrpSpPr>
          <p:grpSpPr bwMode="auto">
            <a:xfrm rot="10813471" flipH="1">
              <a:off x="802" y="1498"/>
              <a:ext cx="381" cy="47"/>
              <a:chOff x="1608" y="2049"/>
              <a:chExt cx="2934" cy="429"/>
            </a:xfrm>
          </p:grpSpPr>
          <p:grpSp>
            <p:nvGrpSpPr>
              <p:cNvPr id="577" name="Group 209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630" name="Group 210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4" name="Arc 21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35" name="Arc 21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31" name="Group 213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2" name="Arc 21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33" name="Arc 21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78" name="Group 216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624" name="Group 21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28" name="Arc 21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29" name="Arc 21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25" name="Group 22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26" name="Arc 22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27" name="Arc 22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79" name="Group 223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618" name="Group 22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22" name="Arc 22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23" name="Arc 22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19" name="Group 22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20" name="Arc 22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21" name="Arc 22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80" name="Group 230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612" name="Group 23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6" name="Arc 23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17" name="Arc 23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13" name="Group 23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4" name="Arc 23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15" name="Arc 23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81" name="Group 237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606" name="Group 23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0" name="Arc 23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11" name="Arc 24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07" name="Group 24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08" name="Arc 24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09" name="Arc 24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82" name="Group 244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600" name="Group 24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04" name="Arc 24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05" name="Arc 24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01" name="Group 24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02" name="Arc 24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03" name="Arc 25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83" name="Group 251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594" name="Group 25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598" name="Arc 25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99" name="Arc 25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95" name="Group 25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596" name="Arc 25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97" name="Arc 25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84" name="Group 258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588" name="Group 25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592" name="Arc 26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93" name="Arc 26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89" name="Group 26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590" name="Arc 26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91" name="Arc 26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585" name="Group 265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586" name="Arc 26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87" name="Arc 26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71" name="Line 268"/>
            <p:cNvSpPr>
              <a:spLocks noChangeShapeType="1"/>
            </p:cNvSpPr>
            <p:nvPr/>
          </p:nvSpPr>
          <p:spPr bwMode="auto">
            <a:xfrm rot="1947931" flipV="1">
              <a:off x="1206" y="147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2" name="Line 269"/>
            <p:cNvSpPr>
              <a:spLocks noChangeShapeType="1"/>
            </p:cNvSpPr>
            <p:nvPr/>
          </p:nvSpPr>
          <p:spPr bwMode="auto">
            <a:xfrm flipV="1">
              <a:off x="1253" y="1026"/>
              <a:ext cx="91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3" name="AutoShape 270"/>
            <p:cNvSpPr>
              <a:spLocks noChangeArrowheads="1"/>
            </p:cNvSpPr>
            <p:nvPr/>
          </p:nvSpPr>
          <p:spPr bwMode="auto">
            <a:xfrm>
              <a:off x="1157" y="1438"/>
              <a:ext cx="144" cy="144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-105" charset="0"/>
                <a:ea typeface="ＭＳ Ｐゴシック" pitchFamily="-105" charset="-128"/>
              </a:endParaRPr>
            </a:p>
          </p:txBody>
        </p:sp>
        <p:sp>
          <p:nvSpPr>
            <p:cNvPr id="574" name="Line 271"/>
            <p:cNvSpPr>
              <a:spLocks noChangeShapeType="1"/>
            </p:cNvSpPr>
            <p:nvPr/>
          </p:nvSpPr>
          <p:spPr bwMode="auto">
            <a:xfrm flipV="1">
              <a:off x="1248" y="960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5" name="Line 272"/>
            <p:cNvSpPr>
              <a:spLocks noChangeShapeType="1"/>
            </p:cNvSpPr>
            <p:nvPr/>
          </p:nvSpPr>
          <p:spPr bwMode="auto">
            <a:xfrm>
              <a:off x="1248" y="15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6" name="Oval 273"/>
            <p:cNvSpPr>
              <a:spLocks noChangeArrowheads="1"/>
            </p:cNvSpPr>
            <p:nvPr/>
          </p:nvSpPr>
          <p:spPr bwMode="auto">
            <a:xfrm rot="-1419784">
              <a:off x="1653" y="926"/>
              <a:ext cx="240" cy="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36" name="Group 274"/>
          <p:cNvGrpSpPr>
            <a:grpSpLocks/>
          </p:cNvGrpSpPr>
          <p:nvPr/>
        </p:nvGrpSpPr>
        <p:grpSpPr bwMode="auto">
          <a:xfrm rot="1638236">
            <a:off x="4814264" y="3057014"/>
            <a:ext cx="1829641" cy="1345324"/>
            <a:chOff x="768" y="1584"/>
            <a:chExt cx="1632" cy="1200"/>
          </a:xfrm>
        </p:grpSpPr>
        <p:sp>
          <p:nvSpPr>
            <p:cNvPr id="637" name="Line 275"/>
            <p:cNvSpPr>
              <a:spLocks noChangeShapeType="1"/>
            </p:cNvSpPr>
            <p:nvPr/>
          </p:nvSpPr>
          <p:spPr bwMode="auto">
            <a:xfrm rot="1540218" flipV="1">
              <a:off x="2322" y="1584"/>
              <a:ext cx="78" cy="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8" name="Line 276"/>
            <p:cNvSpPr>
              <a:spLocks noChangeShapeType="1"/>
            </p:cNvSpPr>
            <p:nvPr/>
          </p:nvSpPr>
          <p:spPr bwMode="auto">
            <a:xfrm rot="1947931" flipH="1">
              <a:off x="768" y="1968"/>
              <a:ext cx="432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9" name="Line 277"/>
            <p:cNvSpPr>
              <a:spLocks noChangeShapeType="1"/>
            </p:cNvSpPr>
            <p:nvPr/>
          </p:nvSpPr>
          <p:spPr bwMode="auto">
            <a:xfrm rot="1947931" flipH="1">
              <a:off x="1000" y="2080"/>
              <a:ext cx="175" cy="6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0" name="Line 278"/>
            <p:cNvSpPr>
              <a:spLocks noChangeShapeType="1"/>
            </p:cNvSpPr>
            <p:nvPr/>
          </p:nvSpPr>
          <p:spPr bwMode="auto">
            <a:xfrm rot="1947931" flipH="1">
              <a:off x="824" y="2031"/>
              <a:ext cx="393" cy="5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1" name="Line 279"/>
            <p:cNvSpPr>
              <a:spLocks noChangeShapeType="1"/>
            </p:cNvSpPr>
            <p:nvPr/>
          </p:nvSpPr>
          <p:spPr bwMode="auto">
            <a:xfrm rot="1947931" flipH="1">
              <a:off x="777" y="2016"/>
              <a:ext cx="416" cy="6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642" name="Group 280"/>
            <p:cNvGrpSpPr>
              <a:grpSpLocks/>
            </p:cNvGrpSpPr>
            <p:nvPr/>
          </p:nvGrpSpPr>
          <p:grpSpPr bwMode="auto">
            <a:xfrm rot="10813471" flipH="1">
              <a:off x="946" y="2129"/>
              <a:ext cx="381" cy="47"/>
              <a:chOff x="1608" y="2049"/>
              <a:chExt cx="2934" cy="429"/>
            </a:xfrm>
          </p:grpSpPr>
          <p:grpSp>
            <p:nvGrpSpPr>
              <p:cNvPr id="649" name="Group 281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702" name="Group 28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706" name="Arc 28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07" name="Arc 28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703" name="Group 28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704" name="Arc 28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05" name="Arc 28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650" name="Group 288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696" name="Group 28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700" name="Arc 29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01" name="Arc 29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97" name="Group 29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98" name="Arc 29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99" name="Arc 29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651" name="Group 295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690" name="Group 29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94" name="Arc 29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95" name="Arc 29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91" name="Group 29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92" name="Arc 30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93" name="Arc 30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652" name="Group 302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684" name="Group 303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88" name="Arc 30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89" name="Arc 30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85" name="Group 306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86" name="Arc 30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87" name="Arc 30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653" name="Group 309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678" name="Group 310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82" name="Arc 31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83" name="Arc 31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79" name="Group 313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80" name="Arc 31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81" name="Arc 31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654" name="Group 316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672" name="Group 31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76" name="Arc 31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77" name="Arc 31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73" name="Group 32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74" name="Arc 32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75" name="Arc 32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655" name="Group 323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666" name="Group 32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70" name="Arc 32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71" name="Arc 32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67" name="Group 32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68" name="Arc 32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69" name="Arc 32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656" name="Group 330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660" name="Group 33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64" name="Arc 33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65" name="Arc 33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61" name="Group 33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62" name="Arc 33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63" name="Arc 33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657" name="Group 337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658" name="Arc 33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59" name="Arc 33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643" name="Line 340"/>
            <p:cNvSpPr>
              <a:spLocks noChangeShapeType="1"/>
            </p:cNvSpPr>
            <p:nvPr/>
          </p:nvSpPr>
          <p:spPr bwMode="auto">
            <a:xfrm rot="1947931" flipV="1">
              <a:off x="1350" y="2101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4" name="Line 341"/>
            <p:cNvSpPr>
              <a:spLocks noChangeShapeType="1"/>
            </p:cNvSpPr>
            <p:nvPr/>
          </p:nvSpPr>
          <p:spPr bwMode="auto">
            <a:xfrm flipV="1">
              <a:off x="1416" y="1650"/>
              <a:ext cx="91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5" name="AutoShape 342"/>
            <p:cNvSpPr>
              <a:spLocks noChangeArrowheads="1"/>
            </p:cNvSpPr>
            <p:nvPr/>
          </p:nvSpPr>
          <p:spPr bwMode="auto">
            <a:xfrm>
              <a:off x="1301" y="2069"/>
              <a:ext cx="144" cy="144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Arial" pitchFamily="-105" charset="0"/>
                <a:ea typeface="ＭＳ Ｐゴシック" pitchFamily="-105" charset="-128"/>
              </a:endParaRPr>
            </a:p>
          </p:txBody>
        </p:sp>
        <p:sp>
          <p:nvSpPr>
            <p:cNvPr id="646" name="Line 343"/>
            <p:cNvSpPr>
              <a:spLocks noChangeShapeType="1"/>
            </p:cNvSpPr>
            <p:nvPr/>
          </p:nvSpPr>
          <p:spPr bwMode="auto">
            <a:xfrm flipV="1">
              <a:off x="1392" y="1968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7" name="Line 344"/>
            <p:cNvSpPr>
              <a:spLocks noChangeShapeType="1"/>
            </p:cNvSpPr>
            <p:nvPr/>
          </p:nvSpPr>
          <p:spPr bwMode="auto">
            <a:xfrm flipV="1">
              <a:off x="1392" y="1776"/>
              <a:ext cx="480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8" name="Oval 345"/>
            <p:cNvSpPr>
              <a:spLocks noChangeArrowheads="1"/>
            </p:cNvSpPr>
            <p:nvPr/>
          </p:nvSpPr>
          <p:spPr bwMode="auto">
            <a:xfrm rot="-1401334">
              <a:off x="1872" y="1776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08" name="Text Box 346"/>
          <p:cNvSpPr txBox="1">
            <a:spLocks noChangeArrowheads="1"/>
          </p:cNvSpPr>
          <p:nvPr/>
        </p:nvSpPr>
        <p:spPr bwMode="auto">
          <a:xfrm rot="21557728">
            <a:off x="6950282" y="3923548"/>
            <a:ext cx="16848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Symbol" pitchFamily="-109" charset="2"/>
                <a:sym typeface="Symbol" pitchFamily="-109" charset="2"/>
              </a:rPr>
              <a:t></a:t>
            </a:r>
            <a:r>
              <a:rPr lang="en-US" altLang="ja-JP" sz="1600" baseline="30000" dirty="0" smtClean="0"/>
              <a:t>0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(hadron) – jet</a:t>
            </a:r>
            <a:endParaRPr lang="en-US" altLang="ja-JP" sz="1600" dirty="0"/>
          </a:p>
        </p:txBody>
      </p:sp>
      <p:sp>
        <p:nvSpPr>
          <p:cNvPr id="709" name="Text Box 348"/>
          <p:cNvSpPr txBox="1">
            <a:spLocks noChangeArrowheads="1"/>
          </p:cNvSpPr>
          <p:nvPr/>
        </p:nvSpPr>
        <p:spPr bwMode="auto">
          <a:xfrm rot="21557728">
            <a:off x="6950314" y="3134251"/>
            <a:ext cx="8467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 smtClean="0"/>
              <a:t>jet – jet</a:t>
            </a:r>
            <a:endParaRPr lang="en-US" altLang="ja-JP" sz="1600" dirty="0"/>
          </a:p>
        </p:txBody>
      </p:sp>
      <p:sp>
        <p:nvSpPr>
          <p:cNvPr id="710" name="Text Box 349"/>
          <p:cNvSpPr txBox="1">
            <a:spLocks noChangeArrowheads="1"/>
          </p:cNvSpPr>
          <p:nvPr/>
        </p:nvSpPr>
        <p:spPr bwMode="auto">
          <a:xfrm rot="21557728">
            <a:off x="6950319" y="2265392"/>
            <a:ext cx="7152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latin typeface="Symbol" pitchFamily="18" charset="2"/>
              </a:rPr>
              <a:t>g</a:t>
            </a:r>
            <a:r>
              <a:rPr lang="en-US" altLang="ja-JP" sz="1600" dirty="0" smtClean="0"/>
              <a:t> – jet</a:t>
            </a:r>
            <a:endParaRPr lang="en-US" altLang="ja-JP" sz="1600" dirty="0"/>
          </a:p>
        </p:txBody>
      </p:sp>
      <p:sp>
        <p:nvSpPr>
          <p:cNvPr id="711" name="Line 350"/>
          <p:cNvSpPr>
            <a:spLocks noChangeShapeType="1"/>
          </p:cNvSpPr>
          <p:nvPr/>
        </p:nvSpPr>
        <p:spPr bwMode="auto">
          <a:xfrm rot="1638236" flipH="1" flipV="1">
            <a:off x="6030980" y="2301957"/>
            <a:ext cx="1099735" cy="210775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2" name="Text Box 351"/>
          <p:cNvSpPr txBox="1">
            <a:spLocks noChangeArrowheads="1"/>
          </p:cNvSpPr>
          <p:nvPr/>
        </p:nvSpPr>
        <p:spPr bwMode="auto">
          <a:xfrm>
            <a:off x="5232794" y="1821329"/>
            <a:ext cx="2718351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i</a:t>
            </a:r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nitial </a:t>
            </a:r>
            <a:r>
              <a:rPr lang="en-US" altLang="ja-JP" sz="1600" dirty="0" err="1" smtClean="0">
                <a:solidFill>
                  <a:srgbClr val="002060"/>
                </a:solidFill>
                <a:latin typeface="+mn-lt"/>
              </a:rPr>
              <a:t>parton</a:t>
            </a:r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 energy tagging</a:t>
            </a:r>
            <a:endParaRPr lang="en-US" altLang="ja-JP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13" name="Text Box 352"/>
          <p:cNvSpPr txBox="1">
            <a:spLocks noChangeArrowheads="1"/>
          </p:cNvSpPr>
          <p:nvPr/>
        </p:nvSpPr>
        <p:spPr bwMode="auto">
          <a:xfrm>
            <a:off x="4559040" y="4549714"/>
            <a:ext cx="4261432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p</a:t>
            </a:r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ath length dependent bias due to energy loss</a:t>
            </a:r>
            <a:endParaRPr lang="en-US" altLang="ja-JP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15" name="正方形/長方形 714"/>
          <p:cNvSpPr/>
          <p:nvPr/>
        </p:nvSpPr>
        <p:spPr>
          <a:xfrm>
            <a:off x="470976" y="3537175"/>
            <a:ext cx="288032" cy="1497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正方形/長方形 717"/>
          <p:cNvSpPr/>
          <p:nvPr/>
        </p:nvSpPr>
        <p:spPr>
          <a:xfrm>
            <a:off x="648836" y="3591736"/>
            <a:ext cx="3491116" cy="10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テキスト ボックス 719"/>
          <p:cNvSpPr txBox="1"/>
          <p:nvPr/>
        </p:nvSpPr>
        <p:spPr>
          <a:xfrm>
            <a:off x="2435131" y="4437112"/>
            <a:ext cx="19928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energy redistribution</a:t>
            </a:r>
            <a:endParaRPr kumimoji="1" lang="ja-JP" altLang="en-US" sz="1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14" name="Picture 3" descr="atlas-jet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8" y="1682264"/>
            <a:ext cx="3701797" cy="213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" name="テキスト ボックス 715"/>
          <p:cNvSpPr txBox="1"/>
          <p:nvPr/>
        </p:nvSpPr>
        <p:spPr>
          <a:xfrm>
            <a:off x="2751480" y="350100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2060"/>
                </a:solidFill>
                <a:latin typeface="+mn-lt"/>
              </a:rPr>
              <a:t>r</a:t>
            </a:r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elative angle</a:t>
            </a:r>
            <a:endParaRPr kumimoji="1" lang="ja-JP" alt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17" name="テキスト ボックス 716"/>
          <p:cNvSpPr txBox="1"/>
          <p:nvPr/>
        </p:nvSpPr>
        <p:spPr>
          <a:xfrm>
            <a:off x="662305" y="3501008"/>
            <a:ext cx="1812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2060"/>
                </a:solidFill>
                <a:latin typeface="+mn-lt"/>
              </a:rPr>
              <a:t>energy asymmetry</a:t>
            </a:r>
            <a:endParaRPr kumimoji="1" lang="ja-JP" alt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82905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2984"/>
            <a:ext cx="8435280" cy="5167329"/>
          </a:xfrm>
        </p:spPr>
        <p:txBody>
          <a:bodyPr/>
          <a:lstStyle/>
          <a:p>
            <a:r>
              <a:rPr kumimoji="1" lang="en-US" altLang="ja-JP" dirty="0" err="1" smtClean="0"/>
              <a:t>sPHENIX</a:t>
            </a:r>
            <a:r>
              <a:rPr kumimoji="1" lang="en-US" altLang="ja-JP" dirty="0" smtClean="0"/>
              <a:t>: strategy feedback from LHC to RHIC</a:t>
            </a:r>
          </a:p>
          <a:p>
            <a:pPr lvl="1"/>
            <a:r>
              <a:rPr lang="en-US" altLang="ja-JP" dirty="0" smtClean="0"/>
              <a:t>RHIC: optimum facility to explore heavy ion physics</a:t>
            </a:r>
          </a:p>
          <a:p>
            <a:pPr lvl="1"/>
            <a:r>
              <a:rPr lang="en-US" altLang="ja-JP" dirty="0"/>
              <a:t>k</a:t>
            </a:r>
            <a:r>
              <a:rPr lang="en-US" altLang="ja-JP" dirty="0" smtClean="0"/>
              <a:t>eeping basic PHENIX strategies: fast, (selective,) precise</a:t>
            </a:r>
          </a:p>
          <a:p>
            <a:pPr lvl="1"/>
            <a:r>
              <a:rPr lang="en-US" altLang="ja-JP" i="1" dirty="0" smtClean="0"/>
              <a:t>p</a:t>
            </a:r>
            <a:r>
              <a:rPr kumimoji="1" lang="en-US" altLang="ja-JP" i="1" dirty="0" smtClean="0"/>
              <a:t>lus:</a:t>
            </a:r>
            <a:r>
              <a:rPr kumimoji="1" lang="en-US" altLang="ja-JP" dirty="0" smtClean="0"/>
              <a:t> higher transverse momentum, larger acceptance</a:t>
            </a:r>
          </a:p>
          <a:p>
            <a:r>
              <a:rPr lang="en-US" altLang="ja-JP" dirty="0" smtClean="0"/>
              <a:t>nicely on track toward runs in 2019/2021–2022</a:t>
            </a:r>
          </a:p>
          <a:p>
            <a:r>
              <a:rPr lang="en-US" altLang="ja-JP" dirty="0" smtClean="0"/>
              <a:t>strong physics cases with high </a:t>
            </a:r>
            <a:r>
              <a:rPr lang="en-US" altLang="ja-JP" i="1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electron/photon</a:t>
            </a:r>
          </a:p>
          <a:p>
            <a:pPr lvl="1"/>
            <a:r>
              <a:rPr lang="en-US" altLang="ja-JP" dirty="0" smtClean="0"/>
              <a:t>via tracking and high performance particle identification</a:t>
            </a:r>
          </a:p>
          <a:p>
            <a:r>
              <a:rPr lang="en-US" altLang="ja-JP" dirty="0" smtClean="0"/>
              <a:t>activities in Japan, especially on inner detectors</a:t>
            </a:r>
          </a:p>
          <a:p>
            <a:pPr lvl="1"/>
            <a:r>
              <a:rPr lang="en-US" altLang="ja-JP" dirty="0" smtClean="0"/>
              <a:t>silicon trackers </a:t>
            </a:r>
            <a:r>
              <a:rPr lang="en-US" altLang="ja-JP" dirty="0"/>
              <a:t>(</a:t>
            </a:r>
            <a:r>
              <a:rPr lang="en-US" altLang="ja-JP" dirty="0" smtClean="0"/>
              <a:t>RIKEN)</a:t>
            </a:r>
          </a:p>
          <a:p>
            <a:pPr lvl="1"/>
            <a:r>
              <a:rPr lang="en-US" altLang="ja-JP" dirty="0" smtClean="0"/>
              <a:t>optional pre-shower detector for e</a:t>
            </a:r>
            <a:r>
              <a:rPr lang="en-US" altLang="ja-JP" baseline="30000" dirty="0" smtClean="0">
                <a:sym typeface="Symbol"/>
              </a:rPr>
              <a:t></a:t>
            </a:r>
            <a:r>
              <a:rPr lang="en-US" altLang="ja-JP" dirty="0" smtClean="0">
                <a:sym typeface="Symbol"/>
              </a:rPr>
              <a:t>/</a:t>
            </a:r>
            <a:r>
              <a:rPr lang="en-US" altLang="ja-JP" dirty="0" smtClean="0"/>
              <a:t>h</a:t>
            </a:r>
            <a:r>
              <a:rPr lang="en-US" altLang="ja-JP" baseline="30000" dirty="0" smtClean="0">
                <a:sym typeface="Symbol"/>
              </a:rPr>
              <a:t></a:t>
            </a:r>
            <a:r>
              <a:rPr lang="en-US" altLang="ja-JP" dirty="0" smtClean="0">
                <a:sym typeface="Symbol"/>
              </a:rPr>
              <a:t>/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/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>
                <a:latin typeface="Symbol" pitchFamily="18" charset="2"/>
              </a:rPr>
              <a:t>0</a:t>
            </a:r>
            <a:r>
              <a:rPr lang="ja-JP" altLang="en-US" dirty="0" smtClean="0"/>
              <a:t> </a:t>
            </a:r>
            <a:r>
              <a:rPr lang="en-US" altLang="ja-JP" dirty="0" smtClean="0"/>
              <a:t>identification</a:t>
            </a:r>
          </a:p>
          <a:p>
            <a:pPr lvl="1"/>
            <a:r>
              <a:rPr lang="en-US" altLang="ja-JP" dirty="0" smtClean="0"/>
              <a:t>from physics to detector design/R&amp;D/prototyping</a:t>
            </a:r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836613"/>
          </a:xfrm>
        </p:spPr>
        <p:txBody>
          <a:bodyPr/>
          <a:lstStyle/>
          <a:p>
            <a:r>
              <a:rPr lang="en-US" altLang="ja-JP" dirty="0" smtClean="0"/>
              <a:t>Summary and Concluding Remarks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29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21582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asymmetric di-jets and even mono-jets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lost jet energy distributed very widely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baseline="-25000" dirty="0" smtClean="0">
                <a:sym typeface="Wingdings" pitchFamily="2" charset="2"/>
              </a:rPr>
              <a:t>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R &gt; 0.8 ~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/4</a:t>
            </a:r>
          </a:p>
          <a:p>
            <a:pPr lvl="1"/>
            <a:r>
              <a:rPr lang="en-US" dirty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nhancement at low </a:t>
            </a:r>
            <a:r>
              <a:rPr lang="en-US" i="1" dirty="0" err="1" smtClean="0">
                <a:sym typeface="Wingdings" pitchFamily="2" charset="2"/>
              </a:rPr>
              <a:t>p</a:t>
            </a:r>
            <a:r>
              <a:rPr lang="en-US" baseline="-25000" dirty="0" err="1" smtClean="0">
                <a:sym typeface="Wingdings" pitchFamily="2" charset="2"/>
              </a:rPr>
              <a:t>T</a:t>
            </a:r>
            <a:endParaRPr lang="en-US" baseline="-25000" dirty="0" smtClean="0"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Era of Jet Physics at LHC</a:t>
            </a:r>
            <a:endParaRPr lang="en-US" baseline="-25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03648" y="3709565"/>
            <a:ext cx="4968552" cy="1711530"/>
            <a:chOff x="838200" y="2362200"/>
            <a:chExt cx="6323587" cy="2362200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2362200"/>
              <a:ext cx="6323587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6400" y="4038600"/>
              <a:ext cx="1371600" cy="170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2800" y="3581400"/>
              <a:ext cx="743638" cy="67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86400" y="3505200"/>
              <a:ext cx="108653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305549" y="2590800"/>
              <a:ext cx="764592" cy="2654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1250" b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1250" b="1" dirty="0" smtClean="0">
                  <a:latin typeface="Times New Roman" pitchFamily="18" charset="0"/>
                  <a:cs typeface="Times New Roman" pitchFamily="18" charset="0"/>
                </a:rPr>
                <a:t>R&gt;0.8</a:t>
              </a:r>
              <a:endParaRPr lang="en-US" sz="125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60" y="1690687"/>
            <a:ext cx="3120548" cy="148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444208" y="473953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  <a:latin typeface="+mn-lt"/>
              </a:rPr>
              <a:t>CMS</a:t>
            </a:r>
            <a:endParaRPr kumimoji="1" lang="ja-JP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50512" y="2681156"/>
            <a:ext cx="81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  <a:latin typeface="+mn-lt"/>
              </a:rPr>
              <a:t>ATLAS</a:t>
            </a:r>
            <a:endParaRPr kumimoji="1" lang="ja-JP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3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6444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6"/>
          <p:cNvGrpSpPr>
            <a:grpSpLocks/>
          </p:cNvGrpSpPr>
          <p:nvPr/>
        </p:nvGrpSpPr>
        <p:grpSpPr bwMode="auto">
          <a:xfrm>
            <a:off x="430213" y="1412875"/>
            <a:ext cx="5305425" cy="2433638"/>
            <a:chOff x="152400" y="2767692"/>
            <a:chExt cx="4953616" cy="2265670"/>
          </a:xfrm>
        </p:grpSpPr>
        <p:pic>
          <p:nvPicPr>
            <p:cNvPr id="44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01551"/>
              <a:ext cx="4953616" cy="53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767692"/>
              <a:ext cx="4953616" cy="1804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171822"/>
              <a:ext cx="1143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5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thermal-like redistribution of energy suggested</a:t>
            </a:r>
          </a:p>
          <a:p>
            <a:pPr lvl="1"/>
            <a:r>
              <a:rPr lang="en-US" altLang="ja-JP" dirty="0" smtClean="0"/>
              <a:t>narrow cone </a:t>
            </a:r>
            <a:r>
              <a:rPr lang="en-US" altLang="ja-JP" dirty="0" smtClean="0">
                <a:sym typeface="Symbol" pitchFamily="18" charset="2"/>
              </a:rPr>
              <a:t> </a:t>
            </a:r>
            <a:r>
              <a:rPr lang="en-US" altLang="ja-JP" dirty="0" smtClean="0"/>
              <a:t>high </a:t>
            </a:r>
            <a:r>
              <a:rPr lang="en-US" altLang="ja-JP" i="1" dirty="0" err="1" smtClean="0"/>
              <a:t>z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suppression</a:t>
            </a:r>
          </a:p>
          <a:p>
            <a:pPr lvl="1"/>
            <a:r>
              <a:rPr lang="en-US" altLang="ja-JP" dirty="0" smtClean="0"/>
              <a:t>wide cone </a:t>
            </a:r>
            <a:r>
              <a:rPr lang="en-US" altLang="ja-JP" dirty="0" smtClean="0">
                <a:sym typeface="Symbol" pitchFamily="18" charset="2"/>
              </a:rPr>
              <a:t> </a:t>
            </a:r>
            <a:r>
              <a:rPr lang="en-US" altLang="ja-JP" dirty="0" smtClean="0"/>
              <a:t>low </a:t>
            </a:r>
            <a:r>
              <a:rPr lang="en-US" altLang="ja-JP" i="1" dirty="0" err="1" smtClean="0"/>
              <a:t>z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enhancement</a:t>
            </a:r>
            <a:endParaRPr lang="ja-JP" altLang="en-US" dirty="0" smtClean="0"/>
          </a:p>
        </p:txBody>
      </p:sp>
      <p:sp>
        <p:nvSpPr>
          <p:cNvPr id="44036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dirty="0" smtClean="0"/>
              <a:t>–</a:t>
            </a:r>
            <a:r>
              <a:rPr lang="en-US" altLang="ja-JP" dirty="0"/>
              <a:t>J</a:t>
            </a:r>
            <a:r>
              <a:rPr lang="en-US" altLang="ja-JP" dirty="0" smtClean="0"/>
              <a:t>et Correlation: the Ultimate</a:t>
            </a:r>
            <a:endParaRPr lang="ja-JP" altLang="en-US" dirty="0" smtClean="0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529013"/>
            <a:ext cx="35829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Box 9"/>
          <p:cNvSpPr txBox="1">
            <a:spLocks noChangeArrowheads="1"/>
          </p:cNvSpPr>
          <p:nvPr/>
        </p:nvSpPr>
        <p:spPr bwMode="auto">
          <a:xfrm>
            <a:off x="4924425" y="4437063"/>
            <a:ext cx="38147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l-GR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Δφ</a:t>
            </a:r>
            <a:r>
              <a:rPr lang="en-US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 &lt; </a:t>
            </a:r>
            <a:r>
              <a:rPr lang="el-GR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18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/6  </a:t>
            </a:r>
            <a:r>
              <a:rPr lang="en-US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l-GR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Δφ</a:t>
            </a:r>
            <a:r>
              <a:rPr lang="en-US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 &lt; </a:t>
            </a:r>
            <a:r>
              <a:rPr lang="el-GR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/3  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l-GR" altLang="ja-JP" sz="1800" b="0">
                <a:latin typeface="Times New Roman" pitchFamily="18" charset="0"/>
                <a:cs typeface="Times New Roman" pitchFamily="18" charset="0"/>
              </a:rPr>
              <a:t>Δφ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ja-JP" sz="1800" b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| &lt; </a:t>
            </a:r>
            <a:r>
              <a:rPr lang="el-GR" altLang="ja-JP" sz="1800" b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/2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827088" y="3429000"/>
            <a:ext cx="7620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high </a:t>
            </a:r>
            <a:r>
              <a:rPr lang="en-US" sz="1400" i="1" dirty="0" err="1">
                <a:solidFill>
                  <a:srgbClr val="002060"/>
                </a:solidFill>
                <a:latin typeface="+mn-lt"/>
              </a:rPr>
              <a:t>z</a:t>
            </a:r>
            <a:r>
              <a:rPr lang="en-US" sz="1400" baseline="-25000" dirty="0" err="1">
                <a:solidFill>
                  <a:srgbClr val="002060"/>
                </a:solidFill>
                <a:latin typeface="+mn-lt"/>
              </a:rPr>
              <a:t>T</a:t>
            </a:r>
            <a:endParaRPr lang="en-US" sz="1400" baseline="-25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5114925" y="3429000"/>
            <a:ext cx="7620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low </a:t>
            </a:r>
            <a:r>
              <a:rPr lang="en-US" sz="1400" i="1" dirty="0" err="1">
                <a:solidFill>
                  <a:srgbClr val="002060"/>
                </a:solidFill>
                <a:latin typeface="+mn-lt"/>
              </a:rPr>
              <a:t>z</a:t>
            </a:r>
            <a:r>
              <a:rPr lang="en-US" sz="1400" baseline="-25000" dirty="0" err="1">
                <a:solidFill>
                  <a:srgbClr val="002060"/>
                </a:solidFill>
                <a:latin typeface="+mn-lt"/>
              </a:rPr>
              <a:t>T</a:t>
            </a:r>
            <a:endParaRPr lang="en-US" sz="1400" baseline="-25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Rectangle 31"/>
          <p:cNvSpPr/>
          <p:nvPr/>
        </p:nvSpPr>
        <p:spPr>
          <a:xfrm>
            <a:off x="376238" y="2403475"/>
            <a:ext cx="4603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4042" name="Group 18"/>
          <p:cNvGrpSpPr>
            <a:grpSpLocks/>
          </p:cNvGrpSpPr>
          <p:nvPr/>
        </p:nvGrpSpPr>
        <p:grpSpPr bwMode="auto">
          <a:xfrm>
            <a:off x="5957888" y="1990725"/>
            <a:ext cx="2438400" cy="646113"/>
            <a:chOff x="6172200" y="3200400"/>
            <a:chExt cx="2438400" cy="646331"/>
          </a:xfrm>
        </p:grpSpPr>
        <p:sp>
          <p:nvSpPr>
            <p:cNvPr id="44048" name="TextBox 14"/>
            <p:cNvSpPr txBox="1">
              <a:spLocks noChangeArrowheads="1"/>
            </p:cNvSpPr>
            <p:nvPr/>
          </p:nvSpPr>
          <p:spPr bwMode="auto">
            <a:xfrm>
              <a:off x="6553200" y="3200400"/>
              <a:ext cx="2057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 b="0">
                  <a:latin typeface="Times New Roman" pitchFamily="18" charset="0"/>
                  <a:cs typeface="Times New Roman" pitchFamily="18" charset="0"/>
                </a:rPr>
                <a:t>yield in Au+Au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 b="0">
                  <a:latin typeface="Times New Roman" pitchFamily="18" charset="0"/>
                  <a:cs typeface="Times New Roman" pitchFamily="18" charset="0"/>
                </a:rPr>
                <a:t>yield in p+p</a:t>
              </a:r>
            </a:p>
          </p:txBody>
        </p:sp>
        <p:sp>
          <p:nvSpPr>
            <p:cNvPr id="44049" name="TextBox 15"/>
            <p:cNvSpPr txBox="1">
              <a:spLocks noChangeArrowheads="1"/>
            </p:cNvSpPr>
            <p:nvPr/>
          </p:nvSpPr>
          <p:spPr bwMode="auto">
            <a:xfrm>
              <a:off x="6172200" y="3360964"/>
              <a:ext cx="762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 b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1800" b="0" baseline="-25000">
                  <a:latin typeface="Times New Roman" pitchFamily="18" charset="0"/>
                  <a:cs typeface="Times New Roman" pitchFamily="18" charset="0"/>
                </a:rPr>
                <a:t>AA</a:t>
              </a:r>
              <a:r>
                <a:rPr lang="en-US" altLang="ja-JP" sz="1800" b="0">
                  <a:latin typeface="Times New Roman" pitchFamily="18" charset="0"/>
                  <a:cs typeface="Times New Roman" pitchFamily="18" charset="0"/>
                </a:rPr>
                <a:t> = </a:t>
              </a:r>
            </a:p>
          </p:txBody>
        </p:sp>
        <p:cxnSp>
          <p:nvCxnSpPr>
            <p:cNvPr id="23" name="Straight Connector 17"/>
            <p:cNvCxnSpPr/>
            <p:nvPr/>
          </p:nvCxnSpPr>
          <p:spPr>
            <a:xfrm>
              <a:off x="6781800" y="3548180"/>
              <a:ext cx="1600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3" name="TextBox 19"/>
          <p:cNvSpPr txBox="1">
            <a:spLocks noChangeArrowheads="1"/>
          </p:cNvSpPr>
          <p:nvPr/>
        </p:nvSpPr>
        <p:spPr bwMode="auto">
          <a:xfrm>
            <a:off x="5954713" y="2566988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ja-JP" sz="1800" b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 = ln(1/z</a:t>
            </a:r>
            <a:r>
              <a:rPr lang="en-US" altLang="ja-JP" sz="1800" b="0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sz="1800" b="0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en-US" altLang="ja-JP" sz="1800" b="0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800" b="0" baseline="30000">
                <a:latin typeface="Times New Roman" pitchFamily="18" charset="0"/>
                <a:cs typeface="Times New Roman" pitchFamily="18" charset="0"/>
              </a:rPr>
              <a:t>hadron</a:t>
            </a:r>
            <a:r>
              <a:rPr lang="en-US" altLang="ja-JP" sz="1800" b="0">
                <a:latin typeface="Times New Roman" pitchFamily="18" charset="0"/>
                <a:cs typeface="Times New Roman" pitchFamily="18" charset="0"/>
              </a:rPr>
              <a:t>/p</a:t>
            </a:r>
            <a:r>
              <a:rPr lang="en-US" altLang="ja-JP" sz="1800" b="0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800" b="0" baseline="30000">
                <a:latin typeface="Times New Roman" pitchFamily="18" charset="0"/>
                <a:cs typeface="Times New Roman" pitchFamily="18" charset="0"/>
              </a:rPr>
              <a:t>photon</a:t>
            </a:r>
            <a:endParaRPr lang="en-US" altLang="ja-JP" sz="1800" b="0" baseline="30000">
              <a:latin typeface="Arial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13400" y="1477963"/>
            <a:ext cx="9366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2060"/>
                </a:solidFill>
                <a:latin typeface="+mn-lt"/>
              </a:rPr>
              <a:t>PHENIX</a:t>
            </a:r>
            <a:endParaRPr lang="ja-JP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4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dirty="0" smtClean="0"/>
              <a:t>charm and beauty mesons with compatible &lt;</a:t>
            </a:r>
            <a:r>
              <a:rPr lang="en-US" altLang="ja-JP" i="1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&gt; </a:t>
            </a:r>
          </a:p>
          <a:p>
            <a:pPr lvl="1"/>
            <a:r>
              <a:rPr lang="en-US" altLang="ja-JP" dirty="0" smtClean="0"/>
              <a:t>open charm (average of D</a:t>
            </a:r>
            <a:r>
              <a:rPr lang="en-US" altLang="ja-JP" baseline="30000" dirty="0" smtClean="0">
                <a:latin typeface="Symbol" pitchFamily="18" charset="2"/>
              </a:rPr>
              <a:t>0</a:t>
            </a:r>
            <a:r>
              <a:rPr lang="en-US" altLang="ja-JP" dirty="0" smtClean="0"/>
              <a:t>, D</a:t>
            </a:r>
            <a:r>
              <a:rPr lang="en-US" altLang="ja-JP" baseline="30000" dirty="0" smtClean="0">
                <a:latin typeface="Symbol" pitchFamily="18" charset="2"/>
              </a:rPr>
              <a:t>+</a:t>
            </a:r>
            <a:r>
              <a:rPr lang="en-US" altLang="ja-JP" dirty="0" smtClean="0"/>
              <a:t>, D</a:t>
            </a:r>
            <a:r>
              <a:rPr lang="en-US" altLang="ja-JP" baseline="30000" dirty="0" smtClean="0">
                <a:latin typeface="Symbol" pitchFamily="18" charset="2"/>
              </a:rPr>
              <a:t>*+</a:t>
            </a:r>
            <a:r>
              <a:rPr lang="en-US" altLang="ja-JP" dirty="0" smtClean="0"/>
              <a:t>), ALICE</a:t>
            </a:r>
          </a:p>
          <a:p>
            <a:pPr lvl="1"/>
            <a:r>
              <a:rPr lang="en-US" altLang="ja-JP" dirty="0" smtClean="0"/>
              <a:t>non-prompt J/</a:t>
            </a:r>
            <a:r>
              <a:rPr lang="en-US" altLang="ja-JP" dirty="0" smtClean="0">
                <a:latin typeface="Symbol" pitchFamily="18" charset="2"/>
              </a:rPr>
              <a:t>Y</a:t>
            </a:r>
            <a:r>
              <a:rPr lang="en-US" altLang="ja-JP" dirty="0" smtClean="0"/>
              <a:t> (</a:t>
            </a:r>
            <a:r>
              <a:rPr lang="en-US" altLang="ja-JP" dirty="0" smtClean="0">
                <a:sym typeface="Symbol" pitchFamily="18" charset="2"/>
              </a:rPr>
              <a:t> B</a:t>
            </a:r>
            <a:r>
              <a:rPr lang="en-US" altLang="ja-JP" dirty="0" smtClean="0"/>
              <a:t>), CMS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i="1" dirty="0" smtClean="0"/>
              <a:t>cf.</a:t>
            </a:r>
            <a:r>
              <a:rPr lang="en-US" altLang="ja-JP" dirty="0" smtClean="0"/>
              <a:t> heavy flavor tagged jet</a:t>
            </a:r>
          </a:p>
        </p:txBody>
      </p:sp>
      <p:sp>
        <p:nvSpPr>
          <p:cNvPr id="47107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Parton Differential: Mass Hierarchy?</a:t>
            </a:r>
            <a:endParaRPr lang="ja-JP" altLang="en-US" dirty="0" smtClean="0"/>
          </a:p>
        </p:txBody>
      </p:sp>
      <p:graphicFrame>
        <p:nvGraphicFramePr>
          <p:cNvPr id="47108" name="オブジェクト 6"/>
          <p:cNvGraphicFramePr>
            <a:graphicFrameLocks noChangeAspect="1"/>
          </p:cNvGraphicFramePr>
          <p:nvPr/>
        </p:nvGraphicFramePr>
        <p:xfrm>
          <a:off x="2843213" y="2649538"/>
          <a:ext cx="2808287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2" name="Acrobat Document" r:id="rId4" imgW="5400664" imgH="5514772" progId="AcroExch.Document.7">
                  <p:embed/>
                </p:oleObj>
              </mc:Choice>
              <mc:Fallback>
                <p:oleObj name="Acrobat Document" r:id="rId4" imgW="5400664" imgH="5514772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649538"/>
                        <a:ext cx="2808287" cy="286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付プレースホルダー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5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Quarkonia</a:t>
            </a:r>
            <a:r>
              <a:rPr lang="en-US" altLang="ja-JP" dirty="0"/>
              <a:t> </a:t>
            </a:r>
            <a:r>
              <a:rPr lang="en-US" altLang="ja-JP" dirty="0" smtClean="0"/>
              <a:t>– </a:t>
            </a:r>
            <a:r>
              <a:rPr kumimoji="1" lang="en-US" altLang="ja-JP" dirty="0" smtClean="0"/>
              <a:t>Sequentially Melting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86" y="3218238"/>
            <a:ext cx="2162180" cy="204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2" y="3214551"/>
            <a:ext cx="2124105" cy="20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66" y="3223153"/>
            <a:ext cx="3327204" cy="315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ig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2313"/>
            <a:ext cx="3816424" cy="19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300400" y="5445224"/>
            <a:ext cx="334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  <a:latin typeface="+mn-lt"/>
              </a:rPr>
              <a:t>CMS, PRL </a:t>
            </a:r>
            <a:r>
              <a:rPr lang="en-US" altLang="ja-JP" dirty="0">
                <a:solidFill>
                  <a:srgbClr val="002060"/>
                </a:solidFill>
                <a:latin typeface="+mn-lt"/>
              </a:rPr>
              <a:t>109, 222301 (</a:t>
            </a:r>
            <a:r>
              <a:rPr lang="en-US" altLang="ja-JP" dirty="0" smtClean="0">
                <a:solidFill>
                  <a:srgbClr val="002060"/>
                </a:solidFill>
                <a:latin typeface="+mn-lt"/>
              </a:rPr>
              <a:t>2012)</a:t>
            </a:r>
            <a:endParaRPr kumimoji="1" lang="ja-JP" altLang="en-US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76" y="1412776"/>
            <a:ext cx="1996398" cy="183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itchFamily="18" charset="2"/>
              </a:rPr>
              <a:t>U</a:t>
            </a:r>
            <a:r>
              <a:rPr kumimoji="1" lang="en-US" altLang="ja-JP" dirty="0" smtClean="0"/>
              <a:t>(2S) more suppressed than </a:t>
            </a:r>
            <a:r>
              <a:rPr lang="en-US" altLang="ja-JP" dirty="0" smtClean="0">
                <a:latin typeface="Symbol" pitchFamily="18" charset="2"/>
              </a:rPr>
              <a:t>U</a:t>
            </a:r>
            <a:r>
              <a:rPr lang="en-US" altLang="ja-JP" dirty="0" smtClean="0"/>
              <a:t>(1S)</a:t>
            </a:r>
          </a:p>
          <a:p>
            <a:pPr lvl="1"/>
            <a:r>
              <a:rPr lang="en-US" altLang="ja-JP" baseline="-25000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U</a:t>
            </a:r>
            <a:r>
              <a:rPr lang="en-US" altLang="ja-JP" dirty="0" smtClean="0"/>
              <a:t>(3S</a:t>
            </a:r>
            <a:r>
              <a:rPr lang="en-US" altLang="ja-JP" dirty="0"/>
              <a:t>) </a:t>
            </a:r>
            <a:r>
              <a:rPr lang="en-US" altLang="ja-JP" dirty="0" smtClean="0"/>
              <a:t>even more </a:t>
            </a:r>
            <a:r>
              <a:rPr lang="en-US" altLang="ja-JP" dirty="0"/>
              <a:t>suppressed</a:t>
            </a:r>
            <a:endParaRPr lang="en-US" altLang="ja-JP" dirty="0" smtClean="0"/>
          </a:p>
          <a:p>
            <a:r>
              <a:rPr lang="en-US" altLang="ja-JP" dirty="0"/>
              <a:t>n</a:t>
            </a:r>
            <a:r>
              <a:rPr lang="en-US" altLang="ja-JP" dirty="0" smtClean="0"/>
              <a:t>o signature of sequential melting</a:t>
            </a:r>
          </a:p>
          <a:p>
            <a:r>
              <a:rPr lang="en-US" altLang="ja-JP" dirty="0" smtClean="0"/>
              <a:t>(feed down uncorrected)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6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56407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ja-JP" dirty="0"/>
              <a:t>o</a:t>
            </a:r>
            <a:r>
              <a:rPr lang="en-US" altLang="ja-JP" dirty="0" smtClean="0"/>
              <a:t>riginal sales points at higher energies</a:t>
            </a:r>
          </a:p>
          <a:p>
            <a:pPr lvl="1"/>
            <a:r>
              <a:rPr lang="en-US" altLang="ja-JP" dirty="0" smtClean="0"/>
              <a:t>demonstrated</a:t>
            </a:r>
            <a:r>
              <a:rPr kumimoji="1" lang="en-US" altLang="ja-JP" dirty="0" smtClean="0"/>
              <a:t> very powerful at ALICE/ATLAS/CMS</a:t>
            </a:r>
          </a:p>
          <a:p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RHIC luminosity upgrade to give new opportunities</a:t>
            </a:r>
          </a:p>
          <a:p>
            <a:r>
              <a:rPr lang="en-US" altLang="ja-JP" dirty="0"/>
              <a:t>m</a:t>
            </a:r>
            <a:r>
              <a:rPr kumimoji="1" lang="en-US" altLang="ja-JP" dirty="0" smtClean="0"/>
              <a:t>ore flexibility with EBIS and beam cooling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Hard/Heavy Probes Very Prominent</a:t>
            </a:r>
            <a:endParaRPr kumimoji="1" lang="ja-JP" alt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2" y="2105148"/>
            <a:ext cx="3663172" cy="320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42"/>
            <a:ext cx="4185700" cy="27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422405" y="4950382"/>
            <a:ext cx="202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  <a:latin typeface="+mn-lt"/>
              </a:rPr>
              <a:t>W.Fischer</a:t>
            </a:r>
            <a:r>
              <a:rPr kumimoji="1" lang="en-US" altLang="ja-JP" dirty="0" smtClean="0">
                <a:solidFill>
                  <a:srgbClr val="002060"/>
                </a:solidFill>
                <a:latin typeface="+mn-lt"/>
              </a:rPr>
              <a:t>, IPAC’10</a:t>
            </a:r>
            <a:endParaRPr kumimoji="1" lang="ja-JP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7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4484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2984"/>
            <a:ext cx="8291264" cy="5167329"/>
          </a:xfrm>
        </p:spPr>
        <p:txBody>
          <a:bodyPr/>
          <a:lstStyle/>
          <a:p>
            <a:r>
              <a:rPr lang="en-US" altLang="ja-JP" dirty="0"/>
              <a:t>h</a:t>
            </a:r>
            <a:r>
              <a:rPr lang="en-US" altLang="ja-JP" dirty="0" smtClean="0"/>
              <a:t>ighest energy </a:t>
            </a:r>
            <a:r>
              <a:rPr kumimoji="1" lang="ja-JP" altLang="en-US" dirty="0" smtClean="0">
                <a:sym typeface="Symbol"/>
              </a:rPr>
              <a:t> </a:t>
            </a:r>
            <a:r>
              <a:rPr kumimoji="1" lang="en-US" altLang="ja-JP" dirty="0" smtClean="0">
                <a:sym typeface="Symbol"/>
              </a:rPr>
              <a:t>optimum physics condition</a:t>
            </a:r>
            <a:endParaRPr kumimoji="1" lang="en-US" altLang="ja-JP" dirty="0" smtClean="0"/>
          </a:p>
          <a:p>
            <a:r>
              <a:rPr lang="en-US" altLang="ja-JP" dirty="0" smtClean="0"/>
              <a:t>RHIC</a:t>
            </a:r>
            <a:r>
              <a:rPr lang="ja-JP" altLang="en-US" dirty="0" smtClean="0"/>
              <a:t>： </a:t>
            </a:r>
            <a:r>
              <a:rPr lang="en-US" altLang="ja-JP" dirty="0" smtClean="0"/>
              <a:t>dedicated to heavy ion (and spin) programs</a:t>
            </a:r>
          </a:p>
          <a:p>
            <a:pPr lvl="1"/>
            <a:r>
              <a:rPr lang="en-US" altLang="ja-JP" dirty="0"/>
              <a:t>w</a:t>
            </a:r>
            <a:r>
              <a:rPr lang="en-US" altLang="ja-JP" dirty="0" smtClean="0"/>
              <a:t>ide collision energy range</a:t>
            </a:r>
            <a:endParaRPr lang="en-US" altLang="ja-JP" dirty="0"/>
          </a:p>
          <a:p>
            <a:pPr lvl="2"/>
            <a:r>
              <a:rPr kumimoji="1" lang="en-US" altLang="ja-JP" dirty="0" smtClean="0"/>
              <a:t>~10 &lt; </a:t>
            </a:r>
            <a:r>
              <a:rPr kumimoji="1" lang="en-US" altLang="ja-JP" dirty="0" smtClean="0">
                <a:sym typeface="Symbol"/>
              </a:rPr>
              <a:t></a:t>
            </a:r>
            <a:r>
              <a:rPr kumimoji="1" lang="en-US" altLang="ja-JP" dirty="0" err="1" smtClean="0"/>
              <a:t>s</a:t>
            </a:r>
            <a:r>
              <a:rPr kumimoji="1" lang="en-US" altLang="ja-JP" baseline="-25000" dirty="0" err="1" smtClean="0"/>
              <a:t>NN</a:t>
            </a:r>
            <a:r>
              <a:rPr kumimoji="1" lang="en-US" altLang="ja-JP" dirty="0" smtClean="0"/>
              <a:t> &lt; 200 </a:t>
            </a:r>
            <a:r>
              <a:rPr kumimoji="1" lang="en-US" altLang="ja-JP" dirty="0" err="1" smtClean="0"/>
              <a:t>GeV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phase boundary; transition regime</a:t>
            </a:r>
            <a:endParaRPr lang="en-US" altLang="ja-JP" sz="800" dirty="0" smtClean="0"/>
          </a:p>
          <a:p>
            <a:pPr lvl="1"/>
            <a:r>
              <a:rPr lang="en-US" altLang="ja-JP" dirty="0" smtClean="0"/>
              <a:t>variety of collision systems including asymmetric</a:t>
            </a:r>
          </a:p>
          <a:p>
            <a:pPr lvl="2"/>
            <a:r>
              <a:rPr lang="en-US" altLang="ja-JP" dirty="0" err="1" smtClean="0"/>
              <a:t>Au+Au</a:t>
            </a:r>
            <a:r>
              <a:rPr lang="en-US" altLang="ja-JP" dirty="0" smtClean="0"/>
              <a:t>, U+U, </a:t>
            </a:r>
            <a:r>
              <a:rPr lang="en-US" altLang="ja-JP" dirty="0" err="1" smtClean="0"/>
              <a:t>Cu+Cu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Cu+Au</a:t>
            </a:r>
            <a:r>
              <a:rPr lang="en-US" altLang="ja-JP" dirty="0" smtClean="0"/>
              <a:t>, 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He+Au, </a:t>
            </a:r>
            <a:r>
              <a:rPr lang="en-US" altLang="ja-JP" i="1" dirty="0" err="1" smtClean="0"/>
              <a:t>d</a:t>
            </a:r>
            <a:r>
              <a:rPr lang="en-US" altLang="ja-JP" dirty="0" err="1" smtClean="0"/>
              <a:t>+Au</a:t>
            </a:r>
            <a:r>
              <a:rPr lang="en-US" altLang="ja-JP" dirty="0" smtClean="0"/>
              <a:t>, </a:t>
            </a:r>
            <a:r>
              <a:rPr lang="ja-JP" altLang="en-US" dirty="0" smtClean="0"/>
              <a:t>（</a:t>
            </a:r>
            <a:r>
              <a:rPr lang="en-US" altLang="ja-JP" i="1" dirty="0" err="1" smtClean="0"/>
              <a:t>p</a:t>
            </a:r>
            <a:r>
              <a:rPr lang="en-US" altLang="ja-JP" dirty="0" err="1" smtClean="0"/>
              <a:t>+Au</a:t>
            </a:r>
            <a:r>
              <a:rPr lang="en-US" altLang="ja-JP" dirty="0" smtClean="0"/>
              <a:t>,</a:t>
            </a:r>
            <a:r>
              <a:rPr lang="ja-JP" altLang="en-US" dirty="0" smtClean="0"/>
              <a:t>）</a:t>
            </a:r>
            <a:r>
              <a:rPr lang="en-US" altLang="ja-JP" dirty="0" smtClean="0"/>
              <a:t> </a:t>
            </a:r>
            <a:r>
              <a:rPr lang="en-US" altLang="ja-JP" i="1" dirty="0" err="1" smtClean="0"/>
              <a:t>p</a:t>
            </a:r>
            <a:r>
              <a:rPr lang="en-US" altLang="ja-JP" dirty="0" err="1"/>
              <a:t>+</a:t>
            </a:r>
            <a:r>
              <a:rPr lang="en-US" altLang="ja-JP" i="1" dirty="0" err="1" smtClean="0"/>
              <a:t>p</a:t>
            </a:r>
            <a:endParaRPr lang="en-US" altLang="ja-JP" dirty="0" smtClean="0"/>
          </a:p>
          <a:p>
            <a:pPr lvl="1"/>
            <a:r>
              <a:rPr lang="en-US" altLang="ja-JP" dirty="0"/>
              <a:t>h</a:t>
            </a:r>
            <a:r>
              <a:rPr lang="en-US" altLang="ja-JP" dirty="0" smtClean="0"/>
              <a:t>igh luminosity</a:t>
            </a:r>
          </a:p>
          <a:p>
            <a:pPr lvl="2"/>
            <a:r>
              <a:rPr lang="en-US" altLang="ja-JP" u="sng" dirty="0" smtClean="0"/>
              <a:t>average</a:t>
            </a:r>
            <a:r>
              <a:rPr lang="ja-JP" altLang="en-US" dirty="0" smtClean="0"/>
              <a:t> </a:t>
            </a:r>
            <a:r>
              <a:rPr lang="en-US" altLang="ja-JP" dirty="0"/>
              <a:t>5</a:t>
            </a:r>
            <a:r>
              <a:rPr lang="en-US" altLang="ja-JP" dirty="0" smtClean="0"/>
              <a:t>0×10</a:t>
            </a:r>
            <a:r>
              <a:rPr lang="en-US" altLang="ja-JP" baseline="30000" dirty="0" smtClean="0"/>
              <a:t>26</a:t>
            </a:r>
            <a:r>
              <a:rPr lang="en-US" altLang="ja-JP" dirty="0" smtClean="0"/>
              <a:t> cm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s</a:t>
            </a:r>
            <a:r>
              <a:rPr lang="en-US" altLang="ja-JP" baseline="30000" dirty="0" smtClean="0">
                <a:latin typeface="Symbol" pitchFamily="18" charset="2"/>
              </a:rPr>
              <a:t>-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2014,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Au+Au</a:t>
            </a:r>
            <a:r>
              <a:rPr lang="en-US" altLang="ja-JP" dirty="0" smtClean="0"/>
              <a:t> 200 </a:t>
            </a:r>
            <a:r>
              <a:rPr lang="en-US" altLang="ja-JP" dirty="0" err="1" smtClean="0"/>
              <a:t>GeV</a:t>
            </a:r>
            <a:r>
              <a:rPr lang="ja-JP" altLang="en-US" dirty="0" smtClean="0"/>
              <a:t>）</a:t>
            </a:r>
            <a:r>
              <a:rPr lang="en-US" altLang="ja-JP" dirty="0" smtClean="0"/>
              <a:t> </a:t>
            </a:r>
          </a:p>
          <a:p>
            <a:pPr lvl="2"/>
            <a:r>
              <a:rPr lang="en-US" altLang="ja-JP" i="1" dirty="0" smtClean="0"/>
              <a:t>cf. </a:t>
            </a:r>
            <a:r>
              <a:rPr lang="en-US" altLang="ja-JP" dirty="0" smtClean="0"/>
              <a:t>LHC </a:t>
            </a:r>
            <a:r>
              <a:rPr lang="en-US" altLang="ja-JP" u="sng" dirty="0" smtClean="0"/>
              <a:t>peak</a:t>
            </a:r>
            <a:r>
              <a:rPr lang="en-US" altLang="ja-JP" dirty="0" smtClean="0"/>
              <a:t> 5×10</a:t>
            </a:r>
            <a:r>
              <a:rPr lang="en-US" altLang="ja-JP" baseline="30000" dirty="0" smtClean="0"/>
              <a:t>26</a:t>
            </a:r>
            <a:r>
              <a:rPr lang="en-US" altLang="ja-JP" dirty="0" smtClean="0"/>
              <a:t> </a:t>
            </a:r>
            <a:r>
              <a:rPr lang="en-US" altLang="ja-JP" dirty="0"/>
              <a:t>cm</a:t>
            </a:r>
            <a:r>
              <a:rPr lang="en-US" altLang="ja-JP" baseline="30000" dirty="0">
                <a:latin typeface="Symbol" pitchFamily="18" charset="2"/>
              </a:rPr>
              <a:t>-</a:t>
            </a:r>
            <a:r>
              <a:rPr lang="en-US" altLang="ja-JP" baseline="30000" dirty="0"/>
              <a:t>2</a:t>
            </a:r>
            <a:r>
              <a:rPr lang="en-US" altLang="ja-JP" dirty="0"/>
              <a:t>s</a:t>
            </a:r>
            <a:r>
              <a:rPr lang="en-US" altLang="ja-JP" baseline="30000" dirty="0">
                <a:latin typeface="Symbol" pitchFamily="18" charset="2"/>
              </a:rPr>
              <a:t>-</a:t>
            </a:r>
            <a:r>
              <a:rPr lang="en-US" altLang="ja-JP" baseline="30000" dirty="0"/>
              <a:t>1</a:t>
            </a:r>
            <a:r>
              <a:rPr lang="en-US" altLang="ja-JP" dirty="0"/>
              <a:t> </a:t>
            </a:r>
            <a:r>
              <a:rPr lang="ja-JP" altLang="en-US" dirty="0"/>
              <a:t>（</a:t>
            </a:r>
            <a:r>
              <a:rPr lang="en-US" altLang="ja-JP" dirty="0" smtClean="0"/>
              <a:t>2011, </a:t>
            </a:r>
            <a:r>
              <a:rPr lang="en-US" altLang="ja-JP" dirty="0" err="1" smtClean="0"/>
              <a:t>Pb+Pb</a:t>
            </a:r>
            <a:r>
              <a:rPr lang="en-US" altLang="ja-JP" dirty="0" smtClean="0"/>
              <a:t> 2.76 </a:t>
            </a:r>
            <a:r>
              <a:rPr lang="en-US" altLang="ja-JP" dirty="0" err="1" smtClean="0"/>
              <a:t>TeV</a:t>
            </a:r>
            <a:r>
              <a:rPr lang="ja-JP" altLang="en-US" dirty="0" smtClean="0"/>
              <a:t>）</a:t>
            </a:r>
            <a:r>
              <a:rPr lang="en-US" altLang="ja-JP" dirty="0" smtClean="0"/>
              <a:t> 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g</a:t>
            </a:r>
            <a:r>
              <a:rPr lang="en-US" altLang="ja-JP" dirty="0" smtClean="0"/>
              <a:t>ood time allocation for heavy ion program</a:t>
            </a:r>
          </a:p>
          <a:p>
            <a:pPr lvl="2"/>
            <a:r>
              <a:rPr lang="en-US" altLang="ja-JP" dirty="0" err="1"/>
              <a:t>a</a:t>
            </a:r>
            <a:r>
              <a:rPr lang="en-US" altLang="ja-JP" dirty="0" err="1" smtClean="0"/>
              <a:t>ve.</a:t>
            </a:r>
            <a:r>
              <a:rPr lang="en-US" altLang="ja-JP" dirty="0" smtClean="0"/>
              <a:t> 10.3 weeks  (+ </a:t>
            </a:r>
            <a:r>
              <a:rPr lang="en-US" altLang="ja-JP" dirty="0" err="1" smtClean="0"/>
              <a:t>ave.</a:t>
            </a:r>
            <a:r>
              <a:rPr lang="en-US" altLang="ja-JP" dirty="0" smtClean="0"/>
              <a:t> 6.5 weeks of </a:t>
            </a:r>
            <a:r>
              <a:rPr lang="en-US" altLang="ja-JP" i="1" dirty="0" err="1" smtClean="0"/>
              <a:t>p</a:t>
            </a:r>
            <a:r>
              <a:rPr lang="en-US" altLang="ja-JP" dirty="0" err="1" smtClean="0"/>
              <a:t>+</a:t>
            </a:r>
            <a:r>
              <a:rPr lang="en-US" altLang="ja-JP" i="1" dirty="0" err="1" smtClean="0"/>
              <a:t>p</a:t>
            </a:r>
            <a:r>
              <a:rPr lang="en-US" altLang="ja-JP" dirty="0" smtClean="0"/>
              <a:t>) /year</a:t>
            </a:r>
            <a:r>
              <a:rPr lang="ja-JP" altLang="en-US" dirty="0" smtClean="0"/>
              <a:t> </a:t>
            </a:r>
            <a:r>
              <a:rPr lang="en-US" altLang="ja-JP" dirty="0" smtClean="0"/>
              <a:t>(runs 1–14)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RHIC/LHC from Heavy Ion Viewpoint</a:t>
            </a:r>
            <a:endParaRPr kumimoji="1" lang="ja-JP" alt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88739"/>
            <a:ext cx="3312368" cy="121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付プレースホルダー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2014/8/8</a:t>
            </a:r>
            <a:endParaRPr lang="ja-JP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ATHIC’14 – sPHENIX – K.Shigaki</a:t>
            </a:r>
            <a:endParaRPr lang="ja-JP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3583BD5-6FF6-4034-82C9-4E394C5CB913}" type="slidenum">
              <a:rPr lang="en-US" altLang="ja-JP" smtClean="0"/>
              <a:pPr>
                <a:defRPr/>
              </a:pPr>
              <a:t>8</a:t>
            </a:fld>
            <a:r>
              <a:rPr lang="en-US" altLang="ja-JP" smtClean="0"/>
              <a:t>/29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66594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style">
  <a:themeElements>
    <a:clrScheme name="TG-globalround_TP011182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0C3CA6"/>
      </a:accent2>
      <a:accent3>
        <a:srgbClr val="FFFFFF"/>
      </a:accent3>
      <a:accent4>
        <a:srgbClr val="000000"/>
      </a:accent4>
      <a:accent5>
        <a:srgbClr val="AAAACA"/>
      </a:accent5>
      <a:accent6>
        <a:srgbClr val="0A3596"/>
      </a:accent6>
      <a:hlink>
        <a:srgbClr val="CCCCFF"/>
      </a:hlink>
      <a:folHlink>
        <a:srgbClr val="B2B2B2"/>
      </a:folHlink>
    </a:clrScheme>
    <a:fontScheme name="ユーザー定義 1">
      <a:majorFont>
        <a:latin typeface="Franklin Gothic Medium"/>
        <a:ea typeface="ＭＳ Ｐゴシック"/>
        <a:cs typeface=""/>
      </a:majorFont>
      <a:minorFont>
        <a:latin typeface="Franklin Gothic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G-globalround_TP011182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0C3CA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A359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E74848"/>
        </a:accent6>
        <a:hlink>
          <a:srgbClr val="FF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46109</TotalTime>
  <Words>2442</Words>
  <Application>Microsoft Macintosh PowerPoint</Application>
  <PresentationFormat>画面に合わせる (4:3)</PresentationFormat>
  <Paragraphs>507</Paragraphs>
  <Slides>30</Slides>
  <Notes>17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2" baseType="lpstr">
      <vt:lpstr>newstyle</vt:lpstr>
      <vt:lpstr>Acrobat Document</vt:lpstr>
      <vt:lpstr>Next Stages of PHENIX for Enhanced Physics with Jets, Quarkonia, and Photons</vt:lpstr>
      <vt:lpstr>Presentation Outline</vt:lpstr>
      <vt:lpstr>Insight into Quark-Gluon Plasma</vt:lpstr>
      <vt:lpstr>New Era of Jet Physics at LHC</vt:lpstr>
      <vt:lpstr>g–Jet Correlation: the Ultimate</vt:lpstr>
      <vt:lpstr>Parton Differential: Mass Hierarchy?</vt:lpstr>
      <vt:lpstr>Quarkonia – Sequentially Melting?</vt:lpstr>
      <vt:lpstr>Hard/Heavy Probes Very Prominent</vt:lpstr>
      <vt:lpstr>RHIC/LHC from Heavy Ion Viewpoint</vt:lpstr>
      <vt:lpstr>sPHENIX: Feedback to RHIC from LHC</vt:lpstr>
      <vt:lpstr>sPHENIX at a Glance</vt:lpstr>
      <vt:lpstr>BaBar Super-Conducting Solenoid</vt:lpstr>
      <vt:lpstr>Electro-Magnetic Calorimeter</vt:lpstr>
      <vt:lpstr>Hadronic Calorimeter</vt:lpstr>
      <vt:lpstr>First Beam Tests at FNAL</vt:lpstr>
      <vt:lpstr>Not Only Jet: Enhanced Programs</vt:lpstr>
      <vt:lpstr>QCD Phase Diagram Also in Scope</vt:lpstr>
      <vt:lpstr>Extended Silicon Trackers</vt:lpstr>
      <vt:lpstr>Calorimetry → Jet Modification</vt:lpstr>
      <vt:lpstr>Jet, Jet–Jet, g–Jet</vt:lpstr>
      <vt:lpstr>Tracking → Heavy Flavor Tagged Jet</vt:lpstr>
      <vt:lpstr>Electron ID → Open Heavy Flavor</vt:lpstr>
      <vt:lpstr>Electron ID → QCD Debye Screening</vt:lpstr>
      <vt:lpstr>Single g ID → Direct g–Jet Correlation</vt:lpstr>
      <vt:lpstr>Double g ID → High pT Neutral Mesons</vt:lpstr>
      <vt:lpstr>Optional Pre-Shower Detector</vt:lpstr>
      <vt:lpstr> sPHENIX Status/Schedule/Plan</vt:lpstr>
      <vt:lpstr>Key Project at BNL in Next Decade</vt:lpstr>
      <vt:lpstr>Path to Electron Ion Collider Detector</vt:lpstr>
      <vt:lpstr>Summary and 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of Hot Partonic Matter at LHC-ALICE</dc:title>
  <dc:creator>Kenta Shigaki</dc:creator>
  <cp:lastModifiedBy>Shigaki Kenta</cp:lastModifiedBy>
  <cp:revision>700</cp:revision>
  <cp:lastPrinted>2014-08-01T09:54:54Z</cp:lastPrinted>
  <dcterms:created xsi:type="dcterms:W3CDTF">2008-03-11T09:51:31Z</dcterms:created>
  <dcterms:modified xsi:type="dcterms:W3CDTF">2014-08-11T14:47:03Z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TC011182191041</vt:lpwstr>
  </property>
</Properties>
</file>