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3.bin" ContentType="application/vnd.openxmlformats-officedocument.oleObject"/>
  <Override PartName="/ppt/notesSlides/notesSlide11.xml" ContentType="application/vnd.openxmlformats-officedocument.presentationml.notesSlide+xml"/>
  <Override PartName="/ppt/embeddings/oleObject4.bin" ContentType="application/vnd.openxmlformats-officedocument.oleObject"/>
  <Override PartName="/ppt/notesSlides/notesSlide12.xml" ContentType="application/vnd.openxmlformats-officedocument.presentationml.notesSlide+xml"/>
  <Override PartName="/ppt/embeddings/oleObject5.bin" ContentType="application/vnd.openxmlformats-officedocument.oleObject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1" r:id="rId1"/>
  </p:sldMasterIdLst>
  <p:notesMasterIdLst>
    <p:notesMasterId r:id="rId43"/>
  </p:notesMasterIdLst>
  <p:handoutMasterIdLst>
    <p:handoutMasterId r:id="rId44"/>
  </p:handoutMasterIdLst>
  <p:sldIdLst>
    <p:sldId id="452" r:id="rId2"/>
    <p:sldId id="557" r:id="rId3"/>
    <p:sldId id="525" r:id="rId4"/>
    <p:sldId id="689" r:id="rId5"/>
    <p:sldId id="509" r:id="rId6"/>
    <p:sldId id="425" r:id="rId7"/>
    <p:sldId id="665" r:id="rId8"/>
    <p:sldId id="666" r:id="rId9"/>
    <p:sldId id="275" r:id="rId10"/>
    <p:sldId id="606" r:id="rId11"/>
    <p:sldId id="609" r:id="rId12"/>
    <p:sldId id="667" r:id="rId13"/>
    <p:sldId id="658" r:id="rId14"/>
    <p:sldId id="630" r:id="rId15"/>
    <p:sldId id="631" r:id="rId16"/>
    <p:sldId id="632" r:id="rId17"/>
    <p:sldId id="633" r:id="rId18"/>
    <p:sldId id="634" r:id="rId19"/>
    <p:sldId id="635" r:id="rId20"/>
    <p:sldId id="695" r:id="rId21"/>
    <p:sldId id="692" r:id="rId22"/>
    <p:sldId id="691" r:id="rId23"/>
    <p:sldId id="693" r:id="rId24"/>
    <p:sldId id="744" r:id="rId25"/>
    <p:sldId id="649" r:id="rId26"/>
    <p:sldId id="745" r:id="rId27"/>
    <p:sldId id="681" r:id="rId28"/>
    <p:sldId id="685" r:id="rId29"/>
    <p:sldId id="686" r:id="rId30"/>
    <p:sldId id="687" r:id="rId31"/>
    <p:sldId id="688" r:id="rId32"/>
    <p:sldId id="696" r:id="rId33"/>
    <p:sldId id="697" r:id="rId34"/>
    <p:sldId id="721" r:id="rId35"/>
    <p:sldId id="746" r:id="rId36"/>
    <p:sldId id="747" r:id="rId37"/>
    <p:sldId id="724" r:id="rId38"/>
    <p:sldId id="731" r:id="rId39"/>
    <p:sldId id="733" r:id="rId40"/>
    <p:sldId id="729" r:id="rId41"/>
    <p:sldId id="556" r:id="rId42"/>
  </p:sldIdLst>
  <p:sldSz cx="9144000" cy="6858000" type="screen4x3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CCFF"/>
    <a:srgbClr val="000080"/>
    <a:srgbClr val="608020"/>
    <a:srgbClr val="0000FF"/>
    <a:srgbClr val="FF00FF"/>
    <a:srgbClr val="806010"/>
    <a:srgbClr val="007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38" autoAdjust="0"/>
  </p:normalViewPr>
  <p:slideViewPr>
    <p:cSldViewPr>
      <p:cViewPr varScale="1">
        <p:scale>
          <a:sx n="80" d="100"/>
          <a:sy n="80" d="100"/>
        </p:scale>
        <p:origin x="-15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1DB502B2-155D-450A-B178-5C318961021B}" type="datetimeFigureOut">
              <a:rPr lang="ja-JP" altLang="en-US"/>
              <a:pPr>
                <a:defRPr/>
              </a:pPr>
              <a:t>2014/03/17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E9D3D0BE-4BF6-441C-B760-E1C5DA6BB9F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052382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FB57F0B3-9ED3-413F-B941-718424E65A29}" type="datetimeFigureOut">
              <a:rPr lang="ja-JP" altLang="en-US"/>
              <a:pPr>
                <a:defRPr/>
              </a:pPr>
              <a:t>2014/03/17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71B5CCC1-7F5C-463E-B119-C5B32ECCB89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463798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fld id="{4C290C23-4F0D-4563-B803-F62939BAC91F}" type="slidenum">
              <a:rPr lang="ja-JP" altLang="en-US" smtClean="0"/>
              <a:pPr eaLnBrk="1" hangingPunct="1"/>
              <a:t>3</a:t>
            </a:fld>
            <a:endParaRPr lang="en-US" altLang="ja-JP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11366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DDB7127-E969-4316-B674-ECA96C2584DF}" type="slidenum">
              <a:rPr lang="ja-JP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ja-JP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114692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D0097ED-DB35-455D-B160-883796B5C75B}" type="slidenum">
              <a:rPr lang="ja-JP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ja-JP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11571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28E4E5D-3154-4BD0-B836-4323CF7DA9D8}" type="slidenum">
              <a:rPr lang="ja-JP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ja-JP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635E49F-0EBF-432F-A437-AB4F13A5CA18}" type="slidenum">
              <a:rPr lang="ja-JP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40</a:t>
            </a:fld>
            <a:endParaRPr lang="en-US" altLang="ja-JP" smtClean="0">
              <a:latin typeface="Arial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8975EDC-9F8B-42EB-A404-92EBD45F7E0C}" type="slidenum">
              <a:rPr lang="ja-JP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ja-JP" smtClean="0">
              <a:latin typeface="Arial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smtClean="0">
              <a:ea typeface="ＭＳ Ｐ明朝" pitchFamily="18" charset="-128"/>
            </a:endParaRPr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A19398F-746B-43C2-BE95-80A88C07AF41}" type="slidenum">
              <a:rPr lang="en-US" altLang="ja-JP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ja-JP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smtClean="0">
              <a:ea typeface="ＭＳ Ｐ明朝" pitchFamily="18" charset="-128"/>
            </a:endParaRPr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6785BE2-EBC3-48DF-BFBE-AAB2F0EA8329}" type="slidenum">
              <a:rPr lang="en-US" altLang="ja-JP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ja-JP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AB47330-8D9A-4983-902B-865A28E61B1B}" type="slidenum">
              <a:rPr lang="ja-JP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ja-JP" smtClean="0">
              <a:latin typeface="Arial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smtClean="0">
              <a:ea typeface="ＭＳ Ｐ明朝" pitchFamily="18" charset="-128"/>
            </a:endParaRPr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42B0D5E-B6EA-4F2D-A54D-959CF7FF703D}" type="slidenum">
              <a:rPr lang="en-US" altLang="ja-JP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ja-JP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11059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BA0E672-11A1-418A-9C11-B59DF58D2607}" type="slidenum">
              <a:rPr lang="ja-JP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ja-JP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11162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4DAC829-ABAE-4262-9648-630899852594}" type="slidenum">
              <a:rPr lang="ja-JP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ja-JP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112644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E4E0A5F-EAB3-464C-A667-273D8B59EAF7}" type="slidenum">
              <a:rPr lang="ja-JP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ja-JP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ltGray">
          <a:xfrm>
            <a:off x="0" y="0"/>
            <a:ext cx="9144000" cy="3357563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0" y="2965450"/>
            <a:ext cx="9144000" cy="863600"/>
            <a:chOff x="0" y="1868"/>
            <a:chExt cx="5760" cy="544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>
              <a:off x="0" y="2064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en-US" smtClean="0"/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gray">
            <a:xfrm>
              <a:off x="2592" y="1868"/>
              <a:ext cx="576" cy="544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en-US" smtClean="0"/>
            </a:p>
          </p:txBody>
        </p:sp>
        <p:pic>
          <p:nvPicPr>
            <p:cNvPr id="8" name="Picture 6" descr="g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667" y="1935"/>
              <a:ext cx="425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1981200" y="914400"/>
            <a:ext cx="5181600" cy="5026025"/>
            <a:chOff x="1248" y="576"/>
            <a:chExt cx="3264" cy="3166"/>
          </a:xfrm>
        </p:grpSpPr>
        <p:sp>
          <p:nvSpPr>
            <p:cNvPr id="10" name="Oval 8"/>
            <p:cNvSpPr>
              <a:spLocks noChangeArrowheads="1"/>
            </p:cNvSpPr>
            <p:nvPr userDrawn="1"/>
          </p:nvSpPr>
          <p:spPr bwMode="ltGray">
            <a:xfrm>
              <a:off x="2352" y="1656"/>
              <a:ext cx="1056" cy="1008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en-US" smtClean="0"/>
            </a:p>
          </p:txBody>
        </p:sp>
        <p:sp>
          <p:nvSpPr>
            <p:cNvPr id="11" name="Oval 9"/>
            <p:cNvSpPr>
              <a:spLocks noChangeArrowheads="1"/>
            </p:cNvSpPr>
            <p:nvPr userDrawn="1"/>
          </p:nvSpPr>
          <p:spPr bwMode="ltGray">
            <a:xfrm>
              <a:off x="2112" y="1430"/>
              <a:ext cx="1536" cy="142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en-US" smtClean="0"/>
            </a:p>
          </p:txBody>
        </p:sp>
        <p:sp>
          <p:nvSpPr>
            <p:cNvPr id="12" name="Oval 10"/>
            <p:cNvSpPr>
              <a:spLocks noChangeArrowheads="1"/>
            </p:cNvSpPr>
            <p:nvPr userDrawn="1"/>
          </p:nvSpPr>
          <p:spPr bwMode="ltGray">
            <a:xfrm>
              <a:off x="1776" y="1050"/>
              <a:ext cx="2208" cy="2190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en-US" smtClean="0"/>
            </a:p>
          </p:txBody>
        </p:sp>
        <p:sp>
          <p:nvSpPr>
            <p:cNvPr id="13" name="Oval 11"/>
            <p:cNvSpPr>
              <a:spLocks noChangeArrowheads="1"/>
            </p:cNvSpPr>
            <p:nvPr userDrawn="1"/>
          </p:nvSpPr>
          <p:spPr bwMode="ltGray">
            <a:xfrm>
              <a:off x="1248" y="576"/>
              <a:ext cx="3264" cy="316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en-US" smtClean="0"/>
            </a:p>
          </p:txBody>
        </p:sp>
      </p:grpSp>
      <p:sp>
        <p:nvSpPr>
          <p:cNvPr id="410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11188" y="1773238"/>
            <a:ext cx="7993062" cy="792162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ja-JP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411413" y="4357694"/>
            <a:ext cx="4321175" cy="17764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/>
            </a:lvl1pPr>
          </a:lstStyle>
          <a:p>
            <a:r>
              <a:rPr lang="ja-JP" altLang="en-US" dirty="0" smtClean="0"/>
              <a:t>マスタ サブタイトルの書式設定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1825516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ja-JP" smtClean="0"/>
              <a:t>2014/3/17</a:t>
            </a:r>
            <a:endParaRPr lang="ja-JP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 altLang="ja-JP" smtClean="0"/>
              <a:t>J-PARC Heavy ion Workshop – ALICE and (s)PHENIX – K.Shigaki</a:t>
            </a:r>
            <a:endParaRPr lang="ja-JP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734390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1463" y="0"/>
            <a:ext cx="2054225" cy="631031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1863" cy="631031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ja-JP" smtClean="0"/>
              <a:t>2014/3/17</a:t>
            </a:r>
            <a:endParaRPr lang="ja-JP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 altLang="ja-JP" smtClean="0"/>
              <a:t>J-PARC Heavy ion Workshop – ALICE and (s)PHENIX – K.Shigaki</a:t>
            </a:r>
            <a:endParaRPr lang="ja-JP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794398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ja-JP" smtClean="0"/>
              <a:t>2014/3/17</a:t>
            </a:r>
            <a:endParaRPr lang="en-US" altLang="ja-JP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 altLang="ja-JP" smtClean="0"/>
              <a:t>J-PARC Heavy ion Workshop – ALICE and (s)PHENIX – K.Shigaki</a:t>
            </a:r>
            <a:endParaRPr lang="ja-JP" altLang="ja-JP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FC69E-3EB1-47F1-B8C3-E9E8ED43A84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78889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 2"/>
          <p:cNvSpPr>
            <a:spLocks noGrp="1"/>
          </p:cNvSpPr>
          <p:nvPr>
            <p:ph idx="13"/>
          </p:nvPr>
        </p:nvSpPr>
        <p:spPr>
          <a:xfrm>
            <a:off x="457200" y="1142984"/>
            <a:ext cx="8218488" cy="5167329"/>
          </a:xfrm>
        </p:spPr>
        <p:txBody>
          <a:bodyPr/>
          <a:lstStyle>
            <a:lvl1pPr>
              <a:defRPr sz="2800" b="0">
                <a:solidFill>
                  <a:srgbClr val="806010"/>
                </a:solidFill>
              </a:defRPr>
            </a:lvl1pPr>
            <a:lvl2pPr>
              <a:defRPr sz="2400" b="0">
                <a:solidFill>
                  <a:srgbClr val="000080"/>
                </a:solidFill>
              </a:defRPr>
            </a:lvl2pPr>
            <a:lvl3pPr>
              <a:defRPr sz="2000" b="0">
                <a:solidFill>
                  <a:srgbClr val="608020"/>
                </a:solidFill>
              </a:defRPr>
            </a:lvl3pPr>
            <a:lvl4pPr>
              <a:defRPr sz="2000" b="0"/>
            </a:lvl4pPr>
            <a:lvl5pPr>
              <a:defRPr sz="2000" b="0"/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87413" y="6453188"/>
            <a:ext cx="928687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+mn-lt"/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en-US" altLang="ja-JP" smtClean="0"/>
              <a:t>2014/3/17</a:t>
            </a:r>
            <a:endParaRPr lang="ja-JP" altLang="ja-JP" dirty="0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73213" y="6453188"/>
            <a:ext cx="600075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latinLnBrk="1">
              <a:spcBef>
                <a:spcPct val="50000"/>
              </a:spcBef>
              <a:defRPr kumimoji="0" sz="1000">
                <a:latin typeface="Verdana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en-US" altLang="ja-JP" dirty="0" smtClean="0"/>
              <a:t>J-PARC Heavy ion Workshop – ALICE and (s)PHENIX – </a:t>
            </a:r>
            <a:r>
              <a:rPr lang="en-US" altLang="ja-JP" dirty="0" err="1" smtClean="0"/>
              <a:t>K.Shigaki</a:t>
            </a:r>
            <a:endParaRPr lang="ja-JP" altLang="ja-JP" dirty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0138" y="6453188"/>
            <a:ext cx="642937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  <a:ea typeface="ＭＳ Ｐゴシック" pitchFamily="50" charset="-128"/>
              </a:defRPr>
            </a:lvl1pPr>
          </a:lstStyle>
          <a:p>
            <a:pPr>
              <a:defRPr/>
            </a:pPr>
            <a:fld id="{63583BD5-6FF6-4034-82C9-4E394C5CB913}" type="slidenum">
              <a:rPr lang="en-US" altLang="ja-JP" smtClean="0"/>
              <a:pPr>
                <a:defRPr/>
              </a:pPr>
              <a:t>‹#›</a:t>
            </a:fld>
            <a:r>
              <a:rPr lang="en-US" altLang="ja-JP" dirty="0" smtClean="0"/>
              <a:t>/40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4055707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ja-JP" smtClean="0"/>
              <a:t>2014/3/17</a:t>
            </a:r>
            <a:endParaRPr lang="ja-JP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 altLang="ja-JP" smtClean="0"/>
              <a:t>J-PARC Heavy ion Workshop – ALICE and (s)PHENIX – K.Shigaki</a:t>
            </a:r>
            <a:endParaRPr lang="ja-JP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561812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2250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1850" y="1341438"/>
            <a:ext cx="4033838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ja-JP" smtClean="0"/>
              <a:t>2014/3/17</a:t>
            </a:r>
            <a:endParaRPr lang="ja-JP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 altLang="ja-JP" smtClean="0"/>
              <a:t>J-PARC Heavy ion Workshop – ALICE and (s)PHENIX – K.Shigaki</a:t>
            </a:r>
            <a:endParaRPr lang="ja-JP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132863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ja-JP" smtClean="0"/>
              <a:t>2014/3/17</a:t>
            </a:r>
            <a:endParaRPr lang="ja-JP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 altLang="ja-JP" smtClean="0"/>
              <a:t>J-PARC Heavy ion Workshop – ALICE and (s)PHENIX – K.Shigaki</a:t>
            </a:r>
            <a:endParaRPr lang="ja-JP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170950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ja-JP" smtClean="0"/>
              <a:t>2014/3/17</a:t>
            </a:r>
            <a:endParaRPr lang="ja-JP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 altLang="ja-JP" smtClean="0"/>
              <a:t>J-PARC Heavy ion Workshop – ALICE and (s)PHENIX – K.Shigaki</a:t>
            </a:r>
            <a:endParaRPr lang="ja-JP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444803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ja-JP" smtClean="0"/>
              <a:t>2014/3/17</a:t>
            </a:r>
            <a:endParaRPr lang="ja-JP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 altLang="ja-JP" smtClean="0"/>
              <a:t>J-PARC Heavy ion Workshop – ALICE and (s)PHENIX – K.Shigaki</a:t>
            </a:r>
            <a:endParaRPr lang="ja-JP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965283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ja-JP" smtClean="0"/>
              <a:t>2014/3/17</a:t>
            </a:r>
            <a:endParaRPr lang="ja-JP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 altLang="ja-JP" smtClean="0"/>
              <a:t>J-PARC Heavy ion Workshop – ALICE and (s)PHENIX – K.Shigaki</a:t>
            </a:r>
            <a:endParaRPr lang="ja-JP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213424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ja-JP" smtClean="0"/>
              <a:t>2014/3/17</a:t>
            </a:r>
            <a:endParaRPr lang="ja-JP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 altLang="ja-JP" smtClean="0"/>
              <a:t>J-PARC Heavy ion Workshop – ALICE and (s)PHENIX – K.Shigaki</a:t>
            </a:r>
            <a:endParaRPr lang="ja-JP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158367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図 16" descr="hiroshima_mark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6215063"/>
            <a:ext cx="9652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0" y="0"/>
            <a:ext cx="9144000" cy="90805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gray">
          <a:xfrm>
            <a:off x="0" y="838200"/>
            <a:ext cx="9144000" cy="1524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endParaRPr lang="ja-JP" altLang="en-US" smtClean="0"/>
          </a:p>
        </p:txBody>
      </p:sp>
      <p:sp>
        <p:nvSpPr>
          <p:cNvPr id="1029" name="Oval 4"/>
          <p:cNvSpPr>
            <a:spLocks noChangeArrowheads="1"/>
          </p:cNvSpPr>
          <p:nvPr/>
        </p:nvSpPr>
        <p:spPr bwMode="gray">
          <a:xfrm>
            <a:off x="8001000" y="457200"/>
            <a:ext cx="838200" cy="8382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endParaRPr lang="ja-JP" altLang="en-US" smtClean="0"/>
          </a:p>
        </p:txBody>
      </p:sp>
      <p:pic>
        <p:nvPicPr>
          <p:cNvPr id="1030" name="Picture 5" descr="g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38" y="560388"/>
            <a:ext cx="619125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162800" y="-381000"/>
            <a:ext cx="2514600" cy="2514600"/>
            <a:chOff x="4512" y="-240"/>
            <a:chExt cx="1584" cy="1584"/>
          </a:xfrm>
        </p:grpSpPr>
        <p:sp>
          <p:nvSpPr>
            <p:cNvPr id="1040" name="Oval 7"/>
            <p:cNvSpPr>
              <a:spLocks noChangeArrowheads="1"/>
            </p:cNvSpPr>
            <p:nvPr userDrawn="1"/>
          </p:nvSpPr>
          <p:spPr bwMode="ltGray">
            <a:xfrm>
              <a:off x="4931" y="187"/>
              <a:ext cx="746" cy="714"/>
            </a:xfrm>
            <a:prstGeom prst="ellips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en-US" smtClean="0"/>
            </a:p>
          </p:txBody>
        </p:sp>
        <p:sp>
          <p:nvSpPr>
            <p:cNvPr id="1041" name="Oval 8"/>
            <p:cNvSpPr>
              <a:spLocks noChangeArrowheads="1"/>
            </p:cNvSpPr>
            <p:nvPr userDrawn="1"/>
          </p:nvSpPr>
          <p:spPr bwMode="ltGray">
            <a:xfrm>
              <a:off x="4768" y="-3"/>
              <a:ext cx="1072" cy="1096"/>
            </a:xfrm>
            <a:prstGeom prst="ellips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en-US" smtClean="0"/>
            </a:p>
          </p:txBody>
        </p:sp>
        <p:sp>
          <p:nvSpPr>
            <p:cNvPr id="1042" name="Oval 9"/>
            <p:cNvSpPr>
              <a:spLocks noChangeArrowheads="1"/>
            </p:cNvSpPr>
            <p:nvPr userDrawn="1"/>
          </p:nvSpPr>
          <p:spPr bwMode="ltGray">
            <a:xfrm>
              <a:off x="4512" y="-240"/>
              <a:ext cx="1584" cy="1584"/>
            </a:xfrm>
            <a:prstGeom prst="ellips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en-US" smtClean="0"/>
            </a:p>
          </p:txBody>
        </p:sp>
      </p:grpSp>
      <p:sp>
        <p:nvSpPr>
          <p:cNvPr id="103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742791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ja-JP" altLang="ja-JP" smtClean="0"/>
          </a:p>
        </p:txBody>
      </p:sp>
      <p:sp>
        <p:nvSpPr>
          <p:cNvPr id="103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18488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ja-JP" altLang="ja-JP" smtClean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87413" y="6453188"/>
            <a:ext cx="928687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+mn-lt"/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en-US" altLang="ja-JP" smtClean="0"/>
              <a:t>2014/3/17</a:t>
            </a:r>
            <a:endParaRPr lang="ja-JP" altLang="ja-JP" dirty="0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73213" y="6453188"/>
            <a:ext cx="600075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latinLnBrk="1">
              <a:spcBef>
                <a:spcPct val="50000"/>
              </a:spcBef>
              <a:defRPr kumimoji="0" sz="1000">
                <a:latin typeface="Verdana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en-US" altLang="ja-JP" dirty="0" smtClean="0"/>
              <a:t>J-PARC Heavy ion Workshop – ALICE and (s)PHENIX – </a:t>
            </a:r>
            <a:r>
              <a:rPr lang="en-US" altLang="ja-JP" dirty="0" err="1" smtClean="0"/>
              <a:t>K.Shigaki</a:t>
            </a:r>
            <a:endParaRPr lang="ja-JP" altLang="ja-JP" dirty="0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0138" y="6453188"/>
            <a:ext cx="642937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  <a:ea typeface="ＭＳ Ｐゴシック" pitchFamily="50" charset="-128"/>
              </a:defRPr>
            </a:lvl1pPr>
          </a:lstStyle>
          <a:p>
            <a:pPr>
              <a:defRPr/>
            </a:pPr>
            <a:fld id="{63583BD5-6FF6-4034-82C9-4E394C5CB913}" type="slidenum">
              <a:rPr lang="en-US" altLang="ja-JP" smtClean="0"/>
              <a:pPr>
                <a:defRPr/>
              </a:pPr>
              <a:t>‹#›</a:t>
            </a:fld>
            <a:r>
              <a:rPr lang="en-US" altLang="ja-JP" dirty="0" smtClean="0"/>
              <a:t>/40</a:t>
            </a:r>
            <a:endParaRPr lang="ja-JP" altLang="ja-JP" dirty="0"/>
          </a:p>
        </p:txBody>
      </p:sp>
      <p:pic>
        <p:nvPicPr>
          <p:cNvPr id="1037" name="図 17" descr="lablogo_standard_big.gif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8" y="6340475"/>
            <a:ext cx="60483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41" r:id="rId1"/>
    <p:sldLayoutId id="2147484342" r:id="rId2"/>
    <p:sldLayoutId id="2147484343" r:id="rId3"/>
    <p:sldLayoutId id="2147484344" r:id="rId4"/>
    <p:sldLayoutId id="2147484345" r:id="rId5"/>
    <p:sldLayoutId id="2147484346" r:id="rId6"/>
    <p:sldLayoutId id="2147484347" r:id="rId7"/>
    <p:sldLayoutId id="2147484348" r:id="rId8"/>
    <p:sldLayoutId id="2147484349" r:id="rId9"/>
    <p:sldLayoutId id="2147484350" r:id="rId10"/>
    <p:sldLayoutId id="2147484351" r:id="rId11"/>
    <p:sldLayoutId id="2147484352" r:id="rId12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Franklin Gothic Medium" pitchFamily="34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Franklin Gothic Medium" pitchFamily="34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Franklin Gothic Medium" pitchFamily="34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Franklin Gothic Medium" pitchFamily="34" charset="0"/>
          <a:ea typeface="ＭＳ Ｐゴシック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ＭＳ Ｐゴシック" pitchFamily="50" charset="-128"/>
          <a:ea typeface="ＭＳ Ｐゴシック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ＭＳ Ｐゴシック" pitchFamily="50" charset="-128"/>
          <a:ea typeface="ＭＳ Ｐゴシック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ＭＳ Ｐゴシック" pitchFamily="50" charset="-128"/>
          <a:ea typeface="ＭＳ Ｐゴシック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ＭＳ Ｐゴシック" pitchFamily="50" charset="-128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n"/>
        <a:defRPr kumimoji="1"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Relationship Id="rId3" Type="http://schemas.openxmlformats.org/officeDocument/2006/relationships/image" Target="../media/image3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39.wmf"/><Relationship Id="rId5" Type="http://schemas.openxmlformats.org/officeDocument/2006/relationships/image" Target="../media/image40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5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57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6" Type="http://schemas.openxmlformats.org/officeDocument/2006/relationships/image" Target="../media/image61.jpeg"/><Relationship Id="rId7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65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4" Type="http://schemas.openxmlformats.org/officeDocument/2006/relationships/image" Target="../media/image68.png"/><Relationship Id="rId5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5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Relationship Id="rId3" Type="http://schemas.openxmlformats.org/officeDocument/2006/relationships/image" Target="../media/image7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png"/><Relationship Id="rId3" Type="http://schemas.openxmlformats.org/officeDocument/2006/relationships/image" Target="../media/image7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4" Type="http://schemas.openxmlformats.org/officeDocument/2006/relationships/image" Target="../media/image82.png"/><Relationship Id="rId5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jpeg"/><Relationship Id="rId3" Type="http://schemas.openxmlformats.org/officeDocument/2006/relationships/image" Target="../media/image8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4" Type="http://schemas.openxmlformats.org/officeDocument/2006/relationships/image" Target="../media/image88.png"/><Relationship Id="rId5" Type="http://schemas.openxmlformats.org/officeDocument/2006/relationships/image" Target="../media/image89.jpeg"/><Relationship Id="rId6" Type="http://schemas.openxmlformats.org/officeDocument/2006/relationships/image" Target="../media/image90.jpeg"/><Relationship Id="rId7" Type="http://schemas.openxmlformats.org/officeDocument/2006/relationships/image" Target="../media/image91.jpeg"/><Relationship Id="rId8" Type="http://schemas.openxmlformats.org/officeDocument/2006/relationships/image" Target="../media/image9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4" Type="http://schemas.openxmlformats.org/officeDocument/2006/relationships/image" Target="../media/image95.png"/><Relationship Id="rId5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jpe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wmf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20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2.jpeg"/><Relationship Id="rId12" Type="http://schemas.openxmlformats.org/officeDocument/2006/relationships/oleObject" Target="../embeddings/oleObject1.bin"/><Relationship Id="rId13" Type="http://schemas.openxmlformats.org/officeDocument/2006/relationships/image" Target="../media/image25.png"/><Relationship Id="rId14" Type="http://schemas.openxmlformats.org/officeDocument/2006/relationships/image" Target="../media/image33.jpeg"/><Relationship Id="rId15" Type="http://schemas.openxmlformats.org/officeDocument/2006/relationships/image" Target="../media/image34.png"/><Relationship Id="rId16" Type="http://schemas.openxmlformats.org/officeDocument/2006/relationships/image" Target="../media/image35.png"/><Relationship Id="rId17" Type="http://schemas.openxmlformats.org/officeDocument/2006/relationships/image" Target="../media/image36.jpeg"/><Relationship Id="rId1" Type="http://schemas.openxmlformats.org/officeDocument/2006/relationships/vmlDrawing" Target="../drawings/vmlDrawing1.vml"/><Relationship Id="rId2" Type="http://schemas.openxmlformats.org/officeDocument/2006/relationships/tags" Target="../tags/tag7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5.xml"/><Relationship Id="rId5" Type="http://schemas.openxmlformats.org/officeDocument/2006/relationships/image" Target="../media/image26.jpeg"/><Relationship Id="rId6" Type="http://schemas.openxmlformats.org/officeDocument/2006/relationships/image" Target="../media/image27.jpe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jpeg"/><Relationship Id="rId10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42938"/>
            <a:ext cx="9144000" cy="2214562"/>
          </a:xfrm>
        </p:spPr>
        <p:txBody>
          <a:bodyPr/>
          <a:lstStyle/>
          <a:p>
            <a:pPr eaLnBrk="1" hangingPunct="1"/>
            <a:r>
              <a:rPr lang="en-US" altLang="ja-JP" sz="3200" dirty="0" smtClean="0"/>
              <a:t>Past/Present/Future of</a:t>
            </a:r>
            <a:br>
              <a:rPr lang="en-US" altLang="ja-JP" sz="3200" dirty="0" smtClean="0"/>
            </a:br>
            <a:r>
              <a:rPr lang="en-US" altLang="ja-JP" dirty="0" smtClean="0"/>
              <a:t>ALICE </a:t>
            </a:r>
            <a:r>
              <a:rPr lang="en-US" altLang="ja-JP" sz="4000" dirty="0" smtClean="0"/>
              <a:t>and</a:t>
            </a:r>
            <a:r>
              <a:rPr lang="en-US" altLang="ja-JP" dirty="0" smtClean="0"/>
              <a:t> (s)PHENIX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en-US" altLang="ja-JP" sz="3200" dirty="0" smtClean="0"/>
              <a:t>and More</a:t>
            </a:r>
            <a:r>
              <a:rPr lang="en-US" altLang="ja-JP" sz="3200" dirty="0"/>
              <a:t/>
            </a:r>
            <a:br>
              <a:rPr lang="en-US" altLang="ja-JP" sz="3200" dirty="0"/>
            </a:br>
            <a:r>
              <a:rPr lang="en-US" altLang="ja-JP" sz="3200" dirty="0" smtClean="0"/>
              <a:t>for Heavy Ion Program at J-PARC</a:t>
            </a:r>
            <a:endParaRPr lang="ja-JP" altLang="ja-JP" sz="3200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500" y="4286250"/>
            <a:ext cx="8001000" cy="2143125"/>
          </a:xfrm>
        </p:spPr>
        <p:txBody>
          <a:bodyPr/>
          <a:lstStyle/>
          <a:p>
            <a:pPr eaLnBrk="1" hangingPunct="1"/>
            <a:r>
              <a:rPr lang="en-US" altLang="ja-JP" sz="2800" dirty="0" smtClean="0">
                <a:solidFill>
                  <a:srgbClr val="000080"/>
                </a:solidFill>
              </a:rPr>
              <a:t>Kenta </a:t>
            </a:r>
            <a:r>
              <a:rPr lang="en-US" altLang="ja-JP" sz="2800" dirty="0" err="1" smtClean="0">
                <a:solidFill>
                  <a:srgbClr val="000080"/>
                </a:solidFill>
              </a:rPr>
              <a:t>Shigaki</a:t>
            </a:r>
            <a:r>
              <a:rPr lang="en-US" altLang="ja-JP" sz="2800" dirty="0" smtClean="0">
                <a:solidFill>
                  <a:srgbClr val="000080"/>
                </a:solidFill>
              </a:rPr>
              <a:t> (Hiroshima University                    )</a:t>
            </a:r>
          </a:p>
          <a:p>
            <a:pPr eaLnBrk="1" hangingPunct="1"/>
            <a:endParaRPr lang="en-US" altLang="ja-JP" sz="800" dirty="0" smtClean="0">
              <a:solidFill>
                <a:srgbClr val="000080"/>
              </a:solidFill>
            </a:endParaRPr>
          </a:p>
          <a:p>
            <a:pPr eaLnBrk="1" hangingPunct="1"/>
            <a:r>
              <a:rPr lang="en-US" altLang="ja-JP" sz="1800" dirty="0" smtClean="0">
                <a:solidFill>
                  <a:srgbClr val="000080"/>
                </a:solidFill>
              </a:rPr>
              <a:t>Heavy Ion at J-PARC</a:t>
            </a:r>
            <a:r>
              <a:rPr lang="en-US" altLang="ja-JP" sz="1800" dirty="0">
                <a:solidFill>
                  <a:srgbClr val="000080"/>
                </a:solidFill>
              </a:rPr>
              <a:t> </a:t>
            </a:r>
            <a:r>
              <a:rPr lang="en-US" altLang="ja-JP" sz="1800" dirty="0" smtClean="0">
                <a:solidFill>
                  <a:srgbClr val="000080"/>
                </a:solidFill>
              </a:rPr>
              <a:t>Workshop </a:t>
            </a:r>
          </a:p>
          <a:p>
            <a:pPr eaLnBrk="1" hangingPunct="1"/>
            <a:r>
              <a:rPr lang="en-US" altLang="ja-JP" sz="1800" dirty="0" smtClean="0">
                <a:solidFill>
                  <a:srgbClr val="000080"/>
                </a:solidFill>
              </a:rPr>
              <a:t>March 17, 2014</a:t>
            </a:r>
          </a:p>
          <a:p>
            <a:pPr eaLnBrk="1" hangingPunct="1"/>
            <a:r>
              <a:rPr lang="en-US" altLang="ja-JP" sz="1800" dirty="0" smtClean="0">
                <a:solidFill>
                  <a:srgbClr val="000080"/>
                </a:solidFill>
              </a:rPr>
              <a:t>J-PARC, JAEA Tokai</a:t>
            </a:r>
            <a:endParaRPr lang="ja-JP" altLang="ja-JP" sz="1800" dirty="0" smtClean="0">
              <a:solidFill>
                <a:srgbClr val="000080"/>
              </a:solidFill>
            </a:endParaRPr>
          </a:p>
        </p:txBody>
      </p:sp>
      <p:pic>
        <p:nvPicPr>
          <p:cNvPr id="14340" name="Picture 4" descr="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313" y="4314825"/>
            <a:ext cx="1666875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 advTm="7998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コンテンツ プレースホルダー 1"/>
          <p:cNvSpPr>
            <a:spLocks noGrp="1"/>
          </p:cNvSpPr>
          <p:nvPr>
            <p:ph idx="13"/>
          </p:nvPr>
        </p:nvSpPr>
        <p:spPr>
          <a:xfrm>
            <a:off x="457200" y="1143000"/>
            <a:ext cx="8218488" cy="5167313"/>
          </a:xfrm>
        </p:spPr>
        <p:txBody>
          <a:bodyPr/>
          <a:lstStyle/>
          <a:p>
            <a:r>
              <a:rPr lang="en-US" altLang="ja-JP" dirty="0" smtClean="0"/>
              <a:t>2.76 </a:t>
            </a:r>
            <a:r>
              <a:rPr lang="en-US" altLang="ja-JP" dirty="0" err="1" smtClean="0"/>
              <a:t>TeV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Pb+Pb</a:t>
            </a:r>
            <a:r>
              <a:rPr lang="en-US" altLang="ja-JP" dirty="0" smtClean="0"/>
              <a:t> in 2010 and 2011</a:t>
            </a:r>
            <a:endParaRPr lang="ja-JP" altLang="en-US" dirty="0" smtClean="0"/>
          </a:p>
          <a:p>
            <a:pPr lvl="1"/>
            <a:r>
              <a:rPr lang="en-US" altLang="ja-JP" dirty="0" smtClean="0"/>
              <a:t>14 times higher </a:t>
            </a:r>
            <a:r>
              <a:rPr lang="en-US" altLang="ja-JP" dirty="0" smtClean="0">
                <a:sym typeface="Symbol" pitchFamily="18" charset="2"/>
              </a:rPr>
              <a:t></a:t>
            </a:r>
            <a:r>
              <a:rPr lang="en-US" altLang="ja-JP" i="1" dirty="0" err="1" smtClean="0"/>
              <a:t>s</a:t>
            </a:r>
            <a:r>
              <a:rPr lang="en-US" altLang="ja-JP" baseline="-25000" dirty="0" err="1" smtClean="0"/>
              <a:t>NN</a:t>
            </a:r>
            <a:r>
              <a:rPr lang="en-US" altLang="ja-JP" dirty="0" smtClean="0"/>
              <a:t> than at RHIC</a:t>
            </a:r>
          </a:p>
          <a:p>
            <a:endParaRPr lang="en-US" altLang="ja-JP" dirty="0"/>
          </a:p>
          <a:p>
            <a:endParaRPr lang="en-US" altLang="ja-JP" dirty="0" smtClean="0"/>
          </a:p>
          <a:p>
            <a:pPr lvl="1"/>
            <a:endParaRPr lang="en-US" altLang="ja-JP" dirty="0"/>
          </a:p>
          <a:p>
            <a:pPr lvl="1"/>
            <a:endParaRPr lang="en-US" altLang="ja-JP" dirty="0" smtClean="0"/>
          </a:p>
          <a:p>
            <a:pPr lvl="1"/>
            <a:endParaRPr lang="en-US" altLang="ja-JP" dirty="0"/>
          </a:p>
          <a:p>
            <a:pPr lvl="1"/>
            <a:endParaRPr lang="en-US" altLang="ja-JP" dirty="0" smtClean="0"/>
          </a:p>
          <a:p>
            <a:pPr lvl="1"/>
            <a:endParaRPr lang="en-US" altLang="ja-JP" dirty="0"/>
          </a:p>
          <a:p>
            <a:pPr lvl="1"/>
            <a:endParaRPr lang="en-US" altLang="ja-JP" dirty="0" smtClean="0"/>
          </a:p>
          <a:p>
            <a:r>
              <a:rPr lang="en-US" altLang="ja-JP" dirty="0" smtClean="0"/>
              <a:t>~ 5.1 </a:t>
            </a:r>
            <a:r>
              <a:rPr lang="en-US" altLang="ja-JP" dirty="0" err="1" smtClean="0"/>
              <a:t>TeV</a:t>
            </a:r>
            <a:r>
              <a:rPr lang="en-US" altLang="ja-JP" dirty="0" smtClean="0"/>
              <a:t> in 2015; design energy at 5.5 </a:t>
            </a:r>
            <a:r>
              <a:rPr lang="en-US" altLang="ja-JP" dirty="0" err="1" smtClean="0"/>
              <a:t>TeV</a:t>
            </a:r>
            <a:endParaRPr lang="ja-JP" altLang="en-US" dirty="0" smtClean="0"/>
          </a:p>
        </p:txBody>
      </p:sp>
      <p:sp>
        <p:nvSpPr>
          <p:cNvPr id="36867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Highest Energy (So Far) </a:t>
            </a:r>
            <a:r>
              <a:rPr lang="en-US" altLang="ja-JP" dirty="0" err="1" smtClean="0"/>
              <a:t>Pb+Pb</a:t>
            </a:r>
            <a:endParaRPr lang="ja-JP" altLang="en-US" dirty="0" smtClean="0"/>
          </a:p>
        </p:txBody>
      </p:sp>
      <p:pic>
        <p:nvPicPr>
          <p:cNvPr id="36868" name="Picture 5" descr="1011251_01-A4-at-144-dpi"/>
          <p:cNvPicPr>
            <a:picLocks noChangeAspect="1" noChangeArrowheads="1"/>
          </p:cNvPicPr>
          <p:nvPr/>
        </p:nvPicPr>
        <p:blipFill>
          <a:blip r:embed="rId2" cstate="print">
            <a:lum bright="30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15" y="2218588"/>
            <a:ext cx="4581897" cy="3370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t="33200" r="50787" b="3801"/>
          <a:stretch>
            <a:fillRect/>
          </a:stretch>
        </p:blipFill>
        <p:spPr bwMode="auto">
          <a:xfrm>
            <a:off x="5756402" y="3410201"/>
            <a:ext cx="2461322" cy="2179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日付プレースホルダー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2014/3/17</a:t>
            </a:r>
            <a:endParaRPr lang="ja-JP" altLang="ja-JP" dirty="0"/>
          </a:p>
        </p:txBody>
      </p:sp>
      <p:sp>
        <p:nvSpPr>
          <p:cNvPr id="9" name="フッター プレースホルダー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J-PARC Heavy ion Workshop – ALICE and (s)PHENIX – K.Shigaki</a:t>
            </a:r>
            <a:endParaRPr lang="ja-JP" altLang="ja-JP" dirty="0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3583BD5-6FF6-4034-82C9-4E394C5CB913}" type="slidenum">
              <a:rPr lang="en-US" altLang="ja-JP" smtClean="0"/>
              <a:pPr>
                <a:defRPr/>
              </a:pPr>
              <a:t>9</a:t>
            </a:fld>
            <a:r>
              <a:rPr lang="en-US" altLang="ja-JP" smtClean="0"/>
              <a:t>/40</a:t>
            </a:r>
            <a:endParaRPr lang="ja-JP" altLang="ja-JP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コンテンツ プレースホルダー 3"/>
          <p:cNvSpPr>
            <a:spLocks noGrp="1"/>
          </p:cNvSpPr>
          <p:nvPr>
            <p:ph idx="13"/>
          </p:nvPr>
        </p:nvSpPr>
        <p:spPr>
          <a:xfrm>
            <a:off x="457200" y="1143000"/>
            <a:ext cx="8218488" cy="5167313"/>
          </a:xfrm>
        </p:spPr>
        <p:txBody>
          <a:bodyPr/>
          <a:lstStyle/>
          <a:p>
            <a:pPr eaLnBrk="1" hangingPunct="1"/>
            <a:r>
              <a:rPr lang="en-US" altLang="ja-JP" dirty="0" smtClean="0"/>
              <a:t>~ 2.5 × transverse energy density than at RHIC</a:t>
            </a:r>
          </a:p>
          <a:p>
            <a:pPr eaLnBrk="1" hangingPunct="1"/>
            <a:endParaRPr lang="en-US" altLang="ja-JP" dirty="0" smtClean="0"/>
          </a:p>
          <a:p>
            <a:pPr eaLnBrk="1" hangingPunct="1"/>
            <a:endParaRPr lang="en-US" altLang="ja-JP" dirty="0" smtClean="0"/>
          </a:p>
          <a:p>
            <a:pPr eaLnBrk="1" hangingPunct="1"/>
            <a:endParaRPr lang="en-US" altLang="ja-JP" dirty="0" smtClean="0"/>
          </a:p>
          <a:p>
            <a:pPr eaLnBrk="1" hangingPunct="1"/>
            <a:endParaRPr lang="en-US" altLang="ja-JP" dirty="0" smtClean="0"/>
          </a:p>
          <a:p>
            <a:pPr eaLnBrk="1" hangingPunct="1"/>
            <a:r>
              <a:rPr lang="en-US" altLang="ja-JP" dirty="0" smtClean="0"/>
              <a:t>from </a:t>
            </a:r>
            <a:r>
              <a:rPr lang="en-US" altLang="ja-JP" dirty="0" err="1" smtClean="0"/>
              <a:t>Bjorken</a:t>
            </a:r>
            <a:r>
              <a:rPr lang="en-US" altLang="ja-JP" dirty="0" smtClean="0"/>
              <a:t> formula:</a:t>
            </a:r>
          </a:p>
          <a:p>
            <a:pPr eaLnBrk="1" hangingPunct="1"/>
            <a:endParaRPr lang="en-US" altLang="ja-JP" dirty="0" smtClean="0"/>
          </a:p>
          <a:p>
            <a:pPr eaLnBrk="1" hangingPunct="1"/>
            <a:endParaRPr lang="en-US" altLang="ja-JP" dirty="0" smtClean="0"/>
          </a:p>
          <a:p>
            <a:pPr eaLnBrk="1" hangingPunct="1"/>
            <a:r>
              <a:rPr lang="en-US" altLang="ja-JP" i="1" dirty="0" smtClean="0">
                <a:latin typeface="Symbol" pitchFamily="18" charset="2"/>
              </a:rPr>
              <a:t>et</a:t>
            </a:r>
            <a:r>
              <a:rPr lang="en-US" altLang="ja-JP" i="1" baseline="-25000" dirty="0" smtClean="0"/>
              <a:t>0</a:t>
            </a:r>
            <a:r>
              <a:rPr lang="en-US" altLang="ja-JP" dirty="0" smtClean="0"/>
              <a:t> ~ 16 </a:t>
            </a:r>
            <a:r>
              <a:rPr lang="en-US" altLang="ja-JP" dirty="0" err="1" smtClean="0"/>
              <a:t>GeV</a:t>
            </a:r>
            <a:r>
              <a:rPr lang="en-US" altLang="ja-JP" dirty="0" smtClean="0"/>
              <a:t>/fm</a:t>
            </a:r>
            <a:r>
              <a:rPr lang="en-US" altLang="ja-JP" baseline="30000" dirty="0" smtClean="0"/>
              <a:t>2</a:t>
            </a:r>
            <a:r>
              <a:rPr lang="en-US" altLang="ja-JP" i="1" dirty="0" smtClean="0"/>
              <a:t>c</a:t>
            </a:r>
            <a:r>
              <a:rPr lang="en-US" altLang="ja-JP" dirty="0" smtClean="0"/>
              <a:t>  ~ 3 × at RHIC</a:t>
            </a:r>
          </a:p>
          <a:p>
            <a:pPr lvl="1" eaLnBrk="1" hangingPunct="1"/>
            <a:r>
              <a:rPr lang="en-US" altLang="ja-JP" dirty="0" smtClean="0"/>
              <a:t>lower limit for </a:t>
            </a:r>
            <a:r>
              <a:rPr lang="en-US" altLang="ja-JP" i="1" dirty="0" smtClean="0">
                <a:latin typeface="Symbol" pitchFamily="18" charset="2"/>
              </a:rPr>
              <a:t>e</a:t>
            </a:r>
            <a:r>
              <a:rPr lang="en-US" altLang="ja-JP" sz="1200" dirty="0" smtClean="0">
                <a:latin typeface="Symbol" pitchFamily="18" charset="2"/>
              </a:rPr>
              <a:t> </a:t>
            </a:r>
            <a:r>
              <a:rPr lang="en-US" altLang="ja-JP" dirty="0" smtClean="0"/>
              <a:t>; likely higher with shorter time scale</a:t>
            </a:r>
            <a:endParaRPr lang="ja-JP" altLang="en-US" dirty="0" smtClean="0"/>
          </a:p>
        </p:txBody>
      </p:sp>
      <p:sp>
        <p:nvSpPr>
          <p:cNvPr id="3891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Highest Initial Energy Density</a:t>
            </a:r>
            <a:endParaRPr lang="ja-JP" altLang="en-US" dirty="0" smtClean="0"/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1057275" y="4422775"/>
          <a:ext cx="3154363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77" name="数式" r:id="rId3" imgW="2171700" imgH="457200" progId="Equation.3">
                  <p:embed/>
                </p:oleObj>
              </mc:Choice>
              <mc:Fallback>
                <p:oleObj name="数式" r:id="rId3" imgW="217170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7275" y="4422775"/>
                        <a:ext cx="3154363" cy="66198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"/>
          <a:stretch>
            <a:fillRect/>
          </a:stretch>
        </p:blipFill>
        <p:spPr bwMode="auto">
          <a:xfrm>
            <a:off x="4427538" y="1871663"/>
            <a:ext cx="3143250" cy="332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2014/3/17</a:t>
            </a:r>
            <a:endParaRPr lang="ja-JP" altLang="ja-JP" dirty="0"/>
          </a:p>
        </p:txBody>
      </p:sp>
      <p:sp>
        <p:nvSpPr>
          <p:cNvPr id="10" name="フッター プレースホルダー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J-PARC Heavy ion Workshop – ALICE and (s)PHENIX – K.Shigaki</a:t>
            </a:r>
            <a:endParaRPr lang="ja-JP" altLang="ja-JP" dirty="0"/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3583BD5-6FF6-4034-82C9-4E394C5CB913}" type="slidenum">
              <a:rPr lang="en-US" altLang="ja-JP" smtClean="0"/>
              <a:pPr>
                <a:defRPr/>
              </a:pPr>
              <a:t>10</a:t>
            </a:fld>
            <a:r>
              <a:rPr lang="en-US" altLang="ja-JP" smtClean="0"/>
              <a:t>/40</a:t>
            </a:r>
            <a:endParaRPr lang="ja-JP" altLang="ja-JP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1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1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905250"/>
            <a:ext cx="3016250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699" name="Group 37"/>
          <p:cNvGrpSpPr>
            <a:grpSpLocks/>
          </p:cNvGrpSpPr>
          <p:nvPr/>
        </p:nvGrpSpPr>
        <p:grpSpPr bwMode="auto">
          <a:xfrm>
            <a:off x="962025" y="2579688"/>
            <a:ext cx="2752725" cy="1908175"/>
            <a:chOff x="892824" y="2229050"/>
            <a:chExt cx="2746642" cy="1905000"/>
          </a:xfrm>
        </p:grpSpPr>
        <p:pic>
          <p:nvPicPr>
            <p:cNvPr id="29718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950" y="3495575"/>
              <a:ext cx="2041276" cy="63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9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824" y="2867525"/>
              <a:ext cx="2041276" cy="63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0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2449" y="2238989"/>
              <a:ext cx="2041276" cy="63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305966" y="2800550"/>
              <a:ext cx="1905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700" name="Group 38"/>
          <p:cNvGrpSpPr>
            <a:grpSpLocks/>
          </p:cNvGrpSpPr>
          <p:nvPr/>
        </p:nvGrpSpPr>
        <p:grpSpPr bwMode="auto">
          <a:xfrm>
            <a:off x="950913" y="1695450"/>
            <a:ext cx="2763837" cy="1909763"/>
            <a:chOff x="892510" y="2238989"/>
            <a:chExt cx="2759015" cy="1907478"/>
          </a:xfrm>
        </p:grpSpPr>
        <p:pic>
          <p:nvPicPr>
            <p:cNvPr id="29714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950" y="3495575"/>
              <a:ext cx="2041276" cy="63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5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824" y="2867525"/>
              <a:ext cx="2041276" cy="63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6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510" y="2238989"/>
              <a:ext cx="2041276" cy="63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318024" y="2812967"/>
              <a:ext cx="1905001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" t="5794" r="917" b="7291"/>
          <a:stretch>
            <a:fillRect/>
          </a:stretch>
        </p:blipFill>
        <p:spPr bwMode="auto">
          <a:xfrm>
            <a:off x="4056063" y="2478088"/>
            <a:ext cx="3971925" cy="314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Rectangle 33"/>
          <p:cNvSpPr>
            <a:spLocks noChangeArrowheads="1"/>
          </p:cNvSpPr>
          <p:nvPr/>
        </p:nvSpPr>
        <p:spPr bwMode="auto">
          <a:xfrm>
            <a:off x="381000" y="4789488"/>
            <a:ext cx="3048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n"/>
              <a:defRPr kumimoji="1" sz="2400" b="1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ja-JP" sz="1800" b="0">
              <a:latin typeface="Arial" charset="0"/>
            </a:endParaRPr>
          </a:p>
        </p:txBody>
      </p:sp>
      <p:sp>
        <p:nvSpPr>
          <p:cNvPr id="29703" name="タイトル 39"/>
          <p:cNvSpPr>
            <a:spLocks noGrp="1"/>
          </p:cNvSpPr>
          <p:nvPr>
            <p:ph type="title"/>
          </p:nvPr>
        </p:nvSpPr>
        <p:spPr>
          <a:xfrm>
            <a:off x="457200" y="0"/>
            <a:ext cx="7570788" cy="836613"/>
          </a:xfrm>
        </p:spPr>
        <p:txBody>
          <a:bodyPr/>
          <a:lstStyle/>
          <a:p>
            <a:r>
              <a:rPr lang="en-US" altLang="ja-JP" dirty="0" smtClean="0"/>
              <a:t>Adventure beyond Boundary</a:t>
            </a:r>
            <a:endParaRPr lang="ja-JP" altLang="en-US" dirty="0" smtClean="0"/>
          </a:p>
        </p:txBody>
      </p:sp>
      <p:sp>
        <p:nvSpPr>
          <p:cNvPr id="51" name="テキスト ボックス 50"/>
          <p:cNvSpPr txBox="1">
            <a:spLocks noChangeArrowheads="1"/>
          </p:cNvSpPr>
          <p:nvPr/>
        </p:nvSpPr>
        <p:spPr bwMode="auto">
          <a:xfrm>
            <a:off x="1285875" y="2841625"/>
            <a:ext cx="1550988" cy="369888"/>
          </a:xfrm>
          <a:prstGeom prst="rect">
            <a:avLst/>
          </a:prstGeom>
          <a:solidFill>
            <a:schemeClr val="bg1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srgbClr val="FF00FF"/>
                </a:solidFill>
              </a:rPr>
              <a:t>“perfect fluid”</a:t>
            </a:r>
            <a:endParaRPr lang="ja-JP" altLang="en-US">
              <a:solidFill>
                <a:srgbClr val="FF00FF"/>
              </a:solidFill>
            </a:endParaRPr>
          </a:p>
        </p:txBody>
      </p:sp>
      <p:sp>
        <p:nvSpPr>
          <p:cNvPr id="52" name="テキスト ボックス 51"/>
          <p:cNvSpPr txBox="1">
            <a:spLocks noChangeArrowheads="1"/>
          </p:cNvSpPr>
          <p:nvPr/>
        </p:nvSpPr>
        <p:spPr bwMode="auto">
          <a:xfrm>
            <a:off x="1285875" y="2127250"/>
            <a:ext cx="1365250" cy="36988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srgbClr val="FF0000"/>
                </a:solidFill>
              </a:rPr>
              <a:t>“free gas” ?</a:t>
            </a:r>
            <a:endParaRPr lang="ja-JP" altLang="en-US">
              <a:solidFill>
                <a:srgbClr val="FF0000"/>
              </a:solidFill>
            </a:endParaRPr>
          </a:p>
        </p:txBody>
      </p:sp>
      <p:cxnSp>
        <p:nvCxnSpPr>
          <p:cNvPr id="54" name="直線矢印コネクタ 53"/>
          <p:cNvCxnSpPr>
            <a:stCxn id="52" idx="0"/>
          </p:cNvCxnSpPr>
          <p:nvPr/>
        </p:nvCxnSpPr>
        <p:spPr>
          <a:xfrm flipV="1">
            <a:off x="1968500" y="1555750"/>
            <a:ext cx="0" cy="5715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角丸四角形 25"/>
          <p:cNvSpPr/>
          <p:nvPr/>
        </p:nvSpPr>
        <p:spPr>
          <a:xfrm>
            <a:off x="790746" y="-27384"/>
            <a:ext cx="357187" cy="3434289"/>
          </a:xfrm>
          <a:prstGeom prst="roundRect">
            <a:avLst/>
          </a:prstGeom>
          <a:solidFill>
            <a:srgbClr val="FF00FF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altLang="ja-JP" dirty="0"/>
              <a:t>RHIC </a:t>
            </a:r>
            <a:r>
              <a:rPr lang="en-US" altLang="ja-JP" dirty="0">
                <a:sym typeface="Symbol"/>
              </a:rPr>
              <a:t></a:t>
            </a:r>
            <a:r>
              <a:rPr lang="en-US" altLang="ja-JP" dirty="0"/>
              <a:t> LHC</a:t>
            </a:r>
            <a:endParaRPr lang="ja-JP" altLang="en-US" dirty="0"/>
          </a:p>
        </p:txBody>
      </p:sp>
      <p:sp>
        <p:nvSpPr>
          <p:cNvPr id="27" name="角丸四角形 26"/>
          <p:cNvSpPr/>
          <p:nvPr/>
        </p:nvSpPr>
        <p:spPr>
          <a:xfrm rot="5400000">
            <a:off x="6935719" y="3737481"/>
            <a:ext cx="357188" cy="2980269"/>
          </a:xfrm>
          <a:prstGeom prst="roundRect">
            <a:avLst/>
          </a:prstGeom>
          <a:solidFill>
            <a:srgbClr val="FF00FF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altLang="ja-JP" dirty="0"/>
              <a:t>RHIC </a:t>
            </a:r>
            <a:r>
              <a:rPr lang="en-US" altLang="ja-JP" dirty="0">
                <a:sym typeface="Symbol"/>
              </a:rPr>
              <a:t></a:t>
            </a:r>
            <a:r>
              <a:rPr lang="en-US" altLang="ja-JP" dirty="0"/>
              <a:t> LHC</a:t>
            </a:r>
            <a:endParaRPr lang="ja-JP" altLang="en-US" dirty="0"/>
          </a:p>
        </p:txBody>
      </p:sp>
      <p:sp>
        <p:nvSpPr>
          <p:cNvPr id="46" name="角丸四角形 45"/>
          <p:cNvSpPr/>
          <p:nvPr/>
        </p:nvSpPr>
        <p:spPr>
          <a:xfrm>
            <a:off x="785813" y="1411212"/>
            <a:ext cx="357187" cy="2000250"/>
          </a:xfrm>
          <a:prstGeom prst="roundRect">
            <a:avLst/>
          </a:prstGeom>
          <a:solidFill>
            <a:srgbClr val="FF00FF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altLang="ja-JP" dirty="0"/>
              <a:t>RHIC</a:t>
            </a:r>
            <a:endParaRPr lang="ja-JP" altLang="en-US" dirty="0"/>
          </a:p>
        </p:txBody>
      </p:sp>
      <p:sp>
        <p:nvSpPr>
          <p:cNvPr id="50" name="角丸四角形 49"/>
          <p:cNvSpPr/>
          <p:nvPr/>
        </p:nvSpPr>
        <p:spPr>
          <a:xfrm rot="5400000">
            <a:off x="6342459" y="4335139"/>
            <a:ext cx="357188" cy="1785937"/>
          </a:xfrm>
          <a:prstGeom prst="roundRect">
            <a:avLst/>
          </a:prstGeom>
          <a:solidFill>
            <a:srgbClr val="FF00FF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altLang="ja-JP" dirty="0"/>
              <a:t>RHIC</a:t>
            </a:r>
            <a:endParaRPr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2014/3/17</a:t>
            </a:r>
            <a:endParaRPr lang="ja-JP" altLang="ja-JP" dirty="0"/>
          </a:p>
        </p:txBody>
      </p:sp>
      <p:sp>
        <p:nvSpPr>
          <p:cNvPr id="9" name="フッター プレースホルダー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J-PARC Heavy ion Workshop – ALICE and (s)PHENIX – K.Shigaki</a:t>
            </a:r>
            <a:endParaRPr lang="ja-JP" altLang="ja-JP" dirty="0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3583BD5-6FF6-4034-82C9-4E394C5CB913}" type="slidenum">
              <a:rPr lang="en-US" altLang="ja-JP" smtClean="0"/>
              <a:pPr>
                <a:defRPr/>
              </a:pPr>
              <a:t>11</a:t>
            </a:fld>
            <a:r>
              <a:rPr lang="en-US" altLang="ja-JP" smtClean="0"/>
              <a:t>/40</a:t>
            </a:r>
            <a:endParaRPr lang="ja-JP" altLang="ja-JP" dirty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 advTm="74756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コンテンツ プレースホルダー 1"/>
          <p:cNvSpPr>
            <a:spLocks noGrp="1"/>
          </p:cNvSpPr>
          <p:nvPr>
            <p:ph idx="13"/>
          </p:nvPr>
        </p:nvSpPr>
        <p:spPr>
          <a:xfrm>
            <a:off x="457200" y="1143000"/>
            <a:ext cx="8218488" cy="5167313"/>
          </a:xfrm>
        </p:spPr>
        <p:txBody>
          <a:bodyPr/>
          <a:lstStyle/>
          <a:p>
            <a:r>
              <a:rPr lang="en-US" altLang="ja-JP" smtClean="0"/>
              <a:t>high transverse momentum phenomena, </a:t>
            </a:r>
            <a:r>
              <a:rPr lang="en-US" altLang="ja-JP" i="1" smtClean="0"/>
              <a:t>e.g.</a:t>
            </a:r>
            <a:r>
              <a:rPr lang="en-US" altLang="ja-JP" smtClean="0"/>
              <a:t> jets</a:t>
            </a:r>
          </a:p>
          <a:p>
            <a:r>
              <a:rPr lang="en-US" altLang="ja-JP" smtClean="0"/>
              <a:t>heavy flavors (charm and beauty)</a:t>
            </a:r>
          </a:p>
          <a:p>
            <a:endParaRPr lang="en-US" altLang="ja-JP" smtClean="0"/>
          </a:p>
          <a:p>
            <a:endParaRPr lang="en-US" altLang="ja-JP" smtClean="0"/>
          </a:p>
          <a:p>
            <a:endParaRPr lang="en-US" altLang="ja-JP" smtClean="0"/>
          </a:p>
          <a:p>
            <a:endParaRPr lang="en-US" altLang="ja-JP" smtClean="0"/>
          </a:p>
          <a:p>
            <a:endParaRPr lang="en-US" altLang="ja-JP" smtClean="0"/>
          </a:p>
          <a:p>
            <a:endParaRPr lang="en-US" altLang="ja-JP" smtClean="0"/>
          </a:p>
          <a:p>
            <a:endParaRPr lang="en-US" altLang="ja-JP" smtClean="0"/>
          </a:p>
          <a:p>
            <a:r>
              <a:rPr lang="en-US" altLang="ja-JP" smtClean="0"/>
              <a:t>demonstrated very powerful at ALICE/ATLAS/CMS</a:t>
            </a:r>
          </a:p>
          <a:p>
            <a:pPr lvl="1"/>
            <a:endParaRPr lang="en-US" altLang="ja-JP" smtClean="0"/>
          </a:p>
          <a:p>
            <a:pPr lvl="1"/>
            <a:endParaRPr lang="en-US" altLang="ja-JP" smtClean="0"/>
          </a:p>
          <a:p>
            <a:pPr lvl="1"/>
            <a:endParaRPr lang="en-US" altLang="ja-JP" smtClean="0"/>
          </a:p>
          <a:p>
            <a:pPr lvl="1"/>
            <a:endParaRPr lang="en-US" altLang="ja-JP" smtClean="0"/>
          </a:p>
          <a:p>
            <a:pPr lvl="1"/>
            <a:endParaRPr lang="en-US" altLang="ja-JP" smtClean="0"/>
          </a:p>
          <a:p>
            <a:pPr lvl="1"/>
            <a:endParaRPr lang="en-US" altLang="ja-JP" smtClean="0"/>
          </a:p>
        </p:txBody>
      </p:sp>
      <p:sp>
        <p:nvSpPr>
          <p:cNvPr id="40963" name="タイトル 2"/>
          <p:cNvSpPr>
            <a:spLocks noGrp="1"/>
          </p:cNvSpPr>
          <p:nvPr>
            <p:ph type="title"/>
          </p:nvPr>
        </p:nvSpPr>
        <p:spPr>
          <a:xfrm>
            <a:off x="457200" y="0"/>
            <a:ext cx="7570788" cy="836613"/>
          </a:xfrm>
        </p:spPr>
        <p:txBody>
          <a:bodyPr/>
          <a:lstStyle/>
          <a:p>
            <a:r>
              <a:rPr lang="en-US" altLang="ja-JP" dirty="0" smtClean="0"/>
              <a:t>Prominent Probes at Higher Energies</a:t>
            </a:r>
            <a:endParaRPr lang="ja-JP" altLang="en-US" dirty="0" smtClean="0"/>
          </a:p>
        </p:txBody>
      </p:sp>
      <p:pic>
        <p:nvPicPr>
          <p:cNvPr id="4096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151063"/>
            <a:ext cx="4103687" cy="359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日付プレースホルダー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2014/3/17</a:t>
            </a:r>
            <a:endParaRPr lang="ja-JP" altLang="ja-JP" dirty="0"/>
          </a:p>
        </p:txBody>
      </p:sp>
      <p:sp>
        <p:nvSpPr>
          <p:cNvPr id="9" name="フッター プレースホルダー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J-PARC Heavy ion Workshop – ALICE and (s)PHENIX – K.Shigaki</a:t>
            </a:r>
            <a:endParaRPr lang="ja-JP" altLang="ja-JP" dirty="0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3583BD5-6FF6-4034-82C9-4E394C5CB913}" type="slidenum">
              <a:rPr lang="en-US" altLang="ja-JP" smtClean="0"/>
              <a:pPr>
                <a:defRPr/>
              </a:pPr>
              <a:t>12</a:t>
            </a:fld>
            <a:r>
              <a:rPr lang="en-US" altLang="ja-JP" smtClean="0"/>
              <a:t>/40</a:t>
            </a:r>
            <a:endParaRPr lang="ja-JP" altLang="ja-JP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2"/>
          <p:cNvSpPr>
            <a:spLocks noGrp="1"/>
          </p:cNvSpPr>
          <p:nvPr>
            <p:ph idx="13"/>
          </p:nvPr>
        </p:nvSpPr>
        <p:spPr>
          <a:xfrm>
            <a:off x="457200" y="1143000"/>
            <a:ext cx="8218488" cy="5167313"/>
          </a:xfrm>
        </p:spPr>
        <p:txBody>
          <a:bodyPr/>
          <a:lstStyle/>
          <a:p>
            <a:r>
              <a:rPr lang="en-US" altLang="ja-JP" dirty="0" smtClean="0">
                <a:sym typeface="Wingdings" pitchFamily="2" charset="2"/>
              </a:rPr>
              <a:t>asymmetric di-jets and even mono-jets (!)</a:t>
            </a:r>
          </a:p>
          <a:p>
            <a:endParaRPr lang="en-US" altLang="ja-JP" dirty="0" smtClean="0">
              <a:sym typeface="Wingdings" pitchFamily="2" charset="2"/>
            </a:endParaRPr>
          </a:p>
          <a:p>
            <a:endParaRPr lang="en-US" altLang="ja-JP" dirty="0" smtClean="0">
              <a:sym typeface="Wingdings" pitchFamily="2" charset="2"/>
            </a:endParaRPr>
          </a:p>
          <a:p>
            <a:pPr lvl="1"/>
            <a:endParaRPr lang="en-US" altLang="ja-JP" dirty="0" smtClean="0">
              <a:sym typeface="Wingdings" pitchFamily="2" charset="2"/>
            </a:endParaRPr>
          </a:p>
          <a:p>
            <a:r>
              <a:rPr lang="en-US" altLang="ja-JP" dirty="0" smtClean="0">
                <a:sym typeface="Wingdings" pitchFamily="2" charset="2"/>
              </a:rPr>
              <a:t>lost jet energy distributed very widely</a:t>
            </a:r>
          </a:p>
          <a:p>
            <a:pPr lvl="1"/>
            <a:endParaRPr lang="en-US" altLang="ja-JP" dirty="0" smtClean="0">
              <a:sym typeface="Wingdings" pitchFamily="2" charset="2"/>
            </a:endParaRPr>
          </a:p>
          <a:p>
            <a:pPr lvl="1"/>
            <a:endParaRPr lang="en-US" altLang="ja-JP" dirty="0" smtClean="0">
              <a:sym typeface="Wingdings" pitchFamily="2" charset="2"/>
            </a:endParaRPr>
          </a:p>
          <a:p>
            <a:pPr lvl="1"/>
            <a:endParaRPr lang="en-US" altLang="ja-JP" dirty="0" smtClean="0">
              <a:sym typeface="Wingdings" pitchFamily="2" charset="2"/>
            </a:endParaRPr>
          </a:p>
          <a:p>
            <a:pPr lvl="1"/>
            <a:endParaRPr lang="en-US" altLang="ja-JP" dirty="0" smtClean="0">
              <a:sym typeface="Wingdings" pitchFamily="2" charset="2"/>
            </a:endParaRPr>
          </a:p>
          <a:p>
            <a:pPr lvl="1"/>
            <a:r>
              <a:rPr lang="en-US" altLang="ja-JP" baseline="-25000" dirty="0" smtClean="0">
                <a:sym typeface="Wingdings" pitchFamily="2" charset="2"/>
              </a:rPr>
              <a:t> </a:t>
            </a:r>
            <a:r>
              <a:rPr lang="en-US" altLang="ja-JP" dirty="0" smtClean="0">
                <a:latin typeface="Symbol" pitchFamily="18" charset="2"/>
                <a:sym typeface="Wingdings" pitchFamily="2" charset="2"/>
              </a:rPr>
              <a:t>D</a:t>
            </a:r>
            <a:r>
              <a:rPr lang="en-US" altLang="ja-JP" dirty="0" smtClean="0">
                <a:sym typeface="Wingdings" pitchFamily="2" charset="2"/>
              </a:rPr>
              <a:t>R &gt; 0.8 ~ </a:t>
            </a:r>
            <a:r>
              <a:rPr lang="en-US" altLang="ja-JP" dirty="0" smtClean="0">
                <a:latin typeface="Symbol" pitchFamily="18" charset="2"/>
                <a:sym typeface="Wingdings" pitchFamily="2" charset="2"/>
              </a:rPr>
              <a:t>p</a:t>
            </a:r>
            <a:r>
              <a:rPr lang="en-US" altLang="ja-JP" dirty="0" smtClean="0">
                <a:sym typeface="Wingdings" pitchFamily="2" charset="2"/>
              </a:rPr>
              <a:t>/4</a:t>
            </a:r>
          </a:p>
          <a:p>
            <a:pPr lvl="1"/>
            <a:r>
              <a:rPr lang="en-US" altLang="ja-JP" dirty="0" smtClean="0">
                <a:sym typeface="Wingdings" pitchFamily="2" charset="2"/>
              </a:rPr>
              <a:t>enhancement at low </a:t>
            </a:r>
            <a:r>
              <a:rPr lang="en-US" altLang="ja-JP" i="1" dirty="0" err="1" smtClean="0">
                <a:sym typeface="Wingdings" pitchFamily="2" charset="2"/>
              </a:rPr>
              <a:t>p</a:t>
            </a:r>
            <a:r>
              <a:rPr lang="en-US" altLang="ja-JP" baseline="-25000" dirty="0" err="1" smtClean="0">
                <a:sym typeface="Wingdings" pitchFamily="2" charset="2"/>
              </a:rPr>
              <a:t>T</a:t>
            </a:r>
            <a:endParaRPr lang="en-US" altLang="ja-JP" baseline="-25000" dirty="0" smtClean="0">
              <a:sym typeface="Wingdings" pitchFamily="2" charset="2"/>
            </a:endParaRPr>
          </a:p>
        </p:txBody>
      </p:sp>
      <p:sp>
        <p:nvSpPr>
          <p:cNvPr id="430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Jet </a:t>
            </a:r>
            <a:r>
              <a:rPr lang="en-US" altLang="ja-JP" dirty="0" smtClean="0"/>
              <a:t>Modification at LHC</a:t>
            </a:r>
            <a:endParaRPr lang="en-US" altLang="ja-JP" baseline="-25000" dirty="0" smtClean="0"/>
          </a:p>
        </p:txBody>
      </p:sp>
      <p:grpSp>
        <p:nvGrpSpPr>
          <p:cNvPr id="43012" name="Group 11"/>
          <p:cNvGrpSpPr>
            <a:grpSpLocks/>
          </p:cNvGrpSpPr>
          <p:nvPr/>
        </p:nvGrpSpPr>
        <p:grpSpPr bwMode="auto">
          <a:xfrm>
            <a:off x="1403350" y="3709988"/>
            <a:ext cx="4968875" cy="1711325"/>
            <a:chOff x="838200" y="2362200"/>
            <a:chExt cx="6323587" cy="2362200"/>
          </a:xfrm>
        </p:grpSpPr>
        <p:pic>
          <p:nvPicPr>
            <p:cNvPr id="4301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2362200"/>
              <a:ext cx="6323587" cy="236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20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4038600"/>
              <a:ext cx="1371600" cy="170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21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800" y="3581400"/>
              <a:ext cx="743638" cy="673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22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3505200"/>
              <a:ext cx="1086537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6305173" y="2590093"/>
              <a:ext cx="765700" cy="265144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el-GR" sz="1250" b="1" dirty="0">
                  <a:latin typeface="Times New Roman" pitchFamily="18" charset="0"/>
                  <a:cs typeface="Times New Roman" pitchFamily="18" charset="0"/>
                </a:rPr>
                <a:t>Δ</a:t>
              </a:r>
              <a:r>
                <a:rPr lang="en-US" sz="1250" b="1" dirty="0">
                  <a:latin typeface="Times New Roman" pitchFamily="18" charset="0"/>
                  <a:cs typeface="Times New Roman" pitchFamily="18" charset="0"/>
                </a:rPr>
                <a:t>R&gt;0.8</a:t>
              </a:r>
            </a:p>
          </p:txBody>
        </p:sp>
      </p:grp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1690688"/>
            <a:ext cx="3119437" cy="148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6602884" y="4524648"/>
            <a:ext cx="633412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dirty="0">
                <a:solidFill>
                  <a:srgbClr val="002060"/>
                </a:solidFill>
                <a:latin typeface="+mn-lt"/>
              </a:rPr>
              <a:t>CMS</a:t>
            </a:r>
            <a:endParaRPr lang="ja-JP" altLang="en-US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109046" y="2465661"/>
            <a:ext cx="81121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dirty="0">
                <a:solidFill>
                  <a:srgbClr val="002060"/>
                </a:solidFill>
                <a:latin typeface="+mn-lt"/>
              </a:rPr>
              <a:t>ATLAS</a:t>
            </a:r>
            <a:endParaRPr lang="ja-JP" altLang="en-US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 rot="-5400000">
            <a:off x="3611761" y="3293542"/>
            <a:ext cx="590550" cy="1436688"/>
          </a:xfrm>
          <a:prstGeom prst="can">
            <a:avLst>
              <a:gd name="adj" fmla="val 60820"/>
            </a:avLst>
          </a:prstGeom>
          <a:solidFill>
            <a:srgbClr val="FF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n"/>
              <a:defRPr kumimoji="1" sz="2400" b="1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>
              <a:latin typeface="Arial" charset="0"/>
            </a:endParaRPr>
          </a:p>
        </p:txBody>
      </p:sp>
      <p:sp>
        <p:nvSpPr>
          <p:cNvPr id="17" name="Freeform 5"/>
          <p:cNvSpPr>
            <a:spLocks/>
          </p:cNvSpPr>
          <p:nvPr/>
        </p:nvSpPr>
        <p:spPr bwMode="auto">
          <a:xfrm>
            <a:off x="1745655" y="3681686"/>
            <a:ext cx="2382837" cy="350837"/>
          </a:xfrm>
          <a:custGeom>
            <a:avLst/>
            <a:gdLst>
              <a:gd name="T0" fmla="*/ 0 w 1501"/>
              <a:gd name="T1" fmla="*/ 2147483647 h 221"/>
              <a:gd name="T2" fmla="*/ 2147483647 w 1501"/>
              <a:gd name="T3" fmla="*/ 2147483647 h 221"/>
              <a:gd name="T4" fmla="*/ 2147483647 w 1501"/>
              <a:gd name="T5" fmla="*/ 0 h 221"/>
              <a:gd name="T6" fmla="*/ 0 60000 65536"/>
              <a:gd name="T7" fmla="*/ 0 60000 65536"/>
              <a:gd name="T8" fmla="*/ 0 60000 65536"/>
              <a:gd name="T9" fmla="*/ 0 w 1501"/>
              <a:gd name="T10" fmla="*/ 0 h 221"/>
              <a:gd name="T11" fmla="*/ 1501 w 1501"/>
              <a:gd name="T12" fmla="*/ 221 h 2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01" h="221">
                <a:moveTo>
                  <a:pt x="0" y="221"/>
                </a:moveTo>
                <a:lnTo>
                  <a:pt x="1317" y="221"/>
                </a:lnTo>
                <a:lnTo>
                  <a:pt x="1501" y="0"/>
                </a:ln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" name="Freeform 6"/>
          <p:cNvSpPr>
            <a:spLocks/>
          </p:cNvSpPr>
          <p:nvPr/>
        </p:nvSpPr>
        <p:spPr bwMode="auto">
          <a:xfrm>
            <a:off x="3757017" y="4218261"/>
            <a:ext cx="2508250" cy="350837"/>
          </a:xfrm>
          <a:custGeom>
            <a:avLst/>
            <a:gdLst>
              <a:gd name="T0" fmla="*/ 2147483647 w 1580"/>
              <a:gd name="T1" fmla="*/ 0 h 221"/>
              <a:gd name="T2" fmla="*/ 2147483647 w 1580"/>
              <a:gd name="T3" fmla="*/ 2147483647 h 221"/>
              <a:gd name="T4" fmla="*/ 0 w 1580"/>
              <a:gd name="T5" fmla="*/ 2147483647 h 221"/>
              <a:gd name="T6" fmla="*/ 0 60000 65536"/>
              <a:gd name="T7" fmla="*/ 0 60000 65536"/>
              <a:gd name="T8" fmla="*/ 0 60000 65536"/>
              <a:gd name="T9" fmla="*/ 0 w 1580"/>
              <a:gd name="T10" fmla="*/ 0 h 221"/>
              <a:gd name="T11" fmla="*/ 1580 w 1580"/>
              <a:gd name="T12" fmla="*/ 221 h 2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0" h="221">
                <a:moveTo>
                  <a:pt x="1580" y="0"/>
                </a:moveTo>
                <a:lnTo>
                  <a:pt x="184" y="1"/>
                </a:lnTo>
                <a:lnTo>
                  <a:pt x="0" y="221"/>
                </a:ln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 rot="20991552" flipV="1">
            <a:off x="4033242" y="3084786"/>
            <a:ext cx="157163" cy="514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 flipV="1">
            <a:off x="4258667" y="2760936"/>
            <a:ext cx="317500" cy="750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 flipV="1">
            <a:off x="4380905" y="3357836"/>
            <a:ext cx="279400" cy="255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" name="Line 10"/>
          <p:cNvSpPr>
            <a:spLocks noChangeShapeType="1"/>
          </p:cNvSpPr>
          <p:nvPr/>
        </p:nvSpPr>
        <p:spPr bwMode="auto">
          <a:xfrm flipV="1">
            <a:off x="4166592" y="3002236"/>
            <a:ext cx="146050" cy="569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 flipV="1">
            <a:off x="4245967" y="2487886"/>
            <a:ext cx="874713" cy="11255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4" name="Line 12"/>
          <p:cNvSpPr>
            <a:spLocks noChangeShapeType="1"/>
          </p:cNvSpPr>
          <p:nvPr/>
        </p:nvSpPr>
        <p:spPr bwMode="auto">
          <a:xfrm flipH="1">
            <a:off x="3404592" y="4726261"/>
            <a:ext cx="288925" cy="10080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 flipH="1">
            <a:off x="3461742" y="4664348"/>
            <a:ext cx="173038" cy="514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" name="Line 14"/>
          <p:cNvSpPr>
            <a:spLocks noChangeShapeType="1"/>
          </p:cNvSpPr>
          <p:nvPr/>
        </p:nvSpPr>
        <p:spPr bwMode="auto">
          <a:xfrm flipH="1">
            <a:off x="3355380" y="4629423"/>
            <a:ext cx="279400" cy="257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7" name="Line 15"/>
          <p:cNvSpPr>
            <a:spLocks noChangeShapeType="1"/>
          </p:cNvSpPr>
          <p:nvPr/>
        </p:nvSpPr>
        <p:spPr bwMode="auto">
          <a:xfrm flipH="1">
            <a:off x="3052167" y="4569098"/>
            <a:ext cx="650875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" name="Line 16"/>
          <p:cNvSpPr>
            <a:spLocks noChangeShapeType="1"/>
          </p:cNvSpPr>
          <p:nvPr/>
        </p:nvSpPr>
        <p:spPr bwMode="auto">
          <a:xfrm flipH="1">
            <a:off x="3730030" y="4638948"/>
            <a:ext cx="25400" cy="844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9" name="Line 17"/>
          <p:cNvSpPr>
            <a:spLocks noChangeShapeType="1"/>
          </p:cNvSpPr>
          <p:nvPr/>
        </p:nvSpPr>
        <p:spPr bwMode="auto">
          <a:xfrm>
            <a:off x="3793530" y="4621486"/>
            <a:ext cx="149225" cy="546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2469555" y="2889523"/>
            <a:ext cx="1695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kumimoji="0" lang="en-US" altLang="ja-JP" dirty="0" smtClean="0">
                <a:latin typeface="+mn-lt"/>
              </a:rPr>
              <a:t>hadrons (jet)</a:t>
            </a:r>
            <a:endParaRPr kumimoji="0" lang="ja-JP" altLang="en-US" dirty="0" smtClean="0">
              <a:latin typeface="+mn-lt"/>
            </a:endParaRPr>
          </a:p>
        </p:txBody>
      </p:sp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4625380" y="2060848"/>
            <a:ext cx="1731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kumimoji="0" lang="en-US" altLang="ja-JP" dirty="0" smtClean="0">
                <a:solidFill>
                  <a:srgbClr val="FF9966"/>
                </a:solidFill>
                <a:latin typeface="+mn-lt"/>
              </a:rPr>
              <a:t>high </a:t>
            </a:r>
            <a:r>
              <a:rPr kumimoji="0" lang="en-US" altLang="ja-JP" i="1" dirty="0" err="1" smtClean="0">
                <a:solidFill>
                  <a:srgbClr val="FF9966"/>
                </a:solidFill>
                <a:latin typeface="+mn-lt"/>
              </a:rPr>
              <a:t>p</a:t>
            </a:r>
            <a:r>
              <a:rPr kumimoji="0" lang="en-US" altLang="ja-JP" baseline="-25000" dirty="0" err="1" smtClean="0">
                <a:solidFill>
                  <a:srgbClr val="FF9966"/>
                </a:solidFill>
                <a:latin typeface="+mn-lt"/>
              </a:rPr>
              <a:t>T</a:t>
            </a:r>
            <a:r>
              <a:rPr kumimoji="0" lang="en-US" altLang="ja-JP" dirty="0" smtClean="0">
                <a:solidFill>
                  <a:srgbClr val="FF9966"/>
                </a:solidFill>
                <a:latin typeface="+mn-lt"/>
              </a:rPr>
              <a:t> hadron</a:t>
            </a:r>
            <a:endParaRPr kumimoji="0" lang="ja-JP" altLang="en-US" dirty="0" smtClean="0">
              <a:solidFill>
                <a:srgbClr val="FF9966"/>
              </a:solidFill>
              <a:latin typeface="+mn-lt"/>
            </a:endParaRPr>
          </a:p>
        </p:txBody>
      </p:sp>
      <p:sp>
        <p:nvSpPr>
          <p:cNvPr id="32" name="Freeform 20"/>
          <p:cNvSpPr>
            <a:spLocks/>
          </p:cNvSpPr>
          <p:nvPr/>
        </p:nvSpPr>
        <p:spPr bwMode="auto">
          <a:xfrm>
            <a:off x="3853855" y="4032523"/>
            <a:ext cx="200025" cy="187325"/>
          </a:xfrm>
          <a:custGeom>
            <a:avLst/>
            <a:gdLst>
              <a:gd name="T0" fmla="*/ 0 w 109"/>
              <a:gd name="T1" fmla="*/ 2147483647 h 140"/>
              <a:gd name="T2" fmla="*/ 2147483647 w 109"/>
              <a:gd name="T3" fmla="*/ 2147483647 h 140"/>
              <a:gd name="T4" fmla="*/ 2147483647 w 109"/>
              <a:gd name="T5" fmla="*/ 2147483647 h 140"/>
              <a:gd name="T6" fmla="*/ 2147483647 w 109"/>
              <a:gd name="T7" fmla="*/ 2147483647 h 140"/>
              <a:gd name="T8" fmla="*/ 2147483647 w 109"/>
              <a:gd name="T9" fmla="*/ 2147483647 h 140"/>
              <a:gd name="T10" fmla="*/ 2147483647 w 109"/>
              <a:gd name="T11" fmla="*/ 2147483647 h 1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9"/>
              <a:gd name="T19" fmla="*/ 0 h 140"/>
              <a:gd name="T20" fmla="*/ 109 w 109"/>
              <a:gd name="T21" fmla="*/ 140 h 1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9" h="140">
                <a:moveTo>
                  <a:pt x="0" y="11"/>
                </a:moveTo>
                <a:cubicBezTo>
                  <a:pt x="38" y="5"/>
                  <a:pt x="77" y="0"/>
                  <a:pt x="80" y="11"/>
                </a:cubicBezTo>
                <a:cubicBezTo>
                  <a:pt x="83" y="22"/>
                  <a:pt x="12" y="64"/>
                  <a:pt x="16" y="75"/>
                </a:cubicBezTo>
                <a:cubicBezTo>
                  <a:pt x="20" y="86"/>
                  <a:pt x="99" y="66"/>
                  <a:pt x="104" y="75"/>
                </a:cubicBezTo>
                <a:cubicBezTo>
                  <a:pt x="109" y="84"/>
                  <a:pt x="49" y="122"/>
                  <a:pt x="48" y="131"/>
                </a:cubicBezTo>
                <a:cubicBezTo>
                  <a:pt x="47" y="140"/>
                  <a:pt x="88" y="132"/>
                  <a:pt x="96" y="13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3" name="Text Box 21"/>
          <p:cNvSpPr txBox="1">
            <a:spLocks noChangeArrowheads="1"/>
          </p:cNvSpPr>
          <p:nvPr/>
        </p:nvSpPr>
        <p:spPr bwMode="auto">
          <a:xfrm>
            <a:off x="3980855" y="5227911"/>
            <a:ext cx="2016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kumimoji="0" lang="en-US" altLang="ja-JP" dirty="0" smtClean="0">
                <a:latin typeface="+mn-lt"/>
              </a:rPr>
              <a:t>hadrons (jet)</a:t>
            </a:r>
            <a:endParaRPr kumimoji="0" lang="ja-JP" altLang="en-US" dirty="0">
              <a:latin typeface="+mn-lt"/>
            </a:endParaRPr>
          </a:p>
        </p:txBody>
      </p:sp>
      <p:sp>
        <p:nvSpPr>
          <p:cNvPr id="34" name="Text Box 22"/>
          <p:cNvSpPr txBox="1">
            <a:spLocks noChangeArrowheads="1"/>
          </p:cNvSpPr>
          <p:nvPr/>
        </p:nvSpPr>
        <p:spPr bwMode="auto">
          <a:xfrm>
            <a:off x="1691680" y="5483498"/>
            <a:ext cx="17637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kumimoji="0" lang="en-US" altLang="ja-JP" dirty="0" smtClean="0">
                <a:solidFill>
                  <a:srgbClr val="FF9966"/>
                </a:solidFill>
                <a:latin typeface="+mn-lt"/>
              </a:rPr>
              <a:t>high </a:t>
            </a:r>
            <a:r>
              <a:rPr kumimoji="0" lang="en-US" altLang="ja-JP" i="1" dirty="0" err="1" smtClean="0">
                <a:solidFill>
                  <a:srgbClr val="FF9966"/>
                </a:solidFill>
                <a:latin typeface="+mn-lt"/>
              </a:rPr>
              <a:t>p</a:t>
            </a:r>
            <a:r>
              <a:rPr kumimoji="0" lang="en-US" altLang="ja-JP" baseline="-25000" dirty="0" err="1" smtClean="0">
                <a:solidFill>
                  <a:srgbClr val="FF9966"/>
                </a:solidFill>
                <a:latin typeface="+mn-lt"/>
              </a:rPr>
              <a:t>T</a:t>
            </a:r>
            <a:r>
              <a:rPr kumimoji="0" lang="en-US" altLang="ja-JP" dirty="0" smtClean="0">
                <a:solidFill>
                  <a:srgbClr val="FF9966"/>
                </a:solidFill>
                <a:latin typeface="+mn-lt"/>
              </a:rPr>
              <a:t> hadron</a:t>
            </a:r>
            <a:endParaRPr kumimoji="0" lang="ja-JP" altLang="en-US" dirty="0">
              <a:solidFill>
                <a:srgbClr val="FF9966"/>
              </a:solidFill>
              <a:latin typeface="+mn-lt"/>
            </a:endParaRPr>
          </a:p>
        </p:txBody>
      </p:sp>
      <p:sp>
        <p:nvSpPr>
          <p:cNvPr id="35" name="Text Box 23"/>
          <p:cNvSpPr txBox="1">
            <a:spLocks noChangeArrowheads="1"/>
          </p:cNvSpPr>
          <p:nvPr/>
        </p:nvSpPr>
        <p:spPr bwMode="auto">
          <a:xfrm>
            <a:off x="1964730" y="3643586"/>
            <a:ext cx="7921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kumimoji="0" lang="en-US" altLang="ja-JP" dirty="0" smtClean="0">
                <a:solidFill>
                  <a:srgbClr val="0000FF"/>
                </a:solidFill>
                <a:latin typeface="+mn-lt"/>
              </a:rPr>
              <a:t>quark</a:t>
            </a:r>
            <a:endParaRPr kumimoji="0" lang="ja-JP" altLang="en-US" dirty="0" smtClean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6" name="Text Box 24"/>
          <p:cNvSpPr txBox="1">
            <a:spLocks noChangeArrowheads="1"/>
          </p:cNvSpPr>
          <p:nvPr/>
        </p:nvSpPr>
        <p:spPr bwMode="auto">
          <a:xfrm>
            <a:off x="5204817" y="4292873"/>
            <a:ext cx="1439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kumimoji="0" lang="en-US" altLang="ja-JP" dirty="0" smtClean="0">
                <a:solidFill>
                  <a:srgbClr val="0000FF"/>
                </a:solidFill>
                <a:latin typeface="+mn-lt"/>
              </a:rPr>
              <a:t>(anti-)quark</a:t>
            </a:r>
            <a:endParaRPr kumimoji="0" lang="ja-JP" altLang="en-US" dirty="0" smtClean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7" name="Line 25"/>
          <p:cNvSpPr>
            <a:spLocks noChangeShapeType="1"/>
          </p:cNvSpPr>
          <p:nvPr/>
        </p:nvSpPr>
        <p:spPr bwMode="auto">
          <a:xfrm rot="20991552" flipV="1">
            <a:off x="4066580" y="3467373"/>
            <a:ext cx="39687" cy="133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" name="Line 26"/>
          <p:cNvSpPr>
            <a:spLocks noChangeShapeType="1"/>
          </p:cNvSpPr>
          <p:nvPr/>
        </p:nvSpPr>
        <p:spPr bwMode="auto">
          <a:xfrm flipV="1">
            <a:off x="4163417" y="3394348"/>
            <a:ext cx="46038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9" name="Line 27"/>
          <p:cNvSpPr>
            <a:spLocks noChangeShapeType="1"/>
          </p:cNvSpPr>
          <p:nvPr/>
        </p:nvSpPr>
        <p:spPr bwMode="auto">
          <a:xfrm flipV="1">
            <a:off x="4269780" y="3321323"/>
            <a:ext cx="71437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0" name="Line 28"/>
          <p:cNvSpPr>
            <a:spLocks noChangeShapeType="1"/>
          </p:cNvSpPr>
          <p:nvPr/>
        </p:nvSpPr>
        <p:spPr bwMode="auto">
          <a:xfrm flipV="1">
            <a:off x="4382492" y="3518173"/>
            <a:ext cx="103188" cy="93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" name="Line 29"/>
          <p:cNvSpPr>
            <a:spLocks noChangeShapeType="1"/>
          </p:cNvSpPr>
          <p:nvPr/>
        </p:nvSpPr>
        <p:spPr bwMode="auto">
          <a:xfrm flipV="1">
            <a:off x="4252317" y="3249886"/>
            <a:ext cx="2794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2" name="Text Box 18"/>
          <p:cNvSpPr txBox="1">
            <a:spLocks noChangeArrowheads="1"/>
          </p:cNvSpPr>
          <p:nvPr/>
        </p:nvSpPr>
        <p:spPr bwMode="auto">
          <a:xfrm>
            <a:off x="3869730" y="2781573"/>
            <a:ext cx="1695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kumimoji="0" lang="en-US" altLang="ja-JP" dirty="0" smtClean="0">
                <a:latin typeface="+mn-lt"/>
              </a:rPr>
              <a:t>quenched jet</a:t>
            </a:r>
            <a:endParaRPr kumimoji="0" lang="ja-JP" altLang="en-US" dirty="0" smtClean="0">
              <a:latin typeface="+mn-lt"/>
            </a:endParaRP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2014/3/17</a:t>
            </a:r>
            <a:endParaRPr lang="ja-JP" altLang="ja-JP" dirty="0"/>
          </a:p>
        </p:txBody>
      </p:sp>
      <p:sp>
        <p:nvSpPr>
          <p:cNvPr id="9" name="フッター プレースホルダー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J-PARC Heavy ion Workshop – ALICE and (s)PHENIX – K.Shigaki</a:t>
            </a:r>
            <a:endParaRPr lang="ja-JP" altLang="ja-JP" dirty="0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3583BD5-6FF6-4034-82C9-4E394C5CB913}" type="slidenum">
              <a:rPr lang="en-US" altLang="ja-JP" smtClean="0"/>
              <a:pPr>
                <a:defRPr/>
              </a:pPr>
              <a:t>13</a:t>
            </a:fld>
            <a:r>
              <a:rPr lang="en-US" altLang="ja-JP" smtClean="0"/>
              <a:t>/40</a:t>
            </a:r>
            <a:endParaRPr lang="ja-JP" altLang="ja-JP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30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30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6" grpId="1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32" grpId="0" animBg="1"/>
      <p:bldP spid="33" grpId="0"/>
      <p:bldP spid="34" grpId="0"/>
      <p:bldP spid="35" grpId="0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26"/>
          <p:cNvGrpSpPr>
            <a:grpSpLocks/>
          </p:cNvGrpSpPr>
          <p:nvPr/>
        </p:nvGrpSpPr>
        <p:grpSpPr bwMode="auto">
          <a:xfrm>
            <a:off x="430213" y="1412875"/>
            <a:ext cx="5305425" cy="2433638"/>
            <a:chOff x="152400" y="2767692"/>
            <a:chExt cx="4953616" cy="2265670"/>
          </a:xfrm>
        </p:grpSpPr>
        <p:pic>
          <p:nvPicPr>
            <p:cNvPr id="44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4501551"/>
              <a:ext cx="4953616" cy="531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2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2767692"/>
              <a:ext cx="4953616" cy="1804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3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3171822"/>
              <a:ext cx="11430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035" name="コンテンツ プレースホルダー 1"/>
          <p:cNvSpPr>
            <a:spLocks noGrp="1"/>
          </p:cNvSpPr>
          <p:nvPr>
            <p:ph idx="13"/>
          </p:nvPr>
        </p:nvSpPr>
        <p:spPr>
          <a:xfrm>
            <a:off x="457200" y="1143000"/>
            <a:ext cx="8218488" cy="5167313"/>
          </a:xfrm>
        </p:spPr>
        <p:txBody>
          <a:bodyPr/>
          <a:lstStyle/>
          <a:p>
            <a:endParaRPr lang="en-US" altLang="ja-JP" smtClean="0"/>
          </a:p>
          <a:p>
            <a:endParaRPr lang="en-US" altLang="ja-JP" smtClean="0"/>
          </a:p>
          <a:p>
            <a:endParaRPr lang="en-US" altLang="ja-JP" smtClean="0"/>
          </a:p>
          <a:p>
            <a:endParaRPr lang="en-US" altLang="ja-JP" smtClean="0"/>
          </a:p>
          <a:p>
            <a:endParaRPr lang="en-US" altLang="ja-JP" smtClean="0"/>
          </a:p>
          <a:p>
            <a:endParaRPr lang="en-US" altLang="ja-JP" smtClean="0"/>
          </a:p>
          <a:p>
            <a:endParaRPr lang="en-US" altLang="ja-JP" smtClean="0"/>
          </a:p>
          <a:p>
            <a:r>
              <a:rPr lang="en-US" altLang="ja-JP" smtClean="0"/>
              <a:t>narrow cone </a:t>
            </a:r>
            <a:r>
              <a:rPr lang="en-US" altLang="ja-JP" smtClean="0">
                <a:sym typeface="Symbol" pitchFamily="18" charset="2"/>
              </a:rPr>
              <a:t> </a:t>
            </a:r>
            <a:r>
              <a:rPr lang="en-US" altLang="ja-JP" smtClean="0"/>
              <a:t>high </a:t>
            </a:r>
            <a:r>
              <a:rPr lang="en-US" altLang="ja-JP" i="1" smtClean="0"/>
              <a:t>z</a:t>
            </a:r>
            <a:r>
              <a:rPr lang="en-US" altLang="ja-JP" baseline="-25000" smtClean="0"/>
              <a:t>T</a:t>
            </a:r>
            <a:r>
              <a:rPr lang="en-US" altLang="ja-JP" smtClean="0"/>
              <a:t> suppression</a:t>
            </a:r>
          </a:p>
          <a:p>
            <a:pPr lvl="1"/>
            <a:r>
              <a:rPr lang="en-US" altLang="ja-JP" smtClean="0"/>
              <a:t>no corresponding enhancement at low </a:t>
            </a:r>
            <a:r>
              <a:rPr lang="en-US" altLang="ja-JP" i="1" smtClean="0"/>
              <a:t>z</a:t>
            </a:r>
            <a:r>
              <a:rPr lang="en-US" altLang="ja-JP" baseline="-25000" smtClean="0"/>
              <a:t>T</a:t>
            </a:r>
            <a:endParaRPr lang="en-US" altLang="ja-JP" smtClean="0"/>
          </a:p>
          <a:p>
            <a:r>
              <a:rPr lang="en-US" altLang="ja-JP" smtClean="0"/>
              <a:t>wide cone </a:t>
            </a:r>
            <a:r>
              <a:rPr lang="en-US" altLang="ja-JP" smtClean="0">
                <a:sym typeface="Symbol" pitchFamily="18" charset="2"/>
              </a:rPr>
              <a:t> </a:t>
            </a:r>
            <a:r>
              <a:rPr lang="en-US" altLang="ja-JP" smtClean="0"/>
              <a:t>low </a:t>
            </a:r>
            <a:r>
              <a:rPr lang="en-US" altLang="ja-JP" i="1" smtClean="0"/>
              <a:t>z</a:t>
            </a:r>
            <a:r>
              <a:rPr lang="en-US" altLang="ja-JP" baseline="-25000" smtClean="0"/>
              <a:t>T</a:t>
            </a:r>
            <a:r>
              <a:rPr lang="en-US" altLang="ja-JP" smtClean="0"/>
              <a:t> enhancement</a:t>
            </a:r>
            <a:endParaRPr lang="ja-JP" altLang="en-US" smtClean="0"/>
          </a:p>
        </p:txBody>
      </p:sp>
      <p:sp>
        <p:nvSpPr>
          <p:cNvPr id="44036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Jet Energy Loss and Redistribution</a:t>
            </a:r>
            <a:endParaRPr lang="ja-JP" altLang="en-US" smtClean="0"/>
          </a:p>
        </p:txBody>
      </p:sp>
      <p:pic>
        <p:nvPicPr>
          <p:cNvPr id="4403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5" y="3529013"/>
            <a:ext cx="3582988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TextBox 9"/>
          <p:cNvSpPr txBox="1">
            <a:spLocks noChangeArrowheads="1"/>
          </p:cNvSpPr>
          <p:nvPr/>
        </p:nvSpPr>
        <p:spPr bwMode="auto">
          <a:xfrm>
            <a:off x="4924425" y="4437063"/>
            <a:ext cx="381476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n"/>
              <a:defRPr kumimoji="1" sz="2400" b="1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 b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l-GR" altLang="ja-JP" sz="1800" b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Δφ</a:t>
            </a:r>
            <a:r>
              <a:rPr lang="en-US" altLang="ja-JP" sz="1800" b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altLang="ja-JP" sz="1800" b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altLang="ja-JP" sz="1800" b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| &lt; </a:t>
            </a:r>
            <a:r>
              <a:rPr lang="el-GR" altLang="ja-JP" sz="1800" b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altLang="ja-JP" sz="1800" b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/6  </a:t>
            </a:r>
            <a:r>
              <a:rPr lang="en-US" altLang="ja-JP" sz="1800" b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l-GR" altLang="ja-JP" sz="1800" b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Δφ</a:t>
            </a:r>
            <a:r>
              <a:rPr lang="en-US" altLang="ja-JP" sz="1800" b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altLang="ja-JP" sz="1800" b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altLang="ja-JP" sz="1800" b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| &lt; </a:t>
            </a:r>
            <a:r>
              <a:rPr lang="el-GR" altLang="ja-JP" sz="1800" b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altLang="ja-JP" sz="1800" b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/3  </a:t>
            </a:r>
            <a:r>
              <a:rPr lang="en-US" altLang="ja-JP" sz="1800" b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l-GR" altLang="ja-JP" sz="1800" b="0">
                <a:latin typeface="Times New Roman" pitchFamily="18" charset="0"/>
                <a:cs typeface="Times New Roman" pitchFamily="18" charset="0"/>
              </a:rPr>
              <a:t>Δφ</a:t>
            </a:r>
            <a:r>
              <a:rPr lang="en-US" altLang="ja-JP" sz="1800" b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altLang="ja-JP" sz="1800" b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altLang="ja-JP" sz="1800" b="0">
                <a:latin typeface="Times New Roman" pitchFamily="18" charset="0"/>
                <a:cs typeface="Times New Roman" pitchFamily="18" charset="0"/>
              </a:rPr>
              <a:t>| &lt; </a:t>
            </a:r>
            <a:r>
              <a:rPr lang="el-GR" altLang="ja-JP" sz="1800" b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altLang="ja-JP" sz="1800" b="0">
                <a:latin typeface="Times New Roman" pitchFamily="18" charset="0"/>
                <a:cs typeface="Times New Roman" pitchFamily="18" charset="0"/>
              </a:rPr>
              <a:t>/2</a:t>
            </a:r>
          </a:p>
        </p:txBody>
      </p:sp>
      <p:sp>
        <p:nvSpPr>
          <p:cNvPr id="17" name="TextBox 20"/>
          <p:cNvSpPr txBox="1"/>
          <p:nvPr/>
        </p:nvSpPr>
        <p:spPr>
          <a:xfrm>
            <a:off x="827088" y="3429000"/>
            <a:ext cx="76200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002060"/>
                </a:solidFill>
                <a:latin typeface="+mn-lt"/>
              </a:rPr>
              <a:t>high </a:t>
            </a:r>
            <a:r>
              <a:rPr lang="en-US" sz="1400" i="1" dirty="0" err="1">
                <a:solidFill>
                  <a:srgbClr val="002060"/>
                </a:solidFill>
                <a:latin typeface="+mn-lt"/>
              </a:rPr>
              <a:t>z</a:t>
            </a:r>
            <a:r>
              <a:rPr lang="en-US" sz="1400" baseline="-25000" dirty="0" err="1">
                <a:solidFill>
                  <a:srgbClr val="002060"/>
                </a:solidFill>
                <a:latin typeface="+mn-lt"/>
              </a:rPr>
              <a:t>T</a:t>
            </a:r>
            <a:endParaRPr lang="en-US" sz="1400" baseline="-25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8" name="TextBox 21"/>
          <p:cNvSpPr txBox="1"/>
          <p:nvPr/>
        </p:nvSpPr>
        <p:spPr>
          <a:xfrm>
            <a:off x="5114925" y="3429000"/>
            <a:ext cx="76200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002060"/>
                </a:solidFill>
                <a:latin typeface="+mn-lt"/>
              </a:rPr>
              <a:t>low </a:t>
            </a:r>
            <a:r>
              <a:rPr lang="en-US" sz="1400" i="1" dirty="0" err="1">
                <a:solidFill>
                  <a:srgbClr val="002060"/>
                </a:solidFill>
                <a:latin typeface="+mn-lt"/>
              </a:rPr>
              <a:t>z</a:t>
            </a:r>
            <a:r>
              <a:rPr lang="en-US" sz="1400" baseline="-25000" dirty="0" err="1">
                <a:solidFill>
                  <a:srgbClr val="002060"/>
                </a:solidFill>
                <a:latin typeface="+mn-lt"/>
              </a:rPr>
              <a:t>T</a:t>
            </a:r>
            <a:endParaRPr lang="en-US" sz="1400" baseline="-25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9" name="Rectangle 31"/>
          <p:cNvSpPr/>
          <p:nvPr/>
        </p:nvSpPr>
        <p:spPr>
          <a:xfrm>
            <a:off x="376238" y="2403475"/>
            <a:ext cx="46037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4042" name="Group 18"/>
          <p:cNvGrpSpPr>
            <a:grpSpLocks/>
          </p:cNvGrpSpPr>
          <p:nvPr/>
        </p:nvGrpSpPr>
        <p:grpSpPr bwMode="auto">
          <a:xfrm>
            <a:off x="5957888" y="1990725"/>
            <a:ext cx="2438400" cy="646113"/>
            <a:chOff x="6172200" y="3200400"/>
            <a:chExt cx="2438400" cy="646331"/>
          </a:xfrm>
        </p:grpSpPr>
        <p:sp>
          <p:nvSpPr>
            <p:cNvPr id="44048" name="TextBox 14"/>
            <p:cNvSpPr txBox="1">
              <a:spLocks noChangeArrowheads="1"/>
            </p:cNvSpPr>
            <p:nvPr/>
          </p:nvSpPr>
          <p:spPr bwMode="auto">
            <a:xfrm>
              <a:off x="6553200" y="3200400"/>
              <a:ext cx="20574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n"/>
                <a:defRPr kumimoji="1" sz="2400" b="1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800" b="0">
                  <a:latin typeface="Times New Roman" pitchFamily="18" charset="0"/>
                  <a:cs typeface="Times New Roman" pitchFamily="18" charset="0"/>
                </a:rPr>
                <a:t>yield in Au+Au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800" b="0">
                  <a:latin typeface="Times New Roman" pitchFamily="18" charset="0"/>
                  <a:cs typeface="Times New Roman" pitchFamily="18" charset="0"/>
                </a:rPr>
                <a:t>yield in p+p</a:t>
              </a:r>
            </a:p>
          </p:txBody>
        </p:sp>
        <p:sp>
          <p:nvSpPr>
            <p:cNvPr id="44049" name="TextBox 15"/>
            <p:cNvSpPr txBox="1">
              <a:spLocks noChangeArrowheads="1"/>
            </p:cNvSpPr>
            <p:nvPr/>
          </p:nvSpPr>
          <p:spPr bwMode="auto">
            <a:xfrm>
              <a:off x="6172200" y="3360964"/>
              <a:ext cx="762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n"/>
                <a:defRPr kumimoji="1" sz="2400" b="1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800" b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ja-JP" sz="1800" b="0" baseline="-25000">
                  <a:latin typeface="Times New Roman" pitchFamily="18" charset="0"/>
                  <a:cs typeface="Times New Roman" pitchFamily="18" charset="0"/>
                </a:rPr>
                <a:t>AA</a:t>
              </a:r>
              <a:r>
                <a:rPr lang="en-US" altLang="ja-JP" sz="1800" b="0">
                  <a:latin typeface="Times New Roman" pitchFamily="18" charset="0"/>
                  <a:cs typeface="Times New Roman" pitchFamily="18" charset="0"/>
                </a:rPr>
                <a:t> = </a:t>
              </a:r>
            </a:p>
          </p:txBody>
        </p:sp>
        <p:cxnSp>
          <p:nvCxnSpPr>
            <p:cNvPr id="23" name="Straight Connector 17"/>
            <p:cNvCxnSpPr/>
            <p:nvPr/>
          </p:nvCxnSpPr>
          <p:spPr>
            <a:xfrm>
              <a:off x="6781800" y="3548180"/>
              <a:ext cx="16002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043" name="TextBox 19"/>
          <p:cNvSpPr txBox="1">
            <a:spLocks noChangeArrowheads="1"/>
          </p:cNvSpPr>
          <p:nvPr/>
        </p:nvSpPr>
        <p:spPr bwMode="auto">
          <a:xfrm>
            <a:off x="5954713" y="2566988"/>
            <a:ext cx="2133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n"/>
              <a:defRPr kumimoji="1" sz="2400" b="1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ja-JP" sz="1800" b="0">
                <a:latin typeface="Times New Roman" pitchFamily="18" charset="0"/>
                <a:cs typeface="Times New Roman" pitchFamily="18" charset="0"/>
              </a:rPr>
              <a:t>ξ</a:t>
            </a:r>
            <a:r>
              <a:rPr lang="en-US" altLang="ja-JP" sz="1800" b="0">
                <a:latin typeface="Times New Roman" pitchFamily="18" charset="0"/>
                <a:cs typeface="Times New Roman" pitchFamily="18" charset="0"/>
              </a:rPr>
              <a:t> = ln(1/z</a:t>
            </a:r>
            <a:r>
              <a:rPr lang="en-US" altLang="ja-JP" sz="1800" b="0" baseline="-2500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ja-JP" sz="1800" b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 b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altLang="ja-JP" sz="1800" b="0" baseline="-2500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ja-JP" sz="1800" b="0">
                <a:latin typeface="Times New Roman" pitchFamily="18" charset="0"/>
                <a:cs typeface="Times New Roman" pitchFamily="18" charset="0"/>
              </a:rPr>
              <a:t> = p</a:t>
            </a:r>
            <a:r>
              <a:rPr lang="en-US" altLang="ja-JP" sz="1800" b="0" baseline="-2500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ja-JP" sz="1800" b="0" baseline="30000">
                <a:latin typeface="Times New Roman" pitchFamily="18" charset="0"/>
                <a:cs typeface="Times New Roman" pitchFamily="18" charset="0"/>
              </a:rPr>
              <a:t>hadron</a:t>
            </a:r>
            <a:r>
              <a:rPr lang="en-US" altLang="ja-JP" sz="1800" b="0">
                <a:latin typeface="Times New Roman" pitchFamily="18" charset="0"/>
                <a:cs typeface="Times New Roman" pitchFamily="18" charset="0"/>
              </a:rPr>
              <a:t>/p</a:t>
            </a:r>
            <a:r>
              <a:rPr lang="en-US" altLang="ja-JP" sz="1800" b="0" baseline="-2500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ja-JP" sz="1800" b="0" baseline="30000">
                <a:latin typeface="Times New Roman" pitchFamily="18" charset="0"/>
                <a:cs typeface="Times New Roman" pitchFamily="18" charset="0"/>
              </a:rPr>
              <a:t>photon</a:t>
            </a:r>
            <a:endParaRPr lang="en-US" altLang="ja-JP" sz="1800" b="0" baseline="30000">
              <a:latin typeface="Arial" charset="0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613400" y="1477963"/>
            <a:ext cx="93662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dirty="0">
                <a:solidFill>
                  <a:srgbClr val="002060"/>
                </a:solidFill>
                <a:latin typeface="+mn-lt"/>
              </a:rPr>
              <a:t>PHENIX</a:t>
            </a:r>
            <a:endParaRPr lang="ja-JP" altLang="en-US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2014/3/17</a:t>
            </a:r>
            <a:endParaRPr lang="ja-JP" altLang="ja-JP" dirty="0"/>
          </a:p>
        </p:txBody>
      </p:sp>
      <p:sp>
        <p:nvSpPr>
          <p:cNvPr id="9" name="フッター プレースホルダー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J-PARC Heavy ion Workshop – ALICE and (s)PHENIX – K.Shigaki</a:t>
            </a:r>
            <a:endParaRPr lang="ja-JP" altLang="ja-JP" dirty="0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3583BD5-6FF6-4034-82C9-4E394C5CB913}" type="slidenum">
              <a:rPr lang="en-US" altLang="ja-JP" smtClean="0"/>
              <a:pPr>
                <a:defRPr/>
              </a:pPr>
              <a:t>14</a:t>
            </a:fld>
            <a:r>
              <a:rPr lang="en-US" altLang="ja-JP" smtClean="0"/>
              <a:t>/40</a:t>
            </a:r>
            <a:endParaRPr lang="ja-JP" altLang="ja-JP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コンテンツ プレースホルダー 1"/>
          <p:cNvSpPr>
            <a:spLocks noGrp="1"/>
          </p:cNvSpPr>
          <p:nvPr>
            <p:ph idx="13"/>
          </p:nvPr>
        </p:nvSpPr>
        <p:spPr>
          <a:xfrm>
            <a:off x="457200" y="1143000"/>
            <a:ext cx="8218488" cy="5167313"/>
          </a:xfrm>
        </p:spPr>
        <p:txBody>
          <a:bodyPr/>
          <a:lstStyle/>
          <a:p>
            <a:r>
              <a:rPr lang="en-US" altLang="ja-JP" smtClean="0"/>
              <a:t>shape after energy loss consistent with in vacuum</a:t>
            </a:r>
          </a:p>
          <a:p>
            <a:pPr lvl="1"/>
            <a:r>
              <a:rPr lang="en-US" altLang="ja-JP" smtClean="0"/>
              <a:t>energy ratio in different cone radii </a:t>
            </a:r>
            <a:r>
              <a:rPr lang="el-GR" altLang="ja-JP" i="1" smtClean="0"/>
              <a:t>σ</a:t>
            </a:r>
            <a:r>
              <a:rPr lang="el-GR" altLang="ja-JP" smtClean="0"/>
              <a:t>(</a:t>
            </a:r>
            <a:r>
              <a:rPr lang="en-US" altLang="ja-JP" i="1" smtClean="0"/>
              <a:t>R</a:t>
            </a:r>
            <a:r>
              <a:rPr lang="en-US" altLang="ja-JP" smtClean="0"/>
              <a:t>=0.2)/</a:t>
            </a:r>
            <a:r>
              <a:rPr lang="el-GR" altLang="ja-JP" i="1" smtClean="0"/>
              <a:t>σ</a:t>
            </a:r>
            <a:r>
              <a:rPr lang="el-GR" altLang="ja-JP" smtClean="0"/>
              <a:t>(</a:t>
            </a:r>
            <a:r>
              <a:rPr lang="en-US" altLang="ja-JP" i="1" smtClean="0"/>
              <a:t>R</a:t>
            </a:r>
            <a:r>
              <a:rPr lang="en-US" altLang="ja-JP" smtClean="0"/>
              <a:t>=0.3)</a:t>
            </a:r>
          </a:p>
          <a:p>
            <a:pPr lvl="1"/>
            <a:r>
              <a:rPr lang="en-US" altLang="ja-JP" smtClean="0"/>
              <a:t>both for peripheral and central collisions</a:t>
            </a:r>
          </a:p>
          <a:p>
            <a:r>
              <a:rPr lang="en-US" altLang="ja-JP" smtClean="0"/>
              <a:t>no sign of jet broadening</a:t>
            </a:r>
          </a:p>
          <a:p>
            <a:r>
              <a:rPr lang="en-US" altLang="ja-JP" smtClean="0"/>
              <a:t>good agreement with a model with energy loss</a:t>
            </a:r>
            <a:endParaRPr lang="ja-JP" altLang="en-US" smtClean="0"/>
          </a:p>
        </p:txBody>
      </p:sp>
      <p:sp>
        <p:nvSpPr>
          <p:cNvPr id="45059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Survived Jets Un-Modified ?</a:t>
            </a:r>
            <a:endParaRPr lang="ja-JP" altLang="en-US" smtClean="0"/>
          </a:p>
        </p:txBody>
      </p:sp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640138"/>
            <a:ext cx="4176712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13" y="3662363"/>
            <a:ext cx="4108450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日付プレースホルダー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2014/3/17</a:t>
            </a:r>
            <a:endParaRPr lang="ja-JP" altLang="ja-JP" dirty="0"/>
          </a:p>
        </p:txBody>
      </p:sp>
      <p:sp>
        <p:nvSpPr>
          <p:cNvPr id="9" name="フッター プレースホルダー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J-PARC Heavy ion Workshop – ALICE and (s)PHENIX – K.Shigaki</a:t>
            </a:r>
            <a:endParaRPr lang="ja-JP" altLang="ja-JP" dirty="0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3583BD5-6FF6-4034-82C9-4E394C5CB913}" type="slidenum">
              <a:rPr lang="en-US" altLang="ja-JP" smtClean="0"/>
              <a:pPr>
                <a:defRPr/>
              </a:pPr>
              <a:t>15</a:t>
            </a:fld>
            <a:r>
              <a:rPr lang="en-US" altLang="ja-JP" smtClean="0"/>
              <a:t>/40</a:t>
            </a:r>
            <a:endParaRPr lang="ja-JP" altLang="ja-JP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コンテンツ プレースホルダー 1"/>
          <p:cNvSpPr>
            <a:spLocks noGrp="1"/>
          </p:cNvSpPr>
          <p:nvPr>
            <p:ph idx="13"/>
          </p:nvPr>
        </p:nvSpPr>
        <p:spPr>
          <a:xfrm>
            <a:off x="457200" y="1143000"/>
            <a:ext cx="8291513" cy="5167313"/>
          </a:xfrm>
        </p:spPr>
        <p:txBody>
          <a:bodyPr/>
          <a:lstStyle/>
          <a:p>
            <a:r>
              <a:rPr lang="en-US" altLang="ja-JP" smtClean="0"/>
              <a:t>RHIC and LHC heavy flavor results consistent</a:t>
            </a:r>
          </a:p>
          <a:p>
            <a:pPr lvl="1"/>
            <a:r>
              <a:rPr lang="en-US" altLang="ja-JP" smtClean="0"/>
              <a:t>charm+beauty mesons’ semi-leptonic decay electrons</a:t>
            </a:r>
          </a:p>
          <a:p>
            <a:endParaRPr lang="en-US" altLang="ja-JP" smtClean="0"/>
          </a:p>
          <a:p>
            <a:endParaRPr lang="en-US" altLang="ja-JP" smtClean="0"/>
          </a:p>
          <a:p>
            <a:pPr lvl="1"/>
            <a:endParaRPr lang="en-US" altLang="ja-JP" smtClean="0"/>
          </a:p>
          <a:p>
            <a:pPr lvl="1"/>
            <a:endParaRPr lang="en-US" altLang="ja-JP" smtClean="0"/>
          </a:p>
          <a:p>
            <a:pPr lvl="1"/>
            <a:endParaRPr lang="en-US" altLang="ja-JP" smtClean="0"/>
          </a:p>
          <a:p>
            <a:pPr lvl="1"/>
            <a:endParaRPr lang="en-US" altLang="ja-JP" smtClean="0"/>
          </a:p>
          <a:p>
            <a:pPr lvl="1"/>
            <a:endParaRPr lang="en-US" altLang="ja-JP" smtClean="0"/>
          </a:p>
          <a:p>
            <a:r>
              <a:rPr lang="en-US" altLang="ja-JP" smtClean="0"/>
              <a:t>next step: charm/beauty separation</a:t>
            </a:r>
          </a:p>
          <a:p>
            <a:pPr lvl="1"/>
            <a:r>
              <a:rPr lang="en-US" altLang="ja-JP" smtClean="0"/>
              <a:t>key: vertex detctors</a:t>
            </a:r>
            <a:endParaRPr lang="ja-JP" altLang="en-US" smtClean="0"/>
          </a:p>
        </p:txBody>
      </p:sp>
      <p:sp>
        <p:nvSpPr>
          <p:cNvPr id="46083" name="タイトル 2"/>
          <p:cNvSpPr>
            <a:spLocks noGrp="1"/>
          </p:cNvSpPr>
          <p:nvPr>
            <p:ph type="title"/>
          </p:nvPr>
        </p:nvSpPr>
        <p:spPr>
          <a:xfrm>
            <a:off x="457200" y="0"/>
            <a:ext cx="7570788" cy="836613"/>
          </a:xfrm>
        </p:spPr>
        <p:txBody>
          <a:bodyPr/>
          <a:lstStyle/>
          <a:p>
            <a:r>
              <a:rPr lang="en-US" altLang="ja-JP" smtClean="0"/>
              <a:t>PID’ed Singles for Flavor Differential</a:t>
            </a:r>
            <a:endParaRPr lang="ja-JP" altLang="en-US" smtClean="0"/>
          </a:p>
        </p:txBody>
      </p:sp>
      <p:graphicFrame>
        <p:nvGraphicFramePr>
          <p:cNvPr id="46084" name="オブジェクト 7"/>
          <p:cNvGraphicFramePr>
            <a:graphicFrameLocks noChangeAspect="1"/>
          </p:cNvGraphicFramePr>
          <p:nvPr/>
        </p:nvGraphicFramePr>
        <p:xfrm>
          <a:off x="2020888" y="2163763"/>
          <a:ext cx="3371850" cy="325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45" name="Acrobat Document" r:id="rId4" imgW="5400664" imgH="5209972" progId="AcroExch.Document.7">
                  <p:embed/>
                </p:oleObj>
              </mc:Choice>
              <mc:Fallback>
                <p:oleObj name="Acrobat Document" r:id="rId4" imgW="5400664" imgH="5209972" progId="AcroExch.Document.7">
                  <p:embed/>
                  <p:pic>
                    <p:nvPicPr>
                      <p:cNvPr id="0" name="オブジェクト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0888" y="2163763"/>
                        <a:ext cx="3371850" cy="325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5468938" y="4595813"/>
            <a:ext cx="1624012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dirty="0">
                <a:solidFill>
                  <a:srgbClr val="002060"/>
                </a:solidFill>
                <a:latin typeface="+mn-lt"/>
              </a:rPr>
              <a:t>PHENIX, ALICE</a:t>
            </a:r>
            <a:endParaRPr lang="ja-JP" altLang="en-US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2014/3/17</a:t>
            </a:r>
            <a:endParaRPr lang="ja-JP" altLang="ja-JP" dirty="0"/>
          </a:p>
        </p:txBody>
      </p:sp>
      <p:sp>
        <p:nvSpPr>
          <p:cNvPr id="9" name="フッター プレースホルダー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J-PARC Heavy ion Workshop – ALICE and (s)PHENIX – K.Shigaki</a:t>
            </a:r>
            <a:endParaRPr lang="ja-JP" altLang="ja-JP" dirty="0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3583BD5-6FF6-4034-82C9-4E394C5CB913}" type="slidenum">
              <a:rPr lang="en-US" altLang="ja-JP" smtClean="0"/>
              <a:pPr>
                <a:defRPr/>
              </a:pPr>
              <a:t>16</a:t>
            </a:fld>
            <a:r>
              <a:rPr lang="en-US" altLang="ja-JP" smtClean="0"/>
              <a:t>/40</a:t>
            </a:r>
            <a:endParaRPr lang="ja-JP" altLang="ja-JP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コンテンツ プレースホルダー 1"/>
          <p:cNvSpPr>
            <a:spLocks noGrp="1"/>
          </p:cNvSpPr>
          <p:nvPr>
            <p:ph idx="13"/>
          </p:nvPr>
        </p:nvSpPr>
        <p:spPr>
          <a:xfrm>
            <a:off x="457200" y="1143000"/>
            <a:ext cx="8218488" cy="5167313"/>
          </a:xfrm>
        </p:spPr>
        <p:txBody>
          <a:bodyPr/>
          <a:lstStyle/>
          <a:p>
            <a:r>
              <a:rPr lang="en-US" altLang="ja-JP" dirty="0" smtClean="0"/>
              <a:t>charm and beauty mesons with compatible &lt;</a:t>
            </a:r>
            <a:r>
              <a:rPr lang="en-US" altLang="ja-JP" i="1" dirty="0" err="1" smtClean="0"/>
              <a:t>p</a:t>
            </a:r>
            <a:r>
              <a:rPr lang="en-US" altLang="ja-JP" baseline="-25000" dirty="0" err="1" smtClean="0"/>
              <a:t>T</a:t>
            </a:r>
            <a:r>
              <a:rPr lang="en-US" altLang="ja-JP" dirty="0" smtClean="0"/>
              <a:t>&gt; </a:t>
            </a:r>
          </a:p>
          <a:p>
            <a:pPr lvl="1"/>
            <a:r>
              <a:rPr lang="en-US" altLang="ja-JP" dirty="0" smtClean="0"/>
              <a:t>open charm (average of D</a:t>
            </a:r>
            <a:r>
              <a:rPr lang="en-US" altLang="ja-JP" baseline="30000" dirty="0" smtClean="0">
                <a:latin typeface="Symbol" pitchFamily="18" charset="2"/>
              </a:rPr>
              <a:t>0</a:t>
            </a:r>
            <a:r>
              <a:rPr lang="en-US" altLang="ja-JP" dirty="0" smtClean="0"/>
              <a:t>, D</a:t>
            </a:r>
            <a:r>
              <a:rPr lang="en-US" altLang="ja-JP" baseline="30000" dirty="0" smtClean="0">
                <a:latin typeface="Symbol" pitchFamily="18" charset="2"/>
              </a:rPr>
              <a:t>+</a:t>
            </a:r>
            <a:r>
              <a:rPr lang="en-US" altLang="ja-JP" dirty="0" smtClean="0"/>
              <a:t>, D</a:t>
            </a:r>
            <a:r>
              <a:rPr lang="en-US" altLang="ja-JP" baseline="30000" dirty="0" smtClean="0">
                <a:latin typeface="Symbol" pitchFamily="18" charset="2"/>
              </a:rPr>
              <a:t>*+</a:t>
            </a:r>
            <a:r>
              <a:rPr lang="en-US" altLang="ja-JP" dirty="0" smtClean="0"/>
              <a:t>), ALICE</a:t>
            </a:r>
          </a:p>
          <a:p>
            <a:pPr lvl="1"/>
            <a:r>
              <a:rPr lang="en-US" altLang="ja-JP" dirty="0" smtClean="0"/>
              <a:t>non-prompt J/</a:t>
            </a:r>
            <a:r>
              <a:rPr lang="en-US" altLang="ja-JP" dirty="0" smtClean="0">
                <a:latin typeface="Symbol" pitchFamily="18" charset="2"/>
              </a:rPr>
              <a:t>Y</a:t>
            </a:r>
            <a:r>
              <a:rPr lang="en-US" altLang="ja-JP" dirty="0" smtClean="0"/>
              <a:t> (</a:t>
            </a:r>
            <a:r>
              <a:rPr lang="en-US" altLang="ja-JP" dirty="0" smtClean="0">
                <a:sym typeface="Symbol" pitchFamily="18" charset="2"/>
              </a:rPr>
              <a:t> B</a:t>
            </a:r>
            <a:r>
              <a:rPr lang="en-US" altLang="ja-JP" dirty="0" smtClean="0"/>
              <a:t>), CMS</a:t>
            </a:r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indication of weaker suppression of beauty</a:t>
            </a:r>
          </a:p>
        </p:txBody>
      </p:sp>
      <p:sp>
        <p:nvSpPr>
          <p:cNvPr id="47107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Possible Mass Hierarchy</a:t>
            </a:r>
            <a:endParaRPr lang="ja-JP" altLang="en-US" smtClean="0"/>
          </a:p>
        </p:txBody>
      </p:sp>
      <p:graphicFrame>
        <p:nvGraphicFramePr>
          <p:cNvPr id="47108" name="オブジェクト 6"/>
          <p:cNvGraphicFramePr>
            <a:graphicFrameLocks noChangeAspect="1"/>
          </p:cNvGraphicFramePr>
          <p:nvPr/>
        </p:nvGraphicFramePr>
        <p:xfrm>
          <a:off x="2843213" y="2649538"/>
          <a:ext cx="2808287" cy="286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68" name="Acrobat Document" r:id="rId4" imgW="5400664" imgH="5514772" progId="AcroExch.Document.7">
                  <p:embed/>
                </p:oleObj>
              </mc:Choice>
              <mc:Fallback>
                <p:oleObj name="Acrobat Document" r:id="rId4" imgW="5400664" imgH="5514772" progId="AcroExch.Document.7">
                  <p:embed/>
                  <p:pic>
                    <p:nvPicPr>
                      <p:cNvPr id="0" name="オブジェクト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2649538"/>
                        <a:ext cx="2808287" cy="286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日付プレースホルダー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2014/3/17</a:t>
            </a:r>
            <a:endParaRPr lang="ja-JP" altLang="ja-JP" dirty="0"/>
          </a:p>
        </p:txBody>
      </p:sp>
      <p:sp>
        <p:nvSpPr>
          <p:cNvPr id="9" name="フッター プレースホルダー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J-PARC Heavy ion Workshop – ALICE and (s)PHENIX – K.Shigaki</a:t>
            </a:r>
            <a:endParaRPr lang="ja-JP" altLang="ja-JP" dirty="0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3583BD5-6FF6-4034-82C9-4E394C5CB913}" type="slidenum">
              <a:rPr lang="en-US" altLang="ja-JP" smtClean="0"/>
              <a:pPr>
                <a:defRPr/>
              </a:pPr>
              <a:t>17</a:t>
            </a:fld>
            <a:r>
              <a:rPr lang="en-US" altLang="ja-JP" smtClean="0"/>
              <a:t>/40</a:t>
            </a:r>
            <a:endParaRPr lang="ja-JP" altLang="ja-JP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Quarkonia – Sequentially Melting?</a:t>
            </a:r>
            <a:endParaRPr lang="ja-JP" altLang="en-US" smtClean="0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013" y="3217863"/>
            <a:ext cx="2162175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3214688"/>
            <a:ext cx="2124075" cy="207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3222625"/>
            <a:ext cx="3327400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diga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271588"/>
            <a:ext cx="3816350" cy="19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1300163" y="5445125"/>
            <a:ext cx="33432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dirty="0">
                <a:solidFill>
                  <a:srgbClr val="002060"/>
                </a:solidFill>
                <a:latin typeface="+mn-lt"/>
              </a:rPr>
              <a:t>CMS, PRL 109, 222301 (2012)</a:t>
            </a:r>
            <a:endParaRPr lang="ja-JP" altLang="en-US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1412875"/>
            <a:ext cx="1995488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コンテンツ プレースホルダー 1"/>
          <p:cNvSpPr>
            <a:spLocks noGrp="1"/>
          </p:cNvSpPr>
          <p:nvPr>
            <p:ph idx="13"/>
          </p:nvPr>
        </p:nvSpPr>
        <p:spPr>
          <a:xfrm>
            <a:off x="457200" y="1143000"/>
            <a:ext cx="8218488" cy="5167313"/>
          </a:xfrm>
        </p:spPr>
        <p:txBody>
          <a:bodyPr/>
          <a:lstStyle/>
          <a:p>
            <a:r>
              <a:rPr lang="en-US" altLang="ja-JP" smtClean="0">
                <a:latin typeface="Symbol" pitchFamily="18" charset="2"/>
              </a:rPr>
              <a:t>U</a:t>
            </a:r>
            <a:r>
              <a:rPr lang="en-US" altLang="ja-JP" smtClean="0"/>
              <a:t>(2S) more suppressed than </a:t>
            </a:r>
            <a:r>
              <a:rPr lang="en-US" altLang="ja-JP" smtClean="0">
                <a:latin typeface="Symbol" pitchFamily="18" charset="2"/>
              </a:rPr>
              <a:t>U</a:t>
            </a:r>
            <a:r>
              <a:rPr lang="en-US" altLang="ja-JP" smtClean="0"/>
              <a:t>(1S)</a:t>
            </a:r>
          </a:p>
          <a:p>
            <a:pPr lvl="1"/>
            <a:r>
              <a:rPr lang="en-US" altLang="ja-JP" baseline="-25000" smtClean="0"/>
              <a:t> </a:t>
            </a:r>
            <a:r>
              <a:rPr lang="en-US" altLang="ja-JP" smtClean="0">
                <a:latin typeface="Symbol" pitchFamily="18" charset="2"/>
              </a:rPr>
              <a:t>U</a:t>
            </a:r>
            <a:r>
              <a:rPr lang="en-US" altLang="ja-JP" smtClean="0"/>
              <a:t>(3S) even more suppressed</a:t>
            </a:r>
          </a:p>
          <a:p>
            <a:r>
              <a:rPr lang="en-US" altLang="ja-JP" smtClean="0"/>
              <a:t>no signature of sequential melting</a:t>
            </a:r>
          </a:p>
          <a:p>
            <a:r>
              <a:rPr lang="en-US" altLang="ja-JP" smtClean="0"/>
              <a:t>(feed down uncorrected)</a:t>
            </a:r>
            <a:endParaRPr lang="ja-JP" altLang="en-US" smtClean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2014/3/17</a:t>
            </a:r>
            <a:endParaRPr lang="ja-JP" altLang="ja-JP" dirty="0"/>
          </a:p>
        </p:txBody>
      </p:sp>
      <p:sp>
        <p:nvSpPr>
          <p:cNvPr id="12" name="フッター プレースホルダー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J-PARC Heavy ion Workshop – ALICE and (s)PHENIX – K.Shigaki</a:t>
            </a:r>
            <a:endParaRPr lang="ja-JP" altLang="ja-JP" dirty="0"/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3583BD5-6FF6-4034-82C9-4E394C5CB913}" type="slidenum">
              <a:rPr lang="en-US" altLang="ja-JP" smtClean="0"/>
              <a:pPr>
                <a:defRPr/>
              </a:pPr>
              <a:t>18</a:t>
            </a:fld>
            <a:r>
              <a:rPr lang="en-US" altLang="ja-JP" smtClean="0"/>
              <a:t>/40</a:t>
            </a:r>
            <a:endParaRPr lang="ja-JP" altLang="ja-JP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コンテンツ プレースホルダ 4"/>
          <p:cNvSpPr>
            <a:spLocks noGrp="1"/>
          </p:cNvSpPr>
          <p:nvPr>
            <p:ph idx="13"/>
          </p:nvPr>
        </p:nvSpPr>
        <p:spPr>
          <a:xfrm>
            <a:off x="457200" y="1143000"/>
            <a:ext cx="8218488" cy="5167313"/>
          </a:xfrm>
        </p:spPr>
        <p:txBody>
          <a:bodyPr/>
          <a:lstStyle/>
          <a:p>
            <a:pPr eaLnBrk="1" hangingPunct="1"/>
            <a:r>
              <a:rPr lang="en-US" altLang="ja-JP" dirty="0" smtClean="0"/>
              <a:t>PAST experiences at (+ before) PHENIX/ALICE</a:t>
            </a:r>
          </a:p>
          <a:p>
            <a:pPr lvl="1" eaLnBrk="1" hangingPunct="1"/>
            <a:r>
              <a:rPr lang="en-US" altLang="ja-JP" dirty="0"/>
              <a:t>a</a:t>
            </a:r>
            <a:r>
              <a:rPr lang="en-US" altLang="ja-JP" dirty="0" smtClean="0"/>
              <a:t>nd physics at J-PARC-HI</a:t>
            </a:r>
          </a:p>
          <a:p>
            <a:pPr eaLnBrk="1" hangingPunct="1"/>
            <a:r>
              <a:rPr lang="en-US" altLang="ja-JP" dirty="0" smtClean="0"/>
              <a:t>PRESENT topics at PHENIX/ALICE</a:t>
            </a:r>
          </a:p>
          <a:p>
            <a:pPr lvl="1" eaLnBrk="1" hangingPunct="1"/>
            <a:r>
              <a:rPr lang="en-US" altLang="ja-JP" dirty="0"/>
              <a:t>a</a:t>
            </a:r>
            <a:r>
              <a:rPr lang="en-US" altLang="ja-JP" dirty="0" smtClean="0"/>
              <a:t>nd stimulus to J-PARC-HI</a:t>
            </a:r>
          </a:p>
          <a:p>
            <a:pPr eaLnBrk="1" hangingPunct="1"/>
            <a:r>
              <a:rPr lang="en-US" altLang="ja-JP" dirty="0" smtClean="0"/>
              <a:t>FUTURE plans at PHENIX/ALICE</a:t>
            </a:r>
          </a:p>
          <a:p>
            <a:pPr lvl="1" eaLnBrk="1" hangingPunct="1"/>
            <a:r>
              <a:rPr lang="en-US" altLang="ja-JP" dirty="0"/>
              <a:t>a</a:t>
            </a:r>
            <a:r>
              <a:rPr lang="en-US" altLang="ja-JP" dirty="0" smtClean="0"/>
              <a:t>nd impacts on J</a:t>
            </a:r>
            <a:r>
              <a:rPr lang="en-US" altLang="ja-JP" dirty="0"/>
              <a:t>-</a:t>
            </a:r>
            <a:r>
              <a:rPr lang="en-US" altLang="ja-JP" dirty="0" smtClean="0"/>
              <a:t>PARC-HI</a:t>
            </a:r>
            <a:endParaRPr lang="en-US" altLang="ja-JP" dirty="0"/>
          </a:p>
          <a:p>
            <a:pPr eaLnBrk="1" hangingPunct="1"/>
            <a:r>
              <a:rPr lang="en-US" altLang="ja-JP" dirty="0" smtClean="0"/>
              <a:t>summary and concluding remarks</a:t>
            </a:r>
          </a:p>
        </p:txBody>
      </p:sp>
      <p:sp>
        <p:nvSpPr>
          <p:cNvPr id="15363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Presentation Outline</a:t>
            </a:r>
            <a:endParaRPr lang="ja-JP" altLang="en-US" smtClean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2014/3/17</a:t>
            </a:r>
            <a:endParaRPr lang="ja-JP" altLang="ja-JP" dirty="0"/>
          </a:p>
        </p:txBody>
      </p:sp>
      <p:sp>
        <p:nvSpPr>
          <p:cNvPr id="9" name="フッター プレースホルダー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J-PARC Heavy ion Workshop – ALICE and (s)PHENIX – K.Shigaki</a:t>
            </a:r>
            <a:endParaRPr lang="ja-JP" altLang="ja-JP" dirty="0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3583BD5-6FF6-4034-82C9-4E394C5CB913}" type="slidenum">
              <a:rPr lang="en-US" altLang="ja-JP" smtClean="0"/>
              <a:pPr>
                <a:defRPr/>
              </a:pPr>
              <a:t>1</a:t>
            </a:fld>
            <a:r>
              <a:rPr lang="en-US" altLang="ja-JP" smtClean="0"/>
              <a:t>/40</a:t>
            </a:r>
            <a:endParaRPr lang="ja-JP" altLang="ja-JP" dirty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3"/>
          </p:nvPr>
        </p:nvSpPr>
        <p:spPr>
          <a:xfrm>
            <a:off x="457200" y="1142984"/>
            <a:ext cx="8435280" cy="5167329"/>
          </a:xfrm>
        </p:spPr>
        <p:txBody>
          <a:bodyPr/>
          <a:lstStyle/>
          <a:p>
            <a:r>
              <a:rPr kumimoji="1" lang="en-US" altLang="ja-JP" dirty="0" smtClean="0"/>
              <a:t>RHIC beam energy scan</a:t>
            </a:r>
          </a:p>
          <a:p>
            <a:pPr lvl="1"/>
            <a:r>
              <a:rPr lang="en-US" altLang="ja-JP" dirty="0" smtClean="0"/>
              <a:t>phase 1 (2010–2011)</a:t>
            </a:r>
          </a:p>
          <a:p>
            <a:pPr lvl="2"/>
            <a:r>
              <a:rPr lang="en-US" altLang="ja-JP" dirty="0"/>
              <a:t>7.7, 11.5, 19.6, 27, </a:t>
            </a:r>
            <a:r>
              <a:rPr lang="en-US" altLang="ja-JP" dirty="0" smtClean="0"/>
              <a:t>39 </a:t>
            </a:r>
            <a:r>
              <a:rPr lang="en-US" altLang="ja-JP" dirty="0" err="1" smtClean="0"/>
              <a:t>GeV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phase 2 (2018–2019)</a:t>
            </a:r>
          </a:p>
          <a:p>
            <a:pPr lvl="2"/>
            <a:r>
              <a:rPr lang="en-US" altLang="ja-JP" dirty="0" smtClean="0"/>
              <a:t>same energy region</a:t>
            </a:r>
            <a:endParaRPr kumimoji="1" lang="en-US" altLang="ja-JP" dirty="0" smtClean="0"/>
          </a:p>
          <a:p>
            <a:pPr lvl="2"/>
            <a:r>
              <a:rPr lang="en-US" altLang="ja-JP" dirty="0" smtClean="0"/>
              <a:t>luminosity upgrade with electron cooling</a:t>
            </a:r>
            <a:endParaRPr kumimoji="1" lang="en-US" altLang="ja-JP" dirty="0" smtClean="0"/>
          </a:p>
          <a:p>
            <a:pPr lvl="1"/>
            <a:r>
              <a:rPr lang="en-US" altLang="ja-JP" i="1" dirty="0" smtClean="0"/>
              <a:t>ref.</a:t>
            </a:r>
            <a:r>
              <a:rPr lang="en-US" altLang="ja-JP" dirty="0" smtClean="0"/>
              <a:t> N. </a:t>
            </a:r>
            <a:r>
              <a:rPr lang="en-US" altLang="ja-JP" dirty="0" err="1" smtClean="0"/>
              <a:t>Xu</a:t>
            </a:r>
            <a:r>
              <a:rPr lang="en-US" altLang="ja-JP" dirty="0" smtClean="0"/>
              <a:t> on STAR and RHIC BES</a:t>
            </a:r>
          </a:p>
          <a:p>
            <a:r>
              <a:rPr kumimoji="1" lang="en-US" altLang="ja-JP" dirty="0" smtClean="0"/>
              <a:t>remember?  once upon a time, we had fixed targets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Time to Look Back and Think</a:t>
            </a:r>
            <a:endParaRPr kumimoji="1" lang="ja-JP" altLang="en-US" dirty="0"/>
          </a:p>
        </p:txBody>
      </p:sp>
      <p:sp>
        <p:nvSpPr>
          <p:cNvPr id="10" name="日付プレースホルダー 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2014/3/17</a:t>
            </a:r>
            <a:endParaRPr lang="ja-JP" altLang="ja-JP" dirty="0"/>
          </a:p>
        </p:txBody>
      </p:sp>
      <p:sp>
        <p:nvSpPr>
          <p:cNvPr id="11" name="フッター プレースホルダー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J-PARC Heavy ion Workshop – ALICE and (s)PHENIX – K.Shigaki</a:t>
            </a:r>
            <a:endParaRPr lang="ja-JP" altLang="ja-JP" dirty="0"/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3583BD5-6FF6-4034-82C9-4E394C5CB913}" type="slidenum">
              <a:rPr lang="en-US" altLang="ja-JP" smtClean="0"/>
              <a:pPr>
                <a:defRPr/>
              </a:pPr>
              <a:t>19</a:t>
            </a:fld>
            <a:r>
              <a:rPr lang="en-US" altLang="ja-JP" smtClean="0"/>
              <a:t>/40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3169897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3"/>
          </p:nvPr>
        </p:nvSpPr>
        <p:spPr>
          <a:xfrm>
            <a:off x="457200" y="1142984"/>
            <a:ext cx="8363272" cy="5167329"/>
          </a:xfrm>
        </p:spPr>
        <p:txBody>
          <a:bodyPr/>
          <a:lstStyle/>
          <a:p>
            <a:r>
              <a:rPr lang="en-US" altLang="ja-JP" dirty="0" smtClean="0"/>
              <a:t>hadron production </a:t>
            </a:r>
            <a:r>
              <a:rPr lang="en-US" altLang="ja-JP" dirty="0"/>
              <a:t>at √</a:t>
            </a:r>
            <a:r>
              <a:rPr lang="en-US" altLang="ja-JP" i="1" dirty="0" err="1"/>
              <a:t>s</a:t>
            </a:r>
            <a:r>
              <a:rPr lang="en-US" altLang="ja-JP" baseline="-25000" dirty="0" err="1"/>
              <a:t>NN</a:t>
            </a:r>
            <a:r>
              <a:rPr lang="en-US" altLang="ja-JP" dirty="0"/>
              <a:t> </a:t>
            </a:r>
            <a:r>
              <a:rPr lang="en-US" altLang="ja-JP" dirty="0" smtClean="0"/>
              <a:t>up to ~ 20 </a:t>
            </a:r>
            <a:r>
              <a:rPr lang="en-US" altLang="ja-JP" dirty="0" err="1" smtClean="0"/>
              <a:t>GeV</a:t>
            </a:r>
            <a:endParaRPr lang="en-US" altLang="ja-JP" dirty="0"/>
          </a:p>
          <a:p>
            <a:pPr lvl="1"/>
            <a:r>
              <a:rPr kumimoji="1" lang="en-US" altLang="ja-JP" dirty="0" smtClean="0"/>
              <a:t>NA34</a:t>
            </a:r>
          </a:p>
          <a:p>
            <a:pPr lvl="1"/>
            <a:r>
              <a:rPr lang="en-US" altLang="ja-JP" dirty="0" smtClean="0"/>
              <a:t>NA35/49/61</a:t>
            </a:r>
          </a:p>
          <a:p>
            <a:pPr lvl="1"/>
            <a:r>
              <a:rPr lang="en-US" altLang="ja-JP" dirty="0" smtClean="0"/>
              <a:t>NA36</a:t>
            </a:r>
          </a:p>
          <a:p>
            <a:pPr lvl="1"/>
            <a:r>
              <a:rPr lang="en-US" altLang="ja-JP" dirty="0" smtClean="0"/>
              <a:t>NA44</a:t>
            </a:r>
          </a:p>
          <a:p>
            <a:pPr lvl="2"/>
            <a:r>
              <a:rPr lang="en-US" altLang="ja-JP" dirty="0" smtClean="0"/>
              <a:t>S. </a:t>
            </a:r>
            <a:r>
              <a:rPr lang="en-US" altLang="ja-JP" dirty="0" err="1" smtClean="0"/>
              <a:t>Nagamiya</a:t>
            </a:r>
            <a:r>
              <a:rPr lang="en-US" altLang="ja-JP" dirty="0" smtClean="0"/>
              <a:t>, K. </a:t>
            </a:r>
            <a:r>
              <a:rPr lang="en-US" altLang="ja-JP" dirty="0" err="1" smtClean="0"/>
              <a:t>Shigaki</a:t>
            </a:r>
            <a:r>
              <a:rPr lang="en-US" altLang="ja-JP" dirty="0" smtClean="0"/>
              <a:t>, </a:t>
            </a:r>
            <a:r>
              <a:rPr lang="en-US" altLang="ja-JP" u="sng" dirty="0" smtClean="0"/>
              <a:t>M. </a:t>
            </a:r>
            <a:r>
              <a:rPr lang="en-US" altLang="ja-JP" u="sng" dirty="0" err="1" smtClean="0"/>
              <a:t>Kaneta</a:t>
            </a:r>
            <a:r>
              <a:rPr lang="en-US" altLang="ja-JP" dirty="0" smtClean="0"/>
              <a:t> </a:t>
            </a:r>
            <a:r>
              <a:rPr lang="en-US" altLang="ja-JP" i="1" dirty="0" smtClean="0"/>
              <a:t>et al.</a:t>
            </a:r>
          </a:p>
          <a:p>
            <a:pPr lvl="1"/>
            <a:r>
              <a:rPr lang="en-US" altLang="ja-JP" dirty="0" smtClean="0"/>
              <a:t>NA52</a:t>
            </a:r>
          </a:p>
          <a:p>
            <a:pPr lvl="1"/>
            <a:r>
              <a:rPr lang="en-US" altLang="ja-JP" dirty="0"/>
              <a:t>WA85/94/97, </a:t>
            </a:r>
            <a:r>
              <a:rPr lang="en-US" altLang="ja-JP" dirty="0" smtClean="0"/>
              <a:t>NA57</a:t>
            </a:r>
          </a:p>
          <a:p>
            <a:r>
              <a:rPr lang="en-US" altLang="ja-JP" dirty="0" smtClean="0"/>
              <a:t>lepton</a:t>
            </a:r>
            <a:r>
              <a:rPr lang="en-US" altLang="ja-JP" dirty="0"/>
              <a:t>/photon production at √</a:t>
            </a:r>
            <a:r>
              <a:rPr lang="en-US" altLang="ja-JP" i="1" dirty="0" err="1"/>
              <a:t>s</a:t>
            </a:r>
            <a:r>
              <a:rPr lang="en-US" altLang="ja-JP" baseline="-25000" dirty="0" err="1"/>
              <a:t>NN</a:t>
            </a:r>
            <a:r>
              <a:rPr lang="en-US" altLang="ja-JP" dirty="0"/>
              <a:t> </a:t>
            </a:r>
            <a:r>
              <a:rPr lang="en-US" altLang="ja-JP" dirty="0" smtClean="0"/>
              <a:t>up to ~ 20 </a:t>
            </a:r>
            <a:r>
              <a:rPr lang="en-US" altLang="ja-JP" dirty="0" err="1" smtClean="0"/>
              <a:t>GeV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NA38</a:t>
            </a:r>
            <a:r>
              <a:rPr lang="en-US" altLang="ja-JP" dirty="0"/>
              <a:t>/50/51/</a:t>
            </a:r>
            <a:r>
              <a:rPr lang="en-US" altLang="ja-JP" dirty="0" smtClean="0"/>
              <a:t>60 (di-</a:t>
            </a:r>
            <a:r>
              <a:rPr lang="en-US" altLang="ja-JP" dirty="0" err="1" smtClean="0"/>
              <a:t>muon</a:t>
            </a:r>
            <a:r>
              <a:rPr lang="en-US" altLang="ja-JP" dirty="0" smtClean="0"/>
              <a:t>)</a:t>
            </a:r>
          </a:p>
          <a:p>
            <a:pPr lvl="1"/>
            <a:r>
              <a:rPr lang="en-US" altLang="ja-JP" dirty="0" smtClean="0"/>
              <a:t>NA45 (di-electron)</a:t>
            </a:r>
          </a:p>
          <a:p>
            <a:pPr lvl="1"/>
            <a:r>
              <a:rPr lang="en-US" altLang="ja-JP" dirty="0"/>
              <a:t>WA80/93/</a:t>
            </a:r>
            <a:r>
              <a:rPr lang="en-US" altLang="ja-JP" dirty="0" smtClean="0"/>
              <a:t>98 (photon)</a:t>
            </a:r>
            <a:endParaRPr lang="en-US" altLang="ja-JP" dirty="0"/>
          </a:p>
          <a:p>
            <a:endParaRPr lang="en-US" altLang="ja-JP" dirty="0"/>
          </a:p>
          <a:p>
            <a:pPr lvl="1"/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Heavy </a:t>
            </a:r>
            <a:r>
              <a:rPr lang="en-US" altLang="ja-JP" dirty="0"/>
              <a:t>I</a:t>
            </a:r>
            <a:r>
              <a:rPr kumimoji="1" lang="en-US" altLang="ja-JP" dirty="0" smtClean="0"/>
              <a:t>on </a:t>
            </a:r>
            <a:r>
              <a:rPr lang="en-US" altLang="ja-JP" dirty="0"/>
              <a:t>P</a:t>
            </a:r>
            <a:r>
              <a:rPr kumimoji="1" lang="en-US" altLang="ja-JP" dirty="0" smtClean="0"/>
              <a:t>rograms at SPS</a:t>
            </a:r>
            <a:endParaRPr kumimoji="1" lang="ja-JP" altLang="en-US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2014/3/17</a:t>
            </a:r>
            <a:endParaRPr lang="ja-JP" altLang="ja-JP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J-PARC Heavy ion Workshop – ALICE and (s)PHENIX – K.Shigaki</a:t>
            </a:r>
            <a:endParaRPr lang="ja-JP" altLang="ja-JP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3583BD5-6FF6-4034-82C9-4E394C5CB913}" type="slidenum">
              <a:rPr lang="en-US" altLang="ja-JP" smtClean="0"/>
              <a:pPr>
                <a:defRPr/>
              </a:pPr>
              <a:t>20</a:t>
            </a:fld>
            <a:r>
              <a:rPr lang="en-US" altLang="ja-JP" smtClean="0"/>
              <a:t>/40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2571251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3"/>
          </p:nvPr>
        </p:nvSpPr>
        <p:spPr>
          <a:xfrm>
            <a:off x="457200" y="1142984"/>
            <a:ext cx="8363272" cy="5167329"/>
          </a:xfrm>
        </p:spPr>
        <p:txBody>
          <a:bodyPr/>
          <a:lstStyle/>
          <a:p>
            <a:r>
              <a:rPr kumimoji="1" lang="en-US" altLang="ja-JP" dirty="0" smtClean="0"/>
              <a:t>hadron production at √</a:t>
            </a:r>
            <a:r>
              <a:rPr kumimoji="1" lang="en-US" altLang="ja-JP" i="1" dirty="0" err="1" smtClean="0"/>
              <a:t>s</a:t>
            </a:r>
            <a:r>
              <a:rPr kumimoji="1" lang="en-US" altLang="ja-JP" baseline="-25000" dirty="0" err="1" smtClean="0"/>
              <a:t>NN</a:t>
            </a:r>
            <a:r>
              <a:rPr kumimoji="1" lang="en-US" altLang="ja-JP" dirty="0" smtClean="0"/>
              <a:t> up to ~ 5 </a:t>
            </a:r>
            <a:r>
              <a:rPr kumimoji="1" lang="en-US" altLang="ja-JP" dirty="0" err="1" smtClean="0"/>
              <a:t>GeV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E802/859/866/917</a:t>
            </a:r>
          </a:p>
          <a:p>
            <a:pPr lvl="2"/>
            <a:r>
              <a:rPr lang="en-US" altLang="ja-JP" dirty="0" smtClean="0"/>
              <a:t>S. </a:t>
            </a:r>
            <a:r>
              <a:rPr lang="en-US" altLang="ja-JP" dirty="0" err="1" smtClean="0"/>
              <a:t>Nagamiya</a:t>
            </a:r>
            <a:r>
              <a:rPr lang="en-US" altLang="ja-JP" dirty="0" smtClean="0"/>
              <a:t>, H. </a:t>
            </a:r>
            <a:r>
              <a:rPr lang="en-US" altLang="ja-JP" dirty="0" err="1"/>
              <a:t>H</a:t>
            </a:r>
            <a:r>
              <a:rPr lang="en-US" altLang="ja-JP" dirty="0" err="1" smtClean="0"/>
              <a:t>amagaki</a:t>
            </a:r>
            <a:r>
              <a:rPr lang="en-US" altLang="ja-JP" dirty="0" smtClean="0"/>
              <a:t>, </a:t>
            </a:r>
            <a:r>
              <a:rPr lang="en-US" altLang="ja-JP" u="sng" dirty="0" smtClean="0"/>
              <a:t>K. </a:t>
            </a:r>
            <a:r>
              <a:rPr lang="en-US" altLang="ja-JP" u="sng" dirty="0" err="1" smtClean="0"/>
              <a:t>Shigaki</a:t>
            </a:r>
            <a:r>
              <a:rPr lang="en-US" altLang="ja-JP" dirty="0" smtClean="0"/>
              <a:t>, </a:t>
            </a:r>
            <a:r>
              <a:rPr lang="en-US" altLang="ja-JP" u="sng" dirty="0" smtClean="0"/>
              <a:t>H. </a:t>
            </a:r>
            <a:r>
              <a:rPr lang="en-US" altLang="ja-JP" u="sng" dirty="0" err="1" smtClean="0"/>
              <a:t>Sako</a:t>
            </a:r>
            <a:r>
              <a:rPr lang="en-US" altLang="ja-JP" dirty="0" smtClean="0"/>
              <a:t>, </a:t>
            </a:r>
            <a:r>
              <a:rPr lang="en-US" altLang="ja-JP" i="1" dirty="0" smtClean="0"/>
              <a:t>et al.</a:t>
            </a:r>
            <a:endParaRPr kumimoji="1" lang="en-US" altLang="ja-JP" i="1" dirty="0" smtClean="0"/>
          </a:p>
          <a:p>
            <a:pPr lvl="1"/>
            <a:r>
              <a:rPr lang="en-US" altLang="ja-JP" dirty="0" smtClean="0"/>
              <a:t>E810/891</a:t>
            </a:r>
          </a:p>
          <a:p>
            <a:pPr lvl="1"/>
            <a:r>
              <a:rPr kumimoji="1" lang="en-US" altLang="ja-JP" dirty="0" smtClean="0"/>
              <a:t>E814/877</a:t>
            </a:r>
          </a:p>
          <a:p>
            <a:pPr lvl="2"/>
            <a:r>
              <a:rPr lang="en-US" altLang="ja-JP" dirty="0" smtClean="0"/>
              <a:t>P. Braun-</a:t>
            </a:r>
            <a:r>
              <a:rPr lang="en-US" altLang="ja-JP" dirty="0" err="1" smtClean="0"/>
              <a:t>Munzinger</a:t>
            </a:r>
            <a:r>
              <a:rPr lang="en-US" altLang="ja-JP" dirty="0" smtClean="0"/>
              <a:t>, N. </a:t>
            </a:r>
            <a:r>
              <a:rPr lang="en-US" altLang="ja-JP" dirty="0" err="1" smtClean="0"/>
              <a:t>Xu</a:t>
            </a:r>
            <a:r>
              <a:rPr lang="en-US" altLang="ja-JP" dirty="0" smtClean="0"/>
              <a:t>, </a:t>
            </a:r>
            <a:r>
              <a:rPr lang="en-US" altLang="ja-JP" i="1" dirty="0" smtClean="0"/>
              <a:t>et al.</a:t>
            </a:r>
            <a:endParaRPr kumimoji="1" lang="en-US" altLang="ja-JP" i="1" dirty="0" smtClean="0"/>
          </a:p>
          <a:p>
            <a:r>
              <a:rPr lang="en-US" altLang="ja-JP" dirty="0" smtClean="0"/>
              <a:t>no lepton/photon experiment in this energy regime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question: new feasibility in 21</a:t>
            </a:r>
            <a:r>
              <a:rPr lang="en-US" altLang="ja-JP" baseline="30000" dirty="0" smtClean="0"/>
              <a:t>st</a:t>
            </a:r>
            <a:r>
              <a:rPr lang="en-US" altLang="ja-JP" dirty="0" smtClean="0"/>
              <a:t> century at J-PARC</a:t>
            </a:r>
            <a:endParaRPr lang="en-US" altLang="ja-JP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Heavy Ion Programs at </a:t>
            </a:r>
            <a:r>
              <a:rPr lang="en-US" altLang="ja-JP" dirty="0" smtClean="0"/>
              <a:t>AGS</a:t>
            </a:r>
            <a:endParaRPr kumimoji="1" lang="ja-JP" altLang="en-US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2014/3/17</a:t>
            </a:r>
            <a:endParaRPr lang="ja-JP" altLang="ja-JP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J-PARC Heavy ion Workshop – ALICE and (s)PHENIX – K.Shigaki</a:t>
            </a:r>
            <a:endParaRPr lang="ja-JP" altLang="ja-JP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3583BD5-6FF6-4034-82C9-4E394C5CB913}" type="slidenum">
              <a:rPr lang="en-US" altLang="ja-JP" smtClean="0"/>
              <a:pPr>
                <a:defRPr/>
              </a:pPr>
              <a:t>21</a:t>
            </a:fld>
            <a:r>
              <a:rPr lang="en-US" altLang="ja-JP" smtClean="0"/>
              <a:t>/40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1435959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kumimoji="1" lang="en-US" altLang="ja-JP" i="1" u="sng" dirty="0" smtClean="0"/>
              <a:t>no thanks</a:t>
            </a:r>
            <a:r>
              <a:rPr kumimoji="1" lang="en-US" altLang="ja-JP" dirty="0" smtClean="0"/>
              <a:t> for left over at AGS/SPS/RHIC-BES</a:t>
            </a:r>
          </a:p>
          <a:p>
            <a:endParaRPr lang="en-US" altLang="ja-JP" dirty="0"/>
          </a:p>
          <a:p>
            <a:r>
              <a:rPr lang="en-US" altLang="ja-JP" dirty="0"/>
              <a:t>rare probes, especially (di-)leptons</a:t>
            </a:r>
            <a:endParaRPr lang="ja-JP" altLang="en-US" dirty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J-PARC aiming at × 50 proton intensity of AGS</a:t>
            </a:r>
          </a:p>
          <a:p>
            <a:r>
              <a:rPr lang="en-US" altLang="ja-JP" dirty="0" smtClean="0"/>
              <a:t>key #1: heavy ion beam intensity at J-PARC</a:t>
            </a:r>
          </a:p>
          <a:p>
            <a:r>
              <a:rPr lang="en-US" altLang="ja-JP" dirty="0" smtClean="0"/>
              <a:t>key #2: high intensity capable detector</a:t>
            </a:r>
          </a:p>
          <a:p>
            <a:pPr lvl="1"/>
            <a:r>
              <a:rPr lang="en-US" altLang="ja-JP" i="1" dirty="0" smtClean="0"/>
              <a:t>ref</a:t>
            </a:r>
            <a:r>
              <a:rPr lang="en-US" altLang="ja-JP" i="1" dirty="0"/>
              <a:t>.</a:t>
            </a:r>
            <a:r>
              <a:rPr lang="en-US" altLang="ja-JP" dirty="0"/>
              <a:t> </a:t>
            </a:r>
            <a:r>
              <a:rPr lang="en-US" altLang="ja-JP" dirty="0" smtClean="0"/>
              <a:t>T. </a:t>
            </a:r>
            <a:r>
              <a:rPr lang="en-US" altLang="ja-JP" dirty="0" err="1" smtClean="0"/>
              <a:t>Sakaguchi</a:t>
            </a:r>
            <a:r>
              <a:rPr lang="en-US" altLang="ja-JP" dirty="0" smtClean="0"/>
              <a:t> </a:t>
            </a:r>
            <a:r>
              <a:rPr lang="en-US" altLang="ja-JP" dirty="0"/>
              <a:t>on </a:t>
            </a:r>
            <a:r>
              <a:rPr lang="en-US" altLang="ja-JP" dirty="0" smtClean="0"/>
              <a:t>lepton/photon measurement</a:t>
            </a:r>
          </a:p>
          <a:p>
            <a:endParaRPr kumimoji="1" lang="en-US" altLang="ja-JP" dirty="0" smtClean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Breakthrough at J-PARC?</a:t>
            </a:r>
            <a:endParaRPr kumimoji="1" lang="ja-JP" altLang="en-US" dirty="0"/>
          </a:p>
        </p:txBody>
      </p:sp>
      <p:sp>
        <p:nvSpPr>
          <p:cNvPr id="10" name="日付プレースホルダー 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2014/3/17</a:t>
            </a:r>
            <a:endParaRPr lang="ja-JP" altLang="ja-JP" dirty="0"/>
          </a:p>
        </p:txBody>
      </p:sp>
      <p:sp>
        <p:nvSpPr>
          <p:cNvPr id="11" name="フッター プレースホルダー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J-PARC Heavy ion Workshop – ALICE and (s)PHENIX – K.Shigaki</a:t>
            </a:r>
            <a:endParaRPr lang="ja-JP" altLang="ja-JP" dirty="0"/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3583BD5-6FF6-4034-82C9-4E394C5CB913}" type="slidenum">
              <a:rPr lang="en-US" altLang="ja-JP" smtClean="0"/>
              <a:pPr>
                <a:defRPr/>
              </a:pPr>
              <a:t>22</a:t>
            </a:fld>
            <a:r>
              <a:rPr lang="en-US" altLang="ja-JP" smtClean="0"/>
              <a:t>/40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3656974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645024"/>
            <a:ext cx="4014405" cy="260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5331" name="Picture 3" descr="イメージ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283" y="4462654"/>
            <a:ext cx="2160240" cy="197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Interesting Though Unexplored</a:t>
            </a:r>
            <a:endParaRPr lang="ja-JP" altLang="en-US" dirty="0" smtClean="0"/>
          </a:p>
        </p:txBody>
      </p:sp>
      <p:sp>
        <p:nvSpPr>
          <p:cNvPr id="355334" name="Line 6"/>
          <p:cNvSpPr>
            <a:spLocks noChangeShapeType="1"/>
          </p:cNvSpPr>
          <p:nvPr/>
        </p:nvSpPr>
        <p:spPr bwMode="auto">
          <a:xfrm>
            <a:off x="2519363" y="4509120"/>
            <a:ext cx="107950" cy="0"/>
          </a:xfrm>
          <a:prstGeom prst="line">
            <a:avLst/>
          </a:prstGeom>
          <a:noFill/>
          <a:ln w="19050">
            <a:solidFill>
              <a:srgbClr val="5D782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" name="Text Box 25"/>
          <p:cNvSpPr txBox="1">
            <a:spLocks noChangeArrowheads="1"/>
          </p:cNvSpPr>
          <p:nvPr/>
        </p:nvSpPr>
        <p:spPr bwMode="auto">
          <a:xfrm>
            <a:off x="5275411" y="5078558"/>
            <a:ext cx="23209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1400" dirty="0" err="1">
                <a:latin typeface="+mn-lt"/>
              </a:rPr>
              <a:t>T.Hatsuda</a:t>
            </a:r>
            <a:r>
              <a:rPr lang="en-US" altLang="ja-JP" sz="1400" dirty="0">
                <a:latin typeface="+mn-lt"/>
              </a:rPr>
              <a:t>, </a:t>
            </a:r>
            <a:r>
              <a:rPr lang="en-US" altLang="ja-JP" sz="1400" dirty="0" err="1">
                <a:latin typeface="+mn-lt"/>
              </a:rPr>
              <a:t>H.Shiomi</a:t>
            </a:r>
            <a:r>
              <a:rPr lang="en-US" altLang="ja-JP" sz="1400" dirty="0">
                <a:latin typeface="+mn-lt"/>
              </a:rPr>
              <a:t> and </a:t>
            </a:r>
            <a:r>
              <a:rPr lang="en-US" altLang="ja-JP" sz="1400" dirty="0" err="1">
                <a:latin typeface="+mn-lt"/>
              </a:rPr>
              <a:t>H.Kuwabara</a:t>
            </a:r>
            <a:endParaRPr lang="en-US" altLang="ja-JP" sz="1400" dirty="0">
              <a:latin typeface="+mn-lt"/>
            </a:endParaRPr>
          </a:p>
          <a:p>
            <a:pPr>
              <a:defRPr/>
            </a:pPr>
            <a:r>
              <a:rPr lang="en-US" altLang="ja-JP" sz="1400" dirty="0" err="1">
                <a:latin typeface="+mn-lt"/>
              </a:rPr>
              <a:t>Prog</a:t>
            </a:r>
            <a:r>
              <a:rPr lang="en-US" altLang="ja-JP" sz="1400" dirty="0">
                <a:latin typeface="+mn-lt"/>
              </a:rPr>
              <a:t>. </a:t>
            </a:r>
            <a:r>
              <a:rPr lang="en-US" altLang="ja-JP" sz="1400" dirty="0" err="1">
                <a:latin typeface="+mn-lt"/>
              </a:rPr>
              <a:t>Theor</a:t>
            </a:r>
            <a:r>
              <a:rPr lang="en-US" altLang="ja-JP" sz="1400" dirty="0">
                <a:latin typeface="+mn-lt"/>
              </a:rPr>
              <a:t>. Phys. 95</a:t>
            </a:r>
            <a:r>
              <a:rPr lang="ja-JP" altLang="en-US" sz="1400" dirty="0">
                <a:latin typeface="+mn-lt"/>
              </a:rPr>
              <a:t> </a:t>
            </a:r>
            <a:r>
              <a:rPr lang="en-US" altLang="ja-JP" sz="1400" dirty="0">
                <a:latin typeface="+mn-lt"/>
              </a:rPr>
              <a:t>(1996)</a:t>
            </a:r>
            <a:r>
              <a:rPr lang="ja-JP" altLang="en-US" sz="1400" dirty="0">
                <a:latin typeface="+mn-lt"/>
              </a:rPr>
              <a:t> </a:t>
            </a:r>
            <a:r>
              <a:rPr lang="en-US" altLang="ja-JP" sz="1400" dirty="0">
                <a:latin typeface="+mn-lt"/>
              </a:rPr>
              <a:t>1009 </a:t>
            </a:r>
          </a:p>
        </p:txBody>
      </p:sp>
      <p:sp>
        <p:nvSpPr>
          <p:cNvPr id="355333" name="Rectangle 5"/>
          <p:cNvSpPr>
            <a:spLocks noGrp="1" noChangeArrowheads="1"/>
          </p:cNvSpPr>
          <p:nvPr>
            <p:ph idx="13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p</a:t>
            </a:r>
            <a:r>
              <a:rPr lang="en-US" altLang="ja-JP" dirty="0" smtClean="0"/>
              <a:t>henomena with restored symmetry</a:t>
            </a:r>
          </a:p>
          <a:p>
            <a:pPr>
              <a:defRPr/>
            </a:pPr>
            <a:r>
              <a:rPr lang="en-US" altLang="ja-JP" dirty="0" smtClean="0"/>
              <a:t>in case of chiral symmetry:</a:t>
            </a:r>
          </a:p>
          <a:p>
            <a:pPr lvl="1">
              <a:defRPr/>
            </a:pPr>
            <a:r>
              <a:rPr lang="en-US" altLang="ja-JP" dirty="0" smtClean="0"/>
              <a:t>diminishing effective (light) quark masses</a:t>
            </a:r>
          </a:p>
          <a:p>
            <a:pPr lvl="1">
              <a:defRPr/>
            </a:pPr>
            <a:r>
              <a:rPr lang="en-US" altLang="ja-JP" dirty="0"/>
              <a:t>p</a:t>
            </a:r>
            <a:r>
              <a:rPr lang="en-US" altLang="ja-JP" dirty="0" smtClean="0"/>
              <a:t>robably lower hadron masses</a:t>
            </a:r>
          </a:p>
          <a:p>
            <a:pPr>
              <a:defRPr/>
            </a:pPr>
            <a:r>
              <a:rPr lang="en-US" altLang="ja-JP" dirty="0" smtClean="0"/>
              <a:t>typically, light </a:t>
            </a:r>
            <a:r>
              <a:rPr lang="en-US" altLang="ja-JP" dirty="0"/>
              <a:t>vector </a:t>
            </a:r>
            <a:r>
              <a:rPr lang="en-US" altLang="ja-JP" dirty="0" smtClean="0"/>
              <a:t>meson mass modification</a:t>
            </a:r>
          </a:p>
          <a:p>
            <a:pPr lvl="1">
              <a:defRPr/>
            </a:pPr>
            <a:r>
              <a:rPr lang="en-US" altLang="ja-JP" i="1" dirty="0"/>
              <a:t>ref.</a:t>
            </a:r>
            <a:r>
              <a:rPr lang="en-US" altLang="ja-JP" dirty="0"/>
              <a:t> K. Ozawa on </a:t>
            </a:r>
            <a:r>
              <a:rPr lang="en-US" altLang="ja-JP" dirty="0" smtClean="0"/>
              <a:t>J-PARC primary </a:t>
            </a:r>
            <a:r>
              <a:rPr lang="en-US" altLang="ja-JP" dirty="0"/>
              <a:t>beam </a:t>
            </a:r>
            <a:r>
              <a:rPr lang="en-US" altLang="ja-JP" dirty="0" smtClean="0"/>
              <a:t>physics</a:t>
            </a:r>
            <a:endParaRPr lang="en-US" altLang="ja-JP" dirty="0"/>
          </a:p>
          <a:p>
            <a:pPr lvl="1">
              <a:defRPr/>
            </a:pPr>
            <a:r>
              <a:rPr lang="en-US" altLang="ja-JP" dirty="0" err="1" smtClean="0"/>
              <a:t>leptonic</a:t>
            </a:r>
            <a:r>
              <a:rPr lang="en-US" altLang="ja-JP" dirty="0" smtClean="0"/>
              <a:t> decay channels with short life time</a:t>
            </a:r>
          </a:p>
          <a:p>
            <a:pPr lvl="2">
              <a:defRPr/>
            </a:pPr>
            <a:r>
              <a:rPr lang="en-US" altLang="ja-JP" i="1" dirty="0" smtClean="0"/>
              <a:t>e.g.</a:t>
            </a:r>
            <a:r>
              <a:rPr lang="en-US" altLang="ja-JP" dirty="0" smtClean="0">
                <a:latin typeface="Symbol" pitchFamily="18" charset="2"/>
              </a:rPr>
              <a:t> f</a:t>
            </a:r>
            <a:r>
              <a:rPr lang="en-US" altLang="ja-JP" dirty="0" smtClean="0"/>
              <a:t> (</a:t>
            </a:r>
            <a:r>
              <a:rPr lang="en-US" altLang="ja-JP" dirty="0" err="1" smtClean="0"/>
              <a:t>ss</a:t>
            </a:r>
            <a:r>
              <a:rPr lang="en-US" altLang="ja-JP" dirty="0" smtClean="0"/>
              <a:t>) </a:t>
            </a:r>
            <a:r>
              <a:rPr lang="ja-JP" altLang="en-US" dirty="0" smtClean="0"/>
              <a:t>→ </a:t>
            </a:r>
            <a:r>
              <a:rPr lang="en-US" altLang="ja-JP" dirty="0" err="1" smtClean="0"/>
              <a:t>e</a:t>
            </a:r>
            <a:r>
              <a:rPr lang="en-US" altLang="ja-JP" baseline="30000" dirty="0" err="1" smtClean="0">
                <a:latin typeface="Symbol" pitchFamily="18" charset="2"/>
              </a:rPr>
              <a:t>+</a:t>
            </a:r>
            <a:r>
              <a:rPr lang="en-US" altLang="ja-JP" dirty="0" err="1" smtClean="0"/>
              <a:t>e</a:t>
            </a:r>
            <a:r>
              <a:rPr lang="en-US" altLang="ja-JP" baseline="30000" dirty="0" smtClean="0">
                <a:latin typeface="Symbol" pitchFamily="18" charset="2"/>
              </a:rPr>
              <a:t>-</a:t>
            </a:r>
            <a:r>
              <a:rPr lang="en-US" altLang="ja-JP" dirty="0" smtClean="0"/>
              <a:t> (0.03 %)</a:t>
            </a:r>
          </a:p>
          <a:p>
            <a:pPr>
              <a:defRPr/>
            </a:pPr>
            <a:r>
              <a:rPr lang="en-US" altLang="ja-JP" dirty="0" smtClean="0"/>
              <a:t>looking into “parallel world”</a:t>
            </a:r>
            <a:endParaRPr lang="en-US" altLang="ja-JP" dirty="0"/>
          </a:p>
          <a:p>
            <a:pPr>
              <a:defRPr/>
            </a:pPr>
            <a:endParaRPr lang="en-US" altLang="ja-JP" dirty="0" smtClean="0"/>
          </a:p>
          <a:p>
            <a:pPr lvl="2">
              <a:defRPr/>
            </a:pPr>
            <a:endParaRPr lang="ja-JP" altLang="en-US" dirty="0" smtClean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2014/3/17</a:t>
            </a:r>
            <a:endParaRPr lang="ja-JP" altLang="ja-JP" dirty="0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J-PARC Heavy ion Workshop – ALICE and (s)PHENIX – K.Shigaki</a:t>
            </a:r>
            <a:endParaRPr lang="ja-JP" altLang="ja-JP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3583BD5-6FF6-4034-82C9-4E394C5CB913}" type="slidenum">
              <a:rPr lang="en-US" altLang="ja-JP" smtClean="0"/>
              <a:pPr>
                <a:defRPr/>
              </a:pPr>
              <a:t>23</a:t>
            </a:fld>
            <a:r>
              <a:rPr lang="en-US" altLang="ja-JP" smtClean="0"/>
              <a:t>/40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3614290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53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53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5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53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5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5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5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53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4" grpId="0" animBg="1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コンテンツ プレースホルダー 1"/>
          <p:cNvSpPr>
            <a:spLocks noGrp="1"/>
          </p:cNvSpPr>
          <p:nvPr>
            <p:ph idx="13"/>
          </p:nvPr>
        </p:nvSpPr>
        <p:spPr>
          <a:xfrm>
            <a:off x="457200" y="1143000"/>
            <a:ext cx="8218488" cy="5167313"/>
          </a:xfrm>
        </p:spPr>
        <p:txBody>
          <a:bodyPr/>
          <a:lstStyle/>
          <a:p>
            <a:r>
              <a:rPr lang="en-US" altLang="ja-JP" dirty="0" smtClean="0"/>
              <a:t>only possible boundary to experimentally cross</a:t>
            </a:r>
          </a:p>
          <a:p>
            <a:pPr lvl="1"/>
            <a:r>
              <a:rPr lang="en-US" altLang="ja-JP" dirty="0" smtClean="0"/>
              <a:t>to prove (or disprove) paradigm of universe evolution</a:t>
            </a:r>
          </a:p>
          <a:p>
            <a:pPr lvl="1"/>
            <a:r>
              <a:rPr lang="en-US" altLang="ja-JP" dirty="0" smtClean="0"/>
              <a:t>not just to catch residue</a:t>
            </a:r>
          </a:p>
          <a:p>
            <a:pPr lvl="1"/>
            <a:endParaRPr lang="ja-JP" altLang="en-US" dirty="0" smtClean="0"/>
          </a:p>
        </p:txBody>
      </p:sp>
      <p:sp>
        <p:nvSpPr>
          <p:cNvPr id="18435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Uniqueness of QCD Phase Transition</a:t>
            </a:r>
            <a:endParaRPr lang="ja-JP" altLang="en-US" smtClean="0"/>
          </a:p>
        </p:txBody>
      </p:sp>
      <p:graphicFrame>
        <p:nvGraphicFramePr>
          <p:cNvPr id="18436" name="オブジェクト 1"/>
          <p:cNvGraphicFramePr>
            <a:graphicFrameLocks noChangeAspect="1"/>
          </p:cNvGraphicFramePr>
          <p:nvPr/>
        </p:nvGraphicFramePr>
        <p:xfrm>
          <a:off x="2771775" y="2576513"/>
          <a:ext cx="5256213" cy="371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97" name="Acrobat Document" r:id="rId3" imgW="10684800" imgH="7568280" progId="AcroExch.Document.7">
                  <p:embed/>
                </p:oleObj>
              </mc:Choice>
              <mc:Fallback>
                <p:oleObj name="Acrobat Document" r:id="rId3" imgW="10684800" imgH="7568280" progId="AcroExch.Document.7">
                  <p:embed/>
                  <p:pic>
                    <p:nvPicPr>
                      <p:cNvPr id="0" name="オブジェクト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2576513"/>
                        <a:ext cx="5256213" cy="3716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827088" y="5922963"/>
            <a:ext cx="20891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1600" dirty="0">
                <a:solidFill>
                  <a:srgbClr val="002060"/>
                </a:solidFill>
                <a:latin typeface="+mn-lt"/>
              </a:rPr>
              <a:t>K. Homma, 2008/09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2014/3/17</a:t>
            </a:r>
            <a:endParaRPr lang="ja-JP" altLang="ja-JP" dirty="0"/>
          </a:p>
        </p:txBody>
      </p:sp>
      <p:sp>
        <p:nvSpPr>
          <p:cNvPr id="10" name="フッター プレースホルダー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J-PARC Heavy ion Workshop – ALICE and (s)PHENIX – K.Shigaki</a:t>
            </a:r>
            <a:endParaRPr lang="ja-JP" altLang="ja-JP" dirty="0"/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3583BD5-6FF6-4034-82C9-4E394C5CB913}" type="slidenum">
              <a:rPr lang="en-US" altLang="ja-JP" smtClean="0"/>
              <a:pPr>
                <a:defRPr/>
              </a:pPr>
              <a:t>24</a:t>
            </a:fld>
            <a:r>
              <a:rPr lang="en-US" altLang="ja-JP" smtClean="0"/>
              <a:t>/40</a:t>
            </a:r>
            <a:endParaRPr lang="ja-JP" altLang="ja-JP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idx="13"/>
          </p:nvPr>
        </p:nvSpPr>
        <p:spPr/>
        <p:txBody>
          <a:bodyPr/>
          <a:lstStyle/>
          <a:p>
            <a:r>
              <a:rPr lang="en-GB" altLang="ja-JP" dirty="0"/>
              <a:t>o</a:t>
            </a:r>
            <a:r>
              <a:rPr lang="en-GB" altLang="ja-JP" dirty="0" smtClean="0"/>
              <a:t>riginally as reference to bridge </a:t>
            </a:r>
            <a:r>
              <a:rPr lang="en-GB" altLang="ja-JP" i="1" dirty="0" err="1" smtClean="0"/>
              <a:t>p</a:t>
            </a:r>
            <a:r>
              <a:rPr lang="en-GB" altLang="ja-JP" dirty="0" err="1" smtClean="0"/>
              <a:t>+</a:t>
            </a:r>
            <a:r>
              <a:rPr lang="en-GB" altLang="ja-JP" i="1" dirty="0" err="1" smtClean="0"/>
              <a:t>p</a:t>
            </a:r>
            <a:r>
              <a:rPr lang="en-GB" altLang="ja-JP" dirty="0" smtClean="0"/>
              <a:t> and A+A</a:t>
            </a:r>
          </a:p>
          <a:p>
            <a:pPr lvl="1"/>
            <a:r>
              <a:rPr lang="en-GB" altLang="ja-JP" dirty="0"/>
              <a:t>i</a:t>
            </a:r>
            <a:r>
              <a:rPr lang="en-GB" altLang="ja-JP" dirty="0" smtClean="0"/>
              <a:t>nitial state nuclear effects</a:t>
            </a:r>
          </a:p>
          <a:p>
            <a:pPr lvl="1"/>
            <a:r>
              <a:rPr lang="en-GB" altLang="ja-JP" dirty="0"/>
              <a:t>f</a:t>
            </a:r>
            <a:r>
              <a:rPr lang="en-GB" altLang="ja-JP" dirty="0" smtClean="0"/>
              <a:t>inal state cold nuclear matter effects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i="1" dirty="0" smtClean="0"/>
              <a:t>p</a:t>
            </a:r>
            <a:r>
              <a:rPr lang="en-US" altLang="ja-JP" dirty="0" smtClean="0"/>
              <a:t>(</a:t>
            </a:r>
            <a:r>
              <a:rPr lang="en-US" altLang="ja-JP" i="1" dirty="0" smtClean="0"/>
              <a:t>d</a:t>
            </a:r>
            <a:r>
              <a:rPr lang="en-US" altLang="ja-JP" dirty="0" smtClean="0"/>
              <a:t>)+A Gathering New Attention</a:t>
            </a:r>
          </a:p>
        </p:txBody>
      </p:sp>
      <p:pic>
        <p:nvPicPr>
          <p:cNvPr id="32772" name="Picture 4" descr="eventAu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628650"/>
            <a:ext cx="3241675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 descr="eventd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28650"/>
            <a:ext cx="32194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1331913" y="5909478"/>
            <a:ext cx="26749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kumimoji="0" lang="en-US" altLang="ja-JP" dirty="0" err="1">
                <a:solidFill>
                  <a:srgbClr val="0033CC"/>
                </a:solidFill>
                <a:latin typeface="Franklin Gothic Medium" pitchFamily="34" charset="0"/>
              </a:rPr>
              <a:t>Au+Au</a:t>
            </a:r>
            <a:r>
              <a:rPr kumimoji="0" lang="en-US" altLang="ja-JP" dirty="0">
                <a:solidFill>
                  <a:srgbClr val="0033CC"/>
                </a:solidFill>
                <a:latin typeface="Franklin Gothic Medium" pitchFamily="34" charset="0"/>
              </a:rPr>
              <a:t> at </a:t>
            </a:r>
            <a:r>
              <a:rPr kumimoji="0" lang="en-US" altLang="ja-JP" dirty="0">
                <a:solidFill>
                  <a:srgbClr val="0033CC"/>
                </a:solidFill>
                <a:latin typeface="Franklin Gothic Medium" pitchFamily="34" charset="0"/>
                <a:sym typeface="Symbol" pitchFamily="18" charset="2"/>
              </a:rPr>
              <a:t></a:t>
            </a:r>
            <a:r>
              <a:rPr kumimoji="0" lang="en-US" altLang="ja-JP" i="1" dirty="0" err="1">
                <a:solidFill>
                  <a:srgbClr val="0033CC"/>
                </a:solidFill>
                <a:latin typeface="Franklin Gothic Medium" pitchFamily="34" charset="0"/>
                <a:sym typeface="Symbol" pitchFamily="18" charset="2"/>
              </a:rPr>
              <a:t>s</a:t>
            </a:r>
            <a:r>
              <a:rPr kumimoji="0" lang="en-US" altLang="ja-JP" baseline="-25000" dirty="0" err="1">
                <a:solidFill>
                  <a:srgbClr val="0033CC"/>
                </a:solidFill>
                <a:latin typeface="Franklin Gothic Medium" pitchFamily="34" charset="0"/>
                <a:sym typeface="Symbol" pitchFamily="18" charset="2"/>
              </a:rPr>
              <a:t>NN</a:t>
            </a:r>
            <a:r>
              <a:rPr kumimoji="0" lang="en-US" altLang="ja-JP" dirty="0">
                <a:solidFill>
                  <a:srgbClr val="0033CC"/>
                </a:solidFill>
                <a:latin typeface="Franklin Gothic Medium" pitchFamily="34" charset="0"/>
                <a:sym typeface="Symbol" pitchFamily="18" charset="2"/>
              </a:rPr>
              <a:t> =</a:t>
            </a:r>
            <a:r>
              <a:rPr lang="en-GB" altLang="ja-JP" dirty="0">
                <a:solidFill>
                  <a:srgbClr val="0033CC"/>
                </a:solidFill>
                <a:latin typeface="Franklin Gothic Medium" pitchFamily="34" charset="0"/>
              </a:rPr>
              <a:t> </a:t>
            </a:r>
            <a:r>
              <a:rPr kumimoji="0" lang="en-US" altLang="ja-JP" dirty="0">
                <a:solidFill>
                  <a:srgbClr val="0033CC"/>
                </a:solidFill>
                <a:latin typeface="Franklin Gothic Medium" pitchFamily="34" charset="0"/>
              </a:rPr>
              <a:t>200 </a:t>
            </a:r>
            <a:r>
              <a:rPr kumimoji="0" lang="en-US" altLang="ja-JP" dirty="0" err="1">
                <a:solidFill>
                  <a:srgbClr val="0033CC"/>
                </a:solidFill>
                <a:latin typeface="Franklin Gothic Medium" pitchFamily="34" charset="0"/>
              </a:rPr>
              <a:t>GeV</a:t>
            </a:r>
            <a:endParaRPr kumimoji="0" lang="en-US" altLang="ja-JP" dirty="0">
              <a:solidFill>
                <a:srgbClr val="0033CC"/>
              </a:solidFill>
              <a:latin typeface="Franklin Gothic Medium" pitchFamily="34" charset="0"/>
            </a:endParaRP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5076825" y="5909478"/>
            <a:ext cx="2536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kumimoji="0" lang="en-US" altLang="ja-JP" i="1" dirty="0" err="1">
                <a:solidFill>
                  <a:srgbClr val="0033CC"/>
                </a:solidFill>
                <a:latin typeface="Franklin Gothic Medium" pitchFamily="34" charset="0"/>
              </a:rPr>
              <a:t>d</a:t>
            </a:r>
            <a:r>
              <a:rPr kumimoji="0" lang="en-US" altLang="ja-JP" dirty="0" err="1">
                <a:solidFill>
                  <a:srgbClr val="0033CC"/>
                </a:solidFill>
                <a:latin typeface="Franklin Gothic Medium" pitchFamily="34" charset="0"/>
              </a:rPr>
              <a:t>+Au</a:t>
            </a:r>
            <a:r>
              <a:rPr kumimoji="0" lang="en-US" altLang="ja-JP" dirty="0">
                <a:solidFill>
                  <a:srgbClr val="0033CC"/>
                </a:solidFill>
                <a:latin typeface="Franklin Gothic Medium" pitchFamily="34" charset="0"/>
              </a:rPr>
              <a:t> at </a:t>
            </a:r>
            <a:r>
              <a:rPr kumimoji="0" lang="en-US" altLang="ja-JP" dirty="0">
                <a:solidFill>
                  <a:srgbClr val="0033CC"/>
                </a:solidFill>
                <a:latin typeface="Franklin Gothic Medium" pitchFamily="34" charset="0"/>
                <a:sym typeface="Symbol" pitchFamily="18" charset="2"/>
              </a:rPr>
              <a:t></a:t>
            </a:r>
            <a:r>
              <a:rPr kumimoji="0" lang="en-US" altLang="ja-JP" i="1" dirty="0" err="1">
                <a:solidFill>
                  <a:srgbClr val="0033CC"/>
                </a:solidFill>
                <a:latin typeface="Franklin Gothic Medium" pitchFamily="34" charset="0"/>
                <a:sym typeface="Symbol" pitchFamily="18" charset="2"/>
              </a:rPr>
              <a:t>s</a:t>
            </a:r>
            <a:r>
              <a:rPr kumimoji="0" lang="en-US" altLang="ja-JP" baseline="-25000" dirty="0" err="1">
                <a:solidFill>
                  <a:srgbClr val="0033CC"/>
                </a:solidFill>
                <a:latin typeface="Franklin Gothic Medium" pitchFamily="34" charset="0"/>
                <a:sym typeface="Symbol" pitchFamily="18" charset="2"/>
              </a:rPr>
              <a:t>NN</a:t>
            </a:r>
            <a:r>
              <a:rPr kumimoji="0" lang="en-US" altLang="ja-JP" dirty="0">
                <a:solidFill>
                  <a:srgbClr val="0033CC"/>
                </a:solidFill>
                <a:latin typeface="Franklin Gothic Medium" pitchFamily="34" charset="0"/>
                <a:sym typeface="Symbol" pitchFamily="18" charset="2"/>
              </a:rPr>
              <a:t> =</a:t>
            </a:r>
            <a:r>
              <a:rPr lang="en-GB" altLang="ja-JP" dirty="0">
                <a:solidFill>
                  <a:srgbClr val="0033CC"/>
                </a:solidFill>
                <a:latin typeface="Franklin Gothic Medium" pitchFamily="34" charset="0"/>
              </a:rPr>
              <a:t> </a:t>
            </a:r>
            <a:r>
              <a:rPr kumimoji="0" lang="en-US" altLang="ja-JP" dirty="0">
                <a:solidFill>
                  <a:srgbClr val="0033CC"/>
                </a:solidFill>
                <a:latin typeface="Franklin Gothic Medium" pitchFamily="34" charset="0"/>
              </a:rPr>
              <a:t>200 </a:t>
            </a:r>
            <a:r>
              <a:rPr kumimoji="0" lang="en-US" altLang="ja-JP" dirty="0" err="1">
                <a:solidFill>
                  <a:srgbClr val="0033CC"/>
                </a:solidFill>
                <a:latin typeface="Franklin Gothic Medium" pitchFamily="34" charset="0"/>
              </a:rPr>
              <a:t>GeV</a:t>
            </a:r>
            <a:endParaRPr kumimoji="0" lang="en-US" altLang="ja-JP" dirty="0">
              <a:solidFill>
                <a:srgbClr val="0033CC"/>
              </a:solidFill>
              <a:latin typeface="Franklin Gothic Medium" pitchFamily="34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28650"/>
            <a:ext cx="2376958" cy="295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PRL_cov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2628650"/>
            <a:ext cx="2276246" cy="2929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710548" y="5550331"/>
            <a:ext cx="35741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/>
            <a:r>
              <a:rPr kumimoji="0" lang="en-US" altLang="ja-JP" sz="1600" dirty="0" smtClean="0">
                <a:solidFill>
                  <a:srgbClr val="000080"/>
                </a:solidFill>
                <a:latin typeface="Franklin Gothic Medium" pitchFamily="34" charset="0"/>
              </a:rPr>
              <a:t>“suppression </a:t>
            </a:r>
            <a:r>
              <a:rPr kumimoji="0" lang="en-US" altLang="ja-JP" sz="1600" dirty="0">
                <a:solidFill>
                  <a:srgbClr val="000080"/>
                </a:solidFill>
                <a:latin typeface="Franklin Gothic Medium" pitchFamily="34" charset="0"/>
              </a:rPr>
              <a:t>of hadrons with large </a:t>
            </a:r>
            <a:r>
              <a:rPr kumimoji="0" lang="en-US" altLang="ja-JP" sz="1600" i="1" dirty="0" err="1" smtClean="0">
                <a:solidFill>
                  <a:srgbClr val="000080"/>
                </a:solidFill>
                <a:latin typeface="Franklin Gothic Medium" pitchFamily="34" charset="0"/>
              </a:rPr>
              <a:t>p</a:t>
            </a:r>
            <a:r>
              <a:rPr kumimoji="0" lang="en-US" altLang="ja-JP" sz="1600" baseline="-25000" dirty="0" err="1" smtClean="0">
                <a:solidFill>
                  <a:srgbClr val="000080"/>
                </a:solidFill>
                <a:latin typeface="Franklin Gothic Medium" pitchFamily="34" charset="0"/>
              </a:rPr>
              <a:t>T</a:t>
            </a:r>
            <a:r>
              <a:rPr kumimoji="0" lang="en-US" altLang="ja-JP" sz="1600" dirty="0" smtClean="0">
                <a:solidFill>
                  <a:srgbClr val="000080"/>
                </a:solidFill>
                <a:latin typeface="Franklin Gothic Medium" pitchFamily="34" charset="0"/>
              </a:rPr>
              <a:t>”</a:t>
            </a:r>
          </a:p>
          <a:p>
            <a:pPr algn="r"/>
            <a:r>
              <a:rPr kumimoji="0" lang="en-US" altLang="ja-JP" sz="1600" dirty="0" err="1" smtClean="0">
                <a:solidFill>
                  <a:srgbClr val="000080"/>
                </a:solidFill>
                <a:latin typeface="Franklin Gothic Medium" pitchFamily="34" charset="0"/>
              </a:rPr>
              <a:t>Au</a:t>
            </a:r>
            <a:r>
              <a:rPr kumimoji="0" lang="en-US" altLang="ja-JP" sz="1600" dirty="0" err="1">
                <a:solidFill>
                  <a:srgbClr val="000080"/>
                </a:solidFill>
                <a:latin typeface="Franklin Gothic Medium" pitchFamily="34" charset="0"/>
              </a:rPr>
              <a:t>+Au</a:t>
            </a:r>
            <a:r>
              <a:rPr kumimoji="0" lang="en-US" altLang="ja-JP" sz="1600" dirty="0">
                <a:solidFill>
                  <a:srgbClr val="000080"/>
                </a:solidFill>
                <a:latin typeface="Franklin Gothic Medium" pitchFamily="34" charset="0"/>
              </a:rPr>
              <a:t> at </a:t>
            </a:r>
            <a:r>
              <a:rPr lang="en-US" altLang="ja-JP" sz="1600" dirty="0">
                <a:solidFill>
                  <a:srgbClr val="000080"/>
                </a:solidFill>
                <a:latin typeface="Franklin Gothic Medium" pitchFamily="34" charset="0"/>
                <a:sym typeface="Symbol" pitchFamily="18" charset="2"/>
              </a:rPr>
              <a:t></a:t>
            </a:r>
            <a:r>
              <a:rPr lang="en-US" altLang="ja-JP" sz="1600" i="1" dirty="0" err="1">
                <a:solidFill>
                  <a:srgbClr val="000080"/>
                </a:solidFill>
                <a:latin typeface="Franklin Gothic Medium" pitchFamily="34" charset="0"/>
              </a:rPr>
              <a:t>s</a:t>
            </a:r>
            <a:r>
              <a:rPr lang="en-US" altLang="ja-JP" sz="1600" baseline="-25000" dirty="0" err="1">
                <a:solidFill>
                  <a:srgbClr val="000080"/>
                </a:solidFill>
                <a:latin typeface="Franklin Gothic Medium" pitchFamily="34" charset="0"/>
              </a:rPr>
              <a:t>NN</a:t>
            </a:r>
            <a:r>
              <a:rPr lang="en-US" altLang="ja-JP" sz="1600" dirty="0">
                <a:solidFill>
                  <a:srgbClr val="000080"/>
                </a:solidFill>
                <a:latin typeface="Franklin Gothic Medium" pitchFamily="34" charset="0"/>
              </a:rPr>
              <a:t> = 130 </a:t>
            </a:r>
            <a:r>
              <a:rPr lang="en-US" altLang="ja-JP" sz="1600" dirty="0" err="1">
                <a:solidFill>
                  <a:srgbClr val="000080"/>
                </a:solidFill>
                <a:latin typeface="Franklin Gothic Medium" pitchFamily="34" charset="0"/>
              </a:rPr>
              <a:t>GeV</a:t>
            </a:r>
            <a:endParaRPr kumimoji="0" lang="en-US" altLang="ja-JP" sz="1600" dirty="0">
              <a:solidFill>
                <a:srgbClr val="000080"/>
              </a:solidFill>
              <a:latin typeface="Franklin Gothic Medium" pitchFamily="34" charset="0"/>
            </a:endParaRPr>
          </a:p>
          <a:p>
            <a:pPr algn="r"/>
            <a:r>
              <a:rPr kumimoji="0" lang="en-US" altLang="ja-JP" sz="1600" dirty="0" smtClean="0">
                <a:solidFill>
                  <a:srgbClr val="000080"/>
                </a:solidFill>
                <a:latin typeface="Franklin Gothic Medium" pitchFamily="34" charset="0"/>
              </a:rPr>
              <a:t>PRL 88</a:t>
            </a:r>
            <a:r>
              <a:rPr kumimoji="0" lang="en-US" altLang="ja-JP" sz="1600" dirty="0">
                <a:solidFill>
                  <a:srgbClr val="000080"/>
                </a:solidFill>
                <a:latin typeface="Franklin Gothic Medium" pitchFamily="34" charset="0"/>
              </a:rPr>
              <a:t> </a:t>
            </a:r>
            <a:r>
              <a:rPr kumimoji="0" lang="en-US" altLang="ja-JP" sz="1600" dirty="0" smtClean="0">
                <a:solidFill>
                  <a:srgbClr val="000080"/>
                </a:solidFill>
                <a:latin typeface="Franklin Gothic Medium" pitchFamily="34" charset="0"/>
              </a:rPr>
              <a:t>(January, 2002</a:t>
            </a:r>
            <a:r>
              <a:rPr kumimoji="0" lang="en-US" altLang="ja-JP" sz="1600" dirty="0">
                <a:solidFill>
                  <a:srgbClr val="000080"/>
                </a:solidFill>
                <a:latin typeface="Franklin Gothic Medium" pitchFamily="34" charset="0"/>
              </a:rPr>
              <a:t>)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4716016" y="5550331"/>
            <a:ext cx="233154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kumimoji="0" lang="en-US" altLang="ja-JP" sz="1600" dirty="0" smtClean="0">
                <a:solidFill>
                  <a:srgbClr val="000080"/>
                </a:solidFill>
                <a:latin typeface="Franklin Gothic Medium" pitchFamily="34" charset="0"/>
              </a:rPr>
              <a:t>“lack of suppression”</a:t>
            </a:r>
          </a:p>
          <a:p>
            <a:r>
              <a:rPr kumimoji="0" lang="en-US" altLang="ja-JP" sz="1600" dirty="0" err="1" smtClean="0">
                <a:solidFill>
                  <a:srgbClr val="000080"/>
                </a:solidFill>
                <a:latin typeface="Franklin Gothic Medium" pitchFamily="34" charset="0"/>
              </a:rPr>
              <a:t>d+</a:t>
            </a:r>
            <a:r>
              <a:rPr kumimoji="0" lang="en-US" altLang="ja-JP" sz="1600" dirty="0" err="1">
                <a:solidFill>
                  <a:srgbClr val="000080"/>
                </a:solidFill>
                <a:latin typeface="Franklin Gothic Medium" pitchFamily="34" charset="0"/>
              </a:rPr>
              <a:t>Au</a:t>
            </a:r>
            <a:r>
              <a:rPr kumimoji="0" lang="en-US" altLang="ja-JP" sz="1600" dirty="0">
                <a:solidFill>
                  <a:srgbClr val="000080"/>
                </a:solidFill>
                <a:latin typeface="Franklin Gothic Medium" pitchFamily="34" charset="0"/>
              </a:rPr>
              <a:t> at </a:t>
            </a:r>
            <a:r>
              <a:rPr lang="en-US" altLang="ja-JP" sz="1600" dirty="0">
                <a:solidFill>
                  <a:srgbClr val="000080"/>
                </a:solidFill>
                <a:latin typeface="Franklin Gothic Medium" pitchFamily="34" charset="0"/>
                <a:sym typeface="Symbol" pitchFamily="18" charset="2"/>
              </a:rPr>
              <a:t></a:t>
            </a:r>
            <a:r>
              <a:rPr lang="en-US" altLang="ja-JP" sz="1600" i="1" dirty="0" err="1">
                <a:solidFill>
                  <a:srgbClr val="000080"/>
                </a:solidFill>
                <a:latin typeface="Franklin Gothic Medium" pitchFamily="34" charset="0"/>
              </a:rPr>
              <a:t>s</a:t>
            </a:r>
            <a:r>
              <a:rPr lang="en-US" altLang="ja-JP" sz="1600" baseline="-25000" dirty="0" err="1">
                <a:solidFill>
                  <a:srgbClr val="000080"/>
                </a:solidFill>
                <a:latin typeface="Franklin Gothic Medium" pitchFamily="34" charset="0"/>
              </a:rPr>
              <a:t>NN</a:t>
            </a:r>
            <a:r>
              <a:rPr lang="en-US" altLang="ja-JP" sz="1600" dirty="0">
                <a:solidFill>
                  <a:srgbClr val="000080"/>
                </a:solidFill>
                <a:latin typeface="Franklin Gothic Medium" pitchFamily="34" charset="0"/>
              </a:rPr>
              <a:t> = </a:t>
            </a:r>
            <a:r>
              <a:rPr lang="en-US" altLang="ja-JP" sz="1600" dirty="0" smtClean="0">
                <a:solidFill>
                  <a:srgbClr val="000080"/>
                </a:solidFill>
                <a:latin typeface="Franklin Gothic Medium" pitchFamily="34" charset="0"/>
              </a:rPr>
              <a:t>200 </a:t>
            </a:r>
            <a:r>
              <a:rPr lang="en-US" altLang="ja-JP" sz="1600" dirty="0" err="1">
                <a:solidFill>
                  <a:srgbClr val="000080"/>
                </a:solidFill>
                <a:latin typeface="Franklin Gothic Medium" pitchFamily="34" charset="0"/>
              </a:rPr>
              <a:t>GeV</a:t>
            </a:r>
            <a:endParaRPr kumimoji="0" lang="en-US" altLang="ja-JP" sz="1600" dirty="0">
              <a:solidFill>
                <a:srgbClr val="000080"/>
              </a:solidFill>
              <a:latin typeface="Franklin Gothic Medium" pitchFamily="34" charset="0"/>
            </a:endParaRPr>
          </a:p>
          <a:p>
            <a:r>
              <a:rPr kumimoji="0" lang="en-US" altLang="ja-JP" sz="1600" dirty="0" smtClean="0">
                <a:solidFill>
                  <a:srgbClr val="000080"/>
                </a:solidFill>
                <a:latin typeface="Franklin Gothic Medium" pitchFamily="34" charset="0"/>
              </a:rPr>
              <a:t>PRL </a:t>
            </a:r>
            <a:r>
              <a:rPr kumimoji="0" lang="en-US" altLang="ja-JP" sz="1600" dirty="0">
                <a:solidFill>
                  <a:srgbClr val="000080"/>
                </a:solidFill>
                <a:latin typeface="Franklin Gothic Medium" pitchFamily="34" charset="0"/>
              </a:rPr>
              <a:t>91 (August, 2003)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2014/3/17</a:t>
            </a:r>
            <a:endParaRPr lang="ja-JP" altLang="ja-JP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J-PARC Heavy ion Workshop – ALICE and (s)PHENIX – K.Shigaki</a:t>
            </a:r>
            <a:endParaRPr lang="ja-JP" altLang="ja-JP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3583BD5-6FF6-4034-82C9-4E394C5CB913}" type="slidenum">
              <a:rPr lang="en-US" altLang="ja-JP" smtClean="0"/>
              <a:pPr>
                <a:defRPr/>
              </a:pPr>
              <a:t>25</a:t>
            </a:fld>
            <a:r>
              <a:rPr lang="en-US" altLang="ja-JP" smtClean="0"/>
              <a:t>/40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2632423367"/>
      </p:ext>
    </p:extLst>
  </p:cSld>
  <p:clrMapOvr>
    <a:masterClrMapping/>
  </p:clrMapOvr>
  <p:transition xmlns:p14="http://schemas.microsoft.com/office/powerpoint/2010/main" advTm="43056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/>
      <p:bldP spid="32775" grpId="0"/>
      <p:bldP spid="1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ja-JP" dirty="0"/>
              <a:t>o</a:t>
            </a:r>
            <a:r>
              <a:rPr lang="en-US" altLang="ja-JP" dirty="0" smtClean="0"/>
              <a:t>riginal thought: cold nuclear matter, </a:t>
            </a:r>
            <a:r>
              <a:rPr lang="en-US" altLang="ja-JP" i="1" dirty="0" smtClean="0"/>
              <a:t>i.e.</a:t>
            </a:r>
          </a:p>
          <a:p>
            <a:pPr lvl="1"/>
            <a:r>
              <a:rPr lang="en-US" altLang="ja-JP" i="1" u="sng" dirty="0" smtClean="0"/>
              <a:t>not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partonic</a:t>
            </a:r>
            <a:endParaRPr lang="en-US" altLang="ja-JP" dirty="0"/>
          </a:p>
          <a:p>
            <a:pPr lvl="1"/>
            <a:r>
              <a:rPr lang="en-US" altLang="ja-JP" i="1" u="sng" dirty="0"/>
              <a:t>not</a:t>
            </a:r>
            <a:r>
              <a:rPr lang="en-US" altLang="ja-JP" dirty="0"/>
              <a:t> </a:t>
            </a:r>
            <a:r>
              <a:rPr lang="en-US" altLang="ja-JP" dirty="0" smtClean="0"/>
              <a:t>dense</a:t>
            </a:r>
          </a:p>
          <a:p>
            <a:pPr lvl="1"/>
            <a:r>
              <a:rPr lang="en-US" altLang="ja-JP" i="1" u="sng" dirty="0"/>
              <a:t>not</a:t>
            </a:r>
            <a:r>
              <a:rPr lang="en-US" altLang="ja-JP" dirty="0"/>
              <a:t> strongly </a:t>
            </a:r>
            <a:r>
              <a:rPr lang="en-US" altLang="ja-JP" dirty="0" smtClean="0"/>
              <a:t>coupled</a:t>
            </a:r>
          </a:p>
          <a:p>
            <a:pPr lvl="1"/>
            <a:r>
              <a:rPr lang="en-US" altLang="ja-JP" i="1" u="sng" dirty="0"/>
              <a:t>not</a:t>
            </a:r>
            <a:r>
              <a:rPr lang="en-US" altLang="ja-JP" dirty="0"/>
              <a:t> hot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r>
              <a:rPr lang="en-US" altLang="ja-JP" dirty="0" smtClean="0"/>
              <a:t>indications of strongly coupled </a:t>
            </a:r>
            <a:r>
              <a:rPr lang="en-US" altLang="ja-JP" dirty="0" err="1" smtClean="0"/>
              <a:t>partonic</a:t>
            </a:r>
            <a:r>
              <a:rPr lang="en-US" altLang="ja-JP" dirty="0" smtClean="0"/>
              <a:t> matter??</a:t>
            </a:r>
          </a:p>
          <a:p>
            <a:endParaRPr lang="en-US" altLang="ja-JP" dirty="0" smtClean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Something More Complicated</a:t>
            </a:r>
            <a:r>
              <a:rPr kumimoji="1" lang="en-US" altLang="ja-JP" dirty="0" smtClean="0"/>
              <a:t> </a:t>
            </a:r>
            <a:r>
              <a:rPr lang="en-US" altLang="ja-JP" dirty="0" smtClean="0"/>
              <a:t>(?)</a:t>
            </a:r>
            <a:endParaRPr kumimoji="1" lang="ja-JP" altLang="en-US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2014/3/17</a:t>
            </a:r>
            <a:endParaRPr lang="ja-JP" altLang="ja-JP" dirty="0"/>
          </a:p>
        </p:txBody>
      </p:sp>
      <p:sp>
        <p:nvSpPr>
          <p:cNvPr id="11" name="フッター プレースホルダー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J-PARC Heavy ion Workshop – ALICE and (s)PHENIX – K.Shigaki</a:t>
            </a:r>
            <a:endParaRPr lang="ja-JP" altLang="ja-JP" dirty="0"/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3583BD5-6FF6-4034-82C9-4E394C5CB913}" type="slidenum">
              <a:rPr lang="en-US" altLang="ja-JP" smtClean="0"/>
              <a:pPr>
                <a:defRPr/>
              </a:pPr>
              <a:t>26</a:t>
            </a:fld>
            <a:r>
              <a:rPr lang="en-US" altLang="ja-JP" smtClean="0"/>
              <a:t>/40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3901440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kumimoji="1" lang="en-US" altLang="ja-JP" dirty="0" smtClean="0"/>
              <a:t>“ridge” in </a:t>
            </a:r>
            <a:r>
              <a:rPr kumimoji="1" lang="en-US" altLang="ja-JP" i="1" dirty="0" err="1" smtClean="0"/>
              <a:t>p</a:t>
            </a:r>
            <a:r>
              <a:rPr kumimoji="1" lang="en-US" altLang="ja-JP" dirty="0" err="1" smtClean="0"/>
              <a:t>+</a:t>
            </a:r>
            <a:r>
              <a:rPr kumimoji="1" lang="en-US" altLang="ja-JP" i="1" dirty="0" err="1" smtClean="0"/>
              <a:t>p</a:t>
            </a:r>
            <a:r>
              <a:rPr kumimoji="1" lang="en-US" altLang="ja-JP" dirty="0" smtClean="0"/>
              <a:t> and “double ridge” in </a:t>
            </a:r>
            <a:r>
              <a:rPr kumimoji="1" lang="en-US" altLang="ja-JP" i="1" dirty="0" err="1" smtClean="0"/>
              <a:t>p</a:t>
            </a:r>
            <a:r>
              <a:rPr kumimoji="1" lang="en-US" altLang="ja-JP" dirty="0" err="1" smtClean="0"/>
              <a:t>+Pb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long range angular correlations in near and away sides</a:t>
            </a:r>
          </a:p>
          <a:p>
            <a:endParaRPr lang="en-US" altLang="ja-JP" dirty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pPr lvl="1"/>
            <a:endParaRPr kumimoji="1" lang="en-US" altLang="ja-JP" dirty="0" smtClean="0"/>
          </a:p>
          <a:p>
            <a:pPr lvl="1"/>
            <a:endParaRPr kumimoji="1"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explained by collective flow from initial fluctuation</a:t>
            </a:r>
          </a:p>
          <a:p>
            <a:pPr lvl="1"/>
            <a:r>
              <a:rPr lang="en-US" altLang="ja-JP" dirty="0"/>
              <a:t>s</a:t>
            </a:r>
            <a:r>
              <a:rPr lang="en-US" altLang="ja-JP" dirty="0" smtClean="0"/>
              <a:t>trongly coupled matter already in </a:t>
            </a:r>
            <a:r>
              <a:rPr lang="en-US" altLang="ja-JP" i="1" dirty="0" err="1" smtClean="0"/>
              <a:t>p</a:t>
            </a:r>
            <a:r>
              <a:rPr lang="en-US" altLang="ja-JP" dirty="0" err="1" smtClean="0"/>
              <a:t>+</a:t>
            </a:r>
            <a:r>
              <a:rPr lang="en-US" altLang="ja-JP" i="1" dirty="0" err="1"/>
              <a:t>p</a:t>
            </a:r>
            <a:r>
              <a:rPr lang="en-US" altLang="ja-JP" dirty="0" smtClean="0"/>
              <a:t> and </a:t>
            </a:r>
            <a:r>
              <a:rPr lang="en-US" altLang="ja-JP" i="1" dirty="0" err="1"/>
              <a:t>p</a:t>
            </a:r>
            <a:r>
              <a:rPr lang="en-US" altLang="ja-JP" dirty="0" err="1" smtClean="0"/>
              <a:t>+A</a:t>
            </a:r>
            <a:r>
              <a:rPr lang="en-US" altLang="ja-JP" dirty="0" smtClean="0"/>
              <a:t>?</a:t>
            </a: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693" y="2465464"/>
            <a:ext cx="2949220" cy="1852479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New Discovery in </a:t>
            </a:r>
            <a:r>
              <a:rPr lang="en-US" altLang="ja-JP" i="1" dirty="0" err="1" smtClean="0"/>
              <a:t>p</a:t>
            </a:r>
            <a:r>
              <a:rPr lang="en-US" altLang="ja-JP" dirty="0" err="1" smtClean="0"/>
              <a:t>+</a:t>
            </a:r>
            <a:r>
              <a:rPr lang="en-US" altLang="ja-JP" i="1" dirty="0" err="1" smtClean="0"/>
              <a:t>p</a:t>
            </a:r>
            <a:r>
              <a:rPr lang="en-US" altLang="ja-JP" dirty="0" smtClean="0"/>
              <a:t> and </a:t>
            </a:r>
            <a:r>
              <a:rPr lang="en-US" altLang="ja-JP" i="1" dirty="0" err="1" smtClean="0"/>
              <a:t>p</a:t>
            </a:r>
            <a:r>
              <a:rPr lang="en-US" altLang="ja-JP" dirty="0" err="1" smtClean="0"/>
              <a:t>+A</a:t>
            </a:r>
            <a:endParaRPr kumimoji="1" lang="ja-JP" altLang="en-US" dirty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65465"/>
            <a:ext cx="1869100" cy="180000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359" y="2465465"/>
            <a:ext cx="1869100" cy="1800000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268" y="2465465"/>
            <a:ext cx="1869100" cy="180000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2644947" y="3032818"/>
            <a:ext cx="2791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atin typeface="Symbol" panose="05050102010706020507" pitchFamily="18" charset="2"/>
              </a:rPr>
              <a:t>-                     =</a:t>
            </a:r>
            <a:endParaRPr kumimoji="1" lang="ja-JP" altLang="en-US" sz="3200" dirty="0">
              <a:latin typeface="Symbol" panose="05050102010706020507" pitchFamily="18" charset="2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3568" y="4337515"/>
            <a:ext cx="791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0080"/>
                </a:solidFill>
                <a:latin typeface="+mn-lt"/>
              </a:rPr>
              <a:t>high multiplicity </a:t>
            </a:r>
            <a:r>
              <a:rPr kumimoji="1" lang="en-US" altLang="ja-JP" i="1" dirty="0" err="1" smtClean="0">
                <a:solidFill>
                  <a:srgbClr val="000080"/>
                </a:solidFill>
                <a:latin typeface="+mn-lt"/>
              </a:rPr>
              <a:t>p</a:t>
            </a:r>
            <a:r>
              <a:rPr kumimoji="1" lang="en-US" altLang="ja-JP" dirty="0" err="1" smtClean="0">
                <a:solidFill>
                  <a:srgbClr val="000080"/>
                </a:solidFill>
                <a:latin typeface="+mn-lt"/>
              </a:rPr>
              <a:t>+Pb</a:t>
            </a:r>
            <a:r>
              <a:rPr kumimoji="1" lang="en-US" altLang="ja-JP" dirty="0" smtClean="0">
                <a:solidFill>
                  <a:srgbClr val="000080"/>
                </a:solidFill>
                <a:latin typeface="+mn-lt"/>
              </a:rPr>
              <a:t>     low multiplicity </a:t>
            </a:r>
            <a:r>
              <a:rPr kumimoji="1" lang="en-US" altLang="ja-JP" i="1" dirty="0" err="1" smtClean="0">
                <a:solidFill>
                  <a:srgbClr val="000080"/>
                </a:solidFill>
                <a:latin typeface="+mn-lt"/>
              </a:rPr>
              <a:t>p</a:t>
            </a:r>
            <a:r>
              <a:rPr kumimoji="1" lang="en-US" altLang="ja-JP" dirty="0" err="1" smtClean="0">
                <a:solidFill>
                  <a:srgbClr val="000080"/>
                </a:solidFill>
                <a:latin typeface="+mn-lt"/>
              </a:rPr>
              <a:t>+Pb</a:t>
            </a:r>
            <a:r>
              <a:rPr kumimoji="1" lang="en-US" altLang="ja-JP" dirty="0" smtClean="0">
                <a:solidFill>
                  <a:srgbClr val="000080"/>
                </a:solidFill>
                <a:latin typeface="+mn-lt"/>
              </a:rPr>
              <a:t>              long range correlation</a:t>
            </a:r>
            <a:endParaRPr kumimoji="1" lang="ja-JP" altLang="en-US" dirty="0">
              <a:solidFill>
                <a:srgbClr val="000080"/>
              </a:solidFill>
              <a:latin typeface="+mn-lt"/>
            </a:endParaRPr>
          </a:p>
        </p:txBody>
      </p:sp>
      <p:sp>
        <p:nvSpPr>
          <p:cNvPr id="9" name="日付プレースホルダー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2014/3/17</a:t>
            </a:r>
            <a:endParaRPr lang="ja-JP" altLang="ja-JP" dirty="0"/>
          </a:p>
        </p:txBody>
      </p:sp>
      <p:sp>
        <p:nvSpPr>
          <p:cNvPr id="17" name="フッター プレースホルダー 1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J-PARC Heavy ion Workshop – ALICE and (s)PHENIX – K.Shigaki</a:t>
            </a:r>
            <a:endParaRPr lang="ja-JP" altLang="ja-JP" dirty="0"/>
          </a:p>
        </p:txBody>
      </p:sp>
      <p:sp>
        <p:nvSpPr>
          <p:cNvPr id="18" name="スライド番号プレースホルダー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3583BD5-6FF6-4034-82C9-4E394C5CB913}" type="slidenum">
              <a:rPr lang="en-US" altLang="ja-JP" smtClean="0"/>
              <a:pPr>
                <a:defRPr/>
              </a:pPr>
              <a:t>27</a:t>
            </a:fld>
            <a:r>
              <a:rPr lang="en-US" altLang="ja-JP" smtClean="0"/>
              <a:t>/40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3342130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ja-JP" dirty="0"/>
              <a:t>h</a:t>
            </a:r>
            <a:r>
              <a:rPr lang="en-US" altLang="ja-JP" dirty="0" smtClean="0"/>
              <a:t>arder </a:t>
            </a:r>
            <a:r>
              <a:rPr kumimoji="1" lang="en-US" altLang="ja-JP" dirty="0" smtClean="0"/>
              <a:t>particle spectra at higher multiplicity</a:t>
            </a:r>
          </a:p>
          <a:p>
            <a:r>
              <a:rPr lang="en-US" altLang="ja-JP" dirty="0"/>
              <a:t>i</a:t>
            </a:r>
            <a:r>
              <a:rPr lang="en-US" altLang="ja-JP" dirty="0" smtClean="0"/>
              <a:t>ncreasing effect with particle mass</a:t>
            </a:r>
          </a:p>
          <a:p>
            <a:pPr lvl="2"/>
            <a:endParaRPr lang="en-US" altLang="ja-JP" dirty="0" smtClean="0"/>
          </a:p>
          <a:p>
            <a:r>
              <a:rPr lang="en-US" altLang="ja-JP" dirty="0" smtClean="0"/>
              <a:t>better d</a:t>
            </a:r>
            <a:r>
              <a:rPr kumimoji="1" lang="en-US" altLang="ja-JP" dirty="0" smtClean="0"/>
              <a:t>escribed by models</a:t>
            </a:r>
          </a:p>
          <a:p>
            <a:pPr marL="0" indent="0">
              <a:buNone/>
            </a:pPr>
            <a:r>
              <a:rPr lang="en-US" altLang="ja-JP" dirty="0" smtClean="0"/>
              <a:t>    </a:t>
            </a:r>
            <a:r>
              <a:rPr kumimoji="1" lang="en-US" altLang="ja-JP" dirty="0" smtClean="0"/>
              <a:t>with </a:t>
            </a:r>
            <a:r>
              <a:rPr kumimoji="1" lang="en-US" altLang="ja-JP" dirty="0" err="1" smtClean="0"/>
              <a:t>hydrodymanics</a:t>
            </a:r>
            <a:endParaRPr kumimoji="1" lang="en-US" altLang="ja-JP" dirty="0" smtClean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Hydro-like Behaviors in </a:t>
            </a:r>
            <a:r>
              <a:rPr kumimoji="1" lang="en-US" altLang="ja-JP" i="1" dirty="0" err="1" smtClean="0"/>
              <a:t>p</a:t>
            </a:r>
            <a:r>
              <a:rPr kumimoji="1" lang="en-US" altLang="ja-JP" dirty="0" err="1" smtClean="0"/>
              <a:t>+Pb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586" y="2171493"/>
            <a:ext cx="3096344" cy="421070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395536" y="4869160"/>
            <a:ext cx="47623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2"/>
            <a:r>
              <a:rPr lang="en-US" altLang="ja-JP" dirty="0">
                <a:solidFill>
                  <a:srgbClr val="000080"/>
                </a:solidFill>
                <a:latin typeface="+mn-lt"/>
              </a:rPr>
              <a:t>Blast-Wave: PRC 48,2462 (1993)</a:t>
            </a:r>
          </a:p>
          <a:p>
            <a:pPr lvl="2"/>
            <a:r>
              <a:rPr lang="en-US" altLang="ja-JP" dirty="0">
                <a:solidFill>
                  <a:srgbClr val="000080"/>
                </a:solidFill>
                <a:latin typeface="+mn-lt"/>
              </a:rPr>
              <a:t>EPOS LHC: arXiv:1306.0121 [</a:t>
            </a:r>
            <a:r>
              <a:rPr lang="en-US" altLang="ja-JP" dirty="0" err="1">
                <a:solidFill>
                  <a:srgbClr val="000080"/>
                </a:solidFill>
                <a:latin typeface="+mn-lt"/>
              </a:rPr>
              <a:t>hep-ph</a:t>
            </a:r>
            <a:r>
              <a:rPr lang="en-US" altLang="ja-JP" dirty="0">
                <a:solidFill>
                  <a:srgbClr val="000080"/>
                </a:solidFill>
                <a:latin typeface="+mn-lt"/>
              </a:rPr>
              <a:t>]</a:t>
            </a:r>
          </a:p>
          <a:p>
            <a:pPr lvl="2"/>
            <a:r>
              <a:rPr lang="en-US" altLang="ja-JP" dirty="0">
                <a:solidFill>
                  <a:srgbClr val="000080"/>
                </a:solidFill>
                <a:latin typeface="+mn-lt"/>
              </a:rPr>
              <a:t>Krakow: PRC 85,014911 (2012)</a:t>
            </a:r>
          </a:p>
          <a:p>
            <a:pPr lvl="2"/>
            <a:r>
              <a:rPr lang="en-US" altLang="ja-JP" dirty="0">
                <a:solidFill>
                  <a:srgbClr val="000080"/>
                </a:solidFill>
                <a:latin typeface="+mn-lt"/>
              </a:rPr>
              <a:t>DPMJET: </a:t>
            </a:r>
            <a:r>
              <a:rPr lang="en-US" altLang="ja-JP" dirty="0" err="1" smtClean="0">
                <a:solidFill>
                  <a:srgbClr val="000080"/>
                </a:solidFill>
                <a:latin typeface="+mn-lt"/>
              </a:rPr>
              <a:t>arXiv:hep-ph</a:t>
            </a:r>
            <a:r>
              <a:rPr lang="en-US" altLang="ja-JP" dirty="0" smtClean="0">
                <a:solidFill>
                  <a:srgbClr val="000080"/>
                </a:solidFill>
                <a:latin typeface="+mn-lt"/>
              </a:rPr>
              <a:t>/0012252</a:t>
            </a:r>
            <a:endParaRPr lang="ja-JP" altLang="en-US" dirty="0">
              <a:solidFill>
                <a:srgbClr val="000080"/>
              </a:solidFill>
              <a:latin typeface="+mn-lt"/>
            </a:endParaRPr>
          </a:p>
        </p:txBody>
      </p:sp>
      <p:sp>
        <p:nvSpPr>
          <p:cNvPr id="9" name="日付プレースホルダー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2014/3/17</a:t>
            </a:r>
            <a:endParaRPr lang="ja-JP" altLang="ja-JP" dirty="0"/>
          </a:p>
        </p:txBody>
      </p:sp>
      <p:sp>
        <p:nvSpPr>
          <p:cNvPr id="10" name="フッター プレースホルダー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J-PARC Heavy ion Workshop – ALICE and (s)PHENIX – K.Shigaki</a:t>
            </a:r>
            <a:endParaRPr lang="ja-JP" altLang="ja-JP" dirty="0"/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3583BD5-6FF6-4034-82C9-4E394C5CB913}" type="slidenum">
              <a:rPr lang="en-US" altLang="ja-JP" smtClean="0"/>
              <a:pPr>
                <a:defRPr/>
              </a:pPr>
              <a:t>28</a:t>
            </a:fld>
            <a:r>
              <a:rPr lang="en-US" altLang="ja-JP" smtClean="0"/>
              <a:t>/40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1157332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Historical Trend of High Energy A+A</a:t>
            </a:r>
            <a:endParaRPr lang="ja-JP" altLang="en-US" dirty="0" smtClean="0"/>
          </a:p>
        </p:txBody>
      </p:sp>
      <p:sp>
        <p:nvSpPr>
          <p:cNvPr id="2" name="コンテンツ プレースホルダ 1"/>
          <p:cNvSpPr>
            <a:spLocks noGrp="1"/>
          </p:cNvSpPr>
          <p:nvPr>
            <p:ph idx="13"/>
          </p:nvPr>
        </p:nvSpPr>
        <p:spPr>
          <a:xfrm>
            <a:off x="457200" y="1143000"/>
            <a:ext cx="8218488" cy="5167313"/>
          </a:xfrm>
        </p:spPr>
        <p:txBody>
          <a:bodyPr/>
          <a:lstStyle/>
          <a:p>
            <a:r>
              <a:rPr lang="en-US" altLang="ja-JP" dirty="0" smtClean="0"/>
              <a:t>from </a:t>
            </a:r>
            <a:r>
              <a:rPr lang="en-US" altLang="ja-JP" dirty="0" err="1" smtClean="0"/>
              <a:t>Bevalac</a:t>
            </a:r>
            <a:r>
              <a:rPr lang="en-US" altLang="ja-JP" dirty="0" smtClean="0"/>
              <a:t>/SIS/AGS/SPS to RHIC/LHC</a:t>
            </a:r>
          </a:p>
          <a:p>
            <a:pPr lvl="1"/>
            <a:r>
              <a:rPr lang="en-US" altLang="ja-JP" dirty="0" smtClean="0"/>
              <a:t>from high density to high energy density regime</a:t>
            </a:r>
          </a:p>
          <a:p>
            <a:r>
              <a:rPr lang="en-US" altLang="ja-JP" dirty="0" smtClean="0"/>
              <a:t>recent major facilities</a:t>
            </a:r>
          </a:p>
          <a:p>
            <a:pPr lvl="1"/>
            <a:r>
              <a:rPr lang="en-US" altLang="ja-JP" dirty="0" smtClean="0"/>
              <a:t>BNL-AGS (11 A </a:t>
            </a:r>
            <a:r>
              <a:rPr lang="en-US" altLang="ja-JP" dirty="0" err="1" smtClean="0"/>
              <a:t>GeV</a:t>
            </a:r>
            <a:r>
              <a:rPr lang="en-US" altLang="ja-JP" dirty="0" smtClean="0"/>
              <a:t> </a:t>
            </a:r>
            <a:r>
              <a:rPr lang="en-US" altLang="ja-JP" baseline="30000" dirty="0" smtClean="0"/>
              <a:t>197</a:t>
            </a:r>
            <a:r>
              <a:rPr lang="en-US" altLang="ja-JP" dirty="0" smtClean="0"/>
              <a:t>Au + fixed target)</a:t>
            </a:r>
            <a:endParaRPr lang="ja-JP" altLang="en-US" dirty="0" smtClean="0"/>
          </a:p>
          <a:p>
            <a:pPr lvl="2"/>
            <a:r>
              <a:rPr lang="en-US" altLang="ja-JP" baseline="30000" dirty="0" smtClean="0"/>
              <a:t>28</a:t>
            </a:r>
            <a:r>
              <a:rPr lang="en-US" altLang="ja-JP" dirty="0" smtClean="0"/>
              <a:t>Si since 1986, </a:t>
            </a:r>
            <a:r>
              <a:rPr lang="en-US" altLang="ja-JP" baseline="30000" dirty="0" smtClean="0"/>
              <a:t>197</a:t>
            </a:r>
            <a:r>
              <a:rPr lang="en-US" altLang="ja-JP" dirty="0" smtClean="0"/>
              <a:t>Au since 1991; programs terminated</a:t>
            </a:r>
            <a:endParaRPr lang="ja-JP" altLang="en-US" dirty="0" smtClean="0"/>
          </a:p>
          <a:p>
            <a:pPr lvl="1"/>
            <a:r>
              <a:rPr lang="en-US" altLang="ja-JP" dirty="0" smtClean="0"/>
              <a:t>CERN-SPS (200 A </a:t>
            </a:r>
            <a:r>
              <a:rPr lang="en-US" altLang="ja-JP" dirty="0" err="1" smtClean="0"/>
              <a:t>GeV</a:t>
            </a:r>
            <a:r>
              <a:rPr lang="en-US" altLang="ja-JP" dirty="0" smtClean="0"/>
              <a:t> </a:t>
            </a:r>
            <a:r>
              <a:rPr lang="en-US" altLang="ja-JP" baseline="30000" dirty="0" smtClean="0"/>
              <a:t>208</a:t>
            </a:r>
            <a:r>
              <a:rPr lang="en-US" altLang="ja-JP" dirty="0" smtClean="0"/>
              <a:t>Pb + fixed target)</a:t>
            </a:r>
            <a:endParaRPr lang="ja-JP" altLang="en-US" dirty="0" smtClean="0"/>
          </a:p>
          <a:p>
            <a:pPr lvl="2"/>
            <a:r>
              <a:rPr lang="en-US" altLang="ja-JP" baseline="30000" dirty="0" smtClean="0"/>
              <a:t>32</a:t>
            </a:r>
            <a:r>
              <a:rPr lang="en-US" altLang="ja-JP" dirty="0" smtClean="0"/>
              <a:t>S since 1986, </a:t>
            </a:r>
            <a:r>
              <a:rPr lang="en-US" altLang="ja-JP" baseline="30000" dirty="0" smtClean="0"/>
              <a:t>208</a:t>
            </a:r>
            <a:r>
              <a:rPr lang="en-US" altLang="ja-JP" dirty="0" smtClean="0"/>
              <a:t>Pb since 1994; programs terminated</a:t>
            </a:r>
            <a:endParaRPr lang="ja-JP" altLang="en-US" dirty="0" smtClean="0"/>
          </a:p>
          <a:p>
            <a:pPr lvl="1"/>
            <a:r>
              <a:rPr lang="en-US" altLang="ja-JP" dirty="0" smtClean="0"/>
              <a:t>BNL-RHIC (100 + 100 A </a:t>
            </a:r>
            <a:r>
              <a:rPr lang="en-US" altLang="ja-JP" dirty="0" err="1" smtClean="0"/>
              <a:t>GeV</a:t>
            </a:r>
            <a:r>
              <a:rPr lang="en-US" altLang="ja-JP" dirty="0" smtClean="0"/>
              <a:t> </a:t>
            </a:r>
            <a:r>
              <a:rPr lang="en-US" altLang="ja-JP" baseline="30000" dirty="0" smtClean="0"/>
              <a:t>197</a:t>
            </a:r>
            <a:r>
              <a:rPr lang="en-US" altLang="ja-JP" dirty="0" smtClean="0"/>
              <a:t>Au + </a:t>
            </a:r>
            <a:r>
              <a:rPr lang="en-US" altLang="ja-JP" baseline="30000" dirty="0" smtClean="0"/>
              <a:t>197</a:t>
            </a:r>
            <a:r>
              <a:rPr lang="en-US" altLang="ja-JP" dirty="0" smtClean="0"/>
              <a:t>Au)</a:t>
            </a:r>
            <a:endParaRPr lang="ja-JP" altLang="en-US" dirty="0" smtClean="0"/>
          </a:p>
          <a:p>
            <a:pPr lvl="2"/>
            <a:r>
              <a:rPr lang="en-US" altLang="ja-JP" dirty="0" smtClean="0"/>
              <a:t>since 2000; in operation</a:t>
            </a:r>
            <a:endParaRPr lang="ja-JP" altLang="en-US" dirty="0" smtClean="0"/>
          </a:p>
          <a:p>
            <a:pPr lvl="1"/>
            <a:r>
              <a:rPr lang="en-US" altLang="ja-JP" dirty="0" smtClean="0"/>
              <a:t>CERN-LHC (2.8 + 2.8 A </a:t>
            </a:r>
            <a:r>
              <a:rPr lang="en-US" altLang="ja-JP" dirty="0" err="1" smtClean="0"/>
              <a:t>TeV</a:t>
            </a:r>
            <a:r>
              <a:rPr lang="en-US" altLang="ja-JP" dirty="0" smtClean="0"/>
              <a:t> </a:t>
            </a:r>
            <a:r>
              <a:rPr lang="en-US" altLang="ja-JP" baseline="30000" dirty="0" smtClean="0"/>
              <a:t>208</a:t>
            </a:r>
            <a:r>
              <a:rPr lang="en-US" altLang="ja-JP" dirty="0" smtClean="0"/>
              <a:t>Pb + </a:t>
            </a:r>
            <a:r>
              <a:rPr lang="en-US" altLang="ja-JP" baseline="30000" dirty="0" smtClean="0"/>
              <a:t>208</a:t>
            </a:r>
            <a:r>
              <a:rPr lang="en-US" altLang="ja-JP" dirty="0" smtClean="0"/>
              <a:t>Pb)</a:t>
            </a:r>
            <a:endParaRPr lang="ja-JP" altLang="en-US" dirty="0" smtClean="0"/>
          </a:p>
          <a:p>
            <a:pPr lvl="2"/>
            <a:r>
              <a:rPr lang="en-US" altLang="ja-JP" dirty="0" smtClean="0"/>
              <a:t>since 2009; in operation</a:t>
            </a:r>
          </a:p>
          <a:p>
            <a:r>
              <a:rPr lang="en-US" altLang="ja-JP" dirty="0" smtClean="0"/>
              <a:t>why going back to lower energy</a:t>
            </a:r>
            <a:endParaRPr lang="ja-JP" altLang="en-US" dirty="0" smtClean="0">
              <a:solidFill>
                <a:srgbClr val="FF00FF"/>
              </a:solidFill>
            </a:endParaRPr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2014/3/17</a:t>
            </a:r>
            <a:endParaRPr lang="ja-JP" altLang="ja-JP" dirty="0"/>
          </a:p>
        </p:txBody>
      </p:sp>
      <p:sp>
        <p:nvSpPr>
          <p:cNvPr id="10" name="フッター プレースホルダー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J-PARC Heavy ion Workshop – ALICE and (s)PHENIX – K.Shigaki</a:t>
            </a:r>
            <a:endParaRPr lang="ja-JP" altLang="ja-JP" dirty="0"/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3583BD5-6FF6-4034-82C9-4E394C5CB913}" type="slidenum">
              <a:rPr lang="en-US" altLang="ja-JP" smtClean="0"/>
              <a:pPr>
                <a:defRPr/>
              </a:pPr>
              <a:t>2</a:t>
            </a:fld>
            <a:r>
              <a:rPr lang="en-US" altLang="ja-JP" smtClean="0"/>
              <a:t>/40</a:t>
            </a:r>
            <a:endParaRPr lang="ja-JP" altLang="ja-JP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ja-JP" dirty="0"/>
              <a:t>b</a:t>
            </a:r>
            <a:r>
              <a:rPr kumimoji="1" lang="en-US" altLang="ja-JP" dirty="0" smtClean="0"/>
              <a:t>aryon enhancement in intermediate </a:t>
            </a:r>
            <a:r>
              <a:rPr kumimoji="1" lang="en-US" altLang="ja-JP" i="1" dirty="0" err="1" smtClean="0"/>
              <a:t>p</a:t>
            </a:r>
            <a:r>
              <a:rPr kumimoji="1" lang="en-US" altLang="ja-JP" baseline="-25000" dirty="0" err="1" smtClean="0"/>
              <a:t>T</a:t>
            </a:r>
            <a:endParaRPr lang="en-US" altLang="ja-JP" baseline="-25000" dirty="0"/>
          </a:p>
          <a:p>
            <a:pPr lvl="1"/>
            <a:r>
              <a:rPr lang="en-US" altLang="ja-JP" dirty="0"/>
              <a:t>u</a:t>
            </a:r>
            <a:r>
              <a:rPr lang="en-US" altLang="ja-JP" dirty="0" smtClean="0"/>
              <a:t>nderstood via quark recombination in A+A</a:t>
            </a:r>
          </a:p>
          <a:p>
            <a:pPr lvl="1"/>
            <a:endParaRPr kumimoji="1" lang="en-US" altLang="ja-JP" dirty="0"/>
          </a:p>
          <a:p>
            <a:pPr lvl="1"/>
            <a:endParaRPr lang="en-US" altLang="ja-JP" dirty="0" smtClean="0"/>
          </a:p>
          <a:p>
            <a:pPr lvl="1"/>
            <a:endParaRPr kumimoji="1" lang="en-US" altLang="ja-JP" dirty="0"/>
          </a:p>
          <a:p>
            <a:pPr lvl="1"/>
            <a:endParaRPr lang="en-US" altLang="ja-JP" dirty="0" smtClean="0"/>
          </a:p>
          <a:p>
            <a:pPr lvl="1"/>
            <a:endParaRPr kumimoji="1" lang="en-US" altLang="ja-JP" dirty="0"/>
          </a:p>
          <a:p>
            <a:pPr lvl="1"/>
            <a:endParaRPr lang="en-US" altLang="ja-JP" dirty="0" smtClean="0"/>
          </a:p>
          <a:p>
            <a:pPr lvl="1"/>
            <a:endParaRPr lang="en-US" altLang="ja-JP" dirty="0"/>
          </a:p>
          <a:p>
            <a:pPr lvl="1"/>
            <a:endParaRPr lang="en-US" altLang="ja-JP" dirty="0" smtClean="0"/>
          </a:p>
          <a:p>
            <a:r>
              <a:rPr lang="en-US" altLang="ja-JP" dirty="0"/>
              <a:t>s</a:t>
            </a:r>
            <a:r>
              <a:rPr kumimoji="1" lang="en-US" altLang="ja-JP" dirty="0" smtClean="0"/>
              <a:t>imilar evolution with multiplicity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Quark Fluid in </a:t>
            </a:r>
            <a:r>
              <a:rPr kumimoji="1" lang="en-US" altLang="ja-JP" i="1" dirty="0" err="1" smtClean="0"/>
              <a:t>p</a:t>
            </a:r>
            <a:r>
              <a:rPr kumimoji="1" lang="en-US" altLang="ja-JP" dirty="0" err="1" smtClean="0"/>
              <a:t>+Pb</a:t>
            </a:r>
            <a:r>
              <a:rPr kumimoji="1" lang="en-US" altLang="ja-JP" dirty="0" smtClean="0"/>
              <a:t>?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99" y="2264295"/>
            <a:ext cx="4824536" cy="3259074"/>
          </a:xfrm>
          <a:prstGeom prst="rect">
            <a:avLst/>
          </a:prstGeom>
        </p:spPr>
      </p:pic>
      <p:pic>
        <p:nvPicPr>
          <p:cNvPr id="20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786" y="2612229"/>
            <a:ext cx="3407646" cy="24242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日付プレースホルダー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2014/3/17</a:t>
            </a:r>
            <a:endParaRPr lang="ja-JP" altLang="ja-JP" dirty="0"/>
          </a:p>
        </p:txBody>
      </p:sp>
      <p:sp>
        <p:nvSpPr>
          <p:cNvPr id="21" name="フッター プレースホルダー 2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J-PARC Heavy ion Workshop – ALICE and (s)PHENIX – K.Shigaki</a:t>
            </a:r>
            <a:endParaRPr lang="ja-JP" altLang="ja-JP" dirty="0"/>
          </a:p>
        </p:txBody>
      </p:sp>
      <p:sp>
        <p:nvSpPr>
          <p:cNvPr id="22" name="スライド番号プレースホルダー 2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3583BD5-6FF6-4034-82C9-4E394C5CB913}" type="slidenum">
              <a:rPr lang="en-US" altLang="ja-JP" smtClean="0"/>
              <a:pPr>
                <a:defRPr/>
              </a:pPr>
              <a:t>29</a:t>
            </a:fld>
            <a:r>
              <a:rPr lang="en-US" altLang="ja-JP" smtClean="0"/>
              <a:t>/40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1008384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ja-JP" dirty="0"/>
              <a:t>l</a:t>
            </a:r>
            <a:r>
              <a:rPr kumimoji="1" lang="en-US" altLang="ja-JP" dirty="0" smtClean="0"/>
              <a:t>ong range longitudinal correlations</a:t>
            </a:r>
          </a:p>
          <a:p>
            <a:r>
              <a:rPr lang="en-US" altLang="ja-JP" dirty="0"/>
              <a:t>h</a:t>
            </a:r>
            <a:r>
              <a:rPr kumimoji="1" lang="en-US" altLang="ja-JP" dirty="0" smtClean="0"/>
              <a:t>ydro-dynamical behaviors?</a:t>
            </a:r>
          </a:p>
          <a:p>
            <a:r>
              <a:rPr lang="en-US" altLang="ja-JP" dirty="0"/>
              <a:t>q</a:t>
            </a:r>
            <a:r>
              <a:rPr lang="en-US" altLang="ja-JP" dirty="0" smtClean="0"/>
              <a:t>uark recombination??</a:t>
            </a:r>
          </a:p>
          <a:p>
            <a:pPr lvl="2"/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>
                <a:sym typeface="Symbol"/>
              </a:rPr>
              <a:t> </a:t>
            </a:r>
            <a:r>
              <a:rPr lang="en-US" altLang="ja-JP" dirty="0" smtClean="0"/>
              <a:t>reanalysis of </a:t>
            </a:r>
            <a:r>
              <a:rPr lang="en-US" altLang="ja-JP" i="1" dirty="0" err="1" smtClean="0"/>
              <a:t>d</a:t>
            </a:r>
            <a:r>
              <a:rPr lang="en-US" altLang="ja-JP" dirty="0" err="1" smtClean="0"/>
              <a:t>+Au</a:t>
            </a:r>
            <a:r>
              <a:rPr lang="en-US" altLang="ja-JP" dirty="0" smtClean="0"/>
              <a:t> at RHIC giving similar results</a:t>
            </a:r>
          </a:p>
          <a:p>
            <a:pPr marL="0" indent="0">
              <a:buNone/>
            </a:pPr>
            <a:r>
              <a:rPr lang="en-US" altLang="ja-JP" dirty="0">
                <a:sym typeface="Symbol"/>
              </a:rPr>
              <a:t> </a:t>
            </a:r>
            <a:r>
              <a:rPr lang="en-US" altLang="ja-JP" dirty="0" smtClean="0"/>
              <a:t>first </a:t>
            </a:r>
            <a:r>
              <a:rPr lang="en-US" altLang="ja-JP" i="1" dirty="0" err="1" smtClean="0"/>
              <a:t>p</a:t>
            </a:r>
            <a:r>
              <a:rPr lang="en-US" altLang="ja-JP" dirty="0" err="1" smtClean="0"/>
              <a:t>+Au</a:t>
            </a:r>
            <a:r>
              <a:rPr lang="en-US" altLang="ja-JP" dirty="0" smtClean="0"/>
              <a:t> at RHIC planned in 2015</a:t>
            </a:r>
            <a:endParaRPr lang="en-US" altLang="ja-JP" dirty="0"/>
          </a:p>
          <a:p>
            <a:pPr lvl="2"/>
            <a:endParaRPr lang="en-US" altLang="ja-JP" dirty="0" smtClean="0"/>
          </a:p>
          <a:p>
            <a:r>
              <a:rPr lang="en-US" altLang="ja-JP" dirty="0" smtClean="0"/>
              <a:t>high intensity </a:t>
            </a:r>
            <a:r>
              <a:rPr lang="en-US" altLang="ja-JP" i="1" dirty="0" err="1" smtClean="0"/>
              <a:t>p</a:t>
            </a:r>
            <a:r>
              <a:rPr lang="en-US" altLang="ja-JP" dirty="0" err="1" smtClean="0"/>
              <a:t>+A</a:t>
            </a:r>
            <a:r>
              <a:rPr lang="en-US" altLang="ja-JP" dirty="0" smtClean="0"/>
              <a:t> at J-PARC of instant interest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i="1" dirty="0"/>
              <a:t>p</a:t>
            </a:r>
            <a:r>
              <a:rPr kumimoji="1" lang="en-US" altLang="ja-JP" dirty="0" smtClean="0"/>
              <a:t>(</a:t>
            </a:r>
            <a:r>
              <a:rPr kumimoji="1" lang="en-US" altLang="ja-JP" i="1" dirty="0" smtClean="0"/>
              <a:t>d</a:t>
            </a:r>
            <a:r>
              <a:rPr kumimoji="1" lang="en-US" altLang="ja-JP" dirty="0" smtClean="0"/>
              <a:t>)+A Seemingly in Mystery</a:t>
            </a:r>
            <a:endParaRPr kumimoji="1" lang="ja-JP" altLang="en-US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2014/3/17</a:t>
            </a:r>
            <a:endParaRPr lang="ja-JP" altLang="ja-JP" dirty="0"/>
          </a:p>
        </p:txBody>
      </p:sp>
      <p:sp>
        <p:nvSpPr>
          <p:cNvPr id="11" name="フッター プレースホルダー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J-PARC Heavy ion Workshop – ALICE and (s)PHENIX – K.Shigaki</a:t>
            </a:r>
            <a:endParaRPr lang="ja-JP" altLang="ja-JP" dirty="0"/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3583BD5-6FF6-4034-82C9-4E394C5CB913}" type="slidenum">
              <a:rPr lang="en-US" altLang="ja-JP" smtClean="0"/>
              <a:pPr>
                <a:defRPr/>
              </a:pPr>
              <a:t>30</a:t>
            </a:fld>
            <a:r>
              <a:rPr lang="en-US" altLang="ja-JP" smtClean="0"/>
              <a:t>/40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3597598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kumimoji="1" lang="en-US" altLang="ja-JP" dirty="0" smtClean="0"/>
              <a:t>ALICE upgrade for higher luminosity</a:t>
            </a:r>
          </a:p>
          <a:p>
            <a:pPr lvl="1"/>
            <a:r>
              <a:rPr lang="en-US" altLang="ja-JP" dirty="0"/>
              <a:t>× </a:t>
            </a:r>
            <a:r>
              <a:rPr lang="en-US" altLang="ja-JP" dirty="0" smtClean="0"/>
              <a:t>2–3 </a:t>
            </a:r>
            <a:r>
              <a:rPr lang="en-US" altLang="ja-JP" dirty="0"/>
              <a:t>high speeding </a:t>
            </a:r>
            <a:r>
              <a:rPr lang="en-US" altLang="ja-JP" dirty="0" smtClean="0"/>
              <a:t>at long shutdown 1 (2013–2014)</a:t>
            </a:r>
          </a:p>
          <a:p>
            <a:pPr lvl="2"/>
            <a:r>
              <a:rPr lang="en-US" altLang="ja-JP" dirty="0" smtClean="0"/>
              <a:t>readout electronics</a:t>
            </a:r>
          </a:p>
          <a:p>
            <a:pPr lvl="1"/>
            <a:r>
              <a:rPr kumimoji="1" lang="en-US" altLang="ja-JP" dirty="0" smtClean="0"/>
              <a:t>× 100 high speeding </a:t>
            </a:r>
            <a:r>
              <a:rPr lang="en-US" altLang="ja-JP" dirty="0" smtClean="0"/>
              <a:t>at </a:t>
            </a:r>
            <a:r>
              <a:rPr kumimoji="1" lang="en-US" altLang="ja-JP" dirty="0" smtClean="0"/>
              <a:t>long shutdown 2 (2018–2019)</a:t>
            </a:r>
          </a:p>
          <a:p>
            <a:pPr lvl="2"/>
            <a:r>
              <a:rPr lang="en-US" altLang="ja-JP" dirty="0" smtClean="0"/>
              <a:t>TPC readout replacement with GEM</a:t>
            </a:r>
          </a:p>
          <a:p>
            <a:pPr lvl="2"/>
            <a:r>
              <a:rPr kumimoji="1" lang="en-US" altLang="ja-JP" dirty="0" smtClean="0"/>
              <a:t>new inner trackers</a:t>
            </a:r>
            <a:endParaRPr lang="en-US" altLang="ja-JP" dirty="0"/>
          </a:p>
          <a:p>
            <a:r>
              <a:rPr lang="en-US" altLang="ja-JP" dirty="0" err="1"/>
              <a:t>s</a:t>
            </a:r>
            <a:r>
              <a:rPr kumimoji="1" lang="en-US" altLang="ja-JP" dirty="0" err="1" smtClean="0"/>
              <a:t>PHENIX</a:t>
            </a:r>
            <a:r>
              <a:rPr kumimoji="1" lang="en-US" altLang="ja-JP" dirty="0" smtClean="0"/>
              <a:t> to </a:t>
            </a:r>
            <a:r>
              <a:rPr lang="en-US" altLang="ja-JP" dirty="0" smtClean="0"/>
              <a:t>feedback knowledge at LHC </a:t>
            </a:r>
            <a:r>
              <a:rPr kumimoji="1" lang="en-US" altLang="ja-JP" dirty="0" smtClean="0"/>
              <a:t>to RHIC</a:t>
            </a:r>
          </a:p>
          <a:p>
            <a:pPr lvl="1"/>
            <a:r>
              <a:rPr lang="en-US" altLang="ja-JP" dirty="0" smtClean="0"/>
              <a:t>high transverse momentum and heavy flavor probes</a:t>
            </a:r>
          </a:p>
          <a:p>
            <a:pPr lvl="1"/>
            <a:r>
              <a:rPr kumimoji="1" lang="en-US" altLang="ja-JP" dirty="0" smtClean="0"/>
              <a:t>hermetic design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ALICE and (s)PHENIX in Next Decade</a:t>
            </a:r>
            <a:endParaRPr kumimoji="1" lang="ja-JP" altLang="en-US" dirty="0"/>
          </a:p>
        </p:txBody>
      </p:sp>
      <p:sp>
        <p:nvSpPr>
          <p:cNvPr id="10" name="日付プレースホルダー 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2014/3/17</a:t>
            </a:r>
            <a:endParaRPr lang="ja-JP" altLang="ja-JP" dirty="0"/>
          </a:p>
        </p:txBody>
      </p:sp>
      <p:sp>
        <p:nvSpPr>
          <p:cNvPr id="11" name="フッター プレースホルダー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J-PARC Heavy ion Workshop – ALICE and (s)PHENIX – K.Shigaki</a:t>
            </a:r>
            <a:endParaRPr lang="ja-JP" altLang="ja-JP" dirty="0"/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3583BD5-6FF6-4034-82C9-4E394C5CB913}" type="slidenum">
              <a:rPr lang="en-US" altLang="ja-JP" smtClean="0"/>
              <a:pPr>
                <a:defRPr/>
              </a:pPr>
              <a:t>31</a:t>
            </a:fld>
            <a:r>
              <a:rPr lang="en-US" altLang="ja-JP" smtClean="0"/>
              <a:t>/40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1270048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CERN Long Term </a:t>
            </a:r>
            <a:r>
              <a:rPr lang="fr-CH" dirty="0"/>
              <a:t>P</a:t>
            </a:r>
            <a:r>
              <a:rPr lang="fr-CH" dirty="0" smtClean="0"/>
              <a:t>lan</a:t>
            </a:r>
            <a:endParaRPr lang="en-GB" dirty="0"/>
          </a:p>
        </p:txBody>
      </p:sp>
      <p:grpSp>
        <p:nvGrpSpPr>
          <p:cNvPr id="18" name="Group 17"/>
          <p:cNvGrpSpPr/>
          <p:nvPr/>
        </p:nvGrpSpPr>
        <p:grpSpPr>
          <a:xfrm>
            <a:off x="-36512" y="1196752"/>
            <a:ext cx="8511895" cy="4467297"/>
            <a:chOff x="349395" y="2018457"/>
            <a:chExt cx="8262087" cy="4464496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395" y="2018457"/>
              <a:ext cx="8262087" cy="4464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2740253" y="2893791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Run 2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714627" y="2893791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Run 3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588224" y="4227302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Run 4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436096" y="2783568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LS 2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559479" y="4227302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LS </a:t>
              </a:r>
              <a:r>
                <a:rPr lang="en-GB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547664" y="5651956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LS 4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765672" y="5651956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LS 5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737696" y="5651956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Run 5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Group 5"/>
          <p:cNvGrpSpPr/>
          <p:nvPr/>
        </p:nvGrpSpPr>
        <p:grpSpPr>
          <a:xfrm>
            <a:off x="1001135" y="5392906"/>
            <a:ext cx="2355474" cy="1008830"/>
            <a:chOff x="6988333" y="1114770"/>
            <a:chExt cx="2025247" cy="903687"/>
          </a:xfrm>
        </p:grpSpPr>
        <p:grpSp>
          <p:nvGrpSpPr>
            <p:cNvPr id="35" name="Group 6"/>
            <p:cNvGrpSpPr/>
            <p:nvPr/>
          </p:nvGrpSpPr>
          <p:grpSpPr>
            <a:xfrm>
              <a:off x="7067911" y="1141217"/>
              <a:ext cx="1866091" cy="850793"/>
              <a:chOff x="7236296" y="15245"/>
              <a:chExt cx="1866091" cy="850793"/>
            </a:xfrm>
          </p:grpSpPr>
          <p:sp>
            <p:nvSpPr>
              <p:cNvPr id="37" name="Rectangle 8"/>
              <p:cNvSpPr/>
              <p:nvPr/>
            </p:nvSpPr>
            <p:spPr>
              <a:xfrm>
                <a:off x="7236296" y="68139"/>
                <a:ext cx="224295" cy="150949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sp>
            <p:nvSpPr>
              <p:cNvPr id="38" name="Rectangle 9"/>
              <p:cNvSpPr/>
              <p:nvPr/>
            </p:nvSpPr>
            <p:spPr>
              <a:xfrm>
                <a:off x="7236296" y="256825"/>
                <a:ext cx="224295" cy="15094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sp>
            <p:nvSpPr>
              <p:cNvPr id="39" name="Rectangle 10"/>
              <p:cNvSpPr/>
              <p:nvPr/>
            </p:nvSpPr>
            <p:spPr>
              <a:xfrm>
                <a:off x="7236296" y="461945"/>
                <a:ext cx="224295" cy="15094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sp>
            <p:nvSpPr>
              <p:cNvPr id="40" name="Rectangle 11"/>
              <p:cNvSpPr/>
              <p:nvPr/>
            </p:nvSpPr>
            <p:spPr>
              <a:xfrm>
                <a:off x="7236296" y="671934"/>
                <a:ext cx="224295" cy="150949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grpSp>
            <p:nvGrpSpPr>
              <p:cNvPr id="41" name="Group 12"/>
              <p:cNvGrpSpPr/>
              <p:nvPr/>
            </p:nvGrpSpPr>
            <p:grpSpPr>
              <a:xfrm>
                <a:off x="7460591" y="15245"/>
                <a:ext cx="1641796" cy="850793"/>
                <a:chOff x="7460591" y="68139"/>
                <a:chExt cx="1641796" cy="850793"/>
              </a:xfrm>
            </p:grpSpPr>
            <p:sp>
              <p:nvSpPr>
                <p:cNvPr id="42" name="TextBox 13"/>
                <p:cNvSpPr txBox="1"/>
                <p:nvPr/>
              </p:nvSpPr>
              <p:spPr>
                <a:xfrm>
                  <a:off x="7460591" y="440642"/>
                  <a:ext cx="164179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dirty="0" smtClean="0"/>
                    <a:t>Beam commissioning</a:t>
                  </a:r>
                  <a:endParaRPr lang="en-GB" sz="1200" dirty="0"/>
                </a:p>
              </p:txBody>
            </p:sp>
            <p:sp>
              <p:nvSpPr>
                <p:cNvPr id="43" name="TextBox 14"/>
                <p:cNvSpPr txBox="1"/>
                <p:nvPr/>
              </p:nvSpPr>
              <p:spPr>
                <a:xfrm>
                  <a:off x="7460591" y="641933"/>
                  <a:ext cx="115666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dirty="0" smtClean="0"/>
                    <a:t>Technical stop</a:t>
                  </a:r>
                  <a:endParaRPr lang="en-GB" sz="1200" dirty="0"/>
                </a:p>
              </p:txBody>
            </p:sp>
            <p:sp>
              <p:nvSpPr>
                <p:cNvPr id="44" name="TextBox 15"/>
                <p:cNvSpPr txBox="1"/>
                <p:nvPr/>
              </p:nvSpPr>
              <p:spPr>
                <a:xfrm>
                  <a:off x="7460591" y="246120"/>
                  <a:ext cx="86594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dirty="0" smtClean="0"/>
                    <a:t>Shutdown</a:t>
                  </a:r>
                  <a:endParaRPr lang="en-GB" sz="1200" dirty="0"/>
                </a:p>
              </p:txBody>
            </p:sp>
            <p:sp>
              <p:nvSpPr>
                <p:cNvPr id="45" name="TextBox 16"/>
                <p:cNvSpPr txBox="1"/>
                <p:nvPr/>
              </p:nvSpPr>
              <p:spPr>
                <a:xfrm>
                  <a:off x="7460591" y="68139"/>
                  <a:ext cx="713657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dirty="0" smtClean="0"/>
                    <a:t>Physics</a:t>
                  </a:r>
                  <a:endParaRPr lang="en-GB" sz="1200" dirty="0"/>
                </a:p>
              </p:txBody>
            </p:sp>
          </p:grpSp>
        </p:grpSp>
        <p:sp>
          <p:nvSpPr>
            <p:cNvPr id="36" name="Rectangle 7"/>
            <p:cNvSpPr/>
            <p:nvPr/>
          </p:nvSpPr>
          <p:spPr>
            <a:xfrm>
              <a:off x="6988333" y="1114770"/>
              <a:ext cx="2025247" cy="903687"/>
            </a:xfrm>
            <a:prstGeom prst="rect">
              <a:avLst/>
            </a:prstGeom>
            <a:noFill/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6" name="日付プレースホルダー 4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2014/3/17</a:t>
            </a:r>
            <a:endParaRPr lang="ja-JP" altLang="ja-JP" dirty="0"/>
          </a:p>
        </p:txBody>
      </p:sp>
      <p:sp>
        <p:nvSpPr>
          <p:cNvPr id="47" name="フッター プレースホルダー 4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J-PARC Heavy ion Workshop – ALICE and (s)PHENIX – K.Shigaki</a:t>
            </a:r>
            <a:endParaRPr lang="ja-JP" altLang="ja-JP" dirty="0"/>
          </a:p>
        </p:txBody>
      </p:sp>
      <p:sp>
        <p:nvSpPr>
          <p:cNvPr id="48" name="スライド番号プレースホルダー 4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3583BD5-6FF6-4034-82C9-4E394C5CB913}" type="slidenum">
              <a:rPr lang="en-US" altLang="ja-JP" smtClean="0"/>
              <a:pPr>
                <a:defRPr/>
              </a:pPr>
              <a:t>32</a:t>
            </a:fld>
            <a:r>
              <a:rPr lang="en-US" altLang="ja-JP" smtClean="0"/>
              <a:t>/40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4205766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ja-JP" dirty="0" smtClean="0"/>
              <a:t>long shutdown 1 (2013–2014)</a:t>
            </a:r>
          </a:p>
          <a:p>
            <a:pPr lvl="1"/>
            <a:r>
              <a:rPr lang="en-US" altLang="ja-JP" dirty="0" smtClean="0"/>
              <a:t>high </a:t>
            </a:r>
            <a:r>
              <a:rPr lang="en-US" altLang="ja-JP" dirty="0"/>
              <a:t>resolution EM </a:t>
            </a:r>
            <a:r>
              <a:rPr lang="en-US" altLang="ja-JP" dirty="0" smtClean="0"/>
              <a:t>cal. high </a:t>
            </a:r>
            <a:r>
              <a:rPr lang="en-US" altLang="ja-JP" dirty="0"/>
              <a:t>speeding (Hiroshima</a:t>
            </a:r>
            <a:r>
              <a:rPr lang="en-US" altLang="ja-JP" dirty="0" smtClean="0"/>
              <a:t>)</a:t>
            </a:r>
          </a:p>
          <a:p>
            <a:pPr lvl="2"/>
            <a:r>
              <a:rPr lang="en-US" altLang="ja-JP" dirty="0" smtClean="0"/>
              <a:t>thermal photon</a:t>
            </a:r>
            <a:endParaRPr lang="en-US" altLang="ja-JP" dirty="0"/>
          </a:p>
          <a:p>
            <a:pPr lvl="1"/>
            <a:r>
              <a:rPr lang="en-US" altLang="ja-JP" dirty="0" smtClean="0"/>
              <a:t>di</a:t>
            </a:r>
            <a:r>
              <a:rPr lang="en-US" altLang="ja-JP" dirty="0"/>
              <a:t>-jet calorimeter (Tsukuba</a:t>
            </a:r>
            <a:r>
              <a:rPr lang="en-US" altLang="ja-JP" dirty="0" smtClean="0"/>
              <a:t>)</a:t>
            </a:r>
          </a:p>
          <a:p>
            <a:pPr lvl="2"/>
            <a:r>
              <a:rPr lang="en-US" altLang="ja-JP" dirty="0" smtClean="0"/>
              <a:t>photon–jet correlation </a:t>
            </a:r>
            <a:endParaRPr lang="en-US" altLang="ja-JP" dirty="0"/>
          </a:p>
          <a:p>
            <a:r>
              <a:rPr kumimoji="1" lang="en-US" altLang="ja-JP" dirty="0" smtClean="0"/>
              <a:t>long shutdown 2 </a:t>
            </a:r>
            <a:r>
              <a:rPr lang="en-US" altLang="ja-JP" dirty="0" smtClean="0"/>
              <a:t>(</a:t>
            </a:r>
            <a:r>
              <a:rPr lang="en-US" altLang="ja-JP" dirty="0"/>
              <a:t>2018–2019</a:t>
            </a:r>
            <a:r>
              <a:rPr lang="en-US" altLang="ja-JP" dirty="0" smtClean="0"/>
              <a:t>)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TPC upgrade (Tokyo)</a:t>
            </a:r>
          </a:p>
          <a:p>
            <a:pPr lvl="2"/>
            <a:r>
              <a:rPr lang="en-US" altLang="ja-JP" dirty="0" smtClean="0"/>
              <a:t>non-</a:t>
            </a:r>
            <a:r>
              <a:rPr lang="en-US" altLang="ja-JP" dirty="0" err="1" smtClean="0"/>
              <a:t>triggerable</a:t>
            </a:r>
            <a:r>
              <a:rPr lang="en-US" altLang="ja-JP" dirty="0" smtClean="0"/>
              <a:t> low transverse momentum phenomena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inner tracker upgrade</a:t>
            </a:r>
          </a:p>
          <a:p>
            <a:pPr lvl="1"/>
            <a:r>
              <a:rPr lang="en-US" altLang="ja-JP" dirty="0" smtClean="0"/>
              <a:t>forward calorimeter (Tsukuba, Tokyo)</a:t>
            </a:r>
          </a:p>
          <a:p>
            <a:pPr lvl="2"/>
            <a:r>
              <a:rPr lang="en-US" altLang="ja-JP" dirty="0" smtClean="0"/>
              <a:t>small </a:t>
            </a:r>
            <a:r>
              <a:rPr lang="en-US" altLang="ja-JP" i="1" dirty="0" smtClean="0"/>
              <a:t>x</a:t>
            </a:r>
            <a:r>
              <a:rPr lang="en-US" altLang="ja-JP" dirty="0" smtClean="0"/>
              <a:t> physics</a:t>
            </a:r>
          </a:p>
          <a:p>
            <a:pPr lvl="1"/>
            <a:r>
              <a:rPr kumimoji="1" lang="en-US" altLang="ja-JP" dirty="0" err="1" smtClean="0"/>
              <a:t>muon</a:t>
            </a:r>
            <a:r>
              <a:rPr kumimoji="1" lang="en-US" altLang="ja-JP" dirty="0" smtClean="0"/>
              <a:t> forward tracker</a:t>
            </a:r>
          </a:p>
          <a:p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ALICE (-Japan) </a:t>
            </a:r>
            <a:r>
              <a:rPr lang="en-US" altLang="ja-JP" dirty="0"/>
              <a:t>Upgrade </a:t>
            </a:r>
            <a:r>
              <a:rPr lang="en-US" altLang="ja-JP" dirty="0" smtClean="0"/>
              <a:t>Plan</a:t>
            </a:r>
            <a:endParaRPr kumimoji="1" lang="ja-JP" altLang="en-US" dirty="0"/>
          </a:p>
        </p:txBody>
      </p:sp>
      <p:sp>
        <p:nvSpPr>
          <p:cNvPr id="10" name="日付プレースホルダー 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2014/3/17</a:t>
            </a:r>
            <a:endParaRPr lang="ja-JP" altLang="ja-JP" dirty="0"/>
          </a:p>
        </p:txBody>
      </p:sp>
      <p:sp>
        <p:nvSpPr>
          <p:cNvPr id="11" name="フッター プレースホルダー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J-PARC Heavy ion Workshop – ALICE and (s)PHENIX – K.Shigaki</a:t>
            </a:r>
            <a:endParaRPr lang="ja-JP" altLang="ja-JP" dirty="0"/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3583BD5-6FF6-4034-82C9-4E394C5CB913}" type="slidenum">
              <a:rPr lang="en-US" altLang="ja-JP" smtClean="0"/>
              <a:pPr>
                <a:defRPr/>
              </a:pPr>
              <a:t>33</a:t>
            </a:fld>
            <a:r>
              <a:rPr lang="en-US" altLang="ja-JP" smtClean="0"/>
              <a:t>/40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3035256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ja-JP" dirty="0" smtClean="0"/>
              <a:t>present: MWPC with gating grid </a:t>
            </a:r>
          </a:p>
          <a:p>
            <a:pPr lvl="1"/>
            <a:r>
              <a:rPr lang="en-US" altLang="ja-JP" dirty="0" smtClean="0"/>
              <a:t>effective dead time ~ 280 </a:t>
            </a:r>
            <a:r>
              <a:rPr lang="en-US" altLang="ja-JP" dirty="0" err="1" smtClean="0">
                <a:latin typeface="Symbol" charset="2"/>
                <a:cs typeface="Symbol" charset="2"/>
              </a:rPr>
              <a:t>m</a:t>
            </a:r>
            <a:r>
              <a:rPr lang="en-US" altLang="ja-JP" dirty="0" err="1" smtClean="0"/>
              <a:t>sec</a:t>
            </a:r>
            <a:r>
              <a:rPr lang="en-US" altLang="ja-JP" dirty="0" smtClean="0"/>
              <a:t>; rate &lt; 3.5 kHz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r>
              <a:rPr lang="en-US" altLang="ja-JP" dirty="0" smtClean="0"/>
              <a:t>plan: GEM with continuous sampling at 10 MHz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TPC Upgrade with GEM Readout</a:t>
            </a:r>
            <a:endParaRPr kumimoji="1" lang="ja-JP" altLang="en-US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/>
          <a:srcRect t="9602" b="9602"/>
          <a:stretch>
            <a:fillRect/>
          </a:stretch>
        </p:blipFill>
        <p:spPr>
          <a:xfrm>
            <a:off x="683568" y="2348881"/>
            <a:ext cx="3113601" cy="1944216"/>
          </a:xfrm>
          <a:prstGeom prst="rect">
            <a:avLst/>
          </a:prstGeom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2798" y="3573016"/>
            <a:ext cx="4572000" cy="1981200"/>
          </a:xfrm>
          <a:prstGeom prst="rect">
            <a:avLst/>
          </a:prstGeom>
        </p:spPr>
      </p:pic>
      <p:sp>
        <p:nvSpPr>
          <p:cNvPr id="10" name="日付プレースホルダー 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2014/3/17</a:t>
            </a:r>
            <a:endParaRPr lang="ja-JP" altLang="ja-JP" dirty="0"/>
          </a:p>
        </p:txBody>
      </p:sp>
      <p:sp>
        <p:nvSpPr>
          <p:cNvPr id="11" name="フッター プレースホルダー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J-PARC Heavy ion Workshop – ALICE and (s)PHENIX – K.Shigaki</a:t>
            </a:r>
            <a:endParaRPr lang="ja-JP" altLang="ja-JP" dirty="0"/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3583BD5-6FF6-4034-82C9-4E394C5CB913}" type="slidenum">
              <a:rPr lang="en-US" altLang="ja-JP" smtClean="0"/>
              <a:pPr>
                <a:defRPr/>
              </a:pPr>
              <a:t>34</a:t>
            </a:fld>
            <a:r>
              <a:rPr lang="en-US" altLang="ja-JP" smtClean="0"/>
              <a:t>/40</a:t>
            </a:r>
            <a:endParaRPr lang="ja-JP" altLang="ja-JP" dirty="0"/>
          </a:p>
        </p:txBody>
      </p:sp>
      <p:sp>
        <p:nvSpPr>
          <p:cNvPr id="4" name="曲折矢印 3"/>
          <p:cNvSpPr/>
          <p:nvPr/>
        </p:nvSpPr>
        <p:spPr>
          <a:xfrm rot="10800000" flipH="1">
            <a:off x="2134607" y="4509120"/>
            <a:ext cx="1584176" cy="720080"/>
          </a:xfrm>
          <a:prstGeom prst="bentArrow">
            <a:avLst/>
          </a:prstGeom>
          <a:solidFill>
            <a:srgbClr val="CCFFCC"/>
          </a:solidFill>
          <a:ln w="127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37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kumimoji="1" lang="en-US" altLang="ja-JP" dirty="0" smtClean="0"/>
              <a:t>new regime at LHC</a:t>
            </a:r>
          </a:p>
          <a:p>
            <a:pPr lvl="1"/>
            <a:r>
              <a:rPr lang="en-US" altLang="ja-JP" dirty="0" smtClean="0"/>
              <a:t>possible transition from </a:t>
            </a:r>
            <a:r>
              <a:rPr lang="en-US" altLang="ja-JP" dirty="0" err="1" smtClean="0"/>
              <a:t>pQCD</a:t>
            </a:r>
            <a:r>
              <a:rPr lang="en-US" altLang="ja-JP" dirty="0" smtClean="0"/>
              <a:t> to CGC</a:t>
            </a:r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r>
              <a:rPr lang="en-US" altLang="ja-JP" dirty="0" smtClean="0"/>
              <a:t>Si-W calorimeter at 2.5 &lt; </a:t>
            </a:r>
            <a:r>
              <a:rPr lang="en-US" altLang="ja-JP" dirty="0" smtClean="0">
                <a:latin typeface="Symbol" charset="2"/>
                <a:cs typeface="Symbol" charset="2"/>
              </a:rPr>
              <a:t>h</a:t>
            </a:r>
            <a:r>
              <a:rPr lang="en-US" altLang="ja-JP" dirty="0" smtClean="0"/>
              <a:t> &lt; 4.5 or 3.3 &lt; </a:t>
            </a:r>
            <a:r>
              <a:rPr lang="en-US" altLang="ja-JP" dirty="0" smtClean="0">
                <a:latin typeface="Symbol" charset="2"/>
                <a:cs typeface="Symbol" charset="2"/>
              </a:rPr>
              <a:t>h</a:t>
            </a:r>
            <a:r>
              <a:rPr lang="en-US" altLang="ja-JP" dirty="0" smtClean="0"/>
              <a:t> &lt; 5.3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Small </a:t>
            </a:r>
            <a:r>
              <a:rPr kumimoji="1" lang="en-US" altLang="ja-JP" i="1" dirty="0" smtClean="0"/>
              <a:t>x</a:t>
            </a:r>
            <a:r>
              <a:rPr kumimoji="1" lang="en-US" altLang="ja-JP" dirty="0" smtClean="0"/>
              <a:t> Physics with Forward Cal.</a:t>
            </a:r>
            <a:endParaRPr kumimoji="1" lang="ja-JP" alt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3134320" cy="30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170089"/>
            <a:ext cx="2448272" cy="303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6228184" y="2689498"/>
            <a:ext cx="2448272" cy="1658928"/>
            <a:chOff x="0" y="0"/>
            <a:chExt cx="2624" cy="1777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624" cy="1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3" y="1172"/>
              <a:ext cx="42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日付プレースホルダー 1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2014/3/17</a:t>
            </a:r>
            <a:endParaRPr lang="ja-JP" altLang="ja-JP" dirty="0"/>
          </a:p>
        </p:txBody>
      </p:sp>
      <p:sp>
        <p:nvSpPr>
          <p:cNvPr id="13" name="フッター プレースホルダー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J-PARC Heavy ion Workshop – ALICE and (s)PHENIX – K.Shigaki</a:t>
            </a:r>
            <a:endParaRPr lang="ja-JP" altLang="ja-JP" dirty="0"/>
          </a:p>
        </p:txBody>
      </p:sp>
      <p:sp>
        <p:nvSpPr>
          <p:cNvPr id="14" name="スライド番号プレースホルダー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3583BD5-6FF6-4034-82C9-4E394C5CB913}" type="slidenum">
              <a:rPr lang="en-US" altLang="ja-JP" smtClean="0"/>
              <a:pPr>
                <a:defRPr/>
              </a:pPr>
              <a:t>35</a:t>
            </a:fld>
            <a:r>
              <a:rPr lang="en-US" altLang="ja-JP" smtClean="0"/>
              <a:t>/40</a:t>
            </a:r>
            <a:endParaRPr lang="ja-JP" altLang="ja-JP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588224" y="4294837"/>
            <a:ext cx="1847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kern="0" dirty="0" smtClean="0">
                <a:solidFill>
                  <a:srgbClr val="000080"/>
                </a:solidFill>
                <a:latin typeface="+mn-lt"/>
              </a:rPr>
              <a:t>photon pair from</a:t>
            </a:r>
          </a:p>
          <a:p>
            <a:pPr algn="ctr"/>
            <a:r>
              <a:rPr lang="en-US" altLang="ja-JP" kern="0" dirty="0" smtClean="0">
                <a:solidFill>
                  <a:srgbClr val="000080"/>
                </a:solidFill>
                <a:latin typeface="Symbol" pitchFamily="18" charset="2"/>
              </a:rPr>
              <a:t>p</a:t>
            </a:r>
            <a:r>
              <a:rPr lang="en-US" altLang="ja-JP" kern="0" baseline="30000" dirty="0" smtClean="0">
                <a:solidFill>
                  <a:srgbClr val="000080"/>
                </a:solidFill>
                <a:latin typeface="Symbol" panose="05050102010706020507" pitchFamily="18" charset="2"/>
              </a:rPr>
              <a:t>0</a:t>
            </a:r>
            <a:r>
              <a:rPr lang="en-US" altLang="ja-JP" kern="0" dirty="0" smtClean="0">
                <a:solidFill>
                  <a:srgbClr val="000080"/>
                </a:solidFill>
              </a:rPr>
              <a:t> </a:t>
            </a:r>
            <a:r>
              <a:rPr lang="en-US" altLang="ja-JP" kern="0" dirty="0" smtClean="0">
                <a:solidFill>
                  <a:srgbClr val="000080"/>
                </a:solidFill>
                <a:latin typeface="+mn-lt"/>
              </a:rPr>
              <a:t>at 200 </a:t>
            </a:r>
            <a:r>
              <a:rPr lang="en-US" altLang="ja-JP" kern="0" dirty="0" err="1" smtClean="0">
                <a:solidFill>
                  <a:srgbClr val="000080"/>
                </a:solidFill>
                <a:latin typeface="+mn-lt"/>
              </a:rPr>
              <a:t>GeV</a:t>
            </a:r>
            <a:r>
              <a:rPr lang="en-US" altLang="ja-JP" kern="0" dirty="0" smtClean="0">
                <a:solidFill>
                  <a:srgbClr val="000080"/>
                </a:solidFill>
                <a:latin typeface="+mn-lt"/>
              </a:rPr>
              <a:t>/</a:t>
            </a:r>
            <a:r>
              <a:rPr lang="en-US" altLang="ja-JP" i="1" kern="0" dirty="0" smtClean="0">
                <a:solidFill>
                  <a:srgbClr val="000080"/>
                </a:solidFill>
                <a:latin typeface="+mn-lt"/>
              </a:rPr>
              <a:t>c</a:t>
            </a:r>
            <a:endParaRPr kumimoji="1" lang="ja-JP" altLang="en-US" i="1" dirty="0">
              <a:solidFill>
                <a:srgbClr val="00008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515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ー 5"/>
          <p:cNvSpPr>
            <a:spLocks noGrp="1"/>
          </p:cNvSpPr>
          <p:nvPr>
            <p:ph idx="13"/>
          </p:nvPr>
        </p:nvSpPr>
        <p:spPr>
          <a:xfrm>
            <a:off x="457200" y="1142984"/>
            <a:ext cx="4114800" cy="5167329"/>
          </a:xfrm>
        </p:spPr>
        <p:txBody>
          <a:bodyPr/>
          <a:lstStyle/>
          <a:p>
            <a:r>
              <a:rPr kumimoji="1" lang="en-US" altLang="ja-JP" dirty="0" smtClean="0"/>
              <a:t>PHENIX</a:t>
            </a:r>
            <a:endParaRPr lang="en-US" altLang="ja-JP" dirty="0"/>
          </a:p>
          <a:p>
            <a:pPr lvl="1"/>
            <a:r>
              <a:rPr kumimoji="1" lang="en-US" altLang="ja-JP" dirty="0" smtClean="0"/>
              <a:t>fast, selective, precise</a:t>
            </a:r>
            <a:endParaRPr lang="en-US" altLang="ja-JP" dirty="0"/>
          </a:p>
          <a:p>
            <a:pPr lvl="1"/>
            <a:r>
              <a:rPr lang="en-US" altLang="ja-JP" dirty="0" smtClean="0"/>
              <a:t>mid to low trans. mom.</a:t>
            </a:r>
            <a:endParaRPr lang="en-US" altLang="ja-JP" baseline="-25000" dirty="0" smtClean="0"/>
          </a:p>
          <a:p>
            <a:pPr lvl="1"/>
            <a:r>
              <a:rPr lang="en-US" altLang="ja-JP" dirty="0" smtClean="0"/>
              <a:t>limited acceptance</a:t>
            </a:r>
            <a:endParaRPr kumimoji="1" lang="en-US" altLang="ja-JP" dirty="0" smtClean="0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457200" y="0"/>
            <a:ext cx="7571184" cy="836613"/>
          </a:xfrm>
        </p:spPr>
        <p:txBody>
          <a:bodyPr/>
          <a:lstStyle/>
          <a:p>
            <a:r>
              <a:rPr lang="en-US" altLang="ja-JP" dirty="0" err="1" smtClean="0"/>
              <a:t>sPHENIX</a:t>
            </a:r>
            <a:r>
              <a:rPr lang="en-US" altLang="ja-JP" dirty="0" smtClean="0"/>
              <a:t>: Feedback to RHIC from LHC</a:t>
            </a:r>
            <a:endParaRPr kumimoji="1" lang="ja-JP" altLang="en-US" dirty="0"/>
          </a:p>
        </p:txBody>
      </p:sp>
      <p:sp>
        <p:nvSpPr>
          <p:cNvPr id="8" name="コンテンツ プレースホルダー 5"/>
          <p:cNvSpPr txBox="1">
            <a:spLocks/>
          </p:cNvSpPr>
          <p:nvPr/>
        </p:nvSpPr>
        <p:spPr bwMode="auto">
          <a:xfrm>
            <a:off x="4417640" y="1141991"/>
            <a:ext cx="4114800" cy="5167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kumimoji="1" sz="2800" b="0">
                <a:solidFill>
                  <a:srgbClr val="80601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 b="0">
                <a:solidFill>
                  <a:srgbClr val="00008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kumimoji="1" sz="2000" b="0">
                <a:solidFill>
                  <a:srgbClr val="608020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 b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ja-JP" kern="0" dirty="0" err="1" smtClean="0"/>
              <a:t>sPHENIX</a:t>
            </a:r>
            <a:endParaRPr lang="en-US" altLang="ja-JP" kern="0" dirty="0" smtClean="0"/>
          </a:p>
          <a:p>
            <a:pPr lvl="1"/>
            <a:r>
              <a:rPr lang="en-US" altLang="ja-JP" kern="0" dirty="0" smtClean="0"/>
              <a:t>fast, selective, precise</a:t>
            </a:r>
          </a:p>
          <a:p>
            <a:pPr lvl="1"/>
            <a:r>
              <a:rPr lang="en-US" altLang="ja-JP" kern="0" dirty="0" smtClean="0"/>
              <a:t>high to mid trans. mom.</a:t>
            </a:r>
          </a:p>
          <a:p>
            <a:pPr lvl="1"/>
            <a:r>
              <a:rPr lang="en-US" altLang="ja-JP" kern="0" dirty="0" smtClean="0"/>
              <a:t>large acceptance</a:t>
            </a:r>
          </a:p>
          <a:p>
            <a:endParaRPr lang="ja-JP" altLang="en-US" kern="0" dirty="0"/>
          </a:p>
        </p:txBody>
      </p:sp>
      <p:pic>
        <p:nvPicPr>
          <p:cNvPr id="9" name="Picture 1026" descr="Phenix_20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24944"/>
            <a:ext cx="2736304" cy="354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角丸四角形 32"/>
          <p:cNvSpPr/>
          <p:nvPr/>
        </p:nvSpPr>
        <p:spPr>
          <a:xfrm>
            <a:off x="1562904" y="3760465"/>
            <a:ext cx="288032" cy="1440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角丸四角形 34"/>
          <p:cNvSpPr/>
          <p:nvPr/>
        </p:nvSpPr>
        <p:spPr>
          <a:xfrm>
            <a:off x="2601114" y="3760465"/>
            <a:ext cx="288032" cy="1440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角丸四角形 35"/>
          <p:cNvSpPr/>
          <p:nvPr/>
        </p:nvSpPr>
        <p:spPr>
          <a:xfrm>
            <a:off x="1551474" y="4387964"/>
            <a:ext cx="288032" cy="1440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角丸四角形 36"/>
          <p:cNvSpPr/>
          <p:nvPr/>
        </p:nvSpPr>
        <p:spPr>
          <a:xfrm>
            <a:off x="2780184" y="4467210"/>
            <a:ext cx="288032" cy="1440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角丸四角形 37"/>
          <p:cNvSpPr/>
          <p:nvPr/>
        </p:nvSpPr>
        <p:spPr>
          <a:xfrm>
            <a:off x="2093439" y="5301208"/>
            <a:ext cx="288032" cy="1440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角丸四角形 38"/>
          <p:cNvSpPr/>
          <p:nvPr/>
        </p:nvSpPr>
        <p:spPr>
          <a:xfrm>
            <a:off x="2093439" y="5566762"/>
            <a:ext cx="288032" cy="1440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068960"/>
            <a:ext cx="3635940" cy="245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正方形/長方形 20"/>
          <p:cNvSpPr>
            <a:spLocks noChangeArrowheads="1"/>
          </p:cNvSpPr>
          <p:nvPr/>
        </p:nvSpPr>
        <p:spPr bwMode="auto">
          <a:xfrm>
            <a:off x="3714210" y="5644071"/>
            <a:ext cx="17281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ja-JP" dirty="0" smtClean="0">
                <a:solidFill>
                  <a:srgbClr val="FF0000"/>
                </a:solidFill>
                <a:latin typeface="+mn-lt"/>
              </a:rPr>
              <a:t>detectors by US-Japan</a:t>
            </a:r>
            <a:endParaRPr lang="ja-JP" alt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3786218" y="5644071"/>
            <a:ext cx="1584176" cy="64633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角丸四角形 39"/>
          <p:cNvSpPr/>
          <p:nvPr/>
        </p:nvSpPr>
        <p:spPr>
          <a:xfrm>
            <a:off x="7555170" y="3789039"/>
            <a:ext cx="652770" cy="14575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Text Box 351"/>
          <p:cNvSpPr txBox="1">
            <a:spLocks noChangeArrowheads="1"/>
          </p:cNvSpPr>
          <p:nvPr/>
        </p:nvSpPr>
        <p:spPr bwMode="auto">
          <a:xfrm>
            <a:off x="6012160" y="5677936"/>
            <a:ext cx="1944216" cy="58477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1600" dirty="0" smtClean="0">
                <a:latin typeface="+mn-lt"/>
              </a:rPr>
              <a:t>2013 revision</a:t>
            </a:r>
          </a:p>
          <a:p>
            <a:pPr algn="ctr" eaLnBrk="1" hangingPunct="1"/>
            <a:r>
              <a:rPr lang="en-US" altLang="ja-JP" sz="1600" dirty="0" smtClean="0">
                <a:latin typeface="+mn-lt"/>
              </a:rPr>
              <a:t>with </a:t>
            </a:r>
            <a:r>
              <a:rPr lang="en-US" altLang="ja-JP" sz="1600" dirty="0" err="1" smtClean="0">
                <a:latin typeface="+mn-lt"/>
              </a:rPr>
              <a:t>BaBar</a:t>
            </a:r>
            <a:r>
              <a:rPr lang="en-US" altLang="ja-JP" sz="1600" dirty="0" smtClean="0">
                <a:latin typeface="+mn-lt"/>
              </a:rPr>
              <a:t> solenoid</a:t>
            </a:r>
            <a:endParaRPr lang="en-US" altLang="ja-JP" sz="1600" dirty="0">
              <a:latin typeface="+mn-lt"/>
            </a:endParaRPr>
          </a:p>
        </p:txBody>
      </p:sp>
      <p:sp>
        <p:nvSpPr>
          <p:cNvPr id="7" name="右矢印 6"/>
          <p:cNvSpPr/>
          <p:nvPr/>
        </p:nvSpPr>
        <p:spPr>
          <a:xfrm>
            <a:off x="4067944" y="2502762"/>
            <a:ext cx="576064" cy="2785834"/>
          </a:xfrm>
          <a:prstGeom prst="rightArrow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日付プレースホルダー 1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2014/3/17</a:t>
            </a:r>
            <a:endParaRPr lang="ja-JP" altLang="ja-JP" dirty="0"/>
          </a:p>
        </p:txBody>
      </p:sp>
      <p:sp>
        <p:nvSpPr>
          <p:cNvPr id="14" name="フッター プレースホルダー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J-PARC Heavy ion Workshop – ALICE and (s)PHENIX – K.Shigaki</a:t>
            </a:r>
            <a:endParaRPr lang="ja-JP" altLang="ja-JP" dirty="0"/>
          </a:p>
        </p:txBody>
      </p:sp>
      <p:sp>
        <p:nvSpPr>
          <p:cNvPr id="15" name="スライド番号プレースホルダー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3583BD5-6FF6-4034-82C9-4E394C5CB913}" type="slidenum">
              <a:rPr lang="en-US" altLang="ja-JP" smtClean="0"/>
              <a:pPr>
                <a:defRPr/>
              </a:pPr>
              <a:t>36</a:t>
            </a:fld>
            <a:r>
              <a:rPr lang="en-US" altLang="ja-JP" smtClean="0"/>
              <a:t>/40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3560111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348879"/>
            <a:ext cx="2080492" cy="157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kumimoji="1" lang="en-US" altLang="ja-JP" dirty="0" smtClean="0"/>
              <a:t>Aiming at (Partial) Start in 2019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ja-JP" dirty="0" smtClean="0"/>
              <a:t>former </a:t>
            </a:r>
            <a:r>
              <a:rPr lang="en-US" altLang="ja-JP" dirty="0" err="1" smtClean="0"/>
              <a:t>BaBar</a:t>
            </a:r>
            <a:r>
              <a:rPr lang="en-US" altLang="ja-JP" dirty="0" smtClean="0"/>
              <a:t> solenoid transferred from SLAC</a:t>
            </a:r>
          </a:p>
          <a:p>
            <a:r>
              <a:rPr lang="en-US" altLang="ja-JP" dirty="0" smtClean="0"/>
              <a:t>first </a:t>
            </a:r>
            <a:r>
              <a:rPr kumimoji="1" lang="en-US" altLang="ja-JP" dirty="0" smtClean="0"/>
              <a:t>test beam at FNAL in 2014/02</a:t>
            </a:r>
            <a:endParaRPr kumimoji="1" lang="ja-JP" altLang="en-US" dirty="0"/>
          </a:p>
        </p:txBody>
      </p:sp>
      <p:pic>
        <p:nvPicPr>
          <p:cNvPr id="5" name="Picture 4" descr="P100002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348879"/>
            <a:ext cx="2618908" cy="1964181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477432"/>
            <a:ext cx="3076773" cy="174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5" r="16860"/>
          <a:stretch/>
        </p:blipFill>
        <p:spPr>
          <a:xfrm>
            <a:off x="6948264" y="5053496"/>
            <a:ext cx="1296000" cy="1146142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827931"/>
            <a:ext cx="1296000" cy="1101709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348879"/>
            <a:ext cx="1296000" cy="1348733"/>
          </a:xfrm>
          <a:prstGeom prst="rect">
            <a:avLst/>
          </a:prstGeom>
        </p:spPr>
      </p:pic>
      <p:pic>
        <p:nvPicPr>
          <p:cNvPr id="16" name="Picture 5" descr="http://www.fnal.gov/pub/today/archive/archive_2014/images/sphenix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491118"/>
            <a:ext cx="2270045" cy="170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日付プレースホルダー 10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2014/3/17</a:t>
            </a:r>
            <a:endParaRPr lang="ja-JP" altLang="ja-JP" dirty="0"/>
          </a:p>
        </p:txBody>
      </p:sp>
      <p:sp>
        <p:nvSpPr>
          <p:cNvPr id="17" name="フッター プレースホルダー 1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J-PARC Heavy ion Workshop – ALICE and (s)PHENIX – K.Shigaki</a:t>
            </a:r>
            <a:endParaRPr lang="ja-JP" altLang="ja-JP" dirty="0"/>
          </a:p>
        </p:txBody>
      </p:sp>
      <p:sp>
        <p:nvSpPr>
          <p:cNvPr id="18" name="スライド番号プレースホルダー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3583BD5-6FF6-4034-82C9-4E394C5CB913}" type="slidenum">
              <a:rPr lang="en-US" altLang="ja-JP" smtClean="0"/>
              <a:pPr>
                <a:defRPr/>
              </a:pPr>
              <a:t>37</a:t>
            </a:fld>
            <a:r>
              <a:rPr lang="en-US" altLang="ja-JP" smtClean="0"/>
              <a:t>/40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2951478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3"/>
          </p:nvPr>
        </p:nvSpPr>
        <p:spPr>
          <a:xfrm>
            <a:off x="457200" y="1142984"/>
            <a:ext cx="8291264" cy="5167329"/>
          </a:xfrm>
        </p:spPr>
        <p:txBody>
          <a:bodyPr/>
          <a:lstStyle/>
          <a:p>
            <a:r>
              <a:rPr lang="en-US" altLang="ja-JP" dirty="0" smtClean="0"/>
              <a:t>physics with e</a:t>
            </a:r>
            <a:r>
              <a:rPr lang="en-US" altLang="ja-JP" baseline="30000" dirty="0">
                <a:sym typeface="Symbol"/>
              </a:rPr>
              <a:t> </a:t>
            </a:r>
            <a:r>
              <a:rPr lang="en-US" altLang="ja-JP" dirty="0">
                <a:sym typeface="Symbol"/>
              </a:rPr>
              <a:t>/ </a:t>
            </a:r>
            <a:r>
              <a:rPr lang="en-US" altLang="ja-JP" dirty="0"/>
              <a:t>h</a:t>
            </a:r>
            <a:r>
              <a:rPr lang="en-US" altLang="ja-JP" baseline="30000" dirty="0">
                <a:sym typeface="Symbol"/>
              </a:rPr>
              <a:t> </a:t>
            </a:r>
            <a:r>
              <a:rPr lang="en-US" altLang="ja-JP" dirty="0">
                <a:sym typeface="Symbol"/>
              </a:rPr>
              <a:t>/</a:t>
            </a:r>
            <a:r>
              <a:rPr lang="ja-JP" altLang="en-US" dirty="0">
                <a:sym typeface="Symbol"/>
              </a:rPr>
              <a:t> </a:t>
            </a:r>
            <a:r>
              <a:rPr lang="en-US" altLang="ja-JP" dirty="0">
                <a:latin typeface="Symbol" pitchFamily="18" charset="2"/>
              </a:rPr>
              <a:t>g </a:t>
            </a:r>
            <a:r>
              <a:rPr lang="en-US" altLang="ja-JP" dirty="0"/>
              <a:t>/ </a:t>
            </a:r>
            <a:r>
              <a:rPr lang="en-US" altLang="ja-JP" dirty="0" smtClean="0">
                <a:latin typeface="Symbol" pitchFamily="18" charset="2"/>
              </a:rPr>
              <a:t>p</a:t>
            </a:r>
            <a:r>
              <a:rPr lang="en-US" altLang="ja-JP" baseline="30000" dirty="0" smtClean="0">
                <a:latin typeface="Symbol" pitchFamily="18" charset="2"/>
              </a:rPr>
              <a:t>0</a:t>
            </a:r>
            <a:r>
              <a:rPr lang="ja-JP" altLang="en-US" dirty="0" smtClean="0"/>
              <a:t> </a:t>
            </a:r>
            <a:r>
              <a:rPr lang="en-US" altLang="ja-JP" dirty="0" smtClean="0"/>
              <a:t>identification</a:t>
            </a:r>
          </a:p>
          <a:p>
            <a:pPr lvl="1"/>
            <a:r>
              <a:rPr lang="en-US" altLang="ja-JP" dirty="0" smtClean="0"/>
              <a:t>QCD </a:t>
            </a:r>
            <a:r>
              <a:rPr lang="en-US" altLang="ja-JP" dirty="0" err="1" smtClean="0"/>
              <a:t>debye</a:t>
            </a:r>
            <a:r>
              <a:rPr lang="en-US" altLang="ja-JP" dirty="0" smtClean="0"/>
              <a:t> screening via </a:t>
            </a:r>
            <a:r>
              <a:rPr lang="en-US" altLang="ja-JP" dirty="0" err="1" smtClean="0"/>
              <a:t>e</a:t>
            </a:r>
            <a:r>
              <a:rPr lang="en-US" altLang="ja-JP" baseline="30000" dirty="0" err="1" smtClean="0">
                <a:latin typeface="Symbol" charset="2"/>
                <a:cs typeface="Symbol" charset="2"/>
                <a:sym typeface="Symbol"/>
              </a:rPr>
              <a:t>+</a:t>
            </a:r>
            <a:r>
              <a:rPr lang="en-US" altLang="ja-JP" dirty="0" err="1" smtClean="0"/>
              <a:t>e</a:t>
            </a:r>
            <a:r>
              <a:rPr lang="en-US" altLang="ja-JP" baseline="30000" dirty="0" smtClean="0">
                <a:latin typeface="Symbol" charset="2"/>
                <a:cs typeface="Symbol" charset="2"/>
                <a:sym typeface="Symbol"/>
              </a:rPr>
              <a:t>-</a:t>
            </a:r>
            <a:r>
              <a:rPr lang="en-US" altLang="ja-JP" dirty="0" smtClean="0"/>
              <a:t> from </a:t>
            </a:r>
            <a:r>
              <a:rPr lang="en-US" altLang="ja-JP" dirty="0" err="1" smtClean="0"/>
              <a:t>quarkonia</a:t>
            </a:r>
            <a:endParaRPr lang="en-US" altLang="ja-JP" dirty="0" smtClean="0">
              <a:latin typeface="HGS平成角ｺﾞｼｯｸ体W5" pitchFamily="50" charset="-128"/>
              <a:ea typeface="HGS平成角ｺﾞｼｯｸ体W5" pitchFamily="50" charset="-128"/>
            </a:endParaRPr>
          </a:p>
          <a:p>
            <a:pPr lvl="1"/>
            <a:r>
              <a:rPr lang="en-US" altLang="ja-JP" dirty="0" smtClean="0"/>
              <a:t>photon–jet correlation via direct </a:t>
            </a:r>
            <a:r>
              <a:rPr lang="en-US" altLang="ja-JP" dirty="0" smtClean="0">
                <a:latin typeface="Symbol" pitchFamily="18" charset="2"/>
              </a:rPr>
              <a:t>g</a:t>
            </a:r>
            <a:endParaRPr lang="en-US" altLang="ja-JP" dirty="0" smtClean="0"/>
          </a:p>
          <a:p>
            <a:pPr lvl="1"/>
            <a:r>
              <a:rPr lang="en-US" altLang="ja-JP" dirty="0" err="1" smtClean="0"/>
              <a:t>parton</a:t>
            </a:r>
            <a:r>
              <a:rPr lang="en-US" altLang="ja-JP" dirty="0" smtClean="0"/>
              <a:t> behavior via </a:t>
            </a:r>
            <a:r>
              <a:rPr lang="en-US" altLang="ja-JP" dirty="0">
                <a:latin typeface="Symbol" pitchFamily="18" charset="2"/>
              </a:rPr>
              <a:t>p</a:t>
            </a:r>
            <a:r>
              <a:rPr lang="en-US" altLang="ja-JP" baseline="30000" dirty="0">
                <a:latin typeface="Symbol" pitchFamily="18" charset="2"/>
              </a:rPr>
              <a:t>0</a:t>
            </a:r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pPr lvl="1"/>
            <a:endParaRPr lang="en-US" altLang="ja-JP" dirty="0"/>
          </a:p>
          <a:p>
            <a:pPr lvl="1"/>
            <a:endParaRPr lang="en-US" altLang="ja-JP" dirty="0" smtClean="0"/>
          </a:p>
          <a:p>
            <a:pPr lvl="1"/>
            <a:endParaRPr lang="en-US" altLang="ja-JP" dirty="0"/>
          </a:p>
          <a:p>
            <a:r>
              <a:rPr lang="en-US" altLang="ja-JP" dirty="0" smtClean="0"/>
              <a:t>high performance PID</a:t>
            </a:r>
          </a:p>
          <a:p>
            <a:pPr lvl="1"/>
            <a:r>
              <a:rPr lang="en-US" altLang="ja-JP" dirty="0" smtClean="0"/>
              <a:t>pre-shower detector (Hiroshima, Tsukuba)</a:t>
            </a:r>
            <a:endParaRPr lang="en-US" altLang="ja-JP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57200" y="0"/>
            <a:ext cx="7571184" cy="836613"/>
          </a:xfrm>
        </p:spPr>
        <p:txBody>
          <a:bodyPr/>
          <a:lstStyle/>
          <a:p>
            <a:r>
              <a:rPr kumimoji="1" lang="en-US" altLang="ja-JP" dirty="0" smtClean="0"/>
              <a:t>Not Only Jet: “Day-1 Upgrade”</a:t>
            </a:r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7683" y="2636912"/>
            <a:ext cx="2648694" cy="138559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682" y="4128788"/>
            <a:ext cx="2707157" cy="134625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3222994"/>
            <a:ext cx="1674013" cy="1676813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905" y="3117930"/>
            <a:ext cx="2468386" cy="1950348"/>
          </a:xfrm>
          <a:prstGeom prst="rect">
            <a:avLst/>
          </a:prstGeom>
        </p:spPr>
      </p:pic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7812361" y="3015557"/>
            <a:ext cx="791691" cy="2519115"/>
          </a:xfrm>
          <a:prstGeom prst="curvedLeftArrow">
            <a:avLst>
              <a:gd name="adj1" fmla="val 70041"/>
              <a:gd name="adj2" fmla="val 140083"/>
              <a:gd name="adj3" fmla="val 33333"/>
            </a:avLst>
          </a:prstGeom>
          <a:solidFill>
            <a:srgbClr val="FFFF00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7E5F10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bg2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rgbClr val="BE9E18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843808" y="4996270"/>
            <a:ext cx="2108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kern="0" dirty="0" smtClean="0">
                <a:solidFill>
                  <a:srgbClr val="000080"/>
                </a:solidFill>
                <a:latin typeface="+mn-lt"/>
              </a:rPr>
              <a:t>photon pair from </a:t>
            </a:r>
            <a:r>
              <a:rPr lang="en-US" altLang="ja-JP" kern="0" dirty="0" smtClean="0">
                <a:solidFill>
                  <a:srgbClr val="000080"/>
                </a:solidFill>
                <a:latin typeface="Symbol" pitchFamily="18" charset="2"/>
              </a:rPr>
              <a:t>p</a:t>
            </a:r>
            <a:r>
              <a:rPr lang="en-US" altLang="ja-JP" kern="0" baseline="30000" dirty="0" smtClean="0">
                <a:solidFill>
                  <a:srgbClr val="000080"/>
                </a:solidFill>
                <a:latin typeface="Symbol" panose="05050102010706020507" pitchFamily="18" charset="2"/>
              </a:rPr>
              <a:t>0</a:t>
            </a:r>
            <a:endParaRPr kumimoji="1" lang="ja-JP" altLang="en-US" dirty="0">
              <a:solidFill>
                <a:srgbClr val="00008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580111" y="4503820"/>
            <a:ext cx="1529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kern="0" dirty="0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altLang="ja-JP" kern="0" baseline="30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+</a:t>
            </a:r>
            <a:r>
              <a:rPr lang="ja-JP" altLang="en-US" kern="0" dirty="0" smtClean="0">
                <a:solidFill>
                  <a:srgbClr val="FF0000"/>
                </a:solidFill>
              </a:rPr>
              <a:t> </a:t>
            </a:r>
            <a:r>
              <a:rPr lang="ja-JP" altLang="en-US" kern="0" dirty="0" smtClean="0">
                <a:solidFill>
                  <a:srgbClr val="FF0000"/>
                </a:solidFill>
                <a:latin typeface="+mn-lt"/>
              </a:rPr>
              <a:t>（</a:t>
            </a:r>
            <a:r>
              <a:rPr lang="en-US" altLang="ja-JP" kern="0" dirty="0" smtClean="0">
                <a:solidFill>
                  <a:srgbClr val="FF0000"/>
                </a:solidFill>
                <a:latin typeface="+mn-lt"/>
              </a:rPr>
              <a:t>5 </a:t>
            </a:r>
            <a:r>
              <a:rPr lang="en-US" altLang="ja-JP" kern="0" dirty="0" err="1" smtClean="0">
                <a:solidFill>
                  <a:srgbClr val="FF0000"/>
                </a:solidFill>
                <a:latin typeface="+mn-lt"/>
              </a:rPr>
              <a:t>GeV</a:t>
            </a:r>
            <a:r>
              <a:rPr lang="en-US" altLang="ja-JP" kern="0" dirty="0" smtClean="0">
                <a:solidFill>
                  <a:srgbClr val="FF0000"/>
                </a:solidFill>
                <a:latin typeface="+mn-lt"/>
              </a:rPr>
              <a:t>/</a:t>
            </a:r>
            <a:r>
              <a:rPr lang="en-US" altLang="ja-JP" i="1" kern="0" dirty="0" smtClean="0">
                <a:solidFill>
                  <a:srgbClr val="FF0000"/>
                </a:solidFill>
                <a:latin typeface="+mn-lt"/>
              </a:rPr>
              <a:t>c</a:t>
            </a:r>
            <a:r>
              <a:rPr lang="ja-JP" altLang="en-US" kern="0" dirty="0" smtClean="0">
                <a:solidFill>
                  <a:srgbClr val="FF0000"/>
                </a:solidFill>
                <a:latin typeface="+mn-lt"/>
              </a:rPr>
              <a:t>）</a:t>
            </a:r>
            <a:endParaRPr kumimoji="1" lang="ja-JP" alt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580111" y="4225080"/>
            <a:ext cx="1479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e</a:t>
            </a:r>
            <a:r>
              <a:rPr lang="en-US" altLang="ja-JP" kern="0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ymbol" charset="2"/>
                <a:cs typeface="Symbol" charset="2"/>
              </a:rPr>
              <a:t>-</a:t>
            </a:r>
            <a:r>
              <a:rPr lang="en-US" altLang="ja-JP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ja-JP" altLang="en-US" kern="0" dirty="0" smtClean="0">
                <a:solidFill>
                  <a:srgbClr val="3366FF"/>
                </a:solidFill>
              </a:rPr>
              <a:t>（</a:t>
            </a:r>
            <a:r>
              <a:rPr lang="en-US" altLang="ja-JP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5 </a:t>
            </a:r>
            <a:r>
              <a:rPr lang="en-US" altLang="ja-JP" kern="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GeV</a:t>
            </a:r>
            <a:r>
              <a:rPr lang="en-US" altLang="ja-JP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/</a:t>
            </a:r>
            <a:r>
              <a:rPr lang="en-US" altLang="ja-JP" i="1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c</a:t>
            </a:r>
            <a:r>
              <a:rPr lang="ja-JP" altLang="en-US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）</a:t>
            </a:r>
            <a:endParaRPr kumimoji="1" lang="ja-JP" altLang="en-US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837395" y="3892614"/>
            <a:ext cx="17670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solidFill>
                  <a:srgbClr val="000080"/>
                </a:solidFill>
                <a:latin typeface="+mn-lt"/>
              </a:rPr>
              <a:t>multi-variable cut</a:t>
            </a:r>
            <a:endParaRPr kumimoji="1" lang="ja-JP" altLang="en-US" sz="1600" dirty="0">
              <a:solidFill>
                <a:srgbClr val="000080"/>
              </a:solidFill>
              <a:latin typeface="+mn-lt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043608" y="4996270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kern="0" dirty="0" smtClean="0">
                <a:solidFill>
                  <a:srgbClr val="000080"/>
                </a:solidFill>
                <a:latin typeface="+mn-lt"/>
              </a:rPr>
              <a:t>Geant4</a:t>
            </a:r>
            <a:endParaRPr kumimoji="1" lang="ja-JP" altLang="en-US" dirty="0">
              <a:solidFill>
                <a:srgbClr val="000080"/>
              </a:solidFill>
              <a:latin typeface="+mn-lt"/>
            </a:endParaRPr>
          </a:p>
        </p:txBody>
      </p:sp>
      <p:sp>
        <p:nvSpPr>
          <p:cNvPr id="16" name="日付プレースホルダー 1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2014/3/17</a:t>
            </a:r>
            <a:endParaRPr lang="ja-JP" altLang="ja-JP" dirty="0"/>
          </a:p>
        </p:txBody>
      </p:sp>
      <p:sp>
        <p:nvSpPr>
          <p:cNvPr id="19" name="フッター プレースホルダー 1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J-PARC Heavy ion Workshop – ALICE and (s)PHENIX – K.Shigaki</a:t>
            </a:r>
            <a:endParaRPr lang="ja-JP" altLang="ja-JP" dirty="0"/>
          </a:p>
        </p:txBody>
      </p:sp>
      <p:sp>
        <p:nvSpPr>
          <p:cNvPr id="20" name="スライド番号プレースホルダー 1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3583BD5-6FF6-4034-82C9-4E394C5CB913}" type="slidenum">
              <a:rPr lang="en-US" altLang="ja-JP" smtClean="0"/>
              <a:pPr>
                <a:defRPr/>
              </a:pPr>
              <a:t>38</a:t>
            </a:fld>
            <a:r>
              <a:rPr lang="en-US" altLang="ja-JP" smtClean="0"/>
              <a:t>/40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1148979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74795" y="2352675"/>
            <a:ext cx="3736031" cy="3556000"/>
            <a:chOff x="6026" y="970"/>
            <a:chExt cx="5404" cy="2240"/>
          </a:xfrm>
        </p:grpSpPr>
        <p:sp>
          <p:nvSpPr>
            <p:cNvPr id="25657" name="Freeform 5"/>
            <p:cNvSpPr>
              <a:spLocks/>
            </p:cNvSpPr>
            <p:nvPr/>
          </p:nvSpPr>
          <p:spPr bwMode="auto">
            <a:xfrm>
              <a:off x="6343" y="1329"/>
              <a:ext cx="1467" cy="1873"/>
            </a:xfrm>
            <a:custGeom>
              <a:avLst/>
              <a:gdLst>
                <a:gd name="T0" fmla="*/ 1467 w 1467"/>
                <a:gd name="T1" fmla="*/ 1873 h 1873"/>
                <a:gd name="T2" fmla="*/ 859 w 1467"/>
                <a:gd name="T3" fmla="*/ 937 h 1873"/>
                <a:gd name="T4" fmla="*/ 475 w 1467"/>
                <a:gd name="T5" fmla="*/ 321 h 1873"/>
                <a:gd name="T6" fmla="*/ 267 w 1467"/>
                <a:gd name="T7" fmla="*/ 65 h 1873"/>
                <a:gd name="T8" fmla="*/ 115 w 1467"/>
                <a:gd name="T9" fmla="*/ 1 h 1873"/>
                <a:gd name="T10" fmla="*/ 19 w 1467"/>
                <a:gd name="T11" fmla="*/ 73 h 1873"/>
                <a:gd name="T12" fmla="*/ 3 w 1467"/>
                <a:gd name="T13" fmla="*/ 289 h 1873"/>
                <a:gd name="T14" fmla="*/ 11 w 1467"/>
                <a:gd name="T15" fmla="*/ 657 h 18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67"/>
                <a:gd name="T25" fmla="*/ 0 h 1873"/>
                <a:gd name="T26" fmla="*/ 1467 w 1467"/>
                <a:gd name="T27" fmla="*/ 1873 h 18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67" h="1873">
                  <a:moveTo>
                    <a:pt x="1467" y="1873"/>
                  </a:moveTo>
                  <a:cubicBezTo>
                    <a:pt x="1245" y="1534"/>
                    <a:pt x="1024" y="1196"/>
                    <a:pt x="859" y="937"/>
                  </a:cubicBezTo>
                  <a:cubicBezTo>
                    <a:pt x="694" y="678"/>
                    <a:pt x="574" y="466"/>
                    <a:pt x="475" y="321"/>
                  </a:cubicBezTo>
                  <a:cubicBezTo>
                    <a:pt x="376" y="176"/>
                    <a:pt x="327" y="118"/>
                    <a:pt x="267" y="65"/>
                  </a:cubicBezTo>
                  <a:cubicBezTo>
                    <a:pt x="207" y="12"/>
                    <a:pt x="156" y="0"/>
                    <a:pt x="115" y="1"/>
                  </a:cubicBezTo>
                  <a:cubicBezTo>
                    <a:pt x="74" y="2"/>
                    <a:pt x="38" y="25"/>
                    <a:pt x="19" y="73"/>
                  </a:cubicBezTo>
                  <a:cubicBezTo>
                    <a:pt x="0" y="121"/>
                    <a:pt x="4" y="192"/>
                    <a:pt x="3" y="289"/>
                  </a:cubicBezTo>
                  <a:cubicBezTo>
                    <a:pt x="2" y="386"/>
                    <a:pt x="9" y="580"/>
                    <a:pt x="11" y="657"/>
                  </a:cubicBezTo>
                </a:path>
              </a:pathLst>
            </a:custGeom>
            <a:noFill/>
            <a:ln w="28575" cmpd="sng">
              <a:solidFill>
                <a:srgbClr val="FF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658" name="Freeform 6"/>
            <p:cNvSpPr>
              <a:spLocks/>
            </p:cNvSpPr>
            <p:nvPr/>
          </p:nvSpPr>
          <p:spPr bwMode="auto">
            <a:xfrm>
              <a:off x="6026" y="970"/>
              <a:ext cx="1792" cy="2240"/>
            </a:xfrm>
            <a:custGeom>
              <a:avLst/>
              <a:gdLst>
                <a:gd name="T0" fmla="*/ 1792 w 1792"/>
                <a:gd name="T1" fmla="*/ 2240 h 2240"/>
                <a:gd name="T2" fmla="*/ 1256 w 1792"/>
                <a:gd name="T3" fmla="*/ 1312 h 2240"/>
                <a:gd name="T4" fmla="*/ 792 w 1792"/>
                <a:gd name="T5" fmla="*/ 552 h 2240"/>
                <a:gd name="T6" fmla="*/ 416 w 1792"/>
                <a:gd name="T7" fmla="*/ 88 h 2240"/>
                <a:gd name="T8" fmla="*/ 152 w 1792"/>
                <a:gd name="T9" fmla="*/ 24 h 2240"/>
                <a:gd name="T10" fmla="*/ 48 w 1792"/>
                <a:gd name="T11" fmla="*/ 120 h 2240"/>
                <a:gd name="T12" fmla="*/ 16 w 1792"/>
                <a:gd name="T13" fmla="*/ 192 h 2240"/>
                <a:gd name="T14" fmla="*/ 8 w 1792"/>
                <a:gd name="T15" fmla="*/ 480 h 2240"/>
                <a:gd name="T16" fmla="*/ 0 w 1792"/>
                <a:gd name="T17" fmla="*/ 1000 h 22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92"/>
                <a:gd name="T28" fmla="*/ 0 h 2240"/>
                <a:gd name="T29" fmla="*/ 1792 w 1792"/>
                <a:gd name="T30" fmla="*/ 2240 h 22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92" h="2240">
                  <a:moveTo>
                    <a:pt x="1792" y="2240"/>
                  </a:moveTo>
                  <a:cubicBezTo>
                    <a:pt x="1607" y="1916"/>
                    <a:pt x="1423" y="1593"/>
                    <a:pt x="1256" y="1312"/>
                  </a:cubicBezTo>
                  <a:cubicBezTo>
                    <a:pt x="1089" y="1031"/>
                    <a:pt x="932" y="756"/>
                    <a:pt x="792" y="552"/>
                  </a:cubicBezTo>
                  <a:cubicBezTo>
                    <a:pt x="652" y="348"/>
                    <a:pt x="523" y="176"/>
                    <a:pt x="416" y="88"/>
                  </a:cubicBezTo>
                  <a:cubicBezTo>
                    <a:pt x="309" y="0"/>
                    <a:pt x="213" y="19"/>
                    <a:pt x="152" y="24"/>
                  </a:cubicBezTo>
                  <a:cubicBezTo>
                    <a:pt x="91" y="29"/>
                    <a:pt x="71" y="92"/>
                    <a:pt x="48" y="120"/>
                  </a:cubicBezTo>
                  <a:cubicBezTo>
                    <a:pt x="25" y="148"/>
                    <a:pt x="23" y="132"/>
                    <a:pt x="16" y="192"/>
                  </a:cubicBezTo>
                  <a:cubicBezTo>
                    <a:pt x="9" y="252"/>
                    <a:pt x="11" y="345"/>
                    <a:pt x="8" y="480"/>
                  </a:cubicBezTo>
                  <a:cubicBezTo>
                    <a:pt x="5" y="615"/>
                    <a:pt x="2" y="892"/>
                    <a:pt x="0" y="1000"/>
                  </a:cubicBezTo>
                </a:path>
              </a:pathLst>
            </a:custGeom>
            <a:noFill/>
            <a:ln w="28575" cmpd="sng">
              <a:solidFill>
                <a:srgbClr val="FF008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83815" name="Text Box 7"/>
            <p:cNvSpPr txBox="1">
              <a:spLocks noChangeArrowheads="1"/>
            </p:cNvSpPr>
            <p:nvPr/>
          </p:nvSpPr>
          <p:spPr bwMode="auto">
            <a:xfrm>
              <a:off x="7287" y="1914"/>
              <a:ext cx="414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defRPr/>
              </a:pPr>
              <a:r>
                <a:rPr kumimoji="0" lang="en-US" altLang="ja-JP" dirty="0" smtClean="0">
                  <a:solidFill>
                    <a:srgbClr val="FF0080"/>
                  </a:solidFill>
                  <a:latin typeface="+mn-lt"/>
                </a:rPr>
                <a:t>High Energy A+A Collisions</a:t>
              </a:r>
              <a:endParaRPr kumimoji="0" lang="ja-JP" altLang="en-US" dirty="0">
                <a:solidFill>
                  <a:srgbClr val="FF0080"/>
                </a:solidFill>
                <a:latin typeface="+mn-lt"/>
              </a:endParaRPr>
            </a:p>
          </p:txBody>
        </p:sp>
      </p:grpSp>
      <p:sp>
        <p:nvSpPr>
          <p:cNvPr id="1783816" name="Line 8"/>
          <p:cNvSpPr>
            <a:spLocks noChangeShapeType="1"/>
          </p:cNvSpPr>
          <p:nvPr/>
        </p:nvSpPr>
        <p:spPr bwMode="auto">
          <a:xfrm>
            <a:off x="1384300" y="5956300"/>
            <a:ext cx="5511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83817" name="Line 9"/>
          <p:cNvSpPr>
            <a:spLocks noChangeShapeType="1"/>
          </p:cNvSpPr>
          <p:nvPr/>
        </p:nvSpPr>
        <p:spPr bwMode="auto">
          <a:xfrm flipV="1">
            <a:off x="1397000" y="2336800"/>
            <a:ext cx="0" cy="36195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628900" y="5697538"/>
            <a:ext cx="314325" cy="344487"/>
            <a:chOff x="2226" y="2943"/>
            <a:chExt cx="198" cy="217"/>
          </a:xfrm>
        </p:grpSpPr>
        <p:sp>
          <p:nvSpPr>
            <p:cNvPr id="25647" name="Oval 11"/>
            <p:cNvSpPr>
              <a:spLocks noChangeAspect="1" noChangeArrowheads="1"/>
            </p:cNvSpPr>
            <p:nvPr/>
          </p:nvSpPr>
          <p:spPr bwMode="auto">
            <a:xfrm>
              <a:off x="2262" y="3076"/>
              <a:ext cx="86" cy="84"/>
            </a:xfrm>
            <a:prstGeom prst="ellipse">
              <a:avLst/>
            </a:prstGeom>
            <a:gradFill rotWithShape="0">
              <a:gsLst>
                <a:gs pos="0">
                  <a:srgbClr val="99CCFF"/>
                </a:gs>
                <a:gs pos="100000">
                  <a:srgbClr val="475E76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 type="none" w="lg" len="lg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25648" name="Oval 12"/>
            <p:cNvSpPr>
              <a:spLocks noChangeAspect="1" noChangeArrowheads="1"/>
            </p:cNvSpPr>
            <p:nvPr/>
          </p:nvSpPr>
          <p:spPr bwMode="auto">
            <a:xfrm>
              <a:off x="2269" y="3014"/>
              <a:ext cx="86" cy="85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4A00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 type="none" w="lg" len="lg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25649" name="Oval 13"/>
            <p:cNvSpPr>
              <a:spLocks noChangeAspect="1" noChangeArrowheads="1"/>
            </p:cNvSpPr>
            <p:nvPr/>
          </p:nvSpPr>
          <p:spPr bwMode="auto">
            <a:xfrm>
              <a:off x="2311" y="3056"/>
              <a:ext cx="85" cy="85"/>
            </a:xfrm>
            <a:prstGeom prst="ellipse">
              <a:avLst/>
            </a:prstGeom>
            <a:gradFill rotWithShape="0">
              <a:gsLst>
                <a:gs pos="0">
                  <a:srgbClr val="99CCFF"/>
                </a:gs>
                <a:gs pos="100000">
                  <a:srgbClr val="475E76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 type="none" w="lg" len="lg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25650" name="Oval 14"/>
            <p:cNvSpPr>
              <a:spLocks noChangeAspect="1" noChangeArrowheads="1"/>
            </p:cNvSpPr>
            <p:nvPr/>
          </p:nvSpPr>
          <p:spPr bwMode="auto">
            <a:xfrm>
              <a:off x="2226" y="3014"/>
              <a:ext cx="86" cy="85"/>
            </a:xfrm>
            <a:prstGeom prst="ellipse">
              <a:avLst/>
            </a:prstGeom>
            <a:gradFill rotWithShape="0">
              <a:gsLst>
                <a:gs pos="0">
                  <a:srgbClr val="99CCFF"/>
                </a:gs>
                <a:gs pos="100000">
                  <a:srgbClr val="475E76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 type="none" w="lg" len="lg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1783823" name="Oval 15"/>
            <p:cNvSpPr>
              <a:spLocks noChangeAspect="1" noChangeArrowheads="1"/>
            </p:cNvSpPr>
            <p:nvPr/>
          </p:nvSpPr>
          <p:spPr bwMode="auto">
            <a:xfrm>
              <a:off x="2320" y="2943"/>
              <a:ext cx="86" cy="84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8575">
              <a:noFill/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Arial" pitchFamily="34" charset="0"/>
              </a:endParaRPr>
            </a:p>
          </p:txBody>
        </p:sp>
        <p:sp>
          <p:nvSpPr>
            <p:cNvPr id="25652" name="Oval 16"/>
            <p:cNvSpPr>
              <a:spLocks noChangeAspect="1" noChangeArrowheads="1"/>
            </p:cNvSpPr>
            <p:nvPr/>
          </p:nvSpPr>
          <p:spPr bwMode="auto">
            <a:xfrm>
              <a:off x="2295" y="3014"/>
              <a:ext cx="86" cy="85"/>
            </a:xfrm>
            <a:prstGeom prst="ellipse">
              <a:avLst/>
            </a:prstGeom>
            <a:gradFill rotWithShape="0">
              <a:gsLst>
                <a:gs pos="0">
                  <a:srgbClr val="99CCFF"/>
                </a:gs>
                <a:gs pos="100000">
                  <a:srgbClr val="374A5C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 type="none" w="lg" len="lg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1783825" name="Oval 17"/>
            <p:cNvSpPr>
              <a:spLocks noChangeAspect="1" noChangeArrowheads="1"/>
            </p:cNvSpPr>
            <p:nvPr/>
          </p:nvSpPr>
          <p:spPr bwMode="auto">
            <a:xfrm>
              <a:off x="2338" y="3014"/>
              <a:ext cx="86" cy="85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8575">
              <a:noFill/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Arial" pitchFamily="34" charset="0"/>
              </a:endParaRPr>
            </a:p>
          </p:txBody>
        </p:sp>
        <p:sp>
          <p:nvSpPr>
            <p:cNvPr id="1783826" name="Oval 18"/>
            <p:cNvSpPr>
              <a:spLocks noChangeAspect="1" noChangeArrowheads="1"/>
            </p:cNvSpPr>
            <p:nvPr/>
          </p:nvSpPr>
          <p:spPr bwMode="auto">
            <a:xfrm>
              <a:off x="2253" y="2972"/>
              <a:ext cx="85" cy="84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28575">
              <a:noFill/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Arial" pitchFamily="34" charset="0"/>
              </a:endParaRPr>
            </a:p>
          </p:txBody>
        </p:sp>
        <p:sp>
          <p:nvSpPr>
            <p:cNvPr id="1783827" name="Oval 19"/>
            <p:cNvSpPr>
              <a:spLocks noChangeAspect="1" noChangeArrowheads="1"/>
            </p:cNvSpPr>
            <p:nvPr/>
          </p:nvSpPr>
          <p:spPr bwMode="auto">
            <a:xfrm>
              <a:off x="2269" y="3056"/>
              <a:ext cx="86" cy="85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28575">
              <a:noFill/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Arial" pitchFamily="34" charset="0"/>
              </a:endParaRPr>
            </a:p>
          </p:txBody>
        </p:sp>
        <p:sp>
          <p:nvSpPr>
            <p:cNvPr id="25656" name="Oval 20"/>
            <p:cNvSpPr>
              <a:spLocks noChangeAspect="1" noChangeArrowheads="1"/>
            </p:cNvSpPr>
            <p:nvPr/>
          </p:nvSpPr>
          <p:spPr bwMode="auto">
            <a:xfrm>
              <a:off x="2298" y="2955"/>
              <a:ext cx="86" cy="84"/>
            </a:xfrm>
            <a:prstGeom prst="ellipse">
              <a:avLst/>
            </a:prstGeom>
            <a:gradFill rotWithShape="0">
              <a:gsLst>
                <a:gs pos="0">
                  <a:srgbClr val="99CCFF"/>
                </a:gs>
                <a:gs pos="100000">
                  <a:srgbClr val="475E76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 type="none" w="lg" len="lg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</p:grpSp>
      <p:sp>
        <p:nvSpPr>
          <p:cNvPr id="1783829" name="Freeform 21"/>
          <p:cNvSpPr>
            <a:spLocks/>
          </p:cNvSpPr>
          <p:nvPr/>
        </p:nvSpPr>
        <p:spPr bwMode="auto">
          <a:xfrm>
            <a:off x="2362200" y="3536950"/>
            <a:ext cx="2641600" cy="2419350"/>
          </a:xfrm>
          <a:custGeom>
            <a:avLst/>
            <a:gdLst>
              <a:gd name="T0" fmla="*/ 2147483647 w 1664"/>
              <a:gd name="T1" fmla="*/ 2147483647 h 1524"/>
              <a:gd name="T2" fmla="*/ 2147483647 w 1664"/>
              <a:gd name="T3" fmla="*/ 2147483647 h 1524"/>
              <a:gd name="T4" fmla="*/ 2147483647 w 1664"/>
              <a:gd name="T5" fmla="*/ 2147483647 h 1524"/>
              <a:gd name="T6" fmla="*/ 2147483647 w 1664"/>
              <a:gd name="T7" fmla="*/ 2147483647 h 1524"/>
              <a:gd name="T8" fmla="*/ 2147483647 w 1664"/>
              <a:gd name="T9" fmla="*/ 2147483647 h 1524"/>
              <a:gd name="T10" fmla="*/ 2147483647 w 1664"/>
              <a:gd name="T11" fmla="*/ 2147483647 h 1524"/>
              <a:gd name="T12" fmla="*/ 0 w 1664"/>
              <a:gd name="T13" fmla="*/ 2147483647 h 15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64"/>
              <a:gd name="T22" fmla="*/ 0 h 1524"/>
              <a:gd name="T23" fmla="*/ 1664 w 1664"/>
              <a:gd name="T24" fmla="*/ 1524 h 15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64" h="1524">
                <a:moveTo>
                  <a:pt x="1664" y="1524"/>
                </a:moveTo>
                <a:cubicBezTo>
                  <a:pt x="1652" y="1398"/>
                  <a:pt x="1640" y="1272"/>
                  <a:pt x="1600" y="1140"/>
                </a:cubicBezTo>
                <a:cubicBezTo>
                  <a:pt x="1560" y="1008"/>
                  <a:pt x="1519" y="868"/>
                  <a:pt x="1424" y="732"/>
                </a:cubicBezTo>
                <a:cubicBezTo>
                  <a:pt x="1329" y="596"/>
                  <a:pt x="1161" y="425"/>
                  <a:pt x="1032" y="324"/>
                </a:cubicBezTo>
                <a:cubicBezTo>
                  <a:pt x="903" y="223"/>
                  <a:pt x="776" y="175"/>
                  <a:pt x="648" y="124"/>
                </a:cubicBezTo>
                <a:cubicBezTo>
                  <a:pt x="520" y="73"/>
                  <a:pt x="372" y="40"/>
                  <a:pt x="264" y="20"/>
                </a:cubicBezTo>
                <a:cubicBezTo>
                  <a:pt x="156" y="0"/>
                  <a:pt x="78" y="2"/>
                  <a:pt x="0" y="4"/>
                </a:cubicBezTo>
              </a:path>
            </a:pathLst>
          </a:custGeom>
          <a:noFill/>
          <a:ln w="28575" cmpd="sng">
            <a:solidFill>
              <a:srgbClr val="FF8000"/>
            </a:solidFill>
            <a:round/>
            <a:headEnd/>
            <a:tailEnd type="oval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83830" name="Freeform 22"/>
          <p:cNvSpPr>
            <a:spLocks/>
          </p:cNvSpPr>
          <p:nvPr/>
        </p:nvSpPr>
        <p:spPr bwMode="auto">
          <a:xfrm>
            <a:off x="5664200" y="4668838"/>
            <a:ext cx="1168400" cy="1262062"/>
          </a:xfrm>
          <a:custGeom>
            <a:avLst/>
            <a:gdLst>
              <a:gd name="T0" fmla="*/ 0 w 736"/>
              <a:gd name="T1" fmla="*/ 2147483647 h 795"/>
              <a:gd name="T2" fmla="*/ 2147483647 w 736"/>
              <a:gd name="T3" fmla="*/ 2147483647 h 795"/>
              <a:gd name="T4" fmla="*/ 2147483647 w 736"/>
              <a:gd name="T5" fmla="*/ 2147483647 h 795"/>
              <a:gd name="T6" fmla="*/ 2147483647 w 736"/>
              <a:gd name="T7" fmla="*/ 2147483647 h 795"/>
              <a:gd name="T8" fmla="*/ 2147483647 w 736"/>
              <a:gd name="T9" fmla="*/ 2147483647 h 7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36"/>
              <a:gd name="T16" fmla="*/ 0 h 795"/>
              <a:gd name="T17" fmla="*/ 736 w 736"/>
              <a:gd name="T18" fmla="*/ 795 h 7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36" h="795">
                <a:moveTo>
                  <a:pt x="0" y="795"/>
                </a:moveTo>
                <a:cubicBezTo>
                  <a:pt x="0" y="687"/>
                  <a:pt x="1" y="579"/>
                  <a:pt x="40" y="475"/>
                </a:cubicBezTo>
                <a:cubicBezTo>
                  <a:pt x="79" y="371"/>
                  <a:pt x="147" y="246"/>
                  <a:pt x="232" y="171"/>
                </a:cubicBezTo>
                <a:cubicBezTo>
                  <a:pt x="317" y="96"/>
                  <a:pt x="468" y="54"/>
                  <a:pt x="552" y="27"/>
                </a:cubicBezTo>
                <a:cubicBezTo>
                  <a:pt x="636" y="0"/>
                  <a:pt x="686" y="5"/>
                  <a:pt x="736" y="11"/>
                </a:cubicBezTo>
              </a:path>
            </a:pathLst>
          </a:custGeom>
          <a:noFill/>
          <a:ln w="28575" cmpd="sng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83831" name="Freeform 23"/>
          <p:cNvSpPr>
            <a:spLocks/>
          </p:cNvSpPr>
          <p:nvPr/>
        </p:nvSpPr>
        <p:spPr bwMode="auto">
          <a:xfrm>
            <a:off x="4711700" y="4433888"/>
            <a:ext cx="2146300" cy="379412"/>
          </a:xfrm>
          <a:custGeom>
            <a:avLst/>
            <a:gdLst>
              <a:gd name="T0" fmla="*/ 0 w 1352"/>
              <a:gd name="T1" fmla="*/ 2147483647 h 239"/>
              <a:gd name="T2" fmla="*/ 2147483647 w 1352"/>
              <a:gd name="T3" fmla="*/ 2147483647 h 239"/>
              <a:gd name="T4" fmla="*/ 2147483647 w 1352"/>
              <a:gd name="T5" fmla="*/ 2147483647 h 239"/>
              <a:gd name="T6" fmla="*/ 2147483647 w 1352"/>
              <a:gd name="T7" fmla="*/ 2147483647 h 239"/>
              <a:gd name="T8" fmla="*/ 0 60000 65536"/>
              <a:gd name="T9" fmla="*/ 0 60000 65536"/>
              <a:gd name="T10" fmla="*/ 0 60000 65536"/>
              <a:gd name="T11" fmla="*/ 0 60000 65536"/>
              <a:gd name="T12" fmla="*/ 0 w 1352"/>
              <a:gd name="T13" fmla="*/ 0 h 239"/>
              <a:gd name="T14" fmla="*/ 1352 w 1352"/>
              <a:gd name="T15" fmla="*/ 239 h 2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52" h="239">
                <a:moveTo>
                  <a:pt x="0" y="239"/>
                </a:moveTo>
                <a:cubicBezTo>
                  <a:pt x="177" y="166"/>
                  <a:pt x="355" y="94"/>
                  <a:pt x="520" y="55"/>
                </a:cubicBezTo>
                <a:cubicBezTo>
                  <a:pt x="685" y="16"/>
                  <a:pt x="853" y="14"/>
                  <a:pt x="992" y="7"/>
                </a:cubicBezTo>
                <a:cubicBezTo>
                  <a:pt x="1131" y="0"/>
                  <a:pt x="1241" y="7"/>
                  <a:pt x="1352" y="15"/>
                </a:cubicBezTo>
              </a:path>
            </a:pathLst>
          </a:custGeom>
          <a:noFill/>
          <a:ln w="28575" cmpd="sng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83832" name="Text Box 24"/>
          <p:cNvSpPr txBox="1">
            <a:spLocks noChangeArrowheads="1"/>
          </p:cNvSpPr>
          <p:nvPr/>
        </p:nvSpPr>
        <p:spPr bwMode="auto">
          <a:xfrm>
            <a:off x="4185456" y="4859868"/>
            <a:ext cx="27061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kumimoji="0" lang="en-US" altLang="ja-JP" dirty="0" smtClean="0">
                <a:solidFill>
                  <a:srgbClr val="FF8000"/>
                </a:solidFill>
                <a:latin typeface="+mn-lt"/>
              </a:rPr>
              <a:t>Color Super-Conductivity?</a:t>
            </a:r>
            <a:endParaRPr kumimoji="0" lang="en-US" altLang="ja-JP" dirty="0">
              <a:solidFill>
                <a:srgbClr val="FF8000"/>
              </a:solidFill>
              <a:latin typeface="+mn-lt"/>
            </a:endParaRPr>
          </a:p>
        </p:txBody>
      </p:sp>
      <p:sp>
        <p:nvSpPr>
          <p:cNvPr id="1783833" name="Text Box 25"/>
          <p:cNvSpPr txBox="1">
            <a:spLocks noChangeArrowheads="1"/>
          </p:cNvSpPr>
          <p:nvPr/>
        </p:nvSpPr>
        <p:spPr bwMode="auto">
          <a:xfrm>
            <a:off x="5932488" y="5200650"/>
            <a:ext cx="22883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kumimoji="0" lang="en-US" altLang="ja-JP" dirty="0" smtClean="0">
                <a:solidFill>
                  <a:srgbClr val="FF8000"/>
                </a:solidFill>
                <a:latin typeface="+mn-lt"/>
              </a:rPr>
              <a:t>Color-Flavor Locking?</a:t>
            </a:r>
            <a:endParaRPr kumimoji="0" lang="en-US" altLang="ja-JP" dirty="0">
              <a:solidFill>
                <a:schemeClr val="hlink"/>
              </a:solidFill>
              <a:latin typeface="+mn-lt"/>
            </a:endParaRPr>
          </a:p>
        </p:txBody>
      </p:sp>
      <p:sp>
        <p:nvSpPr>
          <p:cNvPr id="1783834" name="Text Box 26"/>
          <p:cNvSpPr txBox="1">
            <a:spLocks noChangeArrowheads="1"/>
          </p:cNvSpPr>
          <p:nvPr/>
        </p:nvSpPr>
        <p:spPr bwMode="auto">
          <a:xfrm>
            <a:off x="1513409" y="3068960"/>
            <a:ext cx="17182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kumimoji="0" lang="en-US" altLang="ja-JP" dirty="0" smtClean="0">
                <a:solidFill>
                  <a:srgbClr val="FF8000"/>
                </a:solidFill>
                <a:latin typeface="+mn-lt"/>
              </a:rPr>
              <a:t>Tri-Critical point</a:t>
            </a:r>
            <a:endParaRPr kumimoji="0" lang="en-US" altLang="ja-JP" dirty="0">
              <a:solidFill>
                <a:schemeClr val="hlink"/>
              </a:solidFill>
              <a:latin typeface="+mn-lt"/>
            </a:endParaRPr>
          </a:p>
        </p:txBody>
      </p:sp>
      <p:sp>
        <p:nvSpPr>
          <p:cNvPr id="1783835" name="Text Box 27"/>
          <p:cNvSpPr txBox="1">
            <a:spLocks noChangeArrowheads="1"/>
          </p:cNvSpPr>
          <p:nvPr/>
        </p:nvSpPr>
        <p:spPr bwMode="auto">
          <a:xfrm>
            <a:off x="6926263" y="5765800"/>
            <a:ext cx="16692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kumimoji="0" lang="en-US" altLang="ja-JP" dirty="0" smtClean="0">
                <a:solidFill>
                  <a:srgbClr val="000000"/>
                </a:solidFill>
                <a:latin typeface="+mn-lt"/>
              </a:rPr>
              <a:t>Baryon Density</a:t>
            </a:r>
            <a:endParaRPr kumimoji="0" lang="en-US" altLang="ja-JP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783836" name="Text Box 28"/>
          <p:cNvSpPr txBox="1">
            <a:spLocks noChangeArrowheads="1"/>
          </p:cNvSpPr>
          <p:nvPr/>
        </p:nvSpPr>
        <p:spPr bwMode="auto">
          <a:xfrm rot="16200000">
            <a:off x="-476512" y="3083611"/>
            <a:ext cx="31072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kumimoji="0" lang="en-US" altLang="ja-JP" dirty="0" smtClean="0">
                <a:solidFill>
                  <a:srgbClr val="000000"/>
                </a:solidFill>
                <a:latin typeface="+mn-lt"/>
              </a:rPr>
              <a:t>Energy </a:t>
            </a:r>
            <a:r>
              <a:rPr kumimoji="0" lang="en-US" altLang="ja-JP" dirty="0">
                <a:solidFill>
                  <a:srgbClr val="000000"/>
                </a:solidFill>
                <a:latin typeface="+mn-lt"/>
              </a:rPr>
              <a:t>Density (Temperature)</a:t>
            </a:r>
          </a:p>
          <a:p>
            <a:pPr eaLnBrk="0" hangingPunct="0">
              <a:defRPr/>
            </a:pPr>
            <a:endParaRPr kumimoji="0" lang="ja-JP" alt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783837" name="Text Box 29"/>
          <p:cNvSpPr txBox="1">
            <a:spLocks noChangeArrowheads="1"/>
          </p:cNvSpPr>
          <p:nvPr/>
        </p:nvSpPr>
        <p:spPr bwMode="auto">
          <a:xfrm>
            <a:off x="1692275" y="5610225"/>
            <a:ext cx="9749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kumimoji="0" lang="en-US" altLang="ja-JP" dirty="0" smtClean="0">
                <a:solidFill>
                  <a:srgbClr val="0080FF"/>
                </a:solidFill>
                <a:latin typeface="+mn-lt"/>
              </a:rPr>
              <a:t>Nucleus</a:t>
            </a:r>
            <a:endParaRPr kumimoji="0" lang="ja-JP" altLang="en-US" dirty="0">
              <a:latin typeface="+mn-lt"/>
            </a:endParaRPr>
          </a:p>
        </p:txBody>
      </p:sp>
      <p:sp>
        <p:nvSpPr>
          <p:cNvPr id="1783838" name="Text Box 30"/>
          <p:cNvSpPr txBox="1">
            <a:spLocks noChangeArrowheads="1"/>
          </p:cNvSpPr>
          <p:nvPr/>
        </p:nvSpPr>
        <p:spPr bwMode="auto">
          <a:xfrm>
            <a:off x="3844925" y="2914650"/>
            <a:ext cx="28619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kumimoji="0" lang="en-US" altLang="ja-JP" dirty="0" err="1" smtClean="0">
                <a:solidFill>
                  <a:srgbClr val="FF8000"/>
                </a:solidFill>
                <a:latin typeface="+mn-lt"/>
              </a:rPr>
              <a:t>Deconfined</a:t>
            </a:r>
            <a:r>
              <a:rPr kumimoji="0" lang="en-US" altLang="ja-JP" dirty="0" smtClean="0">
                <a:solidFill>
                  <a:srgbClr val="FF8000"/>
                </a:solidFill>
                <a:latin typeface="+mn-lt"/>
              </a:rPr>
              <a:t> </a:t>
            </a:r>
            <a:r>
              <a:rPr kumimoji="0" lang="en-US" altLang="ja-JP" dirty="0" err="1">
                <a:solidFill>
                  <a:srgbClr val="FF8000"/>
                </a:solidFill>
                <a:latin typeface="+mn-lt"/>
              </a:rPr>
              <a:t>Partonic</a:t>
            </a:r>
            <a:r>
              <a:rPr kumimoji="0" lang="en-US" altLang="ja-JP" dirty="0">
                <a:solidFill>
                  <a:srgbClr val="FF8000"/>
                </a:solidFill>
                <a:latin typeface="+mn-lt"/>
              </a:rPr>
              <a:t> Phase</a:t>
            </a:r>
          </a:p>
          <a:p>
            <a:pPr eaLnBrk="0" hangingPunct="0">
              <a:defRPr/>
            </a:pPr>
            <a:r>
              <a:rPr kumimoji="0" lang="en-US" altLang="ja-JP" dirty="0">
                <a:solidFill>
                  <a:srgbClr val="FF8000"/>
                </a:solidFill>
                <a:latin typeface="+mn-lt"/>
              </a:rPr>
              <a:t>(Quark-Gluon Plasma</a:t>
            </a:r>
            <a:r>
              <a:rPr kumimoji="0" lang="en-US" altLang="ja-JP" dirty="0" smtClean="0">
                <a:solidFill>
                  <a:srgbClr val="FF8000"/>
                </a:solidFill>
                <a:latin typeface="+mn-lt"/>
              </a:rPr>
              <a:t>)</a:t>
            </a:r>
            <a:endParaRPr kumimoji="0" lang="en-US" altLang="ja-JP" dirty="0">
              <a:solidFill>
                <a:srgbClr val="FF8000"/>
              </a:solidFill>
              <a:latin typeface="+mn-lt"/>
            </a:endParaRPr>
          </a:p>
        </p:txBody>
      </p:sp>
      <p:sp>
        <p:nvSpPr>
          <p:cNvPr id="1783839" name="Text Box 31"/>
          <p:cNvSpPr txBox="1">
            <a:spLocks noChangeArrowheads="1"/>
          </p:cNvSpPr>
          <p:nvPr/>
        </p:nvSpPr>
        <p:spPr bwMode="auto">
          <a:xfrm>
            <a:off x="2630488" y="4581525"/>
            <a:ext cx="13118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kumimoji="0" lang="en-US" altLang="ja-JP" dirty="0" smtClean="0">
                <a:solidFill>
                  <a:srgbClr val="FF8000"/>
                </a:solidFill>
                <a:latin typeface="+mn-lt"/>
              </a:rPr>
              <a:t>Hadron gas</a:t>
            </a:r>
            <a:endParaRPr kumimoji="0" lang="ja-JP" altLang="en-US" b="1" dirty="0">
              <a:solidFill>
                <a:srgbClr val="FF8000"/>
              </a:solidFill>
              <a:latin typeface="+mn-lt"/>
            </a:endParaRPr>
          </a:p>
        </p:txBody>
      </p:sp>
      <p:sp>
        <p:nvSpPr>
          <p:cNvPr id="1783843" name="Line 35"/>
          <p:cNvSpPr>
            <a:spLocks noChangeShapeType="1"/>
          </p:cNvSpPr>
          <p:nvPr/>
        </p:nvSpPr>
        <p:spPr bwMode="auto">
          <a:xfrm>
            <a:off x="4838700" y="5867400"/>
            <a:ext cx="12573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83844" name="Text Box 36"/>
          <p:cNvSpPr txBox="1">
            <a:spLocks noChangeArrowheads="1"/>
          </p:cNvSpPr>
          <p:nvPr/>
        </p:nvSpPr>
        <p:spPr bwMode="auto">
          <a:xfrm>
            <a:off x="4903788" y="5497513"/>
            <a:ext cx="14423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kumimoji="0" lang="en-US" altLang="ja-JP" dirty="0" smtClean="0">
                <a:solidFill>
                  <a:schemeClr val="accent2"/>
                </a:solidFill>
                <a:latin typeface="+mn-lt"/>
              </a:rPr>
              <a:t>Neutron Star</a:t>
            </a:r>
            <a:endParaRPr kumimoji="0" lang="en-US" altLang="ja-JP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783845" name="Text Box 37"/>
          <p:cNvSpPr txBox="1">
            <a:spLocks noChangeArrowheads="1"/>
          </p:cNvSpPr>
          <p:nvPr/>
        </p:nvSpPr>
        <p:spPr bwMode="auto">
          <a:xfrm rot="16200000">
            <a:off x="-556841" y="3304480"/>
            <a:ext cx="26281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kumimoji="0" lang="en-US" altLang="ja-JP" sz="1400" dirty="0" smtClean="0">
                <a:solidFill>
                  <a:srgbClr val="000000"/>
                </a:solidFill>
                <a:latin typeface="+mn-lt"/>
              </a:rPr>
              <a:t>Critical </a:t>
            </a:r>
            <a:r>
              <a:rPr kumimoji="0" lang="en-US" altLang="ja-JP" sz="1400" dirty="0">
                <a:solidFill>
                  <a:srgbClr val="000000"/>
                </a:solidFill>
                <a:latin typeface="+mn-lt"/>
              </a:rPr>
              <a:t>Temperature ~ 170 </a:t>
            </a:r>
            <a:r>
              <a:rPr kumimoji="0" lang="en-US" altLang="ja-JP" sz="1400" dirty="0" smtClean="0">
                <a:solidFill>
                  <a:srgbClr val="000000"/>
                </a:solidFill>
                <a:latin typeface="+mn-lt"/>
              </a:rPr>
              <a:t>MeV</a:t>
            </a:r>
            <a:endParaRPr kumimoji="0" lang="en-US" altLang="ja-JP" sz="1400" dirty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2771775" y="2060575"/>
            <a:ext cx="762000" cy="661988"/>
            <a:chOff x="4560" y="336"/>
            <a:chExt cx="480" cy="417"/>
          </a:xfrm>
        </p:grpSpPr>
        <p:sp>
          <p:nvSpPr>
            <p:cNvPr id="25632" name="Oval 39"/>
            <p:cNvSpPr>
              <a:spLocks noChangeAspect="1" noChangeArrowheads="1"/>
            </p:cNvSpPr>
            <p:nvPr/>
          </p:nvSpPr>
          <p:spPr bwMode="auto">
            <a:xfrm>
              <a:off x="4560" y="555"/>
              <a:ext cx="61" cy="6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 type="none" w="lg" len="lg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25633" name="Oval 40"/>
            <p:cNvSpPr>
              <a:spLocks noChangeAspect="1" noChangeArrowheads="1"/>
            </p:cNvSpPr>
            <p:nvPr/>
          </p:nvSpPr>
          <p:spPr bwMode="auto">
            <a:xfrm>
              <a:off x="4715" y="431"/>
              <a:ext cx="60" cy="60"/>
            </a:xfrm>
            <a:prstGeom prst="ellipse">
              <a:avLst/>
            </a:pr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 type="none" w="lg" len="lg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25634" name="Oval 41"/>
            <p:cNvSpPr>
              <a:spLocks noChangeAspect="1" noChangeArrowheads="1"/>
            </p:cNvSpPr>
            <p:nvPr/>
          </p:nvSpPr>
          <p:spPr bwMode="auto">
            <a:xfrm>
              <a:off x="4839" y="555"/>
              <a:ext cx="61" cy="6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 type="none" w="lg" len="lg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25635" name="Oval 42"/>
            <p:cNvSpPr>
              <a:spLocks noChangeAspect="1" noChangeArrowheads="1"/>
            </p:cNvSpPr>
            <p:nvPr/>
          </p:nvSpPr>
          <p:spPr bwMode="auto">
            <a:xfrm>
              <a:off x="4621" y="463"/>
              <a:ext cx="61" cy="6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 type="none" w="lg" len="lg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25636" name="Oval 43"/>
            <p:cNvSpPr>
              <a:spLocks noChangeAspect="1" noChangeArrowheads="1"/>
            </p:cNvSpPr>
            <p:nvPr/>
          </p:nvSpPr>
          <p:spPr bwMode="auto">
            <a:xfrm>
              <a:off x="4863" y="397"/>
              <a:ext cx="61" cy="61"/>
            </a:xfrm>
            <a:prstGeom prst="ellipse">
              <a:avLst/>
            </a:pr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 type="none" w="lg" len="lg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25637" name="Oval 44"/>
            <p:cNvSpPr>
              <a:spLocks noChangeAspect="1" noChangeArrowheads="1"/>
            </p:cNvSpPr>
            <p:nvPr/>
          </p:nvSpPr>
          <p:spPr bwMode="auto">
            <a:xfrm>
              <a:off x="4649" y="370"/>
              <a:ext cx="62" cy="6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 type="none" w="lg" len="lg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25638" name="Oval 45"/>
            <p:cNvSpPr>
              <a:spLocks noChangeAspect="1" noChangeArrowheads="1"/>
            </p:cNvSpPr>
            <p:nvPr/>
          </p:nvSpPr>
          <p:spPr bwMode="auto">
            <a:xfrm>
              <a:off x="4979" y="491"/>
              <a:ext cx="61" cy="6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 type="none" w="lg" len="lg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25639" name="Oval 46"/>
            <p:cNvSpPr>
              <a:spLocks noChangeAspect="1" noChangeArrowheads="1"/>
            </p:cNvSpPr>
            <p:nvPr/>
          </p:nvSpPr>
          <p:spPr bwMode="auto">
            <a:xfrm>
              <a:off x="4854" y="680"/>
              <a:ext cx="60" cy="6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 type="none" w="lg" len="lg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25640" name="Oval 47"/>
            <p:cNvSpPr>
              <a:spLocks noChangeAspect="1" noChangeArrowheads="1"/>
            </p:cNvSpPr>
            <p:nvPr/>
          </p:nvSpPr>
          <p:spPr bwMode="auto">
            <a:xfrm>
              <a:off x="4949" y="585"/>
              <a:ext cx="60" cy="6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 type="none" w="lg" len="lg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25641" name="Oval 48"/>
            <p:cNvSpPr>
              <a:spLocks noChangeAspect="1" noChangeArrowheads="1"/>
            </p:cNvSpPr>
            <p:nvPr/>
          </p:nvSpPr>
          <p:spPr bwMode="auto">
            <a:xfrm>
              <a:off x="4881" y="336"/>
              <a:ext cx="60" cy="6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 type="none" w="lg" len="lg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25642" name="Oval 49"/>
            <p:cNvSpPr>
              <a:spLocks noChangeAspect="1" noChangeArrowheads="1"/>
            </p:cNvSpPr>
            <p:nvPr/>
          </p:nvSpPr>
          <p:spPr bwMode="auto">
            <a:xfrm>
              <a:off x="4700" y="585"/>
              <a:ext cx="61" cy="61"/>
            </a:xfrm>
            <a:prstGeom prst="ellipse">
              <a:avLst/>
            </a:pr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 type="none" w="lg" len="lg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25643" name="Oval 50"/>
            <p:cNvSpPr>
              <a:spLocks noChangeAspect="1" noChangeArrowheads="1"/>
            </p:cNvSpPr>
            <p:nvPr/>
          </p:nvSpPr>
          <p:spPr bwMode="auto">
            <a:xfrm>
              <a:off x="4787" y="369"/>
              <a:ext cx="61" cy="6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 type="none" w="lg" len="lg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pic>
          <p:nvPicPr>
            <p:cNvPr id="25644" name="Picture 51" descr="Gluons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79315">
              <a:off x="4635" y="673"/>
              <a:ext cx="19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45" name="Picture 52" descr="Gluons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283694">
              <a:off x="4631" y="524"/>
              <a:ext cx="155" cy="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46" name="Picture 53" descr="Gluons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36724">
              <a:off x="4795" y="462"/>
              <a:ext cx="19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570788" cy="836613"/>
          </a:xfrm>
        </p:spPr>
        <p:txBody>
          <a:bodyPr/>
          <a:lstStyle/>
          <a:p>
            <a:r>
              <a:rPr lang="en-US" altLang="ja-JP" dirty="0" smtClean="0"/>
              <a:t>Expeditions on QCD Phase Diagram</a:t>
            </a:r>
            <a:endParaRPr lang="ja-JP" altLang="en-US" dirty="0" smtClean="0"/>
          </a:p>
        </p:txBody>
      </p:sp>
      <p:pic>
        <p:nvPicPr>
          <p:cNvPr id="61" name="Picture 3" descr="qg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3" y="1785938"/>
            <a:ext cx="3348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グループ化 14"/>
          <p:cNvGrpSpPr>
            <a:grpSpLocks/>
          </p:cNvGrpSpPr>
          <p:nvPr/>
        </p:nvGrpSpPr>
        <p:grpSpPr bwMode="auto">
          <a:xfrm>
            <a:off x="1258889" y="1785938"/>
            <a:ext cx="1573636" cy="4017962"/>
            <a:chOff x="1259220" y="1785938"/>
            <a:chExt cx="1573523" cy="4017970"/>
          </a:xfrm>
        </p:grpSpPr>
        <p:sp>
          <p:nvSpPr>
            <p:cNvPr id="25630" name="Line 33"/>
            <p:cNvSpPr>
              <a:spLocks noChangeShapeType="1"/>
            </p:cNvSpPr>
            <p:nvPr/>
          </p:nvSpPr>
          <p:spPr bwMode="auto">
            <a:xfrm>
              <a:off x="1485900" y="2155272"/>
              <a:ext cx="0" cy="36486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83842" name="Text Box 34"/>
            <p:cNvSpPr txBox="1">
              <a:spLocks noChangeArrowheads="1"/>
            </p:cNvSpPr>
            <p:nvPr/>
          </p:nvSpPr>
          <p:spPr bwMode="auto">
            <a:xfrm>
              <a:off x="1259220" y="1785938"/>
              <a:ext cx="1573523" cy="369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kumimoji="0" lang="en-US" altLang="ja-JP" dirty="0" smtClean="0">
                  <a:solidFill>
                    <a:srgbClr val="FF0000"/>
                  </a:solidFill>
                  <a:latin typeface="+mn-lt"/>
                </a:rPr>
                <a:t>Early Universe</a:t>
              </a:r>
              <a:endParaRPr kumimoji="0" lang="ja-JP" altLang="en-US" dirty="0">
                <a:solidFill>
                  <a:srgbClr val="FF0000"/>
                </a:solidFill>
                <a:latin typeface="+mn-lt"/>
              </a:endParaRPr>
            </a:p>
          </p:txBody>
        </p:sp>
      </p:grpSp>
      <p:sp>
        <p:nvSpPr>
          <p:cNvPr id="59" name="コンテンツ プレースホルダ 58"/>
          <p:cNvSpPr>
            <a:spLocks noGrp="1"/>
          </p:cNvSpPr>
          <p:nvPr>
            <p:ph idx="13"/>
          </p:nvPr>
        </p:nvSpPr>
        <p:spPr>
          <a:xfrm>
            <a:off x="457200" y="1143000"/>
            <a:ext cx="8218488" cy="5167313"/>
          </a:xfrm>
        </p:spPr>
        <p:txBody>
          <a:bodyPr/>
          <a:lstStyle/>
          <a:p>
            <a:r>
              <a:rPr lang="en-US" altLang="ja-JP" dirty="0"/>
              <a:t>toward </a:t>
            </a:r>
            <a:r>
              <a:rPr lang="en-US" altLang="ja-JP" dirty="0" err="1"/>
              <a:t>deconfined</a:t>
            </a:r>
            <a:r>
              <a:rPr lang="en-US" altLang="ja-JP" dirty="0"/>
              <a:t> </a:t>
            </a:r>
            <a:r>
              <a:rPr lang="en-US" altLang="ja-JP" dirty="0" err="1"/>
              <a:t>partonic</a:t>
            </a:r>
            <a:r>
              <a:rPr lang="en-US" altLang="ja-JP" dirty="0"/>
              <a:t> phase</a:t>
            </a:r>
          </a:p>
          <a:p>
            <a:r>
              <a:rPr lang="en-US" altLang="ja-JP" dirty="0" smtClean="0"/>
              <a:t>discovery at RHIC after ~ 25 years of search</a:t>
            </a:r>
          </a:p>
          <a:p>
            <a:r>
              <a:rPr lang="en-US" altLang="ja-JP" dirty="0" smtClean="0"/>
              <a:t>now in new stage to look into:</a:t>
            </a:r>
          </a:p>
          <a:p>
            <a:pPr lvl="1"/>
            <a:r>
              <a:rPr lang="en-US" altLang="ja-JP" dirty="0" smtClean="0"/>
              <a:t>properties of </a:t>
            </a:r>
            <a:r>
              <a:rPr lang="en-US" altLang="ja-JP" dirty="0" err="1" smtClean="0"/>
              <a:t>deconfined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partonic</a:t>
            </a:r>
            <a:r>
              <a:rPr lang="en-US" altLang="ja-JP" dirty="0" smtClean="0"/>
              <a:t> matter</a:t>
            </a:r>
          </a:p>
          <a:p>
            <a:pPr lvl="1"/>
            <a:r>
              <a:rPr lang="en-US" altLang="ja-JP" dirty="0" smtClean="0"/>
              <a:t>structures of QCD phase diagram</a:t>
            </a:r>
          </a:p>
          <a:p>
            <a:pPr lvl="1"/>
            <a:r>
              <a:rPr lang="en-US" altLang="ja-JP" dirty="0" smtClean="0"/>
              <a:t>scenario of early universe evolution</a:t>
            </a:r>
          </a:p>
          <a:p>
            <a:pPr lvl="1"/>
            <a:r>
              <a:rPr lang="en-US" altLang="ja-JP" dirty="0" smtClean="0"/>
              <a:t>…</a:t>
            </a:r>
            <a:endParaRPr lang="en-US" altLang="ja-JP" dirty="0"/>
          </a:p>
        </p:txBody>
      </p:sp>
      <p:sp>
        <p:nvSpPr>
          <p:cNvPr id="8" name="日付プレースホルダー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2014/3/17</a:t>
            </a:r>
            <a:endParaRPr lang="ja-JP" altLang="ja-JP" dirty="0"/>
          </a:p>
        </p:txBody>
      </p:sp>
      <p:sp>
        <p:nvSpPr>
          <p:cNvPr id="10" name="フッター プレースホルダー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J-PARC Heavy ion Workshop – ALICE and (s)PHENIX – K.Shigaki</a:t>
            </a:r>
            <a:endParaRPr lang="ja-JP" altLang="ja-JP" dirty="0"/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3583BD5-6FF6-4034-82C9-4E394C5CB913}" type="slidenum">
              <a:rPr lang="en-US" altLang="ja-JP" smtClean="0"/>
              <a:pPr>
                <a:defRPr/>
              </a:pPr>
              <a:t>3</a:t>
            </a:fld>
            <a:r>
              <a:rPr lang="en-US" altLang="ja-JP" smtClean="0"/>
              <a:t>/40</a:t>
            </a:r>
            <a:endParaRPr lang="ja-JP" altLang="ja-JP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4809098"/>
      </p:ext>
    </p:extLst>
  </p:cSld>
  <p:clrMapOvr>
    <a:masterClrMapping/>
  </p:clrMapOvr>
  <p:transition xmlns:p14="http://schemas.microsoft.com/office/powerpoint/2010/main" spd="slow" advTm="67365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783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783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7838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783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783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7838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783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783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838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783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783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7838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783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783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838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783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783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7838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783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783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7838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783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783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838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783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783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838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783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783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7838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783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783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783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783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783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7838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783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783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7838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783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783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7838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783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783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783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783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783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783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"/>
                            </p:stCondLst>
                            <p:childTnLst>
                              <p:par>
                                <p:cTn id="1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3816" grpId="0" animBg="1"/>
      <p:bldP spid="1783817" grpId="0" animBg="1"/>
      <p:bldP spid="1783829" grpId="0" animBg="1"/>
      <p:bldP spid="1783830" grpId="0" animBg="1"/>
      <p:bldP spid="1783831" grpId="0" animBg="1"/>
      <p:bldP spid="1783832" grpId="0"/>
      <p:bldP spid="1783833" grpId="0"/>
      <p:bldP spid="1783834" grpId="0"/>
      <p:bldP spid="1783835" grpId="0"/>
      <p:bldP spid="1783836" grpId="0"/>
      <p:bldP spid="1783837" grpId="0"/>
      <p:bldP spid="1783838" grpId="0"/>
      <p:bldP spid="1783839" grpId="0"/>
      <p:bldP spid="1783843" grpId="0" animBg="1"/>
      <p:bldP spid="1783844" grpId="0"/>
      <p:bldP spid="178384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コンテンツ プレースホルダー 1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Major Project in Next Decade</a:t>
            </a:r>
            <a:endParaRPr kumimoji="1" lang="ja-JP" altLang="en-US" dirty="0"/>
          </a:p>
        </p:txBody>
      </p:sp>
      <p:graphicFrame>
        <p:nvGraphicFramePr>
          <p:cNvPr id="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445940"/>
              </p:ext>
            </p:extLst>
          </p:nvPr>
        </p:nvGraphicFramePr>
        <p:xfrm>
          <a:off x="428626" y="1005442"/>
          <a:ext cx="8276705" cy="5257355"/>
        </p:xfrm>
        <a:graphic>
          <a:graphicData uri="http://schemas.openxmlformats.org/drawingml/2006/table">
            <a:tbl>
              <a:tblPr/>
              <a:tblGrid>
                <a:gridCol w="872877"/>
                <a:gridCol w="2155404"/>
                <a:gridCol w="2979167"/>
                <a:gridCol w="2269257"/>
              </a:tblGrid>
              <a:tr h="251148">
                <a:tc>
                  <a:txBody>
                    <a:bodyPr/>
                    <a:lstStyle/>
                    <a:p>
                      <a:pPr marL="666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Years</a:t>
                      </a:r>
                    </a:p>
                  </a:txBody>
                  <a:tcPr marL="17859" marR="17859" marT="17859" marB="1785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Beam Species and Energies</a:t>
                      </a:r>
                    </a:p>
                  </a:txBody>
                  <a:tcPr marL="17859" marR="17859" marT="17859" marB="1785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Science Goals</a:t>
                      </a:r>
                    </a:p>
                  </a:txBody>
                  <a:tcPr marL="17859" marR="17859" marT="17859" marB="1785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New Systems Commissioned</a:t>
                      </a:r>
                    </a:p>
                  </a:txBody>
                  <a:tcPr marL="17859" marR="17859" marT="17859" marB="1785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09253">
                <a:tc>
                  <a:txBody>
                    <a:bodyPr/>
                    <a:lstStyle/>
                    <a:p>
                      <a:pPr marL="66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2014</a:t>
                      </a:r>
                    </a:p>
                  </a:txBody>
                  <a:tcPr marL="17859" marR="17859" marT="17859" marB="1785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1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charset="0"/>
                        <a:buNone/>
                        <a:tabLst>
                          <a:tab pos="1295400" algn="l"/>
                          <a:tab pos="1295400" algn="l"/>
                        </a:tabLst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15 GeV Au+Au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charset="0"/>
                        <a:buNone/>
                        <a:tabLst>
                          <a:tab pos="1295400" algn="l"/>
                          <a:tab pos="1295400" algn="l"/>
                        </a:tabLst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200 GeV Au+Au</a:t>
                      </a:r>
                    </a:p>
                  </a:txBody>
                  <a:tcPr marL="17859" marR="17859" marT="17859" marB="1785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1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charset="0"/>
                        <a:buNone/>
                        <a:tabLst>
                          <a:tab pos="1295400" algn="l"/>
                          <a:tab pos="1295400" algn="l"/>
                          <a:tab pos="1295400" algn="l"/>
                        </a:tabLst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Heavy flavor flow, energy loss,   thermalization, etc.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charset="0"/>
                        <a:buNone/>
                        <a:tabLst>
                          <a:tab pos="1295400" algn="l"/>
                          <a:tab pos="1295400" algn="l"/>
                          <a:tab pos="1295400" algn="l"/>
                        </a:tabLst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Quarkonium studies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charset="0"/>
                        <a:buNone/>
                        <a:tabLst>
                          <a:tab pos="1295400" algn="l"/>
                          <a:tab pos="1295400" algn="l"/>
                          <a:tab pos="1295400" algn="l"/>
                        </a:tabLst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QCD critical point search</a:t>
                      </a:r>
                    </a:p>
                  </a:txBody>
                  <a:tcPr marL="17859" marR="17859" marT="17859" marB="1785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1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charset="0"/>
                        <a:buNone/>
                        <a:tabLst>
                          <a:tab pos="1295400" algn="l"/>
                          <a:tab pos="1295400" algn="l"/>
                          <a:tab pos="1295400" algn="l"/>
                          <a:tab pos="12954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Electron lenses 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old" charset="0"/>
                        <a:ea typeface="ヒラギノ角ゴ ProN W3" charset="0"/>
                        <a:cs typeface="Arial Bold" charset="0"/>
                        <a:sym typeface="Arial Bold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charset="0"/>
                        <a:buNone/>
                        <a:tabLst>
                          <a:tab pos="1295400" algn="l"/>
                          <a:tab pos="1295400" algn="l"/>
                          <a:tab pos="1295400" algn="l"/>
                          <a:tab pos="12954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56 MHz SRF 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old" charset="0"/>
                        <a:ea typeface="ヒラギノ角ゴ ProN W3" charset="0"/>
                        <a:cs typeface="Arial Bold" charset="0"/>
                        <a:sym typeface="Arial Bold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charset="0"/>
                        <a:buNone/>
                        <a:tabLst>
                          <a:tab pos="1295400" algn="l"/>
                          <a:tab pos="1295400" algn="l"/>
                          <a:tab pos="1295400" algn="l"/>
                          <a:tab pos="12954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STAR HFT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old" charset="0"/>
                        <a:ea typeface="ヒラギノ角ゴ ProN W3" charset="0"/>
                        <a:cs typeface="Arial Bold" charset="0"/>
                        <a:sym typeface="Arial Bold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charset="0"/>
                        <a:buNone/>
                        <a:tabLst>
                          <a:tab pos="1295400" algn="l"/>
                          <a:tab pos="1295400" algn="l"/>
                          <a:tab pos="1295400" algn="l"/>
                          <a:tab pos="12954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STAR MTD </a:t>
                      </a:r>
                    </a:p>
                  </a:txBody>
                  <a:tcPr marL="17859" marR="17859" marT="17859" marB="1785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1F7"/>
                    </a:solidFill>
                  </a:tcPr>
                </a:tc>
              </a:tr>
              <a:tr h="999008">
                <a:tc>
                  <a:txBody>
                    <a:bodyPr/>
                    <a:lstStyle/>
                    <a:p>
                      <a:pPr marL="66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2015-16</a:t>
                      </a:r>
                    </a:p>
                  </a:txBody>
                  <a:tcPr marL="17859" marR="17859" marT="17859" marB="1785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1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charset="0"/>
                        <a:buNone/>
                        <a:tabLst>
                          <a:tab pos="1295400" algn="l"/>
                          <a:tab pos="1295400" algn="l"/>
                          <a:tab pos="1295400" algn="l"/>
                        </a:tabLst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p+p at 200 GeV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charset="0"/>
                        <a:buNone/>
                        <a:tabLst>
                          <a:tab pos="1295400" algn="l"/>
                          <a:tab pos="1295400" algn="l"/>
                          <a:tab pos="1295400" algn="l"/>
                        </a:tabLst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p+Au, d+Au, </a:t>
                      </a:r>
                      <a:r>
                        <a:rPr kumimoji="0" lang="en-US" sz="1100" b="0" i="0" u="none" strike="noStrike" cap="none" normalizeH="0" baseline="32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3</a:t>
                      </a: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He+Au at 200 GeV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charset="0"/>
                        <a:buNone/>
                        <a:tabLst>
                          <a:tab pos="1295400" algn="l"/>
                          <a:tab pos="1295400" algn="l"/>
                          <a:tab pos="1295400" algn="l"/>
                        </a:tabLst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High statistics Au+Au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1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charset="0"/>
                        <a:buNone/>
                        <a:tabLst>
                          <a:tab pos="1295400" algn="l"/>
                          <a:tab pos="1295400" algn="l"/>
                          <a:tab pos="1295400" algn="l"/>
                          <a:tab pos="1295400" algn="l"/>
                        </a:tabLst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Extract η/s(T) + constrain initial quantum fluctuations              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charset="0"/>
                        <a:buNone/>
                        <a:tabLst>
                          <a:tab pos="1295400" algn="l"/>
                          <a:tab pos="1295400" algn="l"/>
                          <a:tab pos="1295400" algn="l"/>
                          <a:tab pos="1295400" algn="l"/>
                        </a:tabLst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More heavy flavor studies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charset="0"/>
                        <a:buNone/>
                        <a:tabLst>
                          <a:tab pos="1295400" algn="l"/>
                          <a:tab pos="1295400" algn="l"/>
                          <a:tab pos="1295400" algn="l"/>
                          <a:tab pos="1295400" algn="l"/>
                        </a:tabLst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Sphaleron tests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charset="0"/>
                        <a:buNone/>
                        <a:tabLst>
                          <a:tab pos="1295400" algn="l"/>
                          <a:tab pos="1295400" algn="l"/>
                          <a:tab pos="1295400" algn="l"/>
                          <a:tab pos="1295400" algn="l"/>
                        </a:tabLst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Transverse spin physics</a:t>
                      </a:r>
                    </a:p>
                  </a:txBody>
                  <a:tcPr marL="17859" marR="17859" marT="17859" marB="1785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1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charset="0"/>
                        <a:buNone/>
                        <a:tabLst>
                          <a:tab pos="1295400" algn="l"/>
                          <a:tab pos="1295400" algn="l"/>
                        </a:tabLst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PHENIX MPC-EX 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old" charset="0"/>
                        <a:ea typeface="ヒラギノ角ゴ ProN W3" charset="0"/>
                        <a:cs typeface="Arial Bold" charset="0"/>
                        <a:sym typeface="Arial Bold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charset="0"/>
                        <a:buNone/>
                        <a:tabLst>
                          <a:tab pos="1295400" algn="l"/>
                          <a:tab pos="1295400" algn="l"/>
                        </a:tabLst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Coherent e-cooling test                      </a:t>
                      </a:r>
                    </a:p>
                  </a:txBody>
                  <a:tcPr marL="17859" marR="17859" marT="17859" marB="1785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1EF"/>
                    </a:solidFill>
                  </a:tcPr>
                </a:tc>
              </a:tr>
              <a:tr h="542479">
                <a:tc>
                  <a:txBody>
                    <a:bodyPr/>
                    <a:lstStyle/>
                    <a:p>
                      <a:pPr marL="66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2017</a:t>
                      </a:r>
                    </a:p>
                  </a:txBody>
                  <a:tcPr marL="17859" marR="17859" marT="17859" marB="1785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1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No Run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1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charset="0"/>
                        <a:buNone/>
                        <a:tabLst>
                          <a:tab pos="1295400" algn="l"/>
                          <a:tab pos="1295400" algn="l"/>
                        </a:tabLst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old" charset="0"/>
                        <a:ea typeface="ヒラギノ角ゴ ProN W3" charset="0"/>
                        <a:cs typeface="Arial Bold" charset="0"/>
                        <a:sym typeface="Arial Bold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charset="0"/>
                        <a:buNone/>
                        <a:tabLst>
                          <a:tab pos="1295400" algn="l"/>
                          <a:tab pos="1295400" algn="l"/>
                        </a:tabLst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old" charset="0"/>
                        <a:ea typeface="ヒラギノ角ゴ ProN W3" charset="0"/>
                        <a:cs typeface="Arial Bold" charset="0"/>
                        <a:sym typeface="Arial Bold" charset="0"/>
                      </a:endParaRPr>
                    </a:p>
                  </a:txBody>
                  <a:tcPr marL="17859" marR="17859" marT="17859" marB="1785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1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Low energy e-cooling upgrade   </a:t>
                      </a:r>
                    </a:p>
                  </a:txBody>
                  <a:tcPr marL="17859" marR="17859" marT="17859" marB="1785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1F7"/>
                    </a:solidFill>
                  </a:tcPr>
                </a:tc>
              </a:tr>
              <a:tr h="732234">
                <a:tc>
                  <a:txBody>
                    <a:bodyPr/>
                    <a:lstStyle/>
                    <a:p>
                      <a:pPr marL="66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2018-19</a:t>
                      </a:r>
                    </a:p>
                  </a:txBody>
                  <a:tcPr marL="17859" marR="17859" marT="17859" marB="1785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1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5-20 GeV Au+Au (BES-2)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1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Search for QCD critical point and onset of </a:t>
                      </a:r>
                      <a:r>
                        <a:rPr kumimoji="0" 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deconfinement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   </a:t>
                      </a:r>
                    </a:p>
                  </a:txBody>
                  <a:tcPr marL="17859" marR="17859" marT="17859" marB="1785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1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charset="0"/>
                        <a:buNone/>
                        <a:tabLst>
                          <a:tab pos="1295400" algn="l"/>
                          <a:tab pos="12954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STAR ITPC upgrade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charset="0"/>
                        <a:buNone/>
                        <a:tabLst>
                          <a:tab pos="1295400" algn="l"/>
                          <a:tab pos="12954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Partial commissioning of </a:t>
                      </a:r>
                      <a:r>
                        <a:rPr kumimoji="0" 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sPHENIX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 (in 2019)   </a:t>
                      </a:r>
                    </a:p>
                  </a:txBody>
                  <a:tcPr marL="17859" marR="17859" marT="17859" marB="1785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1F7"/>
                    </a:solidFill>
                  </a:tcPr>
                </a:tc>
              </a:tr>
              <a:tr h="552525">
                <a:tc>
                  <a:txBody>
                    <a:bodyPr/>
                    <a:lstStyle/>
                    <a:p>
                      <a:pPr marL="66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2020</a:t>
                      </a:r>
                    </a:p>
                  </a:txBody>
                  <a:tcPr marL="17859" marR="17859" marT="17859" marB="1785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1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No Run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1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charset="0"/>
                        <a:buNone/>
                        <a:tabLst>
                          <a:tab pos="1295400" algn="l"/>
                        </a:tabLst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old" charset="0"/>
                        <a:ea typeface="ヒラギノ角ゴ ProN W6" charset="0"/>
                        <a:cs typeface="ヒラギノ角ゴ ProN W6" charset="0"/>
                        <a:sym typeface="Arial Bold" charset="0"/>
                      </a:endParaRPr>
                    </a:p>
                  </a:txBody>
                  <a:tcPr marL="17859" marR="17859" marT="17859" marB="1785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1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charset="0"/>
                        <a:buNone/>
                        <a:tabLst>
                          <a:tab pos="1295400" algn="l"/>
                          <a:tab pos="1295400" algn="l"/>
                        </a:tabLst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Complete sPHENIX installation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charset="0"/>
                        <a:buNone/>
                        <a:tabLst>
                          <a:tab pos="1295400" algn="l"/>
                          <a:tab pos="1295400" algn="l"/>
                        </a:tabLst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STAR forward upgrades</a:t>
                      </a:r>
                    </a:p>
                  </a:txBody>
                  <a:tcPr marL="17859" marR="17859" marT="17859" marB="1785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1F7"/>
                    </a:solidFill>
                  </a:tcPr>
                </a:tc>
              </a:tr>
              <a:tr h="773535">
                <a:tc>
                  <a:txBody>
                    <a:bodyPr/>
                    <a:lstStyle/>
                    <a:p>
                      <a:pPr marL="66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2021-22</a:t>
                      </a:r>
                    </a:p>
                  </a:txBody>
                  <a:tcPr marL="17859" marR="17859" marT="17859" marB="1785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1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charset="0"/>
                        <a:buNone/>
                        <a:tabLst>
                          <a:tab pos="1295400" algn="l"/>
                          <a:tab pos="1295400" algn="l"/>
                        </a:tabLst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Long 200 GeV Au+Au with upgraded detectors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charset="0"/>
                        <a:buNone/>
                        <a:tabLst>
                          <a:tab pos="1295400" algn="l"/>
                          <a:tab pos="1295400" algn="l"/>
                        </a:tabLst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p+p, p/d+Au at 200 GeV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1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charset="0"/>
                        <a:buNone/>
                        <a:tabLst>
                          <a:tab pos="1295400" algn="l"/>
                          <a:tab pos="1295400" algn="l"/>
                        </a:tabLst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Jet, di-jet, γ-jet probes of parton transport and energy loss mechanism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charset="0"/>
                        <a:buNone/>
                        <a:tabLst>
                          <a:tab pos="1295400" algn="l"/>
                          <a:tab pos="1295400" algn="l"/>
                        </a:tabLst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Color screening for different quarkonia                                             </a:t>
                      </a:r>
                    </a:p>
                  </a:txBody>
                  <a:tcPr marL="17859" marR="17859" marT="17859" marB="1785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1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sPHENIX  </a:t>
                      </a:r>
                    </a:p>
                  </a:txBody>
                  <a:tcPr marL="17859" marR="17859" marT="17859" marB="1785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1F7"/>
                    </a:solidFill>
                  </a:tcPr>
                </a:tc>
              </a:tr>
              <a:tr h="597173">
                <a:tc>
                  <a:txBody>
                    <a:bodyPr/>
                    <a:lstStyle/>
                    <a:p>
                      <a:pPr marL="66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2023-24</a:t>
                      </a:r>
                    </a:p>
                  </a:txBody>
                  <a:tcPr marL="17859" marR="17859" marT="17859" marB="1785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1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No Runs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1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charset="0"/>
                        <a:buNone/>
                        <a:tabLst>
                          <a:tab pos="1295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19" marR="35719" marT="35719" marB="3571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1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Transition to </a:t>
                      </a:r>
                      <a:r>
                        <a:rPr kumimoji="0" 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eRHIC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  </a:t>
                      </a:r>
                    </a:p>
                  </a:txBody>
                  <a:tcPr marL="17859" marR="17859" marT="17859" marB="1785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1F7"/>
                    </a:solidFill>
                  </a:tcPr>
                </a:tc>
              </a:tr>
            </a:tbl>
          </a:graphicData>
        </a:graphic>
      </p:graphicFrame>
      <p:sp>
        <p:nvSpPr>
          <p:cNvPr id="9" name="角丸四角形 8"/>
          <p:cNvSpPr/>
          <p:nvPr/>
        </p:nvSpPr>
        <p:spPr>
          <a:xfrm>
            <a:off x="6396110" y="3892060"/>
            <a:ext cx="2304256" cy="72618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403458" y="4906276"/>
            <a:ext cx="8296908" cy="72008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Line 350"/>
          <p:cNvSpPr>
            <a:spLocks noChangeShapeType="1"/>
          </p:cNvSpPr>
          <p:nvPr/>
        </p:nvSpPr>
        <p:spPr bwMode="auto">
          <a:xfrm rot="1638236" flipH="1" flipV="1">
            <a:off x="21225" y="1370232"/>
            <a:ext cx="830373" cy="159725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42830" y="1853062"/>
            <a:ext cx="2344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  <a:latin typeface="+mn-lt"/>
                <a:ea typeface="+mn-ea"/>
              </a:rPr>
              <a:t>present RHIC/PHENIX</a:t>
            </a:r>
            <a:endParaRPr kumimoji="1" lang="ja-JP" altLang="en-US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13" name="Line 350"/>
          <p:cNvSpPr>
            <a:spLocks noChangeShapeType="1"/>
          </p:cNvSpPr>
          <p:nvPr/>
        </p:nvSpPr>
        <p:spPr bwMode="auto">
          <a:xfrm rot="1638236" flipH="1" flipV="1">
            <a:off x="6314420" y="5829629"/>
            <a:ext cx="199335" cy="38331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" name="日付プレースホルダー 1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2014/3/17</a:t>
            </a:r>
            <a:endParaRPr lang="ja-JP" altLang="ja-JP" dirty="0"/>
          </a:p>
        </p:txBody>
      </p:sp>
      <p:sp>
        <p:nvSpPr>
          <p:cNvPr id="18" name="フッター プレースホルダー 1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J-PARC Heavy ion Workshop – ALICE and (s)PHENIX – K.Shigaki</a:t>
            </a:r>
            <a:endParaRPr lang="ja-JP" altLang="ja-JP" dirty="0"/>
          </a:p>
        </p:txBody>
      </p:sp>
      <p:sp>
        <p:nvSpPr>
          <p:cNvPr id="19" name="スライド番号プレースホルダー 1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3583BD5-6FF6-4034-82C9-4E394C5CB913}" type="slidenum">
              <a:rPr lang="en-US" altLang="ja-JP" smtClean="0"/>
              <a:pPr>
                <a:defRPr/>
              </a:pPr>
              <a:t>39</a:t>
            </a:fld>
            <a:r>
              <a:rPr lang="en-US" altLang="ja-JP" smtClean="0"/>
              <a:t>/40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355846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3"/>
          <p:cNvSpPr>
            <a:spLocks noGrp="1" noChangeArrowheads="1"/>
          </p:cNvSpPr>
          <p:nvPr>
            <p:ph idx="13"/>
          </p:nvPr>
        </p:nvSpPr>
        <p:spPr>
          <a:xfrm>
            <a:off x="457200" y="1142984"/>
            <a:ext cx="8363272" cy="5167329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dirty="0" smtClean="0"/>
              <a:t>high energy A+A physics in new stage</a:t>
            </a:r>
          </a:p>
          <a:p>
            <a:pPr eaLnBrk="1" hangingPunct="1">
              <a:defRPr/>
            </a:pPr>
            <a:r>
              <a:rPr lang="en-US" altLang="ja-JP" dirty="0" smtClean="0"/>
              <a:t>J-PARC-HI physics complimentary with RHIC/LHC</a:t>
            </a:r>
          </a:p>
          <a:p>
            <a:pPr eaLnBrk="1" hangingPunct="1">
              <a:defRPr/>
            </a:pPr>
            <a:r>
              <a:rPr lang="en-US" altLang="ja-JP" dirty="0" smtClean="0"/>
              <a:t>improved knowledge/technique since AGS/SPS</a:t>
            </a:r>
          </a:p>
          <a:p>
            <a:pPr eaLnBrk="1" hangingPunct="1">
              <a:defRPr/>
            </a:pPr>
            <a:r>
              <a:rPr lang="en-US" altLang="ja-JP" dirty="0" smtClean="0"/>
              <a:t>parallel with </a:t>
            </a:r>
            <a:r>
              <a:rPr lang="en-US" altLang="ja-JP" dirty="0"/>
              <a:t>ALICE upgrade </a:t>
            </a:r>
            <a:r>
              <a:rPr lang="en-US" altLang="ja-JP" dirty="0" smtClean="0"/>
              <a:t>and </a:t>
            </a:r>
            <a:r>
              <a:rPr lang="en-US" altLang="ja-JP" dirty="0" err="1" smtClean="0"/>
              <a:t>sPHENIX</a:t>
            </a:r>
            <a:endParaRPr lang="en-US" altLang="ja-JP" dirty="0" smtClean="0"/>
          </a:p>
          <a:p>
            <a:pPr lvl="2" eaLnBrk="1" hangingPunct="1">
              <a:defRPr/>
            </a:pPr>
            <a:endParaRPr lang="en-US" altLang="ja-JP" sz="1400" dirty="0" smtClean="0"/>
          </a:p>
          <a:p>
            <a:pPr eaLnBrk="1" hangingPunct="1">
              <a:defRPr/>
            </a:pPr>
            <a:r>
              <a:rPr lang="en-US" altLang="ja-JP" dirty="0" smtClean="0"/>
              <a:t>high intensity heavy ion beam</a:t>
            </a:r>
          </a:p>
          <a:p>
            <a:pPr eaLnBrk="1" hangingPunct="1">
              <a:defRPr/>
            </a:pPr>
            <a:r>
              <a:rPr lang="en-US" altLang="ja-JP" dirty="0" smtClean="0"/>
              <a:t>high intensity capable rare probe experiment(s)</a:t>
            </a:r>
          </a:p>
          <a:p>
            <a:pPr lvl="2" eaLnBrk="1" hangingPunct="1">
              <a:defRPr/>
            </a:pPr>
            <a:endParaRPr lang="en-US" altLang="ja-JP" sz="1400" dirty="0" smtClean="0"/>
          </a:p>
          <a:p>
            <a:pPr eaLnBrk="1" hangingPunct="1">
              <a:defRPr/>
            </a:pPr>
            <a:r>
              <a:rPr lang="en-US" altLang="ja-JP" dirty="0" smtClean="0"/>
              <a:t>unexplored territory: chiral symmetry restoration </a:t>
            </a:r>
          </a:p>
          <a:p>
            <a:pPr lvl="2" eaLnBrk="1" hangingPunct="1">
              <a:defRPr/>
            </a:pPr>
            <a:endParaRPr lang="en-US" altLang="ja-JP" sz="1400" dirty="0" smtClean="0"/>
          </a:p>
          <a:p>
            <a:pPr eaLnBrk="1" hangingPunct="1">
              <a:defRPr/>
            </a:pPr>
            <a:r>
              <a:rPr lang="en-US" altLang="ja-JP" dirty="0" smtClean="0"/>
              <a:t>interesting to start with </a:t>
            </a:r>
            <a:r>
              <a:rPr lang="en-US" altLang="ja-JP" i="1" dirty="0" err="1" smtClean="0"/>
              <a:t>p</a:t>
            </a:r>
            <a:r>
              <a:rPr lang="en-US" altLang="ja-JP" dirty="0" err="1" smtClean="0"/>
              <a:t>+A</a:t>
            </a:r>
            <a:endParaRPr lang="en-US" altLang="ja-JP" dirty="0"/>
          </a:p>
          <a:p>
            <a:pPr eaLnBrk="1" hangingPunct="1">
              <a:defRPr/>
            </a:pPr>
            <a:endParaRPr lang="en-US" altLang="ja-JP" dirty="0"/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Summary and Concluding Remarks</a:t>
            </a:r>
            <a:endParaRPr lang="ja-JP" altLang="en-US" dirty="0" smtClean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2014/3/17</a:t>
            </a:r>
            <a:endParaRPr lang="ja-JP" altLang="ja-JP" dirty="0"/>
          </a:p>
        </p:txBody>
      </p:sp>
      <p:sp>
        <p:nvSpPr>
          <p:cNvPr id="9" name="フッター プレースホルダー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J-PARC Heavy ion Workshop – ALICE and (s)PHENIX – K.Shigaki</a:t>
            </a:r>
            <a:endParaRPr lang="ja-JP" altLang="ja-JP" dirty="0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3583BD5-6FF6-4034-82C9-4E394C5CB913}" type="slidenum">
              <a:rPr lang="en-US" altLang="ja-JP" smtClean="0"/>
              <a:pPr>
                <a:defRPr/>
              </a:pPr>
              <a:t>40</a:t>
            </a:fld>
            <a:r>
              <a:rPr lang="en-US" altLang="ja-JP" smtClean="0"/>
              <a:t>/40</a:t>
            </a:r>
            <a:endParaRPr lang="ja-JP" altLang="ja-JP" dirty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85" decel="100000"/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385" decel="100000"/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385" fill="hold"/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385" fill="hold"/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85" decel="100000"/>
                                        <p:tgtEl>
                                          <p:spTgt spid="2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385" decel="100000"/>
                                        <p:tgtEl>
                                          <p:spTgt spid="2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385" fill="hold"/>
                                        <p:tgtEl>
                                          <p:spTgt spid="2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385" fill="hold"/>
                                        <p:tgtEl>
                                          <p:spTgt spid="2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85" decel="100000"/>
                                        <p:tgtEl>
                                          <p:spTgt spid="21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385" decel="100000"/>
                                        <p:tgtEl>
                                          <p:spTgt spid="21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385" fill="hold"/>
                                        <p:tgtEl>
                                          <p:spTgt spid="21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385" fill="hold"/>
                                        <p:tgtEl>
                                          <p:spTgt spid="21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85" decel="100000"/>
                                        <p:tgtEl>
                                          <p:spTgt spid="215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385" decel="100000"/>
                                        <p:tgtEl>
                                          <p:spTgt spid="215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385" fill="hold"/>
                                        <p:tgtEl>
                                          <p:spTgt spid="215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385" fill="hold"/>
                                        <p:tgtEl>
                                          <p:spTgt spid="215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85" decel="100000"/>
                                        <p:tgtEl>
                                          <p:spTgt spid="215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385" decel="100000"/>
                                        <p:tgtEl>
                                          <p:spTgt spid="215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3" dur="385" fill="hold"/>
                                        <p:tgtEl>
                                          <p:spTgt spid="215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5" dur="385" fill="hold"/>
                                        <p:tgtEl>
                                          <p:spTgt spid="215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85" decel="100000"/>
                                        <p:tgtEl>
                                          <p:spTgt spid="215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385" decel="100000"/>
                                        <p:tgtEl>
                                          <p:spTgt spid="215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4" dur="385" fill="hold"/>
                                        <p:tgtEl>
                                          <p:spTgt spid="215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385" fill="hold"/>
                                        <p:tgtEl>
                                          <p:spTgt spid="215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385" decel="100000"/>
                                        <p:tgtEl>
                                          <p:spTgt spid="215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385" decel="100000"/>
                                        <p:tgtEl>
                                          <p:spTgt spid="215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5" dur="385" fill="hold"/>
                                        <p:tgtEl>
                                          <p:spTgt spid="215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7" dur="385" fill="hold"/>
                                        <p:tgtEl>
                                          <p:spTgt spid="215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rgbClr val="FFFF00"/>
                </a:solidFill>
              </a:rPr>
              <a:t>R</a:t>
            </a:r>
            <a:r>
              <a:rPr lang="en-US" altLang="ja-JP" dirty="0" smtClean="0"/>
              <a:t>elativistic </a:t>
            </a:r>
            <a:r>
              <a:rPr lang="en-US" altLang="ja-JP" dirty="0" smtClean="0">
                <a:solidFill>
                  <a:srgbClr val="FFFF00"/>
                </a:solidFill>
              </a:rPr>
              <a:t>H</a:t>
            </a:r>
            <a:r>
              <a:rPr lang="en-US" altLang="ja-JP" dirty="0" smtClean="0"/>
              <a:t>eavy </a:t>
            </a:r>
            <a:r>
              <a:rPr lang="en-US" altLang="ja-JP" dirty="0" smtClean="0">
                <a:solidFill>
                  <a:srgbClr val="FFFF00"/>
                </a:solidFill>
              </a:rPr>
              <a:t>I</a:t>
            </a:r>
            <a:r>
              <a:rPr lang="en-US" altLang="ja-JP" dirty="0" smtClean="0"/>
              <a:t>on </a:t>
            </a:r>
            <a:r>
              <a:rPr lang="en-US" altLang="ja-JP" dirty="0" smtClean="0">
                <a:solidFill>
                  <a:srgbClr val="FFFF00"/>
                </a:solidFill>
              </a:rPr>
              <a:t>C</a:t>
            </a:r>
            <a:r>
              <a:rPr lang="en-US" altLang="ja-JP" dirty="0" smtClean="0"/>
              <a:t>ollider at BNL</a:t>
            </a:r>
            <a:endParaRPr lang="ja-JP" altLang="en-US" dirty="0" smtClean="0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468313" y="836613"/>
            <a:ext cx="7115175" cy="2133600"/>
            <a:chOff x="295" y="527"/>
            <a:chExt cx="4482" cy="1344"/>
          </a:xfrm>
        </p:grpSpPr>
        <p:pic>
          <p:nvPicPr>
            <p:cNvPr id="20490" name="Picture 7" descr="PhlogoColorA0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709"/>
              <a:ext cx="960" cy="287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1" name="Oval 8"/>
            <p:cNvSpPr>
              <a:spLocks noChangeArrowheads="1"/>
            </p:cNvSpPr>
            <p:nvPr/>
          </p:nvSpPr>
          <p:spPr bwMode="auto">
            <a:xfrm>
              <a:off x="679" y="527"/>
              <a:ext cx="240" cy="144"/>
            </a:xfrm>
            <a:prstGeom prst="ellipse">
              <a:avLst/>
            </a:prstGeom>
            <a:noFill/>
            <a:ln w="4445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n"/>
                <a:defRPr kumimoji="1" sz="2400" b="1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ja-JP" altLang="en-US" sz="1800" b="0">
                <a:latin typeface="Arial" charset="0"/>
              </a:endParaRPr>
            </a:p>
          </p:txBody>
        </p:sp>
        <p:pic>
          <p:nvPicPr>
            <p:cNvPr id="20492" name="Picture 10" descr="無題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5" y="754"/>
              <a:ext cx="672" cy="360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3" name="Oval 11"/>
            <p:cNvSpPr>
              <a:spLocks noChangeArrowheads="1"/>
            </p:cNvSpPr>
            <p:nvPr/>
          </p:nvSpPr>
          <p:spPr bwMode="auto">
            <a:xfrm>
              <a:off x="4471" y="575"/>
              <a:ext cx="240" cy="144"/>
            </a:xfrm>
            <a:prstGeom prst="ellipse">
              <a:avLst/>
            </a:prstGeom>
            <a:noFill/>
            <a:ln w="4445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n"/>
                <a:defRPr kumimoji="1" sz="2400" b="1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ja-JP" altLang="en-US" sz="1800" b="0">
                <a:latin typeface="Arial" charset="0"/>
              </a:endParaRPr>
            </a:p>
          </p:txBody>
        </p:sp>
        <p:pic>
          <p:nvPicPr>
            <p:cNvPr id="20494" name="Picture 13" descr="starimag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6" y="1253"/>
              <a:ext cx="544" cy="395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5" name="Oval 14"/>
            <p:cNvSpPr>
              <a:spLocks noChangeArrowheads="1"/>
            </p:cNvSpPr>
            <p:nvPr/>
          </p:nvSpPr>
          <p:spPr bwMode="auto">
            <a:xfrm>
              <a:off x="2407" y="1727"/>
              <a:ext cx="240" cy="144"/>
            </a:xfrm>
            <a:prstGeom prst="ellipse">
              <a:avLst/>
            </a:prstGeom>
            <a:noFill/>
            <a:ln w="4445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n"/>
                <a:defRPr kumimoji="1" sz="2400" b="1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ja-JP" altLang="en-US" sz="1800" b="0">
                <a:latin typeface="Arial" charset="0"/>
              </a:endParaRPr>
            </a:p>
          </p:txBody>
        </p:sp>
        <p:pic>
          <p:nvPicPr>
            <p:cNvPr id="20496" name="Picture 15" descr="phenix_75_72dp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1253"/>
              <a:ext cx="1152" cy="376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7" name="Oval 16"/>
            <p:cNvSpPr>
              <a:spLocks noChangeArrowheads="1"/>
            </p:cNvSpPr>
            <p:nvPr/>
          </p:nvSpPr>
          <p:spPr bwMode="auto">
            <a:xfrm>
              <a:off x="295" y="1295"/>
              <a:ext cx="240" cy="144"/>
            </a:xfrm>
            <a:prstGeom prst="ellipse">
              <a:avLst/>
            </a:prstGeom>
            <a:noFill/>
            <a:ln w="4445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n"/>
                <a:defRPr kumimoji="1" sz="2400" b="1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ja-JP" altLang="en-US" sz="1800" b="0">
                <a:latin typeface="Arial" charset="0"/>
              </a:endParaRPr>
            </a:p>
          </p:txBody>
        </p:sp>
      </p:grpSp>
      <p:sp>
        <p:nvSpPr>
          <p:cNvPr id="22" name="コンテンツ プレースホルダ 4"/>
          <p:cNvSpPr>
            <a:spLocks noGrp="1"/>
          </p:cNvSpPr>
          <p:nvPr>
            <p:ph idx="13"/>
          </p:nvPr>
        </p:nvSpPr>
        <p:spPr>
          <a:xfrm>
            <a:off x="457200" y="4214813"/>
            <a:ext cx="8218488" cy="2071687"/>
          </a:xfrm>
          <a:solidFill>
            <a:schemeClr val="bg1"/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ja-JP" dirty="0" smtClean="0"/>
              <a:t>2 independent super-conducting synchrotrons</a:t>
            </a:r>
          </a:p>
          <a:p>
            <a:pPr eaLnBrk="1" hangingPunct="1"/>
            <a:r>
              <a:rPr lang="en-US" altLang="ja-JP" dirty="0" smtClean="0"/>
              <a:t>up to 100 A </a:t>
            </a:r>
            <a:r>
              <a:rPr lang="en-US" altLang="ja-JP" dirty="0" err="1" smtClean="0"/>
              <a:t>GeV</a:t>
            </a:r>
            <a:r>
              <a:rPr lang="en-US" altLang="ja-JP" dirty="0" smtClean="0"/>
              <a:t> Au and/or 250 </a:t>
            </a:r>
            <a:r>
              <a:rPr lang="en-US" altLang="ja-JP" dirty="0" err="1" smtClean="0"/>
              <a:t>GeV</a:t>
            </a:r>
            <a:r>
              <a:rPr lang="en-US" altLang="ja-JP" dirty="0" smtClean="0"/>
              <a:t> (polarized) </a:t>
            </a:r>
            <a:r>
              <a:rPr lang="en-US" altLang="ja-JP" i="1" dirty="0" smtClean="0"/>
              <a:t>p</a:t>
            </a:r>
          </a:p>
          <a:p>
            <a:pPr lvl="1" eaLnBrk="1" hangingPunct="1"/>
            <a:r>
              <a:rPr lang="en-US" altLang="ja-JP" dirty="0" err="1" smtClean="0"/>
              <a:t>Au+Au</a:t>
            </a:r>
            <a:r>
              <a:rPr lang="en-US" altLang="ja-JP" dirty="0" smtClean="0"/>
              <a:t>/</a:t>
            </a:r>
            <a:r>
              <a:rPr lang="en-US" altLang="ja-JP" dirty="0" err="1" smtClean="0"/>
              <a:t>Cu+Cu</a:t>
            </a:r>
            <a:r>
              <a:rPr lang="en-US" altLang="ja-JP" dirty="0" smtClean="0"/>
              <a:t>/U+U/</a:t>
            </a:r>
            <a:r>
              <a:rPr lang="en-US" altLang="ja-JP" i="1" dirty="0" err="1" smtClean="0"/>
              <a:t>d</a:t>
            </a:r>
            <a:r>
              <a:rPr lang="en-US" altLang="ja-JP" dirty="0" err="1" smtClean="0"/>
              <a:t>+Au</a:t>
            </a:r>
            <a:r>
              <a:rPr lang="en-US" altLang="ja-JP" dirty="0" smtClean="0"/>
              <a:t>/</a:t>
            </a:r>
            <a:r>
              <a:rPr lang="en-US" altLang="ja-JP" i="1" dirty="0" err="1" smtClean="0"/>
              <a:t>p</a:t>
            </a:r>
            <a:r>
              <a:rPr lang="en-US" altLang="ja-JP" dirty="0" err="1" smtClean="0"/>
              <a:t>+</a:t>
            </a:r>
            <a:r>
              <a:rPr lang="en-US" altLang="ja-JP" i="1" dirty="0" err="1" smtClean="0"/>
              <a:t>p</a:t>
            </a:r>
            <a:r>
              <a:rPr lang="en-US" altLang="ja-JP" i="1" dirty="0" smtClean="0"/>
              <a:t> (</a:t>
            </a:r>
            <a:r>
              <a:rPr lang="en-US" altLang="ja-JP" dirty="0" smtClean="0"/>
              <a:t>/</a:t>
            </a:r>
            <a:r>
              <a:rPr lang="en-US" altLang="ja-JP" i="1" dirty="0" err="1" smtClean="0"/>
              <a:t>p</a:t>
            </a:r>
            <a:r>
              <a:rPr lang="en-US" altLang="ja-JP" dirty="0" err="1" smtClean="0"/>
              <a:t>+Au</a:t>
            </a:r>
            <a:r>
              <a:rPr lang="en-US" altLang="ja-JP" dirty="0" smtClean="0"/>
              <a:t>/</a:t>
            </a:r>
            <a:r>
              <a:rPr lang="en-US" altLang="ja-JP" baseline="30000" dirty="0" smtClean="0"/>
              <a:t>3</a:t>
            </a:r>
            <a:r>
              <a:rPr lang="en-US" altLang="ja-JP" dirty="0" smtClean="0"/>
              <a:t>He+Au/…)</a:t>
            </a:r>
          </a:p>
          <a:p>
            <a:pPr eaLnBrk="1" hangingPunct="1"/>
            <a:r>
              <a:rPr lang="en-US" altLang="ja-JP" dirty="0" smtClean="0"/>
              <a:t>4 (presently 2) complimentary experiments</a:t>
            </a:r>
            <a:endParaRPr lang="ja-JP" altLang="en-US" dirty="0" smtClean="0"/>
          </a:p>
        </p:txBody>
      </p:sp>
      <p:pic>
        <p:nvPicPr>
          <p:cNvPr id="25" name="Picture 2" descr="PHENIXcn1-108-0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785813"/>
            <a:ext cx="3357562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2014/3/17</a:t>
            </a:r>
            <a:endParaRPr lang="ja-JP" altLang="ja-JP" dirty="0"/>
          </a:p>
        </p:txBody>
      </p:sp>
      <p:sp>
        <p:nvSpPr>
          <p:cNvPr id="10" name="フッター プレースホルダー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J-PARC Heavy ion Workshop – ALICE and (s)PHENIX – K.Shigaki</a:t>
            </a:r>
            <a:endParaRPr lang="ja-JP" altLang="ja-JP" dirty="0"/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3583BD5-6FF6-4034-82C9-4E394C5CB913}" type="slidenum">
              <a:rPr lang="en-US" altLang="ja-JP" smtClean="0"/>
              <a:pPr>
                <a:defRPr/>
              </a:pPr>
              <a:t>4</a:t>
            </a:fld>
            <a:r>
              <a:rPr lang="en-US" altLang="ja-JP" smtClean="0"/>
              <a:t>/40</a:t>
            </a:r>
            <a:endParaRPr lang="ja-JP" altLang="ja-JP" dirty="0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RHIC Outcomes: New State of Matter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262313" y="3651250"/>
            <a:ext cx="2667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n"/>
              <a:defRPr kumimoji="1" sz="2400" b="1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 b="0">
                <a:latin typeface="Arial" charset="0"/>
                <a:ea typeface="ＭＳ ゴシック" pitchFamily="49" charset="-128"/>
              </a:rPr>
              <a:t>The matter may melt and/or regenerate J/</a:t>
            </a:r>
            <a:r>
              <a:rPr lang="en-US" altLang="ja-JP" sz="1800" b="0">
                <a:latin typeface="Symbol" pitchFamily="18" charset="2"/>
                <a:ea typeface="ＭＳ ゴシック" pitchFamily="49" charset="-128"/>
              </a:rPr>
              <a:t>y</a:t>
            </a:r>
            <a:r>
              <a:rPr lang="en-US" altLang="ja-JP" sz="1800" b="0">
                <a:latin typeface="Arial" charset="0"/>
                <a:ea typeface="ＭＳ ゴシック" pitchFamily="49" charset="-128"/>
              </a:rPr>
              <a:t>’s</a:t>
            </a:r>
            <a:endParaRPr lang="en-US" altLang="ja-JP" sz="1800" b="0">
              <a:latin typeface="Symbol" pitchFamily="18" charset="2"/>
              <a:ea typeface="ＭＳ ゴシック" pitchFamily="49" charset="-128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500313" y="3071813"/>
            <a:ext cx="2209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n"/>
              <a:defRPr kumimoji="1" sz="2400" b="1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 b="0">
                <a:solidFill>
                  <a:schemeClr val="accent2"/>
                </a:solidFill>
                <a:latin typeface="Arial" charset="0"/>
                <a:ea typeface="ＭＳ ゴシック" pitchFamily="49" charset="-128"/>
              </a:rPr>
              <a:t>The matter is dense</a:t>
            </a:r>
          </a:p>
        </p:txBody>
      </p:sp>
      <p:pic>
        <p:nvPicPr>
          <p:cNvPr id="11" name="Picture 13" descr="Fig1_wCol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4076700"/>
            <a:ext cx="30321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ppg06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188" y="4276725"/>
            <a:ext cx="225425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cdirphot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3614738"/>
            <a:ext cx="2468562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1047750" y="5643563"/>
            <a:ext cx="152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n"/>
              <a:defRPr kumimoji="1" sz="2400" b="1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 b="0">
                <a:solidFill>
                  <a:srgbClr val="0066FF"/>
                </a:solidFill>
                <a:latin typeface="Arial" charset="0"/>
                <a:ea typeface="ＭＳ ゴシック" pitchFamily="49" charset="-128"/>
              </a:rPr>
              <a:t>The matter modifies jets</a:t>
            </a: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6781800" y="5929313"/>
            <a:ext cx="1898650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n"/>
              <a:defRPr kumimoji="1" sz="2400" b="1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 b="0">
                <a:solidFill>
                  <a:srgbClr val="FF3300"/>
                </a:solidFill>
                <a:latin typeface="Arial" charset="0"/>
                <a:ea typeface="ＭＳ ゴシック" pitchFamily="49" charset="-128"/>
              </a:rPr>
              <a:t>The matter is hot</a:t>
            </a:r>
          </a:p>
        </p:txBody>
      </p:sp>
      <p:pic>
        <p:nvPicPr>
          <p:cNvPr id="17" name="Picture 22" descr="HQElos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1181100"/>
            <a:ext cx="3214687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3" descr="HQFlow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1643063"/>
            <a:ext cx="3857625" cy="16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6248400" y="3071813"/>
            <a:ext cx="190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n"/>
              <a:defRPr kumimoji="1" sz="2400" b="1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 b="0">
                <a:solidFill>
                  <a:srgbClr val="FFC000"/>
                </a:solidFill>
                <a:latin typeface="Arial" charset="0"/>
                <a:ea typeface="ＭＳ ゴシック" pitchFamily="49" charset="-128"/>
              </a:rPr>
              <a:t>The matter is strongly coupled</a:t>
            </a:r>
          </a:p>
        </p:txBody>
      </p:sp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857375"/>
            <a:ext cx="228600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3"/>
          <p:cNvSpPr>
            <a:spLocks noGrp="1" noChangeArrowheads="1"/>
          </p:cNvSpPr>
          <p:nvPr>
            <p:ph idx="13"/>
          </p:nvPr>
        </p:nvSpPr>
        <p:spPr>
          <a:xfrm>
            <a:off x="457200" y="1125538"/>
            <a:ext cx="8229600" cy="5111750"/>
          </a:xfrm>
        </p:spPr>
        <p:txBody>
          <a:bodyPr/>
          <a:lstStyle/>
          <a:p>
            <a:pPr eaLnBrk="1" hangingPunct="1"/>
            <a:r>
              <a:rPr lang="en-US" altLang="ja-JP" dirty="0" err="1" smtClean="0"/>
              <a:t>partonic</a:t>
            </a:r>
            <a:r>
              <a:rPr lang="en-US" altLang="ja-JP" dirty="0" smtClean="0"/>
              <a:t>: quarks’ degrees of freedom, screening</a:t>
            </a:r>
          </a:p>
          <a:p>
            <a:pPr lvl="1" eaLnBrk="1" hangingPunct="1"/>
            <a:r>
              <a:rPr lang="en-US" altLang="ja-JP" dirty="0" smtClean="0"/>
              <a:t>constituent quark number scaling of collective motion</a:t>
            </a:r>
          </a:p>
          <a:p>
            <a:pPr lvl="1" eaLnBrk="1" hangingPunct="1"/>
            <a:r>
              <a:rPr lang="en-US" altLang="ja-JP" dirty="0" smtClean="0"/>
              <a:t>J/</a:t>
            </a:r>
            <a:r>
              <a:rPr lang="en-US" altLang="ja-JP" dirty="0" smtClean="0">
                <a:latin typeface="Symbol" pitchFamily="18" charset="2"/>
              </a:rPr>
              <a:t>Y</a:t>
            </a:r>
            <a:r>
              <a:rPr lang="en-US" altLang="ja-JP" dirty="0" smtClean="0"/>
              <a:t> suppression</a:t>
            </a:r>
          </a:p>
          <a:p>
            <a:pPr eaLnBrk="1" hangingPunct="1"/>
            <a:r>
              <a:rPr lang="en-US" altLang="ja-JP" dirty="0" smtClean="0"/>
              <a:t>dense: energy loss of (even heavy) quarks</a:t>
            </a:r>
          </a:p>
          <a:p>
            <a:pPr lvl="1" eaLnBrk="1" hangingPunct="1"/>
            <a:r>
              <a:rPr lang="en-US" altLang="ja-JP" dirty="0" smtClean="0"/>
              <a:t>jet quenching (high </a:t>
            </a:r>
            <a:r>
              <a:rPr lang="en-US" altLang="ja-JP" i="1" dirty="0" err="1" smtClean="0"/>
              <a:t>p</a:t>
            </a:r>
            <a:r>
              <a:rPr lang="en-US" altLang="ja-JP" baseline="-25000" dirty="0" err="1" smtClean="0"/>
              <a:t>T</a:t>
            </a:r>
            <a:r>
              <a:rPr lang="en-US" altLang="ja-JP" dirty="0" smtClean="0"/>
              <a:t> suppression)</a:t>
            </a:r>
          </a:p>
          <a:p>
            <a:pPr lvl="1" eaLnBrk="1" hangingPunct="1"/>
            <a:r>
              <a:rPr lang="en-US" altLang="ja-JP" dirty="0" smtClean="0"/>
              <a:t>jet modification</a:t>
            </a:r>
          </a:p>
          <a:p>
            <a:pPr eaLnBrk="1" hangingPunct="1"/>
            <a:r>
              <a:rPr lang="en-US" altLang="ja-JP" dirty="0" smtClean="0"/>
              <a:t>strongly coupled: perfect fluidity</a:t>
            </a:r>
            <a:endParaRPr lang="ja-JP" altLang="en-US" dirty="0" smtClean="0"/>
          </a:p>
          <a:p>
            <a:pPr lvl="1" eaLnBrk="1" hangingPunct="1"/>
            <a:r>
              <a:rPr lang="en-US" altLang="ja-JP" dirty="0" smtClean="0"/>
              <a:t>hydro-dynamical collective motion</a:t>
            </a:r>
          </a:p>
          <a:p>
            <a:pPr eaLnBrk="1" hangingPunct="1"/>
            <a:r>
              <a:rPr lang="en-US" altLang="ja-JP" dirty="0" smtClean="0"/>
              <a:t>hot: thermally radiative</a:t>
            </a:r>
          </a:p>
          <a:p>
            <a:pPr lvl="1" eaLnBrk="1" hangingPunct="1"/>
            <a:r>
              <a:rPr lang="en-US" altLang="ja-JP" dirty="0" smtClean="0"/>
              <a:t>thermal (virtual) photons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2014/3/17</a:t>
            </a:r>
            <a:endParaRPr lang="ja-JP" altLang="ja-JP" dirty="0"/>
          </a:p>
        </p:txBody>
      </p:sp>
      <p:sp>
        <p:nvSpPr>
          <p:cNvPr id="20" name="フッター プレースホルダー 1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J-PARC Heavy ion Workshop – ALICE and (s)PHENIX – K.Shigaki</a:t>
            </a:r>
            <a:endParaRPr lang="ja-JP" altLang="ja-JP" dirty="0"/>
          </a:p>
        </p:txBody>
      </p:sp>
      <p:sp>
        <p:nvSpPr>
          <p:cNvPr id="21" name="スライド番号プレースホルダー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3583BD5-6FF6-4034-82C9-4E394C5CB913}" type="slidenum">
              <a:rPr lang="en-US" altLang="ja-JP" smtClean="0"/>
              <a:pPr>
                <a:defRPr/>
              </a:pPr>
              <a:t>5</a:t>
            </a:fld>
            <a:r>
              <a:rPr lang="en-US" altLang="ja-JP" smtClean="0"/>
              <a:t>/40</a:t>
            </a:r>
            <a:endParaRPr lang="ja-JP" altLang="ja-JP" dirty="0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3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63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3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3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63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6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357313"/>
            <a:ext cx="4429125" cy="494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コンテンツ プレースホルダ 17"/>
          <p:cNvSpPr>
            <a:spLocks noGrp="1"/>
          </p:cNvSpPr>
          <p:nvPr>
            <p:ph idx="13"/>
          </p:nvPr>
        </p:nvSpPr>
        <p:spPr>
          <a:xfrm>
            <a:off x="4286250" y="1319213"/>
            <a:ext cx="4533900" cy="4033837"/>
          </a:xfrm>
        </p:spPr>
        <p:txBody>
          <a:bodyPr/>
          <a:lstStyle/>
          <a:p>
            <a:pPr>
              <a:defRPr/>
            </a:pPr>
            <a:r>
              <a:rPr lang="en-US" altLang="ja-JP" dirty="0"/>
              <a:t>real and virtual photon methods </a:t>
            </a:r>
            <a:r>
              <a:rPr lang="en-US" altLang="ja-JP" dirty="0" err="1" smtClean="0"/>
              <a:t>consisitent</a:t>
            </a:r>
            <a:endParaRPr lang="en-US" altLang="ja-JP" dirty="0"/>
          </a:p>
          <a:p>
            <a:pPr>
              <a:defRPr/>
            </a:pPr>
            <a:r>
              <a:rPr lang="en-US" altLang="ja-JP" dirty="0" err="1" smtClean="0"/>
              <a:t>Au+Au</a:t>
            </a:r>
            <a:r>
              <a:rPr lang="en-US" altLang="ja-JP" dirty="0" smtClean="0"/>
              <a:t>: “thermal” excess</a:t>
            </a:r>
            <a:endParaRPr lang="en-US" altLang="ja-JP" dirty="0"/>
          </a:p>
          <a:p>
            <a:pPr lvl="1">
              <a:defRPr/>
            </a:pPr>
            <a:r>
              <a:rPr lang="en-US" altLang="ja-JP" dirty="0" smtClean="0"/>
              <a:t>~ </a:t>
            </a:r>
            <a:r>
              <a:rPr lang="en-US" altLang="ja-JP" dirty="0"/>
              <a:t>exponential </a:t>
            </a:r>
            <a:r>
              <a:rPr lang="en-US" altLang="ja-JP" dirty="0" smtClean="0"/>
              <a:t>with slope 221 </a:t>
            </a:r>
            <a:r>
              <a:rPr lang="en-US" altLang="ja-JP" dirty="0">
                <a:sym typeface="Symbol" pitchFamily="18" charset="2"/>
              </a:rPr>
              <a:t> </a:t>
            </a:r>
            <a:r>
              <a:rPr lang="en-US" altLang="ja-JP" dirty="0"/>
              <a:t>19</a:t>
            </a:r>
            <a:r>
              <a:rPr lang="en-US" altLang="ja-JP" dirty="0">
                <a:sym typeface="Symbol" pitchFamily="18" charset="2"/>
              </a:rPr>
              <a:t> </a:t>
            </a:r>
            <a:r>
              <a:rPr lang="en-US" altLang="ja-JP" dirty="0"/>
              <a:t> 19 </a:t>
            </a:r>
            <a:r>
              <a:rPr lang="en-US" altLang="ja-JP" dirty="0" smtClean="0"/>
              <a:t>MeV</a:t>
            </a:r>
          </a:p>
          <a:p>
            <a:pPr>
              <a:defRPr/>
            </a:pPr>
            <a:r>
              <a:rPr lang="en-US" altLang="ja-JP" i="1" dirty="0"/>
              <a:t>c</a:t>
            </a:r>
            <a:r>
              <a:rPr lang="en-US" altLang="ja-JP" i="1" dirty="0" smtClean="0"/>
              <a:t>f.</a:t>
            </a:r>
            <a:r>
              <a:rPr lang="en-US" altLang="ja-JP" dirty="0" smtClean="0"/>
              <a:t> </a:t>
            </a:r>
            <a:r>
              <a:rPr lang="en-US" altLang="ja-JP" i="1" dirty="0" err="1"/>
              <a:t>p</a:t>
            </a:r>
            <a:r>
              <a:rPr lang="en-US" altLang="ja-JP" dirty="0" err="1"/>
              <a:t>+</a:t>
            </a:r>
            <a:r>
              <a:rPr lang="en-US" altLang="ja-JP" i="1" dirty="0" err="1"/>
              <a:t>p</a:t>
            </a:r>
            <a:r>
              <a:rPr lang="en-US" altLang="ja-JP" dirty="0"/>
              <a:t> </a:t>
            </a:r>
            <a:r>
              <a:rPr lang="en-US" altLang="ja-JP" dirty="0" smtClean="0"/>
              <a:t>data</a:t>
            </a:r>
          </a:p>
          <a:p>
            <a:pPr lvl="1">
              <a:defRPr/>
            </a:pPr>
            <a:r>
              <a:rPr lang="en-US" altLang="ja-JP" dirty="0" smtClean="0"/>
              <a:t>consistent </a:t>
            </a:r>
            <a:r>
              <a:rPr lang="en-US" altLang="ja-JP" dirty="0"/>
              <a:t>with </a:t>
            </a:r>
            <a:r>
              <a:rPr lang="en-US" altLang="ja-JP" dirty="0" err="1"/>
              <a:t>pQCD</a:t>
            </a:r>
            <a:r>
              <a:rPr lang="en-US" altLang="ja-JP" dirty="0"/>
              <a:t> down to low </a:t>
            </a:r>
            <a:r>
              <a:rPr lang="en-US" altLang="ja-JP" i="1" dirty="0" err="1" smtClean="0"/>
              <a:t>p</a:t>
            </a:r>
            <a:r>
              <a:rPr lang="en-US" altLang="ja-JP" baseline="-25000" dirty="0" err="1" smtClean="0"/>
              <a:t>T</a:t>
            </a:r>
            <a:endParaRPr lang="en-US" altLang="ja-JP" dirty="0"/>
          </a:p>
          <a:p>
            <a:pPr marL="0" indent="0">
              <a:buFont typeface="Wingdings" pitchFamily="2" charset="2"/>
              <a:buNone/>
              <a:defRPr/>
            </a:pPr>
            <a:endParaRPr lang="en-US" altLang="ja-JP" dirty="0"/>
          </a:p>
        </p:txBody>
      </p:sp>
      <p:sp>
        <p:nvSpPr>
          <p:cNvPr id="27657" name="TextBox 6"/>
          <p:cNvSpPr txBox="1">
            <a:spLocks noChangeArrowheads="1"/>
          </p:cNvSpPr>
          <p:nvPr/>
        </p:nvSpPr>
        <p:spPr bwMode="auto">
          <a:xfrm>
            <a:off x="4357688" y="5429250"/>
            <a:ext cx="24288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1600" dirty="0">
                <a:solidFill>
                  <a:srgbClr val="0070C0"/>
                </a:solidFill>
                <a:latin typeface="+mn-lt"/>
              </a:rPr>
              <a:t>NLO </a:t>
            </a:r>
            <a:r>
              <a:rPr lang="en-US" altLang="ja-JP" sz="1600" dirty="0" err="1">
                <a:solidFill>
                  <a:srgbClr val="0070C0"/>
                </a:solidFill>
                <a:latin typeface="+mn-lt"/>
              </a:rPr>
              <a:t>pQCD</a:t>
            </a:r>
            <a:r>
              <a:rPr lang="en-US" altLang="ja-JP" sz="1600" dirty="0">
                <a:solidFill>
                  <a:srgbClr val="0070C0"/>
                </a:solidFill>
                <a:latin typeface="+mn-lt"/>
              </a:rPr>
              <a:t> (W. </a:t>
            </a:r>
            <a:r>
              <a:rPr lang="en-US" altLang="ja-JP" sz="1600" dirty="0" err="1">
                <a:solidFill>
                  <a:srgbClr val="0070C0"/>
                </a:solidFill>
                <a:latin typeface="+mn-lt"/>
              </a:rPr>
              <a:t>Vogelsang</a:t>
            </a:r>
            <a:r>
              <a:rPr lang="en-US" altLang="ja-JP" sz="1600" dirty="0">
                <a:solidFill>
                  <a:srgbClr val="0070C0"/>
                </a:solidFill>
                <a:latin typeface="+mn-lt"/>
              </a:rPr>
              <a:t>)</a:t>
            </a:r>
          </a:p>
        </p:txBody>
      </p:sp>
      <p:sp>
        <p:nvSpPr>
          <p:cNvPr id="27653" name="タイトル 16"/>
          <p:cNvSpPr>
            <a:spLocks noGrp="1"/>
          </p:cNvSpPr>
          <p:nvPr>
            <p:ph type="title"/>
          </p:nvPr>
        </p:nvSpPr>
        <p:spPr>
          <a:xfrm>
            <a:off x="457200" y="0"/>
            <a:ext cx="7570788" cy="836613"/>
          </a:xfrm>
        </p:spPr>
        <p:txBody>
          <a:bodyPr/>
          <a:lstStyle/>
          <a:p>
            <a:r>
              <a:rPr lang="en-US" altLang="ja-JP" dirty="0" smtClean="0"/>
              <a:t>Photons (</a:t>
            </a:r>
            <a:r>
              <a:rPr lang="en-US" altLang="ja-JP" dirty="0" smtClean="0">
                <a:latin typeface="Symbol" pitchFamily="18" charset="2"/>
              </a:rPr>
              <a:t>g </a:t>
            </a:r>
            <a:r>
              <a:rPr lang="en-US" altLang="ja-JP" dirty="0" smtClean="0"/>
              <a:t>and </a:t>
            </a:r>
            <a:r>
              <a:rPr lang="en-US" altLang="ja-JP" dirty="0" smtClean="0">
                <a:latin typeface="Symbol" pitchFamily="18" charset="2"/>
              </a:rPr>
              <a:t>g</a:t>
            </a:r>
            <a:r>
              <a:rPr lang="en-US" altLang="ja-JP" dirty="0" smtClean="0"/>
              <a:t>*) as Thermometer</a:t>
            </a:r>
            <a:endParaRPr lang="ja-JP" altLang="en-US" dirty="0" smtClean="0"/>
          </a:p>
        </p:txBody>
      </p:sp>
      <p:sp>
        <p:nvSpPr>
          <p:cNvPr id="2" name="TextBox 8"/>
          <p:cNvSpPr txBox="1">
            <a:spLocks noChangeArrowheads="1"/>
          </p:cNvSpPr>
          <p:nvPr/>
        </p:nvSpPr>
        <p:spPr bwMode="auto">
          <a:xfrm>
            <a:off x="4357688" y="5178425"/>
            <a:ext cx="46069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1600" dirty="0">
                <a:solidFill>
                  <a:srgbClr val="002060"/>
                </a:solidFill>
                <a:latin typeface="+mn-lt"/>
              </a:rPr>
              <a:t>PHENIX (A. </a:t>
            </a:r>
            <a:r>
              <a:rPr lang="en-US" altLang="ja-JP" sz="1600" dirty="0" err="1">
                <a:solidFill>
                  <a:srgbClr val="002060"/>
                </a:solidFill>
                <a:latin typeface="+mn-lt"/>
              </a:rPr>
              <a:t>Adare</a:t>
            </a:r>
            <a:r>
              <a:rPr lang="en-US" altLang="ja-JP" sz="16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ja-JP" sz="1600" i="1" dirty="0">
                <a:solidFill>
                  <a:srgbClr val="002060"/>
                </a:solidFill>
                <a:latin typeface="+mn-lt"/>
              </a:rPr>
              <a:t>et al.)</a:t>
            </a:r>
            <a:r>
              <a:rPr lang="en-US" altLang="ja-JP" sz="1600" dirty="0">
                <a:solidFill>
                  <a:srgbClr val="002060"/>
                </a:solidFill>
                <a:latin typeface="+mn-lt"/>
              </a:rPr>
              <a:t>, PRL 104, 132301 (2010)</a:t>
            </a:r>
          </a:p>
        </p:txBody>
      </p:sp>
      <p:cxnSp>
        <p:nvCxnSpPr>
          <p:cNvPr id="5" name="直線矢印コネクタ 4"/>
          <p:cNvCxnSpPr/>
          <p:nvPr/>
        </p:nvCxnSpPr>
        <p:spPr>
          <a:xfrm flipH="1">
            <a:off x="2051050" y="4005263"/>
            <a:ext cx="2300288" cy="720725"/>
          </a:xfrm>
          <a:prstGeom prst="straightConnector1">
            <a:avLst/>
          </a:prstGeom>
          <a:ln w="25400">
            <a:solidFill>
              <a:srgbClr val="0000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H="1">
            <a:off x="1908175" y="2600325"/>
            <a:ext cx="2443163" cy="0"/>
          </a:xfrm>
          <a:prstGeom prst="straightConnector1">
            <a:avLst/>
          </a:prstGeom>
          <a:ln w="25400">
            <a:solidFill>
              <a:srgbClr val="0000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角丸四角形 6"/>
          <p:cNvSpPr/>
          <p:nvPr/>
        </p:nvSpPr>
        <p:spPr>
          <a:xfrm>
            <a:off x="827088" y="1628775"/>
            <a:ext cx="1081087" cy="2376488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" name="日付プレースホルダー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2014/3/17</a:t>
            </a:r>
            <a:endParaRPr lang="ja-JP" altLang="ja-JP" dirty="0"/>
          </a:p>
        </p:txBody>
      </p:sp>
      <p:sp>
        <p:nvSpPr>
          <p:cNvPr id="12" name="フッター プレースホルダー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J-PARC Heavy ion Workshop – ALICE and (s)PHENIX – K.Shigaki</a:t>
            </a:r>
            <a:endParaRPr lang="ja-JP" altLang="ja-JP" dirty="0"/>
          </a:p>
        </p:txBody>
      </p:sp>
      <p:sp>
        <p:nvSpPr>
          <p:cNvPr id="14" name="スライド番号プレースホルダー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3583BD5-6FF6-4034-82C9-4E394C5CB913}" type="slidenum">
              <a:rPr lang="en-US" altLang="ja-JP" smtClean="0"/>
              <a:pPr>
                <a:defRPr/>
              </a:pPr>
              <a:t>6</a:t>
            </a:fld>
            <a:r>
              <a:rPr lang="en-US" altLang="ja-JP" smtClean="0"/>
              <a:t>/40</a:t>
            </a:r>
            <a:endParaRPr lang="ja-JP" altLang="ja-JP" dirty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 advTm="61768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タイトル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Initial Temperature Evaluation</a:t>
            </a:r>
            <a:endParaRPr lang="ja-JP" altLang="en-US" smtClean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063" y="2214563"/>
            <a:ext cx="3786187" cy="409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263" y="2781300"/>
            <a:ext cx="4251325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直線コネクタ 17"/>
          <p:cNvCxnSpPr/>
          <p:nvPr/>
        </p:nvCxnSpPr>
        <p:spPr>
          <a:xfrm>
            <a:off x="4945063" y="4679950"/>
            <a:ext cx="3476625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4945063" y="4818063"/>
            <a:ext cx="347662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5065713" y="4330700"/>
            <a:ext cx="7143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dirty="0">
                <a:solidFill>
                  <a:srgbClr val="0070C0"/>
                </a:solidFill>
                <a:latin typeface="+mn-lt"/>
              </a:rPr>
              <a:t>slope</a:t>
            </a:r>
            <a:endParaRPr lang="ja-JP" altLang="en-US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046663" y="4772025"/>
            <a:ext cx="24193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dirty="0">
                <a:solidFill>
                  <a:srgbClr val="FF0000"/>
                </a:solidFill>
                <a:latin typeface="+mn-lt"/>
              </a:rPr>
              <a:t>transition temperature</a:t>
            </a:r>
            <a:endParaRPr lang="ja-JP" altLang="en-US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5618" name="Picture 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3526926"/>
            <a:ext cx="3213100" cy="227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2282825" y="4818063"/>
            <a:ext cx="23606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1600" dirty="0">
                <a:solidFill>
                  <a:srgbClr val="002060"/>
                </a:solidFill>
                <a:latin typeface="+mn-lt"/>
              </a:rPr>
              <a:t>PHENIX (A. </a:t>
            </a:r>
            <a:r>
              <a:rPr lang="en-US" altLang="ja-JP" sz="1600" dirty="0" err="1">
                <a:solidFill>
                  <a:srgbClr val="002060"/>
                </a:solidFill>
                <a:latin typeface="+mn-lt"/>
              </a:rPr>
              <a:t>Adare</a:t>
            </a:r>
            <a:r>
              <a:rPr lang="en-US" altLang="ja-JP" sz="16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ja-JP" sz="1600" i="1" dirty="0">
                <a:solidFill>
                  <a:srgbClr val="002060"/>
                </a:solidFill>
                <a:latin typeface="+mn-lt"/>
              </a:rPr>
              <a:t>et al.)</a:t>
            </a:r>
            <a:r>
              <a:rPr lang="en-US" altLang="ja-JP" sz="1600" dirty="0">
                <a:solidFill>
                  <a:srgbClr val="002060"/>
                </a:solidFill>
                <a:latin typeface="+mn-lt"/>
              </a:rPr>
              <a:t>,</a:t>
            </a:r>
          </a:p>
          <a:p>
            <a:pPr>
              <a:defRPr/>
            </a:pPr>
            <a:r>
              <a:rPr lang="en-US" altLang="ja-JP" sz="1600" dirty="0">
                <a:solidFill>
                  <a:srgbClr val="002060"/>
                </a:solidFill>
                <a:latin typeface="+mn-lt"/>
              </a:rPr>
              <a:t>PRC 81, 034911 (2010)</a:t>
            </a: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4643438" y="5038226"/>
            <a:ext cx="33750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1600" dirty="0">
                <a:solidFill>
                  <a:srgbClr val="002060"/>
                </a:solidFill>
                <a:latin typeface="+mn-lt"/>
              </a:rPr>
              <a:t>ALICE (M. Wilde </a:t>
            </a:r>
            <a:r>
              <a:rPr lang="en-US" altLang="ja-JP" sz="1600" i="1" dirty="0">
                <a:solidFill>
                  <a:srgbClr val="002060"/>
                </a:solidFill>
                <a:latin typeface="+mn-lt"/>
              </a:rPr>
              <a:t>et al.)</a:t>
            </a:r>
            <a:r>
              <a:rPr lang="en-US" altLang="ja-JP" sz="1600" dirty="0">
                <a:solidFill>
                  <a:srgbClr val="002060"/>
                </a:solidFill>
                <a:latin typeface="+mn-lt"/>
              </a:rPr>
              <a:t>,</a:t>
            </a:r>
          </a:p>
          <a:p>
            <a:pPr>
              <a:defRPr/>
            </a:pPr>
            <a:r>
              <a:rPr lang="en-US" altLang="ja-JP" sz="1600" dirty="0" err="1">
                <a:solidFill>
                  <a:srgbClr val="002060"/>
                </a:solidFill>
                <a:latin typeface="+mn-lt"/>
              </a:rPr>
              <a:t>Nucl.Phys</a:t>
            </a:r>
            <a:r>
              <a:rPr lang="en-US" altLang="ja-JP" sz="1600" dirty="0">
                <a:solidFill>
                  <a:srgbClr val="002060"/>
                </a:solidFill>
                <a:latin typeface="+mn-lt"/>
              </a:rPr>
              <a:t>. </a:t>
            </a:r>
            <a:r>
              <a:rPr lang="en-US" altLang="ja-JP" sz="1600" dirty="0" smtClean="0">
                <a:solidFill>
                  <a:srgbClr val="002060"/>
                </a:solidFill>
                <a:latin typeface="+mn-lt"/>
              </a:rPr>
              <a:t>A904-905, 573c (2013)</a:t>
            </a:r>
            <a:endParaRPr lang="en-US" altLang="ja-JP" sz="16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6" name="Picture 2" descr="http://i.andhranews.net/Books/Guinness-World-Record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031" y="2975392"/>
            <a:ext cx="1880833" cy="188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8" name="コンテンツ プレースホルダ 14"/>
          <p:cNvSpPr>
            <a:spLocks noGrp="1"/>
          </p:cNvSpPr>
          <p:nvPr>
            <p:ph idx="13"/>
          </p:nvPr>
        </p:nvSpPr>
        <p:spPr>
          <a:xfrm>
            <a:off x="457200" y="1143000"/>
            <a:ext cx="8307388" cy="5167313"/>
          </a:xfrm>
        </p:spPr>
        <p:txBody>
          <a:bodyPr/>
          <a:lstStyle/>
          <a:p>
            <a:r>
              <a:rPr lang="en-US" altLang="ja-JP" dirty="0" smtClean="0"/>
              <a:t>initial temperature &gt; data slope ~ 220 MeV</a:t>
            </a:r>
          </a:p>
          <a:p>
            <a:r>
              <a:rPr lang="en-US" altLang="ja-JP" dirty="0" smtClean="0"/>
              <a:t>300–600 MeV (model dependence within factor 2)</a:t>
            </a:r>
          </a:p>
          <a:p>
            <a:pPr lvl="1"/>
            <a:r>
              <a:rPr lang="en-US" altLang="ja-JP" dirty="0" smtClean="0"/>
              <a:t>hydro-dynamic description</a:t>
            </a:r>
          </a:p>
          <a:p>
            <a:pPr lvl="2"/>
            <a:r>
              <a:rPr lang="en-US" altLang="ja-JP" dirty="0" smtClean="0"/>
              <a:t>w/ </a:t>
            </a:r>
            <a:r>
              <a:rPr lang="en-US" altLang="ja-JP" i="1" dirty="0" smtClean="0">
                <a:latin typeface="Symbol" pitchFamily="18" charset="2"/>
              </a:rPr>
              <a:t>t</a:t>
            </a:r>
            <a:r>
              <a:rPr lang="en-US" altLang="ja-JP" baseline="-25000" dirty="0" smtClean="0"/>
              <a:t>0</a:t>
            </a:r>
            <a:r>
              <a:rPr lang="en-US" altLang="ja-JP" dirty="0" smtClean="0"/>
              <a:t> = 0.15–0.6 </a:t>
            </a:r>
            <a:r>
              <a:rPr lang="en-US" altLang="ja-JP" dirty="0" err="1" smtClean="0"/>
              <a:t>fm</a:t>
            </a:r>
            <a:r>
              <a:rPr lang="en-US" altLang="ja-JP" dirty="0" smtClean="0"/>
              <a:t>/</a:t>
            </a:r>
            <a:r>
              <a:rPr lang="en-US" altLang="ja-JP" i="1" dirty="0" smtClean="0"/>
              <a:t>c</a:t>
            </a:r>
          </a:p>
          <a:p>
            <a:r>
              <a:rPr lang="en-US" altLang="ja-JP" dirty="0" smtClean="0"/>
              <a:t>slope ~ 304 </a:t>
            </a:r>
            <a:r>
              <a:rPr lang="en-US" altLang="ja-JP" dirty="0" smtClean="0">
                <a:sym typeface="Symbol" pitchFamily="18" charset="2"/>
              </a:rPr>
              <a:t> </a:t>
            </a:r>
            <a:r>
              <a:rPr lang="en-US" altLang="ja-JP" dirty="0" smtClean="0"/>
              <a:t>51 MeV at LHC-ALICE</a:t>
            </a:r>
          </a:p>
          <a:p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r>
              <a:rPr lang="en-US" altLang="ja-JP" i="1" dirty="0" smtClean="0"/>
              <a:t>cf.</a:t>
            </a:r>
            <a:r>
              <a:rPr lang="en-US" altLang="ja-JP" dirty="0" smtClean="0"/>
              <a:t> phase transition predicted at ~ 170 MeV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2014/3/17</a:t>
            </a:r>
            <a:endParaRPr lang="ja-JP" altLang="ja-JP" dirty="0"/>
          </a:p>
        </p:txBody>
      </p:sp>
      <p:sp>
        <p:nvSpPr>
          <p:cNvPr id="9" name="フッター プレースホルダー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J-PARC Heavy ion Workshop – ALICE and (s)PHENIX – K.Shigaki</a:t>
            </a:r>
            <a:endParaRPr lang="ja-JP" altLang="ja-JP" dirty="0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3583BD5-6FF6-4034-82C9-4E394C5CB913}" type="slidenum">
              <a:rPr lang="en-US" altLang="ja-JP" smtClean="0"/>
              <a:pPr>
                <a:defRPr/>
              </a:pPr>
              <a:t>7</a:t>
            </a:fld>
            <a:r>
              <a:rPr lang="en-US" altLang="ja-JP" smtClean="0"/>
              <a:t>/40</a:t>
            </a:r>
            <a:endParaRPr lang="ja-JP" altLang="ja-JP" dirty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 advTm="7373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6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2" grpId="0"/>
      <p:bldP spid="22" grpId="1"/>
      <p:bldP spid="14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053" name="Rectangle 21"/>
          <p:cNvSpPr>
            <a:spLocks noGrp="1" noChangeArrowheads="1"/>
          </p:cNvSpPr>
          <p:nvPr>
            <p:ph idx="13"/>
          </p:nvPr>
        </p:nvSpPr>
        <p:spPr>
          <a:xfrm>
            <a:off x="457200" y="1125538"/>
            <a:ext cx="8229600" cy="5111750"/>
          </a:xfrm>
        </p:spPr>
        <p:txBody>
          <a:bodyPr/>
          <a:lstStyle/>
          <a:p>
            <a:pPr eaLnBrk="1" hangingPunct="1"/>
            <a:r>
              <a:rPr lang="en-US" altLang="ja-JP" i="1" u="sng" dirty="0" smtClean="0"/>
              <a:t>the</a:t>
            </a:r>
            <a:r>
              <a:rPr lang="en-US" altLang="ja-JP" dirty="0" smtClean="0"/>
              <a:t> nucleus-nucleus collision experiment at LHC</a:t>
            </a:r>
          </a:p>
          <a:p>
            <a:pPr eaLnBrk="1" hangingPunct="1"/>
            <a:r>
              <a:rPr lang="en-US" altLang="ja-JP" dirty="0" smtClean="0"/>
              <a:t>36 countries; 131 institutes; ~1,200 members</a:t>
            </a:r>
          </a:p>
          <a:p>
            <a:pPr lvl="2" eaLnBrk="1" hangingPunct="1"/>
            <a:r>
              <a:rPr lang="en-US" altLang="ja-JP" dirty="0" smtClean="0"/>
              <a:t>as of November, 2013</a:t>
            </a:r>
          </a:p>
        </p:txBody>
      </p:sp>
      <p:pic>
        <p:nvPicPr>
          <p:cNvPr id="31" name="Picture 4" descr="43_front-ori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1719263"/>
            <a:ext cx="6872287" cy="460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er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1709738"/>
            <a:ext cx="6764337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" descr="alice_technical_paper_ALICE-couleur-OK06_cut_name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3" r="9293"/>
          <a:stretch>
            <a:fillRect/>
          </a:stretch>
        </p:blipFill>
        <p:spPr bwMode="auto">
          <a:xfrm>
            <a:off x="1400175" y="1701800"/>
            <a:ext cx="6359525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8" descr="tota3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1719263"/>
            <a:ext cx="49498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6054" name="Picture 22" descr="aerialview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1709738"/>
            <a:ext cx="6858000" cy="459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u="sng" smtClean="0"/>
              <a:t>A</a:t>
            </a:r>
            <a:r>
              <a:rPr lang="en-US" altLang="ja-JP" smtClean="0"/>
              <a:t> </a:t>
            </a:r>
            <a:r>
              <a:rPr lang="en-US" altLang="ja-JP" u="sng" smtClean="0"/>
              <a:t>L</a:t>
            </a:r>
            <a:r>
              <a:rPr lang="en-US" altLang="ja-JP" smtClean="0"/>
              <a:t>arge </a:t>
            </a:r>
            <a:r>
              <a:rPr lang="en-US" altLang="ja-JP" u="sng" smtClean="0"/>
              <a:t>I</a:t>
            </a:r>
            <a:r>
              <a:rPr lang="en-US" altLang="ja-JP" smtClean="0"/>
              <a:t>on </a:t>
            </a:r>
            <a:r>
              <a:rPr lang="en-US" altLang="ja-JP" u="sng" smtClean="0"/>
              <a:t>C</a:t>
            </a:r>
            <a:r>
              <a:rPr lang="en-US" altLang="ja-JP" smtClean="0"/>
              <a:t>ollider </a:t>
            </a:r>
            <a:r>
              <a:rPr lang="en-US" altLang="ja-JP" u="sng" smtClean="0"/>
              <a:t>E</a:t>
            </a:r>
            <a:r>
              <a:rPr lang="en-US" altLang="ja-JP" smtClean="0"/>
              <a:t>xperiment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714875" y="5308600"/>
            <a:ext cx="785813" cy="708025"/>
            <a:chOff x="3016" y="2341"/>
            <a:chExt cx="726" cy="681"/>
          </a:xfrm>
        </p:grpSpPr>
        <p:sp>
          <p:nvSpPr>
            <p:cNvPr id="30744" name="Rectangle 4"/>
            <p:cNvSpPr>
              <a:spLocks noChangeArrowheads="1"/>
            </p:cNvSpPr>
            <p:nvPr/>
          </p:nvSpPr>
          <p:spPr bwMode="auto">
            <a:xfrm>
              <a:off x="3016" y="2341"/>
              <a:ext cx="726" cy="6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n"/>
                <a:defRPr kumimoji="1" sz="2400" b="1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ja-JP" altLang="en-US" sz="1800" b="0">
                <a:latin typeface="Arial" charset="0"/>
              </a:endParaRPr>
            </a:p>
          </p:txBody>
        </p:sp>
        <p:pic>
          <p:nvPicPr>
            <p:cNvPr id="30745" name="Picture 5" descr="Detector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1" y="2387"/>
              <a:ext cx="635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636963" y="3203575"/>
            <a:ext cx="935037" cy="649288"/>
            <a:chOff x="2109" y="663"/>
            <a:chExt cx="816" cy="590"/>
          </a:xfrm>
        </p:grpSpPr>
        <p:sp>
          <p:nvSpPr>
            <p:cNvPr id="30742" name="Rectangle 7"/>
            <p:cNvSpPr>
              <a:spLocks noChangeArrowheads="1"/>
            </p:cNvSpPr>
            <p:nvPr/>
          </p:nvSpPr>
          <p:spPr bwMode="auto">
            <a:xfrm>
              <a:off x="2109" y="663"/>
              <a:ext cx="816" cy="5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n"/>
                <a:defRPr kumimoji="1" sz="2400" b="1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ja-JP" altLang="en-US" sz="1800" b="0">
                <a:latin typeface="Arial" charset="0"/>
              </a:endParaRPr>
            </a:p>
          </p:txBody>
        </p:sp>
        <p:pic>
          <p:nvPicPr>
            <p:cNvPr id="30743" name="Picture 8" descr="CMS3d_medium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709"/>
              <a:ext cx="680" cy="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2593975" y="4724400"/>
            <a:ext cx="815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n"/>
              <a:defRPr kumimoji="1" sz="2400" b="1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000" b="0">
                <a:solidFill>
                  <a:srgbClr val="CCFF66"/>
                </a:solidFill>
                <a:ea typeface="HGS創英角ｺﾞｼｯｸUB" pitchFamily="50" charset="-128"/>
              </a:rPr>
              <a:t>ALICE</a:t>
            </a:r>
          </a:p>
        </p:txBody>
      </p:sp>
      <p:graphicFrame>
        <p:nvGraphicFramePr>
          <p:cNvPr id="25" name="Object 14"/>
          <p:cNvGraphicFramePr>
            <a:graphicFrameLocks noChangeAspect="1"/>
          </p:cNvGraphicFramePr>
          <p:nvPr/>
        </p:nvGraphicFramePr>
        <p:xfrm>
          <a:off x="6858000" y="4268788"/>
          <a:ext cx="792163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2" name="Image" r:id="rId12" imgW="1231746" imgH="1002821" progId="">
                  <p:embed/>
                </p:oleObj>
              </mc:Choice>
              <mc:Fallback>
                <p:oleObj name="Image" r:id="rId12" imgW="1231746" imgH="1002821" progId="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268788"/>
                        <a:ext cx="792163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Picture 15" descr="alice_detecto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75" y="5294313"/>
            <a:ext cx="10461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3636963" y="2665413"/>
            <a:ext cx="679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n"/>
              <a:defRPr kumimoji="1" sz="2400" b="1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000" b="0">
                <a:solidFill>
                  <a:srgbClr val="CCFF66"/>
                </a:solidFill>
                <a:ea typeface="HGS創英角ｺﾞｼｯｸUB" pitchFamily="50" charset="-128"/>
              </a:rPr>
              <a:t>CMS</a:t>
            </a:r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6858000" y="3730625"/>
            <a:ext cx="765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n"/>
              <a:defRPr kumimoji="1" sz="2400" b="1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000" b="0">
                <a:solidFill>
                  <a:srgbClr val="CCFF66"/>
                </a:solidFill>
                <a:ea typeface="HGS創英角ｺﾞｼｯｸUB" pitchFamily="50" charset="-128"/>
              </a:rPr>
              <a:t>LHCb</a:t>
            </a:r>
          </a:p>
        </p:txBody>
      </p:sp>
      <p:sp>
        <p:nvSpPr>
          <p:cNvPr id="29" name="Text Box 21"/>
          <p:cNvSpPr txBox="1">
            <a:spLocks noChangeArrowheads="1"/>
          </p:cNvSpPr>
          <p:nvPr/>
        </p:nvSpPr>
        <p:spPr bwMode="auto">
          <a:xfrm>
            <a:off x="4786313" y="4786313"/>
            <a:ext cx="1527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n"/>
              <a:defRPr kumimoji="1" sz="2400" b="1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000" b="0">
                <a:solidFill>
                  <a:srgbClr val="CCFF66"/>
                </a:solidFill>
                <a:ea typeface="HGS創英角ｺﾞｼｯｸUB" pitchFamily="50" charset="-128"/>
              </a:rPr>
              <a:t>ATLAS, LHCf</a:t>
            </a:r>
          </a:p>
        </p:txBody>
      </p:sp>
      <p:pic>
        <p:nvPicPr>
          <p:cNvPr id="35" name="Picture 4" descr="LHCf_Log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5284788"/>
            <a:ext cx="120015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2684463"/>
            <a:ext cx="74803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551113"/>
            <a:ext cx="5659437" cy="377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日付プレースホルダー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2014/3/17</a:t>
            </a:r>
            <a:endParaRPr lang="ja-JP" altLang="ja-JP" dirty="0"/>
          </a:p>
        </p:txBody>
      </p:sp>
      <p:sp>
        <p:nvSpPr>
          <p:cNvPr id="12" name="フッター プレースホルダー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J-PARC Heavy ion Workshop – ALICE and (s)PHENIX – K.Shigaki</a:t>
            </a:r>
            <a:endParaRPr lang="ja-JP" altLang="ja-JP" dirty="0"/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3583BD5-6FF6-4034-82C9-4E394C5CB913}" type="slidenum">
              <a:rPr lang="en-US" altLang="ja-JP" smtClean="0"/>
              <a:pPr>
                <a:defRPr/>
              </a:pPr>
              <a:t>8</a:t>
            </a:fld>
            <a:r>
              <a:rPr lang="en-US" altLang="ja-JP" smtClean="0"/>
              <a:t>/40</a:t>
            </a:r>
            <a:endParaRPr lang="ja-JP" altLang="ja-JP" dirty="0"/>
          </a:p>
        </p:txBody>
      </p:sp>
    </p:spTree>
    <p:custDataLst>
      <p:tags r:id="rId2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1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1000"/>
                                        <p:tgtEl>
                                          <p:spTgt spid="1196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0" dur="1000"/>
                                        <p:tgtEl>
                                          <p:spTgt spid="1196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6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196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196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28" grpId="0"/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4|12.8|10.5|6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40.5|8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|15.4|1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8|15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7|9.4|3.9|6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9|12.2|10.5|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22.7|35.5|18.5"/>
</p:tagLst>
</file>

<file path=ppt/theme/theme1.xml><?xml version="1.0" encoding="utf-8"?>
<a:theme xmlns:a="http://schemas.openxmlformats.org/drawingml/2006/main" name="newstyle">
  <a:themeElements>
    <a:clrScheme name="TG-globalround_TP01118219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99"/>
      </a:accent1>
      <a:accent2>
        <a:srgbClr val="0C3CA6"/>
      </a:accent2>
      <a:accent3>
        <a:srgbClr val="FFFFFF"/>
      </a:accent3>
      <a:accent4>
        <a:srgbClr val="000000"/>
      </a:accent4>
      <a:accent5>
        <a:srgbClr val="AAAACA"/>
      </a:accent5>
      <a:accent6>
        <a:srgbClr val="0A3596"/>
      </a:accent6>
      <a:hlink>
        <a:srgbClr val="CCCCFF"/>
      </a:hlink>
      <a:folHlink>
        <a:srgbClr val="B2B2B2"/>
      </a:folHlink>
    </a:clrScheme>
    <a:fontScheme name="ユーザー定義 1">
      <a:majorFont>
        <a:latin typeface="Franklin Gothic Medium"/>
        <a:ea typeface="ＭＳ Ｐゴシック"/>
        <a:cs typeface=""/>
      </a:majorFont>
      <a:minorFont>
        <a:latin typeface="Franklin Gothic Medium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G-globalround_TP0111821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99"/>
        </a:accent1>
        <a:accent2>
          <a:srgbClr val="0C3CA6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0A3596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G-globalround_TP01118219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60066"/>
        </a:accent1>
        <a:accent2>
          <a:srgbClr val="FF5050"/>
        </a:accent2>
        <a:accent3>
          <a:srgbClr val="FFFFFF"/>
        </a:accent3>
        <a:accent4>
          <a:srgbClr val="000000"/>
        </a:accent4>
        <a:accent5>
          <a:srgbClr val="B8AAB8"/>
        </a:accent5>
        <a:accent6>
          <a:srgbClr val="E74848"/>
        </a:accent6>
        <a:hlink>
          <a:srgbClr val="FF99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G-globalround_TP0111821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8080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737300"/>
        </a:accent6>
        <a:hlink>
          <a:srgbClr val="CC99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29291</TotalTime>
  <Words>3449</Words>
  <Application>Microsoft Macintosh PowerPoint</Application>
  <PresentationFormat>画面に合わせる (4:3)</PresentationFormat>
  <Paragraphs>636</Paragraphs>
  <Slides>41</Slides>
  <Notes>13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3</vt:i4>
      </vt:variant>
      <vt:variant>
        <vt:lpstr>スライド タイトル</vt:lpstr>
      </vt:variant>
      <vt:variant>
        <vt:i4>41</vt:i4>
      </vt:variant>
    </vt:vector>
  </HeadingPairs>
  <TitlesOfParts>
    <vt:vector size="45" baseType="lpstr">
      <vt:lpstr>newstyle</vt:lpstr>
      <vt:lpstr>Image</vt:lpstr>
      <vt:lpstr>数式</vt:lpstr>
      <vt:lpstr>Acrobat Document</vt:lpstr>
      <vt:lpstr>Past/Present/Future of ALICE and (s)PHENIX and More for Heavy Ion Program at J-PARC</vt:lpstr>
      <vt:lpstr>Presentation Outline</vt:lpstr>
      <vt:lpstr>Historical Trend of High Energy A+A</vt:lpstr>
      <vt:lpstr>Expeditions on QCD Phase Diagram</vt:lpstr>
      <vt:lpstr>Relativistic Heavy Ion Collider at BNL</vt:lpstr>
      <vt:lpstr>RHIC Outcomes: New State of Matter</vt:lpstr>
      <vt:lpstr>Photons (g and g*) as Thermometer</vt:lpstr>
      <vt:lpstr>Initial Temperature Evaluation</vt:lpstr>
      <vt:lpstr>A Large Ion Collider Experiment</vt:lpstr>
      <vt:lpstr>Highest Energy (So Far) Pb+Pb</vt:lpstr>
      <vt:lpstr>Highest Initial Energy Density</vt:lpstr>
      <vt:lpstr>Adventure beyond Boundary</vt:lpstr>
      <vt:lpstr>Prominent Probes at Higher Energies</vt:lpstr>
      <vt:lpstr>Jet Modification at LHC</vt:lpstr>
      <vt:lpstr>Jet Energy Loss and Redistribution</vt:lpstr>
      <vt:lpstr>Survived Jets Un-Modified ?</vt:lpstr>
      <vt:lpstr>PID’ed Singles for Flavor Differential</vt:lpstr>
      <vt:lpstr>Possible Mass Hierarchy</vt:lpstr>
      <vt:lpstr>Quarkonia – Sequentially Melting?</vt:lpstr>
      <vt:lpstr>Time to Look Back and Think</vt:lpstr>
      <vt:lpstr>Heavy Ion Programs at SPS</vt:lpstr>
      <vt:lpstr>Heavy Ion Programs at AGS</vt:lpstr>
      <vt:lpstr>Breakthrough at J-PARC?</vt:lpstr>
      <vt:lpstr>Interesting Though Unexplored</vt:lpstr>
      <vt:lpstr>Uniqueness of QCD Phase Transition</vt:lpstr>
      <vt:lpstr>p(d)+A Gathering New Attention</vt:lpstr>
      <vt:lpstr>Something More Complicated (?)</vt:lpstr>
      <vt:lpstr>New Discovery in p+p and p+A</vt:lpstr>
      <vt:lpstr>Hydro-like Behaviors in p+Pb</vt:lpstr>
      <vt:lpstr>Quark Fluid in p+Pb?</vt:lpstr>
      <vt:lpstr>p(d)+A Seemingly in Mystery</vt:lpstr>
      <vt:lpstr>ALICE and (s)PHENIX in Next Decade</vt:lpstr>
      <vt:lpstr>CERN Long Term Plan</vt:lpstr>
      <vt:lpstr>ALICE (-Japan) Upgrade Plan</vt:lpstr>
      <vt:lpstr>TPC Upgrade with GEM Readout</vt:lpstr>
      <vt:lpstr>Small x Physics with Forward Cal.</vt:lpstr>
      <vt:lpstr>sPHENIX: Feedback to RHIC from LHC</vt:lpstr>
      <vt:lpstr>Aiming at (Partial) Start in 2019</vt:lpstr>
      <vt:lpstr>Not Only Jet: “Day-1 Upgrade”</vt:lpstr>
      <vt:lpstr>Major Project in Next Decade</vt:lpstr>
      <vt:lpstr>Summary and Concluding Remarks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Exploration of Hot Partonic Matter at LHC-ALICE</dc:title>
  <dc:creator>Kenta Shigaki</dc:creator>
  <cp:lastModifiedBy>Shigaki Kenta</cp:lastModifiedBy>
  <cp:revision>588</cp:revision>
  <cp:lastPrinted>2011-02-07T08:25:44Z</cp:lastPrinted>
  <dcterms:created xsi:type="dcterms:W3CDTF">2008-03-11T09:51:31Z</dcterms:created>
  <dcterms:modified xsi:type="dcterms:W3CDTF">2014-03-17T06:52:17Z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TC011182191041</vt:lpwstr>
  </property>
</Properties>
</file>