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tags/tag14.xml" ContentType="application/vnd.openxmlformats-officedocument.presentationml.tags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5.bin" ContentType="application/vnd.openxmlformats-officedocument.oleObject"/>
  <Override PartName="/ppt/notesSlides/notesSlide15.xml" ContentType="application/vnd.openxmlformats-officedocument.presentationml.notesSlide+xml"/>
  <Override PartName="/ppt/embeddings/oleObject6.bin" ContentType="application/vnd.openxmlformats-officedocument.oleObject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49"/>
  </p:notesMasterIdLst>
  <p:handoutMasterIdLst>
    <p:handoutMasterId r:id="rId50"/>
  </p:handoutMasterIdLst>
  <p:sldIdLst>
    <p:sldId id="452" r:id="rId2"/>
    <p:sldId id="557" r:id="rId3"/>
    <p:sldId id="558" r:id="rId4"/>
    <p:sldId id="689" r:id="rId5"/>
    <p:sldId id="649" r:id="rId6"/>
    <p:sldId id="680" r:id="rId7"/>
    <p:sldId id="525" r:id="rId8"/>
    <p:sldId id="509" r:id="rId9"/>
    <p:sldId id="425" r:id="rId10"/>
    <p:sldId id="529" r:id="rId11"/>
    <p:sldId id="683" r:id="rId12"/>
    <p:sldId id="531" r:id="rId13"/>
    <p:sldId id="532" r:id="rId14"/>
    <p:sldId id="533" r:id="rId15"/>
    <p:sldId id="665" r:id="rId16"/>
    <p:sldId id="666" r:id="rId17"/>
    <p:sldId id="667" r:id="rId18"/>
    <p:sldId id="275" r:id="rId19"/>
    <p:sldId id="690" r:id="rId20"/>
    <p:sldId id="541" r:id="rId21"/>
    <p:sldId id="605" r:id="rId22"/>
    <p:sldId id="606" r:id="rId23"/>
    <p:sldId id="608" r:id="rId24"/>
    <p:sldId id="609" r:id="rId25"/>
    <p:sldId id="610" r:id="rId26"/>
    <p:sldId id="658" r:id="rId27"/>
    <p:sldId id="630" r:id="rId28"/>
    <p:sldId id="631" r:id="rId29"/>
    <p:sldId id="632" r:id="rId30"/>
    <p:sldId id="633" r:id="rId31"/>
    <p:sldId id="634" r:id="rId32"/>
    <p:sldId id="635" r:id="rId33"/>
    <p:sldId id="677" r:id="rId34"/>
    <p:sldId id="678" r:id="rId35"/>
    <p:sldId id="684" r:id="rId36"/>
    <p:sldId id="681" r:id="rId37"/>
    <p:sldId id="685" r:id="rId38"/>
    <p:sldId id="686" r:id="rId39"/>
    <p:sldId id="687" r:id="rId40"/>
    <p:sldId id="688" r:id="rId41"/>
    <p:sldId id="650" r:id="rId42"/>
    <p:sldId id="669" r:id="rId43"/>
    <p:sldId id="652" r:id="rId44"/>
    <p:sldId id="672" r:id="rId45"/>
    <p:sldId id="673" r:id="rId46"/>
    <p:sldId id="675" r:id="rId47"/>
    <p:sldId id="556" r:id="rId48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608020"/>
    <a:srgbClr val="0000FF"/>
    <a:srgbClr val="FF00FF"/>
    <a:srgbClr val="80601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8" autoAdjust="0"/>
  </p:normalViewPr>
  <p:slideViewPr>
    <p:cSldViewPr>
      <p:cViewPr varScale="1">
        <p:scale>
          <a:sx n="159" d="100"/>
          <a:sy n="159" d="100"/>
        </p:scale>
        <p:origin x="-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B502B2-155D-450A-B178-5C318961021B}" type="datetimeFigureOut">
              <a:rPr lang="ja-JP" altLang="en-US"/>
              <a:pPr>
                <a:defRPr/>
              </a:pPr>
              <a:t>2014/07/22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D3D0BE-4BF6-441C-B760-E1C5DA6BB9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238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57F0B3-9ED3-413F-B941-718424E65A29}" type="datetimeFigureOut">
              <a:rPr lang="ja-JP" altLang="en-US"/>
              <a:pPr>
                <a:defRPr/>
              </a:pPr>
              <a:t>2014/07/22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B5CCC1-7F5C-463E-B119-C5B32ECCB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37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C290C23-4F0D-4563-B803-F62939BAC91F}" type="slidenum">
              <a:rPr lang="ja-JP" altLang="en-US" smtClean="0"/>
              <a:pPr eaLnBrk="1" hangingPunct="1"/>
              <a:t>3</a:t>
            </a:fld>
            <a:endParaRPr lang="en-US" altLang="ja-JP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059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A0E672-11A1-418A-9C11-B59DF58D2607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16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4DAC829-ABAE-4262-9648-630899852594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26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E4E0A5F-EAB3-464C-A667-273D8B59EAF7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366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DDB7127-E969-4316-B674-ECA96C2584DF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469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D0097ED-DB35-455D-B160-883796B5C75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571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28E4E5D-3154-4BD0-B836-4323CF7DA9D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8975EDC-9F8B-42EB-A404-92EBD45F7E0C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6C61231-B02A-4D7B-88C8-3ECD9D28734B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AEC7C24-B981-4986-95C0-E664DD79A547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84092D1-B8F7-4A11-AE77-5967C2746E22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59190EC-1137-47C9-A656-45D104193A4C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19398F-746B-43C2-BE95-80A88C07AF41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6785BE2-EBC3-48DF-BFBE-AAB2F0EA8329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2551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43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9439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C69E-3EB1-47F1-B8C3-E9E8ED43A8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888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KMI Colloquium – New Stage of High Energy A+A Collision Experiments –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557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6181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286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709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4480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528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2134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5836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15063"/>
            <a:ext cx="965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40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1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2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73213" y="6453188"/>
            <a:ext cx="6000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KMI Colloquium – New Stage of High Energy A+A Collision Experiments –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/46</a:t>
            </a:r>
            <a:endParaRPr lang="ja-JP" alt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8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3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51.png"/><Relationship Id="rId14" Type="http://schemas.openxmlformats.org/officeDocument/2006/relationships/image" Target="../media/image59.jpe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jpeg"/><Relationship Id="rId1" Type="http://schemas.openxmlformats.org/officeDocument/2006/relationships/vmlDrawing" Target="../drawings/vmlDrawing2.vml"/><Relationship Id="rId2" Type="http://schemas.openxmlformats.org/officeDocument/2006/relationships/tags" Target="../tags/tag1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jpeg"/><Relationship Id="rId10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hyperlink" Target="http://chapelan.web.cern.ch/chapelan/cern/ALICEcollides/browse/big/img_4487.jpg" TargetMode="External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3.vml"/><Relationship Id="rId2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5.wmf"/><Relationship Id="rId5" Type="http://schemas.openxmlformats.org/officeDocument/2006/relationships/image" Target="../media/image7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9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9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jpeg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file://localhost/Users/shigaki/Dropbox/201402_kmi/Au-Au_200GeV.mpeg" TargetMode="External"/><Relationship Id="rId2" Type="http://schemas.openxmlformats.org/officeDocument/2006/relationships/video" Target="file://localhost/Users/shigaki/Dropbox/201402_kmi/Au-Au_200GeV.mpe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wmf"/><Relationship Id="rId10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42938"/>
            <a:ext cx="9144000" cy="2214562"/>
          </a:xfrm>
        </p:spPr>
        <p:txBody>
          <a:bodyPr/>
          <a:lstStyle/>
          <a:p>
            <a:pPr eaLnBrk="1" hangingPunct="1"/>
            <a:r>
              <a:rPr lang="en-US" altLang="ja-JP" sz="2400" dirty="0" smtClean="0"/>
              <a:t>A Truly Experimental Study of Very Early Universe:</a:t>
            </a:r>
            <a:br>
              <a:rPr lang="en-US" altLang="ja-JP" sz="2400" dirty="0" smtClean="0"/>
            </a:br>
            <a:r>
              <a:rPr lang="en-US" altLang="ja-JP" sz="800" dirty="0" smtClean="0"/>
              <a:t/>
            </a:r>
            <a:br>
              <a:rPr lang="en-US" altLang="ja-JP" sz="800" dirty="0" smtClean="0"/>
            </a:br>
            <a:r>
              <a:rPr lang="en-US" altLang="ja-JP" sz="2800" dirty="0" smtClean="0"/>
              <a:t>the</a:t>
            </a:r>
            <a:r>
              <a:rPr lang="en-US" altLang="ja-JP" sz="3600" dirty="0" smtClean="0"/>
              <a:t> New Stage </a:t>
            </a:r>
            <a:r>
              <a:rPr lang="en-US" altLang="ja-JP" sz="2800" dirty="0" smtClean="0"/>
              <a:t>of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High Energy Nucleus-Nucleus Collision</a:t>
            </a:r>
            <a:br>
              <a:rPr lang="en-US" altLang="ja-JP" sz="3600" dirty="0" smtClean="0"/>
            </a:br>
            <a:r>
              <a:rPr lang="en-US" altLang="ja-JP" sz="3600" dirty="0" smtClean="0"/>
              <a:t>Experiments</a:t>
            </a:r>
            <a:endParaRPr lang="ja-JP" altLang="ja-JP" sz="36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286250"/>
            <a:ext cx="8001000" cy="2143125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solidFill>
                  <a:srgbClr val="000080"/>
                </a:solidFill>
              </a:rPr>
              <a:t>Kenta </a:t>
            </a:r>
            <a:r>
              <a:rPr lang="en-US" altLang="ja-JP" sz="2800" dirty="0" err="1" smtClean="0">
                <a:solidFill>
                  <a:srgbClr val="000080"/>
                </a:solidFill>
              </a:rPr>
              <a:t>Shigaki</a:t>
            </a:r>
            <a:r>
              <a:rPr lang="en-US" altLang="ja-JP" sz="2800" dirty="0" smtClean="0">
                <a:solidFill>
                  <a:srgbClr val="000080"/>
                </a:solidFill>
              </a:rPr>
              <a:t> (Hiroshima University                    )</a:t>
            </a:r>
          </a:p>
          <a:p>
            <a:pPr eaLnBrk="1" hangingPunct="1"/>
            <a:endParaRPr lang="en-US" altLang="ja-JP" sz="800" dirty="0" smtClean="0">
              <a:solidFill>
                <a:srgbClr val="000080"/>
              </a:solidFill>
            </a:endParaRP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</a:rPr>
              <a:t>KMI Colloquium</a:t>
            </a:r>
          </a:p>
          <a:p>
            <a:pPr eaLnBrk="1" hangingPunct="1"/>
            <a:r>
              <a:rPr lang="en-US" altLang="ja-JP" sz="1800" smtClean="0">
                <a:solidFill>
                  <a:srgbClr val="000080"/>
                </a:solidFill>
              </a:rPr>
              <a:t>February 26, 2014</a:t>
            </a: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</a:rPr>
              <a:t>Kobayashi-</a:t>
            </a:r>
            <a:r>
              <a:rPr lang="en-US" altLang="ja-JP" sz="1800" dirty="0" err="1" smtClean="0">
                <a:solidFill>
                  <a:srgbClr val="000080"/>
                </a:solidFill>
              </a:rPr>
              <a:t>Maskawa</a:t>
            </a:r>
            <a:r>
              <a:rPr lang="en-US" altLang="ja-JP" sz="1800" dirty="0" smtClean="0">
                <a:solidFill>
                  <a:srgbClr val="000080"/>
                </a:solidFill>
              </a:rPr>
              <a:t> Institute, Nagoya University</a:t>
            </a:r>
            <a:endParaRPr lang="ja-JP" altLang="ja-JP" sz="1800" dirty="0" smtClean="0">
              <a:solidFill>
                <a:srgbClr val="000080"/>
              </a:solidFill>
            </a:endParaRPr>
          </a:p>
        </p:txBody>
      </p:sp>
      <p:pic>
        <p:nvPicPr>
          <p:cNvPr id="14340" name="Picture 4" descr="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314825"/>
            <a:ext cx="16668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79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コンテンツ プレースホルダ 6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thermal radiation if in equilibrium</a:t>
            </a:r>
          </a:p>
          <a:p>
            <a:r>
              <a:rPr lang="en-US" altLang="ja-JP" smtClean="0"/>
              <a:t>emission spectrum </a:t>
            </a:r>
            <a:r>
              <a:rPr lang="en-US" altLang="ja-JP" smtClean="0">
                <a:sym typeface="Symbol" pitchFamily="18" charset="2"/>
              </a:rPr>
              <a:t></a:t>
            </a:r>
            <a:r>
              <a:rPr lang="en-US" altLang="ja-JP" smtClean="0"/>
              <a:t> temperature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real and virtual thermal photons</a:t>
            </a:r>
          </a:p>
          <a:p>
            <a:pPr>
              <a:buFont typeface="Wingdings" pitchFamily="2" charset="2"/>
              <a:buNone/>
            </a:pPr>
            <a:endParaRPr lang="ja-JP" altLang="en-US" smtClean="0"/>
          </a:p>
        </p:txBody>
      </p:sp>
      <p:pic>
        <p:nvPicPr>
          <p:cNvPr id="22530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171700"/>
            <a:ext cx="35718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:\Users\Yasuyuki Akiba\Documents\JFY2008\Mytalk\立教談話会 081017\s1g2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495550"/>
            <a:ext cx="4494212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Photons as Thermometer</a:t>
            </a:r>
            <a:endParaRPr lang="en-US" altLang="ja-JP" smtClean="0">
              <a:latin typeface="Arial" charset="0"/>
              <a:cs typeface="Arial" charset="0"/>
            </a:endParaRP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コンテンツ プレースホルダ 1"/>
          <p:cNvSpPr>
            <a:spLocks noGrp="1"/>
          </p:cNvSpPr>
          <p:nvPr>
            <p:ph idx="13"/>
          </p:nvPr>
        </p:nvSpPr>
        <p:spPr>
          <a:xfrm flipH="1">
            <a:off x="457200" y="1143000"/>
            <a:ext cx="8218488" cy="5167313"/>
          </a:xfrm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355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Photon Production Everywhere</a:t>
            </a:r>
            <a:endParaRPr lang="ja-JP" altLang="en-US" dirty="0" smtClean="0"/>
          </a:p>
        </p:txBody>
      </p:sp>
      <p:sp>
        <p:nvSpPr>
          <p:cNvPr id="23556" name="正方形/長方形 6"/>
          <p:cNvSpPr>
            <a:spLocks noChangeArrowheads="1"/>
          </p:cNvSpPr>
          <p:nvPr/>
        </p:nvSpPr>
        <p:spPr bwMode="auto">
          <a:xfrm flipH="1"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</p:txBody>
      </p:sp>
      <p:grpSp>
        <p:nvGrpSpPr>
          <p:cNvPr id="23557" name="Group 166"/>
          <p:cNvGrpSpPr>
            <a:grpSpLocks/>
          </p:cNvGrpSpPr>
          <p:nvPr/>
        </p:nvGrpSpPr>
        <p:grpSpPr bwMode="auto">
          <a:xfrm flipH="1">
            <a:off x="828" y="1085850"/>
            <a:ext cx="9163050" cy="3063875"/>
            <a:chOff x="-12" y="655"/>
            <a:chExt cx="5772" cy="1930"/>
          </a:xfrm>
        </p:grpSpPr>
        <p:sp>
          <p:nvSpPr>
            <p:cNvPr id="23581" name="Rectangle 167"/>
            <p:cNvSpPr>
              <a:spLocks noChangeArrowheads="1"/>
            </p:cNvSpPr>
            <p:nvPr/>
          </p:nvSpPr>
          <p:spPr bwMode="auto">
            <a:xfrm>
              <a:off x="0" y="672"/>
              <a:ext cx="5760" cy="19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ja-JP" sz="1800" b="0">
                <a:latin typeface="Arial" charset="0"/>
              </a:endParaRPr>
            </a:p>
          </p:txBody>
        </p:sp>
        <p:sp>
          <p:nvSpPr>
            <p:cNvPr id="23582" name="Rectangle 168"/>
            <p:cNvSpPr>
              <a:spLocks noChangeArrowheads="1"/>
            </p:cNvSpPr>
            <p:nvPr/>
          </p:nvSpPr>
          <p:spPr bwMode="auto">
            <a:xfrm>
              <a:off x="2228" y="686"/>
              <a:ext cx="1361" cy="1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3583" name="Picture 1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/>
            <a:stretch>
              <a:fillRect/>
            </a:stretch>
          </p:blipFill>
          <p:spPr bwMode="auto">
            <a:xfrm>
              <a:off x="5233" y="1054"/>
              <a:ext cx="51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4" name="Group 170"/>
            <p:cNvGrpSpPr>
              <a:grpSpLocks/>
            </p:cNvGrpSpPr>
            <p:nvPr/>
          </p:nvGrpSpPr>
          <p:grpSpPr bwMode="auto">
            <a:xfrm>
              <a:off x="4014" y="685"/>
              <a:ext cx="1467" cy="1872"/>
              <a:chOff x="2143" y="2471"/>
              <a:chExt cx="1467" cy="1872"/>
            </a:xfrm>
          </p:grpSpPr>
          <p:sp>
            <p:nvSpPr>
              <p:cNvPr id="23605" name="Rectangle 171"/>
              <p:cNvSpPr>
                <a:spLocks noChangeArrowheads="1"/>
              </p:cNvSpPr>
              <p:nvPr/>
            </p:nvSpPr>
            <p:spPr bwMode="auto">
              <a:xfrm>
                <a:off x="2143" y="2471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6" name="Group 172"/>
              <p:cNvGrpSpPr>
                <a:grpSpLocks/>
              </p:cNvGrpSpPr>
              <p:nvPr/>
            </p:nvGrpSpPr>
            <p:grpSpPr bwMode="auto">
              <a:xfrm>
                <a:off x="2485" y="2747"/>
                <a:ext cx="1125" cy="1241"/>
                <a:chOff x="672" y="1159"/>
                <a:chExt cx="1125" cy="1241"/>
              </a:xfrm>
            </p:grpSpPr>
            <p:pic>
              <p:nvPicPr>
                <p:cNvPr id="23607" name="Picture 17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41"/>
                <a:stretch>
                  <a:fillRect/>
                </a:stretch>
              </p:blipFill>
              <p:spPr bwMode="auto">
                <a:xfrm>
                  <a:off x="672" y="1248"/>
                  <a:ext cx="727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8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861" y="1159"/>
                  <a:ext cx="9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Pre-equilibrium</a:t>
                  </a:r>
                </a:p>
              </p:txBody>
            </p:sp>
          </p:grpSp>
        </p:grpSp>
        <p:grpSp>
          <p:nvGrpSpPr>
            <p:cNvPr id="23585" name="Group 175"/>
            <p:cNvGrpSpPr>
              <a:grpSpLocks/>
            </p:cNvGrpSpPr>
            <p:nvPr/>
          </p:nvGrpSpPr>
          <p:grpSpPr bwMode="auto">
            <a:xfrm>
              <a:off x="3192" y="685"/>
              <a:ext cx="1361" cy="1872"/>
              <a:chOff x="2171" y="685"/>
              <a:chExt cx="1361" cy="1872"/>
            </a:xfrm>
          </p:grpSpPr>
          <p:sp>
            <p:nvSpPr>
              <p:cNvPr id="23601" name="Rectangle 176"/>
              <p:cNvSpPr>
                <a:spLocks noChangeArrowheads="1"/>
              </p:cNvSpPr>
              <p:nvPr/>
            </p:nvSpPr>
            <p:spPr bwMode="auto">
              <a:xfrm>
                <a:off x="2171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2" name="Group 177"/>
              <p:cNvGrpSpPr>
                <a:grpSpLocks/>
              </p:cNvGrpSpPr>
              <p:nvPr/>
            </p:nvGrpSpPr>
            <p:grpSpPr bwMode="auto">
              <a:xfrm>
                <a:off x="2483" y="736"/>
                <a:ext cx="1000" cy="1414"/>
                <a:chOff x="2483" y="736"/>
                <a:chExt cx="1000" cy="1414"/>
              </a:xfrm>
            </p:grpSpPr>
            <p:pic>
              <p:nvPicPr>
                <p:cNvPr id="23603" name="Picture 17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54047" b="18518"/>
                <a:stretch>
                  <a:fillRect/>
                </a:stretch>
              </p:blipFill>
              <p:spPr bwMode="auto">
                <a:xfrm>
                  <a:off x="2483" y="998"/>
                  <a:ext cx="706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4" name="Rectangle 179"/>
                <p:cNvSpPr>
                  <a:spLocks noChangeArrowheads="1"/>
                </p:cNvSpPr>
                <p:nvPr/>
              </p:nvSpPr>
              <p:spPr bwMode="auto">
                <a:xfrm>
                  <a:off x="2579" y="736"/>
                  <a:ext cx="904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Thermalization</a:t>
                  </a:r>
                </a:p>
              </p:txBody>
            </p:sp>
          </p:grpSp>
        </p:grpSp>
        <p:grpSp>
          <p:nvGrpSpPr>
            <p:cNvPr id="23586" name="Group 180"/>
            <p:cNvGrpSpPr>
              <a:grpSpLocks/>
            </p:cNvGrpSpPr>
            <p:nvPr/>
          </p:nvGrpSpPr>
          <p:grpSpPr bwMode="auto">
            <a:xfrm>
              <a:off x="2256" y="685"/>
              <a:ext cx="1361" cy="1872"/>
              <a:chOff x="2256" y="685"/>
              <a:chExt cx="1361" cy="1872"/>
            </a:xfrm>
          </p:grpSpPr>
          <p:sp>
            <p:nvSpPr>
              <p:cNvPr id="23597" name="Rectangle 181"/>
              <p:cNvSpPr>
                <a:spLocks noChangeArrowheads="1"/>
              </p:cNvSpPr>
              <p:nvPr/>
            </p:nvSpPr>
            <p:spPr bwMode="auto">
              <a:xfrm>
                <a:off x="2256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8" name="Group 182"/>
              <p:cNvGrpSpPr>
                <a:grpSpLocks/>
              </p:cNvGrpSpPr>
              <p:nvPr/>
            </p:nvGrpSpPr>
            <p:grpSpPr bwMode="auto">
              <a:xfrm>
                <a:off x="2511" y="891"/>
                <a:ext cx="764" cy="1283"/>
                <a:chOff x="2511" y="891"/>
                <a:chExt cx="764" cy="1283"/>
              </a:xfrm>
            </p:grpSpPr>
            <p:pic>
              <p:nvPicPr>
                <p:cNvPr id="23599" name="Picture 18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827"/>
                <a:stretch>
                  <a:fillRect/>
                </a:stretch>
              </p:blipFill>
              <p:spPr bwMode="auto">
                <a:xfrm>
                  <a:off x="2511" y="1022"/>
                  <a:ext cx="764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2518" y="891"/>
                  <a:ext cx="722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 dirty="0">
                      <a:solidFill>
                        <a:schemeClr val="bg1"/>
                      </a:solidFill>
                      <a:latin typeface="Arial" charset="0"/>
                    </a:rPr>
                    <a:t>QGP </a:t>
                  </a:r>
                  <a:r>
                    <a:rPr kumimoji="0" lang="en-US" altLang="ja-JP" sz="1400" dirty="0" smtClean="0">
                      <a:solidFill>
                        <a:schemeClr val="bg1"/>
                      </a:solidFill>
                      <a:latin typeface="Arial" charset="0"/>
                    </a:rPr>
                    <a:t>phase</a:t>
                  </a:r>
                  <a:endParaRPr kumimoji="0" lang="en-US" altLang="ja-JP" sz="1400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3587" name="Group 185"/>
            <p:cNvGrpSpPr>
              <a:grpSpLocks/>
            </p:cNvGrpSpPr>
            <p:nvPr/>
          </p:nvGrpSpPr>
          <p:grpSpPr bwMode="auto">
            <a:xfrm>
              <a:off x="1151" y="685"/>
              <a:ext cx="1361" cy="1872"/>
              <a:chOff x="2143" y="686"/>
              <a:chExt cx="1361" cy="1872"/>
            </a:xfrm>
          </p:grpSpPr>
          <p:sp>
            <p:nvSpPr>
              <p:cNvPr id="23593" name="Rectangle 186"/>
              <p:cNvSpPr>
                <a:spLocks noChangeArrowheads="1"/>
              </p:cNvSpPr>
              <p:nvPr/>
            </p:nvSpPr>
            <p:spPr bwMode="auto">
              <a:xfrm>
                <a:off x="2143" y="686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4" name="Group 187"/>
              <p:cNvGrpSpPr>
                <a:grpSpLocks/>
              </p:cNvGrpSpPr>
              <p:nvPr/>
            </p:nvGrpSpPr>
            <p:grpSpPr bwMode="auto">
              <a:xfrm>
                <a:off x="2145" y="714"/>
                <a:ext cx="1217" cy="1385"/>
                <a:chOff x="2880" y="912"/>
                <a:chExt cx="1217" cy="1385"/>
              </a:xfrm>
            </p:grpSpPr>
            <p:pic>
              <p:nvPicPr>
                <p:cNvPr id="23595" name="Picture 188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9447"/>
                <a:stretch>
                  <a:fillRect/>
                </a:stretch>
              </p:blipFill>
              <p:spPr bwMode="auto">
                <a:xfrm>
                  <a:off x="2880" y="1296"/>
                  <a:ext cx="1161" cy="1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6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312" y="912"/>
                  <a:ext cx="78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Mixed phase</a:t>
                  </a:r>
                </a:p>
              </p:txBody>
            </p:sp>
          </p:grpSp>
        </p:grpSp>
        <p:grpSp>
          <p:nvGrpSpPr>
            <p:cNvPr id="23588" name="Group 190"/>
            <p:cNvGrpSpPr>
              <a:grpSpLocks/>
            </p:cNvGrpSpPr>
            <p:nvPr/>
          </p:nvGrpSpPr>
          <p:grpSpPr bwMode="auto">
            <a:xfrm>
              <a:off x="-12" y="655"/>
              <a:ext cx="1547" cy="1902"/>
              <a:chOff x="2098" y="655"/>
              <a:chExt cx="1547" cy="1902"/>
            </a:xfrm>
          </p:grpSpPr>
          <p:sp>
            <p:nvSpPr>
              <p:cNvPr id="23589" name="Rectangle 191"/>
              <p:cNvSpPr>
                <a:spLocks noChangeArrowheads="1"/>
              </p:cNvSpPr>
              <p:nvPr/>
            </p:nvSpPr>
            <p:spPr bwMode="auto">
              <a:xfrm>
                <a:off x="2212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0" name="Group 192"/>
              <p:cNvGrpSpPr>
                <a:grpSpLocks/>
              </p:cNvGrpSpPr>
              <p:nvPr/>
            </p:nvGrpSpPr>
            <p:grpSpPr bwMode="auto">
              <a:xfrm>
                <a:off x="2098" y="655"/>
                <a:ext cx="1547" cy="1520"/>
                <a:chOff x="2098" y="655"/>
                <a:chExt cx="1547" cy="1520"/>
              </a:xfrm>
            </p:grpSpPr>
            <p:pic>
              <p:nvPicPr>
                <p:cNvPr id="23591" name="Picture 19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8" y="975"/>
                  <a:ext cx="1547" cy="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2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426" y="655"/>
                  <a:ext cx="912" cy="4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Hadronization 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(Freeze-out) +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 Expansion</a:t>
                  </a:r>
                  <a:r>
                    <a:rPr kumimoji="0" lang="en-US" altLang="ja-JP" sz="1400" b="0">
                      <a:solidFill>
                        <a:schemeClr val="bg1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</p:grpSp>
        </p:grpSp>
      </p:grpSp>
      <p:grpSp>
        <p:nvGrpSpPr>
          <p:cNvPr id="14" name="Group 195"/>
          <p:cNvGrpSpPr>
            <a:grpSpLocks/>
          </p:cNvGrpSpPr>
          <p:nvPr/>
        </p:nvGrpSpPr>
        <p:grpSpPr bwMode="auto">
          <a:xfrm flipH="1">
            <a:off x="239672" y="2528888"/>
            <a:ext cx="2819408" cy="3286125"/>
            <a:chOff x="7721" y="1593"/>
            <a:chExt cx="1776" cy="2070"/>
          </a:xfrm>
        </p:grpSpPr>
        <p:sp>
          <p:nvSpPr>
            <p:cNvPr id="23576" name="Freeform 28"/>
            <p:cNvSpPr>
              <a:spLocks/>
            </p:cNvSpPr>
            <p:nvPr/>
          </p:nvSpPr>
          <p:spPr bwMode="auto">
            <a:xfrm rot="15437307" flipH="1">
              <a:off x="8133" y="2109"/>
              <a:ext cx="1162" cy="129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7" name="AutoShape 37"/>
            <p:cNvSpPr>
              <a:spLocks noChangeArrowheads="1"/>
            </p:cNvSpPr>
            <p:nvPr/>
          </p:nvSpPr>
          <p:spPr bwMode="auto">
            <a:xfrm>
              <a:off x="7721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9019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Compton/</a:t>
              </a:r>
              <a:r>
                <a:rPr lang="en-US" altLang="ja-JP" sz="1800" b="0" dirty="0" err="1">
                  <a:latin typeface="+mn-lt"/>
                </a:rPr>
                <a:t>Annihillation</a:t>
              </a:r>
              <a:endParaRPr lang="en-US" altLang="ja-JP" sz="1800" b="0" dirty="0">
                <a:latin typeface="+mn-lt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Fragmentation</a:t>
              </a:r>
            </a:p>
          </p:txBody>
        </p:sp>
        <p:sp>
          <p:nvSpPr>
            <p:cNvPr id="23578" name="Text Box 41"/>
            <p:cNvSpPr txBox="1">
              <a:spLocks noChangeArrowheads="1"/>
            </p:cNvSpPr>
            <p:nvPr/>
          </p:nvSpPr>
          <p:spPr bwMode="auto">
            <a:xfrm>
              <a:off x="7811" y="2755"/>
              <a:ext cx="14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Prompt Photon</a:t>
              </a:r>
            </a:p>
          </p:txBody>
        </p:sp>
      </p:grpSp>
      <p:grpSp>
        <p:nvGrpSpPr>
          <p:cNvPr id="15" name="Group 163"/>
          <p:cNvGrpSpPr>
            <a:grpSpLocks/>
          </p:cNvGrpSpPr>
          <p:nvPr/>
        </p:nvGrpSpPr>
        <p:grpSpPr bwMode="auto">
          <a:xfrm flipH="1">
            <a:off x="2827335" y="2303463"/>
            <a:ext cx="3152777" cy="3511550"/>
            <a:chOff x="2283" y="1451"/>
            <a:chExt cx="1986" cy="2212"/>
          </a:xfrm>
        </p:grpSpPr>
        <p:sp>
          <p:nvSpPr>
            <p:cNvPr id="23570" name="Freeform 26"/>
            <p:cNvSpPr>
              <a:spLocks/>
            </p:cNvSpPr>
            <p:nvPr/>
          </p:nvSpPr>
          <p:spPr bwMode="auto">
            <a:xfrm rot="6017332">
              <a:off x="3455" y="2203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1" name="Line 27"/>
            <p:cNvSpPr>
              <a:spLocks noChangeShapeType="1"/>
            </p:cNvSpPr>
            <p:nvPr/>
          </p:nvSpPr>
          <p:spPr bwMode="auto">
            <a:xfrm flipH="1">
              <a:off x="4070" y="1451"/>
              <a:ext cx="199" cy="284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2" name="AutoShape 36"/>
            <p:cNvSpPr>
              <a:spLocks noChangeArrowheads="1"/>
            </p:cNvSpPr>
            <p:nvPr/>
          </p:nvSpPr>
          <p:spPr bwMode="auto">
            <a:xfrm>
              <a:off x="228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10196"/>
              </a:srgbClr>
            </a:solidFill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Jet-Photon Conversion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Jet-Bremsstrahlung (QGP) </a:t>
              </a:r>
            </a:p>
          </p:txBody>
        </p:sp>
        <p:sp>
          <p:nvSpPr>
            <p:cNvPr id="23573" name="Text Box 40"/>
            <p:cNvSpPr txBox="1">
              <a:spLocks noChangeArrowheads="1"/>
            </p:cNvSpPr>
            <p:nvPr/>
          </p:nvSpPr>
          <p:spPr bwMode="auto">
            <a:xfrm>
              <a:off x="2490" y="2755"/>
              <a:ext cx="12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 err="1">
                  <a:latin typeface="+mn-lt"/>
                </a:rPr>
                <a:t>Jet+Medium</a:t>
              </a:r>
              <a:endParaRPr lang="en-US" altLang="ja-JP" b="0" dirty="0">
                <a:latin typeface="+mn-lt"/>
              </a:endParaRPr>
            </a:p>
          </p:txBody>
        </p:sp>
        <p:sp>
          <p:nvSpPr>
            <p:cNvPr id="23574" name="Freeform 129"/>
            <p:cNvSpPr>
              <a:spLocks/>
            </p:cNvSpPr>
            <p:nvPr/>
          </p:nvSpPr>
          <p:spPr bwMode="auto">
            <a:xfrm rot="4601596">
              <a:off x="2803" y="2174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5" name="Line 130"/>
            <p:cNvSpPr>
              <a:spLocks noChangeShapeType="1"/>
            </p:cNvSpPr>
            <p:nvPr/>
          </p:nvSpPr>
          <p:spPr bwMode="auto">
            <a:xfrm>
              <a:off x="3038" y="1569"/>
              <a:ext cx="113" cy="142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" name="Group 164"/>
          <p:cNvGrpSpPr>
            <a:grpSpLocks/>
          </p:cNvGrpSpPr>
          <p:nvPr/>
        </p:nvGrpSpPr>
        <p:grpSpPr bwMode="auto">
          <a:xfrm flipH="1">
            <a:off x="4444305" y="2528888"/>
            <a:ext cx="4448175" cy="3286125"/>
            <a:chOff x="-2553" y="1593"/>
            <a:chExt cx="2802" cy="2070"/>
          </a:xfrm>
        </p:grpSpPr>
        <p:sp>
          <p:nvSpPr>
            <p:cNvPr id="23566" name="AutoShape 35"/>
            <p:cNvSpPr>
              <a:spLocks noChangeArrowheads="1"/>
            </p:cNvSpPr>
            <p:nvPr/>
          </p:nvSpPr>
          <p:spPr bwMode="auto">
            <a:xfrm>
              <a:off x="-255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7843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(QGP)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(HG)</a:t>
              </a:r>
            </a:p>
          </p:txBody>
        </p:sp>
        <p:sp>
          <p:nvSpPr>
            <p:cNvPr id="23567" name="Text Box 38"/>
            <p:cNvSpPr txBox="1">
              <a:spLocks noChangeArrowheads="1"/>
            </p:cNvSpPr>
            <p:nvPr/>
          </p:nvSpPr>
          <p:spPr bwMode="auto">
            <a:xfrm>
              <a:off x="-2553" y="2758"/>
              <a:ext cx="16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Thermal Photon</a:t>
              </a:r>
            </a:p>
          </p:txBody>
        </p:sp>
        <p:sp>
          <p:nvSpPr>
            <p:cNvPr id="23565" name="Freeform 30"/>
            <p:cNvSpPr>
              <a:spLocks/>
            </p:cNvSpPr>
            <p:nvPr/>
          </p:nvSpPr>
          <p:spPr bwMode="auto">
            <a:xfrm rot="18987311" flipH="1">
              <a:off x="-1192" y="2175"/>
              <a:ext cx="1441" cy="90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8" name="Freeform 131"/>
            <p:cNvSpPr>
              <a:spLocks/>
            </p:cNvSpPr>
            <p:nvPr/>
          </p:nvSpPr>
          <p:spPr bwMode="auto">
            <a:xfrm rot="5163832">
              <a:off x="-2445" y="2070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9" name="Freeform 132"/>
            <p:cNvSpPr>
              <a:spLocks/>
            </p:cNvSpPr>
            <p:nvPr/>
          </p:nvSpPr>
          <p:spPr bwMode="auto">
            <a:xfrm rot="6517267">
              <a:off x="-1566" y="2183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899592" y="5805264"/>
            <a:ext cx="7200900" cy="6302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altLang="ja-JP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66FF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Time Evolution</a:t>
            </a:r>
            <a:endParaRPr lang="ja-JP" altLang="en-US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0066FF"/>
                  </a:gs>
                </a:gsLst>
                <a:lin ang="0" scaled="1"/>
              </a:gradFill>
              <a:latin typeface="ＭＳ Ｐゴシック"/>
              <a:ea typeface="ＭＳ Ｐゴシック"/>
            </a:endParaRPr>
          </a:p>
        </p:txBody>
      </p:sp>
      <p:sp>
        <p:nvSpPr>
          <p:cNvPr id="6" name="ストライプ矢印 5"/>
          <p:cNvSpPr/>
          <p:nvPr/>
        </p:nvSpPr>
        <p:spPr>
          <a:xfrm>
            <a:off x="443741" y="5373216"/>
            <a:ext cx="8232715" cy="398437"/>
          </a:xfrm>
          <a:prstGeom prst="stripedRightArrow">
            <a:avLst>
              <a:gd name="adj1" fmla="val 50000"/>
              <a:gd name="adj2" fmla="val 475733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6000">
                <a:srgbClr val="FF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6566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コンテンツ プレースホルダ 37"/>
          <p:cNvSpPr>
            <a:spLocks noGrp="1"/>
          </p:cNvSpPr>
          <p:nvPr>
            <p:ph idx="13"/>
          </p:nvPr>
        </p:nvSpPr>
        <p:spPr>
          <a:xfrm>
            <a:off x="5072063" y="1143000"/>
            <a:ext cx="3748409" cy="5167313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high </a:t>
            </a:r>
            <a:r>
              <a:rPr lang="en-US" altLang="ja-JP" i="1" dirty="0" err="1" smtClean="0">
                <a:solidFill>
                  <a:srgbClr val="00B05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00B05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: </a:t>
            </a:r>
            <a:r>
              <a:rPr lang="en-US" altLang="ja-JP" dirty="0" err="1" smtClean="0">
                <a:solidFill>
                  <a:srgbClr val="00B050"/>
                </a:solidFill>
                <a:cs typeface="Arial" charset="0"/>
              </a:rPr>
              <a:t>pQCD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 photons</a:t>
            </a:r>
          </a:p>
          <a:p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low </a:t>
            </a:r>
            <a:r>
              <a:rPr lang="en-US" altLang="ja-JP" i="1" dirty="0" err="1" smtClean="0">
                <a:solidFill>
                  <a:schemeClr val="accent2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chemeClr val="accent2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: photons from </a:t>
            </a:r>
            <a:r>
              <a:rPr lang="en-US" altLang="ja-JP" dirty="0" err="1" smtClean="0">
                <a:solidFill>
                  <a:schemeClr val="accent2"/>
                </a:solidFill>
                <a:cs typeface="Arial" charset="0"/>
              </a:rPr>
              <a:t>hadronic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 gas</a:t>
            </a:r>
          </a:p>
          <a:p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intermediate </a:t>
            </a:r>
            <a:r>
              <a:rPr lang="en-US" altLang="ja-JP" i="1" dirty="0" err="1" smtClean="0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: QGP thermal photons dominant (!)</a:t>
            </a:r>
            <a:endParaRPr lang="en-US" altLang="ja-JP" i="1" dirty="0" smtClean="0">
              <a:solidFill>
                <a:schemeClr val="accent2"/>
              </a:solidFill>
              <a:cs typeface="Arial" charset="0"/>
            </a:endParaRPr>
          </a:p>
          <a:p>
            <a:r>
              <a:rPr lang="en-US" altLang="ja-JP" dirty="0" smtClean="0">
                <a:cs typeface="Arial" charset="0"/>
              </a:rPr>
              <a:t>also other sources</a:t>
            </a:r>
          </a:p>
          <a:p>
            <a:r>
              <a:rPr lang="en-US" altLang="ja-JP" dirty="0" smtClean="0">
                <a:solidFill>
                  <a:srgbClr val="00B0F0"/>
                </a:solidFill>
                <a:cs typeface="Arial" charset="0"/>
              </a:rPr>
              <a:t>plus hadron decay photons everywhere</a:t>
            </a:r>
          </a:p>
          <a:p>
            <a:pPr>
              <a:buFontTx/>
              <a:buNone/>
            </a:pPr>
            <a:endParaRPr lang="en-US" altLang="ja-JP" dirty="0" smtClean="0"/>
          </a:p>
          <a:p>
            <a:endParaRPr lang="ja-JP" altLang="en-US" dirty="0" smtClean="0"/>
          </a:p>
        </p:txBody>
      </p:sp>
      <p:sp>
        <p:nvSpPr>
          <p:cNvPr id="24579" name="タイトル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Where to Catch Thermal Photons</a:t>
            </a:r>
            <a:endParaRPr lang="ja-JP" altLang="en-US" smtClean="0"/>
          </a:p>
        </p:txBody>
      </p:sp>
      <p:grpSp>
        <p:nvGrpSpPr>
          <p:cNvPr id="24580" name="グループ化 24"/>
          <p:cNvGrpSpPr>
            <a:grpSpLocks/>
          </p:cNvGrpSpPr>
          <p:nvPr/>
        </p:nvGrpSpPr>
        <p:grpSpPr bwMode="auto">
          <a:xfrm>
            <a:off x="228600" y="2209800"/>
            <a:ext cx="4770438" cy="4057650"/>
            <a:chOff x="5880100" y="3543300"/>
            <a:chExt cx="3192463" cy="2600325"/>
          </a:xfrm>
        </p:grpSpPr>
        <p:pic>
          <p:nvPicPr>
            <p:cNvPr id="2461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100" y="3543300"/>
              <a:ext cx="3192463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2" name="Comment 17"/>
            <p:cNvSpPr>
              <a:spLocks noChangeArrowheads="1"/>
            </p:cNvSpPr>
            <p:nvPr/>
          </p:nvSpPr>
          <p:spPr bwMode="auto">
            <a:xfrm>
              <a:off x="6492033" y="5435555"/>
              <a:ext cx="2199134" cy="216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13500000">
                <a:srgbClr val="99903B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ja-JP" sz="1600" dirty="0" err="1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S.Turbide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600" i="1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et al.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, PRC 69 014903 </a:t>
              </a:r>
            </a:p>
          </p:txBody>
        </p:sp>
      </p:grpSp>
      <p:sp>
        <p:nvSpPr>
          <p:cNvPr id="6" name="円/楕円 26"/>
          <p:cNvSpPr/>
          <p:nvPr/>
        </p:nvSpPr>
        <p:spPr bwMode="auto">
          <a:xfrm rot="1957616">
            <a:off x="2071688" y="3503613"/>
            <a:ext cx="2027237" cy="44450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10000" y="1143000"/>
            <a:ext cx="1290638" cy="869950"/>
            <a:chOff x="659" y="2526"/>
            <a:chExt cx="1404" cy="665"/>
          </a:xfrm>
        </p:grpSpPr>
        <p:grpSp>
          <p:nvGrpSpPr>
            <p:cNvPr id="24601" name="Group 34"/>
            <p:cNvGrpSpPr>
              <a:grpSpLocks/>
            </p:cNvGrpSpPr>
            <p:nvPr/>
          </p:nvGrpSpPr>
          <p:grpSpPr bwMode="auto">
            <a:xfrm>
              <a:off x="852" y="2575"/>
              <a:ext cx="938" cy="460"/>
              <a:chOff x="2144" y="2660"/>
              <a:chExt cx="878" cy="410"/>
            </a:xfrm>
          </p:grpSpPr>
          <p:sp>
            <p:nvSpPr>
              <p:cNvPr id="24606" name="Freeform 35"/>
              <p:cNvSpPr>
                <a:spLocks/>
              </p:cNvSpPr>
              <p:nvPr/>
            </p:nvSpPr>
            <p:spPr bwMode="auto">
              <a:xfrm>
                <a:off x="2144" y="2660"/>
                <a:ext cx="456" cy="74"/>
              </a:xfrm>
              <a:custGeom>
                <a:avLst/>
                <a:gdLst>
                  <a:gd name="T0" fmla="*/ 0 w 744"/>
                  <a:gd name="T1" fmla="*/ 0 h 152"/>
                  <a:gd name="T2" fmla="*/ 1 w 744"/>
                  <a:gd name="T3" fmla="*/ 0 h 152"/>
                  <a:gd name="T4" fmla="*/ 1 w 744"/>
                  <a:gd name="T5" fmla="*/ 0 h 152"/>
                  <a:gd name="T6" fmla="*/ 1 w 744"/>
                  <a:gd name="T7" fmla="*/ 0 h 152"/>
                  <a:gd name="T8" fmla="*/ 1 w 744"/>
                  <a:gd name="T9" fmla="*/ 0 h 152"/>
                  <a:gd name="T10" fmla="*/ 1 w 744"/>
                  <a:gd name="T11" fmla="*/ 0 h 152"/>
                  <a:gd name="T12" fmla="*/ 1 w 744"/>
                  <a:gd name="T13" fmla="*/ 0 h 152"/>
                  <a:gd name="T14" fmla="*/ 1 w 744"/>
                  <a:gd name="T15" fmla="*/ 0 h 152"/>
                  <a:gd name="T16" fmla="*/ 1 w 744"/>
                  <a:gd name="T17" fmla="*/ 0 h 152"/>
                  <a:gd name="T18" fmla="*/ 1 w 744"/>
                  <a:gd name="T19" fmla="*/ 0 h 152"/>
                  <a:gd name="T20" fmla="*/ 1 w 744"/>
                  <a:gd name="T21" fmla="*/ 0 h 152"/>
                  <a:gd name="T22" fmla="*/ 1 w 744"/>
                  <a:gd name="T23" fmla="*/ 0 h 152"/>
                  <a:gd name="T24" fmla="*/ 1 w 744"/>
                  <a:gd name="T25" fmla="*/ 0 h 152"/>
                  <a:gd name="T26" fmla="*/ 1 w 744"/>
                  <a:gd name="T27" fmla="*/ 0 h 152"/>
                  <a:gd name="T28" fmla="*/ 1 w 744"/>
                  <a:gd name="T29" fmla="*/ 0 h 152"/>
                  <a:gd name="T30" fmla="*/ 1 w 744"/>
                  <a:gd name="T31" fmla="*/ 0 h 152"/>
                  <a:gd name="T32" fmla="*/ 1 w 744"/>
                  <a:gd name="T33" fmla="*/ 0 h 152"/>
                  <a:gd name="T34" fmla="*/ 1 w 744"/>
                  <a:gd name="T35" fmla="*/ 0 h 152"/>
                  <a:gd name="T36" fmla="*/ 1 w 744"/>
                  <a:gd name="T37" fmla="*/ 0 h 152"/>
                  <a:gd name="T38" fmla="*/ 1 w 744"/>
                  <a:gd name="T39" fmla="*/ 0 h 152"/>
                  <a:gd name="T40" fmla="*/ 1 w 744"/>
                  <a:gd name="T41" fmla="*/ 0 h 152"/>
                  <a:gd name="T42" fmla="*/ 1 w 744"/>
                  <a:gd name="T43" fmla="*/ 0 h 152"/>
                  <a:gd name="T44" fmla="*/ 1 w 744"/>
                  <a:gd name="T45" fmla="*/ 0 h 152"/>
                  <a:gd name="T46" fmla="*/ 1 w 744"/>
                  <a:gd name="T47" fmla="*/ 0 h 152"/>
                  <a:gd name="T48" fmla="*/ 1 w 744"/>
                  <a:gd name="T49" fmla="*/ 0 h 152"/>
                  <a:gd name="T50" fmla="*/ 1 w 744"/>
                  <a:gd name="T51" fmla="*/ 0 h 152"/>
                  <a:gd name="T52" fmla="*/ 1 w 744"/>
                  <a:gd name="T53" fmla="*/ 0 h 152"/>
                  <a:gd name="T54" fmla="*/ 1 w 744"/>
                  <a:gd name="T55" fmla="*/ 0 h 152"/>
                  <a:gd name="T56" fmla="*/ 1 w 744"/>
                  <a:gd name="T57" fmla="*/ 0 h 152"/>
                  <a:gd name="T58" fmla="*/ 1 w 744"/>
                  <a:gd name="T59" fmla="*/ 0 h 152"/>
                  <a:gd name="T60" fmla="*/ 1 w 744"/>
                  <a:gd name="T61" fmla="*/ 0 h 152"/>
                  <a:gd name="T62" fmla="*/ 1 w 744"/>
                  <a:gd name="T63" fmla="*/ 0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152"/>
                  <a:gd name="T98" fmla="*/ 744 w 744"/>
                  <a:gd name="T99" fmla="*/ 152 h 1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152">
                    <a:moveTo>
                      <a:pt x="0" y="82"/>
                    </a:moveTo>
                    <a:cubicBezTo>
                      <a:pt x="26" y="44"/>
                      <a:pt x="52" y="6"/>
                      <a:pt x="68" y="6"/>
                    </a:cubicBezTo>
                    <a:cubicBezTo>
                      <a:pt x="84" y="6"/>
                      <a:pt x="98" y="59"/>
                      <a:pt x="98" y="82"/>
                    </a:cubicBezTo>
                    <a:cubicBezTo>
                      <a:pt x="98" y="105"/>
                      <a:pt x="77" y="147"/>
                      <a:pt x="70" y="146"/>
                    </a:cubicBezTo>
                    <a:cubicBezTo>
                      <a:pt x="63" y="145"/>
                      <a:pt x="44" y="97"/>
                      <a:pt x="54" y="74"/>
                    </a:cubicBezTo>
                    <a:cubicBezTo>
                      <a:pt x="64" y="51"/>
                      <a:pt x="111" y="7"/>
                      <a:pt x="130" y="8"/>
                    </a:cubicBezTo>
                    <a:cubicBezTo>
                      <a:pt x="149" y="9"/>
                      <a:pt x="168" y="54"/>
                      <a:pt x="170" y="78"/>
                    </a:cubicBezTo>
                    <a:cubicBezTo>
                      <a:pt x="172" y="102"/>
                      <a:pt x="148" y="152"/>
                      <a:pt x="140" y="150"/>
                    </a:cubicBezTo>
                    <a:cubicBezTo>
                      <a:pt x="132" y="148"/>
                      <a:pt x="112" y="92"/>
                      <a:pt x="124" y="68"/>
                    </a:cubicBezTo>
                    <a:cubicBezTo>
                      <a:pt x="136" y="44"/>
                      <a:pt x="189" y="0"/>
                      <a:pt x="210" y="4"/>
                    </a:cubicBezTo>
                    <a:cubicBezTo>
                      <a:pt x="231" y="8"/>
                      <a:pt x="246" y="66"/>
                      <a:pt x="248" y="90"/>
                    </a:cubicBezTo>
                    <a:cubicBezTo>
                      <a:pt x="250" y="114"/>
                      <a:pt x="229" y="151"/>
                      <a:pt x="220" y="150"/>
                    </a:cubicBezTo>
                    <a:cubicBezTo>
                      <a:pt x="211" y="149"/>
                      <a:pt x="184" y="109"/>
                      <a:pt x="194" y="86"/>
                    </a:cubicBezTo>
                    <a:cubicBezTo>
                      <a:pt x="204" y="63"/>
                      <a:pt x="256" y="10"/>
                      <a:pt x="278" y="10"/>
                    </a:cubicBezTo>
                    <a:cubicBezTo>
                      <a:pt x="300" y="10"/>
                      <a:pt x="324" y="61"/>
                      <a:pt x="328" y="84"/>
                    </a:cubicBezTo>
                    <a:cubicBezTo>
                      <a:pt x="332" y="107"/>
                      <a:pt x="310" y="145"/>
                      <a:pt x="302" y="146"/>
                    </a:cubicBezTo>
                    <a:cubicBezTo>
                      <a:pt x="294" y="147"/>
                      <a:pt x="267" y="111"/>
                      <a:pt x="278" y="88"/>
                    </a:cubicBezTo>
                    <a:cubicBezTo>
                      <a:pt x="289" y="65"/>
                      <a:pt x="342" y="10"/>
                      <a:pt x="368" y="6"/>
                    </a:cubicBezTo>
                    <a:cubicBezTo>
                      <a:pt x="394" y="2"/>
                      <a:pt x="427" y="41"/>
                      <a:pt x="434" y="64"/>
                    </a:cubicBezTo>
                    <a:cubicBezTo>
                      <a:pt x="441" y="87"/>
                      <a:pt x="417" y="143"/>
                      <a:pt x="408" y="146"/>
                    </a:cubicBezTo>
                    <a:cubicBezTo>
                      <a:pt x="399" y="149"/>
                      <a:pt x="371" y="107"/>
                      <a:pt x="382" y="84"/>
                    </a:cubicBezTo>
                    <a:cubicBezTo>
                      <a:pt x="393" y="61"/>
                      <a:pt x="453" y="7"/>
                      <a:pt x="476" y="6"/>
                    </a:cubicBezTo>
                    <a:cubicBezTo>
                      <a:pt x="499" y="5"/>
                      <a:pt x="518" y="52"/>
                      <a:pt x="522" y="76"/>
                    </a:cubicBezTo>
                    <a:cubicBezTo>
                      <a:pt x="526" y="100"/>
                      <a:pt x="506" y="149"/>
                      <a:pt x="498" y="148"/>
                    </a:cubicBezTo>
                    <a:cubicBezTo>
                      <a:pt x="490" y="147"/>
                      <a:pt x="463" y="95"/>
                      <a:pt x="474" y="72"/>
                    </a:cubicBezTo>
                    <a:cubicBezTo>
                      <a:pt x="485" y="49"/>
                      <a:pt x="541" y="6"/>
                      <a:pt x="564" y="8"/>
                    </a:cubicBezTo>
                    <a:cubicBezTo>
                      <a:pt x="587" y="10"/>
                      <a:pt x="610" y="63"/>
                      <a:pt x="612" y="86"/>
                    </a:cubicBezTo>
                    <a:cubicBezTo>
                      <a:pt x="614" y="109"/>
                      <a:pt x="584" y="150"/>
                      <a:pt x="574" y="148"/>
                    </a:cubicBezTo>
                    <a:cubicBezTo>
                      <a:pt x="564" y="146"/>
                      <a:pt x="541" y="99"/>
                      <a:pt x="552" y="76"/>
                    </a:cubicBezTo>
                    <a:cubicBezTo>
                      <a:pt x="563" y="53"/>
                      <a:pt x="615" y="10"/>
                      <a:pt x="638" y="8"/>
                    </a:cubicBezTo>
                    <a:cubicBezTo>
                      <a:pt x="661" y="6"/>
                      <a:pt x="670" y="52"/>
                      <a:pt x="688" y="62"/>
                    </a:cubicBezTo>
                    <a:cubicBezTo>
                      <a:pt x="706" y="72"/>
                      <a:pt x="735" y="69"/>
                      <a:pt x="744" y="70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7" name="Freeform 36"/>
              <p:cNvSpPr>
                <a:spLocks/>
              </p:cNvSpPr>
              <p:nvPr/>
            </p:nvSpPr>
            <p:spPr bwMode="auto">
              <a:xfrm>
                <a:off x="2594" y="2998"/>
                <a:ext cx="400" cy="72"/>
              </a:xfrm>
              <a:custGeom>
                <a:avLst/>
                <a:gdLst>
                  <a:gd name="T0" fmla="*/ 0 w 616"/>
                  <a:gd name="T1" fmla="*/ 0 h 170"/>
                  <a:gd name="T2" fmla="*/ 1 w 616"/>
                  <a:gd name="T3" fmla="*/ 0 h 170"/>
                  <a:gd name="T4" fmla="*/ 1 w 616"/>
                  <a:gd name="T5" fmla="*/ 0 h 170"/>
                  <a:gd name="T6" fmla="*/ 1 w 616"/>
                  <a:gd name="T7" fmla="*/ 0 h 170"/>
                  <a:gd name="T8" fmla="*/ 1 w 616"/>
                  <a:gd name="T9" fmla="*/ 0 h 170"/>
                  <a:gd name="T10" fmla="*/ 1 w 616"/>
                  <a:gd name="T11" fmla="*/ 0 h 170"/>
                  <a:gd name="T12" fmla="*/ 1 w 616"/>
                  <a:gd name="T13" fmla="*/ 0 h 170"/>
                  <a:gd name="T14" fmla="*/ 1 w 616"/>
                  <a:gd name="T15" fmla="*/ 0 h 1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16"/>
                  <a:gd name="T25" fmla="*/ 0 h 170"/>
                  <a:gd name="T26" fmla="*/ 616 w 616"/>
                  <a:gd name="T27" fmla="*/ 170 h 1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8" name="Line 37"/>
              <p:cNvSpPr>
                <a:spLocks noChangeShapeType="1"/>
              </p:cNvSpPr>
              <p:nvPr/>
            </p:nvSpPr>
            <p:spPr bwMode="auto">
              <a:xfrm>
                <a:off x="2152" y="303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9" name="Line 38"/>
              <p:cNvSpPr>
                <a:spLocks noChangeShapeType="1"/>
              </p:cNvSpPr>
              <p:nvPr/>
            </p:nvSpPr>
            <p:spPr bwMode="auto">
              <a:xfrm>
                <a:off x="2588" y="269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10" name="Line 39"/>
              <p:cNvSpPr>
                <a:spLocks noChangeShapeType="1"/>
              </p:cNvSpPr>
              <p:nvPr/>
            </p:nvSpPr>
            <p:spPr bwMode="auto">
              <a:xfrm flipV="1">
                <a:off x="2590" y="2694"/>
                <a:ext cx="0" cy="342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4602" name="Text Box 40"/>
            <p:cNvSpPr txBox="1">
              <a:spLocks noChangeArrowheads="1"/>
            </p:cNvSpPr>
            <p:nvPr/>
          </p:nvSpPr>
          <p:spPr bwMode="auto">
            <a:xfrm>
              <a:off x="675" y="2958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3" name="Text Box 41"/>
            <p:cNvSpPr txBox="1">
              <a:spLocks noChangeArrowheads="1"/>
            </p:cNvSpPr>
            <p:nvPr/>
          </p:nvSpPr>
          <p:spPr bwMode="auto">
            <a:xfrm>
              <a:off x="1756" y="2526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4" name="Text Box 42"/>
            <p:cNvSpPr txBox="1">
              <a:spLocks noChangeArrowheads="1"/>
            </p:cNvSpPr>
            <p:nvPr/>
          </p:nvSpPr>
          <p:spPr bwMode="auto">
            <a:xfrm>
              <a:off x="659" y="2526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24605" name="Text Box 43"/>
            <p:cNvSpPr txBox="1">
              <a:spLocks noChangeArrowheads="1"/>
            </p:cNvSpPr>
            <p:nvPr/>
          </p:nvSpPr>
          <p:spPr bwMode="auto">
            <a:xfrm>
              <a:off x="1735" y="2950"/>
              <a:ext cx="2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Symbol" pitchFamily="18" charset="2"/>
                </a:rPr>
                <a:t>g</a:t>
              </a:r>
              <a:endParaRPr lang="en-US" altLang="ja-JP" sz="140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990600" y="1143000"/>
            <a:ext cx="1112838" cy="812800"/>
            <a:chOff x="724" y="3120"/>
            <a:chExt cx="1253" cy="955"/>
          </a:xfrm>
        </p:grpSpPr>
        <p:sp>
          <p:nvSpPr>
            <p:cNvPr id="24592" name="Line 13"/>
            <p:cNvSpPr>
              <a:spLocks noChangeShapeType="1"/>
            </p:cNvSpPr>
            <p:nvPr/>
          </p:nvSpPr>
          <p:spPr bwMode="auto">
            <a:xfrm rot="19557788" flipV="1">
              <a:off x="859" y="3640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3" name="Freeform 14"/>
            <p:cNvSpPr>
              <a:spLocks/>
            </p:cNvSpPr>
            <p:nvPr/>
          </p:nvSpPr>
          <p:spPr bwMode="auto">
            <a:xfrm rot="2500574">
              <a:off x="1338" y="3639"/>
              <a:ext cx="400" cy="72"/>
            </a:xfrm>
            <a:custGeom>
              <a:avLst/>
              <a:gdLst>
                <a:gd name="T0" fmla="*/ 0 w 616"/>
                <a:gd name="T1" fmla="*/ 0 h 170"/>
                <a:gd name="T2" fmla="*/ 1 w 616"/>
                <a:gd name="T3" fmla="*/ 0 h 170"/>
                <a:gd name="T4" fmla="*/ 1 w 616"/>
                <a:gd name="T5" fmla="*/ 0 h 170"/>
                <a:gd name="T6" fmla="*/ 1 w 616"/>
                <a:gd name="T7" fmla="*/ 0 h 170"/>
                <a:gd name="T8" fmla="*/ 1 w 616"/>
                <a:gd name="T9" fmla="*/ 0 h 170"/>
                <a:gd name="T10" fmla="*/ 1 w 616"/>
                <a:gd name="T11" fmla="*/ 0 h 170"/>
                <a:gd name="T12" fmla="*/ 1 w 616"/>
                <a:gd name="T13" fmla="*/ 0 h 170"/>
                <a:gd name="T14" fmla="*/ 1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4" name="Text Box 15"/>
            <p:cNvSpPr txBox="1">
              <a:spLocks noChangeArrowheads="1"/>
            </p:cNvSpPr>
            <p:nvPr/>
          </p:nvSpPr>
          <p:spPr bwMode="auto">
            <a:xfrm>
              <a:off x="1686" y="3713"/>
              <a:ext cx="291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4595" name="Oval 16"/>
            <p:cNvSpPr>
              <a:spLocks noChangeArrowheads="1"/>
            </p:cNvSpPr>
            <p:nvPr/>
          </p:nvSpPr>
          <p:spPr bwMode="auto">
            <a:xfrm>
              <a:off x="1136" y="3424"/>
              <a:ext cx="288" cy="144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ja-JP" sz="1800" b="0">
                <a:latin typeface="Arial" charset="0"/>
              </a:endParaRPr>
            </a:p>
          </p:txBody>
        </p:sp>
        <p:sp>
          <p:nvSpPr>
            <p:cNvPr id="24596" name="Line 17"/>
            <p:cNvSpPr>
              <a:spLocks noChangeShapeType="1"/>
            </p:cNvSpPr>
            <p:nvPr/>
          </p:nvSpPr>
          <p:spPr bwMode="auto">
            <a:xfrm rot="2042212" flipH="1" flipV="1">
              <a:off x="859" y="3265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7" name="Line 18"/>
            <p:cNvSpPr>
              <a:spLocks noChangeShapeType="1"/>
            </p:cNvSpPr>
            <p:nvPr/>
          </p:nvSpPr>
          <p:spPr bwMode="auto">
            <a:xfrm rot="19557788" flipV="1">
              <a:off x="1351" y="3277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8" name="Text Box 19"/>
            <p:cNvSpPr txBox="1">
              <a:spLocks noChangeArrowheads="1"/>
            </p:cNvSpPr>
            <p:nvPr/>
          </p:nvSpPr>
          <p:spPr bwMode="auto">
            <a:xfrm>
              <a:off x="1650" y="3137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24599" name="Text Box 20"/>
            <p:cNvSpPr txBox="1">
              <a:spLocks noChangeArrowheads="1"/>
            </p:cNvSpPr>
            <p:nvPr/>
          </p:nvSpPr>
          <p:spPr bwMode="auto">
            <a:xfrm>
              <a:off x="724" y="3692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r</a:t>
              </a:r>
            </a:p>
          </p:txBody>
        </p:sp>
        <p:sp>
          <p:nvSpPr>
            <p:cNvPr id="24600" name="Text Box 21"/>
            <p:cNvSpPr txBox="1">
              <a:spLocks noChangeArrowheads="1"/>
            </p:cNvSpPr>
            <p:nvPr/>
          </p:nvSpPr>
          <p:spPr bwMode="auto">
            <a:xfrm>
              <a:off x="731" y="3120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</p:grpSp>
      <p:cxnSp>
        <p:nvCxnSpPr>
          <p:cNvPr id="12295" name="Straight Arrow Connector 30"/>
          <p:cNvCxnSpPr>
            <a:cxnSpLocks noChangeShapeType="1"/>
          </p:cNvCxnSpPr>
          <p:nvPr/>
        </p:nvCxnSpPr>
        <p:spPr bwMode="auto">
          <a:xfrm rot="5400000">
            <a:off x="1371601" y="2209800"/>
            <a:ext cx="609600" cy="3175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Straight Arrow Connector 31"/>
          <p:cNvCxnSpPr>
            <a:cxnSpLocks noChangeShapeType="1"/>
          </p:cNvCxnSpPr>
          <p:nvPr/>
        </p:nvCxnSpPr>
        <p:spPr bwMode="auto">
          <a:xfrm rot="5400000">
            <a:off x="3124200" y="3124200"/>
            <a:ext cx="2362200" cy="76200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Freeform 30"/>
          <p:cNvSpPr>
            <a:spLocks/>
          </p:cNvSpPr>
          <p:nvPr/>
        </p:nvSpPr>
        <p:spPr bwMode="auto">
          <a:xfrm>
            <a:off x="2039938" y="2363788"/>
            <a:ext cx="2889250" cy="1962150"/>
          </a:xfrm>
          <a:custGeom>
            <a:avLst/>
            <a:gdLst>
              <a:gd name="T0" fmla="*/ 0 w 2888166"/>
              <a:gd name="T1" fmla="*/ 0 h 1962614"/>
              <a:gd name="T2" fmla="*/ 463071 w 2888166"/>
              <a:gd name="T3" fmla="*/ 431416 h 1962614"/>
              <a:gd name="T4" fmla="*/ 1152031 w 2888166"/>
              <a:gd name="T5" fmla="*/ 940263 h 1962614"/>
              <a:gd name="T6" fmla="*/ 1931341 w 2888166"/>
              <a:gd name="T7" fmla="*/ 1438054 h 1962614"/>
              <a:gd name="T8" fmla="*/ 2688060 w 2888166"/>
              <a:gd name="T9" fmla="*/ 1836281 h 1962614"/>
              <a:gd name="T10" fmla="*/ 2925242 w 2888166"/>
              <a:gd name="T11" fmla="*/ 1946899 h 1962614"/>
              <a:gd name="T12" fmla="*/ 2925242 w 2888166"/>
              <a:gd name="T13" fmla="*/ 1946899 h 19626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8166"/>
              <a:gd name="T22" fmla="*/ 0 h 1962614"/>
              <a:gd name="T23" fmla="*/ 2888166 w 2888166"/>
              <a:gd name="T24" fmla="*/ 1962614 h 19626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8166" h="1962614">
                <a:moveTo>
                  <a:pt x="0" y="0"/>
                </a:moveTo>
                <a:cubicBezTo>
                  <a:pt x="133814" y="138461"/>
                  <a:pt x="267629" y="276922"/>
                  <a:pt x="457200" y="434897"/>
                </a:cubicBezTo>
                <a:cubicBezTo>
                  <a:pt x="646771" y="592872"/>
                  <a:pt x="895815" y="778726"/>
                  <a:pt x="1137425" y="947853"/>
                </a:cubicBezTo>
                <a:cubicBezTo>
                  <a:pt x="1379035" y="1116980"/>
                  <a:pt x="1654098" y="1299116"/>
                  <a:pt x="1906859" y="1449658"/>
                </a:cubicBezTo>
                <a:cubicBezTo>
                  <a:pt x="2159620" y="1600200"/>
                  <a:pt x="2490439" y="1765609"/>
                  <a:pt x="2653990" y="1851102"/>
                </a:cubicBezTo>
                <a:cubicBezTo>
                  <a:pt x="2817541" y="1936595"/>
                  <a:pt x="2888166" y="1962614"/>
                  <a:pt x="2888166" y="1962614"/>
                </a:cubicBezTo>
              </a:path>
            </a:pathLst>
          </a:cu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2247901" y="2476500"/>
            <a:ext cx="1143000" cy="3175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89163" y="1335088"/>
            <a:ext cx="151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>
                <a:solidFill>
                  <a:srgbClr val="00B0F0"/>
                </a:solidFill>
                <a:latin typeface="+mn-lt"/>
              </a:rPr>
              <a:t>hadron</a:t>
            </a:r>
            <a:r>
              <a:rPr lang="en-US" altLang="ja-JP" dirty="0">
                <a:solidFill>
                  <a:srgbClr val="00B0F0"/>
                </a:solidFill>
                <a:latin typeface="+mn-lt"/>
              </a:rPr>
              <a:t> decay</a:t>
            </a:r>
          </a:p>
          <a:p>
            <a:pPr>
              <a:defRPr/>
            </a:pPr>
            <a:r>
              <a:rPr lang="en-US" altLang="ja-JP" dirty="0">
                <a:solidFill>
                  <a:srgbClr val="00B0F0"/>
                </a:solidFill>
                <a:latin typeface="+mn-lt"/>
              </a:rPr>
              <a:t>photons</a:t>
            </a:r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804988"/>
            <a:ext cx="38703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795588"/>
            <a:ext cx="44561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Cent0Option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86038"/>
            <a:ext cx="2571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3"/>
          <p:cNvSpPr>
            <a:spLocks noChangeArrowheads="1"/>
          </p:cNvSpPr>
          <p:nvPr/>
        </p:nvSpPr>
        <p:spPr bwMode="auto">
          <a:xfrm>
            <a:off x="2143125" y="2714625"/>
            <a:ext cx="17716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ja-JP" sz="1200" dirty="0">
                <a:latin typeface="+mn-lt"/>
              </a:rPr>
              <a:t>PRL 94, 232301 (2005)</a:t>
            </a:r>
          </a:p>
        </p:txBody>
      </p:sp>
      <p:sp>
        <p:nvSpPr>
          <p:cNvPr id="25606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Naïve Way: Direct Real Photons</a:t>
            </a:r>
            <a:endParaRPr lang="ja-JP" altLang="en-US" smtClean="0"/>
          </a:p>
        </p:txBody>
      </p:sp>
      <p:sp>
        <p:nvSpPr>
          <p:cNvPr id="25613" name="コンテンツ プレースホルダ 17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measured as “excess” above hadron decay photon</a:t>
            </a:r>
          </a:p>
          <a:p>
            <a:pPr lvl="1"/>
            <a:r>
              <a:rPr lang="en-US" altLang="ja-JP" smtClean="0"/>
              <a:t>Au+Au result consistent with pQCD×binary scaling</a:t>
            </a:r>
          </a:p>
          <a:p>
            <a:r>
              <a:rPr lang="en-US" altLang="ja-JP" smtClean="0"/>
              <a:t>challenging at lower </a:t>
            </a:r>
            <a:r>
              <a:rPr lang="en-US" altLang="ja-JP" i="1" smtClean="0"/>
              <a:t>p</a:t>
            </a:r>
            <a:r>
              <a:rPr lang="en-US" altLang="ja-JP" baseline="-25000" smtClean="0"/>
              <a:t>T</a:t>
            </a:r>
            <a:r>
              <a:rPr lang="en-US" altLang="ja-JP" smtClean="0"/>
              <a:t> due to smaller S/B ratio</a:t>
            </a:r>
            <a:endParaRPr lang="ja-JP" altLang="en-US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2 0.08929 L 5E-6 -8.11936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-4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00375"/>
            <a:ext cx="4786312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コンテンツ プレースホルダ 19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low mass electron-positron pairs</a:t>
            </a:r>
          </a:p>
          <a:p>
            <a:r>
              <a:rPr lang="en-US" altLang="ja-JP" i="1" smtClean="0"/>
              <a:t>p</a:t>
            </a:r>
            <a:r>
              <a:rPr lang="en-US" altLang="ja-JP" smtClean="0"/>
              <a:t>+</a:t>
            </a:r>
            <a:r>
              <a:rPr lang="en-US" altLang="ja-JP" i="1" smtClean="0"/>
              <a:t>p</a:t>
            </a:r>
            <a:r>
              <a:rPr lang="en-US" altLang="ja-JP" smtClean="0"/>
              <a:t>: hadronic decay + pQCD photon at high </a:t>
            </a:r>
            <a:r>
              <a:rPr lang="en-US" altLang="ja-JP" i="1" smtClean="0"/>
              <a:t>p</a:t>
            </a:r>
            <a:r>
              <a:rPr lang="en-US" altLang="ja-JP" baseline="-25000" smtClean="0"/>
              <a:t>T</a:t>
            </a:r>
          </a:p>
          <a:p>
            <a:r>
              <a:rPr lang="en-US" altLang="ja-JP" smtClean="0"/>
              <a:t>Au+Au: enhancement above ~ 135 MeV</a:t>
            </a:r>
          </a:p>
          <a:p>
            <a:pPr lvl="1"/>
            <a:r>
              <a:rPr lang="en-US" altLang="ja-JP" smtClean="0"/>
              <a:t>no </a:t>
            </a:r>
            <a:r>
              <a:rPr lang="en-US" altLang="ja-JP" smtClean="0">
                <a:latin typeface="Symbol" pitchFamily="18" charset="2"/>
              </a:rPr>
              <a:t>p</a:t>
            </a:r>
            <a:r>
              <a:rPr lang="en-US" altLang="ja-JP" baseline="-25000" smtClean="0"/>
              <a:t>0</a:t>
            </a:r>
            <a:r>
              <a:rPr lang="en-US" altLang="ja-JP" smtClean="0"/>
              <a:t> decay virtual photon above </a:t>
            </a:r>
            <a:r>
              <a:rPr lang="en-US" altLang="ja-JP" smtClean="0">
                <a:latin typeface="Symbol" pitchFamily="18" charset="2"/>
              </a:rPr>
              <a:t>p</a:t>
            </a:r>
            <a:r>
              <a:rPr lang="en-US" altLang="ja-JP" baseline="-25000" smtClean="0"/>
              <a:t>0 </a:t>
            </a:r>
            <a:r>
              <a:rPr lang="en-US" altLang="ja-JP" smtClean="0"/>
              <a:t>mass</a:t>
            </a:r>
            <a:endParaRPr lang="ja-JP" altLang="en-US" smtClean="0"/>
          </a:p>
        </p:txBody>
      </p:sp>
      <p:pic>
        <p:nvPicPr>
          <p:cNvPr id="26628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214688"/>
            <a:ext cx="178752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タイトル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Alternative: “Almost Real” Photons</a:t>
            </a:r>
            <a:endParaRPr lang="ja-JP" altLang="en-US" smtClean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643563" y="543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104, 132301 (2010)</a:t>
            </a: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357313"/>
            <a:ext cx="442912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コンテンツ プレースホルダ 17"/>
          <p:cNvSpPr>
            <a:spLocks noGrp="1"/>
          </p:cNvSpPr>
          <p:nvPr>
            <p:ph idx="13"/>
          </p:nvPr>
        </p:nvSpPr>
        <p:spPr>
          <a:xfrm>
            <a:off x="4286250" y="1319213"/>
            <a:ext cx="4533900" cy="4033837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real and virtual photon methods </a:t>
            </a:r>
            <a:r>
              <a:rPr lang="en-US" altLang="ja-JP" dirty="0" err="1" smtClean="0"/>
              <a:t>consisitent</a:t>
            </a:r>
            <a:endParaRPr lang="en-US" altLang="ja-JP" dirty="0"/>
          </a:p>
          <a:p>
            <a:pPr>
              <a:defRPr/>
            </a:pPr>
            <a:r>
              <a:rPr lang="en-US" altLang="ja-JP" dirty="0" err="1" smtClean="0"/>
              <a:t>Au+Au</a:t>
            </a:r>
            <a:r>
              <a:rPr lang="en-US" altLang="ja-JP" dirty="0" smtClean="0"/>
              <a:t>: “thermal” excess</a:t>
            </a:r>
            <a:endParaRPr lang="en-US" altLang="ja-JP" dirty="0"/>
          </a:p>
          <a:p>
            <a:pPr lvl="1">
              <a:defRPr/>
            </a:pPr>
            <a:r>
              <a:rPr lang="en-US" altLang="ja-JP" dirty="0" smtClean="0"/>
              <a:t>~ </a:t>
            </a:r>
            <a:r>
              <a:rPr lang="en-US" altLang="ja-JP" dirty="0"/>
              <a:t>exponential </a:t>
            </a:r>
            <a:r>
              <a:rPr lang="en-US" altLang="ja-JP" dirty="0" smtClean="0"/>
              <a:t>with slope 221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/>
              <a:t>19</a:t>
            </a:r>
            <a:r>
              <a:rPr lang="en-US" altLang="ja-JP" dirty="0">
                <a:sym typeface="Symbol" pitchFamily="18" charset="2"/>
              </a:rPr>
              <a:t> </a:t>
            </a:r>
            <a:r>
              <a:rPr lang="en-US" altLang="ja-JP" dirty="0"/>
              <a:t> 19 </a:t>
            </a:r>
            <a:r>
              <a:rPr lang="en-US" altLang="ja-JP" dirty="0" smtClean="0"/>
              <a:t>MeV</a:t>
            </a:r>
          </a:p>
          <a:p>
            <a:pPr>
              <a:defRPr/>
            </a:pPr>
            <a:r>
              <a:rPr lang="en-US" altLang="ja-JP" i="1" dirty="0"/>
              <a:t>c</a:t>
            </a:r>
            <a:r>
              <a:rPr lang="en-US" altLang="ja-JP" i="1" dirty="0" smtClean="0"/>
              <a:t>f.</a:t>
            </a:r>
            <a:r>
              <a:rPr lang="en-US" altLang="ja-JP" dirty="0" smtClean="0"/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</a:t>
            </a:r>
            <a:r>
              <a:rPr lang="en-US" altLang="ja-JP" i="1" dirty="0" err="1"/>
              <a:t>p</a:t>
            </a:r>
            <a:r>
              <a:rPr lang="en-US" altLang="ja-JP" dirty="0"/>
              <a:t> </a:t>
            </a:r>
            <a:r>
              <a:rPr lang="en-US" altLang="ja-JP" dirty="0" smtClean="0"/>
              <a:t>data</a:t>
            </a:r>
          </a:p>
          <a:p>
            <a:pPr lvl="1">
              <a:defRPr/>
            </a:pPr>
            <a:r>
              <a:rPr lang="en-US" altLang="ja-JP" dirty="0" smtClean="0"/>
              <a:t>consistent </a:t>
            </a:r>
            <a:r>
              <a:rPr lang="en-US" altLang="ja-JP" dirty="0"/>
              <a:t>with </a:t>
            </a:r>
            <a:r>
              <a:rPr lang="en-US" altLang="ja-JP" dirty="0" err="1"/>
              <a:t>pQCD</a:t>
            </a:r>
            <a:r>
              <a:rPr lang="en-US" altLang="ja-JP" dirty="0"/>
              <a:t> down to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dirty="0"/>
          </a:p>
          <a:p>
            <a:pPr marL="0" indent="0">
              <a:buFont typeface="Wingdings" pitchFamily="2" charset="2"/>
              <a:buNone/>
              <a:defRPr/>
            </a:pPr>
            <a:endParaRPr lang="en-US" altLang="ja-JP" dirty="0"/>
          </a:p>
        </p:txBody>
      </p:sp>
      <p:sp>
        <p:nvSpPr>
          <p:cNvPr id="27657" name="TextBox 6"/>
          <p:cNvSpPr txBox="1">
            <a:spLocks noChangeArrowheads="1"/>
          </p:cNvSpPr>
          <p:nvPr/>
        </p:nvSpPr>
        <p:spPr bwMode="auto">
          <a:xfrm>
            <a:off x="4357688" y="5429250"/>
            <a:ext cx="242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NLO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pQCD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 (W.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Vogelsang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sp>
        <p:nvSpPr>
          <p:cNvPr id="27653" name="タイトル 16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Direct Photon Spectra via </a:t>
            </a:r>
            <a:r>
              <a:rPr lang="en-US" altLang="ja-JP" smtClean="0">
                <a:latin typeface="Symbol" pitchFamily="18" charset="2"/>
              </a:rPr>
              <a:t>g </a:t>
            </a:r>
            <a:r>
              <a:rPr lang="en-US" altLang="ja-JP" smtClean="0"/>
              <a:t>and </a:t>
            </a:r>
            <a:r>
              <a:rPr lang="en-US" altLang="ja-JP" smtClean="0">
                <a:latin typeface="Symbol" pitchFamily="18" charset="2"/>
              </a:rPr>
              <a:t>g</a:t>
            </a:r>
            <a:r>
              <a:rPr lang="en-US" altLang="ja-JP" smtClean="0"/>
              <a:t>*</a:t>
            </a:r>
            <a:endParaRPr lang="ja-JP" altLang="en-US" smtClean="0"/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357688" y="5178425"/>
            <a:ext cx="4606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 PRL 104, 132301 (2010)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051050" y="4005263"/>
            <a:ext cx="2300288" cy="720725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1908175" y="2600325"/>
            <a:ext cx="2443163" cy="0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827088" y="1628775"/>
            <a:ext cx="1081087" cy="237648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617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Initial Temperature Evaluation</a:t>
            </a:r>
            <a:endParaRPr lang="ja-JP" altLang="en-US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214563"/>
            <a:ext cx="3786187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781300"/>
            <a:ext cx="42513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コネクタ 17"/>
          <p:cNvCxnSpPr/>
          <p:nvPr/>
        </p:nvCxnSpPr>
        <p:spPr>
          <a:xfrm>
            <a:off x="4945063" y="4679950"/>
            <a:ext cx="347662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945063" y="4818063"/>
            <a:ext cx="34766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065713" y="4330700"/>
            <a:ext cx="714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70C0"/>
                </a:solidFill>
                <a:latin typeface="+mn-lt"/>
              </a:rPr>
              <a:t>slope</a:t>
            </a:r>
            <a:endParaRPr lang="ja-JP" alt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6663" y="4772025"/>
            <a:ext cx="2419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lt"/>
              </a:rPr>
              <a:t>transition temperature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26926"/>
            <a:ext cx="32131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282825" y="4818063"/>
            <a:ext cx="2360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PRC 81, 034911 (2010)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643438" y="5038226"/>
            <a:ext cx="3375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(M. Wilde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Nucl.Phys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A904-905, 573c (2013)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pic>
        <p:nvPicPr>
          <p:cNvPr id="16" name="Picture 2" descr="http://i.andhranews.net/Books/Guinness-World-Record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31" y="2975392"/>
            <a:ext cx="1880833" cy="18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コンテンツ プレースホルダ 14"/>
          <p:cNvSpPr>
            <a:spLocks noGrp="1"/>
          </p:cNvSpPr>
          <p:nvPr>
            <p:ph idx="13"/>
          </p:nvPr>
        </p:nvSpPr>
        <p:spPr>
          <a:xfrm>
            <a:off x="457200" y="1143000"/>
            <a:ext cx="8307388" cy="5167313"/>
          </a:xfrm>
        </p:spPr>
        <p:txBody>
          <a:bodyPr/>
          <a:lstStyle/>
          <a:p>
            <a:r>
              <a:rPr lang="en-US" altLang="ja-JP" dirty="0" smtClean="0"/>
              <a:t>initial temperature &gt; data slope ~ 220 MeV</a:t>
            </a:r>
          </a:p>
          <a:p>
            <a:r>
              <a:rPr lang="en-US" altLang="ja-JP" dirty="0" smtClean="0"/>
              <a:t>300–600 MeV (model dependence within factor 2)</a:t>
            </a:r>
          </a:p>
          <a:p>
            <a:pPr lvl="1"/>
            <a:r>
              <a:rPr lang="en-US" altLang="ja-JP" dirty="0" smtClean="0"/>
              <a:t>hydro-dynamic description</a:t>
            </a:r>
          </a:p>
          <a:p>
            <a:pPr lvl="2"/>
            <a:r>
              <a:rPr lang="en-US" altLang="ja-JP" dirty="0" smtClean="0"/>
              <a:t>w/ </a:t>
            </a:r>
            <a:r>
              <a:rPr lang="en-US" altLang="ja-JP" i="1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0.15–0.6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slope ~ 304 </a:t>
            </a:r>
            <a:r>
              <a:rPr lang="en-US" altLang="ja-JP" dirty="0" smtClean="0">
                <a:sym typeface="Symbol" pitchFamily="18" charset="2"/>
              </a:rPr>
              <a:t> </a:t>
            </a:r>
            <a:r>
              <a:rPr lang="en-US" altLang="ja-JP" dirty="0" smtClean="0"/>
              <a:t>51 MeV at LHC-ALICE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phase transition predicted at ~ 170 MeV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73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1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478088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Across the Boundary and Beyond</a:t>
            </a:r>
            <a:endParaRPr lang="ja-JP" altLang="en-US" smtClean="0"/>
          </a:p>
        </p:txBody>
      </p:sp>
      <p:sp>
        <p:nvSpPr>
          <p:cNvPr id="51" name="テキスト ボックス 50"/>
          <p:cNvSpPr txBox="1">
            <a:spLocks noChangeArrowheads="1"/>
          </p:cNvSpPr>
          <p:nvPr/>
        </p:nvSpPr>
        <p:spPr bwMode="auto">
          <a:xfrm>
            <a:off x="1285875" y="2841625"/>
            <a:ext cx="1550988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“perfect fluid”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52" name="テキスト ボックス 51"/>
          <p:cNvSpPr txBox="1">
            <a:spLocks noChangeArrowheads="1"/>
          </p:cNvSpPr>
          <p:nvPr/>
        </p:nvSpPr>
        <p:spPr bwMode="auto">
          <a:xfrm>
            <a:off x="1285875" y="2127250"/>
            <a:ext cx="13652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“free gas” ?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54" name="直線矢印コネクタ 53"/>
          <p:cNvCxnSpPr>
            <a:stCxn id="52" idx="0"/>
          </p:cNvCxnSpPr>
          <p:nvPr/>
        </p:nvCxnSpPr>
        <p:spPr>
          <a:xfrm flipV="1">
            <a:off x="1968500" y="1555750"/>
            <a:ext cx="0" cy="5715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6935719" y="3737481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4335139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 smtClean="0"/>
              <a:t>the</a:t>
            </a:r>
            <a:r>
              <a:rPr lang="en-US" altLang="ja-JP" dirty="0" smtClean="0"/>
              <a:t> nucleus-nucleus collision experiment at LHC</a:t>
            </a:r>
          </a:p>
          <a:p>
            <a:pPr eaLnBrk="1" hangingPunct="1"/>
            <a:r>
              <a:rPr lang="en-US" altLang="ja-JP" dirty="0" smtClean="0"/>
              <a:t>36 countries; 131 institutes; ~1,200 members</a:t>
            </a:r>
          </a:p>
          <a:p>
            <a:pPr lvl="2" eaLnBrk="1" hangingPunct="1"/>
            <a:r>
              <a:rPr lang="en-US" altLang="ja-JP" dirty="0" smtClean="0"/>
              <a:t>as of November, 2013</a:t>
            </a:r>
          </a:p>
        </p:txBody>
      </p:sp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6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684463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51113"/>
            <a:ext cx="5659437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日付プレースホルダー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2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9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 descr="722032752_2Hmy4-XL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401763"/>
            <a:ext cx="72866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LICE-first-event-combined-logo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b="8685"/>
          <a:stretch>
            <a:fillRect/>
          </a:stretch>
        </p:blipFill>
        <p:spPr bwMode="auto">
          <a:xfrm>
            <a:off x="635384" y="1161826"/>
            <a:ext cx="5378203" cy="3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g_448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r="46230"/>
          <a:stretch>
            <a:fillRect/>
          </a:stretch>
        </p:blipFill>
        <p:spPr bwMode="auto">
          <a:xfrm>
            <a:off x="6081487" y="2325043"/>
            <a:ext cx="2429437" cy="398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icture 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1" r="15146"/>
          <a:stretch>
            <a:fillRect/>
          </a:stretch>
        </p:blipFill>
        <p:spPr bwMode="auto">
          <a:xfrm>
            <a:off x="2881239" y="4739814"/>
            <a:ext cx="3132348" cy="156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First Collisions, 23.11.2009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31748" name="Text Box 17"/>
          <p:cNvSpPr txBox="1">
            <a:spLocks noChangeArrowheads="1"/>
          </p:cNvSpPr>
          <p:nvPr/>
        </p:nvSpPr>
        <p:spPr bwMode="auto">
          <a:xfrm>
            <a:off x="7212013" y="1425575"/>
            <a:ext cx="968375" cy="36988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ja-JP" dirty="0">
                <a:solidFill>
                  <a:schemeClr val="bg1"/>
                </a:solidFill>
                <a:latin typeface="+mn-lt"/>
              </a:rPr>
              <a:t>~ 16:35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500693" y="2367098"/>
            <a:ext cx="968375" cy="36988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ja-JP" dirty="0">
                <a:solidFill>
                  <a:schemeClr val="bg1"/>
                </a:solidFill>
                <a:latin typeface="+mn-lt"/>
              </a:rPr>
              <a:t>~ 16:42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6746" y="4075741"/>
            <a:ext cx="962025" cy="3698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ja-JP" dirty="0">
                <a:latin typeface="+mn-lt"/>
              </a:rPr>
              <a:t>~ 16:41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08" y="1138643"/>
            <a:ext cx="5016736" cy="357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14755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17" grpId="1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/>
              <a:t>u</a:t>
            </a:r>
            <a:r>
              <a:rPr lang="en-US" altLang="ja-JP" dirty="0" smtClean="0"/>
              <a:t>nique features of high energy A+A physics</a:t>
            </a:r>
          </a:p>
          <a:p>
            <a:pPr lvl="1" eaLnBrk="1" hangingPunct="1"/>
            <a:r>
              <a:rPr lang="en-US" altLang="ja-JP" dirty="0" smtClean="0"/>
              <a:t>challenge to reach “the other side” of phase boundary </a:t>
            </a:r>
          </a:p>
          <a:p>
            <a:pPr eaLnBrk="1" hangingPunct="1"/>
            <a:r>
              <a:rPr lang="en-US" altLang="ja-JP" dirty="0" smtClean="0"/>
              <a:t>new stage of high energy A+A experiments</a:t>
            </a:r>
          </a:p>
          <a:p>
            <a:pPr lvl="1" eaLnBrk="1" hangingPunct="1"/>
            <a:r>
              <a:rPr lang="en-US" altLang="ja-JP" dirty="0" smtClean="0"/>
              <a:t>clearly beyond QCD phase boundary</a:t>
            </a:r>
          </a:p>
          <a:p>
            <a:pPr eaLnBrk="1" hangingPunct="1"/>
            <a:r>
              <a:rPr lang="en-US" altLang="ja-JP" dirty="0" smtClean="0"/>
              <a:t>selection of recent topics</a:t>
            </a:r>
          </a:p>
          <a:p>
            <a:pPr lvl="1" eaLnBrk="1" hangingPunct="1"/>
            <a:r>
              <a:rPr lang="en-US" altLang="ja-JP" i="1" dirty="0"/>
              <a:t>a</a:t>
            </a:r>
            <a:r>
              <a:rPr lang="en-US" altLang="ja-JP" i="1" dirty="0" smtClean="0"/>
              <a:t>uthentic</a:t>
            </a:r>
            <a:r>
              <a:rPr lang="en-US" altLang="ja-JP" dirty="0" smtClean="0"/>
              <a:t>: knowledge on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</a:t>
            </a:r>
          </a:p>
          <a:p>
            <a:pPr lvl="1" eaLnBrk="1" hangingPunct="1"/>
            <a:r>
              <a:rPr lang="en-US" altLang="ja-JP" i="1" dirty="0" smtClean="0"/>
              <a:t>new</a:t>
            </a:r>
            <a:r>
              <a:rPr lang="en-US" altLang="ja-JP" dirty="0" smtClean="0"/>
              <a:t>: mysteriously behaving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 collisions</a:t>
            </a:r>
          </a:p>
          <a:p>
            <a:pPr lvl="1" eaLnBrk="1" hangingPunct="1"/>
            <a:r>
              <a:rPr lang="en-US" altLang="ja-JP" i="1" dirty="0"/>
              <a:t>b</a:t>
            </a:r>
            <a:r>
              <a:rPr lang="en-US" altLang="ja-JP" i="1" dirty="0" smtClean="0"/>
              <a:t>rand new</a:t>
            </a:r>
            <a:r>
              <a:rPr lang="en-US" altLang="ja-JP" dirty="0" smtClean="0"/>
              <a:t>: ultra-intense U(1) magnetic field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コンテンツ プレースホルダ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charged particle density measurement</a:t>
            </a:r>
          </a:p>
          <a:p>
            <a:r>
              <a:rPr lang="en-US" altLang="ja-JP" smtClean="0"/>
              <a:t>d</a:t>
            </a:r>
            <a:r>
              <a:rPr lang="en-US" altLang="ja-JP" i="1" smtClean="0"/>
              <a:t>N</a:t>
            </a:r>
            <a:r>
              <a:rPr lang="en-US" altLang="ja-JP" baseline="-25000" smtClean="0"/>
              <a:t>ch</a:t>
            </a:r>
            <a:r>
              <a:rPr lang="en-US" altLang="ja-JP" smtClean="0"/>
              <a:t>/d</a:t>
            </a:r>
            <a:r>
              <a:rPr lang="en-US" altLang="ja-JP" i="1" smtClean="0">
                <a:latin typeface="Symbol" pitchFamily="18" charset="2"/>
              </a:rPr>
              <a:t>h</a:t>
            </a:r>
            <a:r>
              <a:rPr lang="en-US" altLang="ja-JP" smtClean="0"/>
              <a:t>  in </a:t>
            </a:r>
            <a:r>
              <a:rPr lang="en-US" altLang="ja-JP" i="1" smtClean="0"/>
              <a:t>p</a:t>
            </a:r>
            <a:r>
              <a:rPr lang="en-US" altLang="ja-JP" smtClean="0"/>
              <a:t>+</a:t>
            </a:r>
            <a:r>
              <a:rPr lang="en-US" altLang="ja-JP" i="1" smtClean="0"/>
              <a:t>p</a:t>
            </a:r>
            <a:r>
              <a:rPr lang="en-US" altLang="ja-JP" smtClean="0"/>
              <a:t> at 900 GeV</a:t>
            </a:r>
          </a:p>
          <a:p>
            <a:pPr lvl="1"/>
            <a:r>
              <a:rPr lang="en-US" altLang="ja-JP" smtClean="0"/>
              <a:t>3.10 </a:t>
            </a:r>
            <a:r>
              <a:rPr lang="en-US" altLang="ja-JP" smtClean="0">
                <a:sym typeface="Symbol" pitchFamily="18" charset="2"/>
              </a:rPr>
              <a:t></a:t>
            </a:r>
            <a:r>
              <a:rPr lang="en-US" altLang="ja-JP" smtClean="0"/>
              <a:t> 0.13 </a:t>
            </a:r>
            <a:r>
              <a:rPr lang="en-US" altLang="ja-JP" smtClean="0">
                <a:sym typeface="Symbol" pitchFamily="18" charset="2"/>
              </a:rPr>
              <a:t> </a:t>
            </a:r>
            <a:r>
              <a:rPr lang="en-US" altLang="ja-JP" smtClean="0"/>
              <a:t>0.22 (inel.)</a:t>
            </a:r>
          </a:p>
          <a:p>
            <a:pPr lvl="1"/>
            <a:r>
              <a:rPr lang="en-US" altLang="ja-JP" smtClean="0"/>
              <a:t>3.51 </a:t>
            </a:r>
            <a:r>
              <a:rPr lang="en-US" altLang="ja-JP" smtClean="0">
                <a:sym typeface="Symbol" pitchFamily="18" charset="2"/>
              </a:rPr>
              <a:t></a:t>
            </a:r>
            <a:r>
              <a:rPr lang="en-US" altLang="ja-JP" smtClean="0"/>
              <a:t> 0.15 </a:t>
            </a:r>
            <a:r>
              <a:rPr lang="en-US" altLang="ja-JP" smtClean="0">
                <a:sym typeface="Symbol" pitchFamily="18" charset="2"/>
              </a:rPr>
              <a:t> </a:t>
            </a:r>
            <a:r>
              <a:rPr lang="en-US" altLang="ja-JP" smtClean="0"/>
              <a:t>0.25 (NSD)</a:t>
            </a:r>
          </a:p>
          <a:p>
            <a:endParaRPr lang="ja-JP" altLang="en-US" smtClean="0"/>
          </a:p>
        </p:txBody>
      </p:sp>
      <p:sp>
        <p:nvSpPr>
          <p:cNvPr id="3481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smtClean="0"/>
              <a:t>First LHC Physics Paper, 28.11.2009</a:t>
            </a:r>
            <a:endParaRPr lang="ja-JP" altLang="en-US" smtClean="0"/>
          </a:p>
        </p:txBody>
      </p:sp>
      <p:graphicFrame>
        <p:nvGraphicFramePr>
          <p:cNvPr id="34820" name="Object 11"/>
          <p:cNvGraphicFramePr>
            <a:graphicFrameLocks noGrp="1" noChangeAspect="1"/>
          </p:cNvGraphicFramePr>
          <p:nvPr/>
        </p:nvGraphicFramePr>
        <p:xfrm>
          <a:off x="5286375" y="1774825"/>
          <a:ext cx="3286125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6" name="Acrobat Document" r:id="rId4" imgW="5667167" imgH="7534006" progId="AcroExch.Document.7">
                  <p:embed/>
                </p:oleObj>
              </mc:Choice>
              <mc:Fallback>
                <p:oleObj name="Acrobat Document" r:id="rId4" imgW="5667167" imgH="7534006" progId="AcroExch.Document.7">
                  <p:embed/>
                  <p:pic>
                    <p:nvPicPr>
                      <p:cNvPr id="0" name="Object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02"/>
                      <a:stretch>
                        <a:fillRect/>
                      </a:stretch>
                    </p:blipFill>
                    <p:spPr bwMode="auto">
                      <a:xfrm>
                        <a:off x="5286375" y="1774825"/>
                        <a:ext cx="3286125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011363" y="3214688"/>
            <a:ext cx="3203575" cy="649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de-DE" altLang="ja-JP" dirty="0">
                <a:solidFill>
                  <a:srgbClr val="000080"/>
                </a:solidFill>
                <a:latin typeface="+mn-lt"/>
              </a:rPr>
              <a:t>ALICE Collaboration</a:t>
            </a:r>
          </a:p>
          <a:p>
            <a:pPr>
              <a:defRPr/>
            </a:pPr>
            <a:r>
              <a:rPr lang="de-DE" altLang="ja-JP" dirty="0">
                <a:solidFill>
                  <a:srgbClr val="000080"/>
                </a:solidFill>
                <a:latin typeface="+mn-lt"/>
              </a:rPr>
              <a:t>Eur.Phys.J.C65:111-125, 2010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03263" y="4116388"/>
            <a:ext cx="4191000" cy="20320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 u="sng">
                <a:latin typeface="Times New Roman" pitchFamily="18" charset="0"/>
              </a:rPr>
              <a:t>National Geographic News (04.12.2009)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 b="0">
                <a:latin typeface="Times New Roman" pitchFamily="18" charset="0"/>
              </a:rPr>
              <a:t>‘….a machine called ALICE....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 b="0">
                <a:latin typeface="Times New Roman" pitchFamily="18" charset="0"/>
              </a:rPr>
              <a:t>found that </a:t>
            </a:r>
            <a:r>
              <a:rPr lang="en-GB" altLang="ja-JP" sz="1800">
                <a:latin typeface="Times New Roman" pitchFamily="18" charset="0"/>
              </a:rPr>
              <a:t>a </a:t>
            </a:r>
            <a:r>
              <a:rPr lang="en-GB" altLang="ja-JP" sz="1200" b="0">
                <a:latin typeface="Times New Roman" pitchFamily="18" charset="0"/>
              </a:rPr>
              <a:t>(!)</a:t>
            </a:r>
            <a:r>
              <a:rPr lang="en-GB" altLang="ja-JP" sz="1800" b="0">
                <a:latin typeface="Times New Roman" pitchFamily="18" charset="0"/>
              </a:rPr>
              <a:t> proton-proton collision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 b="0">
                <a:latin typeface="Times New Roman" pitchFamily="18" charset="0"/>
              </a:rPr>
              <a:t>recorded on November 23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>
                <a:latin typeface="Times New Roman" pitchFamily="18" charset="0"/>
              </a:rPr>
              <a:t>created the precise ratio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>
                <a:latin typeface="Times New Roman" pitchFamily="18" charset="0"/>
              </a:rPr>
              <a:t>of matter and antimatter particles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>
                <a:latin typeface="Times New Roman" pitchFamily="18" charset="0"/>
              </a:rPr>
              <a:t>predicted from theory..’</a:t>
            </a: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anti-proton/proton ratio in mid-rapidity region</a:t>
            </a:r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r>
              <a:rPr lang="en-US" altLang="ja-JP" smtClean="0"/>
              <a:t>0.957 </a:t>
            </a:r>
            <a:r>
              <a:rPr lang="en-US" altLang="ja-JP" smtClean="0">
                <a:sym typeface="Symbol" pitchFamily="18" charset="2"/>
              </a:rPr>
              <a:t> 0.006 (stat)  0.014 (sys) at 900 GeV</a:t>
            </a:r>
          </a:p>
          <a:p>
            <a:pPr lvl="1"/>
            <a:r>
              <a:rPr lang="en-US" altLang="ja-JP" smtClean="0"/>
              <a:t>0.990 </a:t>
            </a:r>
            <a:r>
              <a:rPr lang="en-US" altLang="ja-JP" smtClean="0">
                <a:sym typeface="Symbol" pitchFamily="18" charset="2"/>
              </a:rPr>
              <a:t> 0.006 (stat)  0.014 (sys) at 7 TeV</a:t>
            </a:r>
          </a:p>
        </p:txBody>
      </p:sp>
      <p:sp>
        <p:nvSpPr>
          <p:cNvPr id="3584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813" cy="836613"/>
          </a:xfrm>
        </p:spPr>
        <p:txBody>
          <a:bodyPr/>
          <a:lstStyle/>
          <a:p>
            <a:r>
              <a:rPr lang="en-US" altLang="ja-JP" smtClean="0"/>
              <a:t>Almost Zero Baryo-Chemical Potential</a:t>
            </a:r>
            <a:endParaRPr lang="ja-JP" altLang="en-US" smtClean="0"/>
          </a:p>
        </p:txBody>
      </p:sp>
      <p:pic>
        <p:nvPicPr>
          <p:cNvPr id="3584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73238"/>
            <a:ext cx="4392612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724525" y="4076700"/>
            <a:ext cx="2487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105, 072002 (2010)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Pb+Pb</a:t>
            </a:r>
            <a:r>
              <a:rPr lang="en-US" altLang="ja-JP" dirty="0" smtClean="0"/>
              <a:t> in 2010 and 2011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14 times higher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than at RHIC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~ 5.1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in 2015; design energy at 5.5 </a:t>
            </a:r>
            <a:r>
              <a:rPr lang="en-US" altLang="ja-JP" dirty="0" err="1" smtClean="0"/>
              <a:t>TeV</a:t>
            </a:r>
            <a:endParaRPr lang="ja-JP" altLang="en-US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Highest Energy (So Far) </a:t>
            </a:r>
            <a:r>
              <a:rPr lang="en-US" altLang="ja-JP" dirty="0" err="1" smtClean="0"/>
              <a:t>Pb+Pb</a:t>
            </a:r>
            <a:endParaRPr lang="ja-JP" altLang="en-US" dirty="0" smtClean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5" y="2218588"/>
            <a:ext cx="4581897" cy="337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33200" r="50787" b="3801"/>
          <a:stretch>
            <a:fillRect/>
          </a:stretch>
        </p:blipFill>
        <p:spPr bwMode="auto">
          <a:xfrm>
            <a:off x="5756402" y="3410201"/>
            <a:ext cx="2461322" cy="217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コンテンツ プレースホルダー 3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d</a:t>
            </a:r>
            <a:r>
              <a:rPr lang="en-US" altLang="ja-JP" i="1" dirty="0" err="1" smtClean="0"/>
              <a:t>N</a:t>
            </a:r>
            <a:r>
              <a:rPr lang="en-US" altLang="ja-JP" i="1" baseline="-25000" dirty="0" err="1" smtClean="0"/>
              <a:t>ch</a:t>
            </a:r>
            <a:r>
              <a:rPr lang="en-US" altLang="ja-JP" dirty="0" smtClean="0"/>
              <a:t>/d</a:t>
            </a:r>
            <a:r>
              <a:rPr lang="en-US" altLang="ja-JP" i="1" dirty="0" smtClean="0">
                <a:latin typeface="Symbol" pitchFamily="18" charset="2"/>
              </a:rPr>
              <a:t>h</a:t>
            </a:r>
            <a:r>
              <a:rPr lang="en-US" altLang="ja-JP" dirty="0" smtClean="0"/>
              <a:t> = 1,580 </a:t>
            </a:r>
            <a:r>
              <a:rPr lang="en-US" altLang="ja-JP" dirty="0" smtClean="0">
                <a:sym typeface="Symbol" pitchFamily="18" charset="2"/>
              </a:rPr>
              <a:t></a:t>
            </a:r>
            <a:r>
              <a:rPr lang="en-US" altLang="ja-JP" dirty="0" smtClean="0"/>
              <a:t> 80 (sys) in 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Pb+Pb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high side of predictions</a:t>
            </a:r>
          </a:p>
          <a:p>
            <a:pPr lvl="1" eaLnBrk="1" hangingPunct="1"/>
            <a:r>
              <a:rPr lang="en-US" altLang="ja-JP" dirty="0" smtClean="0"/>
              <a:t>faster growth with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smtClean="0"/>
              <a:t>s</a:t>
            </a:r>
            <a:r>
              <a:rPr lang="en-US" altLang="ja-JP" baseline="-25000" dirty="0" smtClean="0"/>
              <a:t>(NN)</a:t>
            </a:r>
            <a:r>
              <a:rPr lang="en-US" altLang="ja-JP" dirty="0" smtClean="0"/>
              <a:t> than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endParaRPr lang="en-US" altLang="ja-JP" i="1" dirty="0" smtClean="0"/>
          </a:p>
          <a:p>
            <a:pPr lvl="2" eaLnBrk="1" hangingPunct="1"/>
            <a:r>
              <a:rPr lang="en-US" altLang="ja-JP" i="1" dirty="0" smtClean="0"/>
              <a:t>i.e.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</a:t>
            </a:r>
            <a:r>
              <a:rPr lang="en-US" altLang="ja-JP" dirty="0"/>
              <a:t>dependent </a:t>
            </a:r>
            <a:r>
              <a:rPr lang="en-US" altLang="ja-JP" dirty="0" smtClean="0"/>
              <a:t>nuclear amplification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33813"/>
            <a:ext cx="385286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Abundant Particle Production</a:t>
            </a:r>
            <a:endParaRPr lang="ja-JP" altLang="en-US" dirty="0" smtClean="0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965700" y="4891088"/>
            <a:ext cx="1406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back at RHIC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3"/>
          <a:stretch>
            <a:fillRect/>
          </a:stretch>
        </p:blipFill>
        <p:spPr bwMode="auto">
          <a:xfrm>
            <a:off x="539750" y="2955925"/>
            <a:ext cx="32623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813175" y="2997200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106, 032301 (2011)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55919"/>
          <a:stretch>
            <a:fillRect/>
          </a:stretch>
        </p:blipFill>
        <p:spPr bwMode="auto">
          <a:xfrm>
            <a:off x="6362700" y="2767013"/>
            <a:ext cx="1881188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コンテンツ プレースホルダー 3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smtClean="0"/>
              <a:t>~ 2.5×transverse energy density than at RHIC</a:t>
            </a:r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r>
              <a:rPr lang="en-US" altLang="ja-JP" smtClean="0"/>
              <a:t>from Bjorken formula:</a:t>
            </a:r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r>
              <a:rPr lang="en-US" altLang="ja-JP" i="1" smtClean="0">
                <a:latin typeface="Symbol" pitchFamily="18" charset="2"/>
              </a:rPr>
              <a:t>et</a:t>
            </a:r>
            <a:r>
              <a:rPr lang="en-US" altLang="ja-JP" i="1" baseline="-25000" smtClean="0"/>
              <a:t>0</a:t>
            </a:r>
            <a:r>
              <a:rPr lang="en-US" altLang="ja-JP" smtClean="0"/>
              <a:t> ~ 16 GeV/fm</a:t>
            </a:r>
            <a:r>
              <a:rPr lang="en-US" altLang="ja-JP" baseline="30000" smtClean="0"/>
              <a:t>2</a:t>
            </a:r>
            <a:r>
              <a:rPr lang="en-US" altLang="ja-JP" i="1" smtClean="0"/>
              <a:t>c</a:t>
            </a:r>
            <a:r>
              <a:rPr lang="en-US" altLang="ja-JP" smtClean="0"/>
              <a:t>  ~ 3×at RHIC</a:t>
            </a:r>
          </a:p>
          <a:p>
            <a:pPr lvl="1" eaLnBrk="1" hangingPunct="1"/>
            <a:r>
              <a:rPr lang="en-US" altLang="ja-JP" smtClean="0"/>
              <a:t>lower limit for </a:t>
            </a:r>
            <a:r>
              <a:rPr lang="en-US" altLang="ja-JP" i="1" smtClean="0">
                <a:latin typeface="Symbol" pitchFamily="18" charset="2"/>
              </a:rPr>
              <a:t>e</a:t>
            </a:r>
            <a:r>
              <a:rPr lang="en-US" altLang="ja-JP" sz="1200" smtClean="0">
                <a:latin typeface="Symbol" pitchFamily="18" charset="2"/>
              </a:rPr>
              <a:t> </a:t>
            </a:r>
            <a:r>
              <a:rPr lang="en-US" altLang="ja-JP" smtClean="0"/>
              <a:t>; likely higher with shorter time scale</a:t>
            </a:r>
            <a:endParaRPr lang="ja-JP" altLang="en-US" smtClean="0"/>
          </a:p>
        </p:txBody>
      </p:sp>
      <p:sp>
        <p:nvSpPr>
          <p:cNvPr id="3891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Highest Initial Energy Density</a:t>
            </a:r>
            <a:endParaRPr lang="ja-JP" altLang="en-US" dirty="0" smtClean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057275" y="4422775"/>
          <a:ext cx="3154363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1" name="数式" r:id="rId3" imgW="2171700" imgH="457200" progId="Equation.3">
                  <p:embed/>
                </p:oleObj>
              </mc:Choice>
              <mc:Fallback>
                <p:oleObj name="数式" r:id="rId3" imgW="21717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4422775"/>
                        <a:ext cx="3154363" cy="6619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/>
          <a:stretch>
            <a:fillRect/>
          </a:stretch>
        </p:blipFill>
        <p:spPr bwMode="auto">
          <a:xfrm>
            <a:off x="4427538" y="1871663"/>
            <a:ext cx="314325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fig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2924175"/>
            <a:ext cx="34401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fig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41638"/>
            <a:ext cx="341312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26"/>
          <p:cNvGrpSpPr>
            <a:grpSpLocks/>
          </p:cNvGrpSpPr>
          <p:nvPr/>
        </p:nvGrpSpPr>
        <p:grpSpPr bwMode="auto">
          <a:xfrm>
            <a:off x="1042988" y="2786063"/>
            <a:ext cx="4724400" cy="3090862"/>
            <a:chOff x="1233" y="-320"/>
            <a:chExt cx="4705" cy="3077"/>
          </a:xfrm>
        </p:grpSpPr>
        <p:grpSp>
          <p:nvGrpSpPr>
            <p:cNvPr id="39948" name="Group 25"/>
            <p:cNvGrpSpPr>
              <a:grpSpLocks/>
            </p:cNvGrpSpPr>
            <p:nvPr/>
          </p:nvGrpSpPr>
          <p:grpSpPr bwMode="auto">
            <a:xfrm>
              <a:off x="1329" y="-305"/>
              <a:ext cx="4609" cy="2847"/>
              <a:chOff x="1264" y="390"/>
              <a:chExt cx="4115" cy="2621"/>
            </a:xfrm>
          </p:grpSpPr>
          <p:pic>
            <p:nvPicPr>
              <p:cNvPr id="39951" name="Picture 4" descr="c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4" t="6003" r="6441" b="3166"/>
              <a:stretch>
                <a:fillRect/>
              </a:stretch>
            </p:blipFill>
            <p:spPr bwMode="auto">
              <a:xfrm>
                <a:off x="1264" y="390"/>
                <a:ext cx="4115" cy="2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952" name="Group 21"/>
              <p:cNvGrpSpPr>
                <a:grpSpLocks/>
              </p:cNvGrpSpPr>
              <p:nvPr/>
            </p:nvGrpSpPr>
            <p:grpSpPr bwMode="auto">
              <a:xfrm>
                <a:off x="1860" y="663"/>
                <a:ext cx="1256" cy="573"/>
                <a:chOff x="1860" y="663"/>
                <a:chExt cx="1256" cy="573"/>
              </a:xfrm>
            </p:grpSpPr>
            <p:sp>
              <p:nvSpPr>
                <p:cNvPr id="4815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960" y="663"/>
                  <a:ext cx="1156" cy="3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ja-JP" i="1" dirty="0" err="1" smtClean="0">
                      <a:solidFill>
                        <a:srgbClr val="0000FF"/>
                      </a:solidFill>
                      <a:latin typeface="+mn-lt"/>
                    </a:rPr>
                    <a:t>p</a:t>
                  </a:r>
                  <a:r>
                    <a:rPr lang="en-US" altLang="ja-JP" dirty="0" err="1" smtClean="0">
                      <a:solidFill>
                        <a:srgbClr val="0000FF"/>
                      </a:solidFill>
                      <a:latin typeface="+mn-lt"/>
                    </a:rPr>
                    <a:t>+</a:t>
                  </a:r>
                  <a:r>
                    <a:rPr lang="en-US" altLang="ja-JP" i="1" dirty="0" err="1" smtClean="0">
                      <a:solidFill>
                        <a:srgbClr val="0000FF"/>
                      </a:solidFill>
                      <a:latin typeface="+mn-lt"/>
                    </a:rPr>
                    <a:t>p</a:t>
                  </a:r>
                  <a:r>
                    <a:rPr lang="en-US" altLang="ja-JP" dirty="0" smtClean="0">
                      <a:solidFill>
                        <a:srgbClr val="0000FF"/>
                      </a:solidFill>
                      <a:latin typeface="+mn-lt"/>
                    </a:rPr>
                    <a:t> 7 </a:t>
                  </a:r>
                  <a:r>
                    <a:rPr lang="en-US" altLang="ja-JP" dirty="0" err="1" smtClean="0">
                      <a:solidFill>
                        <a:srgbClr val="0000FF"/>
                      </a:solidFill>
                      <a:latin typeface="+mn-lt"/>
                    </a:rPr>
                    <a:t>TeV</a:t>
                  </a:r>
                  <a:endParaRPr lang="en-US" altLang="ja-JP" dirty="0" smtClean="0">
                    <a:solidFill>
                      <a:srgbClr val="0000FF"/>
                    </a:solidFill>
                    <a:latin typeface="+mn-lt"/>
                  </a:endParaRPr>
                </a:p>
              </p:txBody>
            </p:sp>
            <p:sp>
              <p:nvSpPr>
                <p:cNvPr id="39960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860" y="1004"/>
                  <a:ext cx="215" cy="23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953" name="Group 20"/>
              <p:cNvGrpSpPr>
                <a:grpSpLocks/>
              </p:cNvGrpSpPr>
              <p:nvPr/>
            </p:nvGrpSpPr>
            <p:grpSpPr bwMode="auto">
              <a:xfrm>
                <a:off x="2135" y="2338"/>
                <a:ext cx="1805" cy="354"/>
                <a:chOff x="2135" y="2338"/>
                <a:chExt cx="1805" cy="354"/>
              </a:xfrm>
            </p:grpSpPr>
            <p:sp>
              <p:nvSpPr>
                <p:cNvPr id="4815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316" y="2352"/>
                  <a:ext cx="1626" cy="3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ja-JP" dirty="0" err="1" smtClean="0">
                      <a:solidFill>
                        <a:srgbClr val="FF0000"/>
                      </a:solidFill>
                      <a:latin typeface="+mn-lt"/>
                    </a:rPr>
                    <a:t>Pb+Pb</a:t>
                  </a:r>
                  <a:r>
                    <a:rPr lang="en-US" altLang="ja-JP" dirty="0" smtClean="0">
                      <a:solidFill>
                        <a:srgbClr val="FF0000"/>
                      </a:solidFill>
                      <a:latin typeface="+mn-lt"/>
                    </a:rPr>
                    <a:t> 2.76 </a:t>
                  </a:r>
                  <a:r>
                    <a:rPr lang="en-US" altLang="ja-JP" dirty="0" err="1" smtClean="0">
                      <a:solidFill>
                        <a:srgbClr val="FF0000"/>
                      </a:solidFill>
                      <a:latin typeface="+mn-lt"/>
                    </a:rPr>
                    <a:t>TeV</a:t>
                  </a:r>
                  <a:endParaRPr lang="en-US" altLang="ja-JP" dirty="0" smtClean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39958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2135" y="2338"/>
                  <a:ext cx="190" cy="18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954" name="Group 24"/>
              <p:cNvGrpSpPr>
                <a:grpSpLocks/>
              </p:cNvGrpSpPr>
              <p:nvPr/>
            </p:nvGrpSpPr>
            <p:grpSpPr bwMode="auto">
              <a:xfrm>
                <a:off x="1629" y="1373"/>
                <a:ext cx="2429" cy="360"/>
                <a:chOff x="1629" y="1373"/>
                <a:chExt cx="2429" cy="360"/>
              </a:xfrm>
            </p:grpSpPr>
            <p:sp>
              <p:nvSpPr>
                <p:cNvPr id="4815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173" y="1373"/>
                  <a:ext cx="1883" cy="3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ja-JP" dirty="0" smtClean="0">
                      <a:latin typeface="+mn-lt"/>
                    </a:rPr>
                    <a:t>radius ~ 1/width</a:t>
                  </a:r>
                </a:p>
              </p:txBody>
            </p:sp>
            <p:sp>
              <p:nvSpPr>
                <p:cNvPr id="39956" name="Line 23"/>
                <p:cNvSpPr>
                  <a:spLocks noChangeShapeType="1"/>
                </p:cNvSpPr>
                <p:nvPr/>
              </p:nvSpPr>
              <p:spPr bwMode="auto">
                <a:xfrm>
                  <a:off x="1629" y="1733"/>
                  <a:ext cx="48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48146" name="Text Box 15"/>
            <p:cNvSpPr txBox="1">
              <a:spLocks noChangeArrowheads="1"/>
            </p:cNvSpPr>
            <p:nvPr/>
          </p:nvSpPr>
          <p:spPr bwMode="auto">
            <a:xfrm rot="16200000">
              <a:off x="587" y="326"/>
              <a:ext cx="1629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600" dirty="0" smtClean="0">
                  <a:latin typeface="+mn-lt"/>
                </a:rPr>
                <a:t>Enhancement</a:t>
              </a:r>
            </a:p>
          </p:txBody>
        </p:sp>
        <p:sp>
          <p:nvSpPr>
            <p:cNvPr id="48147" name="Text Box 14"/>
            <p:cNvSpPr txBox="1">
              <a:spLocks noChangeArrowheads="1"/>
            </p:cNvSpPr>
            <p:nvPr/>
          </p:nvSpPr>
          <p:spPr bwMode="auto">
            <a:xfrm>
              <a:off x="2797" y="2419"/>
              <a:ext cx="2699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600" dirty="0" smtClean="0">
                  <a:latin typeface="+mn-lt"/>
                </a:rPr>
                <a:t>Pair Momentum Difference</a:t>
              </a:r>
            </a:p>
          </p:txBody>
        </p:sp>
      </p:grpSp>
      <p:sp>
        <p:nvSpPr>
          <p:cNvPr id="39941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Hotter, Larger, Longer-Lived Fireball</a:t>
            </a:r>
            <a:endParaRPr lang="ja-JP" altLang="en-US" smtClean="0"/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5940425" y="4365625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PLB 696, 328 (2011)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2862263"/>
            <a:ext cx="21939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sz="2400" dirty="0" smtClean="0"/>
              <a:t>Bose Einstein (aka HBT) </a:t>
            </a:r>
            <a:r>
              <a:rPr lang="en-US" altLang="ja-JP" sz="2600" dirty="0" smtClean="0"/>
              <a:t>particle interferometry</a:t>
            </a:r>
          </a:p>
          <a:p>
            <a:pPr lvl="1" eaLnBrk="1" hangingPunct="1"/>
            <a:r>
              <a:rPr lang="en-US" altLang="ja-JP" sz="2200" dirty="0" smtClean="0"/>
              <a:t>space-time evolution of co-moving </a:t>
            </a:r>
            <a:r>
              <a:rPr lang="en-US" altLang="ja-JP" dirty="0" smtClean="0"/>
              <a:t>volume</a:t>
            </a:r>
          </a:p>
          <a:p>
            <a:pPr lvl="2" eaLnBrk="1" hangingPunct="1"/>
            <a:r>
              <a:rPr lang="en-US" altLang="ja-JP" sz="1800" dirty="0" smtClean="0"/>
              <a:t>lifetime also accessible via Fourier transformation (</a:t>
            </a:r>
            <a:r>
              <a:rPr lang="en-US" altLang="ja-JP" sz="1800" i="1" dirty="0" smtClean="0"/>
              <a:t>E</a:t>
            </a:r>
            <a:r>
              <a:rPr lang="en-US" altLang="ja-JP" sz="1800" dirty="0" smtClean="0"/>
              <a:t>, </a:t>
            </a:r>
            <a:r>
              <a:rPr lang="en-US" altLang="ja-JP" sz="1800" i="1" dirty="0" smtClean="0"/>
              <a:t>p</a:t>
            </a:r>
            <a:r>
              <a:rPr lang="en-US" altLang="ja-JP" sz="1800" dirty="0" smtClean="0"/>
              <a:t>) </a:t>
            </a:r>
            <a:r>
              <a:rPr lang="en-US" altLang="ja-JP" sz="1800" dirty="0" smtClean="0">
                <a:sym typeface="Symbol" pitchFamily="18" charset="2"/>
              </a:rPr>
              <a:t> </a:t>
            </a:r>
            <a:r>
              <a:rPr lang="en-US" altLang="ja-JP" sz="1800" dirty="0" smtClean="0"/>
              <a:t>(</a:t>
            </a:r>
            <a:r>
              <a:rPr lang="en-US" altLang="ja-JP" sz="1800" i="1" dirty="0" smtClean="0">
                <a:latin typeface="Symbol" pitchFamily="18" charset="2"/>
              </a:rPr>
              <a:t>t</a:t>
            </a:r>
            <a:r>
              <a:rPr lang="en-US" altLang="ja-JP" sz="1800" dirty="0" smtClean="0"/>
              <a:t>, </a:t>
            </a:r>
            <a:r>
              <a:rPr lang="en-US" altLang="ja-JP" sz="1800" i="1" dirty="0" smtClean="0"/>
              <a:t>x</a:t>
            </a:r>
            <a:r>
              <a:rPr lang="en-US" altLang="ja-JP" sz="1800" dirty="0" smtClean="0"/>
              <a:t>)</a:t>
            </a:r>
          </a:p>
          <a:p>
            <a:pPr lvl="1" eaLnBrk="1" hangingPunct="1"/>
            <a:r>
              <a:rPr lang="en-US" altLang="ja-JP" sz="2200" dirty="0" smtClean="0"/>
              <a:t>particle multiplicity dependences consistent with models</a:t>
            </a:r>
          </a:p>
          <a:p>
            <a:pPr eaLnBrk="1" hangingPunct="1"/>
            <a:endParaRPr lang="en-US" altLang="ja-JP" sz="2600" dirty="0" smtClean="0"/>
          </a:p>
          <a:p>
            <a:pPr eaLnBrk="1" hangingPunct="1"/>
            <a:endParaRPr lang="en-US" altLang="ja-JP" sz="2600" dirty="0" smtClean="0"/>
          </a:p>
          <a:p>
            <a:pPr eaLnBrk="1" hangingPunct="1"/>
            <a:endParaRPr lang="en-US" altLang="ja-JP" sz="2600" dirty="0" smtClean="0"/>
          </a:p>
          <a:p>
            <a:pPr lvl="1" eaLnBrk="1" hangingPunct="1"/>
            <a:endParaRPr lang="en-US" altLang="ja-JP" sz="2200" dirty="0" smtClean="0"/>
          </a:p>
          <a:p>
            <a:pPr lvl="1" eaLnBrk="1" hangingPunct="1"/>
            <a:endParaRPr lang="en-US" altLang="ja-JP" sz="2200" dirty="0" smtClean="0"/>
          </a:p>
          <a:p>
            <a:pPr lvl="2" eaLnBrk="1" hangingPunct="1"/>
            <a:endParaRPr lang="en-US" altLang="ja-JP" sz="1800" dirty="0" smtClean="0"/>
          </a:p>
          <a:p>
            <a:pPr eaLnBrk="1" hangingPunct="1"/>
            <a:r>
              <a:rPr lang="en-US" altLang="ja-JP" sz="2600" dirty="0" smtClean="0"/>
              <a:t>~ 2×larger, 20–30% longer-lived than at RHIC</a:t>
            </a:r>
          </a:p>
          <a:p>
            <a:pPr lvl="1" eaLnBrk="1" hangingPunct="1"/>
            <a:r>
              <a:rPr lang="en-US" altLang="ja-JP" dirty="0" smtClean="0"/>
              <a:t>~ 300 fm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, ~ 10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1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1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high transverse momentum phenomena, </a:t>
            </a:r>
            <a:r>
              <a:rPr lang="en-US" altLang="ja-JP" i="1" smtClean="0"/>
              <a:t>e.g.</a:t>
            </a:r>
            <a:r>
              <a:rPr lang="en-US" altLang="ja-JP" smtClean="0"/>
              <a:t> jets</a:t>
            </a:r>
          </a:p>
          <a:p>
            <a:r>
              <a:rPr lang="en-US" altLang="ja-JP" smtClean="0"/>
              <a:t>heavy flavors (charm and beauty)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demonstrated very powerful at ALICE/ATLAS/CMS</a:t>
            </a:r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</p:txBody>
      </p:sp>
      <p:sp>
        <p:nvSpPr>
          <p:cNvPr id="4096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Prominent Probes at Higher Energies</a:t>
            </a:r>
            <a:endParaRPr lang="ja-JP" altLang="en-US" dirty="0" smtClean="0"/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151063"/>
            <a:ext cx="4103687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>
                <a:sym typeface="Wingdings" pitchFamily="2" charset="2"/>
              </a:rPr>
              <a:t>asymmetric di-jets and even mono-jets (!)</a:t>
            </a:r>
          </a:p>
          <a:p>
            <a:endParaRPr lang="en-US" altLang="ja-JP" dirty="0" smtClean="0">
              <a:sym typeface="Wingdings" pitchFamily="2" charset="2"/>
            </a:endParaRPr>
          </a:p>
          <a:p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r>
              <a:rPr lang="en-US" altLang="ja-JP" dirty="0" smtClean="0">
                <a:sym typeface="Wingdings" pitchFamily="2" charset="2"/>
              </a:rPr>
              <a:t>lost jet energy distributed very widely</a:t>
            </a: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r>
              <a:rPr lang="en-US" altLang="ja-JP" baseline="-25000" dirty="0" smtClean="0">
                <a:sym typeface="Wingdings" pitchFamily="2" charset="2"/>
              </a:rPr>
              <a:t> </a:t>
            </a:r>
            <a:r>
              <a:rPr lang="en-US" altLang="ja-JP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ja-JP" dirty="0" smtClean="0">
                <a:sym typeface="Wingdings" pitchFamily="2" charset="2"/>
              </a:rPr>
              <a:t>R &gt; 0.8 ~ </a:t>
            </a:r>
            <a:r>
              <a:rPr lang="en-US" altLang="ja-JP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dirty="0" smtClean="0">
                <a:sym typeface="Wingdings" pitchFamily="2" charset="2"/>
              </a:rPr>
              <a:t>/4</a:t>
            </a:r>
          </a:p>
          <a:p>
            <a:pPr lvl="1"/>
            <a:r>
              <a:rPr lang="en-US" altLang="ja-JP" dirty="0" smtClean="0">
                <a:sym typeface="Wingdings" pitchFamily="2" charset="2"/>
              </a:rPr>
              <a:t>enhancement at low </a:t>
            </a:r>
            <a:r>
              <a:rPr lang="en-US" altLang="ja-JP" i="1" dirty="0" err="1" smtClean="0">
                <a:sym typeface="Wingdings" pitchFamily="2" charset="2"/>
              </a:rPr>
              <a:t>p</a:t>
            </a:r>
            <a:r>
              <a:rPr lang="en-US" altLang="ja-JP" baseline="-25000" dirty="0" err="1" smtClean="0">
                <a:sym typeface="Wingdings" pitchFamily="2" charset="2"/>
              </a:rPr>
              <a:t>T</a:t>
            </a:r>
            <a:endParaRPr lang="en-US" altLang="ja-JP" baseline="-25000" dirty="0" smtClean="0">
              <a:sym typeface="Wingdings" pitchFamily="2" charset="2"/>
            </a:endParaRPr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Jet </a:t>
            </a:r>
            <a:r>
              <a:rPr lang="en-US" altLang="ja-JP" dirty="0" smtClean="0"/>
              <a:t>Modification at LHC</a:t>
            </a:r>
            <a:endParaRPr lang="en-US" altLang="ja-JP" baseline="-25000" dirty="0" smtClean="0"/>
          </a:p>
        </p:txBody>
      </p:sp>
      <p:grpSp>
        <p:nvGrpSpPr>
          <p:cNvPr id="43012" name="Group 11"/>
          <p:cNvGrpSpPr>
            <a:grpSpLocks/>
          </p:cNvGrpSpPr>
          <p:nvPr/>
        </p:nvGrpSpPr>
        <p:grpSpPr bwMode="auto">
          <a:xfrm>
            <a:off x="1403350" y="3709988"/>
            <a:ext cx="4968875" cy="1711325"/>
            <a:chOff x="838200" y="2362200"/>
            <a:chExt cx="6323587" cy="2362200"/>
          </a:xfrm>
        </p:grpSpPr>
        <p:pic>
          <p:nvPicPr>
            <p:cNvPr id="430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362200"/>
              <a:ext cx="6323587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038600"/>
              <a:ext cx="1371600" cy="170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3581400"/>
              <a:ext cx="743638" cy="6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505200"/>
              <a:ext cx="108653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305173" y="2590093"/>
              <a:ext cx="765700" cy="26514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l-GR" sz="1250" b="1" dirty="0"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1250" b="1" dirty="0">
                  <a:latin typeface="Times New Roman" pitchFamily="18" charset="0"/>
                  <a:cs typeface="Times New Roman" pitchFamily="18" charset="0"/>
                </a:rPr>
                <a:t>R&gt;0.8</a:t>
              </a:r>
            </a:p>
          </p:txBody>
        </p:sp>
      </p:grp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690688"/>
            <a:ext cx="3119437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6602884" y="4524648"/>
            <a:ext cx="6334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CMS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09046" y="2465661"/>
            <a:ext cx="8112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ATLAS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 rot="-5400000">
            <a:off x="3611761" y="3293542"/>
            <a:ext cx="590550" cy="1436688"/>
          </a:xfrm>
          <a:prstGeom prst="can">
            <a:avLst>
              <a:gd name="adj" fmla="val 6082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charset="0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1745655" y="3681686"/>
            <a:ext cx="2382837" cy="350837"/>
          </a:xfrm>
          <a:custGeom>
            <a:avLst/>
            <a:gdLst>
              <a:gd name="T0" fmla="*/ 0 w 1501"/>
              <a:gd name="T1" fmla="*/ 2147483647 h 221"/>
              <a:gd name="T2" fmla="*/ 2147483647 w 1501"/>
              <a:gd name="T3" fmla="*/ 2147483647 h 221"/>
              <a:gd name="T4" fmla="*/ 2147483647 w 1501"/>
              <a:gd name="T5" fmla="*/ 0 h 221"/>
              <a:gd name="T6" fmla="*/ 0 60000 65536"/>
              <a:gd name="T7" fmla="*/ 0 60000 65536"/>
              <a:gd name="T8" fmla="*/ 0 60000 65536"/>
              <a:gd name="T9" fmla="*/ 0 w 1501"/>
              <a:gd name="T10" fmla="*/ 0 h 221"/>
              <a:gd name="T11" fmla="*/ 1501 w 1501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" h="221">
                <a:moveTo>
                  <a:pt x="0" y="221"/>
                </a:moveTo>
                <a:lnTo>
                  <a:pt x="1317" y="221"/>
                </a:lnTo>
                <a:lnTo>
                  <a:pt x="1501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Freeform 6"/>
          <p:cNvSpPr>
            <a:spLocks/>
          </p:cNvSpPr>
          <p:nvPr/>
        </p:nvSpPr>
        <p:spPr bwMode="auto">
          <a:xfrm>
            <a:off x="3757017" y="4218261"/>
            <a:ext cx="2508250" cy="350837"/>
          </a:xfrm>
          <a:custGeom>
            <a:avLst/>
            <a:gdLst>
              <a:gd name="T0" fmla="*/ 2147483647 w 1580"/>
              <a:gd name="T1" fmla="*/ 0 h 221"/>
              <a:gd name="T2" fmla="*/ 2147483647 w 1580"/>
              <a:gd name="T3" fmla="*/ 2147483647 h 221"/>
              <a:gd name="T4" fmla="*/ 0 w 1580"/>
              <a:gd name="T5" fmla="*/ 2147483647 h 221"/>
              <a:gd name="T6" fmla="*/ 0 60000 65536"/>
              <a:gd name="T7" fmla="*/ 0 60000 65536"/>
              <a:gd name="T8" fmla="*/ 0 60000 65536"/>
              <a:gd name="T9" fmla="*/ 0 w 1580"/>
              <a:gd name="T10" fmla="*/ 0 h 221"/>
              <a:gd name="T11" fmla="*/ 1580 w 1580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0" h="221">
                <a:moveTo>
                  <a:pt x="1580" y="0"/>
                </a:moveTo>
                <a:lnTo>
                  <a:pt x="184" y="1"/>
                </a:lnTo>
                <a:lnTo>
                  <a:pt x="0" y="221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rot="20991552" flipV="1">
            <a:off x="4033242" y="3084786"/>
            <a:ext cx="157163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4258667" y="2760936"/>
            <a:ext cx="317500" cy="750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4380905" y="3357836"/>
            <a:ext cx="279400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4166592" y="3002236"/>
            <a:ext cx="146050" cy="569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4245967" y="2487886"/>
            <a:ext cx="874713" cy="11255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H="1">
            <a:off x="3404592" y="4726261"/>
            <a:ext cx="288925" cy="1008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3461742" y="4664348"/>
            <a:ext cx="173038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flipH="1">
            <a:off x="3355380" y="4629423"/>
            <a:ext cx="27940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H="1">
            <a:off x="3052167" y="4569098"/>
            <a:ext cx="6508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3730030" y="4638948"/>
            <a:ext cx="2540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3793530" y="4621486"/>
            <a:ext cx="149225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2469555" y="2889523"/>
            <a:ext cx="1695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hadrons (jet)</a:t>
            </a:r>
            <a:endParaRPr kumimoji="0" lang="ja-JP" altLang="en-US" dirty="0" smtClean="0">
              <a:latin typeface="+mn-lt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4625380" y="2060848"/>
            <a:ext cx="1731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high </a:t>
            </a:r>
            <a:r>
              <a:rPr kumimoji="0" lang="en-US" altLang="ja-JP" i="1" dirty="0" err="1" smtClean="0">
                <a:solidFill>
                  <a:srgbClr val="FF9966"/>
                </a:solidFill>
                <a:latin typeface="+mn-lt"/>
              </a:rPr>
              <a:t>p</a:t>
            </a:r>
            <a:r>
              <a:rPr kumimoji="0" lang="en-US" altLang="ja-JP" baseline="-25000" dirty="0" err="1" smtClean="0">
                <a:solidFill>
                  <a:srgbClr val="FF9966"/>
                </a:solidFill>
                <a:latin typeface="+mn-lt"/>
              </a:rPr>
              <a:t>T</a:t>
            </a: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 hadron</a:t>
            </a:r>
            <a:endParaRPr kumimoji="0" lang="ja-JP" altLang="en-US" dirty="0" smtClean="0">
              <a:solidFill>
                <a:srgbClr val="FF9966"/>
              </a:solidFill>
              <a:latin typeface="+mn-lt"/>
            </a:endParaRPr>
          </a:p>
        </p:txBody>
      </p:sp>
      <p:sp>
        <p:nvSpPr>
          <p:cNvPr id="32" name="Freeform 20"/>
          <p:cNvSpPr>
            <a:spLocks/>
          </p:cNvSpPr>
          <p:nvPr/>
        </p:nvSpPr>
        <p:spPr bwMode="auto">
          <a:xfrm>
            <a:off x="3853855" y="4032523"/>
            <a:ext cx="200025" cy="187325"/>
          </a:xfrm>
          <a:custGeom>
            <a:avLst/>
            <a:gdLst>
              <a:gd name="T0" fmla="*/ 0 w 109"/>
              <a:gd name="T1" fmla="*/ 2147483647 h 140"/>
              <a:gd name="T2" fmla="*/ 2147483647 w 109"/>
              <a:gd name="T3" fmla="*/ 2147483647 h 140"/>
              <a:gd name="T4" fmla="*/ 2147483647 w 109"/>
              <a:gd name="T5" fmla="*/ 2147483647 h 140"/>
              <a:gd name="T6" fmla="*/ 2147483647 w 109"/>
              <a:gd name="T7" fmla="*/ 2147483647 h 140"/>
              <a:gd name="T8" fmla="*/ 2147483647 w 109"/>
              <a:gd name="T9" fmla="*/ 2147483647 h 140"/>
              <a:gd name="T10" fmla="*/ 2147483647 w 109"/>
              <a:gd name="T11" fmla="*/ 2147483647 h 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40"/>
              <a:gd name="T20" fmla="*/ 109 w 109"/>
              <a:gd name="T21" fmla="*/ 140 h 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40">
                <a:moveTo>
                  <a:pt x="0" y="11"/>
                </a:moveTo>
                <a:cubicBezTo>
                  <a:pt x="38" y="5"/>
                  <a:pt x="77" y="0"/>
                  <a:pt x="80" y="11"/>
                </a:cubicBezTo>
                <a:cubicBezTo>
                  <a:pt x="83" y="22"/>
                  <a:pt x="12" y="64"/>
                  <a:pt x="16" y="75"/>
                </a:cubicBezTo>
                <a:cubicBezTo>
                  <a:pt x="20" y="86"/>
                  <a:pt x="99" y="66"/>
                  <a:pt x="104" y="75"/>
                </a:cubicBezTo>
                <a:cubicBezTo>
                  <a:pt x="109" y="84"/>
                  <a:pt x="49" y="122"/>
                  <a:pt x="48" y="131"/>
                </a:cubicBezTo>
                <a:cubicBezTo>
                  <a:pt x="47" y="140"/>
                  <a:pt x="88" y="132"/>
                  <a:pt x="96" y="13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3980855" y="5227911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hadrons (jet)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1691680" y="5483498"/>
            <a:ext cx="1763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high </a:t>
            </a:r>
            <a:r>
              <a:rPr kumimoji="0" lang="en-US" altLang="ja-JP" i="1" dirty="0" err="1" smtClean="0">
                <a:solidFill>
                  <a:srgbClr val="FF9966"/>
                </a:solidFill>
                <a:latin typeface="+mn-lt"/>
              </a:rPr>
              <a:t>p</a:t>
            </a:r>
            <a:r>
              <a:rPr kumimoji="0" lang="en-US" altLang="ja-JP" baseline="-25000" dirty="0" err="1" smtClean="0">
                <a:solidFill>
                  <a:srgbClr val="FF9966"/>
                </a:solidFill>
                <a:latin typeface="+mn-lt"/>
              </a:rPr>
              <a:t>T</a:t>
            </a: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 hadron</a:t>
            </a:r>
            <a:endParaRPr kumimoji="0" lang="ja-JP" altLang="en-US" dirty="0">
              <a:solidFill>
                <a:srgbClr val="FF9966"/>
              </a:solidFill>
              <a:latin typeface="+mn-lt"/>
            </a:endParaRPr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1964730" y="3643586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0000FF"/>
                </a:solidFill>
                <a:latin typeface="+mn-lt"/>
              </a:rPr>
              <a:t>quark</a:t>
            </a:r>
            <a:endParaRPr kumimoji="0" lang="ja-JP" altLang="en-US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5204817" y="4292873"/>
            <a:ext cx="1439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0000FF"/>
                </a:solidFill>
                <a:latin typeface="+mn-lt"/>
              </a:rPr>
              <a:t>(anti-)quark</a:t>
            </a:r>
            <a:endParaRPr kumimoji="0" lang="ja-JP" altLang="en-US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7" name="Line 25"/>
          <p:cNvSpPr>
            <a:spLocks noChangeShapeType="1"/>
          </p:cNvSpPr>
          <p:nvPr/>
        </p:nvSpPr>
        <p:spPr bwMode="auto">
          <a:xfrm rot="20991552" flipV="1">
            <a:off x="4066580" y="3467373"/>
            <a:ext cx="39687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Line 26"/>
          <p:cNvSpPr>
            <a:spLocks noChangeShapeType="1"/>
          </p:cNvSpPr>
          <p:nvPr/>
        </p:nvSpPr>
        <p:spPr bwMode="auto">
          <a:xfrm flipV="1">
            <a:off x="4163417" y="3394348"/>
            <a:ext cx="460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Line 27"/>
          <p:cNvSpPr>
            <a:spLocks noChangeShapeType="1"/>
          </p:cNvSpPr>
          <p:nvPr/>
        </p:nvSpPr>
        <p:spPr bwMode="auto">
          <a:xfrm flipV="1">
            <a:off x="4269780" y="3321323"/>
            <a:ext cx="71437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flipV="1">
            <a:off x="4382492" y="3518173"/>
            <a:ext cx="103188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Line 29"/>
          <p:cNvSpPr>
            <a:spLocks noChangeShapeType="1"/>
          </p:cNvSpPr>
          <p:nvPr/>
        </p:nvSpPr>
        <p:spPr bwMode="auto">
          <a:xfrm flipV="1">
            <a:off x="4252317" y="3249886"/>
            <a:ext cx="279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3869730" y="2781573"/>
            <a:ext cx="169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quenched jet</a:t>
            </a:r>
            <a:endParaRPr kumimoji="0" lang="ja-JP" altLang="en-US" dirty="0" smtClean="0">
              <a:latin typeface="+mn-lt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/>
      <p:bldP spid="34" grpId="0"/>
      <p:bldP spid="35" grpId="0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6"/>
          <p:cNvGrpSpPr>
            <a:grpSpLocks/>
          </p:cNvGrpSpPr>
          <p:nvPr/>
        </p:nvGrpSpPr>
        <p:grpSpPr bwMode="auto">
          <a:xfrm>
            <a:off x="430213" y="1412875"/>
            <a:ext cx="5305425" cy="2433638"/>
            <a:chOff x="152400" y="2767692"/>
            <a:chExt cx="4953616" cy="2265670"/>
          </a:xfrm>
        </p:grpSpPr>
        <p:pic>
          <p:nvPicPr>
            <p:cNvPr id="44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501551"/>
              <a:ext cx="4953616" cy="53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767692"/>
              <a:ext cx="4953616" cy="1804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171822"/>
              <a:ext cx="1143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narrow cone </a:t>
            </a:r>
            <a:r>
              <a:rPr lang="en-US" altLang="ja-JP" smtClean="0">
                <a:sym typeface="Symbol" pitchFamily="18" charset="2"/>
              </a:rPr>
              <a:t> </a:t>
            </a:r>
            <a:r>
              <a:rPr lang="en-US" altLang="ja-JP" smtClean="0"/>
              <a:t>high </a:t>
            </a:r>
            <a:r>
              <a:rPr lang="en-US" altLang="ja-JP" i="1" smtClean="0"/>
              <a:t>z</a:t>
            </a:r>
            <a:r>
              <a:rPr lang="en-US" altLang="ja-JP" baseline="-25000" smtClean="0"/>
              <a:t>T</a:t>
            </a:r>
            <a:r>
              <a:rPr lang="en-US" altLang="ja-JP" smtClean="0"/>
              <a:t> suppression</a:t>
            </a:r>
          </a:p>
          <a:p>
            <a:pPr lvl="1"/>
            <a:r>
              <a:rPr lang="en-US" altLang="ja-JP" smtClean="0"/>
              <a:t>no corresponding enhancement at low </a:t>
            </a:r>
            <a:r>
              <a:rPr lang="en-US" altLang="ja-JP" i="1" smtClean="0"/>
              <a:t>z</a:t>
            </a:r>
            <a:r>
              <a:rPr lang="en-US" altLang="ja-JP" baseline="-25000" smtClean="0"/>
              <a:t>T</a:t>
            </a:r>
            <a:endParaRPr lang="en-US" altLang="ja-JP" smtClean="0"/>
          </a:p>
          <a:p>
            <a:r>
              <a:rPr lang="en-US" altLang="ja-JP" smtClean="0"/>
              <a:t>wide cone </a:t>
            </a:r>
            <a:r>
              <a:rPr lang="en-US" altLang="ja-JP" smtClean="0">
                <a:sym typeface="Symbol" pitchFamily="18" charset="2"/>
              </a:rPr>
              <a:t> </a:t>
            </a:r>
            <a:r>
              <a:rPr lang="en-US" altLang="ja-JP" smtClean="0"/>
              <a:t>low </a:t>
            </a:r>
            <a:r>
              <a:rPr lang="en-US" altLang="ja-JP" i="1" smtClean="0"/>
              <a:t>z</a:t>
            </a:r>
            <a:r>
              <a:rPr lang="en-US" altLang="ja-JP" baseline="-25000" smtClean="0"/>
              <a:t>T</a:t>
            </a:r>
            <a:r>
              <a:rPr lang="en-US" altLang="ja-JP" smtClean="0"/>
              <a:t> enhancement</a:t>
            </a:r>
            <a:endParaRPr lang="ja-JP" altLang="en-US" smtClean="0"/>
          </a:p>
        </p:txBody>
      </p:sp>
      <p:sp>
        <p:nvSpPr>
          <p:cNvPr id="44036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Jet Energy Loss and Redistribution</a:t>
            </a:r>
            <a:endParaRPr lang="ja-JP" altLang="en-US" smtClean="0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529013"/>
            <a:ext cx="35829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4924425" y="4437063"/>
            <a:ext cx="38147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/6  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/3  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/2</a:t>
            </a:r>
          </a:p>
        </p:txBody>
      </p:sp>
      <p:sp>
        <p:nvSpPr>
          <p:cNvPr id="17" name="TextBox 20"/>
          <p:cNvSpPr txBox="1"/>
          <p:nvPr/>
        </p:nvSpPr>
        <p:spPr>
          <a:xfrm>
            <a:off x="827088" y="3429000"/>
            <a:ext cx="762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high </a:t>
            </a:r>
            <a:r>
              <a:rPr lang="en-US" sz="1400" i="1" dirty="0" err="1">
                <a:solidFill>
                  <a:srgbClr val="002060"/>
                </a:solidFill>
                <a:latin typeface="+mn-lt"/>
              </a:rPr>
              <a:t>z</a:t>
            </a:r>
            <a:r>
              <a:rPr lang="en-US" sz="1400" baseline="-25000" dirty="0" err="1">
                <a:solidFill>
                  <a:srgbClr val="002060"/>
                </a:solidFill>
                <a:latin typeface="+mn-lt"/>
              </a:rPr>
              <a:t>T</a:t>
            </a:r>
            <a:endParaRPr lang="en-US" sz="1400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5114925" y="3429000"/>
            <a:ext cx="762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low </a:t>
            </a:r>
            <a:r>
              <a:rPr lang="en-US" sz="1400" i="1" dirty="0" err="1">
                <a:solidFill>
                  <a:srgbClr val="002060"/>
                </a:solidFill>
                <a:latin typeface="+mn-lt"/>
              </a:rPr>
              <a:t>z</a:t>
            </a:r>
            <a:r>
              <a:rPr lang="en-US" sz="1400" baseline="-25000" dirty="0" err="1">
                <a:solidFill>
                  <a:srgbClr val="002060"/>
                </a:solidFill>
                <a:latin typeface="+mn-lt"/>
              </a:rPr>
              <a:t>T</a:t>
            </a:r>
            <a:endParaRPr lang="en-US" sz="1400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Rectangle 31"/>
          <p:cNvSpPr/>
          <p:nvPr/>
        </p:nvSpPr>
        <p:spPr>
          <a:xfrm>
            <a:off x="376238" y="2403475"/>
            <a:ext cx="46037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4042" name="Group 18"/>
          <p:cNvGrpSpPr>
            <a:grpSpLocks/>
          </p:cNvGrpSpPr>
          <p:nvPr/>
        </p:nvGrpSpPr>
        <p:grpSpPr bwMode="auto">
          <a:xfrm>
            <a:off x="5957888" y="1990725"/>
            <a:ext cx="2438400" cy="646113"/>
            <a:chOff x="6172200" y="3200400"/>
            <a:chExt cx="2438400" cy="646331"/>
          </a:xfrm>
        </p:grpSpPr>
        <p:sp>
          <p:nvSpPr>
            <p:cNvPr id="44048" name="TextBox 14"/>
            <p:cNvSpPr txBox="1">
              <a:spLocks noChangeArrowheads="1"/>
            </p:cNvSpPr>
            <p:nvPr/>
          </p:nvSpPr>
          <p:spPr bwMode="auto">
            <a:xfrm>
              <a:off x="6553200" y="3200400"/>
              <a:ext cx="2057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yield in Au+Au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yield in p+p</a:t>
              </a:r>
            </a:p>
          </p:txBody>
        </p:sp>
        <p:sp>
          <p:nvSpPr>
            <p:cNvPr id="44049" name="TextBox 15"/>
            <p:cNvSpPr txBox="1">
              <a:spLocks noChangeArrowheads="1"/>
            </p:cNvSpPr>
            <p:nvPr/>
          </p:nvSpPr>
          <p:spPr bwMode="auto">
            <a:xfrm>
              <a:off x="6172200" y="3360964"/>
              <a:ext cx="762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ja-JP" sz="1800" b="0" baseline="-25000">
                  <a:latin typeface="Times New Roman" pitchFamily="18" charset="0"/>
                  <a:cs typeface="Times New Roman" pitchFamily="18" charset="0"/>
                </a:rPr>
                <a:t>AA</a:t>
              </a: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 = </a:t>
              </a:r>
            </a:p>
          </p:txBody>
        </p:sp>
        <p:cxnSp>
          <p:nvCxnSpPr>
            <p:cNvPr id="23" name="Straight Connector 17"/>
            <p:cNvCxnSpPr/>
            <p:nvPr/>
          </p:nvCxnSpPr>
          <p:spPr>
            <a:xfrm>
              <a:off x="6781800" y="3548180"/>
              <a:ext cx="1600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043" name="TextBox 19"/>
          <p:cNvSpPr txBox="1">
            <a:spLocks noChangeArrowheads="1"/>
          </p:cNvSpPr>
          <p:nvPr/>
        </p:nvSpPr>
        <p:spPr bwMode="auto">
          <a:xfrm>
            <a:off x="5954713" y="2566988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 = ln(1/z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 = p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 baseline="30000">
                <a:latin typeface="Times New Roman" pitchFamily="18" charset="0"/>
                <a:cs typeface="Times New Roman" pitchFamily="18" charset="0"/>
              </a:rPr>
              <a:t>hadron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/p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 baseline="30000">
                <a:latin typeface="Times New Roman" pitchFamily="18" charset="0"/>
                <a:cs typeface="Times New Roman" pitchFamily="18" charset="0"/>
              </a:rPr>
              <a:t>photon</a:t>
            </a:r>
            <a:endParaRPr lang="en-US" altLang="ja-JP" sz="1800" b="0" baseline="30000">
              <a:latin typeface="Arial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13400" y="1477963"/>
            <a:ext cx="9366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PHENIX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shape after energy loss consistent with in vacuum</a:t>
            </a:r>
          </a:p>
          <a:p>
            <a:pPr lvl="1"/>
            <a:r>
              <a:rPr lang="en-US" altLang="ja-JP" smtClean="0"/>
              <a:t>energy ratio in different cone radii </a:t>
            </a:r>
            <a:r>
              <a:rPr lang="el-GR" altLang="ja-JP" i="1" smtClean="0"/>
              <a:t>σ</a:t>
            </a:r>
            <a:r>
              <a:rPr lang="el-GR" altLang="ja-JP" smtClean="0"/>
              <a:t>(</a:t>
            </a:r>
            <a:r>
              <a:rPr lang="en-US" altLang="ja-JP" i="1" smtClean="0"/>
              <a:t>R</a:t>
            </a:r>
            <a:r>
              <a:rPr lang="en-US" altLang="ja-JP" smtClean="0"/>
              <a:t>=0.2)/</a:t>
            </a:r>
            <a:r>
              <a:rPr lang="el-GR" altLang="ja-JP" i="1" smtClean="0"/>
              <a:t>σ</a:t>
            </a:r>
            <a:r>
              <a:rPr lang="el-GR" altLang="ja-JP" smtClean="0"/>
              <a:t>(</a:t>
            </a:r>
            <a:r>
              <a:rPr lang="en-US" altLang="ja-JP" i="1" smtClean="0"/>
              <a:t>R</a:t>
            </a:r>
            <a:r>
              <a:rPr lang="en-US" altLang="ja-JP" smtClean="0"/>
              <a:t>=0.3)</a:t>
            </a:r>
          </a:p>
          <a:p>
            <a:pPr lvl="1"/>
            <a:r>
              <a:rPr lang="en-US" altLang="ja-JP" smtClean="0"/>
              <a:t>both for peripheral and central collisions</a:t>
            </a:r>
          </a:p>
          <a:p>
            <a:r>
              <a:rPr lang="en-US" altLang="ja-JP" smtClean="0"/>
              <a:t>no sign of jet broadening</a:t>
            </a:r>
          </a:p>
          <a:p>
            <a:r>
              <a:rPr lang="en-US" altLang="ja-JP" smtClean="0"/>
              <a:t>good agreement with a model with energy loss</a:t>
            </a:r>
            <a:endParaRPr lang="ja-JP" altLang="en-US" smtClean="0"/>
          </a:p>
        </p:txBody>
      </p:sp>
      <p:sp>
        <p:nvSpPr>
          <p:cNvPr id="4505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Survived Jets Un-Modified ?</a:t>
            </a:r>
            <a:endParaRPr lang="ja-JP" altLang="en-US" smtClean="0"/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640138"/>
            <a:ext cx="417671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662363"/>
            <a:ext cx="41084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why nucleus-nucleus at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range?</a:t>
            </a:r>
          </a:p>
          <a:p>
            <a:pPr lvl="1" eaLnBrk="1" hangingPunct="1"/>
            <a:r>
              <a:rPr lang="en-US" altLang="ja-JP" dirty="0" smtClean="0"/>
              <a:t>“snowball + snowball”</a:t>
            </a:r>
          </a:p>
          <a:p>
            <a:pPr lvl="2" eaLnBrk="1" hangingPunct="1"/>
            <a:endParaRPr lang="en-US" altLang="ja-JP" sz="800" dirty="0" smtClean="0"/>
          </a:p>
          <a:p>
            <a:pPr eaLnBrk="1" hangingPunct="1"/>
            <a:r>
              <a:rPr lang="en-US" altLang="ja-JP" dirty="0" smtClean="0"/>
              <a:t>“system” of particles under strong QCD field</a:t>
            </a:r>
          </a:p>
          <a:p>
            <a:pPr lvl="1" eaLnBrk="1" hangingPunct="1"/>
            <a:r>
              <a:rPr lang="en-US" altLang="ja-JP" dirty="0" smtClean="0"/>
              <a:t>non-</a:t>
            </a:r>
            <a:r>
              <a:rPr lang="en-US" altLang="ja-JP" dirty="0" err="1" smtClean="0"/>
              <a:t>perturbative</a:t>
            </a:r>
            <a:r>
              <a:rPr lang="en-US" altLang="ja-JP" dirty="0" smtClean="0"/>
              <a:t> QCD under extreme conditions</a:t>
            </a:r>
            <a:endParaRPr lang="en-US" altLang="ja-JP" i="1" dirty="0" smtClean="0"/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“processes” between elementary particles</a:t>
            </a:r>
          </a:p>
          <a:p>
            <a:pPr eaLnBrk="1" hangingPunct="1"/>
            <a:r>
              <a:rPr lang="en-US" altLang="ja-JP" dirty="0" smtClean="0"/>
              <a:t>state of matter at ~ 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5</a:t>
            </a:r>
            <a:r>
              <a:rPr lang="en-US" altLang="ja-JP" dirty="0" smtClean="0"/>
              <a:t> seconds after Big Bang</a:t>
            </a:r>
          </a:p>
          <a:p>
            <a:pPr lvl="1" eaLnBrk="1" hangingPunct="1"/>
            <a:r>
              <a:rPr lang="en-US" altLang="ja-JP" dirty="0" smtClean="0"/>
              <a:t>quark (de)confinement</a:t>
            </a:r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production/interaction of matter at ~ 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 seconds</a:t>
            </a:r>
          </a:p>
          <a:p>
            <a:pPr eaLnBrk="1" hangingPunct="1"/>
            <a:r>
              <a:rPr lang="en-US" altLang="ja-JP" dirty="0" err="1" smtClean="0"/>
              <a:t>hadronic</a:t>
            </a:r>
            <a:r>
              <a:rPr lang="en-US" altLang="ja-JP" dirty="0" smtClean="0"/>
              <a:t> mass generation at confinement</a:t>
            </a:r>
          </a:p>
          <a:p>
            <a:pPr lvl="1" eaLnBrk="1" hangingPunct="1"/>
            <a:r>
              <a:rPr lang="en-US" altLang="ja-JP" dirty="0" smtClean="0"/>
              <a:t>spontaneous chiral symmetry breaking/restoration</a:t>
            </a:r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particle mass generation via BEH mechanism</a:t>
            </a:r>
          </a:p>
          <a:p>
            <a:pPr lvl="1" eaLnBrk="1" hangingPunct="1"/>
            <a:endParaRPr lang="en-US" altLang="ja-JP" dirty="0" smtClean="0"/>
          </a:p>
        </p:txBody>
      </p:sp>
      <p:sp>
        <p:nvSpPr>
          <p:cNvPr id="16387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Goals of High Energy A+A Collisions</a:t>
            </a:r>
            <a:endParaRPr lang="ja-JP" altLang="en-US" dirty="0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smtClean="0"/>
              <a:t>RHIC and LHC heavy flavor results consistent</a:t>
            </a:r>
          </a:p>
          <a:p>
            <a:pPr lvl="1"/>
            <a:r>
              <a:rPr lang="en-US" altLang="ja-JP" smtClean="0"/>
              <a:t>charm+beauty mesons’ semi-leptonic decay electrons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r>
              <a:rPr lang="en-US" altLang="ja-JP" smtClean="0"/>
              <a:t>next step: charm/beauty separation</a:t>
            </a:r>
          </a:p>
          <a:p>
            <a:pPr lvl="1"/>
            <a:r>
              <a:rPr lang="en-US" altLang="ja-JP" smtClean="0"/>
              <a:t>key: vertex detctors</a:t>
            </a:r>
            <a:endParaRPr lang="ja-JP" altLang="en-US" smtClean="0"/>
          </a:p>
        </p:txBody>
      </p:sp>
      <p:sp>
        <p:nvSpPr>
          <p:cNvPr id="4608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PID’ed Singles for Flavor Differential</a:t>
            </a:r>
            <a:endParaRPr lang="ja-JP" altLang="en-US" smtClean="0"/>
          </a:p>
        </p:txBody>
      </p:sp>
      <p:graphicFrame>
        <p:nvGraphicFramePr>
          <p:cNvPr id="46084" name="オブジェクト 7"/>
          <p:cNvGraphicFramePr>
            <a:graphicFrameLocks noChangeAspect="1"/>
          </p:cNvGraphicFramePr>
          <p:nvPr/>
        </p:nvGraphicFramePr>
        <p:xfrm>
          <a:off x="2020888" y="2163763"/>
          <a:ext cx="3371850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9" name="Acrobat Document" r:id="rId4" imgW="5400664" imgH="5209972" progId="AcroExch.Document.7">
                  <p:embed/>
                </p:oleObj>
              </mc:Choice>
              <mc:Fallback>
                <p:oleObj name="Acrobat Document" r:id="rId4" imgW="5400664" imgH="5209972" progId="AcroExch.Document.7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2163763"/>
                        <a:ext cx="3371850" cy="325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468938" y="4595813"/>
            <a:ext cx="16240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PHENIX, ALICE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charm and beauty mesons with compatible &lt;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&gt; </a:t>
            </a:r>
          </a:p>
          <a:p>
            <a:pPr lvl="1"/>
            <a:r>
              <a:rPr lang="en-US" altLang="ja-JP" dirty="0" smtClean="0"/>
              <a:t>open charm (average of D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, D</a:t>
            </a:r>
            <a:r>
              <a:rPr lang="en-US" altLang="ja-JP" baseline="30000" dirty="0" smtClean="0">
                <a:latin typeface="Symbol" pitchFamily="18" charset="2"/>
              </a:rPr>
              <a:t>+</a:t>
            </a:r>
            <a:r>
              <a:rPr lang="en-US" altLang="ja-JP" dirty="0" smtClean="0"/>
              <a:t>, D</a:t>
            </a:r>
            <a:r>
              <a:rPr lang="en-US" altLang="ja-JP" baseline="30000" dirty="0" smtClean="0">
                <a:latin typeface="Symbol" pitchFamily="18" charset="2"/>
              </a:rPr>
              <a:t>*+</a:t>
            </a:r>
            <a:r>
              <a:rPr lang="en-US" altLang="ja-JP" dirty="0" smtClean="0"/>
              <a:t>), ALICE</a:t>
            </a:r>
          </a:p>
          <a:p>
            <a:pPr lvl="1"/>
            <a:r>
              <a:rPr lang="en-US" altLang="ja-JP" dirty="0" smtClean="0"/>
              <a:t>non-prompt 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(</a:t>
            </a:r>
            <a:r>
              <a:rPr lang="en-US" altLang="ja-JP" dirty="0" smtClean="0">
                <a:sym typeface="Symbol" pitchFamily="18" charset="2"/>
              </a:rPr>
              <a:t> B</a:t>
            </a:r>
            <a:r>
              <a:rPr lang="en-US" altLang="ja-JP" dirty="0" smtClean="0"/>
              <a:t>), CMS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indication of weaker suppression of beauty</a:t>
            </a:r>
          </a:p>
        </p:txBody>
      </p:sp>
      <p:sp>
        <p:nvSpPr>
          <p:cNvPr id="4710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Possible Mass Hierarchy</a:t>
            </a:r>
            <a:endParaRPr lang="ja-JP" altLang="en-US" smtClean="0"/>
          </a:p>
        </p:txBody>
      </p:sp>
      <p:graphicFrame>
        <p:nvGraphicFramePr>
          <p:cNvPr id="47108" name="オブジェクト 6"/>
          <p:cNvGraphicFramePr>
            <a:graphicFrameLocks noChangeAspect="1"/>
          </p:cNvGraphicFramePr>
          <p:nvPr/>
        </p:nvGraphicFramePr>
        <p:xfrm>
          <a:off x="2843213" y="2649538"/>
          <a:ext cx="2808287" cy="286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2" name="Acrobat Document" r:id="rId4" imgW="5400664" imgH="5514772" progId="AcroExch.Document.7">
                  <p:embed/>
                </p:oleObj>
              </mc:Choice>
              <mc:Fallback>
                <p:oleObj name="Acrobat Document" r:id="rId4" imgW="5400664" imgH="5514772" progId="AcroExch.Document.7">
                  <p:embed/>
                  <p:pic>
                    <p:nvPicPr>
                      <p:cNvPr id="0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649538"/>
                        <a:ext cx="2808287" cy="286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30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Quarkonia – Sequentially Melting?</a:t>
            </a:r>
            <a:endParaRPr lang="ja-JP" altLang="en-US" smtClean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3217863"/>
            <a:ext cx="21621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214688"/>
            <a:ext cx="212407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222625"/>
            <a:ext cx="3327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ig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71588"/>
            <a:ext cx="381635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300163" y="5445125"/>
            <a:ext cx="33432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CMS, PRL 109, 222301 (2012)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412875"/>
            <a:ext cx="19954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>
                <a:latin typeface="Symbol" pitchFamily="18" charset="2"/>
              </a:rPr>
              <a:t>U</a:t>
            </a:r>
            <a:r>
              <a:rPr lang="en-US" altLang="ja-JP" smtClean="0"/>
              <a:t>(2S) more suppressed than </a:t>
            </a:r>
            <a:r>
              <a:rPr lang="en-US" altLang="ja-JP" smtClean="0">
                <a:latin typeface="Symbol" pitchFamily="18" charset="2"/>
              </a:rPr>
              <a:t>U</a:t>
            </a:r>
            <a:r>
              <a:rPr lang="en-US" altLang="ja-JP" smtClean="0"/>
              <a:t>(1S)</a:t>
            </a:r>
          </a:p>
          <a:p>
            <a:pPr lvl="1"/>
            <a:r>
              <a:rPr lang="en-US" altLang="ja-JP" baseline="-25000" smtClean="0"/>
              <a:t> </a:t>
            </a:r>
            <a:r>
              <a:rPr lang="en-US" altLang="ja-JP" smtClean="0">
                <a:latin typeface="Symbol" pitchFamily="18" charset="2"/>
              </a:rPr>
              <a:t>U</a:t>
            </a:r>
            <a:r>
              <a:rPr lang="en-US" altLang="ja-JP" smtClean="0"/>
              <a:t>(3S) even more suppressed</a:t>
            </a:r>
          </a:p>
          <a:p>
            <a:r>
              <a:rPr lang="en-US" altLang="ja-JP" smtClean="0"/>
              <a:t>no signature of sequential melting</a:t>
            </a:r>
          </a:p>
          <a:p>
            <a:r>
              <a:rPr lang="en-US" altLang="ja-JP" smtClean="0"/>
              <a:t>(feed down uncorrected)</a:t>
            </a:r>
            <a:endParaRPr lang="ja-JP" altLang="en-US" smtClean="0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31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GB" altLang="ja-JP" dirty="0"/>
              <a:t>o</a:t>
            </a:r>
            <a:r>
              <a:rPr lang="en-GB" altLang="ja-JP" dirty="0" smtClean="0"/>
              <a:t>riginally as reference to bridge </a:t>
            </a:r>
            <a:r>
              <a:rPr lang="en-GB" altLang="ja-JP" i="1" dirty="0" err="1" smtClean="0"/>
              <a:t>p</a:t>
            </a:r>
            <a:r>
              <a:rPr lang="en-GB" altLang="ja-JP" dirty="0" err="1" smtClean="0"/>
              <a:t>+</a:t>
            </a:r>
            <a:r>
              <a:rPr lang="en-GB" altLang="ja-JP" i="1" dirty="0" err="1" smtClean="0"/>
              <a:t>p</a:t>
            </a:r>
            <a:r>
              <a:rPr lang="en-GB" altLang="ja-JP" dirty="0" smtClean="0"/>
              <a:t> and A+A</a:t>
            </a:r>
          </a:p>
          <a:p>
            <a:pPr lvl="1"/>
            <a:r>
              <a:rPr lang="en-GB" altLang="ja-JP" dirty="0"/>
              <a:t>i</a:t>
            </a:r>
            <a:r>
              <a:rPr lang="en-GB" altLang="ja-JP" dirty="0" smtClean="0"/>
              <a:t>nitial state nuclear effects</a:t>
            </a:r>
          </a:p>
          <a:p>
            <a:pPr lvl="1"/>
            <a:r>
              <a:rPr lang="en-GB" altLang="ja-JP" dirty="0"/>
              <a:t>f</a:t>
            </a:r>
            <a:r>
              <a:rPr lang="en-GB" altLang="ja-JP" dirty="0" smtClean="0"/>
              <a:t>inal state cold nuclear matter effects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)+A: Reference or Unexpected</a:t>
            </a:r>
          </a:p>
        </p:txBody>
      </p:sp>
      <p:pic>
        <p:nvPicPr>
          <p:cNvPr id="32772" name="Picture 4" descr="eventAu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35597"/>
            <a:ext cx="3241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eventd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37185"/>
            <a:ext cx="3219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331913" y="5909478"/>
            <a:ext cx="2674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Au+Au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 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076825" y="5909478"/>
            <a:ext cx="253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</a:rPr>
              <a:t>d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+Au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 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32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31081434"/>
      </p:ext>
    </p:extLst>
  </p:cSld>
  <p:clrMapOvr>
    <a:masterClrMapping/>
  </p:clrMapOvr>
  <p:transition xmlns:p14="http://schemas.microsoft.com/office/powerpoint/2010/main" advTm="430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5522913"/>
            <a:ext cx="8218488" cy="787400"/>
          </a:xfrm>
        </p:spPr>
        <p:txBody>
          <a:bodyPr/>
          <a:lstStyle/>
          <a:p>
            <a:r>
              <a:rPr lang="en-US" altLang="ja-JP" dirty="0"/>
              <a:t>h</a:t>
            </a:r>
            <a:r>
              <a:rPr lang="en-US" altLang="ja-JP" dirty="0" smtClean="0"/>
              <a:t>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yield suppressed due to quark energy loss</a:t>
            </a:r>
            <a:endParaRPr lang="ja-JP" alt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RHIC First Year (2000) Outcome</a:t>
            </a:r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682625" y="1198563"/>
            <a:ext cx="7578725" cy="4103687"/>
            <a:chOff x="384" y="240"/>
            <a:chExt cx="4774" cy="2663"/>
          </a:xfrm>
        </p:grpSpPr>
        <p:pic>
          <p:nvPicPr>
            <p:cNvPr id="4302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36"/>
              <a:ext cx="1798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Line 6"/>
            <p:cNvSpPr>
              <a:spLocks noChangeShapeType="1"/>
            </p:cNvSpPr>
            <p:nvPr/>
          </p:nvSpPr>
          <p:spPr bwMode="auto">
            <a:xfrm flipH="1" flipV="1">
              <a:off x="3120" y="336"/>
              <a:ext cx="100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22" name="Line 7"/>
            <p:cNvSpPr>
              <a:spLocks noChangeShapeType="1"/>
            </p:cNvSpPr>
            <p:nvPr/>
          </p:nvSpPr>
          <p:spPr bwMode="auto">
            <a:xfrm flipH="1">
              <a:off x="3120" y="2112"/>
              <a:ext cx="100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30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0"/>
              <a:ext cx="2832" cy="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3" name="Group 9"/>
          <p:cNvGrpSpPr>
            <a:grpSpLocks/>
          </p:cNvGrpSpPr>
          <p:nvPr/>
        </p:nvGrpSpPr>
        <p:grpSpPr bwMode="auto">
          <a:xfrm>
            <a:off x="1474788" y="2998788"/>
            <a:ext cx="1871662" cy="595312"/>
            <a:chOff x="839" y="1797"/>
            <a:chExt cx="1179" cy="375"/>
          </a:xfrm>
        </p:grpSpPr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839" y="1797"/>
              <a:ext cx="1179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binary collision scaling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based on extrapolated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UA1 p+p data</a:t>
              </a:r>
              <a:endParaRPr kumimoji="0" lang="en-GB" altLang="ja-JP" sz="1400">
                <a:latin typeface="Franklin Gothic Medium" pitchFamily="34" charset="0"/>
              </a:endParaRPr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1124" y="1985"/>
              <a:ext cx="18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GB" altLang="ja-JP" sz="1600">
                  <a:latin typeface="Franklin Gothic Medium" pitchFamily="34" charset="0"/>
                </a:rPr>
                <a:t>--</a:t>
              </a:r>
            </a:p>
          </p:txBody>
        </p:sp>
      </p:grp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5435600" y="4941888"/>
            <a:ext cx="3003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Au+Au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at 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lang="en-US" altLang="ja-JP" sz="1600" i="1" dirty="0" err="1">
                <a:solidFill>
                  <a:srgbClr val="000080"/>
                </a:solidFill>
                <a:latin typeface="Franklin Gothic Medium" pitchFamily="34" charset="0"/>
              </a:rPr>
              <a:t>s</a:t>
            </a:r>
            <a:r>
              <a:rPr lang="en-US" altLang="ja-JP" sz="1600" baseline="-25000" dirty="0" err="1">
                <a:solidFill>
                  <a:srgbClr val="000080"/>
                </a:solidFill>
                <a:latin typeface="Franklin Gothic Medium" pitchFamily="34" charset="0"/>
              </a:rPr>
              <a:t>NN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= 130 </a:t>
            </a:r>
            <a:r>
              <a:rPr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GeV</a:t>
            </a:r>
            <a:endParaRPr kumimoji="0" lang="en-US" altLang="ja-JP" sz="1600" dirty="0">
              <a:solidFill>
                <a:srgbClr val="000080"/>
              </a:solidFill>
              <a:latin typeface="Franklin Gothic Medium" pitchFamily="34" charset="0"/>
            </a:endParaRPr>
          </a:p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PHENIX PRL 88, 022301 (2002)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33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74168411"/>
      </p:ext>
    </p:extLst>
  </p:cSld>
  <p:clrMapOvr>
    <a:masterClrMapping/>
  </p:clrMapOvr>
  <p:transition xmlns:p14="http://schemas.microsoft.com/office/powerpoint/2010/main" advTm="192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“lack of suppression”</a:t>
            </a:r>
          </a:p>
          <a:p>
            <a:pPr lvl="1"/>
            <a:r>
              <a:rPr kumimoji="1" lang="en-US" altLang="ja-JP" dirty="0" smtClean="0"/>
              <a:t>indicating final state fireball effect in </a:t>
            </a:r>
            <a:r>
              <a:rPr kumimoji="1" lang="en-US" altLang="ja-JP" dirty="0" err="1" smtClean="0"/>
              <a:t>Au+Au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Another PRL Cover with 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+Au</a:t>
            </a:r>
            <a:endParaRPr kumimoji="1" lang="ja-JP" altLang="en-US" dirty="0"/>
          </a:p>
        </p:txBody>
      </p:sp>
      <p:pic>
        <p:nvPicPr>
          <p:cNvPr id="7" name="Picture 3" descr="PRL_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007" y="2143986"/>
            <a:ext cx="3235137" cy="416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868144" y="5950681"/>
            <a:ext cx="23315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PRL 91 (August, 2003)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07952" y="4333582"/>
            <a:ext cx="9198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PHENIX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19052" y="5146426"/>
            <a:ext cx="10087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PHOBOS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868144" y="4333582"/>
            <a:ext cx="10173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BRAHMS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868144" y="5146426"/>
            <a:ext cx="7293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STAR</a:t>
            </a:r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34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6629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o</a:t>
            </a:r>
            <a:r>
              <a:rPr lang="en-US" altLang="ja-JP" dirty="0" smtClean="0"/>
              <a:t>riginal thought: cold nuclear matter, </a:t>
            </a:r>
            <a:r>
              <a:rPr lang="en-US" altLang="ja-JP" i="1" dirty="0" smtClean="0"/>
              <a:t>i.e.</a:t>
            </a:r>
          </a:p>
          <a:p>
            <a:pPr lvl="1"/>
            <a:r>
              <a:rPr lang="en-US" altLang="ja-JP" i="1" u="sng" dirty="0" smtClean="0"/>
              <a:t>not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endParaRPr lang="en-US" altLang="ja-JP" dirty="0"/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</a:t>
            </a:r>
            <a:r>
              <a:rPr lang="en-US" altLang="ja-JP" dirty="0" smtClean="0"/>
              <a:t>dense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strongly </a:t>
            </a:r>
            <a:r>
              <a:rPr lang="en-US" altLang="ja-JP" dirty="0" smtClean="0"/>
              <a:t>coupled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hot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indications of strongly coupled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matter??</a:t>
            </a:r>
          </a:p>
          <a:p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Something More Complicated </a:t>
            </a:r>
            <a:r>
              <a:rPr lang="en-US" altLang="ja-JP" dirty="0" smtClean="0"/>
              <a:t>(?)</a:t>
            </a:r>
            <a:endParaRPr kumimoji="1" lang="ja-JP" altLang="en-US" dirty="0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35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90144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“ridge”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smtClean="0"/>
              <a:t> and “double ridge”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long range angular correlations in near and away sides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explained by collective flow from initial fluctuation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trongly coupled matter already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/>
              <a:t>p</a:t>
            </a:r>
            <a:r>
              <a:rPr lang="en-US" altLang="ja-JP" dirty="0" smtClean="0"/>
              <a:t> and </a:t>
            </a:r>
            <a:r>
              <a:rPr lang="en-US" altLang="ja-JP" i="1" dirty="0" err="1"/>
              <a:t>p</a:t>
            </a:r>
            <a:r>
              <a:rPr lang="en-US" altLang="ja-JP" dirty="0" err="1" smtClean="0"/>
              <a:t>+A</a:t>
            </a:r>
            <a:r>
              <a:rPr lang="en-US" altLang="ja-JP" dirty="0" smtClean="0"/>
              <a:t>?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3" y="2465464"/>
            <a:ext cx="2949220" cy="1852479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New Discovery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 and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+A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65465"/>
            <a:ext cx="1869100" cy="180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59" y="2465465"/>
            <a:ext cx="1869100" cy="1800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68" y="2465465"/>
            <a:ext cx="1869100" cy="1800000"/>
          </a:xfrm>
          <a:prstGeom prst="rect">
            <a:avLst/>
          </a:prstGeom>
        </p:spPr>
      </p:pic>
      <p:sp>
        <p:nvSpPr>
          <p:cNvPr id="18" name="日付プレースホルダー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44947" y="3032818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panose="05050102010706020507" pitchFamily="18" charset="2"/>
              </a:rPr>
              <a:t>-                     =</a:t>
            </a:r>
            <a:endParaRPr kumimoji="1" lang="ja-JP" altLang="en-US" sz="3200" dirty="0">
              <a:latin typeface="Symbol" panose="05050102010706020507" pitchFamily="18" charset="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4337515"/>
            <a:ext cx="791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high multiplicity </a:t>
            </a:r>
            <a:r>
              <a:rPr kumimoji="1" lang="en-US" altLang="ja-JP" i="1" dirty="0" err="1" smtClean="0">
                <a:solidFill>
                  <a:srgbClr val="000080"/>
                </a:solidFill>
                <a:latin typeface="+mn-lt"/>
              </a:rPr>
              <a:t>p</a:t>
            </a:r>
            <a:r>
              <a:rPr kumimoji="1" lang="en-US" altLang="ja-JP" dirty="0" err="1" smtClean="0">
                <a:solidFill>
                  <a:srgbClr val="000080"/>
                </a:solidFill>
                <a:latin typeface="+mn-lt"/>
              </a:rPr>
              <a:t>+Pb</a:t>
            </a:r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     low multiplicity </a:t>
            </a:r>
            <a:r>
              <a:rPr kumimoji="1" lang="en-US" altLang="ja-JP" i="1" dirty="0" err="1" smtClean="0">
                <a:solidFill>
                  <a:srgbClr val="000080"/>
                </a:solidFill>
                <a:latin typeface="+mn-lt"/>
              </a:rPr>
              <a:t>p</a:t>
            </a:r>
            <a:r>
              <a:rPr kumimoji="1" lang="en-US" altLang="ja-JP" dirty="0" err="1" smtClean="0">
                <a:solidFill>
                  <a:srgbClr val="000080"/>
                </a:solidFill>
                <a:latin typeface="+mn-lt"/>
              </a:rPr>
              <a:t>+Pb</a:t>
            </a:r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              long range correlation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36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4213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h</a:t>
            </a:r>
            <a:r>
              <a:rPr lang="en-US" altLang="ja-JP" dirty="0" smtClean="0"/>
              <a:t>arder </a:t>
            </a:r>
            <a:r>
              <a:rPr kumimoji="1" lang="en-US" altLang="ja-JP" dirty="0" smtClean="0"/>
              <a:t>particle spectra at higher multiplicity</a:t>
            </a:r>
          </a:p>
          <a:p>
            <a:r>
              <a:rPr lang="en-US" altLang="ja-JP" dirty="0"/>
              <a:t>i</a:t>
            </a:r>
            <a:r>
              <a:rPr lang="en-US" altLang="ja-JP" dirty="0" smtClean="0"/>
              <a:t>ncreasing effect with particle mass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better d</a:t>
            </a:r>
            <a:r>
              <a:rPr kumimoji="1" lang="en-US" altLang="ja-JP" dirty="0" smtClean="0"/>
              <a:t>escribed by models</a:t>
            </a:r>
          </a:p>
          <a:p>
            <a:pPr marL="0" indent="0">
              <a:buNone/>
            </a:pPr>
            <a:r>
              <a:rPr lang="en-US" altLang="ja-JP" dirty="0" smtClean="0"/>
              <a:t>    </a:t>
            </a:r>
            <a:r>
              <a:rPr kumimoji="1" lang="en-US" altLang="ja-JP" dirty="0" smtClean="0"/>
              <a:t>with </a:t>
            </a:r>
            <a:r>
              <a:rPr kumimoji="1" lang="en-US" altLang="ja-JP" dirty="0" err="1" smtClean="0"/>
              <a:t>hydrodymanics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Hydro-like Behaviors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86" y="2171493"/>
            <a:ext cx="3096344" cy="4210705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KMI Colloquium – New Stage of High Energy A+A Collision Experiments –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4869160"/>
            <a:ext cx="4762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Blast-Wave: PRC 48,2462 (1993)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EPOS LHC: arXiv:1306.0121 [</a:t>
            </a:r>
            <a:r>
              <a:rPr lang="en-US" altLang="ja-JP" dirty="0" err="1">
                <a:solidFill>
                  <a:srgbClr val="000080"/>
                </a:solidFill>
                <a:latin typeface="+mn-lt"/>
              </a:rPr>
              <a:t>hep-ph</a:t>
            </a:r>
            <a:r>
              <a:rPr lang="en-US" altLang="ja-JP" dirty="0">
                <a:solidFill>
                  <a:srgbClr val="000080"/>
                </a:solidFill>
                <a:latin typeface="+mn-lt"/>
              </a:rPr>
              <a:t>]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Krakow: PRC 85,014911 (2012)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DPMJET: </a:t>
            </a:r>
            <a:r>
              <a:rPr lang="en-US" altLang="ja-JP" dirty="0" err="1" smtClean="0">
                <a:solidFill>
                  <a:srgbClr val="000080"/>
                </a:solidFill>
                <a:latin typeface="+mn-lt"/>
              </a:rPr>
              <a:t>arXiv:hep-ph</a:t>
            </a:r>
            <a:r>
              <a:rPr lang="en-US" altLang="ja-JP" dirty="0" smtClean="0">
                <a:solidFill>
                  <a:srgbClr val="000080"/>
                </a:solidFill>
                <a:latin typeface="+mn-lt"/>
              </a:rPr>
              <a:t>/0012252</a:t>
            </a:r>
            <a:endParaRPr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37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5733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aryon enhancement in intermediate </a:t>
            </a:r>
            <a:r>
              <a:rPr kumimoji="1" lang="en-US" altLang="ja-JP" i="1" dirty="0" err="1" smtClean="0"/>
              <a:t>p</a:t>
            </a:r>
            <a:r>
              <a:rPr kumimoji="1" lang="en-US" altLang="ja-JP" baseline="-25000" dirty="0" err="1" smtClean="0"/>
              <a:t>T</a:t>
            </a:r>
            <a:endParaRPr lang="en-US" altLang="ja-JP" baseline="-25000" dirty="0"/>
          </a:p>
          <a:p>
            <a:pPr lvl="1"/>
            <a:r>
              <a:rPr lang="en-US" altLang="ja-JP" dirty="0"/>
              <a:t>u</a:t>
            </a:r>
            <a:r>
              <a:rPr lang="en-US" altLang="ja-JP" dirty="0" smtClean="0"/>
              <a:t>nderstood via quark recombination in A+A</a:t>
            </a:r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/>
              <a:t>s</a:t>
            </a:r>
            <a:r>
              <a:rPr kumimoji="1" lang="en-US" altLang="ja-JP" dirty="0" smtClean="0"/>
              <a:t>imilar evolution with multiplicity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Quark Fluid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9" y="2264295"/>
            <a:ext cx="4824536" cy="325907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27203" r="29616" b="2127"/>
          <a:stretch>
            <a:fillRect/>
          </a:stretch>
        </p:blipFill>
        <p:spPr bwMode="auto">
          <a:xfrm>
            <a:off x="5220072" y="2342357"/>
            <a:ext cx="31400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7161584" y="4718844"/>
            <a:ext cx="0" cy="6477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 rot="2214581">
            <a:off x="7820397" y="5150644"/>
            <a:ext cx="360362" cy="215900"/>
          </a:xfrm>
          <a:prstGeom prst="ellipse">
            <a:avLst/>
          </a:prstGeom>
          <a:solidFill>
            <a:srgbClr val="3366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7244134" y="4647407"/>
            <a:ext cx="647700" cy="503237"/>
          </a:xfrm>
          <a:custGeom>
            <a:avLst/>
            <a:gdLst>
              <a:gd name="T0" fmla="*/ 2147483647 w 408"/>
              <a:gd name="T1" fmla="*/ 2147483647 h 317"/>
              <a:gd name="T2" fmla="*/ 2147483647 w 408"/>
              <a:gd name="T3" fmla="*/ 2147483647 h 317"/>
              <a:gd name="T4" fmla="*/ 0 w 408"/>
              <a:gd name="T5" fmla="*/ 2147483647 h 317"/>
              <a:gd name="T6" fmla="*/ 0 60000 65536"/>
              <a:gd name="T7" fmla="*/ 0 60000 65536"/>
              <a:gd name="T8" fmla="*/ 0 60000 65536"/>
              <a:gd name="T9" fmla="*/ 0 w 408"/>
              <a:gd name="T10" fmla="*/ 0 h 317"/>
              <a:gd name="T11" fmla="*/ 408 w 408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317">
                <a:moveTo>
                  <a:pt x="408" y="317"/>
                </a:moveTo>
                <a:cubicBezTo>
                  <a:pt x="374" y="203"/>
                  <a:pt x="340" y="90"/>
                  <a:pt x="272" y="45"/>
                </a:cubicBezTo>
                <a:cubicBezTo>
                  <a:pt x="204" y="0"/>
                  <a:pt x="45" y="45"/>
                  <a:pt x="0" y="45"/>
                </a:cubicBezTo>
              </a:path>
            </a:pathLst>
          </a:custGeom>
          <a:noFill/>
          <a:ln w="50800" cap="flat" cmpd="sng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 rot="3308732">
            <a:off x="6286871" y="3926682"/>
            <a:ext cx="358775" cy="215900"/>
          </a:xfrm>
          <a:prstGeom prst="ellipse">
            <a:avLst/>
          </a:prstGeom>
          <a:solidFill>
            <a:srgbClr val="99660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6499597" y="4175919"/>
            <a:ext cx="673100" cy="542925"/>
          </a:xfrm>
          <a:custGeom>
            <a:avLst/>
            <a:gdLst>
              <a:gd name="T0" fmla="*/ 2147483647 w 379"/>
              <a:gd name="T1" fmla="*/ 0 h 317"/>
              <a:gd name="T2" fmla="*/ 2147483647 w 379"/>
              <a:gd name="T3" fmla="*/ 2147483647 h 317"/>
              <a:gd name="T4" fmla="*/ 2147483647 w 379"/>
              <a:gd name="T5" fmla="*/ 2147483647 h 317"/>
              <a:gd name="T6" fmla="*/ 0 60000 65536"/>
              <a:gd name="T7" fmla="*/ 0 60000 65536"/>
              <a:gd name="T8" fmla="*/ 0 60000 65536"/>
              <a:gd name="T9" fmla="*/ 0 w 379"/>
              <a:gd name="T10" fmla="*/ 0 h 317"/>
              <a:gd name="T11" fmla="*/ 379 w 379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" h="317">
                <a:moveTo>
                  <a:pt x="16" y="0"/>
                </a:moveTo>
                <a:cubicBezTo>
                  <a:pt x="8" y="64"/>
                  <a:pt x="0" y="128"/>
                  <a:pt x="61" y="181"/>
                </a:cubicBezTo>
                <a:cubicBezTo>
                  <a:pt x="122" y="234"/>
                  <a:pt x="250" y="275"/>
                  <a:pt x="379" y="317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6226547" y="3999707"/>
            <a:ext cx="874712" cy="876300"/>
          </a:xfrm>
          <a:custGeom>
            <a:avLst/>
            <a:gdLst>
              <a:gd name="T0" fmla="*/ 2147483647 w 551"/>
              <a:gd name="T1" fmla="*/ 0 h 552"/>
              <a:gd name="T2" fmla="*/ 2147483647 w 551"/>
              <a:gd name="T3" fmla="*/ 2147483647 h 552"/>
              <a:gd name="T4" fmla="*/ 2147483647 w 551"/>
              <a:gd name="T5" fmla="*/ 2147483647 h 552"/>
              <a:gd name="T6" fmla="*/ 2147483647 w 551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551"/>
              <a:gd name="T13" fmla="*/ 0 h 552"/>
              <a:gd name="T14" fmla="*/ 551 w 551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1" h="552">
                <a:moveTo>
                  <a:pt x="98" y="0"/>
                </a:moveTo>
                <a:cubicBezTo>
                  <a:pt x="49" y="49"/>
                  <a:pt x="0" y="98"/>
                  <a:pt x="7" y="181"/>
                </a:cubicBezTo>
                <a:cubicBezTo>
                  <a:pt x="14" y="264"/>
                  <a:pt x="52" y="446"/>
                  <a:pt x="143" y="499"/>
                </a:cubicBezTo>
                <a:cubicBezTo>
                  <a:pt x="234" y="552"/>
                  <a:pt x="392" y="525"/>
                  <a:pt x="551" y="499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 rot="2870955">
            <a:off x="5972546" y="3566320"/>
            <a:ext cx="396875" cy="215900"/>
          </a:xfrm>
          <a:prstGeom prst="ellipse">
            <a:avLst/>
          </a:prstGeom>
          <a:solidFill>
            <a:srgbClr val="0080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6309097" y="3628232"/>
            <a:ext cx="863600" cy="1019175"/>
          </a:xfrm>
          <a:custGeom>
            <a:avLst/>
            <a:gdLst>
              <a:gd name="T0" fmla="*/ 0 w 544"/>
              <a:gd name="T1" fmla="*/ 2147483647 h 642"/>
              <a:gd name="T2" fmla="*/ 2147483647 w 544"/>
              <a:gd name="T3" fmla="*/ 2147483647 h 642"/>
              <a:gd name="T4" fmla="*/ 2147483647 w 544"/>
              <a:gd name="T5" fmla="*/ 2147483647 h 642"/>
              <a:gd name="T6" fmla="*/ 0 60000 65536"/>
              <a:gd name="T7" fmla="*/ 0 60000 65536"/>
              <a:gd name="T8" fmla="*/ 0 60000 65536"/>
              <a:gd name="T9" fmla="*/ 0 w 544"/>
              <a:gd name="T10" fmla="*/ 0 h 642"/>
              <a:gd name="T11" fmla="*/ 544 w 544"/>
              <a:gd name="T12" fmla="*/ 642 h 6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4" h="642">
                <a:moveTo>
                  <a:pt x="0" y="52"/>
                </a:moveTo>
                <a:cubicBezTo>
                  <a:pt x="67" y="26"/>
                  <a:pt x="135" y="0"/>
                  <a:pt x="226" y="98"/>
                </a:cubicBezTo>
                <a:cubicBezTo>
                  <a:pt x="317" y="196"/>
                  <a:pt x="491" y="551"/>
                  <a:pt x="544" y="64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6236072" y="3374232"/>
            <a:ext cx="1031875" cy="1273175"/>
          </a:xfrm>
          <a:custGeom>
            <a:avLst/>
            <a:gdLst>
              <a:gd name="T0" fmla="*/ 0 w 650"/>
              <a:gd name="T1" fmla="*/ 2147483647 h 802"/>
              <a:gd name="T2" fmla="*/ 2147483647 w 650"/>
              <a:gd name="T3" fmla="*/ 2147483647 h 802"/>
              <a:gd name="T4" fmla="*/ 2147483647 w 650"/>
              <a:gd name="T5" fmla="*/ 2147483647 h 802"/>
              <a:gd name="T6" fmla="*/ 2147483647 w 650"/>
              <a:gd name="T7" fmla="*/ 2147483647 h 802"/>
              <a:gd name="T8" fmla="*/ 0 60000 65536"/>
              <a:gd name="T9" fmla="*/ 0 60000 65536"/>
              <a:gd name="T10" fmla="*/ 0 60000 65536"/>
              <a:gd name="T11" fmla="*/ 0 60000 65536"/>
              <a:gd name="T12" fmla="*/ 0 w 650"/>
              <a:gd name="T13" fmla="*/ 0 h 802"/>
              <a:gd name="T14" fmla="*/ 650 w 650"/>
              <a:gd name="T15" fmla="*/ 802 h 8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0" h="802">
                <a:moveTo>
                  <a:pt x="0" y="121"/>
                </a:moveTo>
                <a:cubicBezTo>
                  <a:pt x="64" y="60"/>
                  <a:pt x="129" y="0"/>
                  <a:pt x="227" y="76"/>
                </a:cubicBezTo>
                <a:cubicBezTo>
                  <a:pt x="325" y="152"/>
                  <a:pt x="530" y="454"/>
                  <a:pt x="590" y="575"/>
                </a:cubicBezTo>
                <a:cubicBezTo>
                  <a:pt x="650" y="696"/>
                  <a:pt x="620" y="749"/>
                  <a:pt x="590" y="80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6309097" y="3494882"/>
            <a:ext cx="863600" cy="1008062"/>
          </a:xfrm>
          <a:custGeom>
            <a:avLst/>
            <a:gdLst>
              <a:gd name="T0" fmla="*/ 0 w 544"/>
              <a:gd name="T1" fmla="*/ 2147483647 h 635"/>
              <a:gd name="T2" fmla="*/ 2147483647 w 544"/>
              <a:gd name="T3" fmla="*/ 2147483647 h 635"/>
              <a:gd name="T4" fmla="*/ 2147483647 w 544"/>
              <a:gd name="T5" fmla="*/ 2147483647 h 635"/>
              <a:gd name="T6" fmla="*/ 2147483647 w 544"/>
              <a:gd name="T7" fmla="*/ 2147483647 h 635"/>
              <a:gd name="T8" fmla="*/ 0 60000 65536"/>
              <a:gd name="T9" fmla="*/ 0 60000 65536"/>
              <a:gd name="T10" fmla="*/ 0 60000 65536"/>
              <a:gd name="T11" fmla="*/ 0 60000 65536"/>
              <a:gd name="T12" fmla="*/ 0 w 544"/>
              <a:gd name="T13" fmla="*/ 0 h 635"/>
              <a:gd name="T14" fmla="*/ 544 w 544"/>
              <a:gd name="T15" fmla="*/ 635 h 6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4" h="635">
                <a:moveTo>
                  <a:pt x="0" y="91"/>
                </a:moveTo>
                <a:cubicBezTo>
                  <a:pt x="34" y="45"/>
                  <a:pt x="68" y="0"/>
                  <a:pt x="136" y="45"/>
                </a:cubicBezTo>
                <a:cubicBezTo>
                  <a:pt x="204" y="90"/>
                  <a:pt x="340" y="265"/>
                  <a:pt x="408" y="363"/>
                </a:cubicBezTo>
                <a:cubicBezTo>
                  <a:pt x="476" y="461"/>
                  <a:pt x="510" y="548"/>
                  <a:pt x="544" y="635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86" y="2612229"/>
            <a:ext cx="3407646" cy="2424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38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0838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コンテンツ プレースホルダ 58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toward </a:t>
            </a:r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err="1"/>
              <a:t>partonic</a:t>
            </a:r>
            <a:r>
              <a:rPr lang="en-US" altLang="ja-JP" dirty="0"/>
              <a:t> phase</a:t>
            </a:r>
          </a:p>
          <a:p>
            <a:r>
              <a:rPr lang="en-US" altLang="ja-JP" dirty="0"/>
              <a:t>lattice Quantum Chromo-Dynamics predictions</a:t>
            </a:r>
          </a:p>
          <a:p>
            <a:pPr lvl="1"/>
            <a:r>
              <a:rPr lang="en-US" altLang="ja-JP" dirty="0"/>
              <a:t>critical temperature ~ 170 MeV</a:t>
            </a:r>
          </a:p>
          <a:p>
            <a:pPr lvl="1"/>
            <a:r>
              <a:rPr lang="en-US" altLang="ja-JP" dirty="0"/>
              <a:t>critical energy density ~ 1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/fm</a:t>
            </a:r>
            <a:r>
              <a:rPr lang="en-US" altLang="ja-JP" baseline="30000" dirty="0" smtClean="0"/>
              <a:t>3</a:t>
            </a:r>
          </a:p>
          <a:p>
            <a:pPr lvl="1"/>
            <a:endParaRPr lang="en-US" altLang="ja-JP" baseline="30000" dirty="0"/>
          </a:p>
          <a:p>
            <a:pPr lvl="1"/>
            <a:endParaRPr lang="en-US" altLang="ja-JP" baseline="30000" dirty="0" smtClean="0"/>
          </a:p>
          <a:p>
            <a:pPr lvl="1"/>
            <a:endParaRPr lang="en-US" altLang="ja-JP" baseline="30000" dirty="0"/>
          </a:p>
          <a:p>
            <a:pPr lvl="1"/>
            <a:endParaRPr lang="en-US" altLang="ja-JP" baseline="30000" dirty="0" smtClean="0"/>
          </a:p>
          <a:p>
            <a:pPr lvl="1"/>
            <a:endParaRPr lang="en-US" altLang="ja-JP" baseline="30000" dirty="0"/>
          </a:p>
          <a:p>
            <a:pPr lvl="1"/>
            <a:endParaRPr lang="en-US" altLang="ja-JP" baseline="30000" dirty="0" smtClean="0"/>
          </a:p>
          <a:p>
            <a:pPr lvl="1"/>
            <a:endParaRPr lang="en-US" altLang="ja-JP" baseline="30000" dirty="0"/>
          </a:p>
          <a:p>
            <a:pPr lvl="1"/>
            <a:endParaRPr lang="en-US" altLang="ja-JP" baseline="30000" dirty="0" smtClean="0"/>
          </a:p>
          <a:p>
            <a:pPr lvl="1"/>
            <a:endParaRPr lang="en-US" altLang="ja-JP" baseline="30000" dirty="0"/>
          </a:p>
          <a:p>
            <a:r>
              <a:rPr lang="en-US" altLang="ja-JP" dirty="0"/>
              <a:t>l</a:t>
            </a:r>
            <a:r>
              <a:rPr lang="en-US" altLang="ja-JP" dirty="0" smtClean="0"/>
              <a:t>ost phase within experimental reach</a:t>
            </a:r>
            <a:endParaRPr lang="en-US" altLang="ja-JP" dirty="0"/>
          </a:p>
        </p:txBody>
      </p:sp>
      <p:pic>
        <p:nvPicPr>
          <p:cNvPr id="1783862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96" y="3182938"/>
            <a:ext cx="3636744" cy="249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3863" name="Rectangle 55"/>
          <p:cNvSpPr>
            <a:spLocks noChangeArrowheads="1"/>
          </p:cNvSpPr>
          <p:nvPr/>
        </p:nvSpPr>
        <p:spPr bwMode="auto">
          <a:xfrm>
            <a:off x="5292080" y="4931445"/>
            <a:ext cx="3024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F. </a:t>
            </a:r>
            <a:r>
              <a:rPr lang="en-US" altLang="ja-JP" sz="1600" dirty="0" err="1">
                <a:solidFill>
                  <a:srgbClr val="002060"/>
                </a:solidFill>
                <a:latin typeface="ＭＳ Ｐゴシック" pitchFamily="50" charset="-128"/>
              </a:rPr>
              <a:t>Karsch</a:t>
            </a:r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,</a:t>
            </a:r>
          </a:p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Lect. Notes Phys. 583 (2002) 209</a:t>
            </a:r>
            <a:endParaRPr lang="en-US" altLang="ja-JP" i="1" dirty="0">
              <a:solidFill>
                <a:srgbClr val="00206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74795" y="2352675"/>
            <a:ext cx="3736031" cy="3556000"/>
            <a:chOff x="6026" y="970"/>
            <a:chExt cx="5404" cy="2240"/>
          </a:xfrm>
        </p:grpSpPr>
        <p:sp>
          <p:nvSpPr>
            <p:cNvPr id="25657" name="Freeform 5"/>
            <p:cNvSpPr>
              <a:spLocks/>
            </p:cNvSpPr>
            <p:nvPr/>
          </p:nvSpPr>
          <p:spPr bwMode="auto">
            <a:xfrm>
              <a:off x="6343" y="1329"/>
              <a:ext cx="1467" cy="1873"/>
            </a:xfrm>
            <a:custGeom>
              <a:avLst/>
              <a:gdLst>
                <a:gd name="T0" fmla="*/ 1467 w 1467"/>
                <a:gd name="T1" fmla="*/ 1873 h 1873"/>
                <a:gd name="T2" fmla="*/ 859 w 1467"/>
                <a:gd name="T3" fmla="*/ 937 h 1873"/>
                <a:gd name="T4" fmla="*/ 475 w 1467"/>
                <a:gd name="T5" fmla="*/ 321 h 1873"/>
                <a:gd name="T6" fmla="*/ 267 w 1467"/>
                <a:gd name="T7" fmla="*/ 65 h 1873"/>
                <a:gd name="T8" fmla="*/ 115 w 1467"/>
                <a:gd name="T9" fmla="*/ 1 h 1873"/>
                <a:gd name="T10" fmla="*/ 19 w 1467"/>
                <a:gd name="T11" fmla="*/ 73 h 1873"/>
                <a:gd name="T12" fmla="*/ 3 w 1467"/>
                <a:gd name="T13" fmla="*/ 289 h 1873"/>
                <a:gd name="T14" fmla="*/ 11 w 1467"/>
                <a:gd name="T15" fmla="*/ 657 h 18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7"/>
                <a:gd name="T25" fmla="*/ 0 h 1873"/>
                <a:gd name="T26" fmla="*/ 1467 w 1467"/>
                <a:gd name="T27" fmla="*/ 1873 h 18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7" h="1873">
                  <a:moveTo>
                    <a:pt x="1467" y="1873"/>
                  </a:moveTo>
                  <a:cubicBezTo>
                    <a:pt x="1245" y="1534"/>
                    <a:pt x="1024" y="1196"/>
                    <a:pt x="859" y="937"/>
                  </a:cubicBezTo>
                  <a:cubicBezTo>
                    <a:pt x="694" y="678"/>
                    <a:pt x="574" y="466"/>
                    <a:pt x="475" y="321"/>
                  </a:cubicBezTo>
                  <a:cubicBezTo>
                    <a:pt x="376" y="176"/>
                    <a:pt x="327" y="118"/>
                    <a:pt x="267" y="65"/>
                  </a:cubicBezTo>
                  <a:cubicBezTo>
                    <a:pt x="207" y="12"/>
                    <a:pt x="156" y="0"/>
                    <a:pt x="115" y="1"/>
                  </a:cubicBezTo>
                  <a:cubicBezTo>
                    <a:pt x="74" y="2"/>
                    <a:pt x="38" y="25"/>
                    <a:pt x="19" y="73"/>
                  </a:cubicBezTo>
                  <a:cubicBezTo>
                    <a:pt x="0" y="121"/>
                    <a:pt x="4" y="192"/>
                    <a:pt x="3" y="289"/>
                  </a:cubicBezTo>
                  <a:cubicBezTo>
                    <a:pt x="2" y="386"/>
                    <a:pt x="9" y="580"/>
                    <a:pt x="11" y="657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58" name="Freeform 6"/>
            <p:cNvSpPr>
              <a:spLocks/>
            </p:cNvSpPr>
            <p:nvPr/>
          </p:nvSpPr>
          <p:spPr bwMode="auto">
            <a:xfrm>
              <a:off x="6026" y="970"/>
              <a:ext cx="1792" cy="2240"/>
            </a:xfrm>
            <a:custGeom>
              <a:avLst/>
              <a:gdLst>
                <a:gd name="T0" fmla="*/ 1792 w 1792"/>
                <a:gd name="T1" fmla="*/ 2240 h 2240"/>
                <a:gd name="T2" fmla="*/ 1256 w 1792"/>
                <a:gd name="T3" fmla="*/ 1312 h 2240"/>
                <a:gd name="T4" fmla="*/ 792 w 1792"/>
                <a:gd name="T5" fmla="*/ 552 h 2240"/>
                <a:gd name="T6" fmla="*/ 416 w 1792"/>
                <a:gd name="T7" fmla="*/ 88 h 2240"/>
                <a:gd name="T8" fmla="*/ 152 w 1792"/>
                <a:gd name="T9" fmla="*/ 24 h 2240"/>
                <a:gd name="T10" fmla="*/ 48 w 1792"/>
                <a:gd name="T11" fmla="*/ 120 h 2240"/>
                <a:gd name="T12" fmla="*/ 16 w 1792"/>
                <a:gd name="T13" fmla="*/ 192 h 2240"/>
                <a:gd name="T14" fmla="*/ 8 w 1792"/>
                <a:gd name="T15" fmla="*/ 480 h 2240"/>
                <a:gd name="T16" fmla="*/ 0 w 1792"/>
                <a:gd name="T17" fmla="*/ 1000 h 2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2240"/>
                <a:gd name="T29" fmla="*/ 1792 w 1792"/>
                <a:gd name="T30" fmla="*/ 2240 h 2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2240">
                  <a:moveTo>
                    <a:pt x="1792" y="2240"/>
                  </a:moveTo>
                  <a:cubicBezTo>
                    <a:pt x="1607" y="1916"/>
                    <a:pt x="1423" y="1593"/>
                    <a:pt x="1256" y="1312"/>
                  </a:cubicBezTo>
                  <a:cubicBezTo>
                    <a:pt x="1089" y="1031"/>
                    <a:pt x="932" y="756"/>
                    <a:pt x="792" y="552"/>
                  </a:cubicBezTo>
                  <a:cubicBezTo>
                    <a:pt x="652" y="348"/>
                    <a:pt x="523" y="176"/>
                    <a:pt x="416" y="88"/>
                  </a:cubicBezTo>
                  <a:cubicBezTo>
                    <a:pt x="309" y="0"/>
                    <a:pt x="213" y="19"/>
                    <a:pt x="152" y="24"/>
                  </a:cubicBezTo>
                  <a:cubicBezTo>
                    <a:pt x="91" y="29"/>
                    <a:pt x="71" y="92"/>
                    <a:pt x="48" y="120"/>
                  </a:cubicBezTo>
                  <a:cubicBezTo>
                    <a:pt x="25" y="148"/>
                    <a:pt x="23" y="132"/>
                    <a:pt x="16" y="192"/>
                  </a:cubicBezTo>
                  <a:cubicBezTo>
                    <a:pt x="9" y="252"/>
                    <a:pt x="11" y="345"/>
                    <a:pt x="8" y="480"/>
                  </a:cubicBezTo>
                  <a:cubicBezTo>
                    <a:pt x="5" y="615"/>
                    <a:pt x="2" y="892"/>
                    <a:pt x="0" y="1000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15" name="Text Box 7"/>
            <p:cNvSpPr txBox="1">
              <a:spLocks noChangeArrowheads="1"/>
            </p:cNvSpPr>
            <p:nvPr/>
          </p:nvSpPr>
          <p:spPr bwMode="auto">
            <a:xfrm>
              <a:off x="7287" y="1914"/>
              <a:ext cx="41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80"/>
                  </a:solidFill>
                  <a:latin typeface="+mn-lt"/>
                </a:rPr>
                <a:t>High Energy A+A Collisions</a:t>
              </a:r>
              <a:endParaRPr kumimoji="0" lang="ja-JP" altLang="en-US" dirty="0">
                <a:solidFill>
                  <a:srgbClr val="FF0080"/>
                </a:solidFill>
                <a:latin typeface="+mn-lt"/>
              </a:endParaRPr>
            </a:p>
          </p:txBody>
        </p:sp>
      </p:grpSp>
      <p:sp>
        <p:nvSpPr>
          <p:cNvPr id="1783816" name="Line 8"/>
          <p:cNvSpPr>
            <a:spLocks noChangeShapeType="1"/>
          </p:cNvSpPr>
          <p:nvPr/>
        </p:nvSpPr>
        <p:spPr bwMode="auto">
          <a:xfrm>
            <a:off x="1384300" y="5956300"/>
            <a:ext cx="5511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17" name="Line 9"/>
          <p:cNvSpPr>
            <a:spLocks noChangeShapeType="1"/>
          </p:cNvSpPr>
          <p:nvPr/>
        </p:nvSpPr>
        <p:spPr bwMode="auto">
          <a:xfrm flipV="1">
            <a:off x="1397000" y="2336800"/>
            <a:ext cx="0" cy="3619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8900" y="5697538"/>
            <a:ext cx="314325" cy="344487"/>
            <a:chOff x="2226" y="2943"/>
            <a:chExt cx="198" cy="217"/>
          </a:xfrm>
        </p:grpSpPr>
        <p:sp>
          <p:nvSpPr>
            <p:cNvPr id="25647" name="Oval 11"/>
            <p:cNvSpPr>
              <a:spLocks noChangeAspect="1" noChangeArrowheads="1"/>
            </p:cNvSpPr>
            <p:nvPr/>
          </p:nvSpPr>
          <p:spPr bwMode="auto">
            <a:xfrm>
              <a:off x="2262" y="3076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8" name="Oval 12"/>
            <p:cNvSpPr>
              <a:spLocks noChangeAspect="1" noChangeArrowheads="1"/>
            </p:cNvSpPr>
            <p:nvPr/>
          </p:nvSpPr>
          <p:spPr bwMode="auto">
            <a:xfrm>
              <a:off x="2269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9" name="Oval 13"/>
            <p:cNvSpPr>
              <a:spLocks noChangeAspect="1" noChangeArrowheads="1"/>
            </p:cNvSpPr>
            <p:nvPr/>
          </p:nvSpPr>
          <p:spPr bwMode="auto">
            <a:xfrm>
              <a:off x="2311" y="3056"/>
              <a:ext cx="85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50" name="Oval 14"/>
            <p:cNvSpPr>
              <a:spLocks noChangeAspect="1" noChangeArrowheads="1"/>
            </p:cNvSpPr>
            <p:nvPr/>
          </p:nvSpPr>
          <p:spPr bwMode="auto">
            <a:xfrm>
              <a:off x="2226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3" name="Oval 15"/>
            <p:cNvSpPr>
              <a:spLocks noChangeAspect="1" noChangeArrowheads="1"/>
            </p:cNvSpPr>
            <p:nvPr/>
          </p:nvSpPr>
          <p:spPr bwMode="auto">
            <a:xfrm>
              <a:off x="2320" y="2943"/>
              <a:ext cx="86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2" name="Oval 16"/>
            <p:cNvSpPr>
              <a:spLocks noChangeAspect="1" noChangeArrowheads="1"/>
            </p:cNvSpPr>
            <p:nvPr/>
          </p:nvSpPr>
          <p:spPr bwMode="auto">
            <a:xfrm>
              <a:off x="2295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5" name="Oval 17"/>
            <p:cNvSpPr>
              <a:spLocks noChangeAspect="1" noChangeArrowheads="1"/>
            </p:cNvSpPr>
            <p:nvPr/>
          </p:nvSpPr>
          <p:spPr bwMode="auto">
            <a:xfrm>
              <a:off x="2338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6" name="Oval 18"/>
            <p:cNvSpPr>
              <a:spLocks noChangeAspect="1" noChangeArrowheads="1"/>
            </p:cNvSpPr>
            <p:nvPr/>
          </p:nvSpPr>
          <p:spPr bwMode="auto">
            <a:xfrm>
              <a:off x="2253" y="2972"/>
              <a:ext cx="85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7" name="Oval 19"/>
            <p:cNvSpPr>
              <a:spLocks noChangeAspect="1" noChangeArrowheads="1"/>
            </p:cNvSpPr>
            <p:nvPr/>
          </p:nvSpPr>
          <p:spPr bwMode="auto">
            <a:xfrm>
              <a:off x="2269" y="305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6" name="Oval 20"/>
            <p:cNvSpPr>
              <a:spLocks noChangeAspect="1" noChangeArrowheads="1"/>
            </p:cNvSpPr>
            <p:nvPr/>
          </p:nvSpPr>
          <p:spPr bwMode="auto">
            <a:xfrm>
              <a:off x="2298" y="2955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783829" name="Freeform 21"/>
          <p:cNvSpPr>
            <a:spLocks/>
          </p:cNvSpPr>
          <p:nvPr/>
        </p:nvSpPr>
        <p:spPr bwMode="auto">
          <a:xfrm>
            <a:off x="2362200" y="3536950"/>
            <a:ext cx="2641600" cy="2419350"/>
          </a:xfrm>
          <a:custGeom>
            <a:avLst/>
            <a:gdLst>
              <a:gd name="T0" fmla="*/ 2147483647 w 1664"/>
              <a:gd name="T1" fmla="*/ 2147483647 h 1524"/>
              <a:gd name="T2" fmla="*/ 2147483647 w 1664"/>
              <a:gd name="T3" fmla="*/ 2147483647 h 1524"/>
              <a:gd name="T4" fmla="*/ 2147483647 w 1664"/>
              <a:gd name="T5" fmla="*/ 2147483647 h 1524"/>
              <a:gd name="T6" fmla="*/ 2147483647 w 1664"/>
              <a:gd name="T7" fmla="*/ 2147483647 h 1524"/>
              <a:gd name="T8" fmla="*/ 2147483647 w 1664"/>
              <a:gd name="T9" fmla="*/ 2147483647 h 1524"/>
              <a:gd name="T10" fmla="*/ 2147483647 w 1664"/>
              <a:gd name="T11" fmla="*/ 2147483647 h 1524"/>
              <a:gd name="T12" fmla="*/ 0 w 1664"/>
              <a:gd name="T13" fmla="*/ 2147483647 h 15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4"/>
              <a:gd name="T22" fmla="*/ 0 h 1524"/>
              <a:gd name="T23" fmla="*/ 1664 w 1664"/>
              <a:gd name="T24" fmla="*/ 1524 h 15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4" h="1524">
                <a:moveTo>
                  <a:pt x="1664" y="1524"/>
                </a:moveTo>
                <a:cubicBezTo>
                  <a:pt x="1652" y="1398"/>
                  <a:pt x="1640" y="1272"/>
                  <a:pt x="1600" y="1140"/>
                </a:cubicBezTo>
                <a:cubicBezTo>
                  <a:pt x="1560" y="1008"/>
                  <a:pt x="1519" y="868"/>
                  <a:pt x="1424" y="732"/>
                </a:cubicBezTo>
                <a:cubicBezTo>
                  <a:pt x="1329" y="596"/>
                  <a:pt x="1161" y="425"/>
                  <a:pt x="1032" y="324"/>
                </a:cubicBezTo>
                <a:cubicBezTo>
                  <a:pt x="903" y="223"/>
                  <a:pt x="776" y="175"/>
                  <a:pt x="648" y="124"/>
                </a:cubicBezTo>
                <a:cubicBezTo>
                  <a:pt x="520" y="73"/>
                  <a:pt x="372" y="40"/>
                  <a:pt x="264" y="20"/>
                </a:cubicBezTo>
                <a:cubicBezTo>
                  <a:pt x="156" y="0"/>
                  <a:pt x="78" y="2"/>
                  <a:pt x="0" y="4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0" name="Freeform 22"/>
          <p:cNvSpPr>
            <a:spLocks/>
          </p:cNvSpPr>
          <p:nvPr/>
        </p:nvSpPr>
        <p:spPr bwMode="auto">
          <a:xfrm>
            <a:off x="5664200" y="4668838"/>
            <a:ext cx="1168400" cy="1262062"/>
          </a:xfrm>
          <a:custGeom>
            <a:avLst/>
            <a:gdLst>
              <a:gd name="T0" fmla="*/ 0 w 736"/>
              <a:gd name="T1" fmla="*/ 2147483647 h 795"/>
              <a:gd name="T2" fmla="*/ 2147483647 w 736"/>
              <a:gd name="T3" fmla="*/ 2147483647 h 795"/>
              <a:gd name="T4" fmla="*/ 2147483647 w 736"/>
              <a:gd name="T5" fmla="*/ 2147483647 h 795"/>
              <a:gd name="T6" fmla="*/ 2147483647 w 736"/>
              <a:gd name="T7" fmla="*/ 2147483647 h 795"/>
              <a:gd name="T8" fmla="*/ 2147483647 w 736"/>
              <a:gd name="T9" fmla="*/ 2147483647 h 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6"/>
              <a:gd name="T16" fmla="*/ 0 h 795"/>
              <a:gd name="T17" fmla="*/ 736 w 736"/>
              <a:gd name="T18" fmla="*/ 795 h 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6" h="795">
                <a:moveTo>
                  <a:pt x="0" y="795"/>
                </a:moveTo>
                <a:cubicBezTo>
                  <a:pt x="0" y="687"/>
                  <a:pt x="1" y="579"/>
                  <a:pt x="40" y="475"/>
                </a:cubicBezTo>
                <a:cubicBezTo>
                  <a:pt x="79" y="371"/>
                  <a:pt x="147" y="246"/>
                  <a:pt x="232" y="171"/>
                </a:cubicBezTo>
                <a:cubicBezTo>
                  <a:pt x="317" y="96"/>
                  <a:pt x="468" y="54"/>
                  <a:pt x="552" y="27"/>
                </a:cubicBezTo>
                <a:cubicBezTo>
                  <a:pt x="636" y="0"/>
                  <a:pt x="686" y="5"/>
                  <a:pt x="736" y="11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1" name="Freeform 23"/>
          <p:cNvSpPr>
            <a:spLocks/>
          </p:cNvSpPr>
          <p:nvPr/>
        </p:nvSpPr>
        <p:spPr bwMode="auto">
          <a:xfrm>
            <a:off x="4711700" y="4433888"/>
            <a:ext cx="2146300" cy="379412"/>
          </a:xfrm>
          <a:custGeom>
            <a:avLst/>
            <a:gdLst>
              <a:gd name="T0" fmla="*/ 0 w 1352"/>
              <a:gd name="T1" fmla="*/ 2147483647 h 239"/>
              <a:gd name="T2" fmla="*/ 2147483647 w 1352"/>
              <a:gd name="T3" fmla="*/ 2147483647 h 239"/>
              <a:gd name="T4" fmla="*/ 2147483647 w 1352"/>
              <a:gd name="T5" fmla="*/ 2147483647 h 239"/>
              <a:gd name="T6" fmla="*/ 2147483647 w 1352"/>
              <a:gd name="T7" fmla="*/ 2147483647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352"/>
              <a:gd name="T13" fmla="*/ 0 h 239"/>
              <a:gd name="T14" fmla="*/ 1352 w 1352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" h="239">
                <a:moveTo>
                  <a:pt x="0" y="239"/>
                </a:moveTo>
                <a:cubicBezTo>
                  <a:pt x="177" y="166"/>
                  <a:pt x="355" y="94"/>
                  <a:pt x="520" y="55"/>
                </a:cubicBezTo>
                <a:cubicBezTo>
                  <a:pt x="685" y="16"/>
                  <a:pt x="853" y="14"/>
                  <a:pt x="992" y="7"/>
                </a:cubicBezTo>
                <a:cubicBezTo>
                  <a:pt x="1131" y="0"/>
                  <a:pt x="1241" y="7"/>
                  <a:pt x="1352" y="15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2" name="Text Box 24"/>
          <p:cNvSpPr txBox="1">
            <a:spLocks noChangeArrowheads="1"/>
          </p:cNvSpPr>
          <p:nvPr/>
        </p:nvSpPr>
        <p:spPr bwMode="auto">
          <a:xfrm>
            <a:off x="4185456" y="4859868"/>
            <a:ext cx="27061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 Super-Conductivity?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3" name="Text Box 25"/>
          <p:cNvSpPr txBox="1">
            <a:spLocks noChangeArrowheads="1"/>
          </p:cNvSpPr>
          <p:nvPr/>
        </p:nvSpPr>
        <p:spPr bwMode="auto">
          <a:xfrm>
            <a:off x="5932488" y="5200650"/>
            <a:ext cx="2288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Color-Flavor Locking?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4" name="Text Box 26"/>
          <p:cNvSpPr txBox="1">
            <a:spLocks noChangeArrowheads="1"/>
          </p:cNvSpPr>
          <p:nvPr/>
        </p:nvSpPr>
        <p:spPr bwMode="auto">
          <a:xfrm>
            <a:off x="1513409" y="3068960"/>
            <a:ext cx="1718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Tri-Critical point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5" name="Text Box 27"/>
          <p:cNvSpPr txBox="1">
            <a:spLocks noChangeArrowheads="1"/>
          </p:cNvSpPr>
          <p:nvPr/>
        </p:nvSpPr>
        <p:spPr bwMode="auto">
          <a:xfrm>
            <a:off x="6926263" y="5765800"/>
            <a:ext cx="166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Baryon Density</a:t>
            </a:r>
            <a:endParaRPr kumimoji="0" lang="en-US" altLang="ja-JP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6" name="Text Box 28"/>
          <p:cNvSpPr txBox="1">
            <a:spLocks noChangeArrowheads="1"/>
          </p:cNvSpPr>
          <p:nvPr/>
        </p:nvSpPr>
        <p:spPr bwMode="auto">
          <a:xfrm rot="16200000">
            <a:off x="-476512" y="3083611"/>
            <a:ext cx="3107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Energy </a:t>
            </a:r>
            <a:r>
              <a:rPr kumimoji="0" lang="en-US" altLang="ja-JP" dirty="0">
                <a:solidFill>
                  <a:srgbClr val="000000"/>
                </a:solidFill>
                <a:latin typeface="+mn-lt"/>
              </a:rPr>
              <a:t>Density (Temperature)</a:t>
            </a:r>
          </a:p>
          <a:p>
            <a:pPr eaLnBrk="0" hangingPunct="0">
              <a:defRPr/>
            </a:pPr>
            <a:endParaRPr kumimoji="0"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7" name="Text Box 29"/>
          <p:cNvSpPr txBox="1">
            <a:spLocks noChangeArrowheads="1"/>
          </p:cNvSpPr>
          <p:nvPr/>
        </p:nvSpPr>
        <p:spPr bwMode="auto">
          <a:xfrm>
            <a:off x="1692275" y="5610225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80FF"/>
                </a:solidFill>
                <a:latin typeface="+mn-lt"/>
              </a:rPr>
              <a:t>Nucleus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783838" name="Text Box 30"/>
          <p:cNvSpPr txBox="1">
            <a:spLocks noChangeArrowheads="1"/>
          </p:cNvSpPr>
          <p:nvPr/>
        </p:nvSpPr>
        <p:spPr bwMode="auto">
          <a:xfrm>
            <a:off x="3844925" y="2914650"/>
            <a:ext cx="2861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err="1" smtClean="0">
                <a:solidFill>
                  <a:srgbClr val="FF8000"/>
                </a:solidFill>
                <a:latin typeface="+mn-lt"/>
              </a:rPr>
              <a:t>Deconfined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 </a:t>
            </a:r>
            <a:r>
              <a:rPr kumimoji="0" lang="en-US" altLang="ja-JP" dirty="0" err="1">
                <a:solidFill>
                  <a:srgbClr val="FF8000"/>
                </a:solidFill>
                <a:latin typeface="+mn-lt"/>
              </a:rPr>
              <a:t>Partonic</a:t>
            </a: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 Phase</a:t>
            </a:r>
          </a:p>
          <a:p>
            <a:pPr eaLnBrk="0" hangingPunct="0">
              <a:defRPr/>
            </a:pP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(Quark-Gluon Plasma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)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9" name="Text Box 31"/>
          <p:cNvSpPr txBox="1">
            <a:spLocks noChangeArrowheads="1"/>
          </p:cNvSpPr>
          <p:nvPr/>
        </p:nvSpPr>
        <p:spPr bwMode="auto">
          <a:xfrm>
            <a:off x="2630488" y="4581525"/>
            <a:ext cx="131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Hadron gas</a:t>
            </a:r>
            <a:endParaRPr kumimoji="0" lang="ja-JP" altLang="en-US" b="1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43" name="Line 35"/>
          <p:cNvSpPr>
            <a:spLocks noChangeShapeType="1"/>
          </p:cNvSpPr>
          <p:nvPr/>
        </p:nvSpPr>
        <p:spPr bwMode="auto">
          <a:xfrm>
            <a:off x="4838700" y="5867400"/>
            <a:ext cx="1257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44" name="Text Box 36"/>
          <p:cNvSpPr txBox="1">
            <a:spLocks noChangeArrowheads="1"/>
          </p:cNvSpPr>
          <p:nvPr/>
        </p:nvSpPr>
        <p:spPr bwMode="auto">
          <a:xfrm>
            <a:off x="4903788" y="5497513"/>
            <a:ext cx="1442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chemeClr val="accent2"/>
                </a:solidFill>
                <a:latin typeface="+mn-lt"/>
              </a:rPr>
              <a:t>Neutron Star</a:t>
            </a:r>
            <a:endParaRPr kumimoji="0" lang="en-US" altLang="ja-JP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83845" name="Text Box 37"/>
          <p:cNvSpPr txBox="1">
            <a:spLocks noChangeArrowheads="1"/>
          </p:cNvSpPr>
          <p:nvPr/>
        </p:nvSpPr>
        <p:spPr bwMode="auto">
          <a:xfrm rot="16200000">
            <a:off x="-556841" y="3304480"/>
            <a:ext cx="26281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Critical </a:t>
            </a:r>
            <a:r>
              <a:rPr kumimoji="0" lang="en-US" altLang="ja-JP" sz="1400" dirty="0">
                <a:solidFill>
                  <a:srgbClr val="000000"/>
                </a:solidFill>
                <a:latin typeface="+mn-lt"/>
              </a:rPr>
              <a:t>Temperature ~ 170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MeV</a:t>
            </a:r>
            <a:endParaRPr kumimoji="0" lang="en-US" altLang="ja-JP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771775" y="2060575"/>
            <a:ext cx="762000" cy="661988"/>
            <a:chOff x="4560" y="336"/>
            <a:chExt cx="480" cy="417"/>
          </a:xfrm>
        </p:grpSpPr>
        <p:sp>
          <p:nvSpPr>
            <p:cNvPr id="25632" name="Oval 39"/>
            <p:cNvSpPr>
              <a:spLocks noChangeAspect="1" noChangeArrowheads="1"/>
            </p:cNvSpPr>
            <p:nvPr/>
          </p:nvSpPr>
          <p:spPr bwMode="auto">
            <a:xfrm>
              <a:off x="4560" y="555"/>
              <a:ext cx="61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3" name="Oval 40"/>
            <p:cNvSpPr>
              <a:spLocks noChangeAspect="1" noChangeArrowheads="1"/>
            </p:cNvSpPr>
            <p:nvPr/>
          </p:nvSpPr>
          <p:spPr bwMode="auto">
            <a:xfrm>
              <a:off x="4715" y="431"/>
              <a:ext cx="60" cy="6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4" name="Oval 41"/>
            <p:cNvSpPr>
              <a:spLocks noChangeAspect="1" noChangeArrowheads="1"/>
            </p:cNvSpPr>
            <p:nvPr/>
          </p:nvSpPr>
          <p:spPr bwMode="auto">
            <a:xfrm>
              <a:off x="4839" y="555"/>
              <a:ext cx="61" cy="6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5" name="Oval 42"/>
            <p:cNvSpPr>
              <a:spLocks noChangeAspect="1" noChangeArrowheads="1"/>
            </p:cNvSpPr>
            <p:nvPr/>
          </p:nvSpPr>
          <p:spPr bwMode="auto">
            <a:xfrm>
              <a:off x="4621" y="463"/>
              <a:ext cx="61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6" name="Oval 43"/>
            <p:cNvSpPr>
              <a:spLocks noChangeAspect="1" noChangeArrowheads="1"/>
            </p:cNvSpPr>
            <p:nvPr/>
          </p:nvSpPr>
          <p:spPr bwMode="auto">
            <a:xfrm>
              <a:off x="4863" y="397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7" name="Oval 44"/>
            <p:cNvSpPr>
              <a:spLocks noChangeAspect="1" noChangeArrowheads="1"/>
            </p:cNvSpPr>
            <p:nvPr/>
          </p:nvSpPr>
          <p:spPr bwMode="auto">
            <a:xfrm>
              <a:off x="4649" y="370"/>
              <a:ext cx="62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8" name="Oval 45"/>
            <p:cNvSpPr>
              <a:spLocks noChangeAspect="1" noChangeArrowheads="1"/>
            </p:cNvSpPr>
            <p:nvPr/>
          </p:nvSpPr>
          <p:spPr bwMode="auto">
            <a:xfrm>
              <a:off x="4979" y="491"/>
              <a:ext cx="61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9" name="Oval 46"/>
            <p:cNvSpPr>
              <a:spLocks noChangeAspect="1" noChangeArrowheads="1"/>
            </p:cNvSpPr>
            <p:nvPr/>
          </p:nvSpPr>
          <p:spPr bwMode="auto">
            <a:xfrm>
              <a:off x="4854" y="680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0" name="Oval 47"/>
            <p:cNvSpPr>
              <a:spLocks noChangeAspect="1" noChangeArrowheads="1"/>
            </p:cNvSpPr>
            <p:nvPr/>
          </p:nvSpPr>
          <p:spPr bwMode="auto">
            <a:xfrm>
              <a:off x="4949" y="585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1" name="Oval 48"/>
            <p:cNvSpPr>
              <a:spLocks noChangeAspect="1" noChangeArrowheads="1"/>
            </p:cNvSpPr>
            <p:nvPr/>
          </p:nvSpPr>
          <p:spPr bwMode="auto">
            <a:xfrm>
              <a:off x="4881" y="336"/>
              <a:ext cx="60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2" name="Oval 49"/>
            <p:cNvSpPr>
              <a:spLocks noChangeAspect="1" noChangeArrowheads="1"/>
            </p:cNvSpPr>
            <p:nvPr/>
          </p:nvSpPr>
          <p:spPr bwMode="auto">
            <a:xfrm>
              <a:off x="4700" y="585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3" name="Oval 50"/>
            <p:cNvSpPr>
              <a:spLocks noChangeAspect="1" noChangeArrowheads="1"/>
            </p:cNvSpPr>
            <p:nvPr/>
          </p:nvSpPr>
          <p:spPr bwMode="auto">
            <a:xfrm>
              <a:off x="4787" y="369"/>
              <a:ext cx="61" cy="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pic>
          <p:nvPicPr>
            <p:cNvPr id="25644" name="Picture 51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79315">
              <a:off x="4635" y="673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5" name="Picture 52" descr="Gluons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83694">
              <a:off x="4631" y="524"/>
              <a:ext cx="15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6" name="Picture 53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6724">
              <a:off x="4795" y="462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Expeditions on QCD Phase Diagram</a:t>
            </a:r>
            <a:endParaRPr lang="ja-JP" altLang="en-US" dirty="0" smtClean="0"/>
          </a:p>
        </p:txBody>
      </p:sp>
      <p:pic>
        <p:nvPicPr>
          <p:cNvPr id="61" name="Picture 3" descr="qg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785938"/>
            <a:ext cx="3348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1258889" y="1785938"/>
            <a:ext cx="1573636" cy="4017962"/>
            <a:chOff x="1259220" y="1785938"/>
            <a:chExt cx="1573523" cy="4017970"/>
          </a:xfrm>
        </p:grpSpPr>
        <p:sp>
          <p:nvSpPr>
            <p:cNvPr id="25630" name="Line 33"/>
            <p:cNvSpPr>
              <a:spLocks noChangeShapeType="1"/>
            </p:cNvSpPr>
            <p:nvPr/>
          </p:nvSpPr>
          <p:spPr bwMode="auto">
            <a:xfrm>
              <a:off x="1485900" y="2155272"/>
              <a:ext cx="0" cy="36486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42" name="Text Box 34"/>
            <p:cNvSpPr txBox="1">
              <a:spLocks noChangeArrowheads="1"/>
            </p:cNvSpPr>
            <p:nvPr/>
          </p:nvSpPr>
          <p:spPr bwMode="auto">
            <a:xfrm>
              <a:off x="1259220" y="1785938"/>
              <a:ext cx="1573523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00"/>
                  </a:solidFill>
                  <a:latin typeface="+mn-lt"/>
                </a:rPr>
                <a:t>Early Universe</a:t>
              </a:r>
              <a:endParaRPr kumimoji="0" lang="ja-JP" altLang="en-US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809098"/>
      </p:ext>
    </p:extLst>
  </p:cSld>
  <p:clrMapOvr>
    <a:masterClrMapping/>
  </p:clrMapOvr>
  <p:transition xmlns:p14="http://schemas.microsoft.com/office/powerpoint/2010/main" spd="slow" advTm="673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83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8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8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8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8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8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8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8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8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8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8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83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8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83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8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8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8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8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863" grpId="0"/>
      <p:bldP spid="1783816" grpId="0" animBg="1"/>
      <p:bldP spid="1783817" grpId="0" animBg="1"/>
      <p:bldP spid="1783829" grpId="0" animBg="1"/>
      <p:bldP spid="1783830" grpId="0" animBg="1"/>
      <p:bldP spid="1783831" grpId="0" animBg="1"/>
      <p:bldP spid="1783832" grpId="0"/>
      <p:bldP spid="1783833" grpId="0"/>
      <p:bldP spid="1783834" grpId="0"/>
      <p:bldP spid="1783835" grpId="0"/>
      <p:bldP spid="1783836" grpId="0"/>
      <p:bldP spid="1783837" grpId="0"/>
      <p:bldP spid="1783838" grpId="0"/>
      <p:bldP spid="1783839" grpId="0"/>
      <p:bldP spid="1783843" grpId="0" animBg="1"/>
      <p:bldP spid="1783844" grpId="0"/>
      <p:bldP spid="17838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l</a:t>
            </a:r>
            <a:r>
              <a:rPr kumimoji="1" lang="en-US" altLang="ja-JP" dirty="0" smtClean="0"/>
              <a:t>ong range longitudinal correlations</a:t>
            </a:r>
          </a:p>
          <a:p>
            <a:r>
              <a:rPr lang="en-US" altLang="ja-JP" dirty="0"/>
              <a:t>h</a:t>
            </a:r>
            <a:r>
              <a:rPr kumimoji="1" lang="en-US" altLang="ja-JP" dirty="0" smtClean="0"/>
              <a:t>ydro-dynamical behaviors?</a:t>
            </a:r>
          </a:p>
          <a:p>
            <a:r>
              <a:rPr lang="en-US" altLang="ja-JP" dirty="0"/>
              <a:t>q</a:t>
            </a:r>
            <a:r>
              <a:rPr lang="en-US" altLang="ja-JP" dirty="0" smtClean="0"/>
              <a:t>uark recombination??</a:t>
            </a:r>
          </a:p>
          <a:p>
            <a:pPr lvl="2"/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>
                <a:sym typeface="Symbol"/>
              </a:rPr>
              <a:t> </a:t>
            </a:r>
            <a:r>
              <a:rPr lang="en-US" altLang="ja-JP" dirty="0" smtClean="0"/>
              <a:t>reanalysis of 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+Au</a:t>
            </a:r>
            <a:r>
              <a:rPr lang="en-US" altLang="ja-JP" dirty="0" smtClean="0"/>
              <a:t> at RHIC giving similar results</a:t>
            </a:r>
          </a:p>
          <a:p>
            <a:pPr marL="0" indent="0">
              <a:buNone/>
            </a:pPr>
            <a:r>
              <a:rPr lang="en-US" altLang="ja-JP" dirty="0">
                <a:sym typeface="Symbol"/>
              </a:rPr>
              <a:t> </a:t>
            </a:r>
            <a:r>
              <a:rPr lang="en-US" altLang="ja-JP" dirty="0" smtClean="0"/>
              <a:t>first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+Au</a:t>
            </a:r>
            <a:r>
              <a:rPr lang="en-US" altLang="ja-JP" dirty="0" smtClean="0"/>
              <a:t> at RHIC planned in 2015</a:t>
            </a:r>
            <a:endParaRPr lang="en-US" altLang="ja-JP" dirty="0"/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stay tuned for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/>
              <a:t>)+</a:t>
            </a:r>
            <a:r>
              <a:rPr lang="en-US" altLang="ja-JP" dirty="0" smtClean="0"/>
              <a:t>A (if not for this whole field)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/>
              <a:t>p</a:t>
            </a:r>
            <a:r>
              <a:rPr kumimoji="1" lang="en-US" altLang="ja-JP" dirty="0" smtClean="0"/>
              <a:t>(</a:t>
            </a:r>
            <a:r>
              <a:rPr kumimoji="1" lang="en-US" altLang="ja-JP" i="1" dirty="0" smtClean="0"/>
              <a:t>d</a:t>
            </a:r>
            <a:r>
              <a:rPr kumimoji="1" lang="en-US" altLang="ja-JP" dirty="0" smtClean="0"/>
              <a:t>)+A Seemingly in Mystery</a:t>
            </a:r>
            <a:endParaRPr kumimoji="1" lang="ja-JP" altLang="en-US" dirty="0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KMI Colloquium – New Stage of High Energy A+A Collision Experiments –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39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9759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 smtClean="0"/>
              <a:t>intense U(1) magnetic field</a:t>
            </a:r>
          </a:p>
          <a:p>
            <a:pPr lvl="1"/>
            <a:r>
              <a:rPr lang="en-US" altLang="ja-JP" dirty="0" smtClean="0"/>
              <a:t>naturally expected with moving charged sources (nuclei)</a:t>
            </a:r>
          </a:p>
          <a:p>
            <a:pPr lvl="1"/>
            <a:r>
              <a:rPr lang="en-US" altLang="ja-JP" dirty="0" smtClean="0"/>
              <a:t>~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LHC, ~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RHIC</a:t>
            </a:r>
          </a:p>
          <a:p>
            <a:pPr lvl="2"/>
            <a:r>
              <a:rPr lang="en-US" altLang="ja-JP" i="1" dirty="0" smtClean="0"/>
              <a:t>cf.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magnetar</a:t>
            </a:r>
            <a:r>
              <a:rPr lang="en-US" altLang="ja-JP" dirty="0" smtClean="0"/>
              <a:t> surface ~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dirty="0" smtClean="0"/>
              <a:t>could be long-lived in “perfect fluid”</a:t>
            </a:r>
          </a:p>
          <a:p>
            <a:r>
              <a:rPr lang="en-US" altLang="ja-JP" dirty="0" smtClean="0"/>
              <a:t>possible non-linear QED behaviors</a:t>
            </a:r>
          </a:p>
          <a:p>
            <a:pPr lvl="1"/>
            <a:r>
              <a:rPr lang="en-US" altLang="ja-JP" dirty="0" smtClean="0"/>
              <a:t>above electron critical magnetic field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= 4×10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</a:p>
          <a:p>
            <a:r>
              <a:rPr lang="en-US" altLang="ja-JP" dirty="0" smtClean="0"/>
              <a:t>other interesting physics also under discussion</a:t>
            </a:r>
          </a:p>
          <a:p>
            <a:pPr lvl="1"/>
            <a:r>
              <a:rPr lang="en-US" altLang="ja-JP" dirty="0" smtClean="0"/>
              <a:t>chiral magnetic effects</a:t>
            </a:r>
          </a:p>
          <a:p>
            <a:pPr lvl="1"/>
            <a:r>
              <a:rPr lang="en-US" altLang="ja-JP" dirty="0" smtClean="0"/>
              <a:t>quark synchrotron radiation</a:t>
            </a:r>
          </a:p>
          <a:p>
            <a:pPr lvl="1"/>
            <a:r>
              <a:rPr lang="en-US" altLang="ja-JP" dirty="0" smtClean="0"/>
              <a:t>…</a:t>
            </a:r>
            <a:endParaRPr lang="ja-JP" altLang="en-US" dirty="0" smtClean="0"/>
          </a:p>
        </p:txBody>
      </p:sp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Brand New Topic: Ultra-Intense Field</a:t>
            </a:r>
            <a:endParaRPr lang="ja-JP" altLang="en-US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 smtClean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9" name="日付プレースホルダー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40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e</a:t>
            </a:r>
            <a:r>
              <a:rPr lang="en-US" altLang="ja-JP" dirty="0" smtClean="0"/>
              <a:t>lectron critical electric/magnetic field</a:t>
            </a:r>
          </a:p>
          <a:p>
            <a:pPr lvl="1"/>
            <a:r>
              <a:rPr lang="en-US" altLang="ja-JP" dirty="0"/>
              <a:t>e</a:t>
            </a:r>
            <a:r>
              <a:rPr lang="en-US" altLang="ja-JP" dirty="0" smtClean="0"/>
              <a:t>nergy at Compton radius scale </a:t>
            </a:r>
            <a:r>
              <a:rPr lang="en-US" altLang="ja-JP" dirty="0" smtClean="0">
                <a:sym typeface="Symbol" pitchFamily="18" charset="2"/>
              </a:rPr>
              <a:t></a:t>
            </a:r>
            <a:r>
              <a:rPr lang="en-US" altLang="ja-JP" dirty="0" smtClean="0"/>
              <a:t> rest mass</a:t>
            </a:r>
          </a:p>
          <a:p>
            <a:pPr lvl="1"/>
            <a:r>
              <a:rPr lang="en-US" altLang="ja-JP" i="1" dirty="0" err="1" smtClean="0"/>
              <a:t>eE</a:t>
            </a:r>
            <a:r>
              <a:rPr lang="en-US" altLang="ja-JP" baseline="-25000" dirty="0" err="1" smtClean="0"/>
              <a:t>c</a:t>
            </a:r>
            <a:r>
              <a:rPr lang="en-US" altLang="ja-JP" i="1" dirty="0" err="1" smtClean="0"/>
              <a:t>h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e</a:t>
            </a:r>
            <a:r>
              <a:rPr lang="en-US" altLang="ja-JP" i="1" dirty="0" err="1" smtClean="0"/>
              <a:t>c</a:t>
            </a:r>
            <a:r>
              <a:rPr lang="en-US" altLang="ja-JP" dirty="0" smtClean="0"/>
              <a:t> = </a:t>
            </a:r>
            <a:r>
              <a:rPr lang="en-US" altLang="ja-JP" i="1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i="1" dirty="0" smtClean="0"/>
              <a:t>c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;</a:t>
            </a:r>
            <a:r>
              <a:rPr lang="en-US" altLang="ja-JP" i="1" dirty="0" smtClean="0"/>
              <a:t>  </a:t>
            </a:r>
            <a:r>
              <a:rPr lang="en-US" altLang="ja-JP" i="1" dirty="0" err="1" smtClean="0"/>
              <a:t>E</a:t>
            </a:r>
            <a:r>
              <a:rPr lang="en-US" altLang="ja-JP" baseline="-25000" dirty="0" err="1" smtClean="0"/>
              <a:t>c</a:t>
            </a:r>
            <a:r>
              <a:rPr lang="en-US" altLang="ja-JP" i="1" dirty="0" smtClean="0"/>
              <a:t> = 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c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eh </a:t>
            </a:r>
            <a:r>
              <a:rPr lang="en-US" altLang="ja-JP" dirty="0" smtClean="0"/>
              <a:t>~ 10</a:t>
            </a:r>
            <a:r>
              <a:rPr lang="en-US" altLang="ja-JP" baseline="30000" dirty="0" smtClean="0"/>
              <a:t>17</a:t>
            </a:r>
            <a:r>
              <a:rPr lang="en-US" altLang="ja-JP" dirty="0" smtClean="0"/>
              <a:t> V/m</a:t>
            </a:r>
          </a:p>
          <a:p>
            <a:pPr lvl="1"/>
            <a:r>
              <a:rPr lang="en-US" altLang="ja-JP" i="1" dirty="0" err="1" smtClean="0"/>
              <a:t>eB</a:t>
            </a:r>
            <a:r>
              <a:rPr lang="en-US" altLang="ja-JP" baseline="-25000" dirty="0" err="1" smtClean="0"/>
              <a:t>c</a:t>
            </a:r>
            <a:r>
              <a:rPr lang="en-US" altLang="ja-JP" i="1" dirty="0" err="1" smtClean="0"/>
              <a:t>h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e</a:t>
            </a:r>
            <a:r>
              <a:rPr lang="en-US" altLang="ja-JP" i="1" dirty="0" err="1" smtClean="0"/>
              <a:t>c</a:t>
            </a:r>
            <a:r>
              <a:rPr lang="en-US" altLang="ja-JP" dirty="0" smtClean="0"/>
              <a:t> = 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e</a:t>
            </a:r>
            <a:r>
              <a:rPr lang="en-US" altLang="ja-JP" i="1" dirty="0" err="1" smtClean="0"/>
              <a:t>c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; </a:t>
            </a:r>
            <a:r>
              <a:rPr lang="en-US" altLang="ja-JP" i="1" dirty="0" smtClean="0"/>
              <a:t>  </a:t>
            </a:r>
            <a:r>
              <a:rPr lang="en-US" altLang="ja-JP" i="1" dirty="0" err="1" smtClean="0"/>
              <a:t>B</a:t>
            </a:r>
            <a:r>
              <a:rPr lang="en-US" altLang="ja-JP" baseline="-25000" dirty="0" err="1" smtClean="0"/>
              <a:t>c</a:t>
            </a:r>
            <a:r>
              <a:rPr lang="en-US" altLang="ja-JP" i="1" dirty="0" smtClean="0"/>
              <a:t> = 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c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eh</a:t>
            </a:r>
            <a:r>
              <a:rPr lang="en-US" altLang="ja-JP" dirty="0" smtClean="0"/>
              <a:t> ~ 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  <a:endParaRPr lang="en-US" altLang="ja-JP" i="1" dirty="0" smtClean="0"/>
          </a:p>
          <a:p>
            <a:r>
              <a:rPr lang="en-US" altLang="ja-JP" dirty="0"/>
              <a:t>i</a:t>
            </a:r>
            <a:r>
              <a:rPr lang="en-US" altLang="ja-JP" dirty="0" smtClean="0"/>
              <a:t>f electric: Schwinger mechanism</a:t>
            </a:r>
          </a:p>
          <a:p>
            <a:pPr lvl="1"/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pair creation</a:t>
            </a:r>
          </a:p>
          <a:p>
            <a:pPr lvl="1"/>
            <a:r>
              <a:rPr lang="en-US" altLang="ja-JP" dirty="0" smtClean="0"/>
              <a:t>(probably) meaningless to consider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 &gt; </a:t>
            </a:r>
            <a:r>
              <a:rPr lang="en-US" altLang="ja-JP" i="1" dirty="0" err="1" smtClean="0"/>
              <a:t>E</a:t>
            </a:r>
            <a:r>
              <a:rPr lang="en-US" altLang="ja-JP" baseline="-25000" dirty="0" err="1" smtClean="0"/>
              <a:t>c</a:t>
            </a:r>
            <a:r>
              <a:rPr lang="en-US" altLang="ja-JP" dirty="0" smtClean="0"/>
              <a:t> situation</a:t>
            </a:r>
          </a:p>
          <a:p>
            <a:r>
              <a:rPr lang="en-US" altLang="ja-JP" dirty="0"/>
              <a:t>i</a:t>
            </a:r>
            <a:r>
              <a:rPr lang="en-US" altLang="ja-JP" dirty="0" smtClean="0"/>
              <a:t>f magnetic: non-linear QED effects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 </a:t>
            </a:r>
            <a:r>
              <a:rPr lang="en-US" altLang="ja-JP" dirty="0" smtClean="0">
                <a:sym typeface="Symbol" pitchFamily="18" charset="2"/>
              </a:rPr>
              <a:t>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 </a:t>
            </a:r>
            <a:r>
              <a:rPr lang="en-US" altLang="ja-JP" dirty="0" err="1" smtClean="0">
                <a:latin typeface="Symbol" pitchFamily="18" charset="2"/>
              </a:rPr>
              <a:t>g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pitchFamily="18" charset="2"/>
              </a:rPr>
              <a:t>g </a:t>
            </a:r>
            <a:r>
              <a:rPr lang="en-US" altLang="ja-JP" dirty="0" smtClean="0">
                <a:sym typeface="Symbol" pitchFamily="18" charset="2"/>
              </a:rPr>
              <a:t>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, birefringence, …</a:t>
            </a:r>
            <a:endParaRPr lang="en-US" altLang="ja-JP" baseline="30000" dirty="0" smtClean="0">
              <a:latin typeface="Symbol" pitchFamily="18" charset="2"/>
            </a:endParaRPr>
          </a:p>
          <a:p>
            <a:pPr lvl="1"/>
            <a:endParaRPr lang="en-US" altLang="ja-JP" dirty="0" smtClean="0"/>
          </a:p>
        </p:txBody>
      </p:sp>
      <p:sp>
        <p:nvSpPr>
          <p:cNvPr id="53251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Note: Critical Magnetic Field</a:t>
            </a:r>
            <a:endParaRPr lang="ja-JP" altLang="en-US" dirty="0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41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Intensity and Time Evolution</a:t>
            </a:r>
            <a:endParaRPr lang="ja-JP" altLang="en-US" dirty="0" smtClean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6275"/>
            <a:ext cx="35925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グループ化 64"/>
          <p:cNvGrpSpPr>
            <a:grpSpLocks/>
          </p:cNvGrpSpPr>
          <p:nvPr/>
        </p:nvGrpSpPr>
        <p:grpSpPr bwMode="auto">
          <a:xfrm>
            <a:off x="4284663" y="3325813"/>
            <a:ext cx="3965575" cy="2746375"/>
            <a:chOff x="590204" y="1295694"/>
            <a:chExt cx="7123125" cy="4688379"/>
          </a:xfrm>
        </p:grpSpPr>
        <p:pic>
          <p:nvPicPr>
            <p:cNvPr id="604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" t="6120" r="34769" b="17715"/>
            <a:stretch>
              <a:fillRect/>
            </a:stretch>
          </p:blipFill>
          <p:spPr bwMode="auto">
            <a:xfrm>
              <a:off x="590204" y="1295694"/>
              <a:ext cx="7123125" cy="46883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436" name="テキスト ボックス 67"/>
            <p:cNvSpPr txBox="1">
              <a:spLocks noChangeArrowheads="1"/>
            </p:cNvSpPr>
            <p:nvPr/>
          </p:nvSpPr>
          <p:spPr bwMode="auto">
            <a:xfrm>
              <a:off x="2563416" y="1295694"/>
              <a:ext cx="34563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91" name="グループ化 90"/>
          <p:cNvGrpSpPr>
            <a:grpSpLocks/>
          </p:cNvGrpSpPr>
          <p:nvPr/>
        </p:nvGrpSpPr>
        <p:grpSpPr bwMode="auto">
          <a:xfrm>
            <a:off x="1530350" y="2060575"/>
            <a:ext cx="3473450" cy="2451100"/>
            <a:chOff x="3779912" y="2276632"/>
            <a:chExt cx="5294849" cy="4025198"/>
          </a:xfrm>
        </p:grpSpPr>
        <p:pic>
          <p:nvPicPr>
            <p:cNvPr id="6043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7" t="8452" r="36816" b="18019"/>
            <a:stretch>
              <a:fillRect/>
            </a:stretch>
          </p:blipFill>
          <p:spPr bwMode="auto">
            <a:xfrm>
              <a:off x="3779912" y="2276632"/>
              <a:ext cx="5294849" cy="4025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" name="テキスト ボックス 92"/>
            <p:cNvSpPr txBox="1"/>
            <p:nvPr/>
          </p:nvSpPr>
          <p:spPr>
            <a:xfrm>
              <a:off x="6405558" y="2719821"/>
              <a:ext cx="2204573" cy="1212253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 5.5 </a:t>
              </a: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0000FF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 2.76 </a:t>
              </a: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FF0000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Au+Au</a:t>
              </a:r>
              <a:r>
                <a:rPr lang="en-US" altLang="ja-JP" sz="1400" dirty="0">
                  <a:latin typeface="+mn-lt"/>
                  <a:ea typeface="HGP創英角ｺﾞｼｯｸUB" pitchFamily="50" charset="-128"/>
                </a:rPr>
                <a:t> 200 </a:t>
              </a: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GeV</a:t>
              </a:r>
              <a:endParaRPr lang="ja-JP" altLang="en-US" sz="1400" dirty="0">
                <a:latin typeface="+mn-lt"/>
                <a:ea typeface="HGP創英角ｺﾞｼｯｸUB" pitchFamily="50" charset="-128"/>
              </a:endParaRPr>
            </a:p>
          </p:txBody>
        </p:sp>
      </p:grpSp>
      <p:pic>
        <p:nvPicPr>
          <p:cNvPr id="100" name="Picture 2" descr="http://www.scielo.br/img/revistas/bjp/v37n2c/a27fig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670" r="9474" b="29698"/>
          <a:stretch>
            <a:fillRect/>
          </a:stretch>
        </p:blipFill>
        <p:spPr bwMode="auto">
          <a:xfrm>
            <a:off x="5375275" y="2781300"/>
            <a:ext cx="2581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176338" y="5516563"/>
            <a:ext cx="2366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URQMD;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5867400" y="3608388"/>
            <a:ext cx="20462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JAM;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en-US" altLang="ja-JP" sz="1600" dirty="0">
              <a:solidFill>
                <a:srgbClr val="000080"/>
              </a:solidFill>
              <a:latin typeface="+mn-lt"/>
            </a:endParaRPr>
          </a:p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869950" y="2060575"/>
            <a:ext cx="1071563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" name="テキスト ボックス 101"/>
          <p:cNvSpPr txBox="1">
            <a:spLocks noChangeArrowheads="1"/>
          </p:cNvSpPr>
          <p:nvPr/>
        </p:nvSpPr>
        <p:spPr bwMode="auto">
          <a:xfrm>
            <a:off x="1182688" y="4054475"/>
            <a:ext cx="796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13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3" name="テキスト ボックス 102"/>
          <p:cNvSpPr txBox="1">
            <a:spLocks noChangeArrowheads="1"/>
          </p:cNvSpPr>
          <p:nvPr/>
        </p:nvSpPr>
        <p:spPr bwMode="auto">
          <a:xfrm>
            <a:off x="1187450" y="2817813"/>
            <a:ext cx="79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14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5" name="テキスト ボックス 104"/>
          <p:cNvSpPr txBox="1">
            <a:spLocks noChangeArrowheads="1"/>
          </p:cNvSpPr>
          <p:nvPr/>
        </p:nvSpPr>
        <p:spPr bwMode="auto">
          <a:xfrm>
            <a:off x="5364163" y="2514600"/>
            <a:ext cx="27654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>
                <a:solidFill>
                  <a:srgbClr val="000080"/>
                </a:solidFill>
                <a:latin typeface="Franklin Gothic Medium" pitchFamily="34" charset="0"/>
              </a:rPr>
              <a:t>baryon stopping power in account</a:t>
            </a:r>
            <a:endParaRPr lang="ja-JP" altLang="en-US" sz="140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common approach: cascade models</a:t>
            </a:r>
          </a:p>
          <a:p>
            <a:pPr lvl="1"/>
            <a:r>
              <a:rPr lang="en-US" altLang="ja-JP" dirty="0" smtClean="0"/>
              <a:t>spectator contribution dominant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</a:t>
            </a:r>
          </a:p>
          <a:p>
            <a:pPr lvl="2"/>
            <a:r>
              <a:rPr lang="en-US" altLang="ja-JP" dirty="0" smtClean="0"/>
              <a:t>short life time &lt; 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due to Lorentz contraction</a:t>
            </a:r>
            <a:endParaRPr lang="en-US" altLang="ja-JP" dirty="0" smtClean="0">
              <a:latin typeface="Symbol" pitchFamily="18" charset="2"/>
            </a:endParaRPr>
          </a:p>
          <a:p>
            <a:pPr lvl="2"/>
            <a:r>
              <a:rPr lang="en-US" altLang="ja-JP" dirty="0" smtClean="0"/>
              <a:t>though still above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after several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possible longer-lived field in “perfect fluid”</a:t>
            </a:r>
          </a:p>
          <a:p>
            <a:pPr lvl="1"/>
            <a:r>
              <a:rPr lang="en-US" altLang="ja-JP" dirty="0" smtClean="0"/>
              <a:t>participant contribution</a:t>
            </a:r>
          </a:p>
          <a:p>
            <a:pPr lvl="1"/>
            <a:r>
              <a:rPr lang="en-US" altLang="ja-JP" dirty="0" smtClean="0"/>
              <a:t>“static field” approximation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13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LHC</a:t>
            </a:r>
          </a:p>
          <a:p>
            <a:pPr lvl="1"/>
            <a:endParaRPr lang="ja-JP" altLang="en-US" dirty="0" smtClean="0"/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42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1" grpId="0"/>
      <p:bldP spid="104" grpId="0" animBg="1"/>
      <p:bldP spid="102" grpId="0"/>
      <p:bldP spid="103" grpId="0"/>
      <p:bldP spid="10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ust originate from initial stages</a:t>
            </a:r>
          </a:p>
          <a:p>
            <a:pPr lvl="1"/>
            <a:r>
              <a:rPr lang="en-US" altLang="ja-JP" dirty="0"/>
              <a:t>f</a:t>
            </a:r>
            <a:r>
              <a:rPr lang="en-US" altLang="ja-JP" dirty="0" smtClean="0"/>
              <a:t>ield life time ~ 0.1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must be electro-magnetic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ideal probe: direct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processes</a:t>
            </a:r>
          </a:p>
          <a:p>
            <a:r>
              <a:rPr lang="en-US" altLang="ja-JP" dirty="0"/>
              <a:t>g</a:t>
            </a:r>
            <a:r>
              <a:rPr lang="en-US" altLang="ja-JP" dirty="0" smtClean="0"/>
              <a:t>ood reference: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from later stages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 decay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di-electron)</a:t>
            </a:r>
            <a:endParaRPr lang="ja-JP" altLang="en-US" dirty="0" smtClean="0"/>
          </a:p>
        </p:txBody>
      </p:sp>
      <p:sp>
        <p:nvSpPr>
          <p:cNvPr id="5632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Experimental Probes of Intense Field</a:t>
            </a:r>
            <a:endParaRPr lang="ja-JP" altLang="en-US" dirty="0" smtClean="0"/>
          </a:p>
        </p:txBody>
      </p:sp>
      <p:grpSp>
        <p:nvGrpSpPr>
          <p:cNvPr id="10" name="グループ化 27"/>
          <p:cNvGrpSpPr>
            <a:grpSpLocks/>
          </p:cNvGrpSpPr>
          <p:nvPr/>
        </p:nvGrpSpPr>
        <p:grpSpPr bwMode="auto">
          <a:xfrm>
            <a:off x="649784" y="2706362"/>
            <a:ext cx="8353582" cy="2046840"/>
            <a:chOff x="539552" y="484038"/>
            <a:chExt cx="13249154" cy="3247754"/>
          </a:xfrm>
        </p:grpSpPr>
        <p:sp>
          <p:nvSpPr>
            <p:cNvPr id="11" name="正方形/長方形 10"/>
            <p:cNvSpPr/>
            <p:nvPr/>
          </p:nvSpPr>
          <p:spPr>
            <a:xfrm>
              <a:off x="539552" y="484038"/>
              <a:ext cx="8208912" cy="308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12" name="グループ化 29"/>
            <p:cNvGrpSpPr>
              <a:grpSpLocks/>
            </p:cNvGrpSpPr>
            <p:nvPr/>
          </p:nvGrpSpPr>
          <p:grpSpPr bwMode="auto">
            <a:xfrm>
              <a:off x="620344" y="484039"/>
              <a:ext cx="13168362" cy="3247753"/>
              <a:chOff x="355001" y="1195239"/>
              <a:chExt cx="13168362" cy="3247753"/>
            </a:xfrm>
          </p:grpSpPr>
          <p:pic>
            <p:nvPicPr>
              <p:cNvPr id="13" name="Picture 2" descr="http://www.phy.duke.edu/research/NPTheory/QGP/transport/ev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09" r="-2431"/>
              <a:stretch>
                <a:fillRect/>
              </a:stretch>
            </p:blipFill>
            <p:spPr bwMode="auto">
              <a:xfrm>
                <a:off x="355001" y="1195239"/>
                <a:ext cx="8014447" cy="14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線矢印コネクタ 13"/>
              <p:cNvCxnSpPr/>
              <p:nvPr/>
            </p:nvCxnSpPr>
            <p:spPr>
              <a:xfrm>
                <a:off x="2577657" y="3255909"/>
                <a:ext cx="188911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4657183" y="2921301"/>
                <a:ext cx="2384104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smtClean="0">
                    <a:solidFill>
                      <a:srgbClr val="FF0000"/>
                    </a:solidFill>
                    <a:latin typeface="+mn-lt"/>
                  </a:rPr>
                  <a:t>B &gt; </a:t>
                </a:r>
                <a:r>
                  <a:rPr lang="en-US" altLang="ja-JP" sz="1800" b="0" dirty="0" err="1" smtClean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en-US" altLang="ja-JP" sz="1800" b="0" baseline="-25000" dirty="0" err="1" smtClean="0">
                    <a:solidFill>
                      <a:srgbClr val="FF0000"/>
                    </a:solidFill>
                    <a:latin typeface="+mn-lt"/>
                  </a:rPr>
                  <a:t>c</a:t>
                </a:r>
                <a:endParaRPr lang="ja-JP" altLang="en-US" sz="1800" b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2572896" y="3779600"/>
                <a:ext cx="5489541" cy="0"/>
              </a:xfrm>
              <a:prstGeom prst="straightConnector1">
                <a:avLst/>
              </a:prstGeom>
              <a:ln w="31750"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4893806" y="4194015"/>
                <a:ext cx="3168630" cy="0"/>
              </a:xfrm>
              <a:prstGeom prst="straightConnector1">
                <a:avLst/>
              </a:prstGeom>
              <a:ln w="31750">
                <a:solidFill>
                  <a:srgbClr val="608020"/>
                </a:solidFill>
                <a:headEnd type="arrow"/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8102009" y="3433247"/>
                <a:ext cx="5421354" cy="586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dirty="0" smtClean="0">
                    <a:solidFill>
                      <a:schemeClr val="accent6"/>
                    </a:solidFill>
                    <a:latin typeface="+mn-lt"/>
                  </a:rPr>
                  <a:t>electro-magnetic probes</a:t>
                </a:r>
                <a:endParaRPr lang="ja-JP" altLang="en-US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9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8102014" y="3856967"/>
                <a:ext cx="3724493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err="1">
                    <a:solidFill>
                      <a:srgbClr val="608020"/>
                    </a:solidFill>
                    <a:latin typeface="+mn-lt"/>
                  </a:rPr>
                  <a:t>h</a:t>
                </a:r>
                <a:r>
                  <a:rPr lang="en-US" altLang="ja-JP" sz="1800" b="0" dirty="0" err="1" smtClean="0">
                    <a:solidFill>
                      <a:srgbClr val="608020"/>
                    </a:solidFill>
                    <a:latin typeface="+mn-lt"/>
                  </a:rPr>
                  <a:t>adronic</a:t>
                </a:r>
                <a:r>
                  <a:rPr lang="en-US" altLang="ja-JP" sz="1800" b="0" dirty="0" smtClean="0">
                    <a:solidFill>
                      <a:srgbClr val="608020"/>
                    </a:solidFill>
                    <a:latin typeface="+mn-lt"/>
                  </a:rPr>
                  <a:t> probes</a:t>
                </a:r>
                <a:endParaRPr lang="ja-JP" altLang="en-US" sz="1800" b="0" dirty="0">
                  <a:solidFill>
                    <a:srgbClr val="608020"/>
                  </a:solidFill>
                  <a:latin typeface="+mn-lt"/>
                </a:endParaRPr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>
                <a:off x="683782" y="2676995"/>
                <a:ext cx="7565979" cy="222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2263067" y="2676236"/>
                <a:ext cx="155158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2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7132261" y="2755633"/>
                <a:ext cx="1935951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10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4099232" y="2698907"/>
                <a:ext cx="199957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4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</p:grpSp>
      </p:grpSp>
      <p:sp>
        <p:nvSpPr>
          <p:cNvPr id="24" name="日付プレースホルダー 2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43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anisotropic decay w.r.t. magnetic field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feasibility study based on QED calculations</a:t>
            </a:r>
          </a:p>
          <a:p>
            <a:pPr lvl="1"/>
            <a:r>
              <a:rPr lang="en-US" altLang="ja-JP" dirty="0"/>
              <a:t>v</a:t>
            </a:r>
            <a:r>
              <a:rPr lang="en-US" altLang="ja-JP" dirty="0" smtClean="0"/>
              <a:t>acuum polarization tensors under magnetic field</a:t>
            </a:r>
          </a:p>
          <a:p>
            <a:pPr lvl="2"/>
            <a:r>
              <a:rPr lang="en-US" altLang="ja-JP" dirty="0"/>
              <a:t>s</a:t>
            </a:r>
            <a:r>
              <a:rPr lang="en-US" altLang="ja-JP" dirty="0" smtClean="0"/>
              <a:t>ummation for infinite Landau levels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hoton momentum up to ~ </a:t>
            </a:r>
            <a:r>
              <a:rPr lang="en-US" altLang="ja-JP" dirty="0" err="1" smtClean="0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</a:t>
            </a:r>
            <a:r>
              <a:rPr lang="en-US" altLang="ja-JP" i="1" dirty="0" smtClean="0"/>
              <a:t>ef.</a:t>
            </a:r>
            <a:r>
              <a:rPr lang="en-US" altLang="ja-JP" dirty="0" smtClean="0"/>
              <a:t> K.-I. Ishikawa, K. </a:t>
            </a:r>
            <a:r>
              <a:rPr lang="en-US" altLang="ja-JP" dirty="0" err="1" smtClean="0"/>
              <a:t>Shigaki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et al.</a:t>
            </a:r>
            <a:r>
              <a:rPr lang="en-US" altLang="ja-JP" dirty="0" smtClean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Int. J. Mod. Phys. A28, 1350100 (2013) </a:t>
            </a:r>
            <a:endParaRPr lang="en-US" altLang="ja-JP" dirty="0"/>
          </a:p>
          <a:p>
            <a:r>
              <a:rPr lang="en-US" altLang="ja-JP" dirty="0" smtClean="0"/>
              <a:t>anisotropy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(Low Mass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anose="05050102010706020507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dirty="0" smtClean="0"/>
              <a:t>) “Polarization”</a:t>
            </a:r>
            <a:endParaRPr lang="ja-JP" altLang="en-US" dirty="0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1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 smtClean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1"/>
              <a:chOff x="3185061" y="1601603"/>
              <a:chExt cx="1636104" cy="1743591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1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e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e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32" name="フッター プレースホルダー 3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44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ass regions (not) expecting polarization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low mass dominated by </a:t>
            </a:r>
            <a:r>
              <a:rPr lang="en-US" altLang="ja-JP" dirty="0" smtClean="0">
                <a:latin typeface="Symbol" panose="05050102010706020507" pitchFamily="18" charset="2"/>
              </a:rPr>
              <a:t>p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0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decay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/>
              <a:t>a</a:t>
            </a:r>
            <a:r>
              <a:rPr lang="en-US" altLang="ja-JP" dirty="0" smtClean="0"/>
              <a:t>nalysis ongoing, </a:t>
            </a:r>
            <a:r>
              <a:rPr lang="en-US" altLang="ja-JP" i="1" dirty="0" smtClean="0"/>
              <a:t>e.g.</a:t>
            </a:r>
            <a:r>
              <a:rPr lang="en-US" altLang="ja-JP" dirty="0" smtClean="0"/>
              <a:t> background </a:t>
            </a:r>
            <a:r>
              <a:rPr lang="en-US" altLang="ja-JP" smtClean="0"/>
              <a:t>understaning</a:t>
            </a:r>
            <a:endParaRPr lang="en-US" altLang="ja-JP" dirty="0" smtClean="0"/>
          </a:p>
          <a:p>
            <a:r>
              <a:rPr lang="en-US" altLang="ja-JP" dirty="0"/>
              <a:t>h</a:t>
            </a:r>
            <a:r>
              <a:rPr lang="en-US" altLang="ja-JP" dirty="0" smtClean="0"/>
              <a:t>igh statistics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data set </a:t>
            </a:r>
            <a:r>
              <a:rPr lang="en-US" altLang="ja-JP" dirty="0" err="1" smtClean="0"/>
              <a:t>demended</a:t>
            </a:r>
            <a:endParaRPr lang="ja-JP" altLang="en-US" dirty="0" smtClean="0"/>
          </a:p>
        </p:txBody>
      </p:sp>
      <p:sp>
        <p:nvSpPr>
          <p:cNvPr id="59395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Work </a:t>
            </a:r>
            <a:r>
              <a:rPr lang="en-US" altLang="ja-JP" dirty="0"/>
              <a:t>i</a:t>
            </a:r>
            <a:r>
              <a:rPr lang="en-US" altLang="ja-JP" dirty="0" smtClean="0"/>
              <a:t>n Progress</a:t>
            </a:r>
            <a:endParaRPr lang="ja-JP" altLang="en-US" dirty="0" smtClean="0"/>
          </a:p>
        </p:txBody>
      </p:sp>
      <p:pic>
        <p:nvPicPr>
          <p:cNvPr id="59397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983038"/>
            <a:ext cx="3190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983038"/>
            <a:ext cx="3190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テキスト ボックス 32"/>
          <p:cNvSpPr txBox="1">
            <a:spLocks noChangeArrowheads="1"/>
          </p:cNvSpPr>
          <p:nvPr/>
        </p:nvSpPr>
        <p:spPr bwMode="auto">
          <a:xfrm>
            <a:off x="1136650" y="4724400"/>
            <a:ext cx="1922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30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9401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983038"/>
            <a:ext cx="3175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6" name="テキスト ボックス 39"/>
          <p:cNvSpPr txBox="1">
            <a:spLocks noChangeArrowheads="1"/>
          </p:cNvSpPr>
          <p:nvPr/>
        </p:nvSpPr>
        <p:spPr bwMode="auto">
          <a:xfrm>
            <a:off x="3492500" y="2252663"/>
            <a:ext cx="24907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100" dirty="0" err="1" smtClean="0">
                <a:solidFill>
                  <a:srgbClr val="002060"/>
                </a:solidFill>
                <a:latin typeface="+mn-lt"/>
              </a:rPr>
              <a:t>Pb-Pb</a:t>
            </a: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ja-JP" altLang="en-US" sz="1100" dirty="0" smtClean="0">
                <a:solidFill>
                  <a:srgbClr val="002060"/>
                </a:solidFill>
                <a:latin typeface="+mn-lt"/>
              </a:rPr>
              <a:t>√</a:t>
            </a: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ja-JP" sz="1100" baseline="-25000" dirty="0" smtClean="0">
                <a:solidFill>
                  <a:srgbClr val="002060"/>
                </a:solidFill>
                <a:latin typeface="+mn-lt"/>
              </a:rPr>
              <a:t>NN </a:t>
            </a: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= 2.76 </a:t>
            </a:r>
            <a:r>
              <a:rPr lang="en-US" altLang="ja-JP" sz="1100" dirty="0" err="1" smtClean="0">
                <a:solidFill>
                  <a:srgbClr val="002060"/>
                </a:solidFill>
                <a:latin typeface="+mn-lt"/>
              </a:rPr>
              <a:t>TeV</a:t>
            </a:r>
            <a:endParaRPr lang="en-US" altLang="ja-JP" sz="1100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ALICE work in progress 22/03/2013</a:t>
            </a:r>
          </a:p>
          <a:p>
            <a:pPr eaLnBrk="1" hangingPunct="1">
              <a:defRPr/>
            </a:pP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EP resolution not corrected</a:t>
            </a:r>
          </a:p>
        </p:txBody>
      </p:sp>
      <p:sp>
        <p:nvSpPr>
          <p:cNvPr id="24" name="テキスト ボックス 32"/>
          <p:cNvSpPr txBox="1">
            <a:spLocks noChangeArrowheads="1"/>
          </p:cNvSpPr>
          <p:nvPr/>
        </p:nvSpPr>
        <p:spPr bwMode="auto">
          <a:xfrm>
            <a:off x="3703638" y="4724400"/>
            <a:ext cx="220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120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300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テキスト ボックス 32"/>
          <p:cNvSpPr txBox="1">
            <a:spLocks noChangeArrowheads="1"/>
          </p:cNvSpPr>
          <p:nvPr/>
        </p:nvSpPr>
        <p:spPr bwMode="auto">
          <a:xfrm>
            <a:off x="6327775" y="4724400"/>
            <a:ext cx="2132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300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500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45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/>
              <a:t>u</a:t>
            </a:r>
            <a:r>
              <a:rPr lang="en-US" altLang="ja-JP" dirty="0" smtClean="0"/>
              <a:t>nique to look into “parallel world”</a:t>
            </a:r>
          </a:p>
          <a:p>
            <a:pPr lvl="1" eaLnBrk="1" hangingPunct="1">
              <a:defRPr/>
            </a:pPr>
            <a:r>
              <a:rPr lang="en-US" altLang="ja-JP" dirty="0"/>
              <a:t>early </a:t>
            </a:r>
            <a:r>
              <a:rPr lang="en-US" altLang="ja-JP" dirty="0" smtClean="0"/>
              <a:t>universe phase </a:t>
            </a:r>
            <a:r>
              <a:rPr lang="en-US" altLang="ja-JP" dirty="0"/>
              <a:t>transition experimentally reverted</a:t>
            </a:r>
          </a:p>
          <a:p>
            <a:pPr lvl="2" eaLnBrk="1" hangingPunct="1">
              <a:defRPr/>
            </a:pPr>
            <a:r>
              <a:rPr lang="en-US" altLang="ja-JP" dirty="0"/>
              <a:t>m</a:t>
            </a:r>
            <a:r>
              <a:rPr lang="en-US" altLang="ja-JP" dirty="0" smtClean="0"/>
              <a:t>in. 300 MeV reached; beyond boundary ~ 170 MeV</a:t>
            </a:r>
          </a:p>
          <a:p>
            <a:pPr eaLnBrk="1" hangingPunct="1">
              <a:defRPr/>
            </a:pPr>
            <a:r>
              <a:rPr lang="en-US" altLang="ja-JP" dirty="0" err="1" smtClean="0"/>
              <a:t>deconfined</a:t>
            </a:r>
            <a:r>
              <a:rPr lang="en-US" altLang="ja-JP" dirty="0" smtClean="0"/>
              <a:t> quarks/gluons finally on </a:t>
            </a:r>
            <a:r>
              <a:rPr lang="en-US" altLang="ja-JP" dirty="0" err="1" smtClean="0"/>
              <a:t>präparat</a:t>
            </a:r>
            <a:endParaRPr lang="en-US" altLang="ja-JP" dirty="0" smtClean="0"/>
          </a:p>
          <a:p>
            <a:pPr lvl="1" eaLnBrk="1" hangingPunct="1">
              <a:defRPr/>
            </a:pPr>
            <a:r>
              <a:rPr lang="en-US" altLang="ja-JP" dirty="0"/>
              <a:t>s</a:t>
            </a:r>
            <a:r>
              <a:rPr lang="en-US" altLang="ja-JP" dirty="0" smtClean="0"/>
              <a:t>teadily revealing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phase properties</a:t>
            </a:r>
          </a:p>
          <a:p>
            <a:pPr lvl="1" eaLnBrk="1" hangingPunct="1">
              <a:defRPr/>
            </a:pPr>
            <a:r>
              <a:rPr lang="en-US" altLang="ja-JP" dirty="0"/>
              <a:t>c</a:t>
            </a:r>
            <a:r>
              <a:rPr lang="en-US" altLang="ja-JP" dirty="0" smtClean="0"/>
              <a:t>hiral symmetry restoration yet to be attacked</a:t>
            </a:r>
          </a:p>
          <a:p>
            <a:pPr eaLnBrk="1" hangingPunct="1">
              <a:defRPr/>
            </a:pPr>
            <a:r>
              <a:rPr lang="en-US" altLang="ja-JP" dirty="0"/>
              <a:t>e</a:t>
            </a:r>
            <a:r>
              <a:rPr lang="en-US" altLang="ja-JP" dirty="0" smtClean="0"/>
              <a:t>ver emerging new (and brand new) topics</a:t>
            </a:r>
          </a:p>
          <a:p>
            <a:pPr lvl="1" eaLnBrk="1" hangingPunct="1">
              <a:defRPr/>
            </a:pPr>
            <a:r>
              <a:rPr lang="en-US" altLang="ja-JP" i="1" dirty="0" smtClean="0"/>
              <a:t>e.g. </a:t>
            </a:r>
            <a:r>
              <a:rPr lang="en-US" altLang="ja-JP" dirty="0" smtClean="0"/>
              <a:t>mysteries in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)+A, ultra-intense U(1) magnetic field </a:t>
            </a:r>
          </a:p>
          <a:p>
            <a:pPr eaLnBrk="1" hangingPunct="1">
              <a:defRPr/>
            </a:pPr>
            <a:r>
              <a:rPr lang="en-US" altLang="ja-JP" dirty="0" smtClean="0"/>
              <a:t>next generation also in preparation/discussion</a:t>
            </a:r>
          </a:p>
          <a:p>
            <a:pPr lvl="1" eaLnBrk="1" hangingPunct="1">
              <a:defRPr/>
            </a:pPr>
            <a:r>
              <a:rPr lang="en-US" altLang="ja-JP" dirty="0" smtClean="0"/>
              <a:t>ALICE upgrade, “super” PHENIX, J-PARC/HI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Summary and Concluding Remarks</a:t>
            </a:r>
            <a:endParaRPr lang="ja-JP" altLang="en-US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46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5" decel="100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85" decel="100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85" decel="100000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85" decel="100000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385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85" decel="100000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85" decel="100000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85" decel="100000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85" decel="100000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385" fill="hold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85" decel="100000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85" decel="100000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385" fill="hold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385" fill="hold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85" decel="100000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85" decel="100000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385" fill="hold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85" decel="100000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385" decel="100000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7" dur="385" fill="hold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385" fill="hold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Uniqueness of QCD Phase Transition</a:t>
            </a:r>
            <a:endParaRPr lang="ja-JP" altLang="en-US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/>
        </p:nvGraphicFramePr>
        <p:xfrm>
          <a:off x="2771775" y="2576513"/>
          <a:ext cx="5256213" cy="371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1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576513"/>
                        <a:ext cx="5256213" cy="371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27088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45024"/>
            <a:ext cx="4014405" cy="260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1" name="Picture 3" descr="イメージ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068493"/>
            <a:ext cx="2592288" cy="236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Looking into “Parallel World”</a:t>
            </a:r>
            <a:endParaRPr lang="ja-JP" altLang="en-US" dirty="0" smtClean="0"/>
          </a:p>
        </p:txBody>
      </p:sp>
      <p:sp>
        <p:nvSpPr>
          <p:cNvPr id="355334" name="Line 6"/>
          <p:cNvSpPr>
            <a:spLocks noChangeShapeType="1"/>
          </p:cNvSpPr>
          <p:nvPr/>
        </p:nvSpPr>
        <p:spPr bwMode="auto">
          <a:xfrm>
            <a:off x="2519363" y="4090324"/>
            <a:ext cx="107950" cy="0"/>
          </a:xfrm>
          <a:prstGeom prst="line">
            <a:avLst/>
          </a:prstGeom>
          <a:noFill/>
          <a:ln w="19050">
            <a:solidFill>
              <a:srgbClr val="5D782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5275411" y="5078558"/>
            <a:ext cx="23209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dirty="0" err="1">
                <a:latin typeface="+mn-lt"/>
              </a:rPr>
              <a:t>T.Hatsuda</a:t>
            </a:r>
            <a:r>
              <a:rPr lang="en-US" altLang="ja-JP" sz="1400" dirty="0">
                <a:latin typeface="+mn-lt"/>
              </a:rPr>
              <a:t>, </a:t>
            </a:r>
            <a:r>
              <a:rPr lang="en-US" altLang="ja-JP" sz="1400" dirty="0" err="1">
                <a:latin typeface="+mn-lt"/>
              </a:rPr>
              <a:t>H.Shiomi</a:t>
            </a:r>
            <a:r>
              <a:rPr lang="en-US" altLang="ja-JP" sz="1400" dirty="0">
                <a:latin typeface="+mn-lt"/>
              </a:rPr>
              <a:t> and </a:t>
            </a:r>
            <a:r>
              <a:rPr lang="en-US" altLang="ja-JP" sz="1400" dirty="0" err="1">
                <a:latin typeface="+mn-lt"/>
              </a:rPr>
              <a:t>H.Kuwabara</a:t>
            </a:r>
            <a:endParaRPr lang="en-US" altLang="ja-JP" sz="1400" dirty="0">
              <a:latin typeface="+mn-lt"/>
            </a:endParaRPr>
          </a:p>
          <a:p>
            <a:pPr>
              <a:defRPr/>
            </a:pPr>
            <a:r>
              <a:rPr lang="en-US" altLang="ja-JP" sz="1400" dirty="0" err="1">
                <a:latin typeface="+mn-lt"/>
              </a:rPr>
              <a:t>Prog</a:t>
            </a:r>
            <a:r>
              <a:rPr lang="en-US" altLang="ja-JP" sz="1400" dirty="0">
                <a:latin typeface="+mn-lt"/>
              </a:rPr>
              <a:t>. </a:t>
            </a:r>
            <a:r>
              <a:rPr lang="en-US" altLang="ja-JP" sz="1400" dirty="0" err="1">
                <a:latin typeface="+mn-lt"/>
              </a:rPr>
              <a:t>Theor</a:t>
            </a:r>
            <a:r>
              <a:rPr lang="en-US" altLang="ja-JP" sz="1400" dirty="0">
                <a:latin typeface="+mn-lt"/>
              </a:rPr>
              <a:t>. Phys. 95</a:t>
            </a:r>
            <a:r>
              <a:rPr lang="ja-JP" altLang="en-US" sz="1400" dirty="0">
                <a:latin typeface="+mn-lt"/>
              </a:rPr>
              <a:t> </a:t>
            </a:r>
            <a:r>
              <a:rPr lang="en-US" altLang="ja-JP" sz="1400" dirty="0">
                <a:latin typeface="+mn-lt"/>
              </a:rPr>
              <a:t>(1996)</a:t>
            </a:r>
            <a:r>
              <a:rPr lang="ja-JP" altLang="en-US" sz="1400" dirty="0">
                <a:latin typeface="+mn-lt"/>
              </a:rPr>
              <a:t> </a:t>
            </a:r>
            <a:r>
              <a:rPr lang="en-US" altLang="ja-JP" sz="1400" dirty="0">
                <a:latin typeface="+mn-lt"/>
              </a:rPr>
              <a:t>1009 </a:t>
            </a:r>
          </a:p>
        </p:txBody>
      </p:sp>
      <p:sp>
        <p:nvSpPr>
          <p:cNvPr id="355333" name="Rectangle 5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henomena with restored symmetry</a:t>
            </a:r>
          </a:p>
          <a:p>
            <a:pPr>
              <a:defRPr/>
            </a:pPr>
            <a:r>
              <a:rPr lang="en-US" altLang="ja-JP" dirty="0"/>
              <a:t>i</a:t>
            </a:r>
            <a:r>
              <a:rPr lang="en-US" altLang="ja-JP" dirty="0" smtClean="0"/>
              <a:t>n case of chiral symmetry:</a:t>
            </a:r>
          </a:p>
          <a:p>
            <a:pPr lvl="1">
              <a:defRPr/>
            </a:pPr>
            <a:r>
              <a:rPr lang="en-US" altLang="ja-JP" dirty="0"/>
              <a:t>d</a:t>
            </a:r>
            <a:r>
              <a:rPr lang="en-US" altLang="ja-JP" dirty="0" smtClean="0"/>
              <a:t>iminishing effective (light) quark masses</a:t>
            </a:r>
          </a:p>
          <a:p>
            <a:pPr lvl="1"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robably lower hadron masses</a:t>
            </a:r>
          </a:p>
          <a:p>
            <a:pPr>
              <a:defRPr/>
            </a:pPr>
            <a:r>
              <a:rPr lang="en-US" altLang="ja-JP" i="1" dirty="0" smtClean="0"/>
              <a:t>e.g.</a:t>
            </a:r>
            <a:r>
              <a:rPr lang="en-US" altLang="ja-JP" dirty="0"/>
              <a:t> light vector </a:t>
            </a:r>
            <a:r>
              <a:rPr lang="en-US" altLang="ja-JP" dirty="0" smtClean="0"/>
              <a:t>meson mass modification</a:t>
            </a:r>
          </a:p>
          <a:p>
            <a:pPr lvl="1">
              <a:defRPr/>
            </a:pPr>
            <a:r>
              <a:rPr lang="en-US" altLang="ja-JP" dirty="0" err="1" smtClean="0"/>
              <a:t>leptonic</a:t>
            </a:r>
            <a:r>
              <a:rPr lang="en-US" altLang="ja-JP" dirty="0" smtClean="0"/>
              <a:t> decay channels with short life time</a:t>
            </a:r>
          </a:p>
          <a:p>
            <a:pPr lvl="2">
              <a:defRPr/>
            </a:pPr>
            <a:r>
              <a:rPr lang="en-US" altLang="ja-JP" i="1" dirty="0" smtClean="0"/>
              <a:t>e.g.</a:t>
            </a:r>
            <a:r>
              <a:rPr lang="en-US" altLang="ja-JP" dirty="0" smtClean="0">
                <a:latin typeface="Symbol" pitchFamily="18" charset="2"/>
              </a:rPr>
              <a:t> f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ss</a:t>
            </a:r>
            <a:r>
              <a:rPr lang="en-US" altLang="ja-JP" dirty="0" smtClean="0"/>
              <a:t>) </a:t>
            </a:r>
            <a:r>
              <a:rPr lang="ja-JP" altLang="en-US" dirty="0" smtClean="0"/>
              <a:t>→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(0.03 %)</a:t>
            </a:r>
          </a:p>
          <a:p>
            <a:pPr lvl="2">
              <a:defRPr/>
            </a:pPr>
            <a:endParaRPr lang="ja-JP" altLang="en-US" dirty="0" smtClean="0"/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359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5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5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4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Brief History of A+A Facilities</a:t>
            </a:r>
            <a:endParaRPr lang="ja-JP" altLang="en-US" dirty="0" smtClean="0"/>
          </a:p>
        </p:txBody>
      </p:sp>
      <p:pic>
        <p:nvPicPr>
          <p:cNvPr id="10" name="Au-Au_200GeV.mpe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2276475"/>
            <a:ext cx="527843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from Bevalac/SIS/AGS/SPS to RHIC/LHC</a:t>
            </a:r>
          </a:p>
          <a:p>
            <a:pPr lvl="1"/>
            <a:r>
              <a:rPr lang="en-US" altLang="ja-JP" smtClean="0"/>
              <a:t>from high density to high energy density regime</a:t>
            </a:r>
          </a:p>
          <a:p>
            <a:r>
              <a:rPr lang="en-US" altLang="ja-JP" smtClean="0"/>
              <a:t>recent major facilities</a:t>
            </a:r>
          </a:p>
          <a:p>
            <a:pPr lvl="1"/>
            <a:r>
              <a:rPr lang="en-US" altLang="ja-JP" smtClean="0"/>
              <a:t>BNL-AGS (11 A GeV </a:t>
            </a:r>
            <a:r>
              <a:rPr lang="en-US" altLang="ja-JP" baseline="30000" smtClean="0"/>
              <a:t>197</a:t>
            </a:r>
            <a:r>
              <a:rPr lang="en-US" altLang="ja-JP" smtClean="0"/>
              <a:t>Au + fixed target)</a:t>
            </a:r>
            <a:endParaRPr lang="ja-JP" altLang="en-US" smtClean="0"/>
          </a:p>
          <a:p>
            <a:pPr lvl="2"/>
            <a:r>
              <a:rPr lang="en-US" altLang="ja-JP" baseline="30000" smtClean="0"/>
              <a:t>28</a:t>
            </a:r>
            <a:r>
              <a:rPr lang="en-US" altLang="ja-JP" smtClean="0"/>
              <a:t>Si since 1986, </a:t>
            </a:r>
            <a:r>
              <a:rPr lang="en-US" altLang="ja-JP" baseline="30000" smtClean="0"/>
              <a:t>197</a:t>
            </a:r>
            <a:r>
              <a:rPr lang="en-US" altLang="ja-JP" smtClean="0"/>
              <a:t>Au since 1991; programs terminated</a:t>
            </a:r>
            <a:endParaRPr lang="ja-JP" altLang="en-US" smtClean="0"/>
          </a:p>
          <a:p>
            <a:pPr lvl="1"/>
            <a:r>
              <a:rPr lang="en-US" altLang="ja-JP" smtClean="0"/>
              <a:t>CERN-SPS (200 A GeV </a:t>
            </a:r>
            <a:r>
              <a:rPr lang="en-US" altLang="ja-JP" baseline="30000" smtClean="0"/>
              <a:t>208</a:t>
            </a:r>
            <a:r>
              <a:rPr lang="en-US" altLang="ja-JP" smtClean="0"/>
              <a:t>Pb + fixed target)</a:t>
            </a:r>
            <a:endParaRPr lang="ja-JP" altLang="en-US" smtClean="0"/>
          </a:p>
          <a:p>
            <a:pPr lvl="2"/>
            <a:r>
              <a:rPr lang="en-US" altLang="ja-JP" baseline="30000" smtClean="0"/>
              <a:t>32</a:t>
            </a:r>
            <a:r>
              <a:rPr lang="en-US" altLang="ja-JP" smtClean="0"/>
              <a:t>S since 1986, </a:t>
            </a:r>
            <a:r>
              <a:rPr lang="en-US" altLang="ja-JP" baseline="30000" smtClean="0"/>
              <a:t>208</a:t>
            </a:r>
            <a:r>
              <a:rPr lang="en-US" altLang="ja-JP" smtClean="0"/>
              <a:t>Pb since 1994; programs terminated</a:t>
            </a:r>
            <a:endParaRPr lang="ja-JP" altLang="en-US" smtClean="0"/>
          </a:p>
          <a:p>
            <a:pPr lvl="1"/>
            <a:r>
              <a:rPr lang="en-US" altLang="ja-JP" smtClean="0"/>
              <a:t>BNL-RHIC (100 + 100 A GeV </a:t>
            </a:r>
            <a:r>
              <a:rPr lang="en-US" altLang="ja-JP" baseline="30000" smtClean="0"/>
              <a:t>197</a:t>
            </a:r>
            <a:r>
              <a:rPr lang="en-US" altLang="ja-JP" smtClean="0"/>
              <a:t>Au + </a:t>
            </a:r>
            <a:r>
              <a:rPr lang="en-US" altLang="ja-JP" baseline="30000" smtClean="0"/>
              <a:t>197</a:t>
            </a:r>
            <a:r>
              <a:rPr lang="en-US" altLang="ja-JP" smtClean="0"/>
              <a:t>Au)</a:t>
            </a:r>
            <a:endParaRPr lang="ja-JP" altLang="en-US" smtClean="0"/>
          </a:p>
          <a:p>
            <a:pPr lvl="2"/>
            <a:r>
              <a:rPr lang="en-US" altLang="ja-JP" smtClean="0"/>
              <a:t>since 2000; </a:t>
            </a:r>
            <a:r>
              <a:rPr lang="en-US" altLang="ja-JP" smtClean="0">
                <a:solidFill>
                  <a:srgbClr val="FF00FF"/>
                </a:solidFill>
              </a:rPr>
              <a:t>in operation</a:t>
            </a:r>
            <a:endParaRPr lang="ja-JP" altLang="en-US" smtClean="0">
              <a:solidFill>
                <a:srgbClr val="FF00FF"/>
              </a:solidFill>
            </a:endParaRPr>
          </a:p>
          <a:p>
            <a:pPr lvl="1"/>
            <a:r>
              <a:rPr lang="en-US" altLang="ja-JP" smtClean="0"/>
              <a:t>CERN-LHC (2.8 + 2.8 A TeV </a:t>
            </a:r>
            <a:r>
              <a:rPr lang="en-US" altLang="ja-JP" baseline="30000" smtClean="0"/>
              <a:t>208</a:t>
            </a:r>
            <a:r>
              <a:rPr lang="en-US" altLang="ja-JP" smtClean="0"/>
              <a:t>Pb + </a:t>
            </a:r>
            <a:r>
              <a:rPr lang="en-US" altLang="ja-JP" baseline="30000" smtClean="0"/>
              <a:t>208</a:t>
            </a:r>
            <a:r>
              <a:rPr lang="en-US" altLang="ja-JP" smtClean="0"/>
              <a:t>Pb)</a:t>
            </a:r>
            <a:endParaRPr lang="ja-JP" altLang="en-US" smtClean="0"/>
          </a:p>
          <a:p>
            <a:pPr lvl="2"/>
            <a:r>
              <a:rPr lang="en-US" altLang="ja-JP" smtClean="0"/>
              <a:t>since 2009; </a:t>
            </a:r>
            <a:r>
              <a:rPr lang="en-US" altLang="ja-JP" smtClean="0">
                <a:solidFill>
                  <a:srgbClr val="FF00FF"/>
                </a:solidFill>
              </a:rPr>
              <a:t>in operation</a:t>
            </a:r>
            <a:endParaRPr lang="ja-JP" altLang="en-US" smtClean="0">
              <a:solidFill>
                <a:srgbClr val="FF00FF"/>
              </a:solidFill>
            </a:endParaRP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dirty="0" smtClean="0"/>
              <a:t>elativistic </a:t>
            </a:r>
            <a:r>
              <a:rPr lang="en-US" altLang="ja-JP" dirty="0" smtClean="0">
                <a:solidFill>
                  <a:srgbClr val="FFFF00"/>
                </a:solidFill>
              </a:rPr>
              <a:t>H</a:t>
            </a:r>
            <a:r>
              <a:rPr lang="en-US" altLang="ja-JP" dirty="0" smtClean="0"/>
              <a:t>eavy </a:t>
            </a:r>
            <a:r>
              <a:rPr lang="en-US" altLang="ja-JP" dirty="0" smtClean="0">
                <a:solidFill>
                  <a:srgbClr val="FFFF00"/>
                </a:solidFill>
              </a:rPr>
              <a:t>I</a:t>
            </a:r>
            <a:r>
              <a:rPr lang="en-US" altLang="ja-JP" dirty="0" smtClean="0"/>
              <a:t>on </a:t>
            </a:r>
            <a:r>
              <a:rPr lang="en-US" altLang="ja-JP" dirty="0" smtClean="0">
                <a:solidFill>
                  <a:srgbClr val="FFFF00"/>
                </a:solidFill>
              </a:rPr>
              <a:t>C</a:t>
            </a:r>
            <a:r>
              <a:rPr lang="en-US" altLang="ja-JP" dirty="0" smtClean="0"/>
              <a:t>ollider at BNL</a:t>
            </a:r>
            <a:endParaRPr lang="ja-JP" altLang="en-US" dirty="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8313" y="836613"/>
            <a:ext cx="7115175" cy="2133600"/>
            <a:chOff x="295" y="527"/>
            <a:chExt cx="4482" cy="1344"/>
          </a:xfrm>
        </p:grpSpPr>
        <p:pic>
          <p:nvPicPr>
            <p:cNvPr id="20490" name="Picture 7" descr="PhlogoColorA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09"/>
              <a:ext cx="960" cy="2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Oval 8"/>
            <p:cNvSpPr>
              <a:spLocks noChangeArrowheads="1"/>
            </p:cNvSpPr>
            <p:nvPr/>
          </p:nvSpPr>
          <p:spPr bwMode="auto">
            <a:xfrm>
              <a:off x="679" y="5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2" name="Picture 10" descr="無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754"/>
              <a:ext cx="672" cy="36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Oval 11"/>
            <p:cNvSpPr>
              <a:spLocks noChangeArrowheads="1"/>
            </p:cNvSpPr>
            <p:nvPr/>
          </p:nvSpPr>
          <p:spPr bwMode="auto">
            <a:xfrm>
              <a:off x="4471" y="57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4" name="Picture 13" descr="star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53"/>
              <a:ext cx="544" cy="39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Oval 14"/>
            <p:cNvSpPr>
              <a:spLocks noChangeArrowheads="1"/>
            </p:cNvSpPr>
            <p:nvPr/>
          </p:nvSpPr>
          <p:spPr bwMode="auto">
            <a:xfrm>
              <a:off x="2407" y="17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6" name="Picture 15" descr="phenix_75_72dp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3"/>
              <a:ext cx="1152" cy="37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Oval 16"/>
            <p:cNvSpPr>
              <a:spLocks noChangeArrowheads="1"/>
            </p:cNvSpPr>
            <p:nvPr/>
          </p:nvSpPr>
          <p:spPr bwMode="auto">
            <a:xfrm>
              <a:off x="295" y="129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</p:grpSp>
      <p:sp>
        <p:nvSpPr>
          <p:cNvPr id="2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4214813"/>
            <a:ext cx="8218488" cy="2071687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dirty="0" smtClean="0"/>
              <a:t>2 independent super-conducting synchrotrons</a:t>
            </a:r>
          </a:p>
          <a:p>
            <a:pPr eaLnBrk="1" hangingPunct="1"/>
            <a:r>
              <a:rPr lang="en-US" altLang="ja-JP" dirty="0" smtClean="0"/>
              <a:t>up to 100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Au and/or 250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(polarized) </a:t>
            </a:r>
            <a:r>
              <a:rPr lang="en-US" altLang="ja-JP" i="1" dirty="0" smtClean="0"/>
              <a:t>p</a:t>
            </a:r>
          </a:p>
          <a:p>
            <a:pPr lvl="1" eaLnBrk="1" hangingPunct="1"/>
            <a:r>
              <a:rPr lang="en-US" altLang="ja-JP" dirty="0" err="1" smtClean="0"/>
              <a:t>Au+Au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Cu+Cu</a:t>
            </a:r>
            <a:r>
              <a:rPr lang="en-US" altLang="ja-JP" dirty="0" smtClean="0"/>
              <a:t>/U+U/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+Au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i="1" dirty="0" smtClean="0"/>
              <a:t> (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+Au</a:t>
            </a:r>
            <a:r>
              <a:rPr lang="en-US" altLang="ja-JP" dirty="0" smtClean="0"/>
              <a:t>/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He+Au/…)</a:t>
            </a:r>
          </a:p>
          <a:p>
            <a:pPr eaLnBrk="1" hangingPunct="1"/>
            <a:r>
              <a:rPr lang="en-US" altLang="ja-JP" dirty="0" smtClean="0"/>
              <a:t>4 (presently 2) complimentary experiments</a:t>
            </a:r>
            <a:endParaRPr lang="ja-JP" altLang="en-US" dirty="0" smtClean="0"/>
          </a:p>
        </p:txBody>
      </p:sp>
      <p:pic>
        <p:nvPicPr>
          <p:cNvPr id="25" name="Picture 2" descr="PHENIXcn1-108-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85813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RHIC Outcomes: New State of Matter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62313" y="365125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Arial" charset="0"/>
                <a:ea typeface="ＭＳ ゴシック" pitchFamily="49" charset="-128"/>
              </a:rPr>
              <a:t>The matter may melt and/or regenerate J/</a:t>
            </a:r>
            <a:r>
              <a:rPr lang="en-US" altLang="ja-JP" sz="1800" b="0">
                <a:latin typeface="Symbol" pitchFamily="18" charset="2"/>
                <a:ea typeface="ＭＳ ゴシック" pitchFamily="49" charset="-128"/>
              </a:rPr>
              <a:t>y</a:t>
            </a:r>
            <a:r>
              <a:rPr lang="en-US" altLang="ja-JP" sz="1800" b="0">
                <a:latin typeface="Arial" charset="0"/>
                <a:ea typeface="ＭＳ ゴシック" pitchFamily="49" charset="-128"/>
              </a:rPr>
              <a:t>’s</a:t>
            </a:r>
            <a:endParaRPr lang="en-US" altLang="ja-JP" sz="1800" b="0">
              <a:latin typeface="Symbol" pitchFamily="18" charset="2"/>
              <a:ea typeface="ＭＳ ゴシック" pitchFamily="49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0313" y="30718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chemeClr val="accent2"/>
                </a:solidFill>
                <a:latin typeface="Arial" charset="0"/>
                <a:ea typeface="ＭＳ ゴシック" pitchFamily="49" charset="-128"/>
              </a:rPr>
              <a:t>The matter is dense</a:t>
            </a:r>
          </a:p>
        </p:txBody>
      </p:sp>
      <p:pic>
        <p:nvPicPr>
          <p:cNvPr id="11" name="Picture 13" descr="Fig1_w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6700"/>
            <a:ext cx="303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ppg0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76725"/>
            <a:ext cx="2254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dirph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2468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047750" y="5643563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0066FF"/>
                </a:solidFill>
                <a:latin typeface="Arial" charset="0"/>
                <a:ea typeface="ＭＳ ゴシック" pitchFamily="49" charset="-128"/>
              </a:rPr>
              <a:t>The matter modifies jets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781800" y="5929313"/>
            <a:ext cx="189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3300"/>
                </a:solidFill>
                <a:latin typeface="Arial" charset="0"/>
                <a:ea typeface="ＭＳ ゴシック" pitchFamily="49" charset="-128"/>
              </a:rPr>
              <a:t>The matter is hot</a:t>
            </a:r>
          </a:p>
        </p:txBody>
      </p:sp>
      <p:pic>
        <p:nvPicPr>
          <p:cNvPr id="17" name="Picture 22" descr="HQElo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81100"/>
            <a:ext cx="32146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QFlo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8576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8400" y="3071813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C000"/>
                </a:solidFill>
                <a:latin typeface="Arial" charset="0"/>
                <a:ea typeface="ＭＳ ゴシック" pitchFamily="49" charset="-128"/>
              </a:rPr>
              <a:t>The matter is strongly coupled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asahi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79193"/>
            <a:ext cx="2693987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asah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315071"/>
            <a:ext cx="1657548" cy="500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hugoku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34843"/>
            <a:ext cx="270986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yomiuri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400551"/>
            <a:ext cx="34655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hugoku19jul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60463"/>
            <a:ext cx="22383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partonic</a:t>
            </a:r>
            <a:r>
              <a:rPr lang="en-US" altLang="ja-JP" dirty="0" smtClean="0"/>
              <a:t>: quarks’ degrees of freedom, screening</a:t>
            </a:r>
          </a:p>
          <a:p>
            <a:pPr lvl="1" eaLnBrk="1" hangingPunct="1"/>
            <a:r>
              <a:rPr lang="en-US" altLang="ja-JP" dirty="0" smtClean="0"/>
              <a:t>constituent quark number scaling of collective motion</a:t>
            </a:r>
          </a:p>
          <a:p>
            <a:pPr lvl="1"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suppression</a:t>
            </a:r>
          </a:p>
          <a:p>
            <a:pPr eaLnBrk="1" hangingPunct="1"/>
            <a:r>
              <a:rPr lang="en-US" altLang="ja-JP" dirty="0" smtClean="0"/>
              <a:t>dense: energy loss of (even heavy) quarks</a:t>
            </a:r>
          </a:p>
          <a:p>
            <a:pPr lvl="1" eaLnBrk="1" hangingPunct="1"/>
            <a:r>
              <a:rPr lang="en-US" altLang="ja-JP" dirty="0" smtClean="0"/>
              <a:t>jet quenching (high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suppression)</a:t>
            </a:r>
          </a:p>
          <a:p>
            <a:pPr lvl="1" eaLnBrk="1" hangingPunct="1"/>
            <a:r>
              <a:rPr lang="en-US" altLang="ja-JP" dirty="0" smtClean="0"/>
              <a:t>jet modification</a:t>
            </a:r>
          </a:p>
          <a:p>
            <a:pPr eaLnBrk="1" hangingPunct="1"/>
            <a:r>
              <a:rPr lang="en-US" altLang="ja-JP" dirty="0" smtClean="0"/>
              <a:t>strongly coupled: perfect fluidity</a:t>
            </a:r>
            <a:endParaRPr lang="ja-JP" altLang="en-US" dirty="0" smtClean="0"/>
          </a:p>
          <a:p>
            <a:pPr lvl="1" eaLnBrk="1" hangingPunct="1"/>
            <a:r>
              <a:rPr lang="en-US" altLang="ja-JP" dirty="0" smtClean="0"/>
              <a:t>hydro-dynamical collective motion</a:t>
            </a:r>
          </a:p>
          <a:p>
            <a:pPr eaLnBrk="1" hangingPunct="1"/>
            <a:r>
              <a:rPr lang="en-US" altLang="ja-JP" dirty="0" smtClean="0"/>
              <a:t>hot: thermally radiative</a:t>
            </a:r>
          </a:p>
          <a:p>
            <a:pPr lvl="1" eaLnBrk="1" hangingPunct="1"/>
            <a:r>
              <a:rPr lang="en-US" altLang="ja-JP" dirty="0" smtClean="0"/>
              <a:t>thermal (virtual) photons</a:t>
            </a:r>
          </a:p>
        </p:txBody>
      </p:sp>
      <p:sp>
        <p:nvSpPr>
          <p:cNvPr id="26" name="日付プレースホルダー 2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2014/2/26</a:t>
            </a:r>
            <a:endParaRPr lang="ja-JP" altLang="ja-JP" dirty="0"/>
          </a:p>
        </p:txBody>
      </p:sp>
      <p:sp>
        <p:nvSpPr>
          <p:cNvPr id="27" name="フッター プレースホルダー 2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KMI Colloquium – New Stage of High Energy A+A Collision Experiments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/46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4|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2.8|10.5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0.5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14.9|1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|12.8|11.8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11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27555</TotalTime>
  <Words>3954</Words>
  <Application>Microsoft Macintosh PowerPoint</Application>
  <PresentationFormat>画面に合わせる (4:3)</PresentationFormat>
  <Paragraphs>722</Paragraphs>
  <Slides>47</Slides>
  <Notes>17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47</vt:i4>
      </vt:variant>
    </vt:vector>
  </HeadingPairs>
  <TitlesOfParts>
    <vt:vector size="51" baseType="lpstr">
      <vt:lpstr>newstyle</vt:lpstr>
      <vt:lpstr>Acrobat Document</vt:lpstr>
      <vt:lpstr>Image</vt:lpstr>
      <vt:lpstr>数式</vt:lpstr>
      <vt:lpstr>A Truly Experimental Study of Very Early Universe:  the New Stage of High Energy Nucleus-Nucleus Collision Experiments</vt:lpstr>
      <vt:lpstr>Presentation Outline</vt:lpstr>
      <vt:lpstr>Goals of High Energy A+A Collisions</vt:lpstr>
      <vt:lpstr>Expeditions on QCD Phase Diagram</vt:lpstr>
      <vt:lpstr>Uniqueness of QCD Phase Transition</vt:lpstr>
      <vt:lpstr>Looking into “Parallel World”</vt:lpstr>
      <vt:lpstr>Brief History of A+A Facilities</vt:lpstr>
      <vt:lpstr>Relativistic Heavy Ion Collider at BNL</vt:lpstr>
      <vt:lpstr>RHIC Outcomes: New State of Matter</vt:lpstr>
      <vt:lpstr>Photons as Thermometer</vt:lpstr>
      <vt:lpstr>Photon Production Everywhere</vt:lpstr>
      <vt:lpstr>Where to Catch Thermal Photons</vt:lpstr>
      <vt:lpstr>Naïve Way: Direct Real Photons</vt:lpstr>
      <vt:lpstr>Alternative: “Almost Real” Photons</vt:lpstr>
      <vt:lpstr>Direct Photon Spectra via g and g*</vt:lpstr>
      <vt:lpstr>Initial Temperature Evaluation</vt:lpstr>
      <vt:lpstr>Across the Boundary and Beyond</vt:lpstr>
      <vt:lpstr>A Large Ion Collider Experiment</vt:lpstr>
      <vt:lpstr>First Collisions, 23.11.2009</vt:lpstr>
      <vt:lpstr>First LHC Physics Paper, 28.11.2009</vt:lpstr>
      <vt:lpstr>Almost Zero Baryo-Chemical Potential</vt:lpstr>
      <vt:lpstr>Highest Energy (So Far) Pb+Pb</vt:lpstr>
      <vt:lpstr>Abundant Particle Production</vt:lpstr>
      <vt:lpstr>Highest Initial Energy Density</vt:lpstr>
      <vt:lpstr>Hotter, Larger, Longer-Lived Fireball</vt:lpstr>
      <vt:lpstr>Prominent Probes at Higher Energies</vt:lpstr>
      <vt:lpstr>Jet Modification at LHC</vt:lpstr>
      <vt:lpstr>Jet Energy Loss and Redistribution</vt:lpstr>
      <vt:lpstr>Survived Jets Un-Modified ?</vt:lpstr>
      <vt:lpstr>PID’ed Singles for Flavor Differential</vt:lpstr>
      <vt:lpstr>Possible Mass Hierarchy</vt:lpstr>
      <vt:lpstr>Quarkonia – Sequentially Melting?</vt:lpstr>
      <vt:lpstr>p(d)+A: Reference or Unexpected</vt:lpstr>
      <vt:lpstr>RHIC First Year (2000) Outcome</vt:lpstr>
      <vt:lpstr>Another PRL Cover with d+Au</vt:lpstr>
      <vt:lpstr>Something More Complicated (?)</vt:lpstr>
      <vt:lpstr>New Discovery in p+p and p+A</vt:lpstr>
      <vt:lpstr>Hydro-like Behaviors in p+Pb</vt:lpstr>
      <vt:lpstr>Quark Fluid in p+Pb?</vt:lpstr>
      <vt:lpstr>p(d)+A Seemingly in Mystery</vt:lpstr>
      <vt:lpstr>Brand New Topic: Ultra-Intense Field</vt:lpstr>
      <vt:lpstr>Note: Critical Magnetic Field</vt:lpstr>
      <vt:lpstr>Field Intensity and Time Evolution</vt:lpstr>
      <vt:lpstr>Experimental Probes of Intense Field</vt:lpstr>
      <vt:lpstr> g (Low Mass e+e-) “Polarization”</vt:lpstr>
      <vt:lpstr>Work in Progress</vt:lpstr>
      <vt:lpstr>Summary and 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500</cp:revision>
  <cp:lastPrinted>2011-02-07T08:25:44Z</cp:lastPrinted>
  <dcterms:created xsi:type="dcterms:W3CDTF">2008-03-11T09:51:31Z</dcterms:created>
  <dcterms:modified xsi:type="dcterms:W3CDTF">2014-07-22T02:03:02Z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