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</p:sldMasterIdLst>
  <p:notesMasterIdLst>
    <p:notesMasterId r:id="rId37"/>
  </p:notesMasterIdLst>
  <p:handoutMasterIdLst>
    <p:handoutMasterId r:id="rId38"/>
  </p:handoutMasterIdLst>
  <p:sldIdLst>
    <p:sldId id="452" r:id="rId2"/>
    <p:sldId id="557" r:id="rId3"/>
    <p:sldId id="694" r:id="rId4"/>
    <p:sldId id="695" r:id="rId5"/>
    <p:sldId id="425" r:id="rId6"/>
    <p:sldId id="697" r:id="rId7"/>
    <p:sldId id="698" r:id="rId8"/>
    <p:sldId id="702" r:id="rId9"/>
    <p:sldId id="649" r:id="rId10"/>
    <p:sldId id="714" r:id="rId11"/>
    <p:sldId id="692" r:id="rId12"/>
    <p:sldId id="736" r:id="rId13"/>
    <p:sldId id="699" r:id="rId14"/>
    <p:sldId id="700" r:id="rId15"/>
    <p:sldId id="608" r:id="rId16"/>
    <p:sldId id="703" r:id="rId17"/>
    <p:sldId id="704" r:id="rId18"/>
    <p:sldId id="705" r:id="rId19"/>
    <p:sldId id="632" r:id="rId20"/>
    <p:sldId id="708" r:id="rId21"/>
    <p:sldId id="727" r:id="rId22"/>
    <p:sldId id="728" r:id="rId23"/>
    <p:sldId id="729" r:id="rId24"/>
    <p:sldId id="730" r:id="rId25"/>
    <p:sldId id="737" r:id="rId26"/>
    <p:sldId id="716" r:id="rId27"/>
    <p:sldId id="717" r:id="rId28"/>
    <p:sldId id="718" r:id="rId29"/>
    <p:sldId id="719" r:id="rId30"/>
    <p:sldId id="732" r:id="rId31"/>
    <p:sldId id="691" r:id="rId32"/>
    <p:sldId id="650" r:id="rId33"/>
    <p:sldId id="673" r:id="rId34"/>
    <p:sldId id="675" r:id="rId35"/>
    <p:sldId id="556" r:id="rId36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00FF"/>
    <a:srgbClr val="000080"/>
    <a:srgbClr val="608020"/>
    <a:srgbClr val="80601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38" autoAdjust="0"/>
  </p:normalViewPr>
  <p:slideViewPr>
    <p:cSldViewPr>
      <p:cViewPr varScale="1">
        <p:scale>
          <a:sx n="91" d="100"/>
          <a:sy n="91" d="100"/>
        </p:scale>
        <p:origin x="-7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B502B2-155D-450A-B178-5C318961021B}" type="datetimeFigureOut">
              <a:rPr lang="ja-JP" altLang="en-US"/>
              <a:pPr>
                <a:defRPr/>
              </a:pPr>
              <a:t>2014/04/17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9D3D0BE-4BF6-441C-B760-E1C5DA6BB9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52382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B57F0B3-9ED3-413F-B941-718424E65A29}" type="datetimeFigureOut">
              <a:rPr lang="ja-JP" altLang="en-US"/>
              <a:pPr>
                <a:defRPr/>
              </a:pPr>
              <a:t>2014/04/17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1B5CCC1-7F5C-463E-B119-C5B32ECCB8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6379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4C290C23-4F0D-4563-B803-F62939BAC91F}" type="slidenum">
              <a:rPr lang="ja-JP" altLang="en-US" smtClean="0"/>
              <a:pPr eaLnBrk="1" hangingPunct="1"/>
              <a:t>2</a:t>
            </a:fld>
            <a:endParaRPr lang="en-US" altLang="ja-JP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264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E4E0A5F-EAB3-464C-A667-273D8B59EAF7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469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D0097ED-DB35-455D-B160-883796B5C75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8975EDC-9F8B-42EB-A404-92EBD45F7E0C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A19398F-746B-43C2-BE95-80A88C07AF41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6785BE2-EBC3-48DF-BFBE-AAB2F0EA8329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2B0D5E-B6EA-4F2D-A54D-959CF7FF703D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2B0D5E-B6EA-4F2D-A54D-959CF7FF703D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B47330-8D9A-4983-902B-865A28E61B1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059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A0E672-11A1-418A-9C11-B59DF58D2607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16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4DAC829-ABAE-4262-9648-630899852594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dirty="0" smtClean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2551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3439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9439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en-US" altLang="ja-JP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C69E-3EB1-47F1-B8C3-E9E8ED43A84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888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Hadron Physics Symposium – Physics at High Energy A+A Colliders –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5570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6181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3286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ja-JP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7095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ja-JP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44480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ja-JP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6528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21342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5836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16" descr="hiroshima_mark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15063"/>
            <a:ext cx="9652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40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1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2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9286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73213" y="6453188"/>
            <a:ext cx="60007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/34</a:t>
            </a:r>
            <a:endParaRPr lang="ja-JP" altLang="ja-JP" dirty="0"/>
          </a:p>
        </p:txBody>
      </p:sp>
      <p:pic>
        <p:nvPicPr>
          <p:cNvPr id="1037" name="図 17" descr="lablogo_standard_big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340475"/>
            <a:ext cx="6048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jpe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37.png"/><Relationship Id="rId14" Type="http://schemas.openxmlformats.org/officeDocument/2006/relationships/image" Target="../media/image45.jpe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jpeg"/><Relationship Id="rId1" Type="http://schemas.openxmlformats.org/officeDocument/2006/relationships/vmlDrawing" Target="../drawings/vmlDrawing2.vml"/><Relationship Id="rId2" Type="http://schemas.openxmlformats.org/officeDocument/2006/relationships/tags" Target="../tags/tag9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jpeg"/><Relationship Id="rId10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6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png"/><Relationship Id="rId5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3" Type="http://schemas.openxmlformats.org/officeDocument/2006/relationships/image" Target="../media/image23.jpeg"/><Relationship Id="rId14" Type="http://schemas.openxmlformats.org/officeDocument/2006/relationships/image" Target="../media/image24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wmf"/><Relationship Id="rId10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5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42938"/>
            <a:ext cx="9144000" cy="2214562"/>
          </a:xfrm>
        </p:spPr>
        <p:txBody>
          <a:bodyPr/>
          <a:lstStyle/>
          <a:p>
            <a:pPr eaLnBrk="1" hangingPunct="1"/>
            <a:r>
              <a:rPr lang="en-US" altLang="ja-JP" sz="3200" dirty="0" smtClean="0"/>
              <a:t>Physics</a:t>
            </a:r>
            <a:r>
              <a:rPr lang="en-US" altLang="ja-JP" sz="2800" dirty="0" smtClean="0"/>
              <a:t> </a:t>
            </a:r>
            <a:r>
              <a:rPr lang="en-US" altLang="ja-JP" sz="2000" dirty="0" smtClean="0"/>
              <a:t>at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4000" dirty="0" smtClean="0"/>
              <a:t>High Energy Nucleus-Nucleus Colliders: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200" dirty="0" smtClean="0"/>
              <a:t>Prospect</a:t>
            </a:r>
            <a:r>
              <a:rPr lang="en-US" altLang="ja-JP" sz="2800" dirty="0" smtClean="0"/>
              <a:t> </a:t>
            </a:r>
            <a:r>
              <a:rPr lang="en-US" altLang="ja-JP" sz="2000" dirty="0" smtClean="0"/>
              <a:t>and</a:t>
            </a:r>
            <a:r>
              <a:rPr lang="en-US" altLang="ja-JP" sz="2800" dirty="0" smtClean="0"/>
              <a:t> </a:t>
            </a:r>
            <a:r>
              <a:rPr lang="en-US" altLang="ja-JP" sz="3200" dirty="0" smtClean="0"/>
              <a:t>Relevance</a:t>
            </a:r>
            <a:r>
              <a:rPr lang="en-US" altLang="ja-JP" sz="2800" dirty="0" smtClean="0"/>
              <a:t> </a:t>
            </a:r>
            <a:r>
              <a:rPr lang="en-US" altLang="ja-JP" sz="2000" dirty="0" smtClean="0"/>
              <a:t>to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4000" dirty="0" smtClean="0"/>
              <a:t>Hadron Physics</a:t>
            </a:r>
            <a:endParaRPr lang="ja-JP" altLang="ja-JP" sz="40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4286250"/>
            <a:ext cx="8001000" cy="2143125"/>
          </a:xfrm>
        </p:spPr>
        <p:txBody>
          <a:bodyPr/>
          <a:lstStyle/>
          <a:p>
            <a:pPr eaLnBrk="1" hangingPunct="1"/>
            <a:r>
              <a:rPr lang="en-US" altLang="ja-JP" sz="2800" dirty="0" smtClean="0">
                <a:solidFill>
                  <a:srgbClr val="000080"/>
                </a:solidFill>
              </a:rPr>
              <a:t>Kenta Shigaki (Hiroshima University                    )</a:t>
            </a:r>
          </a:p>
          <a:p>
            <a:pPr eaLnBrk="1" hangingPunct="1"/>
            <a:endParaRPr lang="en-US" altLang="ja-JP" sz="800" dirty="0" smtClean="0">
              <a:solidFill>
                <a:srgbClr val="000080"/>
              </a:solidFill>
            </a:endParaRPr>
          </a:p>
          <a:p>
            <a:pPr eaLnBrk="1" hangingPunct="1"/>
            <a:r>
              <a:rPr lang="en-US" altLang="ja-JP" sz="1800" dirty="0" smtClean="0">
                <a:solidFill>
                  <a:srgbClr val="000080"/>
                </a:solidFill>
              </a:rPr>
              <a:t>Hadron Physics Symposium</a:t>
            </a:r>
          </a:p>
          <a:p>
            <a:pPr eaLnBrk="1" hangingPunct="1"/>
            <a:r>
              <a:rPr lang="en-US" altLang="ja-JP" sz="1800" dirty="0" smtClean="0">
                <a:solidFill>
                  <a:srgbClr val="000080"/>
                </a:solidFill>
              </a:rPr>
              <a:t>April 17, 2014</a:t>
            </a:r>
          </a:p>
          <a:p>
            <a:pPr eaLnBrk="1" hangingPunct="1"/>
            <a:r>
              <a:rPr lang="en-US" altLang="ja-JP" sz="1800" dirty="0" smtClean="0">
                <a:solidFill>
                  <a:srgbClr val="000080"/>
                </a:solidFill>
              </a:rPr>
              <a:t>Nagoya University</a:t>
            </a:r>
            <a:endParaRPr lang="ja-JP" altLang="ja-JP" sz="1800" dirty="0" smtClean="0">
              <a:solidFill>
                <a:srgbClr val="000080"/>
              </a:solidFill>
            </a:endParaRPr>
          </a:p>
        </p:txBody>
      </p:sp>
      <p:pic>
        <p:nvPicPr>
          <p:cNvPr id="14340" name="Picture 4" descr="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314825"/>
            <a:ext cx="16668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Tm="799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645024"/>
            <a:ext cx="4014405" cy="260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31" name="Picture 3" descr="イメージ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428" y="4005063"/>
            <a:ext cx="2048924" cy="186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Looking </a:t>
            </a:r>
            <a:r>
              <a:rPr lang="en-US" altLang="ja-JP" dirty="0"/>
              <a:t>into </a:t>
            </a:r>
            <a:r>
              <a:rPr lang="en-US" altLang="ja-JP" dirty="0" smtClean="0"/>
              <a:t>“Parallel World</a:t>
            </a:r>
            <a:r>
              <a:rPr lang="en-US" altLang="ja-JP" dirty="0"/>
              <a:t>”</a:t>
            </a:r>
          </a:p>
        </p:txBody>
      </p:sp>
      <p:sp>
        <p:nvSpPr>
          <p:cNvPr id="355334" name="Line 6"/>
          <p:cNvSpPr>
            <a:spLocks noChangeShapeType="1"/>
          </p:cNvSpPr>
          <p:nvPr/>
        </p:nvSpPr>
        <p:spPr bwMode="auto">
          <a:xfrm>
            <a:off x="2519363" y="4090324"/>
            <a:ext cx="107950" cy="0"/>
          </a:xfrm>
          <a:prstGeom prst="line">
            <a:avLst/>
          </a:prstGeom>
          <a:noFill/>
          <a:ln w="19050">
            <a:solidFill>
              <a:srgbClr val="5D782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5275411" y="5078558"/>
            <a:ext cx="23209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dirty="0" err="1">
                <a:latin typeface="+mn-lt"/>
              </a:rPr>
              <a:t>T.Hatsuda</a:t>
            </a:r>
            <a:r>
              <a:rPr lang="en-US" altLang="ja-JP" sz="1400" dirty="0">
                <a:latin typeface="+mn-lt"/>
              </a:rPr>
              <a:t>, </a:t>
            </a:r>
            <a:r>
              <a:rPr lang="en-US" altLang="ja-JP" sz="1400" dirty="0" err="1">
                <a:latin typeface="+mn-lt"/>
              </a:rPr>
              <a:t>H.Shiomi</a:t>
            </a:r>
            <a:r>
              <a:rPr lang="en-US" altLang="ja-JP" sz="1400" dirty="0">
                <a:latin typeface="+mn-lt"/>
              </a:rPr>
              <a:t> and </a:t>
            </a:r>
            <a:r>
              <a:rPr lang="en-US" altLang="ja-JP" sz="1400" dirty="0" err="1">
                <a:latin typeface="+mn-lt"/>
              </a:rPr>
              <a:t>H.Kuwabara</a:t>
            </a:r>
            <a:endParaRPr lang="en-US" altLang="ja-JP" sz="1400" dirty="0">
              <a:latin typeface="+mn-lt"/>
            </a:endParaRPr>
          </a:p>
          <a:p>
            <a:pPr>
              <a:defRPr/>
            </a:pPr>
            <a:r>
              <a:rPr lang="en-US" altLang="ja-JP" sz="1400" dirty="0" err="1">
                <a:latin typeface="+mn-lt"/>
              </a:rPr>
              <a:t>Prog</a:t>
            </a:r>
            <a:r>
              <a:rPr lang="en-US" altLang="ja-JP" sz="1400" dirty="0">
                <a:latin typeface="+mn-lt"/>
              </a:rPr>
              <a:t>. </a:t>
            </a:r>
            <a:r>
              <a:rPr lang="en-US" altLang="ja-JP" sz="1400" dirty="0" err="1">
                <a:latin typeface="+mn-lt"/>
              </a:rPr>
              <a:t>Theor</a:t>
            </a:r>
            <a:r>
              <a:rPr lang="en-US" altLang="ja-JP" sz="1400" dirty="0">
                <a:latin typeface="+mn-lt"/>
              </a:rPr>
              <a:t>. Phys. 95</a:t>
            </a:r>
            <a:r>
              <a:rPr lang="ja-JP" altLang="en-US" sz="1400" dirty="0">
                <a:latin typeface="+mn-lt"/>
              </a:rPr>
              <a:t> </a:t>
            </a:r>
            <a:r>
              <a:rPr lang="en-US" altLang="ja-JP" sz="1400" dirty="0">
                <a:latin typeface="+mn-lt"/>
              </a:rPr>
              <a:t>(1996)</a:t>
            </a:r>
            <a:r>
              <a:rPr lang="ja-JP" altLang="en-US" sz="1400" dirty="0">
                <a:latin typeface="+mn-lt"/>
              </a:rPr>
              <a:t> </a:t>
            </a:r>
            <a:r>
              <a:rPr lang="en-US" altLang="ja-JP" sz="1400" dirty="0">
                <a:latin typeface="+mn-lt"/>
              </a:rPr>
              <a:t>1009 </a:t>
            </a:r>
          </a:p>
        </p:txBody>
      </p:sp>
      <p:sp>
        <p:nvSpPr>
          <p:cNvPr id="355333" name="Rectangle 5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henomena with restored symmetry</a:t>
            </a:r>
          </a:p>
          <a:p>
            <a:pPr>
              <a:defRPr/>
            </a:pPr>
            <a:r>
              <a:rPr lang="en-US" altLang="ja-JP" dirty="0" smtClean="0"/>
              <a:t>in case of QCD phase transition: chiral symmetry</a:t>
            </a:r>
          </a:p>
          <a:p>
            <a:pPr lvl="1">
              <a:defRPr/>
            </a:pPr>
            <a:r>
              <a:rPr lang="en-US" altLang="ja-JP" dirty="0" smtClean="0"/>
              <a:t>diminishing effective (light) quark masses</a:t>
            </a:r>
          </a:p>
          <a:p>
            <a:pPr lvl="1"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robably lower hadron masses</a:t>
            </a:r>
          </a:p>
          <a:p>
            <a:pPr>
              <a:defRPr/>
            </a:pPr>
            <a:r>
              <a:rPr lang="en-US" altLang="ja-JP" dirty="0" smtClean="0"/>
              <a:t>typically, light </a:t>
            </a:r>
            <a:r>
              <a:rPr lang="en-US" altLang="ja-JP" dirty="0"/>
              <a:t>vector </a:t>
            </a:r>
            <a:r>
              <a:rPr lang="en-US" altLang="ja-JP" dirty="0" smtClean="0"/>
              <a:t>meson mass modification</a:t>
            </a:r>
          </a:p>
          <a:p>
            <a:pPr lvl="1">
              <a:defRPr/>
            </a:pPr>
            <a:r>
              <a:rPr lang="en-US" altLang="ja-JP" dirty="0" err="1" smtClean="0"/>
              <a:t>leptonic</a:t>
            </a:r>
            <a:r>
              <a:rPr lang="en-US" altLang="ja-JP" dirty="0" smtClean="0"/>
              <a:t> decay channels with short life time</a:t>
            </a:r>
          </a:p>
          <a:p>
            <a:pPr lvl="2">
              <a:defRPr/>
            </a:pPr>
            <a:r>
              <a:rPr lang="en-US" altLang="ja-JP" i="1" dirty="0" smtClean="0"/>
              <a:t>e.g.</a:t>
            </a:r>
            <a:r>
              <a:rPr lang="en-US" altLang="ja-JP" dirty="0" smtClean="0">
                <a:latin typeface="Symbol" pitchFamily="18" charset="2"/>
              </a:rPr>
              <a:t> f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ss</a:t>
            </a:r>
            <a:r>
              <a:rPr lang="en-US" altLang="ja-JP" dirty="0" smtClean="0"/>
              <a:t>) </a:t>
            </a:r>
            <a:r>
              <a:rPr lang="ja-JP" altLang="en-US" dirty="0" smtClean="0"/>
              <a:t>→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 (0.03 %)</a:t>
            </a:r>
          </a:p>
          <a:p>
            <a:pPr>
              <a:defRPr/>
            </a:pPr>
            <a:endParaRPr lang="en-US" altLang="ja-JP" i="1" dirty="0" smtClean="0">
              <a:solidFill>
                <a:srgbClr val="FF00FF"/>
              </a:solidFill>
            </a:endParaRPr>
          </a:p>
          <a:p>
            <a:pPr>
              <a:defRPr/>
            </a:pPr>
            <a:endParaRPr lang="en-US" altLang="ja-JP" i="1" dirty="0" smtClean="0">
              <a:solidFill>
                <a:srgbClr val="FF00FF"/>
              </a:solidFill>
            </a:endParaRPr>
          </a:p>
          <a:p>
            <a:pPr lvl="1">
              <a:defRPr/>
            </a:pPr>
            <a:endParaRPr lang="en-US" altLang="ja-JP" i="1" dirty="0" smtClean="0">
              <a:solidFill>
                <a:srgbClr val="FF00FF"/>
              </a:solidFill>
            </a:endParaRPr>
          </a:p>
          <a:p>
            <a:pPr lvl="1">
              <a:defRPr/>
            </a:pPr>
            <a:r>
              <a:rPr lang="en-US" altLang="ja-JP" i="1" dirty="0" smtClean="0">
                <a:solidFill>
                  <a:srgbClr val="FF00FF"/>
                </a:solidFill>
              </a:rPr>
              <a:t>ref</a:t>
            </a:r>
            <a:r>
              <a:rPr lang="en-US" altLang="ja-JP" i="1" dirty="0">
                <a:solidFill>
                  <a:srgbClr val="FF00FF"/>
                </a:solidFill>
              </a:rPr>
              <a:t>.</a:t>
            </a:r>
            <a:r>
              <a:rPr lang="en-US" altLang="ja-JP" dirty="0">
                <a:solidFill>
                  <a:srgbClr val="FF00FF"/>
                </a:solidFill>
              </a:rPr>
              <a:t> H. </a:t>
            </a:r>
            <a:r>
              <a:rPr lang="en-US" altLang="ja-JP" dirty="0" err="1">
                <a:solidFill>
                  <a:srgbClr val="FF00FF"/>
                </a:solidFill>
              </a:rPr>
              <a:t>Enyo</a:t>
            </a:r>
            <a:r>
              <a:rPr lang="en-US" altLang="ja-JP" dirty="0">
                <a:solidFill>
                  <a:srgbClr val="FF00FF"/>
                </a:solidFill>
              </a:rPr>
              <a:t> on J-PARC E16 </a:t>
            </a:r>
            <a:r>
              <a:rPr lang="en-US" altLang="ja-JP" dirty="0" smtClean="0">
                <a:solidFill>
                  <a:srgbClr val="FF00FF"/>
                </a:solidFill>
              </a:rPr>
              <a:t>experiment</a:t>
            </a:r>
            <a:endParaRPr lang="en-US" altLang="ja-JP" dirty="0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Hadron Physics Symposium – Physics at High Energy A+A Colliders –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9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1429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5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5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53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34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Relevance and Complementarity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52734"/>
            <a:ext cx="3825245" cy="286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上下矢印 3"/>
          <p:cNvSpPr/>
          <p:nvPr/>
        </p:nvSpPr>
        <p:spPr>
          <a:xfrm>
            <a:off x="971600" y="2276872"/>
            <a:ext cx="360040" cy="2088232"/>
          </a:xfrm>
          <a:prstGeom prst="upDownArrow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d</a:t>
            </a:r>
            <a:r>
              <a:rPr lang="en-US" altLang="ja-JP" dirty="0" smtClean="0"/>
              <a:t>ifferent regimes of chiral symmetry restoration</a:t>
            </a:r>
          </a:p>
          <a:p>
            <a:r>
              <a:rPr lang="en-US" altLang="ja-JP" dirty="0"/>
              <a:t>h</a:t>
            </a:r>
            <a:r>
              <a:rPr lang="en-US" altLang="ja-JP" dirty="0" smtClean="0"/>
              <a:t>igh density</a:t>
            </a:r>
          </a:p>
          <a:p>
            <a:pPr marL="457200" lvl="1" indent="0">
              <a:buNone/>
            </a:pPr>
            <a:r>
              <a:rPr lang="en-US" altLang="ja-JP" dirty="0" smtClean="0"/>
              <a:t>	neutron/quark star</a:t>
            </a:r>
          </a:p>
          <a:p>
            <a:pPr marL="457200" lvl="1" indent="0">
              <a:buNone/>
            </a:pPr>
            <a:r>
              <a:rPr lang="en-US" altLang="ja-JP" dirty="0" smtClean="0"/>
              <a:t>	low/intermediate energy A+A</a:t>
            </a:r>
          </a:p>
          <a:p>
            <a:pPr marL="457200" lvl="1" indent="0">
              <a:buNone/>
            </a:pPr>
            <a:r>
              <a:rPr lang="en-US" altLang="ja-JP" dirty="0" smtClean="0"/>
              <a:t>	normal nucleus</a:t>
            </a:r>
          </a:p>
          <a:p>
            <a:pPr marL="457200" lvl="1" indent="0">
              <a:buNone/>
            </a:pPr>
            <a:r>
              <a:rPr lang="en-US" altLang="ja-JP" dirty="0" smtClean="0"/>
              <a:t>	high energy A+A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dirty="0" smtClean="0"/>
              <a:t>	early universe</a:t>
            </a:r>
          </a:p>
          <a:p>
            <a:r>
              <a:rPr lang="en-US" altLang="ja-JP" dirty="0"/>
              <a:t>h</a:t>
            </a:r>
            <a:r>
              <a:rPr lang="en-US" altLang="ja-JP" dirty="0" smtClean="0"/>
              <a:t>igh temperature</a:t>
            </a:r>
          </a:p>
          <a:p>
            <a:pPr lvl="2"/>
            <a:endParaRPr lang="en-US" altLang="ja-JP" sz="800" dirty="0" smtClean="0"/>
          </a:p>
          <a:p>
            <a:r>
              <a:rPr lang="en-US" altLang="ja-JP" dirty="0" smtClean="0"/>
              <a:t>synergy </a:t>
            </a:r>
            <a:r>
              <a:rPr kumimoji="1" lang="en-US" altLang="ja-JP" dirty="0" smtClean="0"/>
              <a:t>with lower energy exp</a:t>
            </a:r>
            <a:r>
              <a:rPr lang="en-US" altLang="ja-JP" dirty="0" smtClean="0"/>
              <a:t>eriments</a:t>
            </a:r>
            <a:endParaRPr kumimoji="1" lang="en-US" altLang="ja-JP" dirty="0" smtClean="0"/>
          </a:p>
          <a:p>
            <a:pPr lvl="1"/>
            <a:r>
              <a:rPr lang="en-US" altLang="ja-JP" i="1" dirty="0" smtClean="0"/>
              <a:t>e.g. </a:t>
            </a:r>
            <a:r>
              <a:rPr lang="en-US" altLang="ja-JP" dirty="0" smtClean="0">
                <a:latin typeface="Symbol" panose="05050102010706020507" pitchFamily="18" charset="2"/>
              </a:rPr>
              <a:t>f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anose="05050102010706020507" pitchFamily="18" charset="2"/>
              </a:rPr>
              <a:t>w</a:t>
            </a:r>
            <a:r>
              <a:rPr lang="en-US" altLang="ja-JP" dirty="0" smtClean="0"/>
              <a:t> in nuclear matter at J-PARC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10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82183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0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97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056063" y="2118048"/>
            <a:ext cx="39719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0">
              <a:latin typeface="Arial" charset="0"/>
            </a:endParaRPr>
          </a:p>
        </p:txBody>
      </p:sp>
      <p:sp>
        <p:nvSpPr>
          <p:cNvPr id="29703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Further Adventure beyond Boundary</a:t>
            </a:r>
            <a:endParaRPr lang="ja-JP" altLang="en-US" dirty="0" smtClean="0"/>
          </a:p>
        </p:txBody>
      </p:sp>
      <p:sp>
        <p:nvSpPr>
          <p:cNvPr id="51" name="テキスト ボックス 50"/>
          <p:cNvSpPr txBox="1">
            <a:spLocks noChangeArrowheads="1"/>
          </p:cNvSpPr>
          <p:nvPr/>
        </p:nvSpPr>
        <p:spPr bwMode="auto">
          <a:xfrm>
            <a:off x="1285875" y="2841625"/>
            <a:ext cx="1550988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FF"/>
                </a:solidFill>
              </a:rPr>
              <a:t>“perfect fluid”</a:t>
            </a:r>
            <a:endParaRPr lang="ja-JP" altLang="en-US">
              <a:solidFill>
                <a:srgbClr val="FF00FF"/>
              </a:solidFill>
            </a:endParaRPr>
          </a:p>
        </p:txBody>
      </p:sp>
      <p:sp>
        <p:nvSpPr>
          <p:cNvPr id="52" name="テキスト ボックス 51"/>
          <p:cNvSpPr txBox="1">
            <a:spLocks noChangeArrowheads="1"/>
          </p:cNvSpPr>
          <p:nvPr/>
        </p:nvSpPr>
        <p:spPr bwMode="auto">
          <a:xfrm>
            <a:off x="1285875" y="2127250"/>
            <a:ext cx="136525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“free gas” ?</a:t>
            </a:r>
            <a:endParaRPr lang="ja-JP" altLang="en-US">
              <a:solidFill>
                <a:srgbClr val="FF0000"/>
              </a:solidFill>
            </a:endParaRPr>
          </a:p>
        </p:txBody>
      </p:sp>
      <p:cxnSp>
        <p:nvCxnSpPr>
          <p:cNvPr id="54" name="直線矢印コネクタ 53"/>
          <p:cNvCxnSpPr>
            <a:stCxn id="52" idx="0"/>
          </p:cNvCxnSpPr>
          <p:nvPr/>
        </p:nvCxnSpPr>
        <p:spPr>
          <a:xfrm flipV="1">
            <a:off x="1968500" y="1555750"/>
            <a:ext cx="0" cy="5715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角丸四角形 25"/>
          <p:cNvSpPr/>
          <p:nvPr/>
        </p:nvSpPr>
        <p:spPr>
          <a:xfrm>
            <a:off x="790746" y="-27384"/>
            <a:ext cx="357187" cy="343428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 rot="5400000">
            <a:off x="6935719" y="3377441"/>
            <a:ext cx="357188" cy="298026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342459" y="3975099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29" name="Rectangle 55"/>
          <p:cNvSpPr>
            <a:spLocks noChangeArrowheads="1"/>
          </p:cNvSpPr>
          <p:nvPr/>
        </p:nvSpPr>
        <p:spPr bwMode="auto">
          <a:xfrm>
            <a:off x="4788173" y="5147469"/>
            <a:ext cx="30241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F. </a:t>
            </a:r>
            <a:r>
              <a:rPr lang="en-US" altLang="ja-JP" sz="1600" dirty="0" err="1">
                <a:solidFill>
                  <a:srgbClr val="002060"/>
                </a:solidFill>
                <a:latin typeface="ＭＳ Ｐゴシック" pitchFamily="50" charset="-128"/>
              </a:rPr>
              <a:t>Karsch</a:t>
            </a:r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,</a:t>
            </a:r>
          </a:p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Lect. Notes Phys. 583 (2002) 209</a:t>
            </a:r>
            <a:endParaRPr lang="en-US" altLang="ja-JP" i="1" dirty="0">
              <a:solidFill>
                <a:srgbClr val="002060"/>
              </a:solidFill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11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8661416"/>
      </p:ext>
    </p:extLst>
  </p:cSld>
  <p:clrMapOvr>
    <a:masterClrMapping/>
  </p:clrMapOvr>
  <p:transition xmlns:p14="http://schemas.microsoft.com/office/powerpoint/2010/main" spd="slow" advTm="747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i="1" u="sng" dirty="0" smtClean="0"/>
              <a:t>the</a:t>
            </a:r>
            <a:r>
              <a:rPr lang="en-US" altLang="ja-JP" dirty="0" smtClean="0"/>
              <a:t> nucleus-nucleus collision experiment at LHC</a:t>
            </a:r>
          </a:p>
          <a:p>
            <a:pPr eaLnBrk="1" hangingPunct="1"/>
            <a:r>
              <a:rPr lang="en-US" altLang="ja-JP" dirty="0" smtClean="0"/>
              <a:t>36 countries; 131 institutes; ~1,200 members</a:t>
            </a:r>
          </a:p>
          <a:p>
            <a:pPr lvl="2" eaLnBrk="1" hangingPunct="1"/>
            <a:r>
              <a:rPr lang="en-US" altLang="ja-JP" dirty="0" smtClean="0"/>
              <a:t>as of November, 2013</a:t>
            </a:r>
          </a:p>
        </p:txBody>
      </p:sp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tota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719263"/>
            <a:ext cx="4949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54" name="Picture 22" descr="aerial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09738"/>
            <a:ext cx="6858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u="sng" smtClean="0"/>
              <a:t>A</a:t>
            </a:r>
            <a:r>
              <a:rPr lang="en-US" altLang="ja-JP" smtClean="0"/>
              <a:t> </a:t>
            </a:r>
            <a:r>
              <a:rPr lang="en-US" altLang="ja-JP" u="sng" smtClean="0"/>
              <a:t>L</a:t>
            </a:r>
            <a:r>
              <a:rPr lang="en-US" altLang="ja-JP" smtClean="0"/>
              <a:t>arge </a:t>
            </a:r>
            <a:r>
              <a:rPr lang="en-US" altLang="ja-JP" u="sng" smtClean="0"/>
              <a:t>I</a:t>
            </a:r>
            <a:r>
              <a:rPr lang="en-US" altLang="ja-JP" smtClean="0"/>
              <a:t>on </a:t>
            </a:r>
            <a:r>
              <a:rPr lang="en-US" altLang="ja-JP" u="sng" smtClean="0"/>
              <a:t>C</a:t>
            </a:r>
            <a:r>
              <a:rPr lang="en-US" altLang="ja-JP" smtClean="0"/>
              <a:t>ollider </a:t>
            </a:r>
            <a:r>
              <a:rPr lang="en-US" altLang="ja-JP" u="sng" smtClean="0"/>
              <a:t>E</a:t>
            </a:r>
            <a:r>
              <a:rPr lang="en-US" altLang="ja-JP" smtClean="0"/>
              <a:t>xperiment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30744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5" name="Picture 5" descr="Detect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3" name="Picture 8" descr="CMS3d_mediu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2" name="Image" r:id="rId12" imgW="1231746" imgH="1002821" progId="">
                  <p:embed/>
                </p:oleObj>
              </mc:Choice>
              <mc:Fallback>
                <p:oleObj name="Image" r:id="rId12" imgW="1231746" imgH="10028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684463"/>
            <a:ext cx="7480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551113"/>
            <a:ext cx="5659437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日付プレースホルダー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12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custDataLst>
      <p:tags r:id="rId2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96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2.76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Pb+Pb</a:t>
            </a:r>
            <a:r>
              <a:rPr lang="en-US" altLang="ja-JP" dirty="0" smtClean="0"/>
              <a:t> in 2010 and 2011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14 times higher 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 than at RHIC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~ 5.1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in 2015; design energy at 5.5 </a:t>
            </a:r>
            <a:r>
              <a:rPr lang="en-US" altLang="ja-JP" dirty="0" err="1" smtClean="0"/>
              <a:t>TeV</a:t>
            </a:r>
            <a:endParaRPr lang="ja-JP" altLang="en-US" dirty="0" smtClean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Highest Energy A+A Collision</a:t>
            </a:r>
            <a:endParaRPr lang="ja-JP" altLang="en-US" dirty="0" smtClean="0"/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5" y="2218588"/>
            <a:ext cx="4581897" cy="337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33200" r="50787" b="3801"/>
          <a:stretch>
            <a:fillRect/>
          </a:stretch>
        </p:blipFill>
        <p:spPr bwMode="auto">
          <a:xfrm>
            <a:off x="5756402" y="3410201"/>
            <a:ext cx="2461322" cy="217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13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コンテンツ プレースホルダー 3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err="1" smtClean="0"/>
              <a:t>d</a:t>
            </a:r>
            <a:r>
              <a:rPr lang="en-US" altLang="ja-JP" i="1" dirty="0" err="1" smtClean="0"/>
              <a:t>N</a:t>
            </a:r>
            <a:r>
              <a:rPr lang="en-US" altLang="ja-JP" i="1" baseline="-25000" dirty="0" err="1" smtClean="0"/>
              <a:t>ch</a:t>
            </a:r>
            <a:r>
              <a:rPr lang="en-US" altLang="ja-JP" dirty="0" smtClean="0"/>
              <a:t>/d</a:t>
            </a:r>
            <a:r>
              <a:rPr lang="en-US" altLang="ja-JP" i="1" dirty="0" smtClean="0">
                <a:latin typeface="Symbol" pitchFamily="18" charset="2"/>
              </a:rPr>
              <a:t>h</a:t>
            </a:r>
            <a:r>
              <a:rPr lang="en-US" altLang="ja-JP" dirty="0" smtClean="0"/>
              <a:t> = 1,580 </a:t>
            </a:r>
            <a:r>
              <a:rPr lang="en-US" altLang="ja-JP" dirty="0" smtClean="0">
                <a:sym typeface="Symbol" pitchFamily="18" charset="2"/>
              </a:rPr>
              <a:t></a:t>
            </a:r>
            <a:r>
              <a:rPr lang="en-US" altLang="ja-JP" dirty="0" smtClean="0"/>
              <a:t> 80 (sys) in 2.76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Pb+Pb</a:t>
            </a:r>
            <a:endParaRPr lang="en-US" altLang="ja-JP" dirty="0" smtClean="0"/>
          </a:p>
          <a:p>
            <a:pPr lvl="1" eaLnBrk="1" hangingPunct="1"/>
            <a:r>
              <a:rPr lang="en-US" altLang="ja-JP" dirty="0" smtClean="0"/>
              <a:t>high side of predictions</a:t>
            </a:r>
          </a:p>
          <a:p>
            <a:pPr lvl="1" eaLnBrk="1" hangingPunct="1"/>
            <a:r>
              <a:rPr lang="en-US" altLang="ja-JP" dirty="0" smtClean="0"/>
              <a:t>faster growth with 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smtClean="0"/>
              <a:t>s</a:t>
            </a:r>
            <a:r>
              <a:rPr lang="en-US" altLang="ja-JP" baseline="-25000" dirty="0" smtClean="0"/>
              <a:t>(NN)</a:t>
            </a:r>
            <a:r>
              <a:rPr lang="en-US" altLang="ja-JP" dirty="0" smtClean="0"/>
              <a:t> than in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endParaRPr lang="en-US" altLang="ja-JP" i="1" dirty="0" smtClean="0"/>
          </a:p>
          <a:p>
            <a:pPr lvl="2" eaLnBrk="1" hangingPunct="1"/>
            <a:r>
              <a:rPr lang="en-US" altLang="ja-JP" i="1" dirty="0" smtClean="0"/>
              <a:t>i.e. 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 </a:t>
            </a:r>
            <a:r>
              <a:rPr lang="en-US" altLang="ja-JP" dirty="0"/>
              <a:t>dependent </a:t>
            </a:r>
            <a:r>
              <a:rPr lang="en-US" altLang="ja-JP" dirty="0" smtClean="0"/>
              <a:t>nuclear amplification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33813"/>
            <a:ext cx="385286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Abundant Particle Production</a:t>
            </a:r>
            <a:endParaRPr lang="ja-JP" altLang="en-US" dirty="0" smtClean="0"/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965700" y="4891088"/>
            <a:ext cx="1406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back at RHIC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3"/>
          <a:stretch>
            <a:fillRect/>
          </a:stretch>
        </p:blipFill>
        <p:spPr bwMode="auto">
          <a:xfrm>
            <a:off x="539750" y="2955925"/>
            <a:ext cx="32623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813175" y="2997200"/>
            <a:ext cx="2487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PRL 106, 032301 (2011)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55919"/>
          <a:stretch>
            <a:fillRect/>
          </a:stretch>
        </p:blipFill>
        <p:spPr bwMode="auto">
          <a:xfrm>
            <a:off x="6362700" y="2767013"/>
            <a:ext cx="1881188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14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high transverse momentum phenomena, </a:t>
            </a:r>
            <a:r>
              <a:rPr lang="en-US" altLang="ja-JP" i="1" smtClean="0"/>
              <a:t>e.g.</a:t>
            </a:r>
            <a:r>
              <a:rPr lang="en-US" altLang="ja-JP" smtClean="0"/>
              <a:t> jets</a:t>
            </a:r>
          </a:p>
          <a:p>
            <a:r>
              <a:rPr lang="en-US" altLang="ja-JP" smtClean="0"/>
              <a:t>heavy flavors (charm and beauty)</a:t>
            </a:r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r>
              <a:rPr lang="en-US" altLang="ja-JP" smtClean="0"/>
              <a:t>demonstrated very powerful at ALICE/ATLAS/CMS</a:t>
            </a:r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</p:txBody>
      </p:sp>
      <p:sp>
        <p:nvSpPr>
          <p:cNvPr id="4096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Prominent Probes at Higher Energies</a:t>
            </a:r>
            <a:endParaRPr lang="ja-JP" altLang="en-US" dirty="0" smtClean="0"/>
          </a:p>
        </p:txBody>
      </p:sp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151063"/>
            <a:ext cx="4103687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15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>
                <a:sym typeface="Wingdings" pitchFamily="2" charset="2"/>
              </a:rPr>
              <a:t>asymmetric di-jets and even mono-jets (!)</a:t>
            </a:r>
          </a:p>
          <a:p>
            <a:endParaRPr lang="en-US" altLang="ja-JP" dirty="0" smtClean="0">
              <a:sym typeface="Wingdings" pitchFamily="2" charset="2"/>
            </a:endParaRPr>
          </a:p>
          <a:p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r>
              <a:rPr lang="en-US" altLang="ja-JP" dirty="0" smtClean="0">
                <a:sym typeface="Wingdings" pitchFamily="2" charset="2"/>
              </a:rPr>
              <a:t>lost jet energy distributed very widely</a:t>
            </a: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r>
              <a:rPr lang="en-US" altLang="ja-JP" baseline="-25000" dirty="0" smtClean="0">
                <a:sym typeface="Wingdings" pitchFamily="2" charset="2"/>
              </a:rPr>
              <a:t> </a:t>
            </a:r>
            <a:r>
              <a:rPr lang="en-US" altLang="ja-JP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ja-JP" dirty="0" smtClean="0">
                <a:sym typeface="Wingdings" pitchFamily="2" charset="2"/>
              </a:rPr>
              <a:t>R &gt; 0.8 ~ </a:t>
            </a:r>
            <a:r>
              <a:rPr lang="en-US" altLang="ja-JP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dirty="0" smtClean="0">
                <a:sym typeface="Wingdings" pitchFamily="2" charset="2"/>
              </a:rPr>
              <a:t>/4</a:t>
            </a:r>
          </a:p>
          <a:p>
            <a:pPr lvl="1"/>
            <a:r>
              <a:rPr lang="en-US" altLang="ja-JP" dirty="0" smtClean="0">
                <a:sym typeface="Wingdings" pitchFamily="2" charset="2"/>
              </a:rPr>
              <a:t>enhancement at low </a:t>
            </a:r>
            <a:r>
              <a:rPr lang="en-US" altLang="ja-JP" i="1" dirty="0" err="1" smtClean="0">
                <a:sym typeface="Wingdings" pitchFamily="2" charset="2"/>
              </a:rPr>
              <a:t>p</a:t>
            </a:r>
            <a:r>
              <a:rPr lang="en-US" altLang="ja-JP" baseline="-25000" dirty="0" err="1" smtClean="0">
                <a:sym typeface="Wingdings" pitchFamily="2" charset="2"/>
              </a:rPr>
              <a:t>T</a:t>
            </a:r>
            <a:endParaRPr lang="en-US" altLang="ja-JP" baseline="-25000" dirty="0" smtClean="0">
              <a:sym typeface="Wingdings" pitchFamily="2" charset="2"/>
            </a:endParaRPr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Jet </a:t>
            </a:r>
            <a:r>
              <a:rPr lang="en-US" altLang="ja-JP" dirty="0" smtClean="0"/>
              <a:t>Modification at LHC</a:t>
            </a:r>
            <a:endParaRPr lang="en-US" altLang="ja-JP" baseline="-25000" dirty="0" smtClean="0"/>
          </a:p>
        </p:txBody>
      </p:sp>
      <p:grpSp>
        <p:nvGrpSpPr>
          <p:cNvPr id="43012" name="Group 11"/>
          <p:cNvGrpSpPr>
            <a:grpSpLocks/>
          </p:cNvGrpSpPr>
          <p:nvPr/>
        </p:nvGrpSpPr>
        <p:grpSpPr bwMode="auto">
          <a:xfrm>
            <a:off x="1403350" y="3709988"/>
            <a:ext cx="4968875" cy="1711325"/>
            <a:chOff x="838200" y="2362200"/>
            <a:chExt cx="6323587" cy="2362200"/>
          </a:xfrm>
        </p:grpSpPr>
        <p:pic>
          <p:nvPicPr>
            <p:cNvPr id="430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362200"/>
              <a:ext cx="6323587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4038600"/>
              <a:ext cx="1371600" cy="170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3581400"/>
              <a:ext cx="743638" cy="6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505200"/>
              <a:ext cx="1086537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305173" y="2590093"/>
              <a:ext cx="765700" cy="265144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l-GR" sz="1250" b="1" dirty="0"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sz="1250" b="1" dirty="0">
                  <a:latin typeface="Times New Roman" pitchFamily="18" charset="0"/>
                  <a:cs typeface="Times New Roman" pitchFamily="18" charset="0"/>
                </a:rPr>
                <a:t>R&gt;0.8</a:t>
              </a:r>
            </a:p>
          </p:txBody>
        </p:sp>
      </p:grp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1690688"/>
            <a:ext cx="3119437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6602884" y="4524648"/>
            <a:ext cx="6334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CMS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09046" y="2465661"/>
            <a:ext cx="8112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ATLAS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 rot="-5400000">
            <a:off x="3611761" y="3293542"/>
            <a:ext cx="590550" cy="1436688"/>
          </a:xfrm>
          <a:prstGeom prst="can">
            <a:avLst>
              <a:gd name="adj" fmla="val 60820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charset="0"/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1745655" y="3681686"/>
            <a:ext cx="2382837" cy="350837"/>
          </a:xfrm>
          <a:custGeom>
            <a:avLst/>
            <a:gdLst>
              <a:gd name="T0" fmla="*/ 0 w 1501"/>
              <a:gd name="T1" fmla="*/ 2147483647 h 221"/>
              <a:gd name="T2" fmla="*/ 2147483647 w 1501"/>
              <a:gd name="T3" fmla="*/ 2147483647 h 221"/>
              <a:gd name="T4" fmla="*/ 2147483647 w 1501"/>
              <a:gd name="T5" fmla="*/ 0 h 221"/>
              <a:gd name="T6" fmla="*/ 0 60000 65536"/>
              <a:gd name="T7" fmla="*/ 0 60000 65536"/>
              <a:gd name="T8" fmla="*/ 0 60000 65536"/>
              <a:gd name="T9" fmla="*/ 0 w 1501"/>
              <a:gd name="T10" fmla="*/ 0 h 221"/>
              <a:gd name="T11" fmla="*/ 1501 w 1501"/>
              <a:gd name="T12" fmla="*/ 221 h 2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1" h="221">
                <a:moveTo>
                  <a:pt x="0" y="221"/>
                </a:moveTo>
                <a:lnTo>
                  <a:pt x="1317" y="221"/>
                </a:lnTo>
                <a:lnTo>
                  <a:pt x="1501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Freeform 6"/>
          <p:cNvSpPr>
            <a:spLocks/>
          </p:cNvSpPr>
          <p:nvPr/>
        </p:nvSpPr>
        <p:spPr bwMode="auto">
          <a:xfrm>
            <a:off x="3757017" y="4218261"/>
            <a:ext cx="2508250" cy="350837"/>
          </a:xfrm>
          <a:custGeom>
            <a:avLst/>
            <a:gdLst>
              <a:gd name="T0" fmla="*/ 2147483647 w 1580"/>
              <a:gd name="T1" fmla="*/ 0 h 221"/>
              <a:gd name="T2" fmla="*/ 2147483647 w 1580"/>
              <a:gd name="T3" fmla="*/ 2147483647 h 221"/>
              <a:gd name="T4" fmla="*/ 0 w 1580"/>
              <a:gd name="T5" fmla="*/ 2147483647 h 221"/>
              <a:gd name="T6" fmla="*/ 0 60000 65536"/>
              <a:gd name="T7" fmla="*/ 0 60000 65536"/>
              <a:gd name="T8" fmla="*/ 0 60000 65536"/>
              <a:gd name="T9" fmla="*/ 0 w 1580"/>
              <a:gd name="T10" fmla="*/ 0 h 221"/>
              <a:gd name="T11" fmla="*/ 1580 w 1580"/>
              <a:gd name="T12" fmla="*/ 221 h 2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0" h="221">
                <a:moveTo>
                  <a:pt x="1580" y="0"/>
                </a:moveTo>
                <a:lnTo>
                  <a:pt x="184" y="1"/>
                </a:lnTo>
                <a:lnTo>
                  <a:pt x="0" y="221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rot="20991552" flipV="1">
            <a:off x="4033242" y="3084786"/>
            <a:ext cx="157163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V="1">
            <a:off x="4258667" y="2760936"/>
            <a:ext cx="317500" cy="750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V="1">
            <a:off x="4380905" y="3357836"/>
            <a:ext cx="279400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4166592" y="3002236"/>
            <a:ext cx="146050" cy="569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4245967" y="2487886"/>
            <a:ext cx="874713" cy="11255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 flipH="1">
            <a:off x="3404592" y="4726261"/>
            <a:ext cx="288925" cy="10080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3461742" y="4664348"/>
            <a:ext cx="173038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 flipH="1">
            <a:off x="3355380" y="4629423"/>
            <a:ext cx="27940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H="1">
            <a:off x="3052167" y="4569098"/>
            <a:ext cx="65087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3730030" y="4638948"/>
            <a:ext cx="2540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>
            <a:off x="3793530" y="4621486"/>
            <a:ext cx="149225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2469555" y="2889523"/>
            <a:ext cx="1695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latin typeface="+mn-lt"/>
              </a:rPr>
              <a:t>hadrons (jet)</a:t>
            </a:r>
            <a:endParaRPr kumimoji="0" lang="ja-JP" altLang="en-US" dirty="0" smtClean="0">
              <a:latin typeface="+mn-lt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4625380" y="2060848"/>
            <a:ext cx="1731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high </a:t>
            </a:r>
            <a:r>
              <a:rPr kumimoji="0" lang="en-US" altLang="ja-JP" i="1" dirty="0" err="1" smtClean="0">
                <a:solidFill>
                  <a:srgbClr val="FF9966"/>
                </a:solidFill>
                <a:latin typeface="+mn-lt"/>
              </a:rPr>
              <a:t>p</a:t>
            </a:r>
            <a:r>
              <a:rPr kumimoji="0" lang="en-US" altLang="ja-JP" baseline="-25000" dirty="0" err="1" smtClean="0">
                <a:solidFill>
                  <a:srgbClr val="FF9966"/>
                </a:solidFill>
                <a:latin typeface="+mn-lt"/>
              </a:rPr>
              <a:t>T</a:t>
            </a: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 hadron</a:t>
            </a:r>
            <a:endParaRPr kumimoji="0" lang="ja-JP" altLang="en-US" dirty="0" smtClean="0">
              <a:solidFill>
                <a:srgbClr val="FF9966"/>
              </a:solidFill>
              <a:latin typeface="+mn-lt"/>
            </a:endParaRPr>
          </a:p>
        </p:txBody>
      </p:sp>
      <p:sp>
        <p:nvSpPr>
          <p:cNvPr id="32" name="Freeform 20"/>
          <p:cNvSpPr>
            <a:spLocks/>
          </p:cNvSpPr>
          <p:nvPr/>
        </p:nvSpPr>
        <p:spPr bwMode="auto">
          <a:xfrm>
            <a:off x="3853855" y="4032523"/>
            <a:ext cx="200025" cy="187325"/>
          </a:xfrm>
          <a:custGeom>
            <a:avLst/>
            <a:gdLst>
              <a:gd name="T0" fmla="*/ 0 w 109"/>
              <a:gd name="T1" fmla="*/ 2147483647 h 140"/>
              <a:gd name="T2" fmla="*/ 2147483647 w 109"/>
              <a:gd name="T3" fmla="*/ 2147483647 h 140"/>
              <a:gd name="T4" fmla="*/ 2147483647 w 109"/>
              <a:gd name="T5" fmla="*/ 2147483647 h 140"/>
              <a:gd name="T6" fmla="*/ 2147483647 w 109"/>
              <a:gd name="T7" fmla="*/ 2147483647 h 140"/>
              <a:gd name="T8" fmla="*/ 2147483647 w 109"/>
              <a:gd name="T9" fmla="*/ 2147483647 h 140"/>
              <a:gd name="T10" fmla="*/ 2147483647 w 109"/>
              <a:gd name="T11" fmla="*/ 2147483647 h 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40"/>
              <a:gd name="T20" fmla="*/ 109 w 109"/>
              <a:gd name="T21" fmla="*/ 140 h 1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40">
                <a:moveTo>
                  <a:pt x="0" y="11"/>
                </a:moveTo>
                <a:cubicBezTo>
                  <a:pt x="38" y="5"/>
                  <a:pt x="77" y="0"/>
                  <a:pt x="80" y="11"/>
                </a:cubicBezTo>
                <a:cubicBezTo>
                  <a:pt x="83" y="22"/>
                  <a:pt x="12" y="64"/>
                  <a:pt x="16" y="75"/>
                </a:cubicBezTo>
                <a:cubicBezTo>
                  <a:pt x="20" y="86"/>
                  <a:pt x="99" y="66"/>
                  <a:pt x="104" y="75"/>
                </a:cubicBezTo>
                <a:cubicBezTo>
                  <a:pt x="109" y="84"/>
                  <a:pt x="49" y="122"/>
                  <a:pt x="48" y="131"/>
                </a:cubicBezTo>
                <a:cubicBezTo>
                  <a:pt x="47" y="140"/>
                  <a:pt x="88" y="132"/>
                  <a:pt x="96" y="13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3980855" y="5227911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latin typeface="+mn-lt"/>
              </a:rPr>
              <a:t>hadrons (jet)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1691680" y="5483498"/>
            <a:ext cx="1763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high </a:t>
            </a:r>
            <a:r>
              <a:rPr kumimoji="0" lang="en-US" altLang="ja-JP" i="1" dirty="0" err="1" smtClean="0">
                <a:solidFill>
                  <a:srgbClr val="FF9966"/>
                </a:solidFill>
                <a:latin typeface="+mn-lt"/>
              </a:rPr>
              <a:t>p</a:t>
            </a:r>
            <a:r>
              <a:rPr kumimoji="0" lang="en-US" altLang="ja-JP" baseline="-25000" dirty="0" err="1" smtClean="0">
                <a:solidFill>
                  <a:srgbClr val="FF9966"/>
                </a:solidFill>
                <a:latin typeface="+mn-lt"/>
              </a:rPr>
              <a:t>T</a:t>
            </a: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 hadron</a:t>
            </a:r>
            <a:endParaRPr kumimoji="0" lang="ja-JP" altLang="en-US" dirty="0">
              <a:solidFill>
                <a:srgbClr val="FF9966"/>
              </a:solidFill>
              <a:latin typeface="+mn-lt"/>
            </a:endParaRPr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1964730" y="3643586"/>
            <a:ext cx="79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0000FF"/>
                </a:solidFill>
                <a:latin typeface="+mn-lt"/>
              </a:rPr>
              <a:t>quark</a:t>
            </a:r>
            <a:endParaRPr kumimoji="0" lang="ja-JP" altLang="en-US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5204817" y="4292873"/>
            <a:ext cx="1439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0000FF"/>
                </a:solidFill>
                <a:latin typeface="+mn-lt"/>
              </a:rPr>
              <a:t>(anti-)quark</a:t>
            </a:r>
            <a:endParaRPr kumimoji="0" lang="ja-JP" altLang="en-US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7" name="Line 25"/>
          <p:cNvSpPr>
            <a:spLocks noChangeShapeType="1"/>
          </p:cNvSpPr>
          <p:nvPr/>
        </p:nvSpPr>
        <p:spPr bwMode="auto">
          <a:xfrm rot="20991552" flipV="1">
            <a:off x="4066580" y="3467373"/>
            <a:ext cx="39687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Line 26"/>
          <p:cNvSpPr>
            <a:spLocks noChangeShapeType="1"/>
          </p:cNvSpPr>
          <p:nvPr/>
        </p:nvSpPr>
        <p:spPr bwMode="auto">
          <a:xfrm flipV="1">
            <a:off x="4163417" y="3394348"/>
            <a:ext cx="46038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" name="Line 27"/>
          <p:cNvSpPr>
            <a:spLocks noChangeShapeType="1"/>
          </p:cNvSpPr>
          <p:nvPr/>
        </p:nvSpPr>
        <p:spPr bwMode="auto">
          <a:xfrm flipV="1">
            <a:off x="4269780" y="3321323"/>
            <a:ext cx="71437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Line 28"/>
          <p:cNvSpPr>
            <a:spLocks noChangeShapeType="1"/>
          </p:cNvSpPr>
          <p:nvPr/>
        </p:nvSpPr>
        <p:spPr bwMode="auto">
          <a:xfrm flipV="1">
            <a:off x="4382492" y="3518173"/>
            <a:ext cx="103188" cy="9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Line 29"/>
          <p:cNvSpPr>
            <a:spLocks noChangeShapeType="1"/>
          </p:cNvSpPr>
          <p:nvPr/>
        </p:nvSpPr>
        <p:spPr bwMode="auto">
          <a:xfrm flipV="1">
            <a:off x="4252317" y="3249886"/>
            <a:ext cx="2794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3869730" y="2781573"/>
            <a:ext cx="1695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latin typeface="+mn-lt"/>
              </a:rPr>
              <a:t>quenched jet</a:t>
            </a:r>
            <a:endParaRPr kumimoji="0" lang="ja-JP" altLang="en-US" dirty="0" smtClean="0">
              <a:latin typeface="+mn-lt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16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/>
      <p:bldP spid="34" grpId="0"/>
      <p:bldP spid="35" grpId="0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6"/>
          <p:cNvGrpSpPr>
            <a:grpSpLocks/>
          </p:cNvGrpSpPr>
          <p:nvPr/>
        </p:nvGrpSpPr>
        <p:grpSpPr bwMode="auto">
          <a:xfrm>
            <a:off x="430213" y="1412875"/>
            <a:ext cx="5305425" cy="2433638"/>
            <a:chOff x="152400" y="2767692"/>
            <a:chExt cx="4953616" cy="2265670"/>
          </a:xfrm>
        </p:grpSpPr>
        <p:pic>
          <p:nvPicPr>
            <p:cNvPr id="44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501551"/>
              <a:ext cx="4953616" cy="53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767692"/>
              <a:ext cx="4953616" cy="1804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171822"/>
              <a:ext cx="1143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thermal-like redistribution suggested</a:t>
            </a:r>
          </a:p>
          <a:p>
            <a:pPr lvl="1"/>
            <a:r>
              <a:rPr lang="en-US" altLang="ja-JP" dirty="0" smtClean="0"/>
              <a:t>narrow cone </a:t>
            </a:r>
            <a:r>
              <a:rPr lang="en-US" altLang="ja-JP" dirty="0" smtClean="0">
                <a:sym typeface="Symbol" pitchFamily="18" charset="2"/>
              </a:rPr>
              <a:t> </a:t>
            </a:r>
            <a:r>
              <a:rPr lang="en-US" altLang="ja-JP" dirty="0" smtClean="0"/>
              <a:t>high </a:t>
            </a:r>
            <a:r>
              <a:rPr lang="en-US" altLang="ja-JP" i="1" dirty="0" err="1" smtClean="0"/>
              <a:t>z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suppression</a:t>
            </a:r>
          </a:p>
          <a:p>
            <a:pPr lvl="1"/>
            <a:r>
              <a:rPr lang="en-US" altLang="ja-JP" dirty="0" smtClean="0"/>
              <a:t>wide cone </a:t>
            </a:r>
            <a:r>
              <a:rPr lang="en-US" altLang="ja-JP" dirty="0" smtClean="0">
                <a:sym typeface="Symbol" pitchFamily="18" charset="2"/>
              </a:rPr>
              <a:t> </a:t>
            </a:r>
            <a:r>
              <a:rPr lang="en-US" altLang="ja-JP" dirty="0" smtClean="0"/>
              <a:t>low </a:t>
            </a:r>
            <a:r>
              <a:rPr lang="en-US" altLang="ja-JP" i="1" dirty="0" err="1" smtClean="0"/>
              <a:t>z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enhancement</a:t>
            </a:r>
            <a:endParaRPr lang="ja-JP" altLang="en-US" dirty="0" smtClean="0"/>
          </a:p>
        </p:txBody>
      </p:sp>
      <p:sp>
        <p:nvSpPr>
          <p:cNvPr id="44036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Jet Energy Loss and Redistribution</a:t>
            </a:r>
            <a:endParaRPr lang="ja-JP" altLang="en-US" smtClean="0"/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529013"/>
            <a:ext cx="358298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9"/>
          <p:cNvSpPr txBox="1">
            <a:spLocks noChangeArrowheads="1"/>
          </p:cNvSpPr>
          <p:nvPr/>
        </p:nvSpPr>
        <p:spPr bwMode="auto">
          <a:xfrm>
            <a:off x="4924425" y="4437063"/>
            <a:ext cx="38147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l-GR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Δφ</a:t>
            </a: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| &lt; </a:t>
            </a:r>
            <a:r>
              <a:rPr lang="el-GR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/6  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l-GR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Δφ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| &lt; </a:t>
            </a:r>
            <a:r>
              <a:rPr lang="el-GR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/3  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Δφ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| &lt; </a:t>
            </a: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/2</a:t>
            </a:r>
          </a:p>
        </p:txBody>
      </p:sp>
      <p:sp>
        <p:nvSpPr>
          <p:cNvPr id="17" name="TextBox 20"/>
          <p:cNvSpPr txBox="1"/>
          <p:nvPr/>
        </p:nvSpPr>
        <p:spPr>
          <a:xfrm>
            <a:off x="827088" y="3429000"/>
            <a:ext cx="7620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high </a:t>
            </a:r>
            <a:r>
              <a:rPr lang="en-US" sz="1400" i="1" dirty="0" err="1">
                <a:solidFill>
                  <a:srgbClr val="002060"/>
                </a:solidFill>
                <a:latin typeface="+mn-lt"/>
              </a:rPr>
              <a:t>z</a:t>
            </a:r>
            <a:r>
              <a:rPr lang="en-US" sz="1400" baseline="-25000" dirty="0" err="1">
                <a:solidFill>
                  <a:srgbClr val="002060"/>
                </a:solidFill>
                <a:latin typeface="+mn-lt"/>
              </a:rPr>
              <a:t>T</a:t>
            </a:r>
            <a:endParaRPr lang="en-US" sz="1400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extBox 21"/>
          <p:cNvSpPr txBox="1"/>
          <p:nvPr/>
        </p:nvSpPr>
        <p:spPr>
          <a:xfrm>
            <a:off x="5114925" y="3429000"/>
            <a:ext cx="7620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low </a:t>
            </a:r>
            <a:r>
              <a:rPr lang="en-US" sz="1400" i="1" dirty="0" err="1">
                <a:solidFill>
                  <a:srgbClr val="002060"/>
                </a:solidFill>
                <a:latin typeface="+mn-lt"/>
              </a:rPr>
              <a:t>z</a:t>
            </a:r>
            <a:r>
              <a:rPr lang="en-US" sz="1400" baseline="-25000" dirty="0" err="1">
                <a:solidFill>
                  <a:srgbClr val="002060"/>
                </a:solidFill>
                <a:latin typeface="+mn-lt"/>
              </a:rPr>
              <a:t>T</a:t>
            </a:r>
            <a:endParaRPr lang="en-US" sz="1400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Rectangle 31"/>
          <p:cNvSpPr/>
          <p:nvPr/>
        </p:nvSpPr>
        <p:spPr>
          <a:xfrm>
            <a:off x="376238" y="2403475"/>
            <a:ext cx="46037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4042" name="Group 18"/>
          <p:cNvGrpSpPr>
            <a:grpSpLocks/>
          </p:cNvGrpSpPr>
          <p:nvPr/>
        </p:nvGrpSpPr>
        <p:grpSpPr bwMode="auto">
          <a:xfrm>
            <a:off x="5957888" y="1990725"/>
            <a:ext cx="2438400" cy="646113"/>
            <a:chOff x="6172200" y="3200400"/>
            <a:chExt cx="2438400" cy="646331"/>
          </a:xfrm>
        </p:grpSpPr>
        <p:sp>
          <p:nvSpPr>
            <p:cNvPr id="44048" name="TextBox 14"/>
            <p:cNvSpPr txBox="1">
              <a:spLocks noChangeArrowheads="1"/>
            </p:cNvSpPr>
            <p:nvPr/>
          </p:nvSpPr>
          <p:spPr bwMode="auto">
            <a:xfrm>
              <a:off x="6553200" y="3200400"/>
              <a:ext cx="2057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yield in Au+Au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yield in p+p</a:t>
              </a:r>
            </a:p>
          </p:txBody>
        </p:sp>
        <p:sp>
          <p:nvSpPr>
            <p:cNvPr id="44049" name="TextBox 15"/>
            <p:cNvSpPr txBox="1">
              <a:spLocks noChangeArrowheads="1"/>
            </p:cNvSpPr>
            <p:nvPr/>
          </p:nvSpPr>
          <p:spPr bwMode="auto">
            <a:xfrm>
              <a:off x="6172200" y="3360964"/>
              <a:ext cx="762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altLang="ja-JP" sz="1800" b="0" baseline="-25000">
                  <a:latin typeface="Times New Roman" pitchFamily="18" charset="0"/>
                  <a:cs typeface="Times New Roman" pitchFamily="18" charset="0"/>
                </a:rPr>
                <a:t>AA</a:t>
              </a: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 = </a:t>
              </a:r>
            </a:p>
          </p:txBody>
        </p:sp>
        <p:cxnSp>
          <p:nvCxnSpPr>
            <p:cNvPr id="23" name="Straight Connector 17"/>
            <p:cNvCxnSpPr/>
            <p:nvPr/>
          </p:nvCxnSpPr>
          <p:spPr>
            <a:xfrm>
              <a:off x="6781800" y="3548180"/>
              <a:ext cx="1600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043" name="TextBox 19"/>
          <p:cNvSpPr txBox="1">
            <a:spLocks noChangeArrowheads="1"/>
          </p:cNvSpPr>
          <p:nvPr/>
        </p:nvSpPr>
        <p:spPr bwMode="auto">
          <a:xfrm>
            <a:off x="5954713" y="2566988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ξ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 = ln(1/z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 = p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 baseline="30000">
                <a:latin typeface="Times New Roman" pitchFamily="18" charset="0"/>
                <a:cs typeface="Times New Roman" pitchFamily="18" charset="0"/>
              </a:rPr>
              <a:t>hadron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/p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 baseline="30000">
                <a:latin typeface="Times New Roman" pitchFamily="18" charset="0"/>
                <a:cs typeface="Times New Roman" pitchFamily="18" charset="0"/>
              </a:rPr>
              <a:t>photon</a:t>
            </a:r>
            <a:endParaRPr lang="en-US" altLang="ja-JP" sz="1800" b="0" baseline="30000">
              <a:latin typeface="Arial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613400" y="1477963"/>
            <a:ext cx="9366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PHENIX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17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shape after energy loss consistent with in vacuum</a:t>
            </a:r>
          </a:p>
          <a:p>
            <a:pPr lvl="1"/>
            <a:r>
              <a:rPr lang="en-US" altLang="ja-JP" smtClean="0"/>
              <a:t>energy ratio in different cone radii </a:t>
            </a:r>
            <a:r>
              <a:rPr lang="el-GR" altLang="ja-JP" i="1" smtClean="0"/>
              <a:t>σ</a:t>
            </a:r>
            <a:r>
              <a:rPr lang="el-GR" altLang="ja-JP" smtClean="0"/>
              <a:t>(</a:t>
            </a:r>
            <a:r>
              <a:rPr lang="en-US" altLang="ja-JP" i="1" smtClean="0"/>
              <a:t>R</a:t>
            </a:r>
            <a:r>
              <a:rPr lang="en-US" altLang="ja-JP" smtClean="0"/>
              <a:t>=0.2)/</a:t>
            </a:r>
            <a:r>
              <a:rPr lang="el-GR" altLang="ja-JP" i="1" smtClean="0"/>
              <a:t>σ</a:t>
            </a:r>
            <a:r>
              <a:rPr lang="el-GR" altLang="ja-JP" smtClean="0"/>
              <a:t>(</a:t>
            </a:r>
            <a:r>
              <a:rPr lang="en-US" altLang="ja-JP" i="1" smtClean="0"/>
              <a:t>R</a:t>
            </a:r>
            <a:r>
              <a:rPr lang="en-US" altLang="ja-JP" smtClean="0"/>
              <a:t>=0.3)</a:t>
            </a:r>
          </a:p>
          <a:p>
            <a:pPr lvl="1"/>
            <a:r>
              <a:rPr lang="en-US" altLang="ja-JP" smtClean="0"/>
              <a:t>both for peripheral and central collisions</a:t>
            </a:r>
          </a:p>
          <a:p>
            <a:r>
              <a:rPr lang="en-US" altLang="ja-JP" smtClean="0"/>
              <a:t>no sign of jet broadening</a:t>
            </a:r>
          </a:p>
          <a:p>
            <a:r>
              <a:rPr lang="en-US" altLang="ja-JP" smtClean="0"/>
              <a:t>good agreement with a model with energy loss</a:t>
            </a:r>
            <a:endParaRPr lang="ja-JP" altLang="en-US" smtClean="0"/>
          </a:p>
        </p:txBody>
      </p:sp>
      <p:sp>
        <p:nvSpPr>
          <p:cNvPr id="45059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Survived Jets Un- (or Little-) Modified</a:t>
            </a:r>
            <a:endParaRPr lang="ja-JP" altLang="en-US" dirty="0" smtClean="0"/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640138"/>
            <a:ext cx="417671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662363"/>
            <a:ext cx="41084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18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/>
              <a:t>p</a:t>
            </a:r>
            <a:r>
              <a:rPr lang="en-US" altLang="ja-JP" dirty="0" smtClean="0"/>
              <a:t>hysics at high energy A+A collider</a:t>
            </a:r>
            <a:r>
              <a:rPr lang="en-US" altLang="ja-JP" dirty="0"/>
              <a:t>s</a:t>
            </a:r>
            <a:endParaRPr lang="en-US" altLang="ja-JP" dirty="0" smtClean="0"/>
          </a:p>
          <a:p>
            <a:pPr lvl="1" eaLnBrk="1" hangingPunct="1"/>
            <a:r>
              <a:rPr lang="en-US" altLang="ja-JP" dirty="0" smtClean="0"/>
              <a:t>discovery of </a:t>
            </a:r>
            <a:r>
              <a:rPr lang="en-US" altLang="ja-JP" dirty="0" err="1" smtClean="0"/>
              <a:t>deconfined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matter</a:t>
            </a:r>
          </a:p>
          <a:p>
            <a:pPr lvl="1" eaLnBrk="1" hangingPunct="1"/>
            <a:r>
              <a:rPr lang="en-US" altLang="ja-JP" dirty="0"/>
              <a:t>l</a:t>
            </a:r>
            <a:r>
              <a:rPr lang="en-US" altLang="ja-JP" dirty="0" smtClean="0"/>
              <a:t>ooking into “parallel world”: other side of boundary </a:t>
            </a:r>
          </a:p>
          <a:p>
            <a:pPr eaLnBrk="1" hangingPunct="1"/>
            <a:r>
              <a:rPr lang="en-US" altLang="ja-JP" dirty="0" smtClean="0"/>
              <a:t>recent insight and next steps</a:t>
            </a:r>
          </a:p>
          <a:p>
            <a:pPr eaLnBrk="1" hangingPunct="1"/>
            <a:r>
              <a:rPr lang="en-US" altLang="ja-JP" dirty="0" smtClean="0"/>
              <a:t>emerging topics</a:t>
            </a:r>
          </a:p>
          <a:p>
            <a:pPr lvl="1" eaLnBrk="1" hangingPunct="1"/>
            <a:r>
              <a:rPr lang="en-US" altLang="ja-JP" i="1" dirty="0" smtClean="0"/>
              <a:t>new</a:t>
            </a:r>
            <a:r>
              <a:rPr lang="en-US" altLang="ja-JP" dirty="0" smtClean="0"/>
              <a:t>: mysteriously behaving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)+A collisions</a:t>
            </a:r>
          </a:p>
          <a:p>
            <a:pPr lvl="1" eaLnBrk="1" hangingPunct="1"/>
            <a:r>
              <a:rPr lang="en-US" altLang="ja-JP" i="1" dirty="0" smtClean="0"/>
              <a:t>brand new</a:t>
            </a:r>
            <a:r>
              <a:rPr lang="en-US" altLang="ja-JP" dirty="0" smtClean="0"/>
              <a:t>: ultra-intense U(1) magnetic field</a:t>
            </a:r>
          </a:p>
          <a:p>
            <a:pPr eaLnBrk="1" hangingPunct="1"/>
            <a:r>
              <a:rPr lang="en-US" altLang="ja-JP" dirty="0" smtClean="0"/>
              <a:t>summary and concluding remarks</a:t>
            </a:r>
          </a:p>
        </p:txBody>
      </p:sp>
      <p:sp>
        <p:nvSpPr>
          <p:cNvPr id="15363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Presentation Outline</a:t>
            </a:r>
            <a:endParaRPr lang="ja-JP" altLang="en-US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charm and beauty mesons with compatible &lt;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&gt; </a:t>
            </a:r>
          </a:p>
          <a:p>
            <a:pPr lvl="1"/>
            <a:r>
              <a:rPr lang="en-US" altLang="ja-JP" dirty="0" smtClean="0"/>
              <a:t>open charm (average of D</a:t>
            </a:r>
            <a:r>
              <a:rPr lang="en-US" altLang="ja-JP" baseline="30000" dirty="0" smtClean="0">
                <a:latin typeface="Symbol" pitchFamily="18" charset="2"/>
              </a:rPr>
              <a:t>0</a:t>
            </a:r>
            <a:r>
              <a:rPr lang="en-US" altLang="ja-JP" dirty="0" smtClean="0"/>
              <a:t>, D</a:t>
            </a:r>
            <a:r>
              <a:rPr lang="en-US" altLang="ja-JP" baseline="30000" dirty="0" smtClean="0">
                <a:latin typeface="Symbol" pitchFamily="18" charset="2"/>
              </a:rPr>
              <a:t>+</a:t>
            </a:r>
            <a:r>
              <a:rPr lang="en-US" altLang="ja-JP" dirty="0" smtClean="0"/>
              <a:t>, D</a:t>
            </a:r>
            <a:r>
              <a:rPr lang="en-US" altLang="ja-JP" baseline="30000" dirty="0" smtClean="0">
                <a:latin typeface="Symbol" pitchFamily="18" charset="2"/>
              </a:rPr>
              <a:t>*+</a:t>
            </a:r>
            <a:r>
              <a:rPr lang="en-US" altLang="ja-JP" dirty="0" smtClean="0"/>
              <a:t>), ALICE</a:t>
            </a:r>
          </a:p>
          <a:p>
            <a:pPr lvl="1"/>
            <a:r>
              <a:rPr lang="en-US" altLang="ja-JP" dirty="0" smtClean="0"/>
              <a:t>non-prompt 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(</a:t>
            </a:r>
            <a:r>
              <a:rPr lang="en-US" altLang="ja-JP" dirty="0" smtClean="0">
                <a:sym typeface="Symbol" pitchFamily="18" charset="2"/>
              </a:rPr>
              <a:t> B</a:t>
            </a:r>
            <a:r>
              <a:rPr lang="en-US" altLang="ja-JP" dirty="0" smtClean="0"/>
              <a:t>), CMS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possible indication of weaker beauty suppression</a:t>
            </a:r>
          </a:p>
        </p:txBody>
      </p:sp>
      <p:sp>
        <p:nvSpPr>
          <p:cNvPr id="4710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More Differential: Mass Hierarchy?</a:t>
            </a:r>
            <a:endParaRPr lang="ja-JP" altLang="en-US" dirty="0" smtClean="0"/>
          </a:p>
        </p:txBody>
      </p:sp>
      <p:graphicFrame>
        <p:nvGraphicFramePr>
          <p:cNvPr id="47108" name="オブジェクト 6"/>
          <p:cNvGraphicFramePr>
            <a:graphicFrameLocks noChangeAspect="1"/>
          </p:cNvGraphicFramePr>
          <p:nvPr/>
        </p:nvGraphicFramePr>
        <p:xfrm>
          <a:off x="2843213" y="2649538"/>
          <a:ext cx="2808287" cy="286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4" name="Acrobat Document" r:id="rId4" imgW="5400664" imgH="5514772" progId="AcroExch.Document.7">
                  <p:embed/>
                </p:oleObj>
              </mc:Choice>
              <mc:Fallback>
                <p:oleObj name="Acrobat Document" r:id="rId4" imgW="5400664" imgH="5514772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649538"/>
                        <a:ext cx="2808287" cy="286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Hadron Physics Symposium – Physics at High Energy A+A Colliders –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19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3"/>
          </p:nvPr>
        </p:nvSpPr>
        <p:spPr>
          <a:xfrm>
            <a:off x="457200" y="1142984"/>
            <a:ext cx="4114800" cy="5167329"/>
          </a:xfrm>
        </p:spPr>
        <p:txBody>
          <a:bodyPr/>
          <a:lstStyle/>
          <a:p>
            <a:r>
              <a:rPr kumimoji="1" lang="en-US" altLang="ja-JP" dirty="0" smtClean="0"/>
              <a:t>PHENIX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fast, selective, precise</a:t>
            </a:r>
            <a:endParaRPr lang="en-US" altLang="ja-JP" dirty="0"/>
          </a:p>
          <a:p>
            <a:pPr lvl="1"/>
            <a:r>
              <a:rPr lang="en-US" altLang="ja-JP" dirty="0" smtClean="0"/>
              <a:t>mid to low trans. mom.</a:t>
            </a:r>
            <a:endParaRPr lang="en-US" altLang="ja-JP" baseline="-25000" dirty="0" smtClean="0"/>
          </a:p>
          <a:p>
            <a:pPr lvl="1"/>
            <a:r>
              <a:rPr lang="en-US" altLang="ja-JP" dirty="0" smtClean="0"/>
              <a:t>limited acceptance</a:t>
            </a:r>
            <a:endParaRPr kumimoji="1" lang="en-US" altLang="ja-JP" dirty="0" smtClean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0"/>
            <a:ext cx="7571184" cy="836613"/>
          </a:xfrm>
        </p:spPr>
        <p:txBody>
          <a:bodyPr/>
          <a:lstStyle/>
          <a:p>
            <a:r>
              <a:rPr lang="en-US" altLang="ja-JP" dirty="0" err="1" smtClean="0"/>
              <a:t>sPHENIX</a:t>
            </a:r>
            <a:r>
              <a:rPr lang="en-US" altLang="ja-JP" dirty="0" smtClean="0"/>
              <a:t>: Feedback to RHIC from LHC</a:t>
            </a:r>
            <a:endParaRPr kumimoji="1" lang="ja-JP" altLang="en-US" dirty="0"/>
          </a:p>
        </p:txBody>
      </p:sp>
      <p:sp>
        <p:nvSpPr>
          <p:cNvPr id="8" name="コンテンツ プレースホルダー 5"/>
          <p:cNvSpPr txBox="1">
            <a:spLocks/>
          </p:cNvSpPr>
          <p:nvPr/>
        </p:nvSpPr>
        <p:spPr bwMode="auto">
          <a:xfrm>
            <a:off x="4417640" y="1141991"/>
            <a:ext cx="4114800" cy="516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800" b="0">
                <a:solidFill>
                  <a:srgbClr val="80601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 b="0">
                <a:solidFill>
                  <a:srgbClr val="000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000" b="0">
                <a:solidFill>
                  <a:srgbClr val="60802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b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kern="0" dirty="0" smtClean="0"/>
              <a:t>“</a:t>
            </a:r>
            <a:r>
              <a:rPr lang="en-US" altLang="ja-JP" kern="0" smtClean="0"/>
              <a:t>super” PHENIX</a:t>
            </a:r>
            <a:endParaRPr lang="en-US" altLang="ja-JP" kern="0" dirty="0" smtClean="0"/>
          </a:p>
          <a:p>
            <a:pPr lvl="1"/>
            <a:r>
              <a:rPr lang="en-US" altLang="ja-JP" kern="0" dirty="0" smtClean="0"/>
              <a:t>fast, selective, precise</a:t>
            </a:r>
          </a:p>
          <a:p>
            <a:pPr lvl="1"/>
            <a:r>
              <a:rPr lang="en-US" altLang="ja-JP" kern="0" dirty="0" smtClean="0"/>
              <a:t>high to mid trans. mom.</a:t>
            </a:r>
          </a:p>
          <a:p>
            <a:pPr lvl="1"/>
            <a:r>
              <a:rPr lang="en-US" altLang="ja-JP" kern="0" dirty="0" smtClean="0"/>
              <a:t>large acceptance</a:t>
            </a:r>
          </a:p>
          <a:p>
            <a:endParaRPr lang="ja-JP" altLang="en-US" kern="0" dirty="0"/>
          </a:p>
        </p:txBody>
      </p:sp>
      <p:pic>
        <p:nvPicPr>
          <p:cNvPr id="9" name="Picture 1026" descr="Phenix_2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24944"/>
            <a:ext cx="2736304" cy="354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角丸四角形 32"/>
          <p:cNvSpPr/>
          <p:nvPr/>
        </p:nvSpPr>
        <p:spPr>
          <a:xfrm>
            <a:off x="1562904" y="3760465"/>
            <a:ext cx="288032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角丸四角形 34"/>
          <p:cNvSpPr/>
          <p:nvPr/>
        </p:nvSpPr>
        <p:spPr>
          <a:xfrm>
            <a:off x="2601114" y="3760465"/>
            <a:ext cx="288032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/>
          <p:cNvSpPr/>
          <p:nvPr/>
        </p:nvSpPr>
        <p:spPr>
          <a:xfrm>
            <a:off x="1551474" y="4387964"/>
            <a:ext cx="288032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角丸四角形 36"/>
          <p:cNvSpPr/>
          <p:nvPr/>
        </p:nvSpPr>
        <p:spPr>
          <a:xfrm>
            <a:off x="2780184" y="4467210"/>
            <a:ext cx="288032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/>
          <p:cNvSpPr/>
          <p:nvPr/>
        </p:nvSpPr>
        <p:spPr>
          <a:xfrm>
            <a:off x="2093439" y="5301208"/>
            <a:ext cx="288032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>
            <a:off x="2093439" y="5566762"/>
            <a:ext cx="288032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68960"/>
            <a:ext cx="3635940" cy="245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正方形/長方形 20"/>
          <p:cNvSpPr>
            <a:spLocks noChangeArrowheads="1"/>
          </p:cNvSpPr>
          <p:nvPr/>
        </p:nvSpPr>
        <p:spPr bwMode="auto">
          <a:xfrm>
            <a:off x="3714210" y="5644071"/>
            <a:ext cx="1728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+mn-lt"/>
              </a:rPr>
              <a:t>detectors by US-Japan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3786218" y="5644071"/>
            <a:ext cx="1584176" cy="6463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角丸四角形 39"/>
          <p:cNvSpPr/>
          <p:nvPr/>
        </p:nvSpPr>
        <p:spPr>
          <a:xfrm>
            <a:off x="7555170" y="3789039"/>
            <a:ext cx="652770" cy="1457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Text Box 351"/>
          <p:cNvSpPr txBox="1">
            <a:spLocks noChangeArrowheads="1"/>
          </p:cNvSpPr>
          <p:nvPr/>
        </p:nvSpPr>
        <p:spPr bwMode="auto">
          <a:xfrm>
            <a:off x="6012160" y="5677936"/>
            <a:ext cx="1944216" cy="5847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 smtClean="0">
                <a:latin typeface="+mn-lt"/>
              </a:rPr>
              <a:t>2013 revision</a:t>
            </a:r>
          </a:p>
          <a:p>
            <a:pPr algn="ctr" eaLnBrk="1" hangingPunct="1"/>
            <a:r>
              <a:rPr lang="en-US" altLang="ja-JP" sz="1600" dirty="0" smtClean="0">
                <a:latin typeface="+mn-lt"/>
              </a:rPr>
              <a:t>with </a:t>
            </a:r>
            <a:r>
              <a:rPr lang="en-US" altLang="ja-JP" sz="1600" dirty="0" err="1" smtClean="0">
                <a:latin typeface="+mn-lt"/>
              </a:rPr>
              <a:t>BaBar</a:t>
            </a:r>
            <a:r>
              <a:rPr lang="en-US" altLang="ja-JP" sz="1600" dirty="0" smtClean="0">
                <a:latin typeface="+mn-lt"/>
              </a:rPr>
              <a:t> solenoid</a:t>
            </a:r>
            <a:endParaRPr lang="en-US" altLang="ja-JP" sz="1600" dirty="0">
              <a:latin typeface="+mn-lt"/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4067944" y="2502762"/>
            <a:ext cx="576064" cy="2785834"/>
          </a:xfrm>
          <a:prstGeom prst="rightArrow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20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6011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348879"/>
            <a:ext cx="2080492" cy="1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kumimoji="1" lang="en-US" altLang="ja-JP" dirty="0" smtClean="0"/>
              <a:t>Aiming at (Partial) Start in 2019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former </a:t>
            </a:r>
            <a:r>
              <a:rPr lang="en-US" altLang="ja-JP" dirty="0" err="1" smtClean="0"/>
              <a:t>BaBar</a:t>
            </a:r>
            <a:r>
              <a:rPr lang="en-US" altLang="ja-JP" dirty="0" smtClean="0"/>
              <a:t> solenoid transferred from SLAC</a:t>
            </a:r>
          </a:p>
          <a:p>
            <a:r>
              <a:rPr lang="en-US" altLang="ja-JP" dirty="0" smtClean="0"/>
              <a:t>first </a:t>
            </a:r>
            <a:r>
              <a:rPr lang="en-US" altLang="ja-JP" dirty="0" err="1" smtClean="0"/>
              <a:t>sPHENIX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test beam at FNAL in 2014/02</a:t>
            </a:r>
            <a:endParaRPr kumimoji="1" lang="ja-JP" altLang="en-US" dirty="0"/>
          </a:p>
        </p:txBody>
      </p:sp>
      <p:pic>
        <p:nvPicPr>
          <p:cNvPr id="5" name="Picture 4" descr="P10000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348879"/>
            <a:ext cx="2618908" cy="196418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77432"/>
            <a:ext cx="3076773" cy="174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860"/>
          <a:stretch/>
        </p:blipFill>
        <p:spPr>
          <a:xfrm>
            <a:off x="6948264" y="5053496"/>
            <a:ext cx="1296000" cy="1146142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827931"/>
            <a:ext cx="1296000" cy="110170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348879"/>
            <a:ext cx="1296000" cy="1348733"/>
          </a:xfrm>
          <a:prstGeom prst="rect">
            <a:avLst/>
          </a:prstGeom>
        </p:spPr>
      </p:pic>
      <p:pic>
        <p:nvPicPr>
          <p:cNvPr id="16" name="Picture 5" descr="http://www.fnal.gov/pub/today/archive/archive_2014/images/spheni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91118"/>
            <a:ext cx="2270045" cy="170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日付プレースホルダー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21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5147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91264" cy="5167329"/>
          </a:xfrm>
        </p:spPr>
        <p:txBody>
          <a:bodyPr/>
          <a:lstStyle/>
          <a:p>
            <a:r>
              <a:rPr lang="en-US" altLang="ja-JP" dirty="0" smtClean="0"/>
              <a:t>physics with e</a:t>
            </a:r>
            <a:r>
              <a:rPr lang="en-US" altLang="ja-JP" baseline="30000" dirty="0">
                <a:sym typeface="Symbol"/>
              </a:rPr>
              <a:t> </a:t>
            </a:r>
            <a:r>
              <a:rPr lang="en-US" altLang="ja-JP" dirty="0">
                <a:sym typeface="Symbol"/>
              </a:rPr>
              <a:t>/ </a:t>
            </a:r>
            <a:r>
              <a:rPr lang="en-US" altLang="ja-JP" dirty="0"/>
              <a:t>h</a:t>
            </a:r>
            <a:r>
              <a:rPr lang="en-US" altLang="ja-JP" baseline="30000" dirty="0">
                <a:sym typeface="Symbol"/>
              </a:rPr>
              <a:t> </a:t>
            </a:r>
            <a:r>
              <a:rPr lang="en-US" altLang="ja-JP" dirty="0">
                <a:sym typeface="Symbol"/>
              </a:rPr>
              <a:t>/</a:t>
            </a:r>
            <a:r>
              <a:rPr lang="ja-JP" altLang="en-US" dirty="0">
                <a:sym typeface="Symbol"/>
              </a:rPr>
              <a:t>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/>
              <a:t>/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>
                <a:latin typeface="Symbol" pitchFamily="18" charset="2"/>
              </a:rPr>
              <a:t>0</a:t>
            </a:r>
            <a:r>
              <a:rPr lang="ja-JP" altLang="en-US" dirty="0" smtClean="0"/>
              <a:t> </a:t>
            </a:r>
            <a:r>
              <a:rPr lang="en-US" altLang="ja-JP" dirty="0" smtClean="0"/>
              <a:t>identification</a:t>
            </a:r>
          </a:p>
          <a:p>
            <a:pPr lvl="1"/>
            <a:r>
              <a:rPr lang="en-US" altLang="ja-JP" dirty="0" smtClean="0"/>
              <a:t>QCD </a:t>
            </a:r>
            <a:r>
              <a:rPr lang="en-US" altLang="ja-JP" dirty="0" err="1" smtClean="0"/>
              <a:t>debye</a:t>
            </a:r>
            <a:r>
              <a:rPr lang="en-US" altLang="ja-JP" dirty="0" smtClean="0"/>
              <a:t> screening via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charset="2"/>
                <a:cs typeface="Symbol" charset="2"/>
                <a:sym typeface="Symbol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charset="2"/>
                <a:cs typeface="Symbol" charset="2"/>
                <a:sym typeface="Symbol"/>
              </a:rPr>
              <a:t>-</a:t>
            </a:r>
            <a:r>
              <a:rPr lang="en-US" altLang="ja-JP" dirty="0" smtClean="0"/>
              <a:t> from </a:t>
            </a:r>
            <a:r>
              <a:rPr lang="en-US" altLang="ja-JP" dirty="0" err="1" smtClean="0"/>
              <a:t>quarkonia</a:t>
            </a:r>
            <a:endParaRPr lang="en-US" altLang="ja-JP" dirty="0" smtClean="0">
              <a:latin typeface="HGS平成角ｺﾞｼｯｸ体W5" pitchFamily="50" charset="-128"/>
              <a:ea typeface="HGS平成角ｺﾞｼｯｸ体W5" pitchFamily="50" charset="-128"/>
            </a:endParaRPr>
          </a:p>
          <a:p>
            <a:pPr lvl="1"/>
            <a:r>
              <a:rPr lang="en-US" altLang="ja-JP" dirty="0" smtClean="0"/>
              <a:t>photon–jet correlation via direct </a:t>
            </a:r>
            <a:r>
              <a:rPr lang="en-US" altLang="ja-JP" dirty="0" smtClean="0">
                <a:latin typeface="Symbol" pitchFamily="18" charset="2"/>
              </a:rPr>
              <a:t>g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parton</a:t>
            </a:r>
            <a:r>
              <a:rPr lang="en-US" altLang="ja-JP" dirty="0" smtClean="0"/>
              <a:t> behavior via </a:t>
            </a:r>
            <a:r>
              <a:rPr lang="en-US" altLang="ja-JP" dirty="0">
                <a:latin typeface="Symbol" pitchFamily="18" charset="2"/>
              </a:rPr>
              <a:t>p</a:t>
            </a:r>
            <a:r>
              <a:rPr lang="en-US" altLang="ja-JP" baseline="30000" dirty="0">
                <a:latin typeface="Symbol" pitchFamily="18" charset="2"/>
              </a:rPr>
              <a:t>0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 smtClean="0"/>
              <a:t>high performance PID</a:t>
            </a:r>
          </a:p>
          <a:p>
            <a:pPr lvl="1"/>
            <a:r>
              <a:rPr lang="en-US" altLang="ja-JP" dirty="0" smtClean="0"/>
              <a:t>pre-shower detector (Hiroshima, Tsukuba, RIKEN)</a:t>
            </a:r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1184" cy="836613"/>
          </a:xfrm>
        </p:spPr>
        <p:txBody>
          <a:bodyPr/>
          <a:lstStyle/>
          <a:p>
            <a:r>
              <a:rPr kumimoji="1" lang="en-US" altLang="ja-JP" dirty="0" smtClean="0"/>
              <a:t>Not Only Jet: “Day-1 Upgrade”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683" y="2636912"/>
            <a:ext cx="2648694" cy="138559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82" y="4128788"/>
            <a:ext cx="2707157" cy="134625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222994"/>
            <a:ext cx="1674013" cy="167681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905" y="3117930"/>
            <a:ext cx="2468386" cy="1950348"/>
          </a:xfrm>
          <a:prstGeom prst="rect">
            <a:avLst/>
          </a:prstGeom>
        </p:spPr>
      </p:pic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7812361" y="3015557"/>
            <a:ext cx="791691" cy="2519115"/>
          </a:xfrm>
          <a:prstGeom prst="curvedLeftArrow">
            <a:avLst>
              <a:gd name="adj1" fmla="val 70041"/>
              <a:gd name="adj2" fmla="val 140083"/>
              <a:gd name="adj3" fmla="val 33333"/>
            </a:avLst>
          </a:prstGeom>
          <a:solidFill>
            <a:srgbClr val="FFFF00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800">
                <a:solidFill>
                  <a:srgbClr val="7E5F10"/>
                </a:solidFill>
                <a:latin typeface="ＭＳ Ｐゴシック" charset="-128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bg2"/>
                </a:solidFill>
                <a:latin typeface="ＭＳ Ｐゴシック" charset="-128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rgbClr val="BE9E18"/>
                </a:solidFill>
                <a:latin typeface="ＭＳ Ｐゴシック" charset="-128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000"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43808" y="4996270"/>
            <a:ext cx="2108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kern="0" dirty="0" smtClean="0">
                <a:solidFill>
                  <a:srgbClr val="000080"/>
                </a:solidFill>
                <a:latin typeface="+mn-lt"/>
              </a:rPr>
              <a:t>photon pair from </a:t>
            </a:r>
            <a:r>
              <a:rPr lang="en-US" altLang="ja-JP" kern="0" dirty="0" smtClean="0">
                <a:solidFill>
                  <a:srgbClr val="000080"/>
                </a:solidFill>
                <a:latin typeface="Symbol" pitchFamily="18" charset="2"/>
              </a:rPr>
              <a:t>p</a:t>
            </a:r>
            <a:r>
              <a:rPr lang="en-US" altLang="ja-JP" kern="0" baseline="30000" dirty="0" smtClean="0">
                <a:solidFill>
                  <a:srgbClr val="000080"/>
                </a:solidFill>
                <a:latin typeface="Symbol" panose="05050102010706020507" pitchFamily="18" charset="2"/>
              </a:rPr>
              <a:t>0</a:t>
            </a:r>
            <a:endParaRPr kumimoji="1" lang="ja-JP" altLang="en-US" dirty="0">
              <a:solidFill>
                <a:srgbClr val="00008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80111" y="4503820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kern="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altLang="ja-JP" kern="0" baseline="30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lang="ja-JP" altLang="en-US" kern="0" dirty="0" smtClean="0">
                <a:solidFill>
                  <a:srgbClr val="FF0000"/>
                </a:solidFill>
              </a:rPr>
              <a:t> </a:t>
            </a:r>
            <a:r>
              <a:rPr lang="ja-JP" altLang="en-US" kern="0" dirty="0" smtClean="0">
                <a:solidFill>
                  <a:srgbClr val="FF0000"/>
                </a:solidFill>
                <a:latin typeface="+mn-lt"/>
              </a:rPr>
              <a:t>（</a:t>
            </a:r>
            <a:r>
              <a:rPr lang="en-US" altLang="ja-JP" kern="0" dirty="0" smtClean="0">
                <a:solidFill>
                  <a:srgbClr val="FF0000"/>
                </a:solidFill>
                <a:latin typeface="+mn-lt"/>
              </a:rPr>
              <a:t>5 </a:t>
            </a:r>
            <a:r>
              <a:rPr lang="en-US" altLang="ja-JP" kern="0" dirty="0" err="1" smtClean="0">
                <a:solidFill>
                  <a:srgbClr val="FF0000"/>
                </a:solidFill>
                <a:latin typeface="+mn-lt"/>
              </a:rPr>
              <a:t>GeV</a:t>
            </a:r>
            <a:r>
              <a:rPr lang="en-US" altLang="ja-JP" kern="0" dirty="0" smtClean="0">
                <a:solidFill>
                  <a:srgbClr val="FF0000"/>
                </a:solidFill>
                <a:latin typeface="+mn-lt"/>
              </a:rPr>
              <a:t>/</a:t>
            </a:r>
            <a:r>
              <a:rPr lang="en-US" altLang="ja-JP" i="1" kern="0" dirty="0" smtClean="0">
                <a:solidFill>
                  <a:srgbClr val="FF0000"/>
                </a:solidFill>
                <a:latin typeface="+mn-lt"/>
              </a:rPr>
              <a:t>c</a:t>
            </a:r>
            <a:r>
              <a:rPr lang="ja-JP" altLang="en-US" kern="0" dirty="0" smtClean="0">
                <a:solidFill>
                  <a:srgbClr val="FF0000"/>
                </a:solidFill>
                <a:latin typeface="+mn-lt"/>
              </a:rPr>
              <a:t>）</a:t>
            </a:r>
            <a:endParaRPr kumimoji="1" lang="ja-JP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80111" y="4225080"/>
            <a:ext cx="147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e</a:t>
            </a:r>
            <a:r>
              <a:rPr lang="en-US" altLang="ja-JP" kern="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-</a:t>
            </a:r>
            <a:r>
              <a:rPr lang="en-US" altLang="ja-JP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ja-JP" altLang="en-US" kern="0" dirty="0" smtClean="0">
                <a:solidFill>
                  <a:srgbClr val="3366FF"/>
                </a:solidFill>
              </a:rPr>
              <a:t>（</a:t>
            </a:r>
            <a:r>
              <a:rPr lang="en-US" altLang="ja-JP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5 </a:t>
            </a:r>
            <a:r>
              <a:rPr lang="en-US" altLang="ja-JP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GeV</a:t>
            </a:r>
            <a:r>
              <a:rPr lang="en-US" altLang="ja-JP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/</a:t>
            </a:r>
            <a:r>
              <a:rPr lang="en-US" altLang="ja-JP" i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c</a:t>
            </a:r>
            <a:r>
              <a:rPr lang="ja-JP" altLang="en-US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）</a:t>
            </a:r>
            <a:endParaRPr kumimoji="1" lang="ja-JP" altLang="en-US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837395" y="3892614"/>
            <a:ext cx="1767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0080"/>
                </a:solidFill>
                <a:latin typeface="+mn-lt"/>
              </a:rPr>
              <a:t>multi-variable cut</a:t>
            </a:r>
            <a:endParaRPr kumimoji="1"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3608" y="4996270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kern="0" dirty="0" smtClean="0">
                <a:solidFill>
                  <a:srgbClr val="000080"/>
                </a:solidFill>
                <a:latin typeface="+mn-lt"/>
              </a:rPr>
              <a:t>Geant4</a:t>
            </a:r>
            <a:endParaRPr kumimoji="1" lang="ja-JP" altLang="en-US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9" name="日付プレースホルダー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20" name="フッター プレースホルダー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22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4897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コンテンツ プレースホルダー 20"/>
          <p:cNvSpPr>
            <a:spLocks noGrp="1"/>
          </p:cNvSpPr>
          <p:nvPr>
            <p:ph idx="13"/>
          </p:nvPr>
        </p:nvSpPr>
        <p:spPr>
          <a:xfrm>
            <a:off x="457200" y="5877272"/>
            <a:ext cx="8218488" cy="4330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ja-JP" i="1" dirty="0">
                <a:solidFill>
                  <a:srgbClr val="FF00FF"/>
                </a:solidFill>
              </a:rPr>
              <a:t>ref. </a:t>
            </a:r>
            <a:r>
              <a:rPr lang="en-US" altLang="ja-JP" dirty="0">
                <a:solidFill>
                  <a:srgbClr val="FF00FF"/>
                </a:solidFill>
              </a:rPr>
              <a:t>Y</a:t>
            </a:r>
            <a:r>
              <a:rPr lang="en-US" altLang="ja-JP" dirty="0" smtClean="0">
                <a:solidFill>
                  <a:srgbClr val="FF00FF"/>
                </a:solidFill>
              </a:rPr>
              <a:t>. </a:t>
            </a:r>
            <a:r>
              <a:rPr lang="en-US" altLang="ja-JP" dirty="0" err="1" smtClean="0">
                <a:solidFill>
                  <a:srgbClr val="FF00FF"/>
                </a:solidFill>
              </a:rPr>
              <a:t>Akiba</a:t>
            </a:r>
            <a:r>
              <a:rPr lang="en-US" altLang="ja-JP" dirty="0" smtClean="0">
                <a:solidFill>
                  <a:srgbClr val="FF00FF"/>
                </a:solidFill>
              </a:rPr>
              <a:t> </a:t>
            </a:r>
            <a:r>
              <a:rPr lang="en-US" altLang="ja-JP" dirty="0">
                <a:solidFill>
                  <a:srgbClr val="FF00FF"/>
                </a:solidFill>
              </a:rPr>
              <a:t>on </a:t>
            </a:r>
            <a:r>
              <a:rPr lang="en-US" altLang="ja-JP" dirty="0" smtClean="0">
                <a:solidFill>
                  <a:srgbClr val="FF00FF"/>
                </a:solidFill>
              </a:rPr>
              <a:t>(s and) </a:t>
            </a:r>
            <a:r>
              <a:rPr lang="en-US" altLang="ja-JP" dirty="0" err="1" smtClean="0">
                <a:solidFill>
                  <a:srgbClr val="FF00FF"/>
                </a:solidFill>
              </a:rPr>
              <a:t>ePHENIX</a:t>
            </a:r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Key Project at BNL in Next Decade</a:t>
            </a:r>
            <a:endParaRPr kumimoji="1" lang="ja-JP" altLang="en-US" dirty="0"/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graphicFrame>
        <p:nvGraphicFramePr>
          <p:cNvPr id="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867169"/>
              </p:ext>
            </p:extLst>
          </p:nvPr>
        </p:nvGraphicFramePr>
        <p:xfrm>
          <a:off x="428627" y="1005442"/>
          <a:ext cx="7671766" cy="4873099"/>
        </p:xfrm>
        <a:graphic>
          <a:graphicData uri="http://schemas.openxmlformats.org/drawingml/2006/table">
            <a:tbl>
              <a:tblPr/>
              <a:tblGrid>
                <a:gridCol w="809079"/>
                <a:gridCol w="1997867"/>
                <a:gridCol w="2761421"/>
                <a:gridCol w="2103399"/>
              </a:tblGrid>
              <a:tr h="232792">
                <a:tc>
                  <a:txBody>
                    <a:bodyPr/>
                    <a:lstStyle/>
                    <a:p>
                      <a:pPr marL="666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Years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Beam Species and Energies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Science Goals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New Systems Commissioned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50105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2014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15 GeV Au+Au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200 GeV Au+Au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Heavy flavor flow, energy loss,   thermalization, etc.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Quarkonium studies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QCD critical point search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Electron lenses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56 MHz SRF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STAR HFT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STAR MTD 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</a:tr>
              <a:tr h="925991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2015-16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p+p at 200 GeV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p+Au, d+Au, </a:t>
                      </a:r>
                      <a:r>
                        <a:rPr kumimoji="0" lang="en-US" sz="1000" b="0" i="0" u="none" strike="noStrike" cap="none" normalizeH="0" baseline="32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3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He+Au at 200 GeV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High statistics Au+Au</a:t>
                      </a:r>
                    </a:p>
                  </a:txBody>
                  <a:tcPr marL="33108" marR="33108" marT="33108" marB="3310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Extract η/s(T) + constrain initial quantum fluctuations              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More heavy flavor studies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Sphaleron tests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Transverse spin physics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PHENIX MPC-EX 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Coherent e-cooling test                      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</a:tr>
              <a:tr h="502830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2017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No Run</a:t>
                      </a:r>
                    </a:p>
                  </a:txBody>
                  <a:tcPr marL="33108" marR="33108" marT="33108" marB="3310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Low energy e-cooling upgrade   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</a:tr>
              <a:tr h="678716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2018-19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5-20 GeV Au+Au (BES-2)</a:t>
                      </a:r>
                    </a:p>
                  </a:txBody>
                  <a:tcPr marL="33108" marR="33108" marT="33108" marB="3310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Search for QCD critical point and onset of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deconfinement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   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STAR ITPC upgrade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Partial commissioning of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sPHENIX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 (in 2019)   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</a:tr>
              <a:tr h="512141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2020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No Run</a:t>
                      </a:r>
                    </a:p>
                  </a:txBody>
                  <a:tcPr marL="33108" marR="33108" marT="33108" marB="3310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ea typeface="ヒラギノ角ゴ ProN W6" charset="0"/>
                        <a:cs typeface="ヒラギノ角ゴ ProN W6" charset="0"/>
                        <a:sym typeface="Arial Bold" charset="0"/>
                      </a:endParaRP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Complete sPHENIX installation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STAR forward upgrades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</a:tr>
              <a:tr h="716998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2021-22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Long 200 GeV Au+Au with upgraded detectors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p+p, p/d+Au at 200 GeV</a:t>
                      </a:r>
                    </a:p>
                  </a:txBody>
                  <a:tcPr marL="33108" marR="33108" marT="33108" marB="3310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Jet, di-jet, γ-jet probes of parton transport and energy loss mechanism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Color screening for different quarkonia                                             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sPHENIX  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</a:tr>
              <a:tr h="553526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2023-24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No Runs</a:t>
                      </a:r>
                    </a:p>
                  </a:txBody>
                  <a:tcPr marL="33108" marR="33108" marT="33108" marB="3310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3108" marR="33108" marT="33108" marB="33108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Transition to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eRHIC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  </a:t>
                      </a:r>
                    </a:p>
                  </a:txBody>
                  <a:tcPr marL="16554" marR="16554" marT="16554" marB="1655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</a:tr>
            </a:tbl>
          </a:graphicData>
        </a:graphic>
      </p:graphicFrame>
      <p:sp>
        <p:nvSpPr>
          <p:cNvPr id="9" name="角丸四角形 8"/>
          <p:cNvSpPr/>
          <p:nvPr/>
        </p:nvSpPr>
        <p:spPr>
          <a:xfrm>
            <a:off x="5960030" y="3678154"/>
            <a:ext cx="2160000" cy="684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03458" y="4620006"/>
            <a:ext cx="7716572" cy="6812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Line 350"/>
          <p:cNvSpPr>
            <a:spLocks noChangeShapeType="1"/>
          </p:cNvSpPr>
          <p:nvPr/>
        </p:nvSpPr>
        <p:spPr bwMode="auto">
          <a:xfrm rot="1638236" flipH="1" flipV="1">
            <a:off x="43603" y="1311723"/>
            <a:ext cx="781732" cy="15115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2830" y="1815654"/>
            <a:ext cx="234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+mn-lt"/>
                <a:ea typeface="+mn-ea"/>
              </a:rPr>
              <a:t>present RHIC/PHENIX</a:t>
            </a:r>
            <a:endParaRPr kumimoji="1" lang="ja-JP" altLang="en-US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Line 350"/>
          <p:cNvSpPr>
            <a:spLocks noChangeShapeType="1"/>
          </p:cNvSpPr>
          <p:nvPr/>
        </p:nvSpPr>
        <p:spPr bwMode="auto">
          <a:xfrm rot="1638236" flipH="1" flipV="1">
            <a:off x="5873614" y="5424084"/>
            <a:ext cx="199335" cy="3833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23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584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1"/>
            <a:r>
              <a:rPr lang="en-US" altLang="ja-JP" i="1" dirty="0">
                <a:solidFill>
                  <a:srgbClr val="FF00FF"/>
                </a:solidFill>
              </a:rPr>
              <a:t>ref. </a:t>
            </a:r>
            <a:r>
              <a:rPr lang="en-US" altLang="ja-JP" dirty="0">
                <a:solidFill>
                  <a:srgbClr val="FF00FF"/>
                </a:solidFill>
              </a:rPr>
              <a:t>poster by T. </a:t>
            </a:r>
            <a:r>
              <a:rPr lang="en-US" altLang="ja-JP" dirty="0" err="1">
                <a:solidFill>
                  <a:srgbClr val="FF00FF"/>
                </a:solidFill>
              </a:rPr>
              <a:t>Gunji</a:t>
            </a:r>
            <a:r>
              <a:rPr lang="en-US" altLang="ja-JP" dirty="0">
                <a:solidFill>
                  <a:srgbClr val="FF00FF"/>
                </a:solidFill>
              </a:rPr>
              <a:t> on ALICE upgrade plans</a:t>
            </a:r>
            <a:endParaRPr lang="en-US" altLang="ja-JP" dirty="0"/>
          </a:p>
          <a:p>
            <a:r>
              <a:rPr lang="en-US" altLang="ja-JP" dirty="0" smtClean="0"/>
              <a:t>first: jet and heavy flavor</a:t>
            </a:r>
          </a:p>
          <a:p>
            <a:pPr lvl="1"/>
            <a:r>
              <a:rPr lang="en-US" altLang="ja-JP" dirty="0" smtClean="0"/>
              <a:t>× </a:t>
            </a:r>
            <a:r>
              <a:rPr lang="en-US" altLang="ja-JP" dirty="0"/>
              <a:t>2–3 high speeding </a:t>
            </a:r>
            <a:r>
              <a:rPr lang="en-US" altLang="ja-JP" dirty="0" smtClean="0"/>
              <a:t>in </a:t>
            </a:r>
            <a:r>
              <a:rPr lang="en-US" altLang="ja-JP" dirty="0"/>
              <a:t>2013–2014 shutdown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upgrade: high </a:t>
            </a:r>
            <a:r>
              <a:rPr lang="en-US" altLang="ja-JP" dirty="0"/>
              <a:t>resolution EM </a:t>
            </a:r>
            <a:r>
              <a:rPr lang="en-US" altLang="ja-JP" dirty="0" smtClean="0"/>
              <a:t>calorimeter </a:t>
            </a:r>
            <a:r>
              <a:rPr lang="en-US" altLang="ja-JP" dirty="0"/>
              <a:t>(Hiroshima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 smtClean="0"/>
              <a:t>new: di</a:t>
            </a:r>
            <a:r>
              <a:rPr lang="en-US" altLang="ja-JP" dirty="0"/>
              <a:t>-jet calorimeter (Tsukuba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next: low transverse momentum phenomena</a:t>
            </a:r>
            <a:endParaRPr lang="en-US" altLang="ja-JP" dirty="0"/>
          </a:p>
          <a:p>
            <a:pPr lvl="1"/>
            <a:r>
              <a:rPr lang="en-US" altLang="ja-JP" dirty="0" smtClean="0"/>
              <a:t>× 100 </a:t>
            </a:r>
            <a:r>
              <a:rPr lang="en-US" altLang="ja-JP" dirty="0"/>
              <a:t>high speeding </a:t>
            </a:r>
            <a:r>
              <a:rPr lang="en-US" altLang="ja-JP" dirty="0" smtClean="0"/>
              <a:t>in </a:t>
            </a:r>
            <a:r>
              <a:rPr lang="en-US" altLang="ja-JP" dirty="0"/>
              <a:t>2018–2019 </a:t>
            </a:r>
            <a:r>
              <a:rPr lang="en-US" altLang="ja-JP" dirty="0" smtClean="0"/>
              <a:t>shutdown</a:t>
            </a:r>
          </a:p>
          <a:p>
            <a:pPr lvl="2"/>
            <a:r>
              <a:rPr kumimoji="1" lang="en-US" altLang="ja-JP" dirty="0" smtClean="0"/>
              <a:t>upgrade: TPC (Tokyo), </a:t>
            </a:r>
            <a:r>
              <a:rPr lang="en-US" altLang="ja-JP" dirty="0" smtClean="0"/>
              <a:t>inner tracker</a:t>
            </a:r>
          </a:p>
          <a:p>
            <a:r>
              <a:rPr lang="en-US" altLang="ja-JP" dirty="0" smtClean="0"/>
              <a:t>also: forward physics</a:t>
            </a:r>
          </a:p>
          <a:p>
            <a:pPr lvl="1"/>
            <a:r>
              <a:rPr lang="en-US" altLang="ja-JP" dirty="0" smtClean="0"/>
              <a:t>additional detectors in 2018–2019 shutdown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new: calorimeter (Tsukuba, Tokyo), </a:t>
            </a:r>
            <a:r>
              <a:rPr kumimoji="1" lang="en-US" altLang="ja-JP" dirty="0" err="1" smtClean="0"/>
              <a:t>muon</a:t>
            </a:r>
            <a:r>
              <a:rPr kumimoji="1" lang="en-US" altLang="ja-JP" smtClean="0"/>
              <a:t> tracker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ALICE (-Japan) in Next Decade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Hadron Physics Symposium – Physics at High Energy A+A Colliders –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24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08235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r>
              <a:rPr lang="en-GB" altLang="ja-JP" dirty="0"/>
              <a:t>o</a:t>
            </a:r>
            <a:r>
              <a:rPr lang="en-GB" altLang="ja-JP" dirty="0" smtClean="0"/>
              <a:t>riginally as reference to bridge </a:t>
            </a:r>
            <a:r>
              <a:rPr lang="en-GB" altLang="ja-JP" i="1" dirty="0" err="1" smtClean="0"/>
              <a:t>p</a:t>
            </a:r>
            <a:r>
              <a:rPr lang="en-GB" altLang="ja-JP" dirty="0" err="1" smtClean="0"/>
              <a:t>+</a:t>
            </a:r>
            <a:r>
              <a:rPr lang="en-GB" altLang="ja-JP" i="1" dirty="0" err="1" smtClean="0"/>
              <a:t>p</a:t>
            </a:r>
            <a:r>
              <a:rPr lang="en-GB" altLang="ja-JP" dirty="0" smtClean="0"/>
              <a:t> and A+A</a:t>
            </a:r>
          </a:p>
          <a:p>
            <a:pPr lvl="1"/>
            <a:r>
              <a:rPr lang="en-GB" altLang="ja-JP" dirty="0"/>
              <a:t>i</a:t>
            </a:r>
            <a:r>
              <a:rPr lang="en-GB" altLang="ja-JP" dirty="0" smtClean="0"/>
              <a:t>nitial state nuclear effects, </a:t>
            </a:r>
            <a:r>
              <a:rPr lang="en-GB" altLang="ja-JP" i="1" dirty="0" smtClean="0"/>
              <a:t>e.g.</a:t>
            </a:r>
            <a:r>
              <a:rPr lang="en-GB" altLang="ja-JP" dirty="0" smtClean="0"/>
              <a:t> modified PDF</a:t>
            </a:r>
          </a:p>
          <a:p>
            <a:pPr lvl="1"/>
            <a:r>
              <a:rPr lang="en-GB" altLang="ja-JP" dirty="0"/>
              <a:t>f</a:t>
            </a:r>
            <a:r>
              <a:rPr lang="en-GB" altLang="ja-JP" dirty="0" smtClean="0"/>
              <a:t>inal state cold nuclear matter effects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 smtClean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)+A Gathering New Attention</a:t>
            </a:r>
          </a:p>
        </p:txBody>
      </p:sp>
      <p:pic>
        <p:nvPicPr>
          <p:cNvPr id="32772" name="Picture 4" descr="eventAu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28650"/>
            <a:ext cx="32416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eventd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28650"/>
            <a:ext cx="3219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331913" y="5909478"/>
            <a:ext cx="2674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Au+Au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 at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s</a:t>
            </a:r>
            <a:r>
              <a:rPr kumimoji="0" lang="en-US" altLang="ja-JP" baseline="-25000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NN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 =</a:t>
            </a:r>
            <a:r>
              <a:rPr lang="en-GB" altLang="ja-JP" dirty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200 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GeV</a:t>
            </a:r>
            <a:endParaRPr kumimoji="0" lang="en-US" altLang="ja-JP" dirty="0">
              <a:solidFill>
                <a:srgbClr val="0033CC"/>
              </a:solidFill>
              <a:latin typeface="Franklin Gothic Medium" pitchFamily="34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076825" y="5909478"/>
            <a:ext cx="2536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</a:rPr>
              <a:t>d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+Au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 at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s</a:t>
            </a:r>
            <a:r>
              <a:rPr kumimoji="0" lang="en-US" altLang="ja-JP" baseline="-25000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NN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 =</a:t>
            </a:r>
            <a:r>
              <a:rPr lang="en-GB" altLang="ja-JP" dirty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200 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GeV</a:t>
            </a:r>
            <a:endParaRPr kumimoji="0" lang="en-US" altLang="ja-JP" dirty="0">
              <a:solidFill>
                <a:srgbClr val="0033CC"/>
              </a:solidFill>
              <a:latin typeface="Franklin Gothic Medium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28650"/>
            <a:ext cx="2376958" cy="295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RL_cov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628650"/>
            <a:ext cx="2276246" cy="292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10548" y="5550331"/>
            <a:ext cx="35741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/>
            <a:r>
              <a:rPr kumimoji="0" lang="en-US" altLang="ja-JP" sz="1600" dirty="0" smtClean="0">
                <a:solidFill>
                  <a:srgbClr val="000080"/>
                </a:solidFill>
                <a:latin typeface="Franklin Gothic Medium" pitchFamily="34" charset="0"/>
              </a:rPr>
              <a:t>“suppression 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of hadrons with large </a:t>
            </a:r>
            <a:r>
              <a:rPr kumimoji="0" lang="en-US" altLang="ja-JP" sz="1600" i="1" dirty="0" err="1" smtClean="0">
                <a:solidFill>
                  <a:srgbClr val="000080"/>
                </a:solidFill>
                <a:latin typeface="Franklin Gothic Medium" pitchFamily="34" charset="0"/>
              </a:rPr>
              <a:t>p</a:t>
            </a:r>
            <a:r>
              <a:rPr kumimoji="0" lang="en-US" altLang="ja-JP" sz="1600" baseline="-25000" dirty="0" err="1" smtClean="0">
                <a:solidFill>
                  <a:srgbClr val="000080"/>
                </a:solidFill>
                <a:latin typeface="Franklin Gothic Medium" pitchFamily="34" charset="0"/>
              </a:rPr>
              <a:t>T</a:t>
            </a:r>
            <a:r>
              <a:rPr kumimoji="0" lang="en-US" altLang="ja-JP" sz="1600" dirty="0" smtClean="0">
                <a:solidFill>
                  <a:srgbClr val="000080"/>
                </a:solidFill>
                <a:latin typeface="Franklin Gothic Medium" pitchFamily="34" charset="0"/>
              </a:rPr>
              <a:t>”</a:t>
            </a:r>
          </a:p>
          <a:p>
            <a:pPr algn="r"/>
            <a:r>
              <a:rPr kumimoji="0" lang="en-US" altLang="ja-JP" sz="1600" dirty="0" err="1" smtClean="0">
                <a:solidFill>
                  <a:srgbClr val="000080"/>
                </a:solidFill>
                <a:latin typeface="Franklin Gothic Medium" pitchFamily="34" charset="0"/>
              </a:rPr>
              <a:t>Au</a:t>
            </a:r>
            <a:r>
              <a:rPr kumimoji="0"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+Au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at 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lang="en-US" altLang="ja-JP" sz="1600" i="1" dirty="0" err="1">
                <a:solidFill>
                  <a:srgbClr val="000080"/>
                </a:solidFill>
                <a:latin typeface="Franklin Gothic Medium" pitchFamily="34" charset="0"/>
              </a:rPr>
              <a:t>s</a:t>
            </a:r>
            <a:r>
              <a:rPr lang="en-US" altLang="ja-JP" sz="1600" baseline="-25000" dirty="0" err="1">
                <a:solidFill>
                  <a:srgbClr val="000080"/>
                </a:solidFill>
                <a:latin typeface="Franklin Gothic Medium" pitchFamily="34" charset="0"/>
              </a:rPr>
              <a:t>NN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= 130 </a:t>
            </a:r>
            <a:r>
              <a:rPr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GeV</a:t>
            </a:r>
            <a:endParaRPr kumimoji="0" lang="en-US" altLang="ja-JP" sz="1600" dirty="0">
              <a:solidFill>
                <a:srgbClr val="000080"/>
              </a:solidFill>
              <a:latin typeface="Franklin Gothic Medium" pitchFamily="34" charset="0"/>
            </a:endParaRPr>
          </a:p>
          <a:p>
            <a:pPr algn="r"/>
            <a:r>
              <a:rPr kumimoji="0" lang="en-US" altLang="ja-JP" sz="1600" dirty="0" smtClean="0">
                <a:solidFill>
                  <a:srgbClr val="000080"/>
                </a:solidFill>
                <a:latin typeface="Franklin Gothic Medium" pitchFamily="34" charset="0"/>
              </a:rPr>
              <a:t>PRL 88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</a:t>
            </a:r>
            <a:r>
              <a:rPr kumimoji="0" lang="en-US" altLang="ja-JP" sz="1600" dirty="0" smtClean="0">
                <a:solidFill>
                  <a:srgbClr val="000080"/>
                </a:solidFill>
                <a:latin typeface="Franklin Gothic Medium" pitchFamily="34" charset="0"/>
              </a:rPr>
              <a:t>(January, 2002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)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716016" y="5550331"/>
            <a:ext cx="23315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 smtClean="0">
                <a:solidFill>
                  <a:srgbClr val="000080"/>
                </a:solidFill>
                <a:latin typeface="Franklin Gothic Medium" pitchFamily="34" charset="0"/>
              </a:rPr>
              <a:t>“lack of suppression”</a:t>
            </a:r>
          </a:p>
          <a:p>
            <a:r>
              <a:rPr kumimoji="0" lang="en-US" altLang="ja-JP" sz="1600" i="1" dirty="0" err="1" smtClean="0">
                <a:solidFill>
                  <a:srgbClr val="000080"/>
                </a:solidFill>
                <a:latin typeface="Franklin Gothic Medium" pitchFamily="34" charset="0"/>
              </a:rPr>
              <a:t>d</a:t>
            </a:r>
            <a:r>
              <a:rPr kumimoji="0" lang="en-US" altLang="ja-JP" sz="1600" dirty="0" err="1" smtClean="0">
                <a:solidFill>
                  <a:srgbClr val="000080"/>
                </a:solidFill>
                <a:latin typeface="Franklin Gothic Medium" pitchFamily="34" charset="0"/>
              </a:rPr>
              <a:t>+</a:t>
            </a:r>
            <a:r>
              <a:rPr kumimoji="0"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Au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at 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lang="en-US" altLang="ja-JP" sz="1600" i="1" dirty="0" err="1">
                <a:solidFill>
                  <a:srgbClr val="000080"/>
                </a:solidFill>
                <a:latin typeface="Franklin Gothic Medium" pitchFamily="34" charset="0"/>
              </a:rPr>
              <a:t>s</a:t>
            </a:r>
            <a:r>
              <a:rPr lang="en-US" altLang="ja-JP" sz="1600" baseline="-25000" dirty="0" err="1">
                <a:solidFill>
                  <a:srgbClr val="000080"/>
                </a:solidFill>
                <a:latin typeface="Franklin Gothic Medium" pitchFamily="34" charset="0"/>
              </a:rPr>
              <a:t>NN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= </a:t>
            </a:r>
            <a:r>
              <a:rPr lang="en-US" altLang="ja-JP" sz="1600" dirty="0" smtClean="0">
                <a:solidFill>
                  <a:srgbClr val="000080"/>
                </a:solidFill>
                <a:latin typeface="Franklin Gothic Medium" pitchFamily="34" charset="0"/>
              </a:rPr>
              <a:t>200 </a:t>
            </a:r>
            <a:r>
              <a:rPr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GeV</a:t>
            </a:r>
            <a:endParaRPr kumimoji="0" lang="en-US" altLang="ja-JP" sz="1600" dirty="0">
              <a:solidFill>
                <a:srgbClr val="000080"/>
              </a:solidFill>
              <a:latin typeface="Franklin Gothic Medium" pitchFamily="34" charset="0"/>
            </a:endParaRPr>
          </a:p>
          <a:p>
            <a:r>
              <a:rPr kumimoji="0" lang="en-US" altLang="ja-JP" sz="1600" dirty="0" smtClean="0">
                <a:solidFill>
                  <a:srgbClr val="000080"/>
                </a:solidFill>
                <a:latin typeface="Franklin Gothic Medium" pitchFamily="34" charset="0"/>
              </a:rPr>
              <a:t>PRL 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91 (August, 2003)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25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632423367"/>
      </p:ext>
    </p:extLst>
  </p:cSld>
  <p:clrMapOvr>
    <a:masterClrMapping/>
  </p:clrMapOvr>
  <p:transition xmlns:p14="http://schemas.microsoft.com/office/powerpoint/2010/main" advTm="430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  <p:bldP spid="32775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o</a:t>
            </a:r>
            <a:r>
              <a:rPr lang="en-US" altLang="ja-JP" dirty="0" smtClean="0"/>
              <a:t>riginal thought: cold nuclear matter, </a:t>
            </a:r>
            <a:r>
              <a:rPr lang="en-US" altLang="ja-JP" i="1" dirty="0" smtClean="0"/>
              <a:t>i.e.</a:t>
            </a:r>
          </a:p>
          <a:p>
            <a:pPr lvl="1"/>
            <a:r>
              <a:rPr lang="en-US" altLang="ja-JP" i="1" u="sng" dirty="0" smtClean="0"/>
              <a:t>not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partonic</a:t>
            </a:r>
            <a:endParaRPr lang="en-US" altLang="ja-JP" dirty="0"/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</a:t>
            </a:r>
            <a:r>
              <a:rPr lang="en-US" altLang="ja-JP" dirty="0" smtClean="0"/>
              <a:t>dense</a:t>
            </a:r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strongly </a:t>
            </a:r>
            <a:r>
              <a:rPr lang="en-US" altLang="ja-JP" dirty="0" smtClean="0"/>
              <a:t>coupled</a:t>
            </a:r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hot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indications of strongly coupled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matter??</a:t>
            </a:r>
          </a:p>
          <a:p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Something More Complicated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(?)</a:t>
            </a:r>
            <a:endParaRPr kumimoji="1"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26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90144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“ridge”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smtClean="0"/>
              <a:t> and “double ridge”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+Pb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long range angular correlations in near and away sides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explained by collective flow from initial fluctuation</a:t>
            </a:r>
          </a:p>
          <a:p>
            <a:pPr lvl="1"/>
            <a:r>
              <a:rPr lang="en-US" altLang="ja-JP" dirty="0"/>
              <a:t>s</a:t>
            </a:r>
            <a:r>
              <a:rPr lang="en-US" altLang="ja-JP" dirty="0" smtClean="0"/>
              <a:t>trongly coupled matter already in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/>
              <a:t>p</a:t>
            </a:r>
            <a:r>
              <a:rPr lang="en-US" altLang="ja-JP" dirty="0" smtClean="0"/>
              <a:t> and </a:t>
            </a:r>
            <a:r>
              <a:rPr lang="en-US" altLang="ja-JP" i="1" dirty="0" err="1"/>
              <a:t>p</a:t>
            </a:r>
            <a:r>
              <a:rPr lang="en-US" altLang="ja-JP" dirty="0" err="1" smtClean="0"/>
              <a:t>+A</a:t>
            </a:r>
            <a:r>
              <a:rPr lang="en-US" altLang="ja-JP" dirty="0" smtClean="0"/>
              <a:t>?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Discovery in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 and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+A</a:t>
            </a:r>
            <a:r>
              <a:rPr lang="en-US" altLang="ja-JP" dirty="0" smtClean="0"/>
              <a:t> at LHC</a:t>
            </a:r>
            <a:endParaRPr kumimoji="1" lang="ja-JP" altLang="en-US" dirty="0"/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27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93" y="2465464"/>
            <a:ext cx="2949220" cy="185247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65465"/>
            <a:ext cx="1869100" cy="18000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59" y="2465465"/>
            <a:ext cx="1869100" cy="18000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68" y="2465465"/>
            <a:ext cx="1869100" cy="180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644947" y="3032818"/>
            <a:ext cx="279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panose="05050102010706020507" pitchFamily="18" charset="2"/>
              </a:rPr>
              <a:t>-                     =</a:t>
            </a:r>
            <a:endParaRPr kumimoji="1" lang="ja-JP" altLang="en-US" sz="3200" dirty="0">
              <a:latin typeface="Symbol" panose="05050102010706020507" pitchFamily="18" charset="2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4337515"/>
            <a:ext cx="791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high multiplicity </a:t>
            </a:r>
            <a:r>
              <a:rPr kumimoji="1" lang="en-US" altLang="ja-JP" i="1" dirty="0" err="1" smtClean="0">
                <a:solidFill>
                  <a:srgbClr val="000080"/>
                </a:solidFill>
                <a:latin typeface="+mn-lt"/>
              </a:rPr>
              <a:t>p</a:t>
            </a:r>
            <a:r>
              <a:rPr kumimoji="1" lang="en-US" altLang="ja-JP" dirty="0" err="1" smtClean="0">
                <a:solidFill>
                  <a:srgbClr val="000080"/>
                </a:solidFill>
                <a:latin typeface="+mn-lt"/>
              </a:rPr>
              <a:t>+Pb</a:t>
            </a:r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     low multiplicity </a:t>
            </a:r>
            <a:r>
              <a:rPr kumimoji="1" lang="en-US" altLang="ja-JP" i="1" dirty="0" err="1" smtClean="0">
                <a:solidFill>
                  <a:srgbClr val="000080"/>
                </a:solidFill>
                <a:latin typeface="+mn-lt"/>
              </a:rPr>
              <a:t>p</a:t>
            </a:r>
            <a:r>
              <a:rPr kumimoji="1" lang="en-US" altLang="ja-JP" dirty="0" err="1" smtClean="0">
                <a:solidFill>
                  <a:srgbClr val="000080"/>
                </a:solidFill>
                <a:latin typeface="+mn-lt"/>
              </a:rPr>
              <a:t>+Pb</a:t>
            </a:r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              long range correlation</a:t>
            </a:r>
            <a:endParaRPr kumimoji="1" lang="ja-JP" altLang="en-US" dirty="0">
              <a:solidFill>
                <a:srgbClr val="000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213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h</a:t>
            </a:r>
            <a:r>
              <a:rPr lang="en-US" altLang="ja-JP" dirty="0" smtClean="0"/>
              <a:t>arder </a:t>
            </a:r>
            <a:r>
              <a:rPr kumimoji="1" lang="en-US" altLang="ja-JP" dirty="0" smtClean="0"/>
              <a:t>particle spectra at higher multiplicity</a:t>
            </a:r>
          </a:p>
          <a:p>
            <a:r>
              <a:rPr lang="en-US" altLang="ja-JP" dirty="0"/>
              <a:t>i</a:t>
            </a:r>
            <a:r>
              <a:rPr lang="en-US" altLang="ja-JP" dirty="0" smtClean="0"/>
              <a:t>ncreasing effect with particle mass</a:t>
            </a:r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better d</a:t>
            </a:r>
            <a:r>
              <a:rPr kumimoji="1" lang="en-US" altLang="ja-JP" dirty="0" smtClean="0"/>
              <a:t>escribed by models</a:t>
            </a:r>
          </a:p>
          <a:p>
            <a:pPr marL="0" indent="0">
              <a:buNone/>
            </a:pPr>
            <a:r>
              <a:rPr lang="en-US" altLang="ja-JP" dirty="0" smtClean="0"/>
              <a:t>    </a:t>
            </a:r>
            <a:r>
              <a:rPr kumimoji="1" lang="en-US" altLang="ja-JP" dirty="0" smtClean="0"/>
              <a:t>with </a:t>
            </a:r>
            <a:r>
              <a:rPr kumimoji="1" lang="en-US" altLang="ja-JP" dirty="0" err="1" smtClean="0"/>
              <a:t>hydrodymanics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Hydro-like Behaviors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+Pb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86" y="2171493"/>
            <a:ext cx="3096344" cy="421070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95536" y="4869160"/>
            <a:ext cx="4762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Blast-Wave: PRC 48,2462 (1993)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EPOS LHC: arXiv:1306.0121 [</a:t>
            </a:r>
            <a:r>
              <a:rPr lang="en-US" altLang="ja-JP" dirty="0" err="1">
                <a:solidFill>
                  <a:srgbClr val="000080"/>
                </a:solidFill>
                <a:latin typeface="+mn-lt"/>
              </a:rPr>
              <a:t>hep-ph</a:t>
            </a:r>
            <a:r>
              <a:rPr lang="en-US" altLang="ja-JP" dirty="0">
                <a:solidFill>
                  <a:srgbClr val="000080"/>
                </a:solidFill>
                <a:latin typeface="+mn-lt"/>
              </a:rPr>
              <a:t>]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Krakow: PRC 85,014911 (2012)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DPMJET: </a:t>
            </a:r>
            <a:r>
              <a:rPr lang="en-US" altLang="ja-JP" dirty="0" err="1" smtClean="0">
                <a:solidFill>
                  <a:srgbClr val="000080"/>
                </a:solidFill>
                <a:latin typeface="+mn-lt"/>
              </a:rPr>
              <a:t>arXiv:hep-ph</a:t>
            </a:r>
            <a:r>
              <a:rPr lang="en-US" altLang="ja-JP" dirty="0" smtClean="0">
                <a:solidFill>
                  <a:srgbClr val="000080"/>
                </a:solidFill>
                <a:latin typeface="+mn-lt"/>
              </a:rPr>
              <a:t>/0012252</a:t>
            </a:r>
            <a:endParaRPr lang="ja-JP" altLang="en-US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28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5733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74795" y="2352675"/>
            <a:ext cx="3736031" cy="3556000"/>
            <a:chOff x="6026" y="970"/>
            <a:chExt cx="5404" cy="2240"/>
          </a:xfrm>
        </p:grpSpPr>
        <p:sp>
          <p:nvSpPr>
            <p:cNvPr id="25657" name="Freeform 5"/>
            <p:cNvSpPr>
              <a:spLocks/>
            </p:cNvSpPr>
            <p:nvPr/>
          </p:nvSpPr>
          <p:spPr bwMode="auto">
            <a:xfrm>
              <a:off x="6343" y="1329"/>
              <a:ext cx="1467" cy="1873"/>
            </a:xfrm>
            <a:custGeom>
              <a:avLst/>
              <a:gdLst>
                <a:gd name="T0" fmla="*/ 1467 w 1467"/>
                <a:gd name="T1" fmla="*/ 1873 h 1873"/>
                <a:gd name="T2" fmla="*/ 859 w 1467"/>
                <a:gd name="T3" fmla="*/ 937 h 1873"/>
                <a:gd name="T4" fmla="*/ 475 w 1467"/>
                <a:gd name="T5" fmla="*/ 321 h 1873"/>
                <a:gd name="T6" fmla="*/ 267 w 1467"/>
                <a:gd name="T7" fmla="*/ 65 h 1873"/>
                <a:gd name="T8" fmla="*/ 115 w 1467"/>
                <a:gd name="T9" fmla="*/ 1 h 1873"/>
                <a:gd name="T10" fmla="*/ 19 w 1467"/>
                <a:gd name="T11" fmla="*/ 73 h 1873"/>
                <a:gd name="T12" fmla="*/ 3 w 1467"/>
                <a:gd name="T13" fmla="*/ 289 h 1873"/>
                <a:gd name="T14" fmla="*/ 11 w 1467"/>
                <a:gd name="T15" fmla="*/ 657 h 18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7"/>
                <a:gd name="T25" fmla="*/ 0 h 1873"/>
                <a:gd name="T26" fmla="*/ 1467 w 1467"/>
                <a:gd name="T27" fmla="*/ 1873 h 18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7" h="1873">
                  <a:moveTo>
                    <a:pt x="1467" y="1873"/>
                  </a:moveTo>
                  <a:cubicBezTo>
                    <a:pt x="1245" y="1534"/>
                    <a:pt x="1024" y="1196"/>
                    <a:pt x="859" y="937"/>
                  </a:cubicBezTo>
                  <a:cubicBezTo>
                    <a:pt x="694" y="678"/>
                    <a:pt x="574" y="466"/>
                    <a:pt x="475" y="321"/>
                  </a:cubicBezTo>
                  <a:cubicBezTo>
                    <a:pt x="376" y="176"/>
                    <a:pt x="327" y="118"/>
                    <a:pt x="267" y="65"/>
                  </a:cubicBezTo>
                  <a:cubicBezTo>
                    <a:pt x="207" y="12"/>
                    <a:pt x="156" y="0"/>
                    <a:pt x="115" y="1"/>
                  </a:cubicBezTo>
                  <a:cubicBezTo>
                    <a:pt x="74" y="2"/>
                    <a:pt x="38" y="25"/>
                    <a:pt x="19" y="73"/>
                  </a:cubicBezTo>
                  <a:cubicBezTo>
                    <a:pt x="0" y="121"/>
                    <a:pt x="4" y="192"/>
                    <a:pt x="3" y="289"/>
                  </a:cubicBezTo>
                  <a:cubicBezTo>
                    <a:pt x="2" y="386"/>
                    <a:pt x="9" y="580"/>
                    <a:pt x="11" y="657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58" name="Freeform 6"/>
            <p:cNvSpPr>
              <a:spLocks/>
            </p:cNvSpPr>
            <p:nvPr/>
          </p:nvSpPr>
          <p:spPr bwMode="auto">
            <a:xfrm>
              <a:off x="6026" y="970"/>
              <a:ext cx="1792" cy="2240"/>
            </a:xfrm>
            <a:custGeom>
              <a:avLst/>
              <a:gdLst>
                <a:gd name="T0" fmla="*/ 1792 w 1792"/>
                <a:gd name="T1" fmla="*/ 2240 h 2240"/>
                <a:gd name="T2" fmla="*/ 1256 w 1792"/>
                <a:gd name="T3" fmla="*/ 1312 h 2240"/>
                <a:gd name="T4" fmla="*/ 792 w 1792"/>
                <a:gd name="T5" fmla="*/ 552 h 2240"/>
                <a:gd name="T6" fmla="*/ 416 w 1792"/>
                <a:gd name="T7" fmla="*/ 88 h 2240"/>
                <a:gd name="T8" fmla="*/ 152 w 1792"/>
                <a:gd name="T9" fmla="*/ 24 h 2240"/>
                <a:gd name="T10" fmla="*/ 48 w 1792"/>
                <a:gd name="T11" fmla="*/ 120 h 2240"/>
                <a:gd name="T12" fmla="*/ 16 w 1792"/>
                <a:gd name="T13" fmla="*/ 192 h 2240"/>
                <a:gd name="T14" fmla="*/ 8 w 1792"/>
                <a:gd name="T15" fmla="*/ 480 h 2240"/>
                <a:gd name="T16" fmla="*/ 0 w 1792"/>
                <a:gd name="T17" fmla="*/ 1000 h 2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2240"/>
                <a:gd name="T29" fmla="*/ 1792 w 1792"/>
                <a:gd name="T30" fmla="*/ 2240 h 2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2240">
                  <a:moveTo>
                    <a:pt x="1792" y="2240"/>
                  </a:moveTo>
                  <a:cubicBezTo>
                    <a:pt x="1607" y="1916"/>
                    <a:pt x="1423" y="1593"/>
                    <a:pt x="1256" y="1312"/>
                  </a:cubicBezTo>
                  <a:cubicBezTo>
                    <a:pt x="1089" y="1031"/>
                    <a:pt x="932" y="756"/>
                    <a:pt x="792" y="552"/>
                  </a:cubicBezTo>
                  <a:cubicBezTo>
                    <a:pt x="652" y="348"/>
                    <a:pt x="523" y="176"/>
                    <a:pt x="416" y="88"/>
                  </a:cubicBezTo>
                  <a:cubicBezTo>
                    <a:pt x="309" y="0"/>
                    <a:pt x="213" y="19"/>
                    <a:pt x="152" y="24"/>
                  </a:cubicBezTo>
                  <a:cubicBezTo>
                    <a:pt x="91" y="29"/>
                    <a:pt x="71" y="92"/>
                    <a:pt x="48" y="120"/>
                  </a:cubicBezTo>
                  <a:cubicBezTo>
                    <a:pt x="25" y="148"/>
                    <a:pt x="23" y="132"/>
                    <a:pt x="16" y="192"/>
                  </a:cubicBezTo>
                  <a:cubicBezTo>
                    <a:pt x="9" y="252"/>
                    <a:pt x="11" y="345"/>
                    <a:pt x="8" y="480"/>
                  </a:cubicBezTo>
                  <a:cubicBezTo>
                    <a:pt x="5" y="615"/>
                    <a:pt x="2" y="892"/>
                    <a:pt x="0" y="1000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15" name="Text Box 7"/>
            <p:cNvSpPr txBox="1">
              <a:spLocks noChangeArrowheads="1"/>
            </p:cNvSpPr>
            <p:nvPr/>
          </p:nvSpPr>
          <p:spPr bwMode="auto">
            <a:xfrm>
              <a:off x="7287" y="1914"/>
              <a:ext cx="41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80"/>
                  </a:solidFill>
                  <a:latin typeface="+mn-lt"/>
                </a:rPr>
                <a:t>High Energy A+A Collisions</a:t>
              </a:r>
              <a:endParaRPr kumimoji="0" lang="ja-JP" altLang="en-US" dirty="0">
                <a:solidFill>
                  <a:srgbClr val="FF0080"/>
                </a:solidFill>
                <a:latin typeface="+mn-lt"/>
              </a:endParaRPr>
            </a:p>
          </p:txBody>
        </p:sp>
      </p:grpSp>
      <p:sp>
        <p:nvSpPr>
          <p:cNvPr id="1783816" name="Line 8"/>
          <p:cNvSpPr>
            <a:spLocks noChangeShapeType="1"/>
          </p:cNvSpPr>
          <p:nvPr/>
        </p:nvSpPr>
        <p:spPr bwMode="auto">
          <a:xfrm>
            <a:off x="1384300" y="5956300"/>
            <a:ext cx="5511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17" name="Line 9"/>
          <p:cNvSpPr>
            <a:spLocks noChangeShapeType="1"/>
          </p:cNvSpPr>
          <p:nvPr/>
        </p:nvSpPr>
        <p:spPr bwMode="auto">
          <a:xfrm flipV="1">
            <a:off x="1397000" y="2336800"/>
            <a:ext cx="0" cy="3619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28900" y="5697538"/>
            <a:ext cx="314325" cy="344487"/>
            <a:chOff x="2226" y="2943"/>
            <a:chExt cx="198" cy="217"/>
          </a:xfrm>
        </p:grpSpPr>
        <p:sp>
          <p:nvSpPr>
            <p:cNvPr id="25647" name="Oval 11"/>
            <p:cNvSpPr>
              <a:spLocks noChangeAspect="1" noChangeArrowheads="1"/>
            </p:cNvSpPr>
            <p:nvPr/>
          </p:nvSpPr>
          <p:spPr bwMode="auto">
            <a:xfrm>
              <a:off x="2262" y="3076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8" name="Oval 12"/>
            <p:cNvSpPr>
              <a:spLocks noChangeAspect="1" noChangeArrowheads="1"/>
            </p:cNvSpPr>
            <p:nvPr/>
          </p:nvSpPr>
          <p:spPr bwMode="auto">
            <a:xfrm>
              <a:off x="2269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9" name="Oval 13"/>
            <p:cNvSpPr>
              <a:spLocks noChangeAspect="1" noChangeArrowheads="1"/>
            </p:cNvSpPr>
            <p:nvPr/>
          </p:nvSpPr>
          <p:spPr bwMode="auto">
            <a:xfrm>
              <a:off x="2311" y="3056"/>
              <a:ext cx="85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50" name="Oval 14"/>
            <p:cNvSpPr>
              <a:spLocks noChangeAspect="1" noChangeArrowheads="1"/>
            </p:cNvSpPr>
            <p:nvPr/>
          </p:nvSpPr>
          <p:spPr bwMode="auto">
            <a:xfrm>
              <a:off x="2226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3" name="Oval 15"/>
            <p:cNvSpPr>
              <a:spLocks noChangeAspect="1" noChangeArrowheads="1"/>
            </p:cNvSpPr>
            <p:nvPr/>
          </p:nvSpPr>
          <p:spPr bwMode="auto">
            <a:xfrm>
              <a:off x="2320" y="2943"/>
              <a:ext cx="86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2" name="Oval 16"/>
            <p:cNvSpPr>
              <a:spLocks noChangeAspect="1" noChangeArrowheads="1"/>
            </p:cNvSpPr>
            <p:nvPr/>
          </p:nvSpPr>
          <p:spPr bwMode="auto">
            <a:xfrm>
              <a:off x="2295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5" name="Oval 17"/>
            <p:cNvSpPr>
              <a:spLocks noChangeAspect="1" noChangeArrowheads="1"/>
            </p:cNvSpPr>
            <p:nvPr/>
          </p:nvSpPr>
          <p:spPr bwMode="auto">
            <a:xfrm>
              <a:off x="2338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6" name="Oval 18"/>
            <p:cNvSpPr>
              <a:spLocks noChangeAspect="1" noChangeArrowheads="1"/>
            </p:cNvSpPr>
            <p:nvPr/>
          </p:nvSpPr>
          <p:spPr bwMode="auto">
            <a:xfrm>
              <a:off x="2253" y="2972"/>
              <a:ext cx="85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7" name="Oval 19"/>
            <p:cNvSpPr>
              <a:spLocks noChangeAspect="1" noChangeArrowheads="1"/>
            </p:cNvSpPr>
            <p:nvPr/>
          </p:nvSpPr>
          <p:spPr bwMode="auto">
            <a:xfrm>
              <a:off x="2269" y="3056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6" name="Oval 20"/>
            <p:cNvSpPr>
              <a:spLocks noChangeAspect="1" noChangeArrowheads="1"/>
            </p:cNvSpPr>
            <p:nvPr/>
          </p:nvSpPr>
          <p:spPr bwMode="auto">
            <a:xfrm>
              <a:off x="2298" y="2955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783829" name="Freeform 21"/>
          <p:cNvSpPr>
            <a:spLocks/>
          </p:cNvSpPr>
          <p:nvPr/>
        </p:nvSpPr>
        <p:spPr bwMode="auto">
          <a:xfrm>
            <a:off x="2362200" y="3536950"/>
            <a:ext cx="2641600" cy="2419350"/>
          </a:xfrm>
          <a:custGeom>
            <a:avLst/>
            <a:gdLst>
              <a:gd name="T0" fmla="*/ 2147483647 w 1664"/>
              <a:gd name="T1" fmla="*/ 2147483647 h 1524"/>
              <a:gd name="T2" fmla="*/ 2147483647 w 1664"/>
              <a:gd name="T3" fmla="*/ 2147483647 h 1524"/>
              <a:gd name="T4" fmla="*/ 2147483647 w 1664"/>
              <a:gd name="T5" fmla="*/ 2147483647 h 1524"/>
              <a:gd name="T6" fmla="*/ 2147483647 w 1664"/>
              <a:gd name="T7" fmla="*/ 2147483647 h 1524"/>
              <a:gd name="T8" fmla="*/ 2147483647 w 1664"/>
              <a:gd name="T9" fmla="*/ 2147483647 h 1524"/>
              <a:gd name="T10" fmla="*/ 2147483647 w 1664"/>
              <a:gd name="T11" fmla="*/ 2147483647 h 1524"/>
              <a:gd name="T12" fmla="*/ 0 w 1664"/>
              <a:gd name="T13" fmla="*/ 2147483647 h 15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4"/>
              <a:gd name="T22" fmla="*/ 0 h 1524"/>
              <a:gd name="T23" fmla="*/ 1664 w 1664"/>
              <a:gd name="T24" fmla="*/ 1524 h 15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4" h="1524">
                <a:moveTo>
                  <a:pt x="1664" y="1524"/>
                </a:moveTo>
                <a:cubicBezTo>
                  <a:pt x="1652" y="1398"/>
                  <a:pt x="1640" y="1272"/>
                  <a:pt x="1600" y="1140"/>
                </a:cubicBezTo>
                <a:cubicBezTo>
                  <a:pt x="1560" y="1008"/>
                  <a:pt x="1519" y="868"/>
                  <a:pt x="1424" y="732"/>
                </a:cubicBezTo>
                <a:cubicBezTo>
                  <a:pt x="1329" y="596"/>
                  <a:pt x="1161" y="425"/>
                  <a:pt x="1032" y="324"/>
                </a:cubicBezTo>
                <a:cubicBezTo>
                  <a:pt x="903" y="223"/>
                  <a:pt x="776" y="175"/>
                  <a:pt x="648" y="124"/>
                </a:cubicBezTo>
                <a:cubicBezTo>
                  <a:pt x="520" y="73"/>
                  <a:pt x="372" y="40"/>
                  <a:pt x="264" y="20"/>
                </a:cubicBezTo>
                <a:cubicBezTo>
                  <a:pt x="156" y="0"/>
                  <a:pt x="78" y="2"/>
                  <a:pt x="0" y="4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0" name="Freeform 22"/>
          <p:cNvSpPr>
            <a:spLocks/>
          </p:cNvSpPr>
          <p:nvPr/>
        </p:nvSpPr>
        <p:spPr bwMode="auto">
          <a:xfrm>
            <a:off x="5664200" y="4668838"/>
            <a:ext cx="1168400" cy="1262062"/>
          </a:xfrm>
          <a:custGeom>
            <a:avLst/>
            <a:gdLst>
              <a:gd name="T0" fmla="*/ 0 w 736"/>
              <a:gd name="T1" fmla="*/ 2147483647 h 795"/>
              <a:gd name="T2" fmla="*/ 2147483647 w 736"/>
              <a:gd name="T3" fmla="*/ 2147483647 h 795"/>
              <a:gd name="T4" fmla="*/ 2147483647 w 736"/>
              <a:gd name="T5" fmla="*/ 2147483647 h 795"/>
              <a:gd name="T6" fmla="*/ 2147483647 w 736"/>
              <a:gd name="T7" fmla="*/ 2147483647 h 795"/>
              <a:gd name="T8" fmla="*/ 2147483647 w 736"/>
              <a:gd name="T9" fmla="*/ 2147483647 h 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6"/>
              <a:gd name="T16" fmla="*/ 0 h 795"/>
              <a:gd name="T17" fmla="*/ 736 w 736"/>
              <a:gd name="T18" fmla="*/ 795 h 7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6" h="795">
                <a:moveTo>
                  <a:pt x="0" y="795"/>
                </a:moveTo>
                <a:cubicBezTo>
                  <a:pt x="0" y="687"/>
                  <a:pt x="1" y="579"/>
                  <a:pt x="40" y="475"/>
                </a:cubicBezTo>
                <a:cubicBezTo>
                  <a:pt x="79" y="371"/>
                  <a:pt x="147" y="246"/>
                  <a:pt x="232" y="171"/>
                </a:cubicBezTo>
                <a:cubicBezTo>
                  <a:pt x="317" y="96"/>
                  <a:pt x="468" y="54"/>
                  <a:pt x="552" y="27"/>
                </a:cubicBezTo>
                <a:cubicBezTo>
                  <a:pt x="636" y="0"/>
                  <a:pt x="686" y="5"/>
                  <a:pt x="736" y="11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1" name="Freeform 23"/>
          <p:cNvSpPr>
            <a:spLocks/>
          </p:cNvSpPr>
          <p:nvPr/>
        </p:nvSpPr>
        <p:spPr bwMode="auto">
          <a:xfrm>
            <a:off x="4711700" y="4433888"/>
            <a:ext cx="2146300" cy="379412"/>
          </a:xfrm>
          <a:custGeom>
            <a:avLst/>
            <a:gdLst>
              <a:gd name="T0" fmla="*/ 0 w 1352"/>
              <a:gd name="T1" fmla="*/ 2147483647 h 239"/>
              <a:gd name="T2" fmla="*/ 2147483647 w 1352"/>
              <a:gd name="T3" fmla="*/ 2147483647 h 239"/>
              <a:gd name="T4" fmla="*/ 2147483647 w 1352"/>
              <a:gd name="T5" fmla="*/ 2147483647 h 239"/>
              <a:gd name="T6" fmla="*/ 2147483647 w 1352"/>
              <a:gd name="T7" fmla="*/ 2147483647 h 239"/>
              <a:gd name="T8" fmla="*/ 0 60000 65536"/>
              <a:gd name="T9" fmla="*/ 0 60000 65536"/>
              <a:gd name="T10" fmla="*/ 0 60000 65536"/>
              <a:gd name="T11" fmla="*/ 0 60000 65536"/>
              <a:gd name="T12" fmla="*/ 0 w 1352"/>
              <a:gd name="T13" fmla="*/ 0 h 239"/>
              <a:gd name="T14" fmla="*/ 1352 w 1352"/>
              <a:gd name="T15" fmla="*/ 239 h 2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52" h="239">
                <a:moveTo>
                  <a:pt x="0" y="239"/>
                </a:moveTo>
                <a:cubicBezTo>
                  <a:pt x="177" y="166"/>
                  <a:pt x="355" y="94"/>
                  <a:pt x="520" y="55"/>
                </a:cubicBezTo>
                <a:cubicBezTo>
                  <a:pt x="685" y="16"/>
                  <a:pt x="853" y="14"/>
                  <a:pt x="992" y="7"/>
                </a:cubicBezTo>
                <a:cubicBezTo>
                  <a:pt x="1131" y="0"/>
                  <a:pt x="1241" y="7"/>
                  <a:pt x="1352" y="15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2" name="Text Box 24"/>
          <p:cNvSpPr txBox="1">
            <a:spLocks noChangeArrowheads="1"/>
          </p:cNvSpPr>
          <p:nvPr/>
        </p:nvSpPr>
        <p:spPr bwMode="auto">
          <a:xfrm>
            <a:off x="4185456" y="4859868"/>
            <a:ext cx="27061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 Super-Conductivity?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3" name="Text Box 25"/>
          <p:cNvSpPr txBox="1">
            <a:spLocks noChangeArrowheads="1"/>
          </p:cNvSpPr>
          <p:nvPr/>
        </p:nvSpPr>
        <p:spPr bwMode="auto">
          <a:xfrm>
            <a:off x="5932488" y="5200650"/>
            <a:ext cx="2288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Color-Flavor Locking?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783834" name="Text Box 26"/>
          <p:cNvSpPr txBox="1">
            <a:spLocks noChangeArrowheads="1"/>
          </p:cNvSpPr>
          <p:nvPr/>
        </p:nvSpPr>
        <p:spPr bwMode="auto">
          <a:xfrm>
            <a:off x="1513409" y="3068960"/>
            <a:ext cx="1718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Tri-Critical point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783835" name="Text Box 27"/>
          <p:cNvSpPr txBox="1">
            <a:spLocks noChangeArrowheads="1"/>
          </p:cNvSpPr>
          <p:nvPr/>
        </p:nvSpPr>
        <p:spPr bwMode="auto">
          <a:xfrm>
            <a:off x="6926263" y="5765800"/>
            <a:ext cx="166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Baryon Density</a:t>
            </a:r>
            <a:endParaRPr kumimoji="0" lang="en-US" altLang="ja-JP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6" name="Text Box 28"/>
          <p:cNvSpPr txBox="1">
            <a:spLocks noChangeArrowheads="1"/>
          </p:cNvSpPr>
          <p:nvPr/>
        </p:nvSpPr>
        <p:spPr bwMode="auto">
          <a:xfrm rot="16200000">
            <a:off x="-476512" y="3083611"/>
            <a:ext cx="31072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Energy </a:t>
            </a:r>
            <a:r>
              <a:rPr kumimoji="0" lang="en-US" altLang="ja-JP" dirty="0">
                <a:solidFill>
                  <a:srgbClr val="000000"/>
                </a:solidFill>
                <a:latin typeface="+mn-lt"/>
              </a:rPr>
              <a:t>Density (Temperature)</a:t>
            </a:r>
          </a:p>
          <a:p>
            <a:pPr eaLnBrk="0" hangingPunct="0">
              <a:defRPr/>
            </a:pPr>
            <a:endParaRPr kumimoji="0" lang="ja-JP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7" name="Text Box 29"/>
          <p:cNvSpPr txBox="1">
            <a:spLocks noChangeArrowheads="1"/>
          </p:cNvSpPr>
          <p:nvPr/>
        </p:nvSpPr>
        <p:spPr bwMode="auto">
          <a:xfrm>
            <a:off x="1692275" y="5610225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80FF"/>
                </a:solidFill>
                <a:latin typeface="+mn-lt"/>
              </a:rPr>
              <a:t>Nucleus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783838" name="Text Box 30"/>
          <p:cNvSpPr txBox="1">
            <a:spLocks noChangeArrowheads="1"/>
          </p:cNvSpPr>
          <p:nvPr/>
        </p:nvSpPr>
        <p:spPr bwMode="auto">
          <a:xfrm>
            <a:off x="3844925" y="2914650"/>
            <a:ext cx="2861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err="1" smtClean="0">
                <a:solidFill>
                  <a:srgbClr val="FF8000"/>
                </a:solidFill>
                <a:latin typeface="+mn-lt"/>
              </a:rPr>
              <a:t>Deconfined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 </a:t>
            </a:r>
            <a:r>
              <a:rPr kumimoji="0" lang="en-US" altLang="ja-JP" dirty="0" err="1">
                <a:solidFill>
                  <a:srgbClr val="FF8000"/>
                </a:solidFill>
                <a:latin typeface="+mn-lt"/>
              </a:rPr>
              <a:t>Partonic</a:t>
            </a: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 Phase</a:t>
            </a:r>
          </a:p>
          <a:p>
            <a:pPr eaLnBrk="0" hangingPunct="0">
              <a:defRPr/>
            </a:pP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(Quark-Gluon Plasma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)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9" name="Text Box 31"/>
          <p:cNvSpPr txBox="1">
            <a:spLocks noChangeArrowheads="1"/>
          </p:cNvSpPr>
          <p:nvPr/>
        </p:nvSpPr>
        <p:spPr bwMode="auto">
          <a:xfrm>
            <a:off x="2630488" y="4581525"/>
            <a:ext cx="1311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Hadron gas</a:t>
            </a:r>
            <a:endParaRPr kumimoji="0" lang="ja-JP" altLang="en-US" b="1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43" name="Line 35"/>
          <p:cNvSpPr>
            <a:spLocks noChangeShapeType="1"/>
          </p:cNvSpPr>
          <p:nvPr/>
        </p:nvSpPr>
        <p:spPr bwMode="auto">
          <a:xfrm>
            <a:off x="4838700" y="5867400"/>
            <a:ext cx="1257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44" name="Text Box 36"/>
          <p:cNvSpPr txBox="1">
            <a:spLocks noChangeArrowheads="1"/>
          </p:cNvSpPr>
          <p:nvPr/>
        </p:nvSpPr>
        <p:spPr bwMode="auto">
          <a:xfrm>
            <a:off x="4903788" y="5497513"/>
            <a:ext cx="1442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chemeClr val="accent2"/>
                </a:solidFill>
                <a:latin typeface="+mn-lt"/>
              </a:rPr>
              <a:t>Neutron Star</a:t>
            </a:r>
            <a:endParaRPr kumimoji="0" lang="en-US" altLang="ja-JP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83845" name="Text Box 37"/>
          <p:cNvSpPr txBox="1">
            <a:spLocks noChangeArrowheads="1"/>
          </p:cNvSpPr>
          <p:nvPr/>
        </p:nvSpPr>
        <p:spPr bwMode="auto">
          <a:xfrm rot="16200000">
            <a:off x="-556841" y="3304480"/>
            <a:ext cx="26281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Critical </a:t>
            </a:r>
            <a:r>
              <a:rPr kumimoji="0" lang="en-US" altLang="ja-JP" sz="1400" dirty="0">
                <a:solidFill>
                  <a:srgbClr val="000000"/>
                </a:solidFill>
                <a:latin typeface="+mn-lt"/>
              </a:rPr>
              <a:t>Temperature ~ 170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MeV</a:t>
            </a:r>
            <a:endParaRPr kumimoji="0" lang="en-US" altLang="ja-JP" sz="14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771775" y="2060575"/>
            <a:ext cx="762000" cy="661988"/>
            <a:chOff x="4560" y="336"/>
            <a:chExt cx="480" cy="417"/>
          </a:xfrm>
        </p:grpSpPr>
        <p:sp>
          <p:nvSpPr>
            <p:cNvPr id="25632" name="Oval 39"/>
            <p:cNvSpPr>
              <a:spLocks noChangeAspect="1" noChangeArrowheads="1"/>
            </p:cNvSpPr>
            <p:nvPr/>
          </p:nvSpPr>
          <p:spPr bwMode="auto">
            <a:xfrm>
              <a:off x="4560" y="555"/>
              <a:ext cx="61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3" name="Oval 40"/>
            <p:cNvSpPr>
              <a:spLocks noChangeAspect="1" noChangeArrowheads="1"/>
            </p:cNvSpPr>
            <p:nvPr/>
          </p:nvSpPr>
          <p:spPr bwMode="auto">
            <a:xfrm>
              <a:off x="4715" y="431"/>
              <a:ext cx="60" cy="60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4" name="Oval 41"/>
            <p:cNvSpPr>
              <a:spLocks noChangeAspect="1" noChangeArrowheads="1"/>
            </p:cNvSpPr>
            <p:nvPr/>
          </p:nvSpPr>
          <p:spPr bwMode="auto">
            <a:xfrm>
              <a:off x="4839" y="555"/>
              <a:ext cx="61" cy="6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5" name="Oval 42"/>
            <p:cNvSpPr>
              <a:spLocks noChangeAspect="1" noChangeArrowheads="1"/>
            </p:cNvSpPr>
            <p:nvPr/>
          </p:nvSpPr>
          <p:spPr bwMode="auto">
            <a:xfrm>
              <a:off x="4621" y="463"/>
              <a:ext cx="61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6" name="Oval 43"/>
            <p:cNvSpPr>
              <a:spLocks noChangeAspect="1" noChangeArrowheads="1"/>
            </p:cNvSpPr>
            <p:nvPr/>
          </p:nvSpPr>
          <p:spPr bwMode="auto">
            <a:xfrm>
              <a:off x="4863" y="397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7" name="Oval 44"/>
            <p:cNvSpPr>
              <a:spLocks noChangeAspect="1" noChangeArrowheads="1"/>
            </p:cNvSpPr>
            <p:nvPr/>
          </p:nvSpPr>
          <p:spPr bwMode="auto">
            <a:xfrm>
              <a:off x="4649" y="370"/>
              <a:ext cx="62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8" name="Oval 45"/>
            <p:cNvSpPr>
              <a:spLocks noChangeAspect="1" noChangeArrowheads="1"/>
            </p:cNvSpPr>
            <p:nvPr/>
          </p:nvSpPr>
          <p:spPr bwMode="auto">
            <a:xfrm>
              <a:off x="4979" y="491"/>
              <a:ext cx="61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9" name="Oval 46"/>
            <p:cNvSpPr>
              <a:spLocks noChangeAspect="1" noChangeArrowheads="1"/>
            </p:cNvSpPr>
            <p:nvPr/>
          </p:nvSpPr>
          <p:spPr bwMode="auto">
            <a:xfrm>
              <a:off x="4854" y="680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0" name="Oval 47"/>
            <p:cNvSpPr>
              <a:spLocks noChangeAspect="1" noChangeArrowheads="1"/>
            </p:cNvSpPr>
            <p:nvPr/>
          </p:nvSpPr>
          <p:spPr bwMode="auto">
            <a:xfrm>
              <a:off x="4949" y="585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1" name="Oval 48"/>
            <p:cNvSpPr>
              <a:spLocks noChangeAspect="1" noChangeArrowheads="1"/>
            </p:cNvSpPr>
            <p:nvPr/>
          </p:nvSpPr>
          <p:spPr bwMode="auto">
            <a:xfrm>
              <a:off x="4881" y="336"/>
              <a:ext cx="60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2" name="Oval 49"/>
            <p:cNvSpPr>
              <a:spLocks noChangeAspect="1" noChangeArrowheads="1"/>
            </p:cNvSpPr>
            <p:nvPr/>
          </p:nvSpPr>
          <p:spPr bwMode="auto">
            <a:xfrm>
              <a:off x="4700" y="585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3" name="Oval 50"/>
            <p:cNvSpPr>
              <a:spLocks noChangeAspect="1" noChangeArrowheads="1"/>
            </p:cNvSpPr>
            <p:nvPr/>
          </p:nvSpPr>
          <p:spPr bwMode="auto">
            <a:xfrm>
              <a:off x="4787" y="369"/>
              <a:ext cx="61" cy="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pic>
          <p:nvPicPr>
            <p:cNvPr id="25644" name="Picture 51" descr="Gluons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79315">
              <a:off x="4635" y="673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5" name="Picture 52" descr="Gluons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83694">
              <a:off x="4631" y="524"/>
              <a:ext cx="155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6" name="Picture 53" descr="Gluons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6724">
              <a:off x="4795" y="462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~ 25 Years of “</a:t>
            </a:r>
            <a:r>
              <a:rPr lang="en-US" altLang="ja-JP" i="1" dirty="0" smtClean="0"/>
              <a:t>QGP</a:t>
            </a:r>
            <a:r>
              <a:rPr lang="en-US" altLang="ja-JP" dirty="0" smtClean="0"/>
              <a:t>” Hunting</a:t>
            </a:r>
            <a:endParaRPr lang="ja-JP" altLang="en-US" dirty="0" smtClean="0"/>
          </a:p>
        </p:txBody>
      </p:sp>
      <p:pic>
        <p:nvPicPr>
          <p:cNvPr id="61" name="Picture 3" descr="qg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785938"/>
            <a:ext cx="3348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グループ化 14"/>
          <p:cNvGrpSpPr>
            <a:grpSpLocks/>
          </p:cNvGrpSpPr>
          <p:nvPr/>
        </p:nvGrpSpPr>
        <p:grpSpPr bwMode="auto">
          <a:xfrm>
            <a:off x="1258889" y="1785938"/>
            <a:ext cx="1573636" cy="4017962"/>
            <a:chOff x="1259220" y="1785938"/>
            <a:chExt cx="1573523" cy="4017970"/>
          </a:xfrm>
        </p:grpSpPr>
        <p:sp>
          <p:nvSpPr>
            <p:cNvPr id="25630" name="Line 33"/>
            <p:cNvSpPr>
              <a:spLocks noChangeShapeType="1"/>
            </p:cNvSpPr>
            <p:nvPr/>
          </p:nvSpPr>
          <p:spPr bwMode="auto">
            <a:xfrm>
              <a:off x="1485900" y="2155272"/>
              <a:ext cx="0" cy="36486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42" name="Text Box 34"/>
            <p:cNvSpPr txBox="1">
              <a:spLocks noChangeArrowheads="1"/>
            </p:cNvSpPr>
            <p:nvPr/>
          </p:nvSpPr>
          <p:spPr bwMode="auto">
            <a:xfrm>
              <a:off x="1259220" y="1785938"/>
              <a:ext cx="1573523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00"/>
                  </a:solidFill>
                  <a:latin typeface="+mn-lt"/>
                </a:rPr>
                <a:t>Early Universe</a:t>
              </a:r>
              <a:endParaRPr kumimoji="0" lang="ja-JP" altLang="en-US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59" name="コンテンツ プレースホルダ 58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l</a:t>
            </a:r>
            <a:r>
              <a:rPr lang="en-US" altLang="ja-JP" dirty="0" smtClean="0"/>
              <a:t>ong expeditions </a:t>
            </a:r>
            <a:r>
              <a:rPr lang="en-US" altLang="ja-JP" dirty="0"/>
              <a:t>on QCD </a:t>
            </a:r>
            <a:r>
              <a:rPr lang="en-US" altLang="ja-JP" dirty="0" smtClean="0"/>
              <a:t>phase diagram</a:t>
            </a:r>
          </a:p>
          <a:p>
            <a:pPr lvl="1"/>
            <a:r>
              <a:rPr lang="en-US" altLang="ja-JP" dirty="0" smtClean="0"/>
              <a:t>from </a:t>
            </a:r>
            <a:r>
              <a:rPr lang="en-US" altLang="ja-JP" dirty="0" err="1" smtClean="0"/>
              <a:t>Bevalac</a:t>
            </a:r>
            <a:r>
              <a:rPr lang="en-US" altLang="ja-JP" dirty="0" smtClean="0"/>
              <a:t>/SIS/AGS/SPS to RHIC/LHC</a:t>
            </a:r>
          </a:p>
          <a:p>
            <a:pPr lvl="1"/>
            <a:r>
              <a:rPr lang="en-US" altLang="ja-JP" dirty="0" smtClean="0"/>
              <a:t>from high density regime to high temperature regime</a:t>
            </a:r>
            <a:endParaRPr lang="en-US" altLang="ja-JP" dirty="0"/>
          </a:p>
          <a:p>
            <a:r>
              <a:rPr lang="en-US" altLang="ja-JP" dirty="0" err="1"/>
              <a:t>d</a:t>
            </a:r>
            <a:r>
              <a:rPr lang="en-US" altLang="ja-JP" dirty="0" err="1" smtClean="0"/>
              <a:t>econfined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matter discovered at RHIC</a:t>
            </a:r>
          </a:p>
          <a:p>
            <a:r>
              <a:rPr lang="en-US" altLang="ja-JP" dirty="0" smtClean="0"/>
              <a:t>now providing new stage to look into:</a:t>
            </a:r>
          </a:p>
          <a:p>
            <a:pPr lvl="1"/>
            <a:r>
              <a:rPr lang="en-US" altLang="ja-JP" dirty="0" smtClean="0"/>
              <a:t>properties of </a:t>
            </a:r>
            <a:r>
              <a:rPr lang="en-US" altLang="ja-JP" dirty="0" err="1" smtClean="0"/>
              <a:t>deconfined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matter</a:t>
            </a:r>
          </a:p>
          <a:p>
            <a:pPr lvl="1"/>
            <a:r>
              <a:rPr lang="en-US" altLang="ja-JP" dirty="0" smtClean="0"/>
              <a:t>structures of QCD phase diagram</a:t>
            </a:r>
          </a:p>
          <a:p>
            <a:pPr lvl="1"/>
            <a:r>
              <a:rPr lang="en-US" altLang="ja-JP" dirty="0" smtClean="0"/>
              <a:t>scenario of early universe evolution</a:t>
            </a:r>
          </a:p>
          <a:p>
            <a:pPr lvl="1"/>
            <a:r>
              <a:rPr lang="en-US" altLang="ja-JP" dirty="0"/>
              <a:t>h</a:t>
            </a:r>
            <a:r>
              <a:rPr lang="en-US" altLang="ja-JP" dirty="0" smtClean="0"/>
              <a:t>adrons as quark composites</a:t>
            </a:r>
          </a:p>
          <a:p>
            <a:pPr lvl="1"/>
            <a:r>
              <a:rPr lang="en-US" altLang="ja-JP" dirty="0" smtClean="0"/>
              <a:t>…</a:t>
            </a:r>
            <a:endParaRPr lang="en-US" altLang="ja-JP" dirty="0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809098"/>
      </p:ext>
    </p:extLst>
  </p:cSld>
  <p:clrMapOvr>
    <a:masterClrMapping/>
  </p:clrMapOvr>
  <p:transition xmlns:p14="http://schemas.microsoft.com/office/powerpoint/2010/main" spd="slow" advTm="6736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83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83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83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8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8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8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8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8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83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83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83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83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8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83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83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83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816" grpId="0" animBg="1"/>
      <p:bldP spid="1783817" grpId="0" animBg="1"/>
      <p:bldP spid="1783829" grpId="0" animBg="1"/>
      <p:bldP spid="1783830" grpId="0" animBg="1"/>
      <p:bldP spid="1783831" grpId="0" animBg="1"/>
      <p:bldP spid="1783832" grpId="0"/>
      <p:bldP spid="1783833" grpId="0"/>
      <p:bldP spid="1783834" grpId="0"/>
      <p:bldP spid="1783835" grpId="0"/>
      <p:bldP spid="1783836" grpId="0"/>
      <p:bldP spid="1783837" grpId="0"/>
      <p:bldP spid="1783838" grpId="0"/>
      <p:bldP spid="1783839" grpId="0"/>
      <p:bldP spid="1783843" grpId="0" animBg="1"/>
      <p:bldP spid="1783844" grpId="0"/>
      <p:bldP spid="17838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Quark Fluid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+Pb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9" y="2264295"/>
            <a:ext cx="4824536" cy="325907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27203" r="29616" b="2127"/>
          <a:stretch>
            <a:fillRect/>
          </a:stretch>
        </p:blipFill>
        <p:spPr bwMode="auto">
          <a:xfrm>
            <a:off x="5220072" y="2342357"/>
            <a:ext cx="31400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7161584" y="4718844"/>
            <a:ext cx="0" cy="6477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 rot="2214581">
            <a:off x="7820397" y="5150644"/>
            <a:ext cx="360362" cy="215900"/>
          </a:xfrm>
          <a:prstGeom prst="ellipse">
            <a:avLst/>
          </a:prstGeom>
          <a:solidFill>
            <a:srgbClr val="3366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7244134" y="4647407"/>
            <a:ext cx="647700" cy="503237"/>
          </a:xfrm>
          <a:custGeom>
            <a:avLst/>
            <a:gdLst>
              <a:gd name="T0" fmla="*/ 2147483647 w 408"/>
              <a:gd name="T1" fmla="*/ 2147483647 h 317"/>
              <a:gd name="T2" fmla="*/ 2147483647 w 408"/>
              <a:gd name="T3" fmla="*/ 2147483647 h 317"/>
              <a:gd name="T4" fmla="*/ 0 w 408"/>
              <a:gd name="T5" fmla="*/ 2147483647 h 317"/>
              <a:gd name="T6" fmla="*/ 0 60000 65536"/>
              <a:gd name="T7" fmla="*/ 0 60000 65536"/>
              <a:gd name="T8" fmla="*/ 0 60000 65536"/>
              <a:gd name="T9" fmla="*/ 0 w 408"/>
              <a:gd name="T10" fmla="*/ 0 h 317"/>
              <a:gd name="T11" fmla="*/ 408 w 408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317">
                <a:moveTo>
                  <a:pt x="408" y="317"/>
                </a:moveTo>
                <a:cubicBezTo>
                  <a:pt x="374" y="203"/>
                  <a:pt x="340" y="90"/>
                  <a:pt x="272" y="45"/>
                </a:cubicBezTo>
                <a:cubicBezTo>
                  <a:pt x="204" y="0"/>
                  <a:pt x="45" y="45"/>
                  <a:pt x="0" y="45"/>
                </a:cubicBezTo>
              </a:path>
            </a:pathLst>
          </a:custGeom>
          <a:noFill/>
          <a:ln w="50800" cap="flat" cmpd="sng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 rot="3308732">
            <a:off x="6286871" y="3926682"/>
            <a:ext cx="358775" cy="215900"/>
          </a:xfrm>
          <a:prstGeom prst="ellipse">
            <a:avLst/>
          </a:prstGeom>
          <a:solidFill>
            <a:srgbClr val="996600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6499597" y="4175919"/>
            <a:ext cx="673100" cy="542925"/>
          </a:xfrm>
          <a:custGeom>
            <a:avLst/>
            <a:gdLst>
              <a:gd name="T0" fmla="*/ 2147483647 w 379"/>
              <a:gd name="T1" fmla="*/ 0 h 317"/>
              <a:gd name="T2" fmla="*/ 2147483647 w 379"/>
              <a:gd name="T3" fmla="*/ 2147483647 h 317"/>
              <a:gd name="T4" fmla="*/ 2147483647 w 379"/>
              <a:gd name="T5" fmla="*/ 2147483647 h 317"/>
              <a:gd name="T6" fmla="*/ 0 60000 65536"/>
              <a:gd name="T7" fmla="*/ 0 60000 65536"/>
              <a:gd name="T8" fmla="*/ 0 60000 65536"/>
              <a:gd name="T9" fmla="*/ 0 w 379"/>
              <a:gd name="T10" fmla="*/ 0 h 317"/>
              <a:gd name="T11" fmla="*/ 379 w 379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9" h="317">
                <a:moveTo>
                  <a:pt x="16" y="0"/>
                </a:moveTo>
                <a:cubicBezTo>
                  <a:pt x="8" y="64"/>
                  <a:pt x="0" y="128"/>
                  <a:pt x="61" y="181"/>
                </a:cubicBezTo>
                <a:cubicBezTo>
                  <a:pt x="122" y="234"/>
                  <a:pt x="250" y="275"/>
                  <a:pt x="379" y="317"/>
                </a:cubicBezTo>
              </a:path>
            </a:pathLst>
          </a:custGeom>
          <a:noFill/>
          <a:ln w="50800" cap="flat" cmpd="sng">
            <a:solidFill>
              <a:srgbClr val="996600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6226547" y="3999707"/>
            <a:ext cx="874712" cy="876300"/>
          </a:xfrm>
          <a:custGeom>
            <a:avLst/>
            <a:gdLst>
              <a:gd name="T0" fmla="*/ 2147483647 w 551"/>
              <a:gd name="T1" fmla="*/ 0 h 552"/>
              <a:gd name="T2" fmla="*/ 2147483647 w 551"/>
              <a:gd name="T3" fmla="*/ 2147483647 h 552"/>
              <a:gd name="T4" fmla="*/ 2147483647 w 551"/>
              <a:gd name="T5" fmla="*/ 2147483647 h 552"/>
              <a:gd name="T6" fmla="*/ 2147483647 w 551"/>
              <a:gd name="T7" fmla="*/ 2147483647 h 552"/>
              <a:gd name="T8" fmla="*/ 0 60000 65536"/>
              <a:gd name="T9" fmla="*/ 0 60000 65536"/>
              <a:gd name="T10" fmla="*/ 0 60000 65536"/>
              <a:gd name="T11" fmla="*/ 0 60000 65536"/>
              <a:gd name="T12" fmla="*/ 0 w 551"/>
              <a:gd name="T13" fmla="*/ 0 h 552"/>
              <a:gd name="T14" fmla="*/ 551 w 551"/>
              <a:gd name="T15" fmla="*/ 552 h 5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1" h="552">
                <a:moveTo>
                  <a:pt x="98" y="0"/>
                </a:moveTo>
                <a:cubicBezTo>
                  <a:pt x="49" y="49"/>
                  <a:pt x="0" y="98"/>
                  <a:pt x="7" y="181"/>
                </a:cubicBezTo>
                <a:cubicBezTo>
                  <a:pt x="14" y="264"/>
                  <a:pt x="52" y="446"/>
                  <a:pt x="143" y="499"/>
                </a:cubicBezTo>
                <a:cubicBezTo>
                  <a:pt x="234" y="552"/>
                  <a:pt x="392" y="525"/>
                  <a:pt x="551" y="499"/>
                </a:cubicBezTo>
              </a:path>
            </a:pathLst>
          </a:custGeom>
          <a:noFill/>
          <a:ln w="50800" cap="flat" cmpd="sng">
            <a:solidFill>
              <a:srgbClr val="996600"/>
            </a:solidFill>
            <a:prstDash val="solid"/>
            <a:round/>
            <a:headEnd type="none" w="med" len="med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 rot="2870955">
            <a:off x="5972546" y="3566320"/>
            <a:ext cx="396875" cy="215900"/>
          </a:xfrm>
          <a:prstGeom prst="ellipse">
            <a:avLst/>
          </a:prstGeom>
          <a:solidFill>
            <a:srgbClr val="008000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6309097" y="3628232"/>
            <a:ext cx="863600" cy="1019175"/>
          </a:xfrm>
          <a:custGeom>
            <a:avLst/>
            <a:gdLst>
              <a:gd name="T0" fmla="*/ 0 w 544"/>
              <a:gd name="T1" fmla="*/ 2147483647 h 642"/>
              <a:gd name="T2" fmla="*/ 2147483647 w 544"/>
              <a:gd name="T3" fmla="*/ 2147483647 h 642"/>
              <a:gd name="T4" fmla="*/ 2147483647 w 544"/>
              <a:gd name="T5" fmla="*/ 2147483647 h 642"/>
              <a:gd name="T6" fmla="*/ 0 60000 65536"/>
              <a:gd name="T7" fmla="*/ 0 60000 65536"/>
              <a:gd name="T8" fmla="*/ 0 60000 65536"/>
              <a:gd name="T9" fmla="*/ 0 w 544"/>
              <a:gd name="T10" fmla="*/ 0 h 642"/>
              <a:gd name="T11" fmla="*/ 544 w 544"/>
              <a:gd name="T12" fmla="*/ 642 h 6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4" h="642">
                <a:moveTo>
                  <a:pt x="0" y="52"/>
                </a:moveTo>
                <a:cubicBezTo>
                  <a:pt x="67" y="26"/>
                  <a:pt x="135" y="0"/>
                  <a:pt x="226" y="98"/>
                </a:cubicBezTo>
                <a:cubicBezTo>
                  <a:pt x="317" y="196"/>
                  <a:pt x="491" y="551"/>
                  <a:pt x="544" y="642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6236072" y="3374232"/>
            <a:ext cx="1031875" cy="1273175"/>
          </a:xfrm>
          <a:custGeom>
            <a:avLst/>
            <a:gdLst>
              <a:gd name="T0" fmla="*/ 0 w 650"/>
              <a:gd name="T1" fmla="*/ 2147483647 h 802"/>
              <a:gd name="T2" fmla="*/ 2147483647 w 650"/>
              <a:gd name="T3" fmla="*/ 2147483647 h 802"/>
              <a:gd name="T4" fmla="*/ 2147483647 w 650"/>
              <a:gd name="T5" fmla="*/ 2147483647 h 802"/>
              <a:gd name="T6" fmla="*/ 2147483647 w 650"/>
              <a:gd name="T7" fmla="*/ 2147483647 h 802"/>
              <a:gd name="T8" fmla="*/ 0 60000 65536"/>
              <a:gd name="T9" fmla="*/ 0 60000 65536"/>
              <a:gd name="T10" fmla="*/ 0 60000 65536"/>
              <a:gd name="T11" fmla="*/ 0 60000 65536"/>
              <a:gd name="T12" fmla="*/ 0 w 650"/>
              <a:gd name="T13" fmla="*/ 0 h 802"/>
              <a:gd name="T14" fmla="*/ 650 w 650"/>
              <a:gd name="T15" fmla="*/ 802 h 8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0" h="802">
                <a:moveTo>
                  <a:pt x="0" y="121"/>
                </a:moveTo>
                <a:cubicBezTo>
                  <a:pt x="64" y="60"/>
                  <a:pt x="129" y="0"/>
                  <a:pt x="227" y="76"/>
                </a:cubicBezTo>
                <a:cubicBezTo>
                  <a:pt x="325" y="152"/>
                  <a:pt x="530" y="454"/>
                  <a:pt x="590" y="575"/>
                </a:cubicBezTo>
                <a:cubicBezTo>
                  <a:pt x="650" y="696"/>
                  <a:pt x="620" y="749"/>
                  <a:pt x="590" y="802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9" name="Freeform 14"/>
          <p:cNvSpPr>
            <a:spLocks/>
          </p:cNvSpPr>
          <p:nvPr/>
        </p:nvSpPr>
        <p:spPr bwMode="auto">
          <a:xfrm>
            <a:off x="6309097" y="3494882"/>
            <a:ext cx="863600" cy="1008062"/>
          </a:xfrm>
          <a:custGeom>
            <a:avLst/>
            <a:gdLst>
              <a:gd name="T0" fmla="*/ 0 w 544"/>
              <a:gd name="T1" fmla="*/ 2147483647 h 635"/>
              <a:gd name="T2" fmla="*/ 2147483647 w 544"/>
              <a:gd name="T3" fmla="*/ 2147483647 h 635"/>
              <a:gd name="T4" fmla="*/ 2147483647 w 544"/>
              <a:gd name="T5" fmla="*/ 2147483647 h 635"/>
              <a:gd name="T6" fmla="*/ 2147483647 w 544"/>
              <a:gd name="T7" fmla="*/ 2147483647 h 635"/>
              <a:gd name="T8" fmla="*/ 0 60000 65536"/>
              <a:gd name="T9" fmla="*/ 0 60000 65536"/>
              <a:gd name="T10" fmla="*/ 0 60000 65536"/>
              <a:gd name="T11" fmla="*/ 0 60000 65536"/>
              <a:gd name="T12" fmla="*/ 0 w 544"/>
              <a:gd name="T13" fmla="*/ 0 h 635"/>
              <a:gd name="T14" fmla="*/ 544 w 544"/>
              <a:gd name="T15" fmla="*/ 635 h 6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4" h="635">
                <a:moveTo>
                  <a:pt x="0" y="91"/>
                </a:moveTo>
                <a:cubicBezTo>
                  <a:pt x="34" y="45"/>
                  <a:pt x="68" y="0"/>
                  <a:pt x="136" y="45"/>
                </a:cubicBezTo>
                <a:cubicBezTo>
                  <a:pt x="204" y="90"/>
                  <a:pt x="340" y="265"/>
                  <a:pt x="408" y="363"/>
                </a:cubicBezTo>
                <a:cubicBezTo>
                  <a:pt x="476" y="461"/>
                  <a:pt x="510" y="548"/>
                  <a:pt x="544" y="635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86" y="2612229"/>
            <a:ext cx="3407646" cy="2424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b</a:t>
            </a:r>
            <a:r>
              <a:rPr kumimoji="1" lang="en-US" altLang="ja-JP" dirty="0" smtClean="0"/>
              <a:t>aryon enhancement in intermediate </a:t>
            </a:r>
            <a:r>
              <a:rPr kumimoji="1" lang="en-US" altLang="ja-JP" i="1" dirty="0" err="1" smtClean="0"/>
              <a:t>p</a:t>
            </a:r>
            <a:r>
              <a:rPr kumimoji="1" lang="en-US" altLang="ja-JP" baseline="-25000" dirty="0" err="1" smtClean="0"/>
              <a:t>T</a:t>
            </a:r>
            <a:endParaRPr lang="en-US" altLang="ja-JP" baseline="-25000" dirty="0"/>
          </a:p>
          <a:p>
            <a:pPr lvl="1"/>
            <a:r>
              <a:rPr lang="en-US" altLang="ja-JP" dirty="0"/>
              <a:t>u</a:t>
            </a:r>
            <a:r>
              <a:rPr lang="en-US" altLang="ja-JP" dirty="0" smtClean="0"/>
              <a:t>nderstood via quark recombination in A+A</a:t>
            </a: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/>
              <a:t>s</a:t>
            </a:r>
            <a:r>
              <a:rPr kumimoji="1" lang="en-US" altLang="ja-JP" dirty="0" smtClean="0"/>
              <a:t>imilar evolution with multiplicity</a:t>
            </a:r>
            <a:endParaRPr kumimoji="1" lang="ja-JP" altLang="en-US" dirty="0"/>
          </a:p>
        </p:txBody>
      </p:sp>
      <p:sp>
        <p:nvSpPr>
          <p:cNvPr id="23" name="日付プレースホルダー 2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24" name="フッター プレースホルダー 2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29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6671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d</a:t>
            </a:r>
            <a:r>
              <a:rPr lang="en-US" altLang="ja-JP" dirty="0" smtClean="0"/>
              <a:t>ifferent mechanisms of hadron production</a:t>
            </a:r>
          </a:p>
          <a:p>
            <a:r>
              <a:rPr lang="en-US" altLang="ja-JP" dirty="0" smtClean="0"/>
              <a:t>q</a:t>
            </a:r>
            <a:r>
              <a:rPr kumimoji="1" lang="en-US" altLang="ja-JP" dirty="0" smtClean="0"/>
              <a:t>uark recombination/coalescence</a:t>
            </a:r>
          </a:p>
          <a:p>
            <a:pPr lvl="1"/>
            <a:r>
              <a:rPr lang="en-US" altLang="ja-JP" dirty="0" smtClean="0"/>
              <a:t>near zero strangeness chemical potential at RHIC/LHC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quark </a:t>
            </a:r>
            <a:r>
              <a:rPr lang="en-US" altLang="ja-JP" dirty="0"/>
              <a:t>pair production </a:t>
            </a:r>
            <a:r>
              <a:rPr lang="en-US" altLang="ja-JP" dirty="0" smtClean="0"/>
              <a:t>(c</a:t>
            </a:r>
            <a:r>
              <a:rPr kumimoji="1" lang="en-US" altLang="ja-JP" dirty="0" smtClean="0"/>
              <a:t>olor string fragmentation) </a:t>
            </a:r>
          </a:p>
          <a:p>
            <a:pPr lvl="2"/>
            <a:endParaRPr lang="en-US" altLang="ja-JP" sz="800" dirty="0"/>
          </a:p>
          <a:p>
            <a:r>
              <a:rPr lang="en-US" altLang="ja-JP" dirty="0" smtClean="0"/>
              <a:t>synergy with e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+</a:t>
            </a:r>
            <a:r>
              <a:rPr lang="en-US" altLang="ja-JP" dirty="0"/>
              <a:t>+e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 experiments</a:t>
            </a:r>
          </a:p>
          <a:p>
            <a:pPr lvl="1"/>
            <a:r>
              <a:rPr lang="en-US" altLang="ja-JP" i="1" dirty="0" smtClean="0">
                <a:solidFill>
                  <a:srgbClr val="FF00FF"/>
                </a:solidFill>
              </a:rPr>
              <a:t>r</a:t>
            </a:r>
            <a:r>
              <a:rPr kumimoji="1" lang="en-US" altLang="ja-JP" i="1" dirty="0" smtClean="0">
                <a:solidFill>
                  <a:srgbClr val="FF00FF"/>
                </a:solidFill>
              </a:rPr>
              <a:t>ef. </a:t>
            </a:r>
            <a:r>
              <a:rPr kumimoji="1" lang="en-US" altLang="ja-JP" dirty="0" smtClean="0">
                <a:solidFill>
                  <a:srgbClr val="FF00FF"/>
                </a:solidFill>
              </a:rPr>
              <a:t>K. </a:t>
            </a:r>
            <a:r>
              <a:rPr kumimoji="1" lang="en-US" altLang="ja-JP" dirty="0" err="1" smtClean="0">
                <a:solidFill>
                  <a:srgbClr val="FF00FF"/>
                </a:solidFill>
              </a:rPr>
              <a:t>Miyabayashi</a:t>
            </a:r>
            <a:r>
              <a:rPr kumimoji="1" lang="en-US" altLang="ja-JP" dirty="0" smtClean="0">
                <a:solidFill>
                  <a:srgbClr val="FF00FF"/>
                </a:solidFill>
              </a:rPr>
              <a:t> on </a:t>
            </a:r>
            <a:r>
              <a:rPr lang="en-US" altLang="ja-JP" dirty="0" smtClean="0">
                <a:solidFill>
                  <a:srgbClr val="FF00FF"/>
                </a:solidFill>
              </a:rPr>
              <a:t>e</a:t>
            </a:r>
            <a:r>
              <a:rPr lang="en-US" altLang="ja-JP" baseline="30000" dirty="0" smtClean="0">
                <a:solidFill>
                  <a:srgbClr val="FF00FF"/>
                </a:solidFill>
                <a:latin typeface="Symbol" panose="05050102010706020507" pitchFamily="18" charset="2"/>
              </a:rPr>
              <a:t>+</a:t>
            </a:r>
            <a:r>
              <a:rPr lang="en-US" altLang="ja-JP" dirty="0" smtClean="0">
                <a:solidFill>
                  <a:srgbClr val="FF00FF"/>
                </a:solidFill>
              </a:rPr>
              <a:t>+e</a:t>
            </a:r>
            <a:r>
              <a:rPr lang="en-US" altLang="ja-JP" baseline="30000" dirty="0" smtClean="0">
                <a:solidFill>
                  <a:srgbClr val="FF00FF"/>
                </a:solidFill>
                <a:latin typeface="Symbol" panose="05050102010706020507" pitchFamily="18" charset="2"/>
              </a:rPr>
              <a:t>- </a:t>
            </a:r>
            <a:r>
              <a:rPr kumimoji="1" lang="en-US" altLang="ja-JP" dirty="0" smtClean="0">
                <a:solidFill>
                  <a:srgbClr val="FF00FF"/>
                </a:solidFill>
              </a:rPr>
              <a:t>collider experiments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836613"/>
          </a:xfrm>
        </p:spPr>
        <p:txBody>
          <a:bodyPr/>
          <a:lstStyle/>
          <a:p>
            <a:r>
              <a:rPr lang="en-US" altLang="ja-JP" dirty="0" smtClean="0"/>
              <a:t>Another Relevance/Complementarity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14" y="2636912"/>
            <a:ext cx="2125554" cy="1512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上下矢印 18"/>
          <p:cNvSpPr/>
          <p:nvPr/>
        </p:nvSpPr>
        <p:spPr>
          <a:xfrm>
            <a:off x="3779912" y="2612711"/>
            <a:ext cx="360040" cy="2040426"/>
          </a:xfrm>
          <a:prstGeom prst="upDownArrow">
            <a:avLst/>
          </a:prstGeom>
          <a:gradFill>
            <a:gsLst>
              <a:gs pos="0">
                <a:srgbClr val="FFC000"/>
              </a:gs>
              <a:gs pos="50000">
                <a:srgbClr val="92D050"/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4274" name="Picture 2" descr="http://inspirehep.net/record/802477/files/z-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4596"/>
            <a:ext cx="3430916" cy="1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788024" y="4250227"/>
            <a:ext cx="24876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 smtClean="0">
                <a:solidFill>
                  <a:srgbClr val="002060"/>
                </a:solidFill>
                <a:latin typeface="+mn-lt"/>
              </a:rPr>
              <a:t>B. Z. </a:t>
            </a:r>
            <a:r>
              <a:rPr lang="en-US" altLang="ja-JP" sz="1200" dirty="0" err="1" smtClean="0">
                <a:solidFill>
                  <a:srgbClr val="002060"/>
                </a:solidFill>
                <a:latin typeface="+mn-lt"/>
              </a:rPr>
              <a:t>Kopeliovich</a:t>
            </a:r>
            <a:r>
              <a:rPr lang="en-US" altLang="ja-JP" sz="12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200" i="1" dirty="0">
                <a:solidFill>
                  <a:srgbClr val="002060"/>
                </a:solidFill>
                <a:latin typeface="+mn-lt"/>
              </a:rPr>
              <a:t>et al</a:t>
            </a:r>
            <a:r>
              <a:rPr lang="en-US" altLang="ja-JP" sz="1200" i="1" dirty="0" smtClean="0">
                <a:solidFill>
                  <a:srgbClr val="002060"/>
                </a:solidFill>
                <a:latin typeface="+mn-lt"/>
              </a:rPr>
              <a:t>.</a:t>
            </a:r>
            <a:r>
              <a:rPr lang="en-US" altLang="ja-JP" sz="1200" dirty="0" smtClean="0">
                <a:solidFill>
                  <a:srgbClr val="002060"/>
                </a:solidFill>
                <a:latin typeface="+mn-lt"/>
              </a:rPr>
              <a:t>,</a:t>
            </a:r>
            <a:endParaRPr lang="en-US" altLang="ja-JP" sz="1200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en-US" altLang="ja-JP" sz="1200" dirty="0" smtClean="0">
                <a:solidFill>
                  <a:srgbClr val="002060"/>
                </a:solidFill>
                <a:latin typeface="+mn-lt"/>
              </a:rPr>
              <a:t>Int. J. Mod. Phys. E18, 1629 (2009)</a:t>
            </a:r>
            <a:endParaRPr lang="en-US" altLang="ja-JP" sz="1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30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578933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intense U(1) magnetic field</a:t>
            </a:r>
          </a:p>
          <a:p>
            <a:pPr lvl="1"/>
            <a:r>
              <a:rPr lang="en-US" altLang="ja-JP" dirty="0" smtClean="0"/>
              <a:t>naturally expected with moving charged sources</a:t>
            </a:r>
          </a:p>
          <a:p>
            <a:pPr lvl="1"/>
            <a:r>
              <a:rPr lang="en-US" altLang="ja-JP" dirty="0" smtClean="0"/>
              <a:t>~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LHC, ~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RHIC</a:t>
            </a:r>
          </a:p>
          <a:p>
            <a:pPr lvl="2"/>
            <a:r>
              <a:rPr lang="en-US" altLang="ja-JP" i="1" dirty="0" smtClean="0"/>
              <a:t>cf.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magnetar</a:t>
            </a:r>
            <a:r>
              <a:rPr lang="en-US" altLang="ja-JP" dirty="0" smtClean="0"/>
              <a:t> surface ~ 10</a:t>
            </a:r>
            <a:r>
              <a:rPr lang="en-US" altLang="ja-JP" baseline="30000" dirty="0" smtClean="0"/>
              <a:t>11</a:t>
            </a:r>
            <a:r>
              <a:rPr lang="en-US" altLang="ja-JP" dirty="0" smtClean="0"/>
              <a:t> T</a:t>
            </a:r>
          </a:p>
          <a:p>
            <a:r>
              <a:rPr lang="en-US" altLang="ja-JP" dirty="0" smtClean="0"/>
              <a:t>possible non-linear QED behaviors</a:t>
            </a:r>
          </a:p>
          <a:p>
            <a:pPr lvl="1"/>
            <a:r>
              <a:rPr lang="en-US" altLang="ja-JP" dirty="0" smtClean="0"/>
              <a:t>above electron critical magnetic field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= 4×10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 T</a:t>
            </a:r>
          </a:p>
          <a:p>
            <a:pPr lvl="1"/>
            <a:r>
              <a:rPr lang="en-US" altLang="ja-JP" i="1" dirty="0"/>
              <a:t>e.g.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>
                <a:sym typeface="Symbol" pitchFamily="18" charset="2"/>
              </a:rPr>
              <a:t>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 err="1">
                <a:latin typeface="Symbol" pitchFamily="18" charset="2"/>
              </a:rPr>
              <a:t>g</a:t>
            </a:r>
            <a:r>
              <a:rPr lang="en-US" altLang="ja-JP" dirty="0"/>
              <a:t>,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>
                <a:sym typeface="Symbol" pitchFamily="18" charset="2"/>
              </a:rPr>
              <a:t></a:t>
            </a:r>
            <a:r>
              <a:rPr lang="en-US" altLang="ja-JP" dirty="0"/>
              <a:t> </a:t>
            </a:r>
            <a:r>
              <a:rPr lang="en-US" altLang="ja-JP" dirty="0" err="1"/>
              <a:t>e</a:t>
            </a:r>
            <a:r>
              <a:rPr lang="en-US" altLang="ja-JP" baseline="30000" dirty="0" err="1">
                <a:latin typeface="Symbol" pitchFamily="18" charset="2"/>
              </a:rPr>
              <a:t>+</a:t>
            </a:r>
            <a:r>
              <a:rPr lang="en-US" altLang="ja-JP" dirty="0" err="1"/>
              <a:t>e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dirty="0"/>
              <a:t>, birefringence, </a:t>
            </a:r>
            <a:r>
              <a:rPr lang="en-US" altLang="ja-JP" dirty="0" smtClean="0"/>
              <a:t>…</a:t>
            </a:r>
          </a:p>
          <a:p>
            <a:r>
              <a:rPr lang="en-US" altLang="ja-JP" dirty="0" smtClean="0"/>
              <a:t>other interesting physics under discussion, </a:t>
            </a:r>
            <a:r>
              <a:rPr lang="en-US" altLang="ja-JP" i="1" dirty="0" smtClean="0"/>
              <a:t>e.g.</a:t>
            </a:r>
          </a:p>
          <a:p>
            <a:pPr lvl="1"/>
            <a:r>
              <a:rPr lang="en-US" altLang="ja-JP" dirty="0" smtClean="0"/>
              <a:t>chiral magnetic effects</a:t>
            </a:r>
          </a:p>
          <a:p>
            <a:pPr lvl="1"/>
            <a:r>
              <a:rPr lang="en-US" altLang="ja-JP" dirty="0"/>
              <a:t>lower QCD critical </a:t>
            </a:r>
            <a:r>
              <a:rPr lang="en-US" altLang="ja-JP" dirty="0" smtClean="0"/>
              <a:t>temperature</a:t>
            </a:r>
            <a:endParaRPr lang="en-US" altLang="ja-JP" dirty="0"/>
          </a:p>
          <a:p>
            <a:pPr lvl="1"/>
            <a:r>
              <a:rPr lang="en-US" altLang="ja-JP" dirty="0" smtClean="0"/>
              <a:t>quark synchrotron radiation</a:t>
            </a:r>
            <a:endParaRPr lang="en-US" altLang="ja-JP" dirty="0"/>
          </a:p>
        </p:txBody>
      </p:sp>
      <p:sp>
        <p:nvSpPr>
          <p:cNvPr id="5120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Brand New Topic: Ultra-Intense Field</a:t>
            </a:r>
            <a:endParaRPr lang="ja-JP" altLang="en-US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31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29499"/>
            <a:ext cx="1655588" cy="117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平行四辺形 10"/>
          <p:cNvSpPr/>
          <p:nvPr/>
        </p:nvSpPr>
        <p:spPr>
          <a:xfrm>
            <a:off x="2339752" y="2416324"/>
            <a:ext cx="3948112" cy="3959225"/>
          </a:xfrm>
          <a:prstGeom prst="parallelogram">
            <a:avLst>
              <a:gd name="adj" fmla="val 53513"/>
            </a:avLst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808189" y="3721249"/>
            <a:ext cx="892175" cy="13477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8"/>
          <p:cNvSpPr/>
          <p:nvPr/>
        </p:nvSpPr>
        <p:spPr>
          <a:xfrm>
            <a:off x="5597302" y="2290911"/>
            <a:ext cx="465137" cy="1349375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8"/>
          <p:cNvSpPr/>
          <p:nvPr/>
        </p:nvSpPr>
        <p:spPr>
          <a:xfrm rot="10800000">
            <a:off x="2508027" y="5105549"/>
            <a:ext cx="465137" cy="1347787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141564" y="3721249"/>
            <a:ext cx="1328738" cy="231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073177" y="2967186"/>
            <a:ext cx="1249362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爆発 1 16"/>
          <p:cNvSpPr/>
          <p:nvPr/>
        </p:nvSpPr>
        <p:spPr>
          <a:xfrm>
            <a:off x="3903439" y="4108599"/>
            <a:ext cx="701675" cy="58102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8" name="グループ化 43"/>
          <p:cNvGrpSpPr>
            <a:grpSpLocks/>
          </p:cNvGrpSpPr>
          <p:nvPr/>
        </p:nvGrpSpPr>
        <p:grpSpPr bwMode="auto">
          <a:xfrm>
            <a:off x="3235102" y="2117874"/>
            <a:ext cx="2038350" cy="4257675"/>
            <a:chOff x="1278498" y="1757276"/>
            <a:chExt cx="2038708" cy="4257488"/>
          </a:xfrm>
        </p:grpSpPr>
        <p:sp>
          <p:nvSpPr>
            <p:cNvPr id="19" name="円柱 18"/>
            <p:cNvSpPr/>
            <p:nvPr/>
          </p:nvSpPr>
          <p:spPr>
            <a:xfrm>
              <a:off x="1278498" y="1757276"/>
              <a:ext cx="2038708" cy="4257488"/>
            </a:xfrm>
            <a:prstGeom prst="can">
              <a:avLst/>
            </a:pr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2075563" y="1869983"/>
              <a:ext cx="444578" cy="1409638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テキスト ボックス 26"/>
            <p:cNvSpPr txBox="1">
              <a:spLocks noChangeArrowheads="1"/>
            </p:cNvSpPr>
            <p:nvPr/>
          </p:nvSpPr>
          <p:spPr bwMode="auto">
            <a:xfrm>
              <a:off x="1623367" y="2411009"/>
              <a:ext cx="1693838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 smtClean="0">
                  <a:solidFill>
                    <a:srgbClr val="FF0000"/>
                  </a:solidFill>
                  <a:latin typeface="+mn-lt"/>
                </a:rPr>
                <a:t>Magnetic Field</a:t>
              </a:r>
              <a:endParaRPr lang="ja-JP" altLang="en-US" sz="1800" b="0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anisotropic decay w.r.t. magnetic field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feasibility study based on QED calculations</a:t>
            </a:r>
          </a:p>
          <a:p>
            <a:pPr lvl="1"/>
            <a:r>
              <a:rPr lang="en-US" altLang="ja-JP" dirty="0"/>
              <a:t>v</a:t>
            </a:r>
            <a:r>
              <a:rPr lang="en-US" altLang="ja-JP" dirty="0" smtClean="0"/>
              <a:t>acuum polarization tensors under magnetic field</a:t>
            </a:r>
          </a:p>
          <a:p>
            <a:pPr lvl="2"/>
            <a:r>
              <a:rPr lang="en-US" altLang="ja-JP" dirty="0"/>
              <a:t>s</a:t>
            </a:r>
            <a:r>
              <a:rPr lang="en-US" altLang="ja-JP" dirty="0" smtClean="0"/>
              <a:t>ummation for infinite Landau levels</a:t>
            </a:r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hoton momentum up to ~ </a:t>
            </a:r>
            <a:r>
              <a:rPr lang="en-US" altLang="ja-JP" dirty="0" err="1" smtClean="0"/>
              <a:t>GeV</a:t>
            </a:r>
            <a:endParaRPr lang="en-US" altLang="ja-JP" dirty="0"/>
          </a:p>
          <a:p>
            <a:pPr lvl="2"/>
            <a:r>
              <a:rPr lang="en-US" altLang="ja-JP" i="1" dirty="0"/>
              <a:t>r</a:t>
            </a:r>
            <a:r>
              <a:rPr lang="en-US" altLang="ja-JP" i="1" dirty="0" smtClean="0"/>
              <a:t>ef.</a:t>
            </a:r>
            <a:r>
              <a:rPr lang="en-US" altLang="ja-JP" dirty="0" smtClean="0"/>
              <a:t> K.-I. Ishikawa, K. </a:t>
            </a:r>
            <a:r>
              <a:rPr lang="en-US" altLang="ja-JP" dirty="0" err="1" smtClean="0"/>
              <a:t>Shigaki</a:t>
            </a:r>
            <a:r>
              <a:rPr lang="en-US" altLang="ja-JP" dirty="0" smtClean="0"/>
              <a:t> </a:t>
            </a:r>
            <a:r>
              <a:rPr lang="en-US" altLang="ja-JP" i="1" dirty="0" smtClean="0"/>
              <a:t>et al.</a:t>
            </a:r>
            <a:r>
              <a:rPr lang="en-US" altLang="ja-JP" dirty="0" smtClean="0"/>
              <a:t>,</a:t>
            </a:r>
          </a:p>
          <a:p>
            <a:pPr marL="914400" lvl="2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Int. J. Mod. Phys. A28, 1350100 (2013) </a:t>
            </a:r>
            <a:endParaRPr lang="en-US" altLang="ja-JP" dirty="0"/>
          </a:p>
          <a:p>
            <a:r>
              <a:rPr lang="en-US" altLang="ja-JP" dirty="0" smtClean="0"/>
              <a:t>anisotropy ~ </a:t>
            </a:r>
            <a:r>
              <a:rPr lang="en-US" altLang="ja-JP" i="1" dirty="0" smtClean="0"/>
              <a:t>o</a:t>
            </a:r>
            <a:r>
              <a:rPr lang="en-US" altLang="ja-JP" dirty="0" smtClean="0"/>
              <a:t>(10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)</a:t>
            </a:r>
          </a:p>
        </p:txBody>
      </p:sp>
      <p:sp>
        <p:nvSpPr>
          <p:cNvPr id="57347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(Low Mass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anose="05050102010706020507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dirty="0" smtClean="0"/>
              <a:t>) “Polarization”</a:t>
            </a:r>
            <a:endParaRPr lang="ja-JP" altLang="en-US" dirty="0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62332"/>
            <a:ext cx="2875839" cy="20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" y="1688488"/>
            <a:ext cx="414915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57"/>
          <p:cNvGrpSpPr>
            <a:grpSpLocks/>
          </p:cNvGrpSpPr>
          <p:nvPr/>
        </p:nvGrpSpPr>
        <p:grpSpPr bwMode="auto">
          <a:xfrm flipH="1">
            <a:off x="4664295" y="2002093"/>
            <a:ext cx="3683765" cy="1106936"/>
            <a:chOff x="2393352" y="1601603"/>
            <a:chExt cx="5804770" cy="1743591"/>
          </a:xfrm>
        </p:grpSpPr>
        <p:sp>
          <p:nvSpPr>
            <p:cNvPr id="17" name="円/楕円 16"/>
            <p:cNvSpPr/>
            <p:nvPr/>
          </p:nvSpPr>
          <p:spPr>
            <a:xfrm>
              <a:off x="7525040" y="2165416"/>
              <a:ext cx="673082" cy="67281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2000" dirty="0" smtClean="0"/>
                <a:t>?</a:t>
              </a:r>
              <a:endParaRPr lang="ja-JP" altLang="en-US" sz="2000" dirty="0"/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6310478" y="1722462"/>
              <a:ext cx="784931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  <p:grpSp>
          <p:nvGrpSpPr>
            <p:cNvPr id="19" name="グループ化 56"/>
            <p:cNvGrpSpPr>
              <a:grpSpLocks/>
            </p:cNvGrpSpPr>
            <p:nvPr/>
          </p:nvGrpSpPr>
          <p:grpSpPr bwMode="auto">
            <a:xfrm>
              <a:off x="2393352" y="1601603"/>
              <a:ext cx="1636104" cy="1743591"/>
              <a:chOff x="3185061" y="1601603"/>
              <a:chExt cx="1636104" cy="1743591"/>
            </a:xfrm>
          </p:grpSpPr>
          <p:cxnSp>
            <p:nvCxnSpPr>
              <p:cNvPr id="28" name="直線矢印コネクタ 27"/>
              <p:cNvCxnSpPr/>
              <p:nvPr/>
            </p:nvCxnSpPr>
            <p:spPr>
              <a:xfrm flipH="1">
                <a:off x="4244917" y="2485956"/>
                <a:ext cx="576248" cy="4935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H="1" flipV="1">
                <a:off x="4211581" y="2106704"/>
                <a:ext cx="609584" cy="3649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3185061" y="2714961"/>
                <a:ext cx="1071077" cy="630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e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+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3497874" y="1601603"/>
                <a:ext cx="758264" cy="63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e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-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20" name="グループ化 55"/>
            <p:cNvGrpSpPr>
              <a:grpSpLocks/>
            </p:cNvGrpSpPr>
            <p:nvPr/>
          </p:nvGrpSpPr>
          <p:grpSpPr bwMode="auto">
            <a:xfrm>
              <a:off x="4008819" y="1957541"/>
              <a:ext cx="3516221" cy="1028268"/>
              <a:chOff x="518386" y="2033437"/>
              <a:chExt cx="3516221" cy="1028268"/>
            </a:xfrm>
          </p:grpSpPr>
          <p:sp>
            <p:nvSpPr>
              <p:cNvPr id="22" name="円/楕円 21"/>
              <p:cNvSpPr/>
              <p:nvPr/>
            </p:nvSpPr>
            <p:spPr>
              <a:xfrm flipV="1">
                <a:off x="1835977" y="2108017"/>
                <a:ext cx="869927" cy="869585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1910588" y="2184185"/>
                <a:ext cx="720706" cy="718836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16200000">
                <a:off x="2144787" y="2845067"/>
                <a:ext cx="252307" cy="18097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5210584">
                <a:off x="2180505" y="2069898"/>
                <a:ext cx="252306" cy="179383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17016" y="2485684"/>
                <a:ext cx="1317591" cy="220570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518386" y="2465056"/>
                <a:ext cx="1317591" cy="220569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1" name="テキスト ボックス 62"/>
            <p:cNvSpPr txBox="1">
              <a:spLocks noChangeArrowheads="1"/>
            </p:cNvSpPr>
            <p:nvPr/>
          </p:nvSpPr>
          <p:spPr bwMode="auto">
            <a:xfrm>
              <a:off x="3918301" y="1722462"/>
              <a:ext cx="984863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</p:grpSp>
      <p:sp>
        <p:nvSpPr>
          <p:cNvPr id="5" name="日付プレースホルダー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32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lang="en-US" altLang="ja-JP" dirty="0" smtClean="0"/>
              <a:t>ass regions (not) expecting polarization</a:t>
            </a:r>
          </a:p>
          <a:p>
            <a:pPr lvl="1"/>
            <a:r>
              <a:rPr lang="en-US" altLang="ja-JP" i="1" dirty="0" smtClean="0"/>
              <a:t>e.g.</a:t>
            </a:r>
            <a:r>
              <a:rPr lang="en-US" altLang="ja-JP" dirty="0" smtClean="0"/>
              <a:t> low mass not: dominated by </a:t>
            </a:r>
            <a:r>
              <a:rPr lang="en-US" altLang="ja-JP" dirty="0" smtClean="0">
                <a:latin typeface="Symbol" panose="05050102010706020507" pitchFamily="18" charset="2"/>
              </a:rPr>
              <a:t>p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0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Dalitz</a:t>
            </a:r>
            <a:r>
              <a:rPr lang="en-US" altLang="ja-JP" dirty="0" smtClean="0"/>
              <a:t> decay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/>
              <a:t>a</a:t>
            </a:r>
            <a:r>
              <a:rPr lang="en-US" altLang="ja-JP" dirty="0" smtClean="0"/>
              <a:t>nalysis ongoing, </a:t>
            </a:r>
            <a:r>
              <a:rPr lang="en-US" altLang="ja-JP" i="1" dirty="0" smtClean="0"/>
              <a:t>e.g.</a:t>
            </a:r>
            <a:r>
              <a:rPr lang="en-US" altLang="ja-JP" dirty="0" smtClean="0"/>
              <a:t> background understanding</a:t>
            </a:r>
          </a:p>
          <a:p>
            <a:r>
              <a:rPr lang="en-US" altLang="ja-JP" dirty="0"/>
              <a:t>h</a:t>
            </a:r>
            <a:r>
              <a:rPr lang="en-US" altLang="ja-JP" dirty="0" smtClean="0"/>
              <a:t>igh statistics 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data set to come</a:t>
            </a:r>
            <a:endParaRPr lang="ja-JP" altLang="en-US" dirty="0" smtClean="0"/>
          </a:p>
        </p:txBody>
      </p:sp>
      <p:sp>
        <p:nvSpPr>
          <p:cNvPr id="59395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Work </a:t>
            </a:r>
            <a:r>
              <a:rPr lang="en-US" altLang="ja-JP" dirty="0"/>
              <a:t>i</a:t>
            </a:r>
            <a:r>
              <a:rPr lang="en-US" altLang="ja-JP" dirty="0" smtClean="0"/>
              <a:t>n Progress (at ALICE/PHENIX)</a:t>
            </a:r>
            <a:endParaRPr lang="ja-JP" altLang="en-US" dirty="0" smtClean="0"/>
          </a:p>
        </p:txBody>
      </p:sp>
      <p:pic>
        <p:nvPicPr>
          <p:cNvPr id="59397" name="Picture 8" descr="C:\Users\Tsuji\Dropbox\asako\JPS2013spring\2012-Jul-04-XS_Black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3983038"/>
            <a:ext cx="3190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 descr="C:\Users\Tsuji\Dropbox\asako\JPS2013spring\2012-Jul-04-XS_Black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983038"/>
            <a:ext cx="3190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3" name="テキスト ボックス 32"/>
          <p:cNvSpPr txBox="1">
            <a:spLocks noChangeArrowheads="1"/>
          </p:cNvSpPr>
          <p:nvPr/>
        </p:nvSpPr>
        <p:spPr bwMode="auto">
          <a:xfrm>
            <a:off x="1136650" y="4724400"/>
            <a:ext cx="1922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0 &lt; </a:t>
            </a:r>
            <a:r>
              <a:rPr lang="en-US" altLang="ja-JP" sz="1400" i="1" dirty="0" err="1" smtClean="0">
                <a:solidFill>
                  <a:srgbClr val="002060"/>
                </a:solidFill>
                <a:latin typeface="+mn-lt"/>
              </a:rPr>
              <a:t>M</a:t>
            </a:r>
            <a:r>
              <a:rPr lang="en-US" altLang="ja-JP" sz="1400" baseline="-25000" dirty="0" err="1" smtClean="0">
                <a:solidFill>
                  <a:srgbClr val="002060"/>
                </a:solidFill>
                <a:latin typeface="+mn-lt"/>
              </a:rPr>
              <a:t>ee</a:t>
            </a:r>
            <a:r>
              <a:rPr lang="en-US" altLang="ja-JP" sz="1400" baseline="-25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&lt; 30 MeV/</a:t>
            </a:r>
            <a:r>
              <a:rPr lang="en-US" altLang="ja-JP" sz="1400" i="1" dirty="0" smtClean="0">
                <a:solidFill>
                  <a:srgbClr val="002060"/>
                </a:solidFill>
                <a:latin typeface="+mn-lt"/>
              </a:rPr>
              <a:t>c</a:t>
            </a:r>
            <a:r>
              <a:rPr lang="en-US" altLang="ja-JP" sz="1400" baseline="30000" dirty="0" smtClean="0">
                <a:solidFill>
                  <a:srgbClr val="002060"/>
                </a:solidFill>
                <a:latin typeface="+mn-lt"/>
              </a:rPr>
              <a:t>2</a:t>
            </a:r>
            <a:endParaRPr lang="ja-JP" altLang="en-US" sz="1400" dirty="0" smtClean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9401" name="Picture 8" descr="C:\Users\Tsuji\Dropbox\asako\JPS2013spring\2012-Jul-04-XS_Black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983038"/>
            <a:ext cx="3175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6" name="テキスト ボックス 39"/>
          <p:cNvSpPr txBox="1">
            <a:spLocks noChangeArrowheads="1"/>
          </p:cNvSpPr>
          <p:nvPr/>
        </p:nvSpPr>
        <p:spPr bwMode="auto">
          <a:xfrm>
            <a:off x="3492500" y="2252663"/>
            <a:ext cx="24907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100" dirty="0" err="1" smtClean="0">
                <a:solidFill>
                  <a:srgbClr val="002060"/>
                </a:solidFill>
                <a:latin typeface="+mn-lt"/>
              </a:rPr>
              <a:t>Pb-Pb</a:t>
            </a: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ja-JP" altLang="en-US" sz="1100" dirty="0" smtClean="0">
                <a:solidFill>
                  <a:srgbClr val="002060"/>
                </a:solidFill>
                <a:latin typeface="+mn-lt"/>
              </a:rPr>
              <a:t>√</a:t>
            </a: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S</a:t>
            </a:r>
            <a:r>
              <a:rPr lang="en-US" altLang="ja-JP" sz="1100" baseline="-25000" dirty="0" smtClean="0">
                <a:solidFill>
                  <a:srgbClr val="002060"/>
                </a:solidFill>
                <a:latin typeface="+mn-lt"/>
              </a:rPr>
              <a:t>NN </a:t>
            </a: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= 2.76 </a:t>
            </a:r>
            <a:r>
              <a:rPr lang="en-US" altLang="ja-JP" sz="1100" dirty="0" err="1" smtClean="0">
                <a:solidFill>
                  <a:srgbClr val="002060"/>
                </a:solidFill>
                <a:latin typeface="+mn-lt"/>
              </a:rPr>
              <a:t>TeV</a:t>
            </a:r>
            <a:endParaRPr lang="en-US" altLang="ja-JP" sz="1100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ALICE work in progress 22/03/2013</a:t>
            </a:r>
          </a:p>
          <a:p>
            <a:pPr eaLnBrk="1" hangingPunct="1">
              <a:defRPr/>
            </a:pP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EP resolution not corrected</a:t>
            </a:r>
          </a:p>
        </p:txBody>
      </p:sp>
      <p:sp>
        <p:nvSpPr>
          <p:cNvPr id="24" name="テキスト ボックス 32"/>
          <p:cNvSpPr txBox="1">
            <a:spLocks noChangeArrowheads="1"/>
          </p:cNvSpPr>
          <p:nvPr/>
        </p:nvSpPr>
        <p:spPr bwMode="auto">
          <a:xfrm>
            <a:off x="3703638" y="4724400"/>
            <a:ext cx="220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120 &lt; </a:t>
            </a:r>
            <a:r>
              <a:rPr lang="en-US" altLang="ja-JP" sz="1400" i="1" dirty="0" err="1" smtClean="0">
                <a:solidFill>
                  <a:srgbClr val="002060"/>
                </a:solidFill>
                <a:latin typeface="+mn-lt"/>
              </a:rPr>
              <a:t>M</a:t>
            </a:r>
            <a:r>
              <a:rPr lang="en-US" altLang="ja-JP" sz="1400" baseline="-25000" dirty="0" err="1" smtClean="0">
                <a:solidFill>
                  <a:srgbClr val="002060"/>
                </a:solidFill>
                <a:latin typeface="+mn-lt"/>
              </a:rPr>
              <a:t>ee</a:t>
            </a:r>
            <a:r>
              <a:rPr lang="en-US" altLang="ja-JP" sz="1400" baseline="-25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&lt; 300 MeV/</a:t>
            </a:r>
            <a:r>
              <a:rPr lang="en-US" altLang="ja-JP" sz="1400" i="1" dirty="0" smtClean="0">
                <a:solidFill>
                  <a:srgbClr val="002060"/>
                </a:solidFill>
                <a:latin typeface="+mn-lt"/>
              </a:rPr>
              <a:t>c</a:t>
            </a:r>
            <a:r>
              <a:rPr lang="en-US" altLang="ja-JP" sz="1400" baseline="30000" dirty="0" smtClean="0">
                <a:solidFill>
                  <a:srgbClr val="002060"/>
                </a:solidFill>
                <a:latin typeface="+mn-lt"/>
              </a:rPr>
              <a:t>2</a:t>
            </a:r>
            <a:endParaRPr lang="ja-JP" altLang="en-US" sz="1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" name="テキスト ボックス 32"/>
          <p:cNvSpPr txBox="1">
            <a:spLocks noChangeArrowheads="1"/>
          </p:cNvSpPr>
          <p:nvPr/>
        </p:nvSpPr>
        <p:spPr bwMode="auto">
          <a:xfrm>
            <a:off x="6327775" y="4724400"/>
            <a:ext cx="2132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300 &lt; </a:t>
            </a:r>
            <a:r>
              <a:rPr lang="en-US" altLang="ja-JP" sz="1400" i="1" dirty="0" err="1" smtClean="0">
                <a:solidFill>
                  <a:srgbClr val="002060"/>
                </a:solidFill>
                <a:latin typeface="+mn-lt"/>
              </a:rPr>
              <a:t>M</a:t>
            </a:r>
            <a:r>
              <a:rPr lang="en-US" altLang="ja-JP" sz="1400" baseline="-25000" dirty="0" err="1" smtClean="0">
                <a:solidFill>
                  <a:srgbClr val="002060"/>
                </a:solidFill>
                <a:latin typeface="+mn-lt"/>
              </a:rPr>
              <a:t>ee</a:t>
            </a:r>
            <a:r>
              <a:rPr lang="en-US" altLang="ja-JP" sz="1400" baseline="-25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&lt; 500 MeV/</a:t>
            </a:r>
            <a:r>
              <a:rPr lang="en-US" altLang="ja-JP" sz="1400" i="1" dirty="0" smtClean="0">
                <a:solidFill>
                  <a:srgbClr val="002060"/>
                </a:solidFill>
                <a:latin typeface="+mn-lt"/>
              </a:rPr>
              <a:t>c</a:t>
            </a:r>
            <a:r>
              <a:rPr lang="en-US" altLang="ja-JP" sz="1400" baseline="30000" dirty="0" smtClean="0">
                <a:solidFill>
                  <a:srgbClr val="002060"/>
                </a:solidFill>
                <a:latin typeface="+mn-lt"/>
              </a:rPr>
              <a:t>2</a:t>
            </a:r>
            <a:endParaRPr lang="ja-JP" altLang="en-US" sz="1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33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2984"/>
            <a:ext cx="8363272" cy="516732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 err="1" smtClean="0"/>
              <a:t>deconfined</a:t>
            </a:r>
            <a:r>
              <a:rPr lang="en-US" altLang="ja-JP" dirty="0" smtClean="0"/>
              <a:t> quarks/gluons now on </a:t>
            </a:r>
            <a:r>
              <a:rPr lang="en-US" altLang="ja-JP" dirty="0" err="1" smtClean="0"/>
              <a:t>präparat</a:t>
            </a:r>
            <a:endParaRPr lang="en-US" altLang="ja-JP" dirty="0" smtClean="0"/>
          </a:p>
          <a:p>
            <a:pPr lvl="1" eaLnBrk="1" hangingPunct="1">
              <a:defRPr/>
            </a:pPr>
            <a:r>
              <a:rPr lang="en-US" altLang="ja-JP" dirty="0"/>
              <a:t>unique to look into “parallel world”</a:t>
            </a:r>
          </a:p>
          <a:p>
            <a:pPr lvl="2" eaLnBrk="1" hangingPunct="1">
              <a:defRPr/>
            </a:pPr>
            <a:r>
              <a:rPr lang="en-US" altLang="ja-JP" dirty="0" smtClean="0"/>
              <a:t>early </a:t>
            </a:r>
            <a:r>
              <a:rPr lang="en-US" altLang="ja-JP" dirty="0"/>
              <a:t>universe phase transition experimentally reverted</a:t>
            </a:r>
          </a:p>
          <a:p>
            <a:pPr lvl="1" eaLnBrk="1" hangingPunct="1">
              <a:defRPr/>
            </a:pPr>
            <a:r>
              <a:rPr lang="en-US" altLang="ja-JP" dirty="0" smtClean="0"/>
              <a:t>steadily revealing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matter properties</a:t>
            </a:r>
          </a:p>
          <a:p>
            <a:pPr lvl="1" eaLnBrk="1" hangingPunct="1">
              <a:defRPr/>
            </a:pPr>
            <a:r>
              <a:rPr lang="en-US" altLang="ja-JP" dirty="0" smtClean="0"/>
              <a:t>next </a:t>
            </a:r>
            <a:r>
              <a:rPr lang="en-US" altLang="ja-JP" dirty="0"/>
              <a:t>generation </a:t>
            </a:r>
            <a:r>
              <a:rPr lang="en-US" altLang="ja-JP" dirty="0" smtClean="0"/>
              <a:t>already </a:t>
            </a:r>
            <a:r>
              <a:rPr lang="en-US" altLang="ja-JP" dirty="0"/>
              <a:t>in preparation/discussion</a:t>
            </a:r>
          </a:p>
          <a:p>
            <a:pPr lvl="2" eaLnBrk="1" hangingPunct="1">
              <a:defRPr/>
            </a:pPr>
            <a:r>
              <a:rPr lang="en-US" altLang="ja-JP" dirty="0"/>
              <a:t>ALICE upgrade, “super” PHENIX, </a:t>
            </a:r>
            <a:r>
              <a:rPr lang="en-US" altLang="ja-JP" dirty="0" smtClean="0"/>
              <a:t>J-PARC-HI</a:t>
            </a:r>
          </a:p>
          <a:p>
            <a:pPr eaLnBrk="1" hangingPunct="1">
              <a:defRPr/>
            </a:pPr>
            <a:r>
              <a:rPr lang="en-US" altLang="ja-JP" dirty="0"/>
              <a:t>e</a:t>
            </a:r>
            <a:r>
              <a:rPr lang="en-US" altLang="ja-JP" dirty="0" smtClean="0"/>
              <a:t>ver emerging new (and brand new) topics</a:t>
            </a:r>
          </a:p>
          <a:p>
            <a:pPr lvl="1" eaLnBrk="1" hangingPunct="1">
              <a:defRPr/>
            </a:pPr>
            <a:r>
              <a:rPr lang="en-US" altLang="ja-JP" dirty="0" smtClean="0"/>
              <a:t>mysteries in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)+A</a:t>
            </a:r>
          </a:p>
          <a:p>
            <a:pPr lvl="1" eaLnBrk="1" hangingPunct="1">
              <a:defRPr/>
            </a:pPr>
            <a:r>
              <a:rPr lang="en-US" altLang="ja-JP" dirty="0" smtClean="0"/>
              <a:t>ultra-intense U(1) magnetic field</a:t>
            </a:r>
          </a:p>
          <a:p>
            <a:pPr eaLnBrk="1" hangingPunct="1">
              <a:defRPr/>
            </a:pPr>
            <a:r>
              <a:rPr lang="en-US" altLang="ja-JP" dirty="0"/>
              <a:t>e</a:t>
            </a:r>
            <a:r>
              <a:rPr lang="en-US" altLang="ja-JP" dirty="0" smtClean="0"/>
              <a:t>stablished and unique: relevant to broader physics</a:t>
            </a:r>
          </a:p>
          <a:p>
            <a:pPr lvl="1" eaLnBrk="1" hangingPunct="1">
              <a:defRPr/>
            </a:pPr>
            <a:r>
              <a:rPr lang="en-US" altLang="ja-JP" dirty="0" smtClean="0"/>
              <a:t>complementary with e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+</a:t>
            </a:r>
            <a:r>
              <a:rPr lang="en-US" altLang="ja-JP" dirty="0"/>
              <a:t>+e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p</a:t>
            </a:r>
            <a:r>
              <a:rPr lang="en-US" altLang="ja-JP" dirty="0" err="1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/lower energy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Summary and Concluding Remarks</a:t>
            </a:r>
            <a:endParaRPr lang="ja-JP" altLang="en-US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34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R</a:t>
            </a:r>
            <a:r>
              <a:rPr lang="en-US" altLang="ja-JP" dirty="0" smtClean="0"/>
              <a:t>elativistic </a:t>
            </a:r>
            <a:r>
              <a:rPr lang="en-US" altLang="ja-JP" dirty="0" smtClean="0">
                <a:solidFill>
                  <a:srgbClr val="FFFF00"/>
                </a:solidFill>
              </a:rPr>
              <a:t>H</a:t>
            </a:r>
            <a:r>
              <a:rPr lang="en-US" altLang="ja-JP" dirty="0" smtClean="0"/>
              <a:t>eavy </a:t>
            </a:r>
            <a:r>
              <a:rPr lang="en-US" altLang="ja-JP" dirty="0" smtClean="0">
                <a:solidFill>
                  <a:srgbClr val="FFFF00"/>
                </a:solidFill>
              </a:rPr>
              <a:t>I</a:t>
            </a:r>
            <a:r>
              <a:rPr lang="en-US" altLang="ja-JP" dirty="0" smtClean="0"/>
              <a:t>on </a:t>
            </a:r>
            <a:r>
              <a:rPr lang="en-US" altLang="ja-JP" dirty="0" smtClean="0">
                <a:solidFill>
                  <a:srgbClr val="FFFF00"/>
                </a:solidFill>
              </a:rPr>
              <a:t>C</a:t>
            </a:r>
            <a:r>
              <a:rPr lang="en-US" altLang="ja-JP" dirty="0" smtClean="0"/>
              <a:t>ollider at BNL</a:t>
            </a:r>
            <a:endParaRPr lang="ja-JP" altLang="en-US" dirty="0" smtClean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8313" y="836613"/>
            <a:ext cx="7115175" cy="2133600"/>
            <a:chOff x="295" y="527"/>
            <a:chExt cx="4482" cy="1344"/>
          </a:xfrm>
        </p:grpSpPr>
        <p:pic>
          <p:nvPicPr>
            <p:cNvPr id="20490" name="Picture 7" descr="PhlogoColorA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09"/>
              <a:ext cx="960" cy="28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Oval 8"/>
            <p:cNvSpPr>
              <a:spLocks noChangeArrowheads="1"/>
            </p:cNvSpPr>
            <p:nvPr/>
          </p:nvSpPr>
          <p:spPr bwMode="auto">
            <a:xfrm>
              <a:off x="679" y="5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2" name="Picture 10" descr="無題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754"/>
              <a:ext cx="672" cy="36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Oval 11"/>
            <p:cNvSpPr>
              <a:spLocks noChangeArrowheads="1"/>
            </p:cNvSpPr>
            <p:nvPr/>
          </p:nvSpPr>
          <p:spPr bwMode="auto">
            <a:xfrm>
              <a:off x="4471" y="57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4" name="Picture 13" descr="star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253"/>
              <a:ext cx="544" cy="395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Oval 14"/>
            <p:cNvSpPr>
              <a:spLocks noChangeArrowheads="1"/>
            </p:cNvSpPr>
            <p:nvPr/>
          </p:nvSpPr>
          <p:spPr bwMode="auto">
            <a:xfrm>
              <a:off x="2407" y="17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6" name="Picture 15" descr="phenix_75_72dp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53"/>
              <a:ext cx="1152" cy="37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Oval 16"/>
            <p:cNvSpPr>
              <a:spLocks noChangeArrowheads="1"/>
            </p:cNvSpPr>
            <p:nvPr/>
          </p:nvSpPr>
          <p:spPr bwMode="auto">
            <a:xfrm>
              <a:off x="295" y="129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</p:grpSp>
      <p:sp>
        <p:nvSpPr>
          <p:cNvPr id="2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4214813"/>
            <a:ext cx="8218488" cy="2071687"/>
          </a:xfrm>
          <a:solidFill>
            <a:schemeClr val="bg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dirty="0" smtClean="0"/>
              <a:t>2 independent super-conducting synchrotrons</a:t>
            </a:r>
          </a:p>
          <a:p>
            <a:pPr eaLnBrk="1" hangingPunct="1"/>
            <a:r>
              <a:rPr lang="en-US" altLang="ja-JP" dirty="0" smtClean="0"/>
              <a:t>up to 100 A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Au and/or 250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(polarized) </a:t>
            </a:r>
            <a:r>
              <a:rPr lang="en-US" altLang="ja-JP" i="1" dirty="0" smtClean="0"/>
              <a:t>p</a:t>
            </a:r>
          </a:p>
          <a:p>
            <a:pPr lvl="1" eaLnBrk="1" hangingPunct="1"/>
            <a:r>
              <a:rPr lang="en-US" altLang="ja-JP" dirty="0" err="1" smtClean="0"/>
              <a:t>Au+Au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Cu+Cu</a:t>
            </a:r>
            <a:r>
              <a:rPr lang="en-US" altLang="ja-JP" dirty="0" smtClean="0"/>
              <a:t>/U+U/</a:t>
            </a:r>
            <a:r>
              <a:rPr lang="en-US" altLang="ja-JP" i="1" dirty="0" err="1" smtClean="0"/>
              <a:t>d</a:t>
            </a:r>
            <a:r>
              <a:rPr lang="en-US" altLang="ja-JP" dirty="0" err="1" smtClean="0"/>
              <a:t>+Au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i="1" dirty="0" smtClean="0"/>
              <a:t> (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+Au</a:t>
            </a:r>
            <a:r>
              <a:rPr lang="en-US" altLang="ja-JP" dirty="0" smtClean="0"/>
              <a:t>/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He+Au/…)</a:t>
            </a:r>
          </a:p>
          <a:p>
            <a:pPr eaLnBrk="1" hangingPunct="1"/>
            <a:r>
              <a:rPr lang="en-US" altLang="ja-JP" dirty="0" smtClean="0"/>
              <a:t>4 (presently 2) complementary experiments</a:t>
            </a:r>
            <a:endParaRPr lang="ja-JP" altLang="en-US" dirty="0" smtClean="0"/>
          </a:p>
        </p:txBody>
      </p:sp>
      <p:pic>
        <p:nvPicPr>
          <p:cNvPr id="25" name="Picture 2" descr="PHENIXcn1-108-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785813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日付プレースホルダー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RHIC Outcomes: New State of Matter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62313" y="3651250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latin typeface="Arial" charset="0"/>
                <a:ea typeface="ＭＳ ゴシック" pitchFamily="49" charset="-128"/>
              </a:rPr>
              <a:t>The matter may melt and/or regenerate J/</a:t>
            </a:r>
            <a:r>
              <a:rPr lang="en-US" altLang="ja-JP" sz="1800" b="0">
                <a:latin typeface="Symbol" pitchFamily="18" charset="2"/>
                <a:ea typeface="ＭＳ ゴシック" pitchFamily="49" charset="-128"/>
              </a:rPr>
              <a:t>y</a:t>
            </a:r>
            <a:r>
              <a:rPr lang="en-US" altLang="ja-JP" sz="1800" b="0">
                <a:latin typeface="Arial" charset="0"/>
                <a:ea typeface="ＭＳ ゴシック" pitchFamily="49" charset="-128"/>
              </a:rPr>
              <a:t>’s</a:t>
            </a:r>
            <a:endParaRPr lang="en-US" altLang="ja-JP" sz="1800" b="0">
              <a:latin typeface="Symbol" pitchFamily="18" charset="2"/>
              <a:ea typeface="ＭＳ ゴシック" pitchFamily="49" charset="-128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00313" y="30718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chemeClr val="accent2"/>
                </a:solidFill>
                <a:latin typeface="Arial" charset="0"/>
                <a:ea typeface="ＭＳ ゴシック" pitchFamily="49" charset="-128"/>
              </a:rPr>
              <a:t>The matter is dense</a:t>
            </a:r>
          </a:p>
        </p:txBody>
      </p:sp>
      <p:pic>
        <p:nvPicPr>
          <p:cNvPr id="11" name="Picture 13" descr="Fig1_w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076700"/>
            <a:ext cx="30321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ppg0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276725"/>
            <a:ext cx="22542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dirpho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614738"/>
            <a:ext cx="246856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047750" y="5643563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0066FF"/>
                </a:solidFill>
                <a:latin typeface="Arial" charset="0"/>
                <a:ea typeface="ＭＳ ゴシック" pitchFamily="49" charset="-128"/>
              </a:rPr>
              <a:t>The matter modifies jets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781800" y="5929313"/>
            <a:ext cx="1898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3300"/>
                </a:solidFill>
                <a:latin typeface="Arial" charset="0"/>
                <a:ea typeface="ＭＳ ゴシック" pitchFamily="49" charset="-128"/>
              </a:rPr>
              <a:t>The matter is hot</a:t>
            </a:r>
          </a:p>
        </p:txBody>
      </p:sp>
      <p:pic>
        <p:nvPicPr>
          <p:cNvPr id="17" name="Picture 22" descr="HQElo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81100"/>
            <a:ext cx="32146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HQFlo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43063"/>
            <a:ext cx="38576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48400" y="3071813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C000"/>
                </a:solidFill>
                <a:latin typeface="Arial" charset="0"/>
                <a:ea typeface="ＭＳ ゴシック" pitchFamily="49" charset="-128"/>
              </a:rPr>
              <a:t>The matter is strongly coupled</a:t>
            </a: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57375"/>
            <a:ext cx="2286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asahi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79193"/>
            <a:ext cx="2693987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asah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1315071"/>
            <a:ext cx="1657548" cy="500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hugoku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34843"/>
            <a:ext cx="2709863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yomiuri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400551"/>
            <a:ext cx="346551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hugoku19jul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60463"/>
            <a:ext cx="22383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dirty="0" err="1" smtClean="0"/>
              <a:t>partonic</a:t>
            </a:r>
            <a:r>
              <a:rPr lang="en-US" altLang="ja-JP" dirty="0" smtClean="0"/>
              <a:t>: quarks’ degrees of freedom, screening</a:t>
            </a:r>
          </a:p>
          <a:p>
            <a:pPr lvl="1" eaLnBrk="1" hangingPunct="1"/>
            <a:r>
              <a:rPr lang="en-US" altLang="ja-JP" dirty="0" smtClean="0"/>
              <a:t>constituent quark number scaling of collective motion</a:t>
            </a:r>
          </a:p>
          <a:p>
            <a:pPr lvl="1" eaLnBrk="1" hangingPunct="1"/>
            <a:r>
              <a:rPr lang="en-US" altLang="ja-JP" dirty="0" smtClean="0"/>
              <a:t>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suppression</a:t>
            </a:r>
          </a:p>
          <a:p>
            <a:pPr eaLnBrk="1" hangingPunct="1"/>
            <a:r>
              <a:rPr lang="en-US" altLang="ja-JP" dirty="0" smtClean="0"/>
              <a:t>dense: energy loss of (even heavy) quarks</a:t>
            </a:r>
          </a:p>
          <a:p>
            <a:pPr lvl="1" eaLnBrk="1" hangingPunct="1"/>
            <a:r>
              <a:rPr lang="en-US" altLang="ja-JP" dirty="0" smtClean="0"/>
              <a:t>jet quenching (high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suppression)</a:t>
            </a:r>
          </a:p>
          <a:p>
            <a:pPr lvl="1" eaLnBrk="1" hangingPunct="1"/>
            <a:r>
              <a:rPr lang="en-US" altLang="ja-JP" dirty="0" smtClean="0"/>
              <a:t>jet modification</a:t>
            </a:r>
          </a:p>
          <a:p>
            <a:pPr eaLnBrk="1" hangingPunct="1"/>
            <a:r>
              <a:rPr lang="en-US" altLang="ja-JP" dirty="0" smtClean="0"/>
              <a:t>strongly coupled: perfect fluidity</a:t>
            </a:r>
            <a:endParaRPr lang="ja-JP" altLang="en-US" dirty="0" smtClean="0"/>
          </a:p>
          <a:p>
            <a:pPr lvl="1" eaLnBrk="1" hangingPunct="1"/>
            <a:r>
              <a:rPr lang="en-US" altLang="ja-JP" dirty="0" smtClean="0"/>
              <a:t>hydro-dynamical collective motion</a:t>
            </a:r>
          </a:p>
          <a:p>
            <a:pPr eaLnBrk="1" hangingPunct="1"/>
            <a:r>
              <a:rPr lang="en-US" altLang="ja-JP" dirty="0" smtClean="0"/>
              <a:t>hot: thermally radiative</a:t>
            </a:r>
          </a:p>
          <a:p>
            <a:pPr lvl="1" eaLnBrk="1" hangingPunct="1"/>
            <a:r>
              <a:rPr lang="en-US" altLang="ja-JP" dirty="0" smtClean="0"/>
              <a:t>thermal (virtual) photons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20" name="フッター プレースホルダー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357313"/>
            <a:ext cx="4429125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コンテンツ プレースホルダ 17"/>
          <p:cNvSpPr>
            <a:spLocks noGrp="1"/>
          </p:cNvSpPr>
          <p:nvPr>
            <p:ph idx="13"/>
          </p:nvPr>
        </p:nvSpPr>
        <p:spPr>
          <a:xfrm>
            <a:off x="4286250" y="1319213"/>
            <a:ext cx="4533900" cy="4033837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real and virtual photon methods </a:t>
            </a:r>
            <a:r>
              <a:rPr lang="en-US" altLang="ja-JP" dirty="0" err="1" smtClean="0"/>
              <a:t>consisitent</a:t>
            </a:r>
            <a:endParaRPr lang="en-US" altLang="ja-JP" dirty="0"/>
          </a:p>
          <a:p>
            <a:pPr>
              <a:defRPr/>
            </a:pPr>
            <a:r>
              <a:rPr lang="en-US" altLang="ja-JP" dirty="0" err="1" smtClean="0"/>
              <a:t>Au+Au</a:t>
            </a:r>
            <a:r>
              <a:rPr lang="en-US" altLang="ja-JP" dirty="0" smtClean="0"/>
              <a:t>: “thermal” excess</a:t>
            </a:r>
            <a:endParaRPr lang="en-US" altLang="ja-JP" dirty="0"/>
          </a:p>
          <a:p>
            <a:pPr lvl="1">
              <a:defRPr/>
            </a:pPr>
            <a:r>
              <a:rPr lang="en-US" altLang="ja-JP" dirty="0" smtClean="0"/>
              <a:t>~ </a:t>
            </a:r>
            <a:r>
              <a:rPr lang="en-US" altLang="ja-JP" dirty="0"/>
              <a:t>exponential </a:t>
            </a:r>
            <a:r>
              <a:rPr lang="en-US" altLang="ja-JP" dirty="0" smtClean="0"/>
              <a:t>with slope 221 </a:t>
            </a:r>
            <a:r>
              <a:rPr lang="en-US" altLang="ja-JP" dirty="0">
                <a:sym typeface="Symbol" pitchFamily="18" charset="2"/>
              </a:rPr>
              <a:t> </a:t>
            </a:r>
            <a:r>
              <a:rPr lang="en-US" altLang="ja-JP" dirty="0"/>
              <a:t>19</a:t>
            </a:r>
            <a:r>
              <a:rPr lang="en-US" altLang="ja-JP" dirty="0">
                <a:sym typeface="Symbol" pitchFamily="18" charset="2"/>
              </a:rPr>
              <a:t> </a:t>
            </a:r>
            <a:r>
              <a:rPr lang="en-US" altLang="ja-JP" dirty="0"/>
              <a:t> 19 </a:t>
            </a:r>
            <a:r>
              <a:rPr lang="en-US" altLang="ja-JP" dirty="0" smtClean="0"/>
              <a:t>MeV</a:t>
            </a:r>
          </a:p>
          <a:p>
            <a:pPr>
              <a:defRPr/>
            </a:pPr>
            <a:r>
              <a:rPr lang="en-US" altLang="ja-JP" i="1" dirty="0"/>
              <a:t>c</a:t>
            </a:r>
            <a:r>
              <a:rPr lang="en-US" altLang="ja-JP" i="1" dirty="0" smtClean="0"/>
              <a:t>f.</a:t>
            </a:r>
            <a:r>
              <a:rPr lang="en-US" altLang="ja-JP" dirty="0" smtClean="0"/>
              <a:t> </a:t>
            </a:r>
            <a:r>
              <a:rPr lang="en-US" altLang="ja-JP" i="1" dirty="0" err="1"/>
              <a:t>p</a:t>
            </a:r>
            <a:r>
              <a:rPr lang="en-US" altLang="ja-JP" dirty="0" err="1"/>
              <a:t>+</a:t>
            </a:r>
            <a:r>
              <a:rPr lang="en-US" altLang="ja-JP" i="1" dirty="0" err="1"/>
              <a:t>p</a:t>
            </a:r>
            <a:r>
              <a:rPr lang="en-US" altLang="ja-JP" dirty="0"/>
              <a:t> </a:t>
            </a:r>
            <a:r>
              <a:rPr lang="en-US" altLang="ja-JP" dirty="0" smtClean="0"/>
              <a:t>data</a:t>
            </a:r>
          </a:p>
          <a:p>
            <a:pPr lvl="1">
              <a:defRPr/>
            </a:pPr>
            <a:r>
              <a:rPr lang="en-US" altLang="ja-JP" dirty="0" smtClean="0"/>
              <a:t>consistent </a:t>
            </a:r>
            <a:r>
              <a:rPr lang="en-US" altLang="ja-JP" dirty="0"/>
              <a:t>with </a:t>
            </a:r>
            <a:r>
              <a:rPr lang="en-US" altLang="ja-JP" dirty="0" err="1"/>
              <a:t>pQCD</a:t>
            </a:r>
            <a:r>
              <a:rPr lang="en-US" altLang="ja-JP" dirty="0"/>
              <a:t> down to low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altLang="ja-JP" dirty="0"/>
          </a:p>
          <a:p>
            <a:pPr marL="0" indent="0">
              <a:buFont typeface="Wingdings" pitchFamily="2" charset="2"/>
              <a:buNone/>
              <a:defRPr/>
            </a:pPr>
            <a:endParaRPr lang="en-US" altLang="ja-JP" dirty="0"/>
          </a:p>
        </p:txBody>
      </p:sp>
      <p:sp>
        <p:nvSpPr>
          <p:cNvPr id="27657" name="TextBox 6"/>
          <p:cNvSpPr txBox="1">
            <a:spLocks noChangeArrowheads="1"/>
          </p:cNvSpPr>
          <p:nvPr/>
        </p:nvSpPr>
        <p:spPr bwMode="auto">
          <a:xfrm>
            <a:off x="4357688" y="5429250"/>
            <a:ext cx="2428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NLO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pQCD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 (W.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Vogelsang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sp>
        <p:nvSpPr>
          <p:cNvPr id="27653" name="タイトル 16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Photons (</a:t>
            </a:r>
            <a:r>
              <a:rPr lang="en-US" altLang="ja-JP" dirty="0" smtClean="0">
                <a:latin typeface="Symbol" pitchFamily="18" charset="2"/>
              </a:rPr>
              <a:t>g </a:t>
            </a:r>
            <a:r>
              <a:rPr lang="en-US" altLang="ja-JP" dirty="0" smtClean="0"/>
              <a:t>and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*) as Thermometer</a:t>
            </a:r>
            <a:endParaRPr lang="ja-JP" altLang="en-US" dirty="0" smtClean="0"/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357688" y="5178425"/>
            <a:ext cx="4606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 PRL 104, 132301 (2010)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2051050" y="4005263"/>
            <a:ext cx="2300288" cy="720725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1908175" y="2600325"/>
            <a:ext cx="2443163" cy="0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 6"/>
          <p:cNvSpPr/>
          <p:nvPr/>
        </p:nvSpPr>
        <p:spPr>
          <a:xfrm>
            <a:off x="827088" y="1628775"/>
            <a:ext cx="1081087" cy="237648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617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Initial Temperature Evaluation</a:t>
            </a:r>
            <a:endParaRPr lang="ja-JP" altLang="en-US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214563"/>
            <a:ext cx="3786187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2781300"/>
            <a:ext cx="42513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コネクタ 17"/>
          <p:cNvCxnSpPr/>
          <p:nvPr/>
        </p:nvCxnSpPr>
        <p:spPr>
          <a:xfrm>
            <a:off x="4945063" y="4679950"/>
            <a:ext cx="347662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945063" y="4818063"/>
            <a:ext cx="34766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065713" y="4330700"/>
            <a:ext cx="714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70C0"/>
                </a:solidFill>
                <a:latin typeface="+mn-lt"/>
              </a:rPr>
              <a:t>slope</a:t>
            </a:r>
            <a:endParaRPr lang="ja-JP" alt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46663" y="4772025"/>
            <a:ext cx="2419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+mn-lt"/>
              </a:rPr>
              <a:t>transition temperature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526926"/>
            <a:ext cx="321310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282825" y="4818063"/>
            <a:ext cx="2360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PRC 81, 034911 (2010)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4643438" y="5038226"/>
            <a:ext cx="3375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ALICE (M. Wilde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Nucl.Phys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. </a:t>
            </a: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A904-905, 573c (2013)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Picture 2" descr="http://i.andhranews.net/Books/Guinness-World-Record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31" y="2975392"/>
            <a:ext cx="1880833" cy="18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コンテンツ プレースホルダ 14"/>
          <p:cNvSpPr>
            <a:spLocks noGrp="1"/>
          </p:cNvSpPr>
          <p:nvPr>
            <p:ph idx="13"/>
          </p:nvPr>
        </p:nvSpPr>
        <p:spPr>
          <a:xfrm>
            <a:off x="457200" y="1143000"/>
            <a:ext cx="8307388" cy="5167313"/>
          </a:xfrm>
        </p:spPr>
        <p:txBody>
          <a:bodyPr/>
          <a:lstStyle/>
          <a:p>
            <a:r>
              <a:rPr lang="en-US" altLang="ja-JP" dirty="0" smtClean="0"/>
              <a:t>initial temperature &gt; data slope ~ 220 MeV</a:t>
            </a:r>
          </a:p>
          <a:p>
            <a:r>
              <a:rPr lang="en-US" altLang="ja-JP" dirty="0" smtClean="0"/>
              <a:t>300–600 MeV (model dependence within factor 2)</a:t>
            </a:r>
          </a:p>
          <a:p>
            <a:pPr lvl="1"/>
            <a:r>
              <a:rPr lang="en-US" altLang="ja-JP" dirty="0" smtClean="0"/>
              <a:t>hydro-dynamic description</a:t>
            </a:r>
          </a:p>
          <a:p>
            <a:pPr lvl="2"/>
            <a:r>
              <a:rPr lang="en-US" altLang="ja-JP" dirty="0" smtClean="0"/>
              <a:t>w/ </a:t>
            </a:r>
            <a:r>
              <a:rPr lang="en-US" altLang="ja-JP" i="1" dirty="0" smtClean="0">
                <a:latin typeface="Symbol" pitchFamily="18" charset="2"/>
              </a:rPr>
              <a:t>t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= 0.15–0.6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 smtClean="0"/>
              <a:t>slope ~ 304 </a:t>
            </a:r>
            <a:r>
              <a:rPr lang="en-US" altLang="ja-JP" dirty="0" smtClean="0">
                <a:sym typeface="Symbol" pitchFamily="18" charset="2"/>
              </a:rPr>
              <a:t> </a:t>
            </a:r>
            <a:r>
              <a:rPr lang="en-US" altLang="ja-JP" dirty="0" smtClean="0"/>
              <a:t>51 MeV at LHC-ALICE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i="1" dirty="0" smtClean="0"/>
              <a:t>cf.</a:t>
            </a:r>
            <a:r>
              <a:rPr lang="en-US" altLang="ja-JP" dirty="0" smtClean="0"/>
              <a:t> phase transition predicted at ~ 170 MeV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737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0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97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056063" y="2118048"/>
            <a:ext cx="39719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0">
              <a:latin typeface="Arial" charset="0"/>
            </a:endParaRPr>
          </a:p>
        </p:txBody>
      </p:sp>
      <p:sp>
        <p:nvSpPr>
          <p:cNvPr id="29703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Boundary Crossed at RHIC</a:t>
            </a:r>
            <a:endParaRPr lang="ja-JP" altLang="en-US" dirty="0" smtClean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342459" y="3975099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29" name="Rectangle 55"/>
          <p:cNvSpPr>
            <a:spLocks noChangeArrowheads="1"/>
          </p:cNvSpPr>
          <p:nvPr/>
        </p:nvSpPr>
        <p:spPr bwMode="auto">
          <a:xfrm>
            <a:off x="4788173" y="5147469"/>
            <a:ext cx="30241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F. </a:t>
            </a:r>
            <a:r>
              <a:rPr lang="en-US" altLang="ja-JP" sz="1600" dirty="0" err="1">
                <a:solidFill>
                  <a:srgbClr val="002060"/>
                </a:solidFill>
                <a:latin typeface="ＭＳ Ｐゴシック" pitchFamily="50" charset="-128"/>
              </a:rPr>
              <a:t>Karsch</a:t>
            </a:r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,</a:t>
            </a:r>
          </a:p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Lect. Notes Phys. 583 (2002) 209</a:t>
            </a:r>
            <a:endParaRPr lang="en-US" altLang="ja-JP" i="1" dirty="0">
              <a:solidFill>
                <a:srgbClr val="002060"/>
              </a:solidFill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7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747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only possible boundary to experimentally cross</a:t>
            </a:r>
          </a:p>
          <a:p>
            <a:pPr lvl="1"/>
            <a:r>
              <a:rPr lang="en-US" altLang="ja-JP" dirty="0" smtClean="0"/>
              <a:t>to prove (or disprove) paradigm of universe evolution</a:t>
            </a:r>
          </a:p>
          <a:p>
            <a:pPr lvl="1"/>
            <a:r>
              <a:rPr lang="en-US" altLang="ja-JP" dirty="0" smtClean="0"/>
              <a:t>not just to catch residue</a:t>
            </a:r>
          </a:p>
          <a:p>
            <a:pPr lvl="1"/>
            <a:endParaRPr lang="ja-JP" altLang="en-US" dirty="0" smtClean="0"/>
          </a:p>
        </p:txBody>
      </p:sp>
      <p:sp>
        <p:nvSpPr>
          <p:cNvPr id="1843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Uniqueness of QCD Phase Transition</a:t>
            </a:r>
            <a:endParaRPr lang="ja-JP" altLang="en-US" smtClean="0"/>
          </a:p>
        </p:txBody>
      </p:sp>
      <p:graphicFrame>
        <p:nvGraphicFramePr>
          <p:cNvPr id="18436" name="オブジェクト 1"/>
          <p:cNvGraphicFramePr>
            <a:graphicFrameLocks noChangeAspect="1"/>
          </p:cNvGraphicFramePr>
          <p:nvPr/>
        </p:nvGraphicFramePr>
        <p:xfrm>
          <a:off x="2771775" y="2576513"/>
          <a:ext cx="5256213" cy="371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9" name="Acrobat Document" r:id="rId3" imgW="10684800" imgH="7568280" progId="AcroExch.Document.7">
                  <p:embed/>
                </p:oleObj>
              </mc:Choice>
              <mc:Fallback>
                <p:oleObj name="Acrobat Document" r:id="rId3" imgW="10684800" imgH="7568280" progId="AcroExch.Document.7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576513"/>
                        <a:ext cx="5256213" cy="371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27088" y="5922963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K. Homma, 2008/09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2014/4/17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Hadron Physics Symposium – Physics at High Energy A+A Colliders – K.Shigaki</a:t>
            </a:r>
            <a:endParaRPr lang="ja-JP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8</a:t>
            </a:fld>
            <a:r>
              <a:rPr lang="en-US" altLang="ja-JP" smtClean="0"/>
              <a:t>/34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2.8|10.5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0.5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5.4|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9.4|3.9|6.2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29655</TotalTime>
  <Words>3089</Words>
  <Application>Microsoft Macintosh PowerPoint</Application>
  <PresentationFormat>画面に合わせる (4:3)</PresentationFormat>
  <Paragraphs>571</Paragraphs>
  <Slides>35</Slides>
  <Notes>12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35</vt:i4>
      </vt:variant>
    </vt:vector>
  </HeadingPairs>
  <TitlesOfParts>
    <vt:vector size="38" baseType="lpstr">
      <vt:lpstr>newstyle</vt:lpstr>
      <vt:lpstr>Acrobat Document</vt:lpstr>
      <vt:lpstr>Image</vt:lpstr>
      <vt:lpstr>Physics at High Energy Nucleus-Nucleus Colliders: Prospect and Relevance to Hadron Physics</vt:lpstr>
      <vt:lpstr>Presentation Outline</vt:lpstr>
      <vt:lpstr>~ 25 Years of “QGP” Hunting</vt:lpstr>
      <vt:lpstr>Relativistic Heavy Ion Collider at BNL</vt:lpstr>
      <vt:lpstr>RHIC Outcomes: New State of Matter</vt:lpstr>
      <vt:lpstr>Photons (g and g*) as Thermometer</vt:lpstr>
      <vt:lpstr>Initial Temperature Evaluation</vt:lpstr>
      <vt:lpstr>Boundary Crossed at RHIC</vt:lpstr>
      <vt:lpstr>Uniqueness of QCD Phase Transition</vt:lpstr>
      <vt:lpstr>Looking into “Parallel World”</vt:lpstr>
      <vt:lpstr>Relevance and Complementarity</vt:lpstr>
      <vt:lpstr>Further Adventure beyond Boundary</vt:lpstr>
      <vt:lpstr>A Large Ion Collider Experiment</vt:lpstr>
      <vt:lpstr>Highest Energy A+A Collision</vt:lpstr>
      <vt:lpstr>Abundant Particle Production</vt:lpstr>
      <vt:lpstr>Prominent Probes at Higher Energies</vt:lpstr>
      <vt:lpstr>Jet Modification at LHC</vt:lpstr>
      <vt:lpstr>Jet Energy Loss and Redistribution</vt:lpstr>
      <vt:lpstr>Survived Jets Un- (or Little-) Modified</vt:lpstr>
      <vt:lpstr>More Differential: Mass Hierarchy?</vt:lpstr>
      <vt:lpstr>sPHENIX: Feedback to RHIC from LHC</vt:lpstr>
      <vt:lpstr>Aiming at (Partial) Start in 2019</vt:lpstr>
      <vt:lpstr>Not Only Jet: “Day-1 Upgrade”</vt:lpstr>
      <vt:lpstr>Key Project at BNL in Next Decade</vt:lpstr>
      <vt:lpstr>ALICE (-Japan) in Next Decade</vt:lpstr>
      <vt:lpstr>p(d)+A Gathering New Attention</vt:lpstr>
      <vt:lpstr>Something More Complicated (?)</vt:lpstr>
      <vt:lpstr>Discovery in p+p and p+A at LHC</vt:lpstr>
      <vt:lpstr>Hydro-like Behaviors in p+Pb</vt:lpstr>
      <vt:lpstr>Quark Fluid in p+Pb?</vt:lpstr>
      <vt:lpstr>Another Relevance/Complementarity</vt:lpstr>
      <vt:lpstr>Brand New Topic: Ultra-Intense Field</vt:lpstr>
      <vt:lpstr> g (Low Mass e+e-) “Polarization”</vt:lpstr>
      <vt:lpstr>Work in Progress (at ALICE/PHENIX)</vt:lpstr>
      <vt:lpstr>Summary and Concluding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Hot Partonic Matter at LHC-ALICE</dc:title>
  <dc:creator>Kenta Shigaki</dc:creator>
  <cp:lastModifiedBy>Shigaki Kenta</cp:lastModifiedBy>
  <cp:revision>584</cp:revision>
  <cp:lastPrinted>2014-04-10T08:54:32Z</cp:lastPrinted>
  <dcterms:created xsi:type="dcterms:W3CDTF">2008-03-11T09:51:31Z</dcterms:created>
  <dcterms:modified xsi:type="dcterms:W3CDTF">2014-04-17T09:04:52Z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TC011182191041</vt:lpwstr>
  </property>
</Properties>
</file>