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51"/>
  </p:notesMasterIdLst>
  <p:handoutMasterIdLst>
    <p:handoutMasterId r:id="rId52"/>
  </p:handoutMasterIdLst>
  <p:sldIdLst>
    <p:sldId id="691" r:id="rId2"/>
    <p:sldId id="557" r:id="rId3"/>
    <p:sldId id="649" r:id="rId4"/>
    <p:sldId id="680" r:id="rId5"/>
    <p:sldId id="275" r:id="rId6"/>
    <p:sldId id="606" r:id="rId7"/>
    <p:sldId id="666" r:id="rId8"/>
    <p:sldId id="667" r:id="rId9"/>
    <p:sldId id="725" r:id="rId10"/>
    <p:sldId id="726" r:id="rId11"/>
    <p:sldId id="828" r:id="rId12"/>
    <p:sldId id="831" r:id="rId13"/>
    <p:sldId id="832" r:id="rId14"/>
    <p:sldId id="823" r:id="rId15"/>
    <p:sldId id="824" r:id="rId16"/>
    <p:sldId id="826" r:id="rId17"/>
    <p:sldId id="827" r:id="rId18"/>
    <p:sldId id="819" r:id="rId19"/>
    <p:sldId id="820" r:id="rId20"/>
    <p:sldId id="821" r:id="rId21"/>
    <p:sldId id="822" r:id="rId22"/>
    <p:sldId id="829" r:id="rId23"/>
    <p:sldId id="830" r:id="rId24"/>
    <p:sldId id="866" r:id="rId25"/>
    <p:sldId id="840" r:id="rId26"/>
    <p:sldId id="846" r:id="rId27"/>
    <p:sldId id="847" r:id="rId28"/>
    <p:sldId id="848" r:id="rId29"/>
    <p:sldId id="849" r:id="rId30"/>
    <p:sldId id="850" r:id="rId31"/>
    <p:sldId id="851" r:id="rId32"/>
    <p:sldId id="693" r:id="rId33"/>
    <p:sldId id="860" r:id="rId34"/>
    <p:sldId id="694" r:id="rId35"/>
    <p:sldId id="696" r:id="rId36"/>
    <p:sldId id="715" r:id="rId37"/>
    <p:sldId id="793" r:id="rId38"/>
    <p:sldId id="862" r:id="rId39"/>
    <p:sldId id="861" r:id="rId40"/>
    <p:sldId id="795" r:id="rId41"/>
    <p:sldId id="863" r:id="rId42"/>
    <p:sldId id="864" r:id="rId43"/>
    <p:sldId id="865" r:id="rId44"/>
    <p:sldId id="754" r:id="rId45"/>
    <p:sldId id="859" r:id="rId46"/>
    <p:sldId id="761" r:id="rId47"/>
    <p:sldId id="724" r:id="rId48"/>
    <p:sldId id="723" r:id="rId49"/>
    <p:sldId id="556" r:id="rId50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608020"/>
    <a:srgbClr val="0000FF"/>
    <a:srgbClr val="FF00FF"/>
    <a:srgbClr val="80601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8" autoAdjust="0"/>
  </p:normalViewPr>
  <p:slideViewPr>
    <p:cSldViewPr>
      <p:cViewPr varScale="1">
        <p:scale>
          <a:sx n="103" d="100"/>
          <a:sy n="103" d="100"/>
        </p:scale>
        <p:origin x="-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B502B2-155D-450A-B178-5C318961021B}" type="datetimeFigureOut">
              <a:rPr lang="ja-JP" altLang="en-US"/>
              <a:pPr>
                <a:defRPr/>
              </a:pPr>
              <a:t>15/12/03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D3D0BE-4BF6-441C-B760-E1C5DA6BB9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238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57F0B3-9ED3-413F-B941-718424E65A29}" type="datetimeFigureOut">
              <a:rPr lang="ja-JP" altLang="en-US"/>
              <a:pPr>
                <a:defRPr/>
              </a:pPr>
              <a:t>15/12/03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B5CCC1-7F5C-463E-B119-C5B32ECCB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37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10138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5FAC47-D753-1245-8A07-E0280AADBE7C}" type="slidenum">
              <a:rPr lang="ja-JP" altLang="en-US"/>
              <a:pPr eaLnBrk="1" hangingPunct="1"/>
              <a:t>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6785BE2-EBC3-48DF-BFBE-AAB2F0EA8329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210211-E2E1-D541-9AEA-7C79A9BE63B5}" type="slidenum">
              <a:rPr lang="en-US" altLang="ja-JP" sz="1200"/>
              <a:pPr/>
              <a:t>28</a:t>
            </a:fld>
            <a:endParaRPr lang="en-US" altLang="ja-JP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195"/>
              </a:spcBef>
            </a:pPr>
            <a:r>
              <a:rPr lang="en-US" dirty="0">
                <a:solidFill>
                  <a:srgbClr val="336699"/>
                </a:solidFill>
              </a:rPr>
              <a:t>Chip size: 15mm x 30mm, Pixel pitch ~ 30 </a:t>
            </a:r>
            <a:r>
              <a:rPr lang="en-US" dirty="0">
                <a:solidFill>
                  <a:srgbClr val="336699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336699"/>
                </a:solidFill>
              </a:rPr>
              <a:t>m, Spatial resolution ~ 5 </a:t>
            </a:r>
            <a:r>
              <a:rPr lang="en-US" dirty="0">
                <a:solidFill>
                  <a:srgbClr val="336699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336699"/>
                </a:solidFill>
              </a:rPr>
              <a:t>m, Power density &lt; 100 </a:t>
            </a:r>
            <a:r>
              <a:rPr lang="en-US" dirty="0" err="1">
                <a:solidFill>
                  <a:srgbClr val="336699"/>
                </a:solidFill>
              </a:rPr>
              <a:t>mW</a:t>
            </a:r>
            <a:r>
              <a:rPr lang="en-US" dirty="0">
                <a:solidFill>
                  <a:srgbClr val="336699"/>
                </a:solidFill>
              </a:rPr>
              <a:t>/cm</a:t>
            </a:r>
            <a:r>
              <a:rPr lang="en-US" baseline="30000" dirty="0">
                <a:solidFill>
                  <a:srgbClr val="336699"/>
                </a:solidFill>
              </a:rPr>
              <a:t>2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0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2551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43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9439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C69E-3EB1-47F1-B8C3-E9E8ED43A8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8889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8"/>
            <a:ext cx="7211567" cy="433854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374564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268111" y="2027238"/>
            <a:ext cx="8607778" cy="4000500"/>
          </a:xfrm>
        </p:spPr>
        <p:txBody>
          <a:bodyPr lIns="108000" tIns="0" rIns="108000" bIns="0">
            <a:no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3200" baseline="0"/>
            </a:lvl1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9516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68111" y="6348589"/>
            <a:ext cx="4873924" cy="365125"/>
          </a:xfrm>
        </p:spPr>
        <p:txBody>
          <a:bodyPr/>
          <a:lstStyle/>
          <a:p>
            <a:r>
              <a:rPr lang="en-US" altLang="ja-JP" noProof="0" smtClean="0"/>
              <a:t>ECT* Workshop on Photons and Dileptons / Dileptons and MFT at ALICE / K.Shigaki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2051759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02.Dec.2015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ECT* Workshop on Photons and Dileptons / Dileptons and MFT at ALICE / K.Shigaki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A1E5-3F96-CC41-9F1F-E47D4A7CC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6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/48</a:t>
            </a:r>
            <a:endParaRPr lang="ja-JP" altLang="ja-JP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687" y="6453188"/>
            <a:ext cx="58102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ECT* Workshop on Photons and </a:t>
            </a:r>
            <a:r>
              <a:rPr lang="en-US" altLang="ja-JP" dirty="0" err="1" smtClean="0"/>
              <a:t>Dileptons</a:t>
            </a:r>
            <a:r>
              <a:rPr lang="en-US" altLang="ja-JP" dirty="0" smtClean="0"/>
              <a:t> / </a:t>
            </a:r>
            <a:r>
              <a:rPr lang="en-US" altLang="ja-JP" dirty="0" err="1" smtClean="0"/>
              <a:t>Dileptons</a:t>
            </a:r>
            <a:r>
              <a:rPr lang="en-US" altLang="ja-JP" dirty="0" smtClean="0"/>
              <a:t> and MFT at ALICE / </a:t>
            </a:r>
            <a:r>
              <a:rPr lang="en-US" altLang="ja-JP" dirty="0" err="1" smtClean="0"/>
              <a:t>K.Shigaki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557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6181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286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709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4480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528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2134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5836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6215063"/>
            <a:ext cx="965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40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1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2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688" y="6453188"/>
            <a:ext cx="5810274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ECT* Workshop on Photons and </a:t>
            </a:r>
            <a:r>
              <a:rPr lang="en-US" altLang="ja-JP" dirty="0" err="1" smtClean="0"/>
              <a:t>Dileptons</a:t>
            </a:r>
            <a:r>
              <a:rPr lang="en-US" altLang="ja-JP" dirty="0" smtClean="0"/>
              <a:t> / </a:t>
            </a:r>
            <a:r>
              <a:rPr lang="en-US" altLang="ja-JP" dirty="0" err="1" smtClean="0"/>
              <a:t>Dileptons</a:t>
            </a:r>
            <a:r>
              <a:rPr lang="en-US" altLang="ja-JP" dirty="0" smtClean="0"/>
              <a:t> and MFT at ALICE / </a:t>
            </a:r>
            <a:r>
              <a:rPr lang="en-US" altLang="ja-JP" dirty="0" err="1" smtClean="0"/>
              <a:t>K.Shigaki</a:t>
            </a:r>
            <a:endParaRPr lang="en-US" alt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/48</a:t>
            </a:r>
            <a:endParaRPr lang="ja-JP" altLang="ja-JP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8781" y="6148370"/>
            <a:ext cx="425190" cy="5760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67.emf"/><Relationship Id="rId6" Type="http://schemas.openxmlformats.org/officeDocument/2006/relationships/image" Target="../media/image6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Relationship Id="rId3" Type="http://schemas.openxmlformats.org/officeDocument/2006/relationships/image" Target="../media/image8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20" Type="http://schemas.openxmlformats.org/officeDocument/2006/relationships/image" Target="../media/image3.png"/><Relationship Id="rId10" Type="http://schemas.openxmlformats.org/officeDocument/2006/relationships/image" Target="../media/image14.png"/><Relationship Id="rId11" Type="http://schemas.openxmlformats.org/officeDocument/2006/relationships/image" Target="../media/image15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8.png"/><Relationship Id="rId14" Type="http://schemas.openxmlformats.org/officeDocument/2006/relationships/image" Target="../media/image16.jpe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jpeg"/><Relationship Id="rId18" Type="http://schemas.openxmlformats.org/officeDocument/2006/relationships/image" Target="../media/image20.jpeg"/><Relationship Id="rId19" Type="http://schemas.openxmlformats.org/officeDocument/2006/relationships/image" Target="../media/image21.jpeg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4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81075"/>
            <a:ext cx="9144000" cy="1727200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altLang="ja-JP" sz="4000" dirty="0" err="1" smtClean="0"/>
              <a:t>Dilepton</a:t>
            </a:r>
            <a:r>
              <a:rPr lang="en-US" altLang="ja-JP" sz="4000" dirty="0" smtClean="0"/>
              <a:t> Measurement </a:t>
            </a:r>
            <a:r>
              <a:rPr lang="en-US" altLang="ja-JP" sz="3200" dirty="0" smtClean="0"/>
              <a:t>at </a:t>
            </a:r>
            <a:r>
              <a:rPr lang="en-US" altLang="ja-JP" sz="4000" dirty="0" smtClean="0"/>
              <a:t>ALICE</a:t>
            </a: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en-US" altLang="ja-JP" sz="4000" dirty="0" smtClean="0"/>
              <a:t>- </a:t>
            </a:r>
            <a:r>
              <a:rPr lang="en-US" altLang="ja-JP" sz="3200" dirty="0" smtClean="0"/>
              <a:t>especially the </a:t>
            </a:r>
            <a:br>
              <a:rPr lang="en-US" altLang="ja-JP" sz="3200" dirty="0" smtClean="0"/>
            </a:br>
            <a:r>
              <a:rPr lang="en-US" altLang="ja-JP" sz="4000" dirty="0" err="1" smtClean="0"/>
              <a:t>Muon</a:t>
            </a:r>
            <a:r>
              <a:rPr lang="en-US" altLang="ja-JP" sz="4000" dirty="0" smtClean="0"/>
              <a:t> </a:t>
            </a:r>
            <a:r>
              <a:rPr lang="en-US" altLang="ja-JP" sz="4000" dirty="0"/>
              <a:t>Forward Tracker </a:t>
            </a:r>
            <a:r>
              <a:rPr lang="en-US" altLang="ja-JP" sz="4000" dirty="0" smtClean="0"/>
              <a:t>Upgrade -</a:t>
            </a:r>
            <a:endParaRPr lang="en-US" altLang="ja-JP" sz="4000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77072"/>
            <a:ext cx="9144000" cy="2376264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altLang="ja-JP" sz="32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Kenta Shigaki </a:t>
            </a:r>
            <a:r>
              <a:rPr lang="ja-JP" altLang="en-US" sz="24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sz="24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Hiroshima University        </a:t>
            </a:r>
            <a:r>
              <a:rPr lang="ja-JP" altLang="en-US" sz="24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             ）</a:t>
            </a:r>
            <a:endParaRPr lang="en-US" altLang="ja-JP" sz="2400" dirty="0" smtClean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ja-JP" sz="24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on behalf of the </a:t>
            </a:r>
            <a:r>
              <a:rPr lang="en-US" altLang="ja-JP" sz="2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ALICE        Collaboration</a:t>
            </a:r>
            <a:endParaRPr lang="en-US" altLang="ja-JP" sz="2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altLang="ja-JP" sz="10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Workshop on 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Photons and </a:t>
            </a:r>
            <a:r>
              <a:rPr lang="en-US" altLang="ja-JP" dirty="0" err="1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Dileptons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at 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RHIC and 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LHC</a:t>
            </a:r>
          </a:p>
          <a:p>
            <a:pPr eaLnBrk="1" hangingPunct="1"/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ECT*, Trento, Italy</a:t>
            </a:r>
          </a:p>
          <a:p>
            <a:pPr eaLnBrk="1" hangingPunct="1"/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 December, 2015</a:t>
            </a:r>
            <a:endParaRPr lang="en-US" altLang="ja-JP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</p:txBody>
      </p:sp>
      <p:pic>
        <p:nvPicPr>
          <p:cNvPr id="16388" name="Picture 4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70" y="4160318"/>
            <a:ext cx="1795909" cy="47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651" y="4713906"/>
            <a:ext cx="42519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8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i</a:t>
            </a:r>
            <a:r>
              <a:rPr kumimoji="1" lang="en-US" altLang="ja-JP" dirty="0" smtClean="0"/>
              <a:t>nner </a:t>
            </a:r>
            <a:r>
              <a:rPr lang="en-US" altLang="ja-JP" dirty="0"/>
              <a:t>t</a:t>
            </a:r>
            <a:r>
              <a:rPr kumimoji="1" lang="en-US" altLang="ja-JP" dirty="0" smtClean="0"/>
              <a:t>racking </a:t>
            </a:r>
            <a:r>
              <a:rPr lang="en-US" altLang="ja-JP" dirty="0"/>
              <a:t>s</a:t>
            </a:r>
            <a:r>
              <a:rPr kumimoji="1" lang="en-US" altLang="ja-JP" dirty="0" smtClean="0"/>
              <a:t>ystem (ITS)</a:t>
            </a:r>
          </a:p>
          <a:p>
            <a:pPr lvl="1"/>
            <a:r>
              <a:rPr lang="en-US" altLang="ja-JP" dirty="0" smtClean="0"/>
              <a:t>tracking, vertex, </a:t>
            </a:r>
            <a:r>
              <a:rPr kumimoji="1" lang="en-US" altLang="ja-JP" dirty="0" smtClean="0"/>
              <a:t>PID via </a:t>
            </a:r>
            <a:r>
              <a:rPr kumimoji="1" lang="en-US" altLang="ja-JP" dirty="0" err="1" smtClean="0"/>
              <a:t>d</a:t>
            </a:r>
            <a:r>
              <a:rPr kumimoji="1" lang="en-US" altLang="ja-JP" i="1" dirty="0" err="1" smtClean="0"/>
              <a:t>E</a:t>
            </a:r>
            <a:r>
              <a:rPr kumimoji="1" lang="en-US" altLang="ja-JP" dirty="0" smtClean="0"/>
              <a:t>/d</a:t>
            </a:r>
            <a:r>
              <a:rPr kumimoji="1" lang="en-US" altLang="ja-JP" i="1" dirty="0" smtClean="0"/>
              <a:t>x</a:t>
            </a:r>
          </a:p>
          <a:p>
            <a:r>
              <a:rPr lang="en-US" altLang="ja-JP" dirty="0"/>
              <a:t>t</a:t>
            </a:r>
            <a:r>
              <a:rPr lang="en-US" altLang="ja-JP" dirty="0" smtClean="0"/>
              <a:t>ime </a:t>
            </a:r>
            <a:r>
              <a:rPr lang="en-US" altLang="ja-JP" dirty="0"/>
              <a:t>p</a:t>
            </a:r>
            <a:r>
              <a:rPr lang="en-US" altLang="ja-JP" dirty="0" smtClean="0"/>
              <a:t>rojection chamber (TPC)</a:t>
            </a:r>
          </a:p>
          <a:p>
            <a:pPr lvl="1"/>
            <a:r>
              <a:rPr lang="en-US" altLang="ja-JP" dirty="0" smtClean="0"/>
              <a:t>tracking, PID via </a:t>
            </a:r>
            <a:r>
              <a:rPr lang="en-US" altLang="ja-JP" dirty="0" err="1"/>
              <a:t>d</a:t>
            </a:r>
            <a:r>
              <a:rPr lang="en-US" altLang="ja-JP" i="1" dirty="0" err="1"/>
              <a:t>E</a:t>
            </a:r>
            <a:r>
              <a:rPr lang="en-US" altLang="ja-JP" dirty="0"/>
              <a:t>/</a:t>
            </a:r>
            <a:r>
              <a:rPr lang="en-US" altLang="ja-JP" dirty="0" smtClean="0"/>
              <a:t>d</a:t>
            </a:r>
            <a:r>
              <a:rPr lang="en-US" altLang="ja-JP" i="1" dirty="0" smtClean="0"/>
              <a:t>x</a:t>
            </a:r>
            <a:endParaRPr lang="en-US" altLang="ja-JP" dirty="0" smtClean="0"/>
          </a:p>
          <a:p>
            <a:r>
              <a:rPr lang="en-US" altLang="ja-JP" dirty="0"/>
              <a:t>t</a:t>
            </a:r>
            <a:r>
              <a:rPr kumimoji="1" lang="en-US" altLang="ja-JP" dirty="0" smtClean="0"/>
              <a:t>ime </a:t>
            </a:r>
            <a:r>
              <a:rPr lang="en-US" altLang="ja-JP" dirty="0"/>
              <a:t>o</a:t>
            </a:r>
            <a:r>
              <a:rPr kumimoji="1" lang="en-US" altLang="ja-JP" dirty="0" smtClean="0"/>
              <a:t>f </a:t>
            </a:r>
            <a:r>
              <a:rPr lang="en-US" altLang="ja-JP" dirty="0"/>
              <a:t>f</a:t>
            </a:r>
            <a:r>
              <a:rPr kumimoji="1" lang="en-US" altLang="ja-JP" dirty="0" smtClean="0"/>
              <a:t>light detector (TOF)</a:t>
            </a:r>
          </a:p>
          <a:p>
            <a:pPr lvl="1"/>
            <a:r>
              <a:rPr lang="en-US" altLang="ja-JP" dirty="0" smtClean="0"/>
              <a:t>hadron rejection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Dielectron Measurement at ALICE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pic>
        <p:nvPicPr>
          <p:cNvPr id="7" name="コンテンツ プレースホルダー 7"/>
          <p:cNvPicPr>
            <a:picLocks noChangeAspect="1"/>
          </p:cNvPicPr>
          <p:nvPr/>
        </p:nvPicPr>
        <p:blipFill>
          <a:blip r:embed="rId2"/>
          <a:srcRect t="138" b="138"/>
          <a:stretch>
            <a:fillRect/>
          </a:stretch>
        </p:blipFill>
        <p:spPr bwMode="auto">
          <a:xfrm>
            <a:off x="4283968" y="3717032"/>
            <a:ext cx="400843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30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 smtClean="0"/>
              <a:t>pp</a:t>
            </a:r>
            <a:r>
              <a:rPr lang="en-US" altLang="ja-JP" dirty="0" smtClean="0"/>
              <a:t> </a:t>
            </a:r>
            <a:r>
              <a:rPr lang="en-US" altLang="ja-JP" dirty="0"/>
              <a:t>at 7 </a:t>
            </a:r>
            <a:r>
              <a:rPr lang="en-US" altLang="ja-JP" dirty="0" err="1"/>
              <a:t>TeV</a:t>
            </a:r>
            <a:r>
              <a:rPr lang="en-US" altLang="ja-JP" dirty="0"/>
              <a:t>: </a:t>
            </a:r>
            <a:r>
              <a:rPr lang="en-US" altLang="ja-JP" dirty="0" smtClean="0"/>
              <a:t>~300 </a:t>
            </a:r>
            <a:r>
              <a:rPr lang="en-US" altLang="ja-JP" dirty="0"/>
              <a:t>M </a:t>
            </a:r>
            <a:r>
              <a:rPr lang="en-US" altLang="ja-JP" dirty="0" smtClean="0"/>
              <a:t>minimum bias events</a:t>
            </a:r>
            <a:endParaRPr lang="en-US" altLang="ja-JP" dirty="0"/>
          </a:p>
          <a:p>
            <a:r>
              <a:rPr lang="en-US" altLang="ja-JP" dirty="0" smtClean="0"/>
              <a:t>p</a:t>
            </a:r>
            <a:r>
              <a:rPr lang="nb-NO" altLang="ja-JP" dirty="0" smtClean="0"/>
              <a:t>-</a:t>
            </a:r>
            <a:r>
              <a:rPr lang="nb-NO" altLang="ja-JP" dirty="0"/>
              <a:t>Pb at 5.02 </a:t>
            </a:r>
            <a:r>
              <a:rPr lang="nb-NO" altLang="ja-JP" dirty="0" err="1"/>
              <a:t>TeV</a:t>
            </a:r>
            <a:r>
              <a:rPr lang="nb-NO" altLang="ja-JP" dirty="0"/>
              <a:t>: </a:t>
            </a:r>
            <a:r>
              <a:rPr lang="nb-NO" altLang="ja-JP" dirty="0" smtClean="0"/>
              <a:t>~100 </a:t>
            </a:r>
            <a:r>
              <a:rPr lang="nb-NO" altLang="ja-JP" dirty="0"/>
              <a:t>M </a:t>
            </a:r>
            <a:r>
              <a:rPr lang="nb-NO" altLang="ja-JP" dirty="0" smtClean="0"/>
              <a:t>minimum bias </a:t>
            </a:r>
            <a:r>
              <a:rPr lang="nb-NO" altLang="ja-JP" dirty="0" err="1" smtClean="0"/>
              <a:t>events</a:t>
            </a:r>
            <a:endParaRPr lang="nb-NO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in </a:t>
            </a:r>
            <a:r>
              <a:rPr lang="en-US" altLang="ja-JP" dirty="0"/>
              <a:t>agreement with </a:t>
            </a:r>
            <a:r>
              <a:rPr lang="en-US" altLang="ja-JP" dirty="0" smtClean="0"/>
              <a:t>expectations</a:t>
            </a:r>
          </a:p>
          <a:p>
            <a:r>
              <a:rPr lang="en-US" altLang="ja-JP" i="1" dirty="0" smtClean="0">
                <a:solidFill>
                  <a:srgbClr val="FF00FF"/>
                </a:solidFill>
              </a:rPr>
              <a:t>ref.</a:t>
            </a:r>
            <a:r>
              <a:rPr lang="en-US" altLang="ja-JP" dirty="0" smtClean="0">
                <a:solidFill>
                  <a:srgbClr val="FF00FF"/>
                </a:solidFill>
              </a:rPr>
              <a:t> Alberto </a:t>
            </a:r>
            <a:r>
              <a:rPr lang="en-US" altLang="ja-JP" dirty="0" err="1" smtClean="0">
                <a:solidFill>
                  <a:srgbClr val="FF00FF"/>
                </a:solidFill>
              </a:rPr>
              <a:t>Caliva</a:t>
            </a:r>
            <a:r>
              <a:rPr lang="en-US" altLang="ja-JP" dirty="0" smtClean="0">
                <a:solidFill>
                  <a:srgbClr val="FF00FF"/>
                </a:solidFill>
              </a:rPr>
              <a:t>, Thursday this week 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Dielectrons</a:t>
            </a:r>
            <a:r>
              <a:rPr kumimoji="1" lang="en-US" altLang="ja-JP" dirty="0" smtClean="0"/>
              <a:t> in Run 1 </a:t>
            </a:r>
            <a:r>
              <a:rPr lang="en-US" altLang="ja-JP" dirty="0" err="1" smtClean="0"/>
              <a:t>p</a:t>
            </a:r>
            <a:r>
              <a:rPr lang="en-US" altLang="ja-JP" dirty="0" err="1"/>
              <a:t>p</a:t>
            </a:r>
            <a:r>
              <a:rPr kumimoji="1" lang="en-US" altLang="ja-JP" dirty="0" smtClean="0"/>
              <a:t>, </a:t>
            </a:r>
            <a:r>
              <a:rPr lang="en-US" altLang="ja-JP" dirty="0"/>
              <a:t>p</a:t>
            </a:r>
            <a:r>
              <a:rPr kumimoji="1" lang="en-US" altLang="ja-JP" dirty="0" smtClean="0"/>
              <a:t>-</a:t>
            </a:r>
            <a:r>
              <a:rPr kumimoji="1" lang="en-US" altLang="ja-JP" dirty="0" err="1" smtClean="0"/>
              <a:t>Pb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48" y="2083168"/>
            <a:ext cx="3956365" cy="31751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964" y="2095145"/>
            <a:ext cx="3744416" cy="2967273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94212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Dielectrons</a:t>
            </a:r>
            <a:r>
              <a:rPr lang="en-US" altLang="ja-JP" dirty="0"/>
              <a:t> in </a:t>
            </a:r>
            <a:r>
              <a:rPr lang="en-US" altLang="ja-JP" dirty="0" smtClean="0"/>
              <a:t>Run 1 </a:t>
            </a:r>
            <a:r>
              <a:rPr lang="en-US" altLang="ja-JP" dirty="0" err="1" smtClean="0"/>
              <a:t>Pb-Pb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462" y="2852936"/>
            <a:ext cx="2918005" cy="2918005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at </a:t>
            </a:r>
            <a:r>
              <a:rPr lang="en-US" altLang="ja-JP" dirty="0"/>
              <a:t>2.76 </a:t>
            </a:r>
            <a:r>
              <a:rPr lang="en-US" altLang="ja-JP" dirty="0" err="1"/>
              <a:t>TeV</a:t>
            </a:r>
            <a:r>
              <a:rPr lang="en-US" altLang="ja-JP" dirty="0"/>
              <a:t>: 17 M </a:t>
            </a:r>
            <a:r>
              <a:rPr lang="en-US" altLang="ja-JP" dirty="0" smtClean="0"/>
              <a:t>central, 12 </a:t>
            </a:r>
            <a:r>
              <a:rPr lang="en-US" altLang="ja-JP" dirty="0"/>
              <a:t>M semi-</a:t>
            </a:r>
            <a:r>
              <a:rPr lang="en-US" altLang="ja-JP" dirty="0" smtClean="0"/>
              <a:t>central</a:t>
            </a:r>
            <a:endParaRPr lang="ja-JP" altLang="en-US" dirty="0"/>
          </a:p>
          <a:p>
            <a:r>
              <a:rPr lang="en-US" altLang="ja-JP" dirty="0" smtClean="0"/>
              <a:t>feasibility in very low</a:t>
            </a:r>
            <a:r>
              <a:rPr lang="en-US" altLang="ja-JP" dirty="0"/>
              <a:t> </a:t>
            </a:r>
            <a:r>
              <a:rPr lang="en-US" altLang="ja-JP" dirty="0" smtClean="0"/>
              <a:t>mass </a:t>
            </a:r>
            <a:r>
              <a:rPr lang="en-US" altLang="ja-JP" dirty="0"/>
              <a:t>region</a:t>
            </a:r>
          </a:p>
          <a:p>
            <a:pPr lvl="1"/>
            <a:r>
              <a:rPr lang="en-US" altLang="ja-JP" dirty="0" smtClean="0"/>
              <a:t>differential </a:t>
            </a:r>
            <a:r>
              <a:rPr lang="en-US" altLang="ja-JP" dirty="0"/>
              <a:t>in </a:t>
            </a:r>
            <a:r>
              <a:rPr lang="en-US" altLang="ja-JP" dirty="0" smtClean="0"/>
              <a:t>pair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baseline="-25000" dirty="0"/>
          </a:p>
          <a:p>
            <a:pPr lvl="1"/>
            <a:r>
              <a:rPr lang="en-US" altLang="ja-JP" dirty="0" smtClean="0"/>
              <a:t>central (0–10%) and semi-central (20–50%)</a:t>
            </a:r>
            <a:endParaRPr lang="en-US" altLang="ja-JP" dirty="0"/>
          </a:p>
          <a:p>
            <a:pPr lvl="1"/>
            <a:r>
              <a:rPr lang="en-US" altLang="ja-JP" dirty="0" smtClean="0"/>
              <a:t>challenging S/B ratio</a:t>
            </a:r>
          </a:p>
          <a:p>
            <a:r>
              <a:rPr lang="en-US" altLang="ja-JP" dirty="0" smtClean="0"/>
              <a:t>analysis ongoing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 smtClean="0"/>
          </a:p>
          <a:p>
            <a:pPr lvl="2"/>
            <a:endParaRPr kumimoji="1" lang="en-US" altLang="ja-JP" dirty="0"/>
          </a:p>
          <a:p>
            <a:r>
              <a:rPr lang="en-US" altLang="ja-JP" i="1" dirty="0">
                <a:solidFill>
                  <a:srgbClr val="FF00FF"/>
                </a:solidFill>
              </a:rPr>
              <a:t>ref.</a:t>
            </a:r>
            <a:r>
              <a:rPr lang="en-US" altLang="ja-JP" dirty="0">
                <a:solidFill>
                  <a:srgbClr val="FF00FF"/>
                </a:solidFill>
              </a:rPr>
              <a:t> Alberto </a:t>
            </a:r>
            <a:r>
              <a:rPr lang="en-US" altLang="ja-JP" dirty="0" err="1">
                <a:solidFill>
                  <a:srgbClr val="FF00FF"/>
                </a:solidFill>
              </a:rPr>
              <a:t>Caliva</a:t>
            </a:r>
            <a:r>
              <a:rPr lang="en-US" altLang="ja-JP" dirty="0">
                <a:solidFill>
                  <a:srgbClr val="FF00FF"/>
                </a:solidFill>
              </a:rPr>
              <a:t>, Thursday this week </a:t>
            </a:r>
            <a:endParaRPr lang="ja-JP" altLang="en-US" dirty="0">
              <a:solidFill>
                <a:srgbClr val="FF00FF"/>
              </a:solidFill>
            </a:endParaRP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25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real </a:t>
            </a:r>
            <a:r>
              <a:rPr lang="en-US" altLang="ja-JP" dirty="0"/>
              <a:t>photons</a:t>
            </a:r>
          </a:p>
          <a:p>
            <a:pPr lvl="1"/>
            <a:r>
              <a:rPr lang="en-US" altLang="ja-JP" dirty="0" smtClean="0"/>
              <a:t>average </a:t>
            </a:r>
            <a:r>
              <a:rPr lang="en-US" altLang="ja-JP" dirty="0"/>
              <a:t>over collision evolution</a:t>
            </a:r>
          </a:p>
          <a:p>
            <a:pPr lvl="1"/>
            <a:r>
              <a:rPr lang="en-US" altLang="ja-JP" dirty="0" smtClean="0"/>
              <a:t>blue</a:t>
            </a:r>
            <a:r>
              <a:rPr lang="en-US" altLang="ja-JP" dirty="0"/>
              <a:t> </a:t>
            </a:r>
            <a:r>
              <a:rPr lang="en-US" altLang="ja-JP" dirty="0" smtClean="0"/>
              <a:t>shift </a:t>
            </a:r>
            <a:r>
              <a:rPr lang="en-US" altLang="ja-JP" dirty="0"/>
              <a:t>due to collective effects</a:t>
            </a:r>
          </a:p>
          <a:p>
            <a:r>
              <a:rPr lang="en-US" altLang="ja-JP" dirty="0" smtClean="0"/>
              <a:t>virtual </a:t>
            </a:r>
            <a:r>
              <a:rPr lang="en-US" altLang="ja-JP" dirty="0"/>
              <a:t>photons </a:t>
            </a:r>
            <a:r>
              <a:rPr lang="en-US" altLang="ja-JP" dirty="0" smtClean="0"/>
              <a:t>(→ </a:t>
            </a:r>
            <a:r>
              <a:rPr lang="en-US" altLang="ja-JP" dirty="0" err="1" smtClean="0"/>
              <a:t>dileptons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1"/>
            <a:r>
              <a:rPr lang="en-US" altLang="ja-JP" dirty="0" smtClean="0"/>
              <a:t>invariant mass as </a:t>
            </a:r>
            <a:r>
              <a:rPr lang="en-US" altLang="ja-JP" dirty="0"/>
              <a:t>extra </a:t>
            </a:r>
            <a:r>
              <a:rPr lang="en-US" altLang="ja-JP" dirty="0" smtClean="0"/>
              <a:t>dimension</a:t>
            </a:r>
          </a:p>
          <a:p>
            <a:pPr lvl="1"/>
            <a:r>
              <a:rPr lang="en-US" altLang="ja-JP" dirty="0"/>
              <a:t>selective in time</a:t>
            </a:r>
          </a:p>
          <a:p>
            <a:pPr lvl="1"/>
            <a:r>
              <a:rPr lang="en-US" altLang="ja-JP" dirty="0" smtClean="0"/>
              <a:t>higher </a:t>
            </a:r>
            <a:r>
              <a:rPr lang="en-US" altLang="ja-JP" dirty="0"/>
              <a:t>significance </a:t>
            </a:r>
            <a:r>
              <a:rPr lang="en-US" altLang="ja-JP" dirty="0" smtClean="0"/>
              <a:t>avoiding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endParaRPr lang="en-US" altLang="ja-JP" dirty="0"/>
          </a:p>
          <a:p>
            <a:r>
              <a:rPr lang="en-US" altLang="ja-JP" dirty="0" smtClean="0"/>
              <a:t>low mass: extracted in </a:t>
            </a:r>
            <a:r>
              <a:rPr lang="en-US" altLang="ja-JP" dirty="0" err="1" smtClean="0"/>
              <a:t>pp</a:t>
            </a:r>
            <a:r>
              <a:rPr lang="en-US" altLang="ja-JP" dirty="0" smtClean="0"/>
              <a:t>, ongoing </a:t>
            </a:r>
            <a:r>
              <a:rPr lang="en-US" altLang="ja-JP" dirty="0"/>
              <a:t>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Pb</a:t>
            </a:r>
            <a:r>
              <a:rPr lang="en-US" altLang="ja-JP" dirty="0" err="1"/>
              <a:t>-</a:t>
            </a:r>
            <a:r>
              <a:rPr lang="en-US" altLang="ja-JP" dirty="0" err="1" smtClean="0"/>
              <a:t>Pb</a:t>
            </a:r>
            <a:endParaRPr lang="en-US" altLang="ja-JP" dirty="0"/>
          </a:p>
          <a:p>
            <a:r>
              <a:rPr lang="en-US" altLang="ja-JP" dirty="0" smtClean="0"/>
              <a:t>intermediate mass: future scope</a:t>
            </a:r>
            <a:endParaRPr lang="en-US" altLang="ja-JP" dirty="0"/>
          </a:p>
          <a:p>
            <a:pPr lvl="1"/>
            <a:r>
              <a:rPr lang="en-US" altLang="ja-JP" dirty="0" smtClean="0"/>
              <a:t>no blue shift </a:t>
            </a:r>
            <a:r>
              <a:rPr lang="en-US" altLang="ja-JP" dirty="0"/>
              <a:t>in invariant mass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Virtual Photon Thermometers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632272"/>
            <a:ext cx="2583282" cy="178886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300192" y="1840184"/>
            <a:ext cx="2173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pt-BR" altLang="ja-JP" sz="1600" dirty="0">
                <a:solidFill>
                  <a:srgbClr val="000090"/>
                </a:solidFill>
                <a:latin typeface="+mn-lt"/>
              </a:rPr>
              <a:t>R. </a:t>
            </a:r>
            <a:r>
              <a:rPr lang="pt-BR" altLang="ja-JP" sz="1600" dirty="0" err="1">
                <a:solidFill>
                  <a:srgbClr val="000090"/>
                </a:solidFill>
                <a:latin typeface="+mn-lt"/>
              </a:rPr>
              <a:t>Rapp</a:t>
            </a:r>
            <a:r>
              <a:rPr lang="pt-BR" altLang="ja-JP" sz="1600" dirty="0" smtClean="0">
                <a:solidFill>
                  <a:srgbClr val="000090"/>
                </a:solidFill>
                <a:latin typeface="+mn-lt"/>
              </a:rPr>
              <a:t>,</a:t>
            </a:r>
          </a:p>
          <a:p>
            <a:pPr marL="0" lvl="2"/>
            <a:r>
              <a:rPr lang="pt-BR" altLang="ja-JP" sz="1600" dirty="0" smtClean="0">
                <a:solidFill>
                  <a:srgbClr val="000090"/>
                </a:solidFill>
                <a:latin typeface="+mn-lt"/>
              </a:rPr>
              <a:t>Acta </a:t>
            </a:r>
            <a:r>
              <a:rPr lang="pt-BR" altLang="ja-JP" sz="1600" dirty="0" err="1">
                <a:solidFill>
                  <a:srgbClr val="000090"/>
                </a:solidFill>
                <a:latin typeface="+mn-lt"/>
              </a:rPr>
              <a:t>Phys</a:t>
            </a:r>
            <a:r>
              <a:rPr lang="pt-BR" altLang="ja-JP" sz="1600" dirty="0" smtClean="0">
                <a:solidFill>
                  <a:srgbClr val="000090"/>
                </a:solidFill>
                <a:latin typeface="+mn-lt"/>
              </a:rPr>
              <a:t>. </a:t>
            </a:r>
            <a:r>
              <a:rPr lang="pt-BR" altLang="ja-JP" sz="1600" dirty="0" err="1" smtClean="0">
                <a:solidFill>
                  <a:srgbClr val="000090"/>
                </a:solidFill>
                <a:latin typeface="+mn-lt"/>
              </a:rPr>
              <a:t>Polon</a:t>
            </a:r>
            <a:r>
              <a:rPr lang="pt-BR" altLang="ja-JP" sz="1600" dirty="0" smtClean="0">
                <a:solidFill>
                  <a:srgbClr val="000090"/>
                </a:solidFill>
                <a:latin typeface="+mn-lt"/>
              </a:rPr>
              <a:t>. B42,</a:t>
            </a:r>
          </a:p>
          <a:p>
            <a:pPr marL="0" lvl="2"/>
            <a:r>
              <a:rPr lang="pt-BR" altLang="ja-JP" sz="1600" dirty="0" smtClean="0">
                <a:solidFill>
                  <a:srgbClr val="000090"/>
                </a:solidFill>
                <a:latin typeface="+mn-lt"/>
              </a:rPr>
              <a:t>2823 </a:t>
            </a:r>
            <a:r>
              <a:rPr lang="pt-BR" altLang="ja-JP" sz="1600" dirty="0">
                <a:solidFill>
                  <a:srgbClr val="000090"/>
                </a:solidFill>
                <a:latin typeface="+mn-lt"/>
              </a:rPr>
              <a:t>(2011</a:t>
            </a:r>
            <a:r>
              <a:rPr lang="pt-BR" altLang="ja-JP" sz="1600" dirty="0" smtClean="0">
                <a:solidFill>
                  <a:srgbClr val="000090"/>
                </a:solidFill>
                <a:latin typeface="+mn-lt"/>
              </a:rPr>
              <a:t>)</a:t>
            </a:r>
            <a:endParaRPr lang="en-US" altLang="ja-JP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76438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Dimuon</a:t>
            </a:r>
            <a:r>
              <a:rPr lang="en-US" altLang="ja-JP" dirty="0"/>
              <a:t> Measurement at ALICE</a:t>
            </a:r>
            <a:endParaRPr kumimoji="1" lang="ja-JP" altLang="en-US" dirty="0"/>
          </a:p>
        </p:txBody>
      </p:sp>
      <p:pic>
        <p:nvPicPr>
          <p:cNvPr id="7" name="コンテンツ プレースホルダー 7"/>
          <p:cNvPicPr>
            <a:picLocks noChangeAspect="1"/>
          </p:cNvPicPr>
          <p:nvPr/>
        </p:nvPicPr>
        <p:blipFill>
          <a:blip r:embed="rId2"/>
          <a:srcRect t="138" b="138"/>
          <a:stretch>
            <a:fillRect/>
          </a:stretch>
        </p:blipFill>
        <p:spPr bwMode="auto">
          <a:xfrm>
            <a:off x="3851920" y="3212976"/>
            <a:ext cx="469559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ja-JP" dirty="0" smtClean="0"/>
              <a:t>4 &lt;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dirty="0" smtClean="0"/>
              <a:t> &lt; </a:t>
            </a:r>
            <a:r>
              <a:rPr lang="en-US" altLang="ja-JP" dirty="0">
                <a:latin typeface="Symbol" charset="2"/>
                <a:cs typeface="Symbol" charset="2"/>
              </a:rPr>
              <a:t>-</a:t>
            </a:r>
            <a:r>
              <a:rPr kumimoji="1" lang="en-US" altLang="ja-JP" dirty="0" smtClean="0"/>
              <a:t>2.5</a:t>
            </a:r>
          </a:p>
          <a:p>
            <a:r>
              <a:rPr lang="en-US" altLang="ja-JP" dirty="0" smtClean="0"/>
              <a:t>data collected in run 1:</a:t>
            </a:r>
          </a:p>
          <a:p>
            <a:pPr lvl="1"/>
            <a:r>
              <a:rPr lang="en-US" altLang="ja-JP" dirty="0" err="1" smtClean="0"/>
              <a:t>Pb</a:t>
            </a:r>
            <a:r>
              <a:rPr lang="en-US" altLang="ja-JP" dirty="0" err="1"/>
              <a:t>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at 2.76 </a:t>
            </a:r>
            <a:r>
              <a:rPr lang="en-US" altLang="ja-JP" dirty="0" err="1" smtClean="0"/>
              <a:t>TeV</a:t>
            </a:r>
            <a:endParaRPr lang="en-US" altLang="ja-JP" dirty="0"/>
          </a:p>
          <a:p>
            <a:pPr lvl="1"/>
            <a:r>
              <a:rPr lang="en-US" altLang="ja-JP" dirty="0"/>
              <a:t>p</a:t>
            </a:r>
            <a:r>
              <a:rPr kumimoji="1" lang="en-US" altLang="ja-JP" dirty="0" smtClean="0"/>
              <a:t>-</a:t>
            </a:r>
            <a:r>
              <a:rPr kumimoji="1" lang="en-US" altLang="ja-JP" dirty="0" err="1" smtClean="0"/>
              <a:t>Pb</a:t>
            </a:r>
            <a:r>
              <a:rPr kumimoji="1" lang="en-US" altLang="ja-JP" dirty="0" smtClean="0"/>
              <a:t> and “</a:t>
            </a:r>
            <a:r>
              <a:rPr kumimoji="1" lang="en-US" altLang="ja-JP" dirty="0" err="1" smtClean="0"/>
              <a:t>Pb</a:t>
            </a:r>
            <a:r>
              <a:rPr kumimoji="1" lang="en-US" altLang="ja-JP" dirty="0" smtClean="0"/>
              <a:t>-</a:t>
            </a:r>
            <a:r>
              <a:rPr lang="en-US" altLang="ja-JP" dirty="0"/>
              <a:t>p</a:t>
            </a:r>
            <a:r>
              <a:rPr kumimoji="1" lang="en-US" altLang="ja-JP" dirty="0" smtClean="0"/>
              <a:t>” (</a:t>
            </a:r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arm on p going side) at 5.02 </a:t>
            </a:r>
            <a:r>
              <a:rPr kumimoji="1" lang="en-US" altLang="ja-JP" dirty="0" err="1" smtClean="0"/>
              <a:t>TeV</a:t>
            </a:r>
            <a:endParaRPr kumimoji="1" lang="en-US" altLang="ja-JP" dirty="0" smtClean="0"/>
          </a:p>
          <a:p>
            <a:pPr lvl="1"/>
            <a:r>
              <a:rPr lang="en-US" altLang="ja-JP" dirty="0" err="1" smtClean="0"/>
              <a:t>pp</a:t>
            </a:r>
            <a:r>
              <a:rPr lang="en-US" altLang="ja-JP" dirty="0" smtClean="0"/>
              <a:t> at 2.76, 7, 8 </a:t>
            </a:r>
            <a:r>
              <a:rPr lang="en-US" altLang="ja-JP" dirty="0" err="1" smtClean="0"/>
              <a:t>TeV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638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unlike sign </a:t>
            </a:r>
            <a:r>
              <a:rPr lang="en-US" altLang="ja-JP" dirty="0" err="1"/>
              <a:t>muon</a:t>
            </a:r>
            <a:r>
              <a:rPr lang="en-US" altLang="ja-JP" dirty="0"/>
              <a:t> </a:t>
            </a:r>
            <a:r>
              <a:rPr lang="en-US" altLang="ja-JP" dirty="0" smtClean="0"/>
              <a:t>pair analysis</a:t>
            </a:r>
            <a:endParaRPr lang="en-US" altLang="ja-JP" dirty="0"/>
          </a:p>
          <a:p>
            <a:pPr lvl="1"/>
            <a:r>
              <a:rPr lang="en-US" altLang="ja-JP" dirty="0" smtClean="0"/>
              <a:t>matching between tracking and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trigger</a:t>
            </a:r>
          </a:p>
          <a:p>
            <a:pPr lvl="2"/>
            <a:r>
              <a:rPr lang="en-US" altLang="ja-JP" dirty="0" smtClean="0"/>
              <a:t>trigger threshold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~ 0.5 GeV/</a:t>
            </a:r>
            <a:r>
              <a:rPr lang="en-US" altLang="ja-JP" i="1" dirty="0" smtClean="0"/>
              <a:t>c</a:t>
            </a:r>
            <a:endParaRPr lang="en-US" altLang="ja-JP" dirty="0"/>
          </a:p>
          <a:p>
            <a:pPr lvl="1"/>
            <a:r>
              <a:rPr lang="en-US" altLang="ja-JP" dirty="0" err="1" smtClean="0"/>
              <a:t>fiducial</a:t>
            </a:r>
            <a:r>
              <a:rPr lang="en-US" altLang="ja-JP" dirty="0" smtClean="0"/>
              <a:t> cuts on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h</a:t>
            </a:r>
            <a:r>
              <a:rPr lang="en-US" altLang="ja-JP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y</a:t>
            </a:r>
            <a:r>
              <a:rPr lang="en-US" altLang="ja-JP" baseline="-25000" dirty="0" err="1" smtClean="0">
                <a:latin typeface="Symbol" charset="2"/>
                <a:cs typeface="Symbol" charset="2"/>
              </a:rPr>
              <a:t>mm</a:t>
            </a:r>
            <a:endParaRPr lang="en-US" altLang="ja-JP" dirty="0"/>
          </a:p>
          <a:p>
            <a:r>
              <a:rPr lang="en-US" altLang="ja-JP" dirty="0"/>
              <a:t>c</a:t>
            </a:r>
            <a:r>
              <a:rPr lang="en-US" altLang="ja-JP" dirty="0" smtClean="0"/>
              <a:t>ombinatorial </a:t>
            </a:r>
            <a:r>
              <a:rPr lang="en-US" altLang="ja-JP" dirty="0"/>
              <a:t>background </a:t>
            </a:r>
            <a:r>
              <a:rPr lang="en-US" altLang="ja-JP" dirty="0" smtClean="0"/>
              <a:t>via event mixing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836613"/>
          </a:xfrm>
        </p:spPr>
        <p:txBody>
          <a:bodyPr/>
          <a:lstStyle/>
          <a:p>
            <a:r>
              <a:rPr kumimoji="1" lang="en-US" altLang="ja-JP" dirty="0" smtClean="0"/>
              <a:t>Low Mass </a:t>
            </a:r>
            <a:r>
              <a:rPr kumimoji="1" lang="en-US" altLang="ja-JP" dirty="0" err="1" smtClean="0"/>
              <a:t>Dimuons</a:t>
            </a:r>
            <a:r>
              <a:rPr kumimoji="1" lang="en-US" altLang="ja-JP" dirty="0" smtClean="0"/>
              <a:t> in Run 1 </a:t>
            </a:r>
            <a:r>
              <a:rPr lang="en-US" altLang="ja-JP" dirty="0" err="1" smtClean="0"/>
              <a:t>p</a:t>
            </a:r>
            <a:r>
              <a:rPr lang="en-US" altLang="ja-JP" dirty="0" err="1"/>
              <a:t>p</a:t>
            </a:r>
            <a:r>
              <a:rPr kumimoji="1" lang="en-US" altLang="ja-JP" dirty="0" smtClean="0"/>
              <a:t>,</a:t>
            </a:r>
            <a:r>
              <a:rPr kumimoji="1" lang="en-US" altLang="ja-JP" i="1" dirty="0" smtClean="0"/>
              <a:t> </a:t>
            </a:r>
            <a:r>
              <a:rPr lang="en-US" altLang="ja-JP" dirty="0"/>
              <a:t>p</a:t>
            </a:r>
            <a:r>
              <a:rPr kumimoji="1" lang="en-US" altLang="ja-JP" dirty="0" smtClean="0"/>
              <a:t>-</a:t>
            </a:r>
            <a:r>
              <a:rPr kumimoji="1" lang="en-US" altLang="ja-JP" dirty="0" err="1" smtClean="0"/>
              <a:t>Pb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573016"/>
            <a:ext cx="2554663" cy="245165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367599" y="6021288"/>
            <a:ext cx="1804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arXiv 1506:</a:t>
            </a:r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09206</a:t>
            </a:r>
            <a:endParaRPr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32" y="3611355"/>
            <a:ext cx="2464248" cy="236488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44" y="3573016"/>
            <a:ext cx="2567788" cy="2464248"/>
          </a:xfrm>
          <a:prstGeom prst="rect">
            <a:avLst/>
          </a:prstGeom>
        </p:spPr>
      </p:pic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1276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ame selections </a:t>
            </a:r>
            <a:r>
              <a:rPr lang="en-US" altLang="ja-JP" dirty="0"/>
              <a:t>as </a:t>
            </a:r>
            <a:r>
              <a:rPr lang="en-US" altLang="ja-JP" dirty="0" smtClean="0"/>
              <a:t>in </a:t>
            </a:r>
            <a:r>
              <a:rPr lang="en-US" altLang="ja-JP" dirty="0" err="1" smtClean="0"/>
              <a:t>p</a:t>
            </a:r>
            <a:r>
              <a:rPr lang="en-US" altLang="ja-JP" dirty="0" err="1"/>
              <a:t>p</a:t>
            </a:r>
            <a:r>
              <a:rPr lang="en-US" altLang="ja-JP" dirty="0" smtClean="0"/>
              <a:t> </a:t>
            </a:r>
            <a:r>
              <a:rPr lang="en-US" altLang="ja-JP" dirty="0"/>
              <a:t>and p-</a:t>
            </a:r>
            <a:r>
              <a:rPr lang="en-US" altLang="ja-JP" dirty="0" err="1"/>
              <a:t>Pb</a:t>
            </a:r>
            <a:r>
              <a:rPr lang="en-US" altLang="ja-JP" dirty="0"/>
              <a:t> plus:</a:t>
            </a:r>
          </a:p>
          <a:p>
            <a:pPr lvl="1"/>
            <a:r>
              <a:rPr lang="en-US" altLang="ja-JP" dirty="0" smtClean="0"/>
              <a:t>sharp offline cut on </a:t>
            </a:r>
            <a:r>
              <a:rPr lang="it-IT" altLang="ja-JP" i="1" dirty="0" err="1" smtClean="0"/>
              <a:t>p</a:t>
            </a:r>
            <a:r>
              <a:rPr lang="it-IT" altLang="ja-JP" baseline="-25000" dirty="0" err="1" smtClean="0"/>
              <a:t>T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lang="it-IT" altLang="ja-JP" dirty="0" smtClean="0"/>
              <a:t> </a:t>
            </a:r>
            <a:r>
              <a:rPr lang="it-IT" altLang="ja-JP" dirty="0"/>
              <a:t>&gt; 0.85 GeV/</a:t>
            </a:r>
            <a:r>
              <a:rPr lang="it-IT" altLang="ja-JP" i="1" dirty="0" smtClean="0"/>
              <a:t>c</a:t>
            </a:r>
            <a:r>
              <a:rPr lang="it-IT" altLang="ja-JP" dirty="0" smtClean="0"/>
              <a:t>, </a:t>
            </a:r>
            <a:r>
              <a:rPr lang="it-IT" altLang="ja-JP" i="1" dirty="0" err="1" smtClean="0"/>
              <a:t>p</a:t>
            </a:r>
            <a:r>
              <a:rPr lang="it-IT" altLang="ja-JP" baseline="-25000" dirty="0" err="1" smtClean="0"/>
              <a:t>T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mm</a:t>
            </a:r>
            <a:r>
              <a:rPr lang="en-US" altLang="ja-JP" dirty="0" smtClean="0"/>
              <a:t> </a:t>
            </a:r>
            <a:r>
              <a:rPr lang="en-US" altLang="ja-JP" dirty="0"/>
              <a:t>&gt; 2 GeV/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empirical continuum background (</a:t>
            </a:r>
            <a:r>
              <a:rPr lang="en-US" altLang="ja-JP" dirty="0">
                <a:solidFill>
                  <a:srgbClr val="3366FF"/>
                </a:solidFill>
              </a:rPr>
              <a:t>blue </a:t>
            </a:r>
            <a:r>
              <a:rPr lang="en-US" altLang="ja-JP" dirty="0" smtClean="0">
                <a:solidFill>
                  <a:srgbClr val="3366FF"/>
                </a:solidFill>
              </a:rPr>
              <a:t>lines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Low</a:t>
            </a:r>
            <a:r>
              <a:rPr lang="en-US" altLang="ja-JP" dirty="0"/>
              <a:t> </a:t>
            </a:r>
            <a:r>
              <a:rPr lang="en-US" altLang="ja-JP" dirty="0" smtClean="0"/>
              <a:t>Mass </a:t>
            </a:r>
            <a:r>
              <a:rPr lang="en-US" altLang="ja-JP" dirty="0" err="1"/>
              <a:t>D</a:t>
            </a:r>
            <a:r>
              <a:rPr lang="en-US" altLang="ja-JP" dirty="0" err="1" smtClean="0"/>
              <a:t>imuons</a:t>
            </a:r>
            <a:r>
              <a:rPr lang="en-US" altLang="ja-JP" dirty="0" smtClean="0"/>
              <a:t> </a:t>
            </a:r>
            <a:r>
              <a:rPr lang="en-US" altLang="ja-JP" dirty="0"/>
              <a:t>in </a:t>
            </a:r>
            <a:r>
              <a:rPr lang="en-US" altLang="ja-JP" dirty="0" smtClean="0"/>
              <a:t>Run 1 </a:t>
            </a:r>
            <a:r>
              <a:rPr lang="en-US" altLang="ja-JP" dirty="0" err="1" smtClean="0"/>
              <a:t>Pb</a:t>
            </a:r>
            <a:r>
              <a:rPr lang="en-US" altLang="ja-JP" dirty="0" err="1"/>
              <a:t>-Pb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00" y="2924944"/>
            <a:ext cx="2001399" cy="192977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99" y="3306730"/>
            <a:ext cx="1993824" cy="192247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542" y="3744917"/>
            <a:ext cx="1987457" cy="191633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031" y="4149080"/>
            <a:ext cx="2016377" cy="1944216"/>
          </a:xfrm>
          <a:prstGeom prst="rect">
            <a:avLst/>
          </a:prstGeom>
        </p:spPr>
      </p:pic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4254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lang="en-US" altLang="ja-JP" dirty="0" smtClean="0"/>
              <a:t>omparison with mid</a:t>
            </a:r>
            <a:r>
              <a:rPr lang="en-US" altLang="ja-JP" dirty="0"/>
              <a:t>-rapidity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f</a:t>
            </a:r>
            <a:r>
              <a:rPr lang="en-US" altLang="ja-JP" dirty="0" err="1"/>
              <a:t>→</a:t>
            </a:r>
            <a:r>
              <a:rPr lang="en-US" altLang="ja-JP" dirty="0" err="1" smtClean="0"/>
              <a:t>K</a:t>
            </a:r>
            <a:r>
              <a:rPr lang="en-US" altLang="ja-JP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altLang="ja-JP" dirty="0" err="1" smtClean="0"/>
              <a:t>K</a:t>
            </a:r>
            <a:r>
              <a:rPr lang="en-US" altLang="ja-JP" baseline="30000" dirty="0" smtClean="0">
                <a:latin typeface="Symbol" charset="2"/>
                <a:cs typeface="Symbol" charset="2"/>
              </a:rPr>
              <a:t>-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in </a:t>
            </a:r>
            <a:r>
              <a:rPr lang="en-US" altLang="ja-JP" dirty="0"/>
              <a:t>agreement </a:t>
            </a:r>
            <a:r>
              <a:rPr lang="en-US" altLang="ja-JP" dirty="0" smtClean="0"/>
              <a:t>point to point</a:t>
            </a:r>
            <a:endParaRPr lang="en-US" altLang="ja-JP" dirty="0"/>
          </a:p>
          <a:p>
            <a:r>
              <a:rPr lang="en-US" altLang="ja-JP" dirty="0"/>
              <a:t>d</a:t>
            </a:r>
            <a:r>
              <a:rPr lang="en-US" altLang="ja-JP" dirty="0" smtClean="0"/>
              <a:t>ifferent slopes?  different hydrodynamic push?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Symbol" charset="2"/>
                <a:cs typeface="Symbol" charset="2"/>
              </a:rPr>
              <a:t>f</a:t>
            </a:r>
            <a:r>
              <a:rPr lang="en-US" altLang="ja-JP" dirty="0"/>
              <a:t> </a:t>
            </a:r>
            <a:r>
              <a:rPr lang="en-US" altLang="ja-JP" dirty="0" smtClean="0"/>
              <a:t>R</a:t>
            </a:r>
            <a:r>
              <a:rPr lang="en-US" altLang="ja-JP" baseline="-25000" dirty="0" smtClean="0"/>
              <a:t>AA</a:t>
            </a:r>
            <a:r>
              <a:rPr kumimoji="1" lang="en-US" altLang="ja-JP" dirty="0" smtClean="0"/>
              <a:t>: </a:t>
            </a:r>
            <a:r>
              <a:rPr lang="en-US" altLang="ja-JP" dirty="0" smtClean="0"/>
              <a:t>A </a:t>
            </a:r>
            <a:r>
              <a:rPr kumimoji="1" lang="en-US" altLang="ja-JP" dirty="0" smtClean="0"/>
              <a:t>Run 1 Achievement</a:t>
            </a:r>
            <a:endParaRPr kumimoji="1" lang="ja-JP" altLang="en-US" baseline="-250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64" y="1724769"/>
            <a:ext cx="4104456" cy="3487190"/>
          </a:xfrm>
          <a:prstGeom prst="rect">
            <a:avLst/>
          </a:prstGeom>
        </p:spPr>
      </p:pic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19089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300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b</a:t>
            </a:r>
            <a:r>
              <a:rPr lang="en-US" altLang="ja-JP" baseline="30000" dirty="0" smtClean="0">
                <a:latin typeface="Symbol" charset="2"/>
                <a:cs typeface="Symbol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 in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arm</a:t>
            </a:r>
          </a:p>
          <a:p>
            <a:pPr lvl="1"/>
            <a:r>
              <a:rPr lang="en-US" altLang="ja-JP" dirty="0" smtClean="0"/>
              <a:t>~4 times run 1 integrated luminosity</a:t>
            </a:r>
          </a:p>
          <a:p>
            <a:r>
              <a:rPr lang="en-US" altLang="ja-JP" dirty="0" smtClean="0"/>
              <a:t>150 M MB </a:t>
            </a:r>
            <a:r>
              <a:rPr lang="en-US" altLang="ja-JP" dirty="0"/>
              <a:t>events (~19 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b</a:t>
            </a:r>
            <a:r>
              <a:rPr lang="en-US" altLang="ja-JP" baseline="30000" dirty="0">
                <a:latin typeface="Symbol" charset="2"/>
                <a:cs typeface="Symbol" charset="2"/>
              </a:rPr>
              <a:t>-</a:t>
            </a:r>
            <a:r>
              <a:rPr lang="en-US" altLang="ja-JP" baseline="30000" dirty="0"/>
              <a:t>1</a:t>
            </a:r>
            <a:r>
              <a:rPr lang="en-US" altLang="ja-JP" dirty="0" smtClean="0"/>
              <a:t>) in central barrel</a:t>
            </a:r>
          </a:p>
          <a:p>
            <a:pPr lvl="1"/>
            <a:r>
              <a:rPr lang="en-US" altLang="ja-JP" dirty="0" smtClean="0"/>
              <a:t>emphasis on peripheral to bridge </a:t>
            </a:r>
            <a:r>
              <a:rPr lang="en-US" altLang="ja-JP" dirty="0" err="1" smtClean="0"/>
              <a:t>p</a:t>
            </a:r>
            <a:r>
              <a:rPr lang="en-US" altLang="ja-JP" dirty="0" err="1"/>
              <a:t>p</a:t>
            </a:r>
            <a:r>
              <a:rPr lang="en-US" altLang="ja-JP" dirty="0" smtClean="0"/>
              <a:t>, </a:t>
            </a:r>
            <a:r>
              <a:rPr lang="en-US" altLang="ja-JP" dirty="0"/>
              <a:t>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Pb</a:t>
            </a:r>
            <a:r>
              <a:rPr lang="en-US" altLang="ja-JP" dirty="0" err="1"/>
              <a:t>-</a:t>
            </a:r>
            <a:r>
              <a:rPr lang="en-US" altLang="ja-JP" dirty="0" err="1" smtClean="0"/>
              <a:t>Pb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00–10%</a:t>
            </a:r>
            <a:r>
              <a:rPr lang="en-US" altLang="ja-JP" dirty="0"/>
              <a:t>: </a:t>
            </a:r>
            <a:r>
              <a:rPr lang="en-US" altLang="ja-JP" dirty="0" smtClean="0"/>
              <a:t>~0.75 times run 1</a:t>
            </a:r>
            <a:endParaRPr lang="en-US" altLang="ja-JP" dirty="0"/>
          </a:p>
          <a:p>
            <a:pPr lvl="2"/>
            <a:r>
              <a:rPr lang="en-US" altLang="ja-JP" dirty="0" smtClean="0"/>
              <a:t>10–50</a:t>
            </a:r>
            <a:r>
              <a:rPr lang="en-US" altLang="ja-JP" dirty="0"/>
              <a:t>%: </a:t>
            </a:r>
            <a:r>
              <a:rPr lang="en-US" altLang="ja-JP" dirty="0" smtClean="0"/>
              <a:t>~2.5 times run 1</a:t>
            </a:r>
            <a:endParaRPr lang="en-US" altLang="ja-JP" dirty="0"/>
          </a:p>
          <a:p>
            <a:pPr lvl="2"/>
            <a:r>
              <a:rPr lang="en-US" altLang="ja-JP" dirty="0" smtClean="0"/>
              <a:t>50–90</a:t>
            </a:r>
            <a:r>
              <a:rPr lang="en-US" altLang="ja-JP" dirty="0"/>
              <a:t>%: </a:t>
            </a:r>
            <a:r>
              <a:rPr lang="en-US" altLang="ja-JP" dirty="0" smtClean="0"/>
              <a:t>~10 times run 1</a:t>
            </a:r>
            <a:endParaRPr lang="en-US" altLang="ja-JP" dirty="0"/>
          </a:p>
          <a:p>
            <a:r>
              <a:rPr lang="en-US" altLang="ja-JP" dirty="0" err="1" smtClean="0"/>
              <a:t>p</a:t>
            </a:r>
            <a:r>
              <a:rPr lang="en-US" altLang="ja-JP" dirty="0" err="1"/>
              <a:t>p</a:t>
            </a:r>
            <a:r>
              <a:rPr lang="en-US" altLang="ja-JP" dirty="0" smtClean="0"/>
              <a:t> </a:t>
            </a:r>
            <a:r>
              <a:rPr lang="en-US" altLang="ja-JP" dirty="0"/>
              <a:t>reference </a:t>
            </a:r>
            <a:r>
              <a:rPr lang="en-US" altLang="ja-JP" dirty="0" smtClean="0"/>
              <a:t>at 5.02 </a:t>
            </a:r>
            <a:r>
              <a:rPr lang="en-US" altLang="ja-JP" dirty="0" err="1" smtClean="0"/>
              <a:t>TeV</a:t>
            </a:r>
            <a:endParaRPr lang="en-US" altLang="ja-JP" dirty="0"/>
          </a:p>
          <a:p>
            <a:pPr lvl="1"/>
            <a:r>
              <a:rPr lang="en-US" altLang="ja-JP" dirty="0" smtClean="0"/>
              <a:t>0.15 pb</a:t>
            </a:r>
            <a:r>
              <a:rPr lang="en-US" altLang="ja-JP" baseline="30000" dirty="0">
                <a:latin typeface="Symbol" charset="2"/>
                <a:cs typeface="Symbol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 in </a:t>
            </a:r>
            <a:r>
              <a:rPr lang="en-US" altLang="ja-JP" dirty="0" err="1"/>
              <a:t>muon</a:t>
            </a:r>
            <a:r>
              <a:rPr lang="en-US" altLang="ja-JP" dirty="0"/>
              <a:t> </a:t>
            </a:r>
            <a:r>
              <a:rPr lang="en-US" altLang="ja-JP" dirty="0" smtClean="0"/>
              <a:t>arm</a:t>
            </a:r>
            <a:endParaRPr lang="en-US" altLang="ja-JP" dirty="0"/>
          </a:p>
          <a:p>
            <a:pPr lvl="1"/>
            <a:r>
              <a:rPr lang="en-US" altLang="ja-JP" dirty="0" smtClean="0"/>
              <a:t>80 M </a:t>
            </a:r>
            <a:r>
              <a:rPr lang="en-US" altLang="ja-JP" dirty="0"/>
              <a:t>MB </a:t>
            </a:r>
            <a:r>
              <a:rPr lang="en-US" altLang="ja-JP" dirty="0" smtClean="0"/>
              <a:t>events in central barrel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2015 </a:t>
            </a:r>
            <a:r>
              <a:rPr kumimoji="1" lang="en-US" altLang="ja-JP" dirty="0" err="1" smtClean="0"/>
              <a:t>Pb-Pb</a:t>
            </a:r>
            <a:r>
              <a:rPr kumimoji="1" lang="en-US" altLang="ja-JP" dirty="0" smtClean="0"/>
              <a:t> Strategy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345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Low Mass Dielectron Goals</a:t>
            </a:r>
            <a:endParaRPr kumimoji="1" lang="ja-JP" altLang="en-US" dirty="0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pic>
        <p:nvPicPr>
          <p:cNvPr id="6" name="図 5" descr="alice-der-9655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55214"/>
            <a:ext cx="3096344" cy="3096344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continuum </a:t>
            </a:r>
            <a:r>
              <a:rPr lang="en-US" altLang="ja-JP" dirty="0"/>
              <a:t>up to J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 mass in minimum bias</a:t>
            </a:r>
          </a:p>
          <a:p>
            <a:r>
              <a:rPr lang="en-US" altLang="ja-JP" dirty="0" smtClean="0"/>
              <a:t>virtual </a:t>
            </a:r>
            <a:r>
              <a:rPr lang="en-US" altLang="ja-JP" dirty="0"/>
              <a:t>photons in </a:t>
            </a:r>
            <a:r>
              <a:rPr lang="en-US" altLang="ja-JP" dirty="0" smtClean="0"/>
              <a:t>different centralities</a:t>
            </a:r>
          </a:p>
          <a:p>
            <a:pPr lvl="1"/>
            <a:r>
              <a:rPr lang="en-US" altLang="ja-JP" dirty="0" smtClean="0"/>
              <a:t>low S</a:t>
            </a:r>
            <a:r>
              <a:rPr lang="en-US" altLang="ja-JP" dirty="0"/>
              <a:t>/</a:t>
            </a:r>
            <a:r>
              <a:rPr lang="en-US" altLang="ja-JP" dirty="0" smtClean="0"/>
              <a:t>B ratio; ~0.25</a:t>
            </a:r>
            <a:r>
              <a:rPr lang="en-US" altLang="ja-JP" dirty="0"/>
              <a:t>% in </a:t>
            </a:r>
            <a:r>
              <a:rPr lang="en-US" altLang="ja-JP" dirty="0" smtClean="0"/>
              <a:t>central, ~1% in </a:t>
            </a:r>
            <a:r>
              <a:rPr lang="en-US" altLang="ja-JP" dirty="0"/>
              <a:t>semi-</a:t>
            </a:r>
            <a:r>
              <a:rPr lang="en-US" altLang="ja-JP" dirty="0" smtClean="0"/>
              <a:t>central</a:t>
            </a:r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err="1" smtClean="0"/>
              <a:t>dielectron</a:t>
            </a:r>
            <a:r>
              <a:rPr lang="en-US" altLang="ja-JP" dirty="0" smtClean="0"/>
              <a:t> </a:t>
            </a:r>
            <a:r>
              <a:rPr lang="en-US" altLang="ja-JP" dirty="0"/>
              <a:t>elliptic flow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527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physics focus at LHC/ALICE</a:t>
            </a:r>
          </a:p>
          <a:p>
            <a:pPr eaLnBrk="1" hangingPunct="1"/>
            <a:r>
              <a:rPr lang="en-US" altLang="ja-JP" dirty="0" err="1" smtClean="0"/>
              <a:t>dilepton</a:t>
            </a:r>
            <a:r>
              <a:rPr lang="en-US" altLang="ja-JP" dirty="0" smtClean="0"/>
              <a:t> and photon measurements at ALICE</a:t>
            </a:r>
          </a:p>
          <a:p>
            <a:pPr eaLnBrk="1" hangingPunct="1"/>
            <a:r>
              <a:rPr lang="en-US" altLang="ja-JP" dirty="0" smtClean="0"/>
              <a:t>run </a:t>
            </a:r>
            <a:r>
              <a:rPr lang="en-US" altLang="ja-JP" dirty="0"/>
              <a:t>1 (2009–2013</a:t>
            </a:r>
            <a:r>
              <a:rPr lang="en-US" altLang="ja-JP" dirty="0" smtClean="0"/>
              <a:t>) </a:t>
            </a:r>
            <a:r>
              <a:rPr lang="en-US" altLang="ja-JP" dirty="0" err="1" smtClean="0"/>
              <a:t>dilepton</a:t>
            </a:r>
            <a:r>
              <a:rPr lang="en-US" altLang="ja-JP" dirty="0" smtClean="0"/>
              <a:t> results and status</a:t>
            </a:r>
          </a:p>
          <a:p>
            <a:pPr eaLnBrk="1" hangingPunct="1"/>
            <a:r>
              <a:rPr lang="en-US" altLang="ja-JP" dirty="0" smtClean="0"/>
              <a:t>runs 2 (2015–2018) and 3 (2021–) strategies</a:t>
            </a:r>
          </a:p>
          <a:p>
            <a:pPr eaLnBrk="1" hangingPunct="1"/>
            <a:r>
              <a:rPr lang="en-US" altLang="ja-JP" dirty="0" err="1" smtClean="0"/>
              <a:t>dielectrons</a:t>
            </a:r>
            <a:r>
              <a:rPr lang="en-US" altLang="ja-JP" dirty="0" smtClean="0"/>
              <a:t> versus </a:t>
            </a:r>
            <a:r>
              <a:rPr lang="en-US" altLang="ja-JP" dirty="0" err="1" smtClean="0"/>
              <a:t>dimuons</a:t>
            </a:r>
            <a:endParaRPr lang="en-US" altLang="ja-JP" dirty="0" smtClean="0"/>
          </a:p>
          <a:p>
            <a:pPr eaLnBrk="1" hangingPunct="1"/>
            <a:r>
              <a:rPr lang="en-US" altLang="ja-JP" dirty="0" err="1" smtClean="0"/>
              <a:t>Muon</a:t>
            </a:r>
            <a:r>
              <a:rPr lang="en-US" altLang="ja-JP" dirty="0" smtClean="0"/>
              <a:t> Forward Tracker upgrade for run 3</a:t>
            </a:r>
          </a:p>
          <a:p>
            <a:pPr lvl="1" eaLnBrk="1" hangingPunct="1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open heavy flavors and </a:t>
            </a:r>
            <a:r>
              <a:rPr lang="en-US" altLang="ja-JP" dirty="0" err="1" smtClean="0">
                <a:solidFill>
                  <a:schemeClr val="bg1">
                    <a:lumMod val="65000"/>
                  </a:schemeClr>
                </a:solidFill>
              </a:rPr>
              <a:t>quarkonia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 eaLnBrk="1" hangingPunct="1"/>
            <a:r>
              <a:rPr lang="en-US" altLang="ja-JP" dirty="0" smtClean="0"/>
              <a:t>low mass,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physics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 </a:t>
            </a:r>
            <a:r>
              <a:rPr lang="en-US" altLang="ja-JP" dirty="0"/>
              <a:t>and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r</a:t>
            </a:r>
            <a:r>
              <a:rPr lang="en-US" altLang="ja-JP" dirty="0" err="1" smtClean="0"/>
              <a:t>+</a:t>
            </a:r>
            <a:r>
              <a:rPr lang="en-US" altLang="ja-JP" dirty="0" err="1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en-US" altLang="ja-JP" dirty="0" smtClean="0"/>
              <a:t>R</a:t>
            </a:r>
            <a:r>
              <a:rPr lang="en-US" altLang="ja-JP" baseline="-25000" dirty="0" smtClean="0"/>
              <a:t>AA</a:t>
            </a:r>
            <a:endParaRPr lang="en-US" altLang="ja-JP" dirty="0"/>
          </a:p>
          <a:p>
            <a:pPr lvl="1"/>
            <a:r>
              <a:rPr lang="en-US" altLang="ja-JP" dirty="0" smtClean="0"/>
              <a:t>2 &lt;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&lt; 6 </a:t>
            </a:r>
            <a:r>
              <a:rPr lang="en-US" altLang="ja-JP" dirty="0"/>
              <a:t>GeV/</a:t>
            </a:r>
            <a:r>
              <a:rPr lang="en-US" altLang="ja-JP" i="1" dirty="0" smtClean="0"/>
              <a:t>c</a:t>
            </a:r>
            <a:endParaRPr lang="en-US" altLang="ja-JP" dirty="0"/>
          </a:p>
          <a:p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 </a:t>
            </a:r>
            <a:r>
              <a:rPr lang="en-US" altLang="ja-JP" dirty="0"/>
              <a:t>and </a:t>
            </a:r>
            <a:r>
              <a:rPr lang="en-US" altLang="ja-JP" dirty="0" err="1">
                <a:latin typeface="Symbol" charset="2"/>
                <a:cs typeface="Symbol" charset="2"/>
              </a:rPr>
              <a:t>r</a:t>
            </a:r>
            <a:r>
              <a:rPr lang="en-US" altLang="ja-JP" dirty="0" err="1"/>
              <a:t>+</a:t>
            </a:r>
            <a:r>
              <a:rPr lang="en-US" altLang="ja-JP" dirty="0" err="1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en-US" altLang="ja-JP" dirty="0"/>
              <a:t>elliptic </a:t>
            </a:r>
            <a:r>
              <a:rPr lang="en-US" altLang="ja-JP" dirty="0" smtClean="0"/>
              <a:t>flow</a:t>
            </a:r>
            <a:endParaRPr lang="en-US" altLang="ja-JP" dirty="0" smtClean="0">
              <a:latin typeface="Symbol" charset="2"/>
              <a:cs typeface="Symbol" charset="2"/>
            </a:endParaRPr>
          </a:p>
          <a:p>
            <a:pPr lvl="1"/>
            <a:r>
              <a:rPr lang="en-US" altLang="ja-JP" dirty="0" smtClean="0"/>
              <a:t>integrated </a:t>
            </a:r>
            <a:r>
              <a:rPr lang="en-US" altLang="ja-JP" dirty="0"/>
              <a:t>over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baseline="-25000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low </a:t>
            </a:r>
            <a:r>
              <a:rPr lang="en-US" altLang="ja-JP" dirty="0"/>
              <a:t>and intermediate mass spectrum</a:t>
            </a:r>
          </a:p>
          <a:p>
            <a:pPr lvl="1"/>
            <a:r>
              <a:rPr lang="en-US" altLang="ja-JP" dirty="0"/>
              <a:t>2 &lt;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&lt; 6 GeV/c</a:t>
            </a:r>
          </a:p>
          <a:p>
            <a:pPr marL="457200" lvl="1" indent="0">
              <a:buNone/>
            </a:pPr>
            <a:r>
              <a:rPr lang="en-US" altLang="ja-JP" dirty="0"/>
              <a:t>→ </a:t>
            </a:r>
            <a:r>
              <a:rPr lang="en-US" altLang="ja-JP" dirty="0" err="1"/>
              <a:t>hadronic</a:t>
            </a:r>
            <a:r>
              <a:rPr lang="en-US" altLang="ja-JP" dirty="0"/>
              <a:t> cocktail + open heavy </a:t>
            </a:r>
            <a:r>
              <a:rPr lang="en-US" altLang="ja-JP" dirty="0" smtClean="0"/>
              <a:t>flavor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Low Mass </a:t>
            </a:r>
            <a:r>
              <a:rPr kumimoji="1" lang="en-US" altLang="ja-JP" dirty="0" err="1" smtClean="0"/>
              <a:t>Dimuon</a:t>
            </a:r>
            <a:r>
              <a:rPr kumimoji="1" lang="en-US" altLang="ja-JP" dirty="0" smtClean="0"/>
              <a:t> Goals</a:t>
            </a:r>
            <a:endParaRPr kumimoji="1" lang="ja-JP" altLang="en-US" dirty="0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pic>
        <p:nvPicPr>
          <p:cNvPr id="5" name="図 4" descr="ali-perf-438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87" y="1366083"/>
            <a:ext cx="3707046" cy="357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3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y </a:t>
            </a:r>
            <a:r>
              <a:rPr kumimoji="1" lang="en-US" altLang="ja-JP" dirty="0" smtClean="0"/>
              <a:t>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versus centrality, rapidity, </a:t>
            </a:r>
            <a:r>
              <a:rPr kumimoji="1" lang="en-US" altLang="ja-JP" i="1" dirty="0" err="1" smtClean="0"/>
              <a:t>p</a:t>
            </a:r>
            <a:r>
              <a:rPr kumimoji="1" lang="en-US" altLang="ja-JP" baseline="-25000" dirty="0" err="1" smtClean="0"/>
              <a:t>T</a:t>
            </a:r>
            <a:endParaRPr kumimoji="1" lang="en-US" altLang="ja-JP" dirty="0" smtClean="0"/>
          </a:p>
          <a:p>
            <a:r>
              <a:rPr lang="en-US" altLang="ja-JP" dirty="0" smtClean="0"/>
              <a:t>J/</a:t>
            </a:r>
            <a:r>
              <a:rPr lang="en-US" altLang="ja-JP" dirty="0" smtClean="0">
                <a:latin typeface="Symbol" charset="2"/>
                <a:cs typeface="Symbol" charset="2"/>
              </a:rPr>
              <a:t>y </a:t>
            </a:r>
            <a:r>
              <a:rPr lang="en-US" altLang="ja-JP" dirty="0" smtClean="0"/>
              <a:t>elliptic flow</a:t>
            </a:r>
          </a:p>
          <a:p>
            <a:r>
              <a:rPr kumimoji="1" lang="en-US" altLang="ja-JP" dirty="0" smtClean="0"/>
              <a:t>J/</a:t>
            </a:r>
            <a:r>
              <a:rPr lang="en-US" altLang="ja-JP" dirty="0" smtClean="0">
                <a:latin typeface="Symbol" charset="2"/>
                <a:cs typeface="Symbol" charset="2"/>
              </a:rPr>
              <a:t>y </a:t>
            </a:r>
            <a:r>
              <a:rPr kumimoji="1" lang="en-US" altLang="ja-JP" dirty="0" smtClean="0"/>
              <a:t>at very low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endParaRPr lang="en-US" altLang="ja-JP" dirty="0"/>
          </a:p>
          <a:p>
            <a:endParaRPr lang="en-US" altLang="ja-JP" dirty="0" smtClean="0">
              <a:cs typeface="Symbol" charset="2"/>
            </a:endParaRPr>
          </a:p>
          <a:p>
            <a:endParaRPr lang="en-US" altLang="ja-JP" dirty="0">
              <a:cs typeface="Symbol" charset="2"/>
            </a:endParaRPr>
          </a:p>
          <a:p>
            <a:endParaRPr lang="en-US" altLang="ja-JP" dirty="0" smtClean="0">
              <a:cs typeface="Symbol" charset="2"/>
            </a:endParaRPr>
          </a:p>
          <a:p>
            <a:endParaRPr lang="en-US" altLang="ja-JP" dirty="0">
              <a:cs typeface="Symbol" charset="2"/>
            </a:endParaRPr>
          </a:p>
          <a:p>
            <a:endParaRPr lang="en-US" altLang="ja-JP" dirty="0" smtClean="0">
              <a:cs typeface="Symbol" charset="2"/>
            </a:endParaRPr>
          </a:p>
          <a:p>
            <a:pPr lvl="1"/>
            <a:endParaRPr lang="en-US" altLang="ja-JP" dirty="0">
              <a:cs typeface="Symbol" charset="2"/>
            </a:endParaRPr>
          </a:p>
          <a:p>
            <a:r>
              <a:rPr lang="en-US" altLang="ja-JP" dirty="0" smtClean="0">
                <a:cs typeface="Symbol" charset="2"/>
              </a:rPr>
              <a:t>excited states: 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’, </a:t>
            </a:r>
            <a:r>
              <a:rPr lang="en-US" altLang="ja-JP" dirty="0" smtClean="0">
                <a:latin typeface="Symbol" charset="2"/>
                <a:cs typeface="Symbol" charset="2"/>
              </a:rPr>
              <a:t>U</a:t>
            </a:r>
            <a:r>
              <a:rPr lang="en-US" altLang="ja-JP" dirty="0" smtClean="0"/>
              <a:t>(1S), </a:t>
            </a:r>
            <a:r>
              <a:rPr lang="en-US" altLang="ja-JP" dirty="0">
                <a:latin typeface="Symbol" charset="2"/>
                <a:cs typeface="Symbol" charset="2"/>
              </a:rPr>
              <a:t>U</a:t>
            </a:r>
            <a:r>
              <a:rPr lang="en-US" altLang="ja-JP" dirty="0" smtClean="0"/>
              <a:t>(2S)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Other </a:t>
            </a:r>
            <a:r>
              <a:rPr kumimoji="1" lang="en-US" altLang="ja-JP" dirty="0" err="1" smtClean="0"/>
              <a:t>Dilepton</a:t>
            </a:r>
            <a:r>
              <a:rPr kumimoji="1" lang="en-US" altLang="ja-JP" dirty="0" smtClean="0"/>
              <a:t> Goals in Run 2</a:t>
            </a:r>
            <a:endParaRPr kumimoji="1" lang="ja-JP" altLang="en-US" dirty="0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pic>
        <p:nvPicPr>
          <p:cNvPr id="6" name="図 5" descr="alice-pub-10276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21" y="2276872"/>
            <a:ext cx="3501078" cy="3384376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9031" y="4776754"/>
            <a:ext cx="33750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ALICE, submitted to PRL,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  <a:p>
            <a:pPr algn="r">
              <a:defRPr/>
            </a:pPr>
            <a:r>
              <a:rPr lang="nb-NO" altLang="ja-JP" sz="1600" dirty="0" smtClean="0">
                <a:solidFill>
                  <a:srgbClr val="002060"/>
                </a:solidFill>
                <a:latin typeface="+mn-lt"/>
              </a:rPr>
              <a:t>arXiv</a:t>
            </a:r>
            <a:r>
              <a:rPr lang="nb-NO" altLang="ja-JP" sz="1600" dirty="0">
                <a:solidFill>
                  <a:srgbClr val="002060"/>
                </a:solidFill>
                <a:latin typeface="+mn-lt"/>
              </a:rPr>
              <a:t>:</a:t>
            </a:r>
            <a:r>
              <a:rPr lang="nb-NO" altLang="ja-JP" sz="1600" dirty="0" smtClean="0">
                <a:solidFill>
                  <a:srgbClr val="002060"/>
                </a:solidFill>
                <a:latin typeface="+mn-lt"/>
              </a:rPr>
              <a:t>1509.08802</a:t>
            </a: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 [</a:t>
            </a:r>
            <a:r>
              <a:rPr lang="en-US" altLang="ja-JP" sz="1600" dirty="0" err="1" smtClean="0">
                <a:solidFill>
                  <a:srgbClr val="002060"/>
                </a:solidFill>
                <a:latin typeface="+mn-lt"/>
              </a:rPr>
              <a:t>nucl</a:t>
            </a: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-ex] (2015)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731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new ITS</a:t>
            </a:r>
          </a:p>
          <a:p>
            <a:pPr lvl="1"/>
            <a:r>
              <a:rPr lang="en-US" altLang="ja-JP" dirty="0" smtClean="0"/>
              <a:t>7 </a:t>
            </a:r>
            <a:r>
              <a:rPr lang="en-US" altLang="ja-JP" dirty="0"/>
              <a:t>l</a:t>
            </a:r>
            <a:r>
              <a:rPr lang="en-US" altLang="ja-JP" dirty="0" smtClean="0"/>
              <a:t>ayers </a:t>
            </a:r>
            <a:r>
              <a:rPr lang="en-US" altLang="ja-JP" dirty="0"/>
              <a:t>of </a:t>
            </a:r>
            <a:r>
              <a:rPr lang="en-US" altLang="ja-JP" dirty="0" smtClean="0"/>
              <a:t>MAPS </a:t>
            </a:r>
            <a:r>
              <a:rPr lang="en-US" altLang="ja-JP" dirty="0"/>
              <a:t>s</a:t>
            </a:r>
            <a:r>
              <a:rPr lang="en-US" altLang="ja-JP" dirty="0" smtClean="0"/>
              <a:t>ilicon </a:t>
            </a:r>
            <a:r>
              <a:rPr lang="en-US" altLang="ja-JP" dirty="0"/>
              <a:t>p</a:t>
            </a:r>
            <a:r>
              <a:rPr lang="en-US" altLang="ja-JP" dirty="0" smtClean="0"/>
              <a:t>ixel detectors</a:t>
            </a:r>
            <a:endParaRPr lang="en-US" altLang="ja-JP" dirty="0"/>
          </a:p>
          <a:p>
            <a:pPr lvl="1"/>
            <a:r>
              <a:rPr lang="en-US" altLang="ja-JP" dirty="0" smtClean="0"/>
              <a:t>precise </a:t>
            </a:r>
            <a:r>
              <a:rPr lang="en-US" altLang="ja-JP" dirty="0"/>
              <a:t>measurement of displaced </a:t>
            </a:r>
            <a:r>
              <a:rPr lang="en-US" altLang="ja-JP" dirty="0" smtClean="0"/>
              <a:t>vertices</a:t>
            </a:r>
          </a:p>
          <a:p>
            <a:pPr lvl="2"/>
            <a:r>
              <a:rPr lang="en-US" altLang="ja-JP" dirty="0" smtClean="0"/>
              <a:t>to separate heavy flavor decays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new </a:t>
            </a:r>
            <a:r>
              <a:rPr lang="en-US" altLang="ja-JP" dirty="0"/>
              <a:t>TPC readout chambers</a:t>
            </a:r>
          </a:p>
          <a:p>
            <a:pPr lvl="1"/>
            <a:r>
              <a:rPr lang="en-US" altLang="ja-JP" dirty="0" smtClean="0"/>
              <a:t>GEM </a:t>
            </a:r>
            <a:r>
              <a:rPr lang="en-US" altLang="ja-JP" dirty="0"/>
              <a:t>technology with </a:t>
            </a:r>
            <a:r>
              <a:rPr lang="en-US" altLang="ja-JP" dirty="0" smtClean="0"/>
              <a:t>no gating grid</a:t>
            </a:r>
          </a:p>
          <a:p>
            <a:pPr lvl="1"/>
            <a:r>
              <a:rPr lang="en-US" altLang="ja-JP" dirty="0" smtClean="0"/>
              <a:t>~100 times </a:t>
            </a:r>
            <a:r>
              <a:rPr lang="en-US" altLang="ja-JP" dirty="0"/>
              <a:t>higher data taking rate (50 kHz in </a:t>
            </a:r>
            <a:r>
              <a:rPr lang="en-US" altLang="ja-JP" dirty="0" err="1" smtClean="0"/>
              <a:t>Pb</a:t>
            </a:r>
            <a:r>
              <a:rPr lang="en-US" altLang="ja-JP" dirty="0" err="1"/>
              <a:t>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/>
              <a:t>continuous </a:t>
            </a:r>
            <a:r>
              <a:rPr lang="en-US" altLang="ja-JP" dirty="0" smtClean="0"/>
              <a:t>readout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</a:t>
            </a:r>
            <a:r>
              <a:rPr lang="en-US" altLang="ja-JP" dirty="0"/>
              <a:t>Forward Tracker (MFT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Major Upgrades at Run 3 (2021–)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792" y="2636912"/>
            <a:ext cx="2383632" cy="14401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755" y="4869160"/>
            <a:ext cx="1551653" cy="1359185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5747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radiation in </a:t>
            </a:r>
            <a:r>
              <a:rPr lang="en-US" altLang="ja-JP" dirty="0"/>
              <a:t>intermediate (&gt; 1.1 GeV/</a:t>
            </a:r>
            <a:r>
              <a:rPr lang="en-US" altLang="ja-JP" i="1" dirty="0"/>
              <a:t>c</a:t>
            </a:r>
            <a:r>
              <a:rPr lang="en-US" altLang="ja-JP" baseline="30000" dirty="0"/>
              <a:t>2</a:t>
            </a:r>
            <a:r>
              <a:rPr lang="en-US" altLang="ja-JP" dirty="0" smtClean="0"/>
              <a:t>) mass</a:t>
            </a:r>
          </a:p>
          <a:p>
            <a:pPr lvl="1"/>
            <a:r>
              <a:rPr lang="en-US" altLang="ja-JP" dirty="0" smtClean="0"/>
              <a:t>precise </a:t>
            </a:r>
            <a:r>
              <a:rPr lang="en-US" altLang="ja-JP" dirty="0"/>
              <a:t>measurement of early time </a:t>
            </a:r>
            <a:r>
              <a:rPr lang="en-US" altLang="ja-JP" dirty="0" smtClean="0"/>
              <a:t>temperature</a:t>
            </a:r>
            <a:endParaRPr lang="en-US" altLang="ja-JP" baseline="30000" dirty="0" smtClean="0"/>
          </a:p>
          <a:p>
            <a:pPr lvl="2"/>
            <a:r>
              <a:rPr lang="en-US" altLang="ja-JP" dirty="0" smtClean="0"/>
              <a:t>average </a:t>
            </a:r>
            <a:r>
              <a:rPr lang="en-US" altLang="ja-JP" dirty="0"/>
              <a:t>over early times, no </a:t>
            </a:r>
            <a:r>
              <a:rPr lang="en-US" altLang="ja-JP" dirty="0" smtClean="0"/>
              <a:t>blue shift</a:t>
            </a:r>
            <a:endParaRPr lang="en-US" altLang="ja-JP" dirty="0"/>
          </a:p>
          <a:p>
            <a:r>
              <a:rPr lang="en-US" altLang="ja-JP" dirty="0" smtClean="0"/>
              <a:t>expected precision: ±10</a:t>
            </a:r>
            <a:r>
              <a:rPr lang="en-US" altLang="ja-JP" dirty="0"/>
              <a:t>% </a:t>
            </a:r>
            <a:r>
              <a:rPr lang="en-US" altLang="ja-JP" dirty="0" smtClean="0"/>
              <a:t>stat.</a:t>
            </a:r>
            <a:r>
              <a:rPr lang="en-US" altLang="ja-JP" dirty="0"/>
              <a:t>, </a:t>
            </a:r>
            <a:r>
              <a:rPr lang="en-US" altLang="ja-JP" dirty="0" smtClean="0"/>
              <a:t>±10–20</a:t>
            </a:r>
            <a:r>
              <a:rPr lang="en-US" altLang="ja-JP" dirty="0"/>
              <a:t>% </a:t>
            </a:r>
            <a:r>
              <a:rPr lang="en-US" altLang="ja-JP" dirty="0" smtClean="0"/>
              <a:t>sys.</a:t>
            </a:r>
          </a:p>
          <a:p>
            <a:pPr lvl="1"/>
            <a:r>
              <a:rPr lang="en-US" altLang="ja-JP" dirty="0" smtClean="0"/>
              <a:t>2.5 </a:t>
            </a:r>
            <a:r>
              <a:rPr lang="en-US" altLang="ja-JP" dirty="0"/>
              <a:t>G minimum bias </a:t>
            </a:r>
            <a:r>
              <a:rPr lang="en-US" altLang="ja-JP" dirty="0" smtClean="0"/>
              <a:t>events assumed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endParaRPr lang="en-US" altLang="ja-JP" dirty="0"/>
          </a:p>
          <a:p>
            <a:pPr lvl="2"/>
            <a:endParaRPr lang="en-US" altLang="ja-JP" dirty="0" smtClean="0"/>
          </a:p>
          <a:p>
            <a:pPr lvl="1"/>
            <a:r>
              <a:rPr lang="en-US" altLang="ja-JP" dirty="0" smtClean="0"/>
              <a:t>subtraction established for known sources</a:t>
            </a:r>
            <a:endParaRPr lang="en-US" altLang="ja-JP" dirty="0"/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Dielectron Goals</a:t>
            </a:r>
            <a:r>
              <a:rPr lang="en-US" altLang="ja-JP" dirty="0"/>
              <a:t> </a:t>
            </a:r>
            <a:r>
              <a:rPr lang="en-US" altLang="ja-JP" dirty="0" smtClean="0"/>
              <a:t>and </a:t>
            </a:r>
            <a:r>
              <a:rPr kumimoji="1" lang="en-US" altLang="ja-JP" dirty="0" smtClean="0"/>
              <a:t>Plans in Run 3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304" y="3396310"/>
            <a:ext cx="2434928" cy="246498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396310"/>
            <a:ext cx="2434928" cy="2464988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3635896" y="4101158"/>
            <a:ext cx="216024" cy="1296144"/>
          </a:xfrm>
          <a:prstGeom prst="rightArrow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18247" y="4595472"/>
            <a:ext cx="17234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</a:t>
            </a:r>
          </a:p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ITS Upgrade TDR,</a:t>
            </a:r>
          </a:p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J</a:t>
            </a:r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. Phys. G </a:t>
            </a:r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41,</a:t>
            </a:r>
          </a:p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087002 (2014)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6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8152" y="2760820"/>
            <a:ext cx="4025440" cy="30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7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                            </a:t>
            </a:r>
            <a:r>
              <a:rPr lang="en-US" altLang="ja-JP" sz="2000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; different </a:t>
            </a:r>
            <a:r>
              <a:rPr lang="en-US" altLang="ja-JP" i="1" u="sng" dirty="0" smtClean="0">
                <a:latin typeface="Franklin Gothic Medium" charset="0"/>
                <a:ea typeface="ＭＳ Ｐゴシック" charset="0"/>
              </a:rPr>
              <a:t>only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in masses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                                </a:t>
            </a:r>
            <a:r>
              <a:rPr lang="en-US" altLang="ja-JP" sz="1200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; especially in PID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electron identification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charged hadron rejection via mass difference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cherenkov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x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momentum versus electro-magnetic energy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then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Dalitz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decay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electrons from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p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0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altLang="ja-JP" dirty="0">
                <a:latin typeface="Franklin Gothic Medium" charset="0"/>
                <a:ea typeface="ＭＳ Ｐゴシック" charset="0"/>
                <a:cs typeface="Symbol" charset="0"/>
              </a:rPr>
              <a:t>’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Franklin Gothic Medium" charset="0"/>
                <a:ea typeface="ＭＳ Ｐゴシック" charset="0"/>
                <a:cs typeface="Symbol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cs typeface="Symbol" charset="0"/>
              </a:rPr>
              <a:t>…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identification</a:t>
            </a: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charged hadron rejection via penetration</a:t>
            </a: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hadron absorber (1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GeV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/c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m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requiring 80 cm of iron to stop)</a:t>
            </a:r>
          </a:p>
          <a:p>
            <a:pPr lvl="1">
              <a:defRPr/>
            </a:pP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Dalitz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only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from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(</a:t>
            </a:r>
            <a:r>
              <a:rPr lang="en-US" altLang="ja-JP" dirty="0">
                <a:latin typeface="Franklin Gothic Medium" charset="0"/>
                <a:ea typeface="ＭＳ Ｐゴシック" charset="0"/>
                <a:cs typeface="Symbol" charset="0"/>
              </a:rPr>
              <a:t>→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g </a:t>
            </a:r>
            <a:r>
              <a:rPr lang="en-US" altLang="ja-JP" dirty="0" err="1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baseline="30000" dirty="0" err="1">
                <a:latin typeface="Symbol" charset="2"/>
                <a:ea typeface="ＭＳ Ｐゴシック" charset="0"/>
                <a:cs typeface="Symbol" charset="2"/>
              </a:rPr>
              <a:t>+</a:t>
            </a:r>
            <a:r>
              <a:rPr lang="en-US" altLang="ja-JP" dirty="0" err="1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baseline="30000" dirty="0">
                <a:latin typeface="Symbol" charset="2"/>
                <a:ea typeface="ＭＳ Ｐゴシック" charset="0"/>
                <a:cs typeface="Symbol" charset="2"/>
              </a:rPr>
              <a:t>-</a:t>
            </a:r>
            <a:r>
              <a:rPr lang="en-US" altLang="ja-JP" dirty="0">
                <a:latin typeface="Symbol" charset="2"/>
                <a:ea typeface="ＭＳ Ｐゴシック" charset="0"/>
                <a:cs typeface="Symbol" charset="2"/>
              </a:rPr>
              <a:t>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BR ~ 0.03%) and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heavier</a:t>
            </a:r>
          </a:p>
          <a:p>
            <a:pPr lvl="1">
              <a:defRPr/>
            </a:pP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en-US" altLang="ja-JP" baseline="30000" dirty="0" smtClean="0">
                <a:latin typeface="Symbol" charset="2"/>
                <a:ea typeface="ＭＳ Ｐゴシック" charset="0"/>
                <a:cs typeface="Symbol" charset="2"/>
              </a:rPr>
              <a:t>+</a:t>
            </a: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cs typeface="Symbol" charset="0"/>
              </a:rPr>
              <a:t>→ </a:t>
            </a:r>
            <a:r>
              <a:rPr lang="en-US" altLang="ja-JP" dirty="0" err="1" smtClean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baseline="30000" dirty="0" err="1" smtClean="0">
                <a:latin typeface="Symbol" charset="2"/>
                <a:ea typeface="ＭＳ Ｐゴシック" charset="0"/>
                <a:cs typeface="Symbol" charset="2"/>
              </a:rPr>
              <a:t>+</a:t>
            </a:r>
            <a:r>
              <a:rPr lang="en-US" altLang="ja-JP" dirty="0" err="1" smtClean="0"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altLang="ja-JP" baseline="-25000" dirty="0" err="1" smtClean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dirty="0" smtClean="0">
                <a:ea typeface="ＭＳ Ｐゴシック" charset="0"/>
                <a:cs typeface="Symbol" charset="2"/>
              </a:rPr>
              <a:t>,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K</a:t>
            </a:r>
            <a:r>
              <a:rPr lang="en-US" altLang="ja-JP" baseline="30000" dirty="0" smtClean="0">
                <a:latin typeface="Symbol" charset="2"/>
                <a:ea typeface="ＭＳ Ｐゴシック" charset="0"/>
                <a:cs typeface="Symbol" charset="2"/>
              </a:rPr>
              <a:t>+</a:t>
            </a: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cs typeface="Symbol" charset="0"/>
              </a:rPr>
              <a:t>→ </a:t>
            </a:r>
            <a:r>
              <a:rPr lang="en-US" altLang="ja-JP" dirty="0" err="1" smtClean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baseline="30000" dirty="0" err="1" smtClean="0">
                <a:latin typeface="Symbol" charset="2"/>
                <a:ea typeface="ＭＳ Ｐゴシック" charset="0"/>
                <a:cs typeface="Symbol" charset="2"/>
              </a:rPr>
              <a:t>+</a:t>
            </a:r>
            <a:r>
              <a:rPr lang="en-US" altLang="ja-JP" dirty="0" err="1" smtClean="0"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altLang="ja-JP" baseline="-25000" dirty="0" err="1" smtClean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dirty="0" smtClean="0">
                <a:ea typeface="ＭＳ Ｐゴシック" charset="0"/>
                <a:cs typeface="Symbol" charset="2"/>
              </a:rPr>
              <a:t> not </a:t>
            </a:r>
            <a:r>
              <a:rPr lang="en-US" altLang="ja-JP" dirty="0">
                <a:ea typeface="ＭＳ Ｐゴシック" charset="0"/>
                <a:cs typeface="Symbol" charset="2"/>
              </a:rPr>
              <a:t>from primary vertex</a:t>
            </a:r>
          </a:p>
          <a:p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9" name="コンテンツ プレースホルダー 1"/>
          <p:cNvSpPr txBox="1">
            <a:spLocks/>
          </p:cNvSpPr>
          <p:nvPr/>
        </p:nvSpPr>
        <p:spPr bwMode="auto">
          <a:xfrm>
            <a:off x="457968" y="1140719"/>
            <a:ext cx="4114032" cy="106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800" b="0">
                <a:solidFill>
                  <a:srgbClr val="80601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 b="0">
                <a:solidFill>
                  <a:srgbClr val="000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000" b="0">
                <a:solidFill>
                  <a:srgbClr val="60802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basically equivalent</a:t>
            </a: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unique in how to treat</a:t>
            </a:r>
          </a:p>
          <a:p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355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±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and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  <a:cs typeface="Symbol" charset="0"/>
              </a:rPr>
              <a:t>±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Typical Brothers/Sisters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9559" y="5949950"/>
            <a:ext cx="18367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>
                <a:solidFill>
                  <a:srgbClr val="0000FF"/>
                </a:solidFill>
                <a:latin typeface="+mn-lt"/>
              </a:rPr>
              <a:t>(note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: 5 years ago)</a:t>
            </a:r>
            <a:endParaRPr lang="ja-JP" altLang="en-US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399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7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7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7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7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7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7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7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7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7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74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74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16" descr="RICH_MIRR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2213768"/>
            <a:ext cx="594042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1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 Typical Electron Measurement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100" name="Picture 2" descr="Phenix_2001_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/>
          <a:stretch>
            <a:fillRect/>
          </a:stretch>
        </p:blipFill>
        <p:spPr bwMode="auto">
          <a:xfrm>
            <a:off x="1892300" y="2296318"/>
            <a:ext cx="4894263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2166938" y="4379118"/>
            <a:ext cx="2076450" cy="754062"/>
            <a:chOff x="465138" y="3422650"/>
            <a:chExt cx="2551527" cy="925513"/>
          </a:xfrm>
        </p:grpSpPr>
        <p:sp>
          <p:nvSpPr>
            <p:cNvPr id="26689" name="Freeform 9"/>
            <p:cNvSpPr>
              <a:spLocks/>
            </p:cNvSpPr>
            <p:nvPr/>
          </p:nvSpPr>
          <p:spPr bwMode="auto">
            <a:xfrm>
              <a:off x="719000" y="3435409"/>
              <a:ext cx="2297665" cy="769823"/>
            </a:xfrm>
            <a:custGeom>
              <a:avLst/>
              <a:gdLst>
                <a:gd name="T0" fmla="*/ 2147483647 w 1679"/>
                <a:gd name="T1" fmla="*/ 0 h 528"/>
                <a:gd name="T2" fmla="*/ 2147483647 w 1679"/>
                <a:gd name="T3" fmla="*/ 2147483647 h 528"/>
                <a:gd name="T4" fmla="*/ 2147483647 w 1679"/>
                <a:gd name="T5" fmla="*/ 2147483647 h 528"/>
                <a:gd name="T6" fmla="*/ 2147483647 w 1679"/>
                <a:gd name="T7" fmla="*/ 2147483647 h 528"/>
                <a:gd name="T8" fmla="*/ 2147483647 w 1679"/>
                <a:gd name="T9" fmla="*/ 2147483647 h 528"/>
                <a:gd name="T10" fmla="*/ 0 w 1679"/>
                <a:gd name="T11" fmla="*/ 2147483647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9"/>
                <a:gd name="T19" fmla="*/ 0 h 528"/>
                <a:gd name="T20" fmla="*/ 1679 w 1679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9" h="528">
                  <a:moveTo>
                    <a:pt x="1679" y="0"/>
                  </a:moveTo>
                  <a:cubicBezTo>
                    <a:pt x="1667" y="17"/>
                    <a:pt x="1640" y="67"/>
                    <a:pt x="1606" y="100"/>
                  </a:cubicBezTo>
                  <a:cubicBezTo>
                    <a:pt x="1572" y="133"/>
                    <a:pt x="1526" y="173"/>
                    <a:pt x="1477" y="199"/>
                  </a:cubicBezTo>
                  <a:cubicBezTo>
                    <a:pt x="1428" y="225"/>
                    <a:pt x="1382" y="239"/>
                    <a:pt x="1309" y="259"/>
                  </a:cubicBezTo>
                  <a:cubicBezTo>
                    <a:pt x="1236" y="279"/>
                    <a:pt x="1259" y="273"/>
                    <a:pt x="1041" y="318"/>
                  </a:cubicBezTo>
                  <a:lnTo>
                    <a:pt x="0" y="52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6690" name="Group 10"/>
            <p:cNvGrpSpPr>
              <a:grpSpLocks/>
            </p:cNvGrpSpPr>
            <p:nvPr/>
          </p:nvGrpSpPr>
          <p:grpSpPr bwMode="auto">
            <a:xfrm>
              <a:off x="465138" y="3422650"/>
              <a:ext cx="2219522" cy="925513"/>
              <a:chOff x="1005" y="2332"/>
              <a:chExt cx="1565" cy="654"/>
            </a:xfrm>
          </p:grpSpPr>
          <p:grpSp>
            <p:nvGrpSpPr>
              <p:cNvPr id="26691" name="Group 11"/>
              <p:cNvGrpSpPr>
                <a:grpSpLocks/>
              </p:cNvGrpSpPr>
              <p:nvPr/>
            </p:nvGrpSpPr>
            <p:grpSpPr bwMode="auto">
              <a:xfrm rot="-10124845">
                <a:off x="1005" y="2846"/>
                <a:ext cx="179" cy="140"/>
                <a:chOff x="4299" y="1335"/>
                <a:chExt cx="183" cy="144"/>
              </a:xfrm>
            </p:grpSpPr>
            <p:sp>
              <p:nvSpPr>
                <p:cNvPr id="26705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4302" y="1365"/>
                  <a:ext cx="57" cy="75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06" name="Line 13"/>
                <p:cNvSpPr>
                  <a:spLocks noChangeShapeType="1"/>
                </p:cNvSpPr>
                <p:nvPr/>
              </p:nvSpPr>
              <p:spPr bwMode="auto">
                <a:xfrm>
                  <a:off x="4305" y="1446"/>
                  <a:ext cx="81" cy="0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07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4308" y="1371"/>
                  <a:ext cx="174" cy="75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08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389" y="1335"/>
                  <a:ext cx="24" cy="69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09" name="Line 16"/>
                <p:cNvSpPr>
                  <a:spLocks noChangeShapeType="1"/>
                </p:cNvSpPr>
                <p:nvPr/>
              </p:nvSpPr>
              <p:spPr bwMode="auto">
                <a:xfrm>
                  <a:off x="4359" y="1431"/>
                  <a:ext cx="93" cy="0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10" name="Line 17"/>
                <p:cNvSpPr>
                  <a:spLocks noChangeShapeType="1"/>
                </p:cNvSpPr>
                <p:nvPr/>
              </p:nvSpPr>
              <p:spPr bwMode="auto">
                <a:xfrm>
                  <a:off x="4299" y="1443"/>
                  <a:ext cx="36" cy="36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11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299" y="1407"/>
                  <a:ext cx="0" cy="45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12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341" y="1344"/>
                  <a:ext cx="33" cy="75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1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401" y="1398"/>
                  <a:ext cx="48" cy="21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14" name="Line 21"/>
                <p:cNvSpPr>
                  <a:spLocks noChangeShapeType="1"/>
                </p:cNvSpPr>
                <p:nvPr/>
              </p:nvSpPr>
              <p:spPr bwMode="auto">
                <a:xfrm>
                  <a:off x="4341" y="1449"/>
                  <a:ext cx="27" cy="21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1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4404" y="1359"/>
                  <a:ext cx="36" cy="33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16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4371" y="1359"/>
                  <a:ext cx="9" cy="48"/>
                </a:xfrm>
                <a:prstGeom prst="line">
                  <a:avLst/>
                </a:prstGeom>
                <a:noFill/>
                <a:ln w="38100" cap="rnd">
                  <a:solidFill>
                    <a:srgbClr val="ECF10D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17" name="Line 24"/>
                <p:cNvSpPr>
                  <a:spLocks noChangeShapeType="1"/>
                </p:cNvSpPr>
                <p:nvPr/>
              </p:nvSpPr>
              <p:spPr bwMode="auto">
                <a:xfrm>
                  <a:off x="4383" y="1416"/>
                  <a:ext cx="24" cy="45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6692" name="Oval 25"/>
              <p:cNvSpPr>
                <a:spLocks noChangeArrowheads="1"/>
              </p:cNvSpPr>
              <p:nvPr/>
            </p:nvSpPr>
            <p:spPr bwMode="auto">
              <a:xfrm>
                <a:off x="1269" y="2846"/>
                <a:ext cx="35" cy="37"/>
              </a:xfrm>
              <a:prstGeom prst="ellipse">
                <a:avLst/>
              </a:prstGeom>
              <a:solidFill>
                <a:srgbClr val="ECF10D"/>
              </a:solidFill>
              <a:ln w="9525">
                <a:solidFill>
                  <a:srgbClr val="ECF10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26693" name="Group 26"/>
              <p:cNvGrpSpPr>
                <a:grpSpLocks/>
              </p:cNvGrpSpPr>
              <p:nvPr/>
            </p:nvGrpSpPr>
            <p:grpSpPr bwMode="auto">
              <a:xfrm>
                <a:off x="2055" y="2646"/>
                <a:ext cx="211" cy="77"/>
                <a:chOff x="2058" y="2680"/>
                <a:chExt cx="216" cy="78"/>
              </a:xfrm>
            </p:grpSpPr>
            <p:sp>
              <p:nvSpPr>
                <p:cNvPr id="26698" name="Oval 27"/>
                <p:cNvSpPr>
                  <a:spLocks noChangeArrowheads="1"/>
                </p:cNvSpPr>
                <p:nvPr/>
              </p:nvSpPr>
              <p:spPr bwMode="auto">
                <a:xfrm>
                  <a:off x="2058" y="2720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699" name="Oval 28"/>
                <p:cNvSpPr>
                  <a:spLocks noChangeArrowheads="1"/>
                </p:cNvSpPr>
                <p:nvPr/>
              </p:nvSpPr>
              <p:spPr bwMode="auto">
                <a:xfrm>
                  <a:off x="2098" y="2710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700" name="Oval 29"/>
                <p:cNvSpPr>
                  <a:spLocks noChangeArrowheads="1"/>
                </p:cNvSpPr>
                <p:nvPr/>
              </p:nvSpPr>
              <p:spPr bwMode="auto">
                <a:xfrm>
                  <a:off x="2130" y="2702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701" name="Oval 30"/>
                <p:cNvSpPr>
                  <a:spLocks noChangeArrowheads="1"/>
                </p:cNvSpPr>
                <p:nvPr/>
              </p:nvSpPr>
              <p:spPr bwMode="auto">
                <a:xfrm>
                  <a:off x="2162" y="2694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702" name="Oval 31"/>
                <p:cNvSpPr>
                  <a:spLocks noChangeArrowheads="1"/>
                </p:cNvSpPr>
                <p:nvPr/>
              </p:nvSpPr>
              <p:spPr bwMode="auto">
                <a:xfrm>
                  <a:off x="2194" y="2686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703" name="Oval 32"/>
                <p:cNvSpPr>
                  <a:spLocks noChangeArrowheads="1"/>
                </p:cNvSpPr>
                <p:nvPr/>
              </p:nvSpPr>
              <p:spPr bwMode="auto">
                <a:xfrm>
                  <a:off x="2218" y="2682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704" name="Oval 33"/>
                <p:cNvSpPr>
                  <a:spLocks noChangeArrowheads="1"/>
                </p:cNvSpPr>
                <p:nvPr/>
              </p:nvSpPr>
              <p:spPr bwMode="auto">
                <a:xfrm>
                  <a:off x="2238" y="2680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6694" name="Line 34"/>
              <p:cNvSpPr>
                <a:spLocks noChangeShapeType="1"/>
              </p:cNvSpPr>
              <p:nvPr/>
            </p:nvSpPr>
            <p:spPr bwMode="auto">
              <a:xfrm flipH="1">
                <a:off x="1604" y="2786"/>
                <a:ext cx="147" cy="93"/>
              </a:xfrm>
              <a:prstGeom prst="line">
                <a:avLst/>
              </a:prstGeom>
              <a:noFill/>
              <a:ln w="38100" cap="rnd">
                <a:solidFill>
                  <a:srgbClr val="ECF10D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95" name="Line 35"/>
              <p:cNvSpPr>
                <a:spLocks noChangeShapeType="1"/>
              </p:cNvSpPr>
              <p:nvPr/>
            </p:nvSpPr>
            <p:spPr bwMode="auto">
              <a:xfrm flipH="1">
                <a:off x="1633" y="2737"/>
                <a:ext cx="341" cy="194"/>
              </a:xfrm>
              <a:prstGeom prst="line">
                <a:avLst/>
              </a:prstGeom>
              <a:noFill/>
              <a:ln w="38100" cap="rnd">
                <a:solidFill>
                  <a:srgbClr val="ECF10D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96" name="Line 36"/>
              <p:cNvSpPr>
                <a:spLocks noChangeShapeType="1"/>
              </p:cNvSpPr>
              <p:nvPr/>
            </p:nvSpPr>
            <p:spPr bwMode="auto">
              <a:xfrm>
                <a:off x="1539" y="2698"/>
                <a:ext cx="303" cy="39"/>
              </a:xfrm>
              <a:prstGeom prst="line">
                <a:avLst/>
              </a:prstGeom>
              <a:noFill/>
              <a:ln w="38100" cap="rnd">
                <a:solidFill>
                  <a:srgbClr val="ECF10D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97" name="Text Box 37"/>
              <p:cNvSpPr txBox="1">
                <a:spLocks noChangeArrowheads="1"/>
              </p:cNvSpPr>
              <p:nvPr/>
            </p:nvSpPr>
            <p:spPr bwMode="auto">
              <a:xfrm>
                <a:off x="2285" y="2332"/>
                <a:ext cx="285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>
                    <a:latin typeface="Tahoma" charset="0"/>
                    <a:cs typeface="Arial" charset="0"/>
                  </a:rPr>
                  <a:t>e</a:t>
                </a:r>
                <a:r>
                  <a:rPr lang="en-US" altLang="ja-JP" sz="1800" baseline="30000">
                    <a:latin typeface="Symbol" charset="0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6" name="Group 100"/>
          <p:cNvGrpSpPr>
            <a:grpSpLocks/>
          </p:cNvGrpSpPr>
          <p:nvPr/>
        </p:nvGrpSpPr>
        <p:grpSpPr bwMode="auto">
          <a:xfrm>
            <a:off x="4294188" y="2523330"/>
            <a:ext cx="1263650" cy="1887538"/>
            <a:chOff x="3079518" y="1154113"/>
            <a:chExt cx="1552807" cy="2318504"/>
          </a:xfrm>
        </p:grpSpPr>
        <p:grpSp>
          <p:nvGrpSpPr>
            <p:cNvPr id="26655" name="Group 99"/>
            <p:cNvGrpSpPr>
              <a:grpSpLocks/>
            </p:cNvGrpSpPr>
            <p:nvPr/>
          </p:nvGrpSpPr>
          <p:grpSpPr bwMode="auto">
            <a:xfrm>
              <a:off x="3079518" y="1154113"/>
              <a:ext cx="1552807" cy="2318504"/>
              <a:chOff x="3079518" y="1154113"/>
              <a:chExt cx="1552807" cy="2318504"/>
            </a:xfrm>
          </p:grpSpPr>
          <p:grpSp>
            <p:nvGrpSpPr>
              <p:cNvPr id="26662" name="Group 40"/>
              <p:cNvGrpSpPr>
                <a:grpSpLocks/>
              </p:cNvGrpSpPr>
              <p:nvPr/>
            </p:nvGrpSpPr>
            <p:grpSpPr bwMode="auto">
              <a:xfrm rot="-1578770">
                <a:off x="4355869" y="1154113"/>
                <a:ext cx="276456" cy="278966"/>
                <a:chOff x="4068" y="960"/>
                <a:chExt cx="201" cy="201"/>
              </a:xfrm>
            </p:grpSpPr>
            <p:sp>
              <p:nvSpPr>
                <p:cNvPr id="26671" name="Freeform 41"/>
                <p:cNvSpPr>
                  <a:spLocks/>
                </p:cNvSpPr>
                <p:nvPr/>
              </p:nvSpPr>
              <p:spPr bwMode="auto">
                <a:xfrm>
                  <a:off x="4077" y="1140"/>
                  <a:ext cx="3" cy="9"/>
                </a:xfrm>
                <a:custGeom>
                  <a:avLst/>
                  <a:gdLst>
                    <a:gd name="T0" fmla="*/ 3 w 3"/>
                    <a:gd name="T1" fmla="*/ 9 h 9"/>
                    <a:gd name="T2" fmla="*/ 0 w 3"/>
                    <a:gd name="T3" fmla="*/ 0 h 9"/>
                    <a:gd name="T4" fmla="*/ 3 w 3"/>
                    <a:gd name="T5" fmla="*/ 9 h 9"/>
                    <a:gd name="T6" fmla="*/ 0 60000 65536"/>
                    <a:gd name="T7" fmla="*/ 0 60000 65536"/>
                    <a:gd name="T8" fmla="*/ 0 60000 65536"/>
                    <a:gd name="T9" fmla="*/ 0 w 3"/>
                    <a:gd name="T10" fmla="*/ 0 h 9"/>
                    <a:gd name="T11" fmla="*/ 3 w 3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" h="9">
                      <a:moveTo>
                        <a:pt x="3" y="9"/>
                      </a:moveTo>
                      <a:cubicBezTo>
                        <a:pt x="2" y="6"/>
                        <a:pt x="0" y="0"/>
                        <a:pt x="0" y="0"/>
                      </a:cubicBezTo>
                      <a:cubicBezTo>
                        <a:pt x="0" y="0"/>
                        <a:pt x="2" y="6"/>
                        <a:pt x="3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8100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72" name="Freeform 42"/>
                <p:cNvSpPr>
                  <a:spLocks/>
                </p:cNvSpPr>
                <p:nvPr/>
              </p:nvSpPr>
              <p:spPr bwMode="auto">
                <a:xfrm>
                  <a:off x="4080" y="960"/>
                  <a:ext cx="186" cy="189"/>
                </a:xfrm>
                <a:custGeom>
                  <a:avLst/>
                  <a:gdLst>
                    <a:gd name="T0" fmla="*/ 0 w 186"/>
                    <a:gd name="T1" fmla="*/ 189 h 189"/>
                    <a:gd name="T2" fmla="*/ 129 w 186"/>
                    <a:gd name="T3" fmla="*/ 48 h 189"/>
                    <a:gd name="T4" fmla="*/ 186 w 186"/>
                    <a:gd name="T5" fmla="*/ 63 h 189"/>
                    <a:gd name="T6" fmla="*/ 174 w 186"/>
                    <a:gd name="T7" fmla="*/ 0 h 189"/>
                    <a:gd name="T8" fmla="*/ 132 w 186"/>
                    <a:gd name="T9" fmla="*/ 84 h 189"/>
                    <a:gd name="T10" fmla="*/ 18 w 186"/>
                    <a:gd name="T11" fmla="*/ 138 h 189"/>
                    <a:gd name="T12" fmla="*/ 0 w 186"/>
                    <a:gd name="T13" fmla="*/ 189 h 1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6"/>
                    <a:gd name="T22" fmla="*/ 0 h 189"/>
                    <a:gd name="T23" fmla="*/ 186 w 186"/>
                    <a:gd name="T24" fmla="*/ 189 h 1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6" h="189">
                      <a:moveTo>
                        <a:pt x="0" y="189"/>
                      </a:moveTo>
                      <a:lnTo>
                        <a:pt x="129" y="48"/>
                      </a:lnTo>
                      <a:lnTo>
                        <a:pt x="186" y="63"/>
                      </a:lnTo>
                      <a:lnTo>
                        <a:pt x="174" y="0"/>
                      </a:lnTo>
                      <a:lnTo>
                        <a:pt x="132" y="84"/>
                      </a:lnTo>
                      <a:lnTo>
                        <a:pt x="18" y="138"/>
                      </a:lnTo>
                      <a:lnTo>
                        <a:pt x="0" y="189"/>
                      </a:lnTo>
                      <a:close/>
                    </a:path>
                  </a:pathLst>
                </a:custGeom>
                <a:solidFill>
                  <a:srgbClr val="ECF10D"/>
                </a:solidFill>
                <a:ln w="38100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73" name="Freeform 43"/>
                <p:cNvSpPr>
                  <a:spLocks/>
                </p:cNvSpPr>
                <p:nvPr/>
              </p:nvSpPr>
              <p:spPr bwMode="auto">
                <a:xfrm>
                  <a:off x="4074" y="1143"/>
                  <a:ext cx="15" cy="6"/>
                </a:xfrm>
                <a:custGeom>
                  <a:avLst/>
                  <a:gdLst>
                    <a:gd name="T0" fmla="*/ 0 w 15"/>
                    <a:gd name="T1" fmla="*/ 6 h 6"/>
                    <a:gd name="T2" fmla="*/ 15 w 15"/>
                    <a:gd name="T3" fmla="*/ 0 h 6"/>
                    <a:gd name="T4" fmla="*/ 0 w 15"/>
                    <a:gd name="T5" fmla="*/ 6 h 6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6"/>
                    <a:gd name="T11" fmla="*/ 15 w 15"/>
                    <a:gd name="T12" fmla="*/ 6 h 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6">
                      <a:moveTo>
                        <a:pt x="0" y="6"/>
                      </a:moveTo>
                      <a:cubicBezTo>
                        <a:pt x="5" y="4"/>
                        <a:pt x="15" y="0"/>
                        <a:pt x="15" y="0"/>
                      </a:cubicBezTo>
                      <a:cubicBezTo>
                        <a:pt x="15" y="0"/>
                        <a:pt x="5" y="4"/>
                        <a:pt x="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8100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74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4077" y="1083"/>
                  <a:ext cx="189" cy="69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75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4080" y="1017"/>
                  <a:ext cx="54" cy="120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76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4140" y="993"/>
                  <a:ext cx="12" cy="90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77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4158" y="1056"/>
                  <a:ext cx="108" cy="24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78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4173" y="987"/>
                  <a:ext cx="15" cy="60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79" name="Line 49"/>
                <p:cNvSpPr>
                  <a:spLocks noChangeShapeType="1"/>
                </p:cNvSpPr>
                <p:nvPr/>
              </p:nvSpPr>
              <p:spPr bwMode="auto">
                <a:xfrm flipH="1" flipV="1">
                  <a:off x="4068" y="1038"/>
                  <a:ext cx="30" cy="78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4089" y="1122"/>
                  <a:ext cx="180" cy="6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1" name="Line 51"/>
                <p:cNvSpPr>
                  <a:spLocks noChangeShapeType="1"/>
                </p:cNvSpPr>
                <p:nvPr/>
              </p:nvSpPr>
              <p:spPr bwMode="auto">
                <a:xfrm flipH="1" flipV="1">
                  <a:off x="4068" y="1062"/>
                  <a:ext cx="12" cy="63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2" name="Line 52"/>
                <p:cNvSpPr>
                  <a:spLocks noChangeShapeType="1"/>
                </p:cNvSpPr>
                <p:nvPr/>
              </p:nvSpPr>
              <p:spPr bwMode="auto">
                <a:xfrm>
                  <a:off x="4083" y="1140"/>
                  <a:ext cx="75" cy="9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3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4113" y="1092"/>
                  <a:ext cx="114" cy="3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4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4107" y="1011"/>
                  <a:ext cx="6" cy="54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5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4188" y="1068"/>
                  <a:ext cx="21" cy="51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131" y="1089"/>
                  <a:ext cx="21" cy="36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7" name="Line 57"/>
                <p:cNvSpPr>
                  <a:spLocks noChangeShapeType="1"/>
                </p:cNvSpPr>
                <p:nvPr/>
              </p:nvSpPr>
              <p:spPr bwMode="auto">
                <a:xfrm>
                  <a:off x="4119" y="1140"/>
                  <a:ext cx="81" cy="21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8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4185" y="1044"/>
                  <a:ext cx="57" cy="21"/>
                </a:xfrm>
                <a:prstGeom prst="line">
                  <a:avLst/>
                </a:prstGeom>
                <a:noFill/>
                <a:ln w="38100">
                  <a:solidFill>
                    <a:srgbClr val="ECF1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6663" name="Freeform 59"/>
              <p:cNvSpPr>
                <a:spLocks/>
              </p:cNvSpPr>
              <p:nvPr/>
            </p:nvSpPr>
            <p:spPr bwMode="auto">
              <a:xfrm rot="16385800" flipV="1">
                <a:off x="2695408" y="1785014"/>
                <a:ext cx="2071713" cy="1303494"/>
              </a:xfrm>
              <a:custGeom>
                <a:avLst/>
                <a:gdLst>
                  <a:gd name="T0" fmla="*/ 0 w 1499"/>
                  <a:gd name="T1" fmla="*/ 2147483647 h 945"/>
                  <a:gd name="T2" fmla="*/ 2147483647 w 1499"/>
                  <a:gd name="T3" fmla="*/ 2147483647 h 945"/>
                  <a:gd name="T4" fmla="*/ 2147483647 w 1499"/>
                  <a:gd name="T5" fmla="*/ 2147483647 h 945"/>
                  <a:gd name="T6" fmla="*/ 2147483647 w 1499"/>
                  <a:gd name="T7" fmla="*/ 0 h 9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99"/>
                  <a:gd name="T13" fmla="*/ 0 h 945"/>
                  <a:gd name="T14" fmla="*/ 1499 w 1499"/>
                  <a:gd name="T15" fmla="*/ 945 h 9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99" h="945">
                    <a:moveTo>
                      <a:pt x="0" y="945"/>
                    </a:moveTo>
                    <a:cubicBezTo>
                      <a:pt x="61" y="784"/>
                      <a:pt x="104" y="682"/>
                      <a:pt x="207" y="575"/>
                    </a:cubicBezTo>
                    <a:cubicBezTo>
                      <a:pt x="311" y="468"/>
                      <a:pt x="406" y="397"/>
                      <a:pt x="621" y="301"/>
                    </a:cubicBezTo>
                    <a:cubicBezTo>
                      <a:pt x="836" y="205"/>
                      <a:pt x="1166" y="106"/>
                      <a:pt x="1499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64" name="Text Box 60"/>
              <p:cNvSpPr txBox="1">
                <a:spLocks noChangeArrowheads="1"/>
              </p:cNvSpPr>
              <p:nvPr/>
            </p:nvSpPr>
            <p:spPr bwMode="auto">
              <a:xfrm rot="-967328">
                <a:off x="3602379" y="3093071"/>
                <a:ext cx="446583" cy="366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>
                    <a:latin typeface="Tahoma" charset="0"/>
                    <a:cs typeface="Arial" charset="0"/>
                  </a:rPr>
                  <a:t>e</a:t>
                </a:r>
                <a:r>
                  <a:rPr lang="en-US" altLang="ja-JP" sz="1800" baseline="30000">
                    <a:latin typeface="Tahoma" charset="0"/>
                    <a:cs typeface="Arial" charset="0"/>
                  </a:rPr>
                  <a:t>+</a:t>
                </a:r>
              </a:p>
            </p:txBody>
          </p:sp>
          <p:sp>
            <p:nvSpPr>
              <p:cNvPr id="26665" name="Oval 61"/>
              <p:cNvSpPr>
                <a:spLocks noChangeArrowheads="1"/>
              </p:cNvSpPr>
              <p:nvPr/>
            </p:nvSpPr>
            <p:spPr bwMode="auto">
              <a:xfrm rot="-967328">
                <a:off x="3920377" y="2597752"/>
                <a:ext cx="51038" cy="53811"/>
              </a:xfrm>
              <a:prstGeom prst="ellipse">
                <a:avLst/>
              </a:prstGeom>
              <a:solidFill>
                <a:srgbClr val="ECF10D"/>
              </a:solidFill>
              <a:ln w="9525">
                <a:solidFill>
                  <a:srgbClr val="ECF10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6666" name="Oval 62"/>
              <p:cNvSpPr>
                <a:spLocks noChangeArrowheads="1"/>
              </p:cNvSpPr>
              <p:nvPr/>
            </p:nvSpPr>
            <p:spPr bwMode="auto">
              <a:xfrm rot="-967328">
                <a:off x="3853410" y="2735401"/>
                <a:ext cx="48202" cy="50978"/>
              </a:xfrm>
              <a:prstGeom prst="ellipse">
                <a:avLst/>
              </a:prstGeom>
              <a:solidFill>
                <a:srgbClr val="ECF10D"/>
              </a:solidFill>
              <a:ln w="9525">
                <a:solidFill>
                  <a:srgbClr val="ECF10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6667" name="Line 63"/>
              <p:cNvSpPr>
                <a:spLocks noChangeShapeType="1"/>
              </p:cNvSpPr>
              <p:nvPr/>
            </p:nvSpPr>
            <p:spPr bwMode="auto">
              <a:xfrm rot="20632672" flipV="1">
                <a:off x="4126252" y="1972341"/>
                <a:ext cx="80810" cy="233651"/>
              </a:xfrm>
              <a:prstGeom prst="line">
                <a:avLst/>
              </a:prstGeom>
              <a:noFill/>
              <a:ln w="38100" cap="rnd">
                <a:solidFill>
                  <a:srgbClr val="ECF10D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68" name="Line 64"/>
              <p:cNvSpPr>
                <a:spLocks noChangeShapeType="1"/>
              </p:cNvSpPr>
              <p:nvPr/>
            </p:nvSpPr>
            <p:spPr bwMode="auto">
              <a:xfrm rot="20632672" flipV="1">
                <a:off x="3920177" y="1912828"/>
                <a:ext cx="191392" cy="596166"/>
              </a:xfrm>
              <a:prstGeom prst="line">
                <a:avLst/>
              </a:prstGeom>
              <a:noFill/>
              <a:ln w="38100" cap="rnd">
                <a:solidFill>
                  <a:srgbClr val="ECF10D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69" name="Line 65"/>
              <p:cNvSpPr>
                <a:spLocks noChangeShapeType="1"/>
              </p:cNvSpPr>
              <p:nvPr/>
            </p:nvSpPr>
            <p:spPr bwMode="auto">
              <a:xfrm rot="20632672" flipV="1">
                <a:off x="4043769" y="2227154"/>
                <a:ext cx="396962" cy="140191"/>
              </a:xfrm>
              <a:prstGeom prst="line">
                <a:avLst/>
              </a:prstGeom>
              <a:noFill/>
              <a:ln w="38100" cap="rnd">
                <a:solidFill>
                  <a:srgbClr val="ECF10D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70" name="Line 66"/>
              <p:cNvSpPr>
                <a:spLocks noChangeShapeType="1"/>
              </p:cNvSpPr>
              <p:nvPr/>
            </p:nvSpPr>
            <p:spPr bwMode="auto">
              <a:xfrm rot="20632672" flipV="1">
                <a:off x="4143139" y="2091670"/>
                <a:ext cx="231089" cy="90629"/>
              </a:xfrm>
              <a:prstGeom prst="line">
                <a:avLst/>
              </a:prstGeom>
              <a:noFill/>
              <a:ln w="38100" cap="rnd">
                <a:solidFill>
                  <a:srgbClr val="ECF10D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6656" name="Oval 68"/>
            <p:cNvSpPr>
              <a:spLocks noChangeArrowheads="1"/>
            </p:cNvSpPr>
            <p:nvPr/>
          </p:nvSpPr>
          <p:spPr bwMode="auto">
            <a:xfrm rot="-967328">
              <a:off x="3792481" y="2854526"/>
              <a:ext cx="49620" cy="53811"/>
            </a:xfrm>
            <a:prstGeom prst="ellipse">
              <a:avLst/>
            </a:prstGeom>
            <a:solidFill>
              <a:srgbClr val="ECF10D"/>
            </a:solidFill>
            <a:ln w="9525">
              <a:solidFill>
                <a:srgbClr val="ECF10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57" name="Oval 69"/>
            <p:cNvSpPr>
              <a:spLocks noChangeArrowheads="1"/>
            </p:cNvSpPr>
            <p:nvPr/>
          </p:nvSpPr>
          <p:spPr bwMode="auto">
            <a:xfrm rot="-967328">
              <a:off x="3838194" y="2767610"/>
              <a:ext cx="49620" cy="53811"/>
            </a:xfrm>
            <a:prstGeom prst="ellipse">
              <a:avLst/>
            </a:prstGeom>
            <a:solidFill>
              <a:srgbClr val="ECF10D"/>
            </a:solidFill>
            <a:ln w="9525">
              <a:solidFill>
                <a:srgbClr val="ECF10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58" name="Oval 70"/>
            <p:cNvSpPr>
              <a:spLocks noChangeArrowheads="1"/>
            </p:cNvSpPr>
            <p:nvPr/>
          </p:nvSpPr>
          <p:spPr bwMode="auto">
            <a:xfrm rot="-967328">
              <a:off x="3868015" y="2707399"/>
              <a:ext cx="49620" cy="53811"/>
            </a:xfrm>
            <a:prstGeom prst="ellipse">
              <a:avLst/>
            </a:prstGeom>
            <a:solidFill>
              <a:srgbClr val="ECF10D"/>
            </a:solidFill>
            <a:ln w="9525">
              <a:solidFill>
                <a:srgbClr val="ECF10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59" name="Oval 71"/>
            <p:cNvSpPr>
              <a:spLocks noChangeArrowheads="1"/>
            </p:cNvSpPr>
            <p:nvPr/>
          </p:nvSpPr>
          <p:spPr bwMode="auto">
            <a:xfrm rot="-967328">
              <a:off x="4366954" y="1524910"/>
              <a:ext cx="48203" cy="52395"/>
            </a:xfrm>
            <a:prstGeom prst="ellipse">
              <a:avLst/>
            </a:prstGeom>
            <a:solidFill>
              <a:srgbClr val="ECF10D"/>
            </a:solidFill>
            <a:ln w="9525">
              <a:solidFill>
                <a:srgbClr val="ECF10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60" name="Oval 72"/>
            <p:cNvSpPr>
              <a:spLocks noChangeArrowheads="1"/>
            </p:cNvSpPr>
            <p:nvPr/>
          </p:nvSpPr>
          <p:spPr bwMode="auto">
            <a:xfrm rot="-967328">
              <a:off x="3815928" y="2813817"/>
              <a:ext cx="49620" cy="52395"/>
            </a:xfrm>
            <a:prstGeom prst="ellipse">
              <a:avLst/>
            </a:prstGeom>
            <a:solidFill>
              <a:srgbClr val="ECF10D"/>
            </a:solidFill>
            <a:ln w="9525">
              <a:solidFill>
                <a:srgbClr val="ECF10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61" name="Oval 73"/>
            <p:cNvSpPr>
              <a:spLocks noChangeArrowheads="1"/>
            </p:cNvSpPr>
            <p:nvPr/>
          </p:nvSpPr>
          <p:spPr bwMode="auto">
            <a:xfrm rot="-967328">
              <a:off x="3890113" y="2672947"/>
              <a:ext cx="49620" cy="50979"/>
            </a:xfrm>
            <a:prstGeom prst="ellipse">
              <a:avLst/>
            </a:prstGeom>
            <a:solidFill>
              <a:srgbClr val="ECF10D"/>
            </a:solidFill>
            <a:ln w="9525">
              <a:solidFill>
                <a:srgbClr val="ECF10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9" name="Group 101"/>
          <p:cNvGrpSpPr>
            <a:grpSpLocks/>
          </p:cNvGrpSpPr>
          <p:nvPr/>
        </p:nvGrpSpPr>
        <p:grpSpPr bwMode="auto">
          <a:xfrm>
            <a:off x="1817688" y="4239418"/>
            <a:ext cx="2395537" cy="639762"/>
            <a:chOff x="28714" y="3282187"/>
            <a:chExt cx="2942274" cy="786645"/>
          </a:xfrm>
        </p:grpSpPr>
        <p:sp>
          <p:nvSpPr>
            <p:cNvPr id="26637" name="Freeform 75"/>
            <p:cNvSpPr>
              <a:spLocks/>
            </p:cNvSpPr>
            <p:nvPr/>
          </p:nvSpPr>
          <p:spPr bwMode="auto">
            <a:xfrm rot="20161934" flipV="1">
              <a:off x="28714" y="3282187"/>
              <a:ext cx="2942274" cy="786645"/>
            </a:xfrm>
            <a:custGeom>
              <a:avLst/>
              <a:gdLst>
                <a:gd name="T0" fmla="*/ 2147483647 w 1707"/>
                <a:gd name="T1" fmla="*/ 0 h 500"/>
                <a:gd name="T2" fmla="*/ 2147483647 w 1707"/>
                <a:gd name="T3" fmla="*/ 2147483647 h 500"/>
                <a:gd name="T4" fmla="*/ 2147483647 w 1707"/>
                <a:gd name="T5" fmla="*/ 2147483647 h 500"/>
                <a:gd name="T6" fmla="*/ 2147483647 w 1707"/>
                <a:gd name="T7" fmla="*/ 2147483647 h 500"/>
                <a:gd name="T8" fmla="*/ 2147483647 w 1707"/>
                <a:gd name="T9" fmla="*/ 2147483647 h 500"/>
                <a:gd name="T10" fmla="*/ 0 w 1707"/>
                <a:gd name="T11" fmla="*/ 2147483647 h 5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07"/>
                <a:gd name="T19" fmla="*/ 0 h 500"/>
                <a:gd name="T20" fmla="*/ 1707 w 1707"/>
                <a:gd name="T21" fmla="*/ 500 h 5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07" h="500">
                  <a:moveTo>
                    <a:pt x="1707" y="0"/>
                  </a:moveTo>
                  <a:cubicBezTo>
                    <a:pt x="1695" y="17"/>
                    <a:pt x="1648" y="66"/>
                    <a:pt x="1610" y="94"/>
                  </a:cubicBezTo>
                  <a:cubicBezTo>
                    <a:pt x="1572" y="123"/>
                    <a:pt x="1527" y="148"/>
                    <a:pt x="1477" y="171"/>
                  </a:cubicBezTo>
                  <a:cubicBezTo>
                    <a:pt x="1427" y="194"/>
                    <a:pt x="1382" y="211"/>
                    <a:pt x="1309" y="231"/>
                  </a:cubicBezTo>
                  <a:cubicBezTo>
                    <a:pt x="1236" y="251"/>
                    <a:pt x="1259" y="245"/>
                    <a:pt x="1041" y="290"/>
                  </a:cubicBezTo>
                  <a:lnTo>
                    <a:pt x="0" y="50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6638" name="Group 76"/>
            <p:cNvGrpSpPr>
              <a:grpSpLocks/>
            </p:cNvGrpSpPr>
            <p:nvPr/>
          </p:nvGrpSpPr>
          <p:grpSpPr bwMode="auto">
            <a:xfrm rot="-1438066">
              <a:off x="156394" y="3332439"/>
              <a:ext cx="1935486" cy="510872"/>
              <a:chOff x="898" y="1718"/>
              <a:chExt cx="1365" cy="361"/>
            </a:xfrm>
          </p:grpSpPr>
          <p:sp>
            <p:nvSpPr>
              <p:cNvPr id="26639" name="Text Box 77"/>
              <p:cNvSpPr txBox="1">
                <a:spLocks noChangeArrowheads="1"/>
              </p:cNvSpPr>
              <p:nvPr/>
            </p:nvSpPr>
            <p:spPr bwMode="auto">
              <a:xfrm>
                <a:off x="1723" y="1718"/>
                <a:ext cx="219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>
                    <a:latin typeface="Symbol" charset="0"/>
                    <a:cs typeface="Arial" charset="0"/>
                  </a:rPr>
                  <a:t>p</a:t>
                </a:r>
              </a:p>
            </p:txBody>
          </p:sp>
          <p:grpSp>
            <p:nvGrpSpPr>
              <p:cNvPr id="26640" name="Group 78"/>
              <p:cNvGrpSpPr>
                <a:grpSpLocks/>
              </p:cNvGrpSpPr>
              <p:nvPr/>
            </p:nvGrpSpPr>
            <p:grpSpPr bwMode="auto">
              <a:xfrm flipV="1">
                <a:off x="2052" y="2002"/>
                <a:ext cx="211" cy="77"/>
                <a:chOff x="2058" y="2680"/>
                <a:chExt cx="216" cy="78"/>
              </a:xfrm>
            </p:grpSpPr>
            <p:sp>
              <p:nvSpPr>
                <p:cNvPr id="26648" name="Oval 79"/>
                <p:cNvSpPr>
                  <a:spLocks noChangeArrowheads="1"/>
                </p:cNvSpPr>
                <p:nvPr/>
              </p:nvSpPr>
              <p:spPr bwMode="auto">
                <a:xfrm>
                  <a:off x="2058" y="2720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649" name="Oval 80"/>
                <p:cNvSpPr>
                  <a:spLocks noChangeArrowheads="1"/>
                </p:cNvSpPr>
                <p:nvPr/>
              </p:nvSpPr>
              <p:spPr bwMode="auto">
                <a:xfrm>
                  <a:off x="2098" y="2710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650" name="Oval 81"/>
                <p:cNvSpPr>
                  <a:spLocks noChangeArrowheads="1"/>
                </p:cNvSpPr>
                <p:nvPr/>
              </p:nvSpPr>
              <p:spPr bwMode="auto">
                <a:xfrm>
                  <a:off x="2130" y="2702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651" name="Oval 82"/>
                <p:cNvSpPr>
                  <a:spLocks noChangeArrowheads="1"/>
                </p:cNvSpPr>
                <p:nvPr/>
              </p:nvSpPr>
              <p:spPr bwMode="auto">
                <a:xfrm>
                  <a:off x="2162" y="2694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652" name="Oval 83"/>
                <p:cNvSpPr>
                  <a:spLocks noChangeArrowheads="1"/>
                </p:cNvSpPr>
                <p:nvPr/>
              </p:nvSpPr>
              <p:spPr bwMode="auto">
                <a:xfrm>
                  <a:off x="2194" y="2686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653" name="Oval 84"/>
                <p:cNvSpPr>
                  <a:spLocks noChangeArrowheads="1"/>
                </p:cNvSpPr>
                <p:nvPr/>
              </p:nvSpPr>
              <p:spPr bwMode="auto">
                <a:xfrm>
                  <a:off x="2218" y="2682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654" name="Oval 85"/>
                <p:cNvSpPr>
                  <a:spLocks noChangeArrowheads="1"/>
                </p:cNvSpPr>
                <p:nvPr/>
              </p:nvSpPr>
              <p:spPr bwMode="auto">
                <a:xfrm>
                  <a:off x="2238" y="2680"/>
                  <a:ext cx="36" cy="38"/>
                </a:xfrm>
                <a:prstGeom prst="ellipse">
                  <a:avLst/>
                </a:prstGeom>
                <a:solidFill>
                  <a:srgbClr val="ECF10D"/>
                </a:solidFill>
                <a:ln w="9525">
                  <a:solidFill>
                    <a:srgbClr val="ECF10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6641" name="Oval 86"/>
              <p:cNvSpPr>
                <a:spLocks noChangeArrowheads="1"/>
              </p:cNvSpPr>
              <p:nvPr/>
            </p:nvSpPr>
            <p:spPr bwMode="auto">
              <a:xfrm>
                <a:off x="1261" y="1856"/>
                <a:ext cx="34" cy="37"/>
              </a:xfrm>
              <a:prstGeom prst="ellipse">
                <a:avLst/>
              </a:prstGeom>
              <a:solidFill>
                <a:srgbClr val="ECF10D"/>
              </a:solidFill>
              <a:ln w="9525">
                <a:solidFill>
                  <a:srgbClr val="ECF10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6642" name="Line 87"/>
              <p:cNvSpPr>
                <a:spLocks noChangeShapeType="1"/>
              </p:cNvSpPr>
              <p:nvPr/>
            </p:nvSpPr>
            <p:spPr bwMode="auto">
              <a:xfrm>
                <a:off x="898" y="1805"/>
                <a:ext cx="42" cy="6"/>
              </a:xfrm>
              <a:prstGeom prst="line">
                <a:avLst/>
              </a:prstGeom>
              <a:noFill/>
              <a:ln w="38100">
                <a:solidFill>
                  <a:srgbClr val="ECF1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43" name="Line 88"/>
              <p:cNvSpPr>
                <a:spLocks noChangeShapeType="1"/>
              </p:cNvSpPr>
              <p:nvPr/>
            </p:nvSpPr>
            <p:spPr bwMode="auto">
              <a:xfrm>
                <a:off x="959" y="1826"/>
                <a:ext cx="42" cy="6"/>
              </a:xfrm>
              <a:prstGeom prst="line">
                <a:avLst/>
              </a:prstGeom>
              <a:noFill/>
              <a:ln w="38100">
                <a:solidFill>
                  <a:srgbClr val="ECF1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44" name="Line 89"/>
              <p:cNvSpPr>
                <a:spLocks noChangeShapeType="1"/>
              </p:cNvSpPr>
              <p:nvPr/>
            </p:nvSpPr>
            <p:spPr bwMode="auto">
              <a:xfrm>
                <a:off x="1029" y="1826"/>
                <a:ext cx="42" cy="6"/>
              </a:xfrm>
              <a:prstGeom prst="line">
                <a:avLst/>
              </a:prstGeom>
              <a:noFill/>
              <a:ln w="38100">
                <a:solidFill>
                  <a:srgbClr val="ECF1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45" name="Line 90"/>
              <p:cNvSpPr>
                <a:spLocks noChangeShapeType="1"/>
              </p:cNvSpPr>
              <p:nvPr/>
            </p:nvSpPr>
            <p:spPr bwMode="auto">
              <a:xfrm>
                <a:off x="1077" y="1846"/>
                <a:ext cx="40" cy="7"/>
              </a:xfrm>
              <a:prstGeom prst="line">
                <a:avLst/>
              </a:prstGeom>
              <a:noFill/>
              <a:ln w="38100">
                <a:solidFill>
                  <a:srgbClr val="ECF1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46" name="Line 91"/>
              <p:cNvSpPr>
                <a:spLocks noChangeShapeType="1"/>
              </p:cNvSpPr>
              <p:nvPr/>
            </p:nvSpPr>
            <p:spPr bwMode="auto">
              <a:xfrm>
                <a:off x="1125" y="1850"/>
                <a:ext cx="42" cy="6"/>
              </a:xfrm>
              <a:prstGeom prst="line">
                <a:avLst/>
              </a:prstGeom>
              <a:noFill/>
              <a:ln w="38100">
                <a:solidFill>
                  <a:srgbClr val="ECF1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47" name="Line 92"/>
              <p:cNvSpPr>
                <a:spLocks noChangeShapeType="1"/>
              </p:cNvSpPr>
              <p:nvPr/>
            </p:nvSpPr>
            <p:spPr bwMode="auto">
              <a:xfrm>
                <a:off x="1173" y="1858"/>
                <a:ext cx="40" cy="6"/>
              </a:xfrm>
              <a:prstGeom prst="line">
                <a:avLst/>
              </a:prstGeom>
              <a:noFill/>
              <a:ln w="38100">
                <a:solidFill>
                  <a:srgbClr val="ECF1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26631" name="Rectangle 117"/>
          <p:cNvSpPr>
            <a:spLocks noChangeArrowheads="1"/>
          </p:cNvSpPr>
          <p:nvPr/>
        </p:nvSpPr>
        <p:spPr bwMode="auto">
          <a:xfrm>
            <a:off x="6829425" y="973138"/>
            <a:ext cx="46291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0000"/>
              <a:buFont typeface="Monotype Sorts" charset="0"/>
              <a:buChar char="l"/>
            </a:pPr>
            <a:endParaRPr lang="ja-JP" altLang="en-US" sz="20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4186238" y="4498180"/>
            <a:ext cx="520700" cy="231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ja-JP">
              <a:ea typeface="ＭＳ Ｐゴシック" pitchFamily="50" charset="-128"/>
              <a:cs typeface="+mn-cs"/>
            </a:endParaRPr>
          </a:p>
        </p:txBody>
      </p:sp>
      <p:sp>
        <p:nvSpPr>
          <p:cNvPr id="100" name="コンテンツ プレースホルダ 99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PHENIX at RHIC</a:t>
            </a: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precise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tracking and electron identification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challenging background primarily from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Dalitz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decays</a:t>
            </a: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statistical subtraction</a:t>
            </a: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hadron blind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detector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>
                <a:latin typeface="Symbol" charset="0"/>
                <a:ea typeface="ＭＳ Ｐゴシック" charset="0"/>
              </a:rPr>
              <a:t>g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conversion rejection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correlated background also evaluated</a:t>
            </a: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cross pairs</a:t>
            </a: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jet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components</a:t>
            </a:r>
          </a:p>
          <a:p>
            <a:pPr lvl="1"/>
            <a:r>
              <a:rPr lang="en-US" altLang="ja-JP" i="1" dirty="0">
                <a:solidFill>
                  <a:srgbClr val="FF00FF"/>
                </a:solidFill>
                <a:latin typeface="Franklin Gothic Medium" charset="0"/>
                <a:ea typeface="ＭＳ Ｐゴシック" charset="0"/>
              </a:rPr>
              <a:t>ref.</a:t>
            </a:r>
            <a:r>
              <a:rPr lang="en-US" altLang="ja-JP" dirty="0">
                <a:solidFill>
                  <a:srgbClr val="FF00FF"/>
                </a:solidFill>
                <a:latin typeface="Franklin Gothic Medium" charset="0"/>
                <a:ea typeface="ＭＳ Ｐゴシック" charset="0"/>
              </a:rPr>
              <a:t> Y. Watanabe, Monday this week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212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  <a:cs typeface="Symbol" charset="0"/>
              </a:rPr>
              <a:t>NA38/50/51 at SPS</a:t>
            </a:r>
          </a:p>
          <a:p>
            <a:pPr lvl="1"/>
            <a:r>
              <a:rPr lang="en-US" altLang="ja-JP" i="1" dirty="0" smtClean="0">
                <a:solidFill>
                  <a:srgbClr val="FF00FF"/>
                </a:solidFill>
                <a:latin typeface="Franklin Gothic Medium" charset="0"/>
                <a:ea typeface="ＭＳ Ｐゴシック" charset="0"/>
                <a:cs typeface="Symbol" charset="0"/>
              </a:rPr>
              <a:t>ref.</a:t>
            </a:r>
            <a:r>
              <a:rPr lang="en-US" altLang="ja-JP" dirty="0" smtClean="0">
                <a:solidFill>
                  <a:srgbClr val="FF00FF"/>
                </a:solidFill>
                <a:latin typeface="Franklin Gothic Medium" charset="0"/>
                <a:ea typeface="ＭＳ Ｐゴシック" charset="0"/>
                <a:cs typeface="Symbol" charset="0"/>
              </a:rPr>
              <a:t> H. </a:t>
            </a:r>
            <a:r>
              <a:rPr lang="en-US" altLang="ja-JP" dirty="0" err="1" smtClean="0">
                <a:solidFill>
                  <a:srgbClr val="FF00FF"/>
                </a:solidFill>
                <a:latin typeface="Franklin Gothic Medium" charset="0"/>
                <a:ea typeface="ＭＳ Ｐゴシック" charset="0"/>
                <a:cs typeface="Symbol" charset="0"/>
              </a:rPr>
              <a:t>Specht</a:t>
            </a:r>
            <a:r>
              <a:rPr lang="en-US" altLang="ja-JP" dirty="0" smtClean="0">
                <a:solidFill>
                  <a:srgbClr val="FF00FF"/>
                </a:solidFill>
                <a:latin typeface="Franklin Gothic Medium" charset="0"/>
                <a:ea typeface="ＭＳ Ｐゴシック" charset="0"/>
                <a:cs typeface="Symbol" charset="0"/>
              </a:rPr>
              <a:t>, Monday this week</a:t>
            </a:r>
          </a:p>
          <a:p>
            <a:r>
              <a:rPr lang="en-US" altLang="ja-JP" dirty="0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±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spectrometer w/ huge hadron absorber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primarily for J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dirty="0" smtClean="0">
                <a:latin typeface="Symbol" charset="0"/>
                <a:ea typeface="ＭＳ Ｐゴシック" charset="0"/>
                <a:cs typeface="Symbol" charset="0"/>
              </a:rPr>
              <a:t>y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physics</a:t>
            </a:r>
          </a:p>
          <a:p>
            <a:r>
              <a:rPr lang="en-US" altLang="ja-JP" dirty="0">
                <a:latin typeface="Franklin Gothic Medium" charset="0"/>
                <a:ea typeface="ＭＳ Ｐゴシック" charset="0"/>
                <a:cs typeface="Symbol" charset="0"/>
              </a:rPr>
              <a:t>fast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±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trigger for high statistics</a:t>
            </a:r>
          </a:p>
          <a:p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low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resolution: 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s</a:t>
            </a:r>
            <a:r>
              <a:rPr lang="en-US" altLang="ja-JP" baseline="-25000" dirty="0" err="1">
                <a:latin typeface="Franklin Gothic Medium" charset="0"/>
                <a:ea typeface="ＭＳ Ｐゴシック" charset="0"/>
              </a:rPr>
              <a:t>z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~ 10 cm, 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s</a:t>
            </a:r>
            <a:r>
              <a:rPr lang="en-US" altLang="ja-JP" baseline="-25000" dirty="0" err="1">
                <a:latin typeface="Franklin Gothic Medium" charset="0"/>
                <a:ea typeface="ＭＳ Ｐゴシック" charset="0"/>
              </a:rPr>
              <a:t>m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~ 80 MeV at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f</a:t>
            </a:r>
          </a:p>
        </p:txBody>
      </p:sp>
      <p:sp>
        <p:nvSpPr>
          <p:cNvPr id="32770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 Typical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Measurement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3277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7" y="3628123"/>
            <a:ext cx="5472633" cy="202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02" y="3828006"/>
            <a:ext cx="2408238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2011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radiation hard Si telescope in front of absorber</a:t>
            </a:r>
          </a:p>
          <a:p>
            <a:pPr lvl="1">
              <a:defRPr/>
            </a:pPr>
            <a:r>
              <a:rPr lang="en-US" altLang="ja-JP" dirty="0" smtClean="0"/>
              <a:t>high vertex and invariant mass resolutions</a:t>
            </a:r>
          </a:p>
          <a:p>
            <a:pPr marL="0" indent="0">
              <a:buFont typeface="Wingdings" charset="0"/>
              <a:buNone/>
              <a:defRPr/>
            </a:pPr>
            <a:endParaRPr lang="ja-JP" altLang="en-US" dirty="0"/>
          </a:p>
        </p:txBody>
      </p:sp>
      <p:sp>
        <p:nvSpPr>
          <p:cNvPr id="33794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 Historical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Upgrade: NA60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473575"/>
            <a:ext cx="2303462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3796" name="Group 13"/>
          <p:cNvGrpSpPr>
            <a:grpSpLocks/>
          </p:cNvGrpSpPr>
          <p:nvPr/>
        </p:nvGrpSpPr>
        <p:grpSpPr bwMode="auto">
          <a:xfrm>
            <a:off x="1187450" y="4365625"/>
            <a:ext cx="3636963" cy="1900238"/>
            <a:chOff x="144" y="1990"/>
            <a:chExt cx="2640" cy="1380"/>
          </a:xfrm>
        </p:grpSpPr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198" y="1990"/>
              <a:ext cx="2586" cy="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33846" name="Group 15"/>
            <p:cNvGrpSpPr>
              <a:grpSpLocks/>
            </p:cNvGrpSpPr>
            <p:nvPr/>
          </p:nvGrpSpPr>
          <p:grpSpPr bwMode="auto">
            <a:xfrm>
              <a:off x="954" y="2671"/>
              <a:ext cx="22" cy="91"/>
              <a:chOff x="576" y="3005"/>
              <a:chExt cx="20" cy="84"/>
            </a:xfrm>
          </p:grpSpPr>
          <p:sp>
            <p:nvSpPr>
              <p:cNvPr id="46" name="Line 16"/>
              <p:cNvSpPr>
                <a:spLocks noChangeAspect="1" noChangeShapeType="1"/>
              </p:cNvSpPr>
              <p:nvPr/>
            </p:nvSpPr>
            <p:spPr bwMode="auto">
              <a:xfrm>
                <a:off x="572" y="3005"/>
                <a:ext cx="0" cy="8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7" name="Line 17"/>
              <p:cNvSpPr>
                <a:spLocks noChangeAspect="1" noChangeShapeType="1"/>
              </p:cNvSpPr>
              <p:nvPr/>
            </p:nvSpPr>
            <p:spPr bwMode="auto">
              <a:xfrm>
                <a:off x="596" y="3005"/>
                <a:ext cx="0" cy="8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sp>
          <p:nvSpPr>
            <p:cNvPr id="11" name="AutoShape 18"/>
            <p:cNvSpPr>
              <a:spLocks noChangeAspect="1" noChangeArrowheads="1"/>
            </p:cNvSpPr>
            <p:nvPr/>
          </p:nvSpPr>
          <p:spPr bwMode="auto">
            <a:xfrm rot="5400000">
              <a:off x="2000" y="2471"/>
              <a:ext cx="1070" cy="462"/>
            </a:xfrm>
            <a:custGeom>
              <a:avLst/>
              <a:gdLst>
                <a:gd name="G0" fmla="+- 3186 0 0"/>
                <a:gd name="G1" fmla="+- 21600 0 3186"/>
                <a:gd name="G2" fmla="*/ 3186 1 2"/>
                <a:gd name="G3" fmla="+- 21600 0 G2"/>
                <a:gd name="G4" fmla="+/ 3186 21600 2"/>
                <a:gd name="G5" fmla="+/ G1 0 2"/>
                <a:gd name="G6" fmla="*/ 21600 21600 3186"/>
                <a:gd name="G7" fmla="*/ G6 1 2"/>
                <a:gd name="G8" fmla="+- 21600 0 G7"/>
                <a:gd name="G9" fmla="*/ 21600 1 2"/>
                <a:gd name="G10" fmla="+- 3186 0 G9"/>
                <a:gd name="G11" fmla="?: G10 G8 0"/>
                <a:gd name="G12" fmla="?: G10 G7 21600"/>
                <a:gd name="T0" fmla="*/ 20007 w 21600"/>
                <a:gd name="T1" fmla="*/ 10800 h 21600"/>
                <a:gd name="T2" fmla="*/ 10800 w 21600"/>
                <a:gd name="T3" fmla="*/ 21600 h 21600"/>
                <a:gd name="T4" fmla="*/ 1593 w 21600"/>
                <a:gd name="T5" fmla="*/ 10800 h 21600"/>
                <a:gd name="T6" fmla="*/ 10800 w 21600"/>
                <a:gd name="T7" fmla="*/ 0 h 21600"/>
                <a:gd name="T8" fmla="*/ 3393 w 21600"/>
                <a:gd name="T9" fmla="*/ 3393 h 21600"/>
                <a:gd name="T10" fmla="*/ 18207 w 21600"/>
                <a:gd name="T11" fmla="*/ 1820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186" y="21600"/>
                  </a:lnTo>
                  <a:lnTo>
                    <a:pt x="1841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80">
                <a:alpha val="39000"/>
              </a:srgbClr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it-IT">
                <a:solidFill>
                  <a:srgbClr val="969696"/>
                </a:solidFill>
                <a:cs typeface="Times New Roman" charset="0"/>
              </a:endParaRPr>
            </a:p>
          </p:txBody>
        </p:sp>
        <p:sp>
          <p:nvSpPr>
            <p:cNvPr id="12" name="Line 19"/>
            <p:cNvSpPr>
              <a:spLocks noChangeAspect="1" noChangeShapeType="1"/>
            </p:cNvSpPr>
            <p:nvPr/>
          </p:nvSpPr>
          <p:spPr bwMode="auto">
            <a:xfrm>
              <a:off x="359" y="2717"/>
              <a:ext cx="1942" cy="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3" name="Text Box 20"/>
            <p:cNvSpPr txBox="1">
              <a:spLocks noChangeAspect="1" noChangeArrowheads="1"/>
            </p:cNvSpPr>
            <p:nvPr/>
          </p:nvSpPr>
          <p:spPr bwMode="auto">
            <a:xfrm>
              <a:off x="2317" y="2589"/>
              <a:ext cx="432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b="1">
                  <a:cs typeface="Times New Roman" charset="0"/>
                </a:rPr>
                <a:t>MUON </a:t>
              </a:r>
              <a:br>
                <a:rPr lang="en-US" sz="1000" b="1">
                  <a:cs typeface="Times New Roman" charset="0"/>
                </a:rPr>
              </a:br>
              <a:r>
                <a:rPr lang="en-US" sz="1000" b="1">
                  <a:cs typeface="Times New Roman" charset="0"/>
                </a:rPr>
                <a:t>FILTER</a:t>
              </a: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578" y="2771"/>
              <a:ext cx="56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b="1">
                  <a:solidFill>
                    <a:schemeClr val="accent2"/>
                  </a:solidFill>
                  <a:cs typeface="Times New Roman" charset="0"/>
                </a:rPr>
                <a:t>BEAM</a:t>
              </a:r>
              <a:br>
                <a:rPr lang="en-US" sz="1000" b="1">
                  <a:solidFill>
                    <a:schemeClr val="accent2"/>
                  </a:solidFill>
                  <a:cs typeface="Times New Roman" charset="0"/>
                </a:rPr>
              </a:br>
              <a:r>
                <a:rPr lang="en-US" sz="1000" b="1">
                  <a:solidFill>
                    <a:schemeClr val="accent2"/>
                  </a:solidFill>
                  <a:cs typeface="Times New Roman" charset="0"/>
                </a:rPr>
                <a:t>TRACKER</a:t>
              </a: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900" y="2421"/>
              <a:ext cx="489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b="1">
                  <a:solidFill>
                    <a:srgbClr val="009900"/>
                  </a:solidFill>
                  <a:cs typeface="Times New Roman" charset="0"/>
                </a:rPr>
                <a:t>TARGET</a:t>
              </a:r>
            </a:p>
            <a:p>
              <a:pPr algn="ctr">
                <a:defRPr/>
              </a:pPr>
              <a:r>
                <a:rPr lang="en-US" sz="1000" b="1">
                  <a:solidFill>
                    <a:srgbClr val="009900"/>
                  </a:solidFill>
                  <a:cs typeface="Times New Roman" charset="0"/>
                </a:rPr>
                <a:t>BOX</a:t>
              </a:r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1300" y="2857"/>
              <a:ext cx="717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b="1">
                  <a:solidFill>
                    <a:srgbClr val="FF3300"/>
                  </a:solidFill>
                  <a:cs typeface="Times New Roman" charset="0"/>
                </a:rPr>
                <a:t>VERTEX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b="1">
                  <a:solidFill>
                    <a:srgbClr val="FF3300"/>
                  </a:solidFill>
                  <a:cs typeface="Times New Roman" charset="0"/>
                </a:rPr>
                <a:t>TELESCOPE</a:t>
              </a: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198" y="2044"/>
              <a:ext cx="2572" cy="1276"/>
            </a:xfrm>
            <a:prstGeom prst="rect">
              <a:avLst/>
            </a:prstGeom>
            <a:noFill/>
            <a:ln w="222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8" name="AutoShape 25"/>
            <p:cNvSpPr>
              <a:spLocks noChangeArrowheads="1"/>
            </p:cNvSpPr>
            <p:nvPr/>
          </p:nvSpPr>
          <p:spPr bwMode="auto">
            <a:xfrm>
              <a:off x="1054" y="2055"/>
              <a:ext cx="1232" cy="31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9900">
                <a:alpha val="72000"/>
              </a:srgbClr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100" b="1">
                  <a:cs typeface="Times New Roman" charset="0"/>
                </a:rPr>
                <a:t>Dipole field</a:t>
              </a:r>
              <a:br>
                <a:rPr lang="en-US" sz="1100" b="1">
                  <a:cs typeface="Times New Roman" charset="0"/>
                </a:rPr>
              </a:br>
              <a:r>
                <a:rPr lang="en-US" sz="1100" b="1">
                  <a:cs typeface="Times New Roman" charset="0"/>
                </a:rPr>
                <a:t>2.5 T</a:t>
              </a:r>
            </a:p>
          </p:txBody>
        </p:sp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 rot="10800000">
              <a:off x="1054" y="3045"/>
              <a:ext cx="1232" cy="26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9900">
                <a:alpha val="72000"/>
              </a:srgbClr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it-IT" sz="1100" b="1">
                <a:solidFill>
                  <a:srgbClr val="969696"/>
                </a:solidFill>
                <a:cs typeface="Times New Roman" charset="0"/>
              </a:endParaRPr>
            </a:p>
          </p:txBody>
        </p:sp>
        <p:sp>
          <p:nvSpPr>
            <p:cNvPr id="20" name="Line 27"/>
            <p:cNvSpPr>
              <a:spLocks noChangeShapeType="1"/>
            </p:cNvSpPr>
            <p:nvPr/>
          </p:nvSpPr>
          <p:spPr bwMode="auto">
            <a:xfrm>
              <a:off x="240" y="2719"/>
              <a:ext cx="279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144" y="2723"/>
              <a:ext cx="38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rgbClr val="0099FF"/>
                  </a:solidFill>
                  <a:cs typeface="Times New Roman" charset="0"/>
                </a:rPr>
                <a:t>BEAM</a:t>
              </a:r>
            </a:p>
          </p:txBody>
        </p:sp>
        <p:grpSp>
          <p:nvGrpSpPr>
            <p:cNvPr id="33858" name="Group 29"/>
            <p:cNvGrpSpPr>
              <a:grpSpLocks/>
            </p:cNvGrpSpPr>
            <p:nvPr/>
          </p:nvGrpSpPr>
          <p:grpSpPr bwMode="auto">
            <a:xfrm>
              <a:off x="801" y="2672"/>
              <a:ext cx="23" cy="92"/>
              <a:chOff x="480" y="2988"/>
              <a:chExt cx="20" cy="84"/>
            </a:xfrm>
          </p:grpSpPr>
          <p:sp>
            <p:nvSpPr>
              <p:cNvPr id="44" name="Line 30"/>
              <p:cNvSpPr>
                <a:spLocks noChangeAspect="1" noChangeShapeType="1"/>
              </p:cNvSpPr>
              <p:nvPr/>
            </p:nvSpPr>
            <p:spPr bwMode="auto">
              <a:xfrm>
                <a:off x="480" y="2988"/>
                <a:ext cx="0" cy="7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5" name="Line 31"/>
              <p:cNvSpPr>
                <a:spLocks noChangeAspect="1" noChangeShapeType="1"/>
              </p:cNvSpPr>
              <p:nvPr/>
            </p:nvSpPr>
            <p:spPr bwMode="auto">
              <a:xfrm>
                <a:off x="500" y="2988"/>
                <a:ext cx="0" cy="7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>
              <a:off x="2106" y="2535"/>
              <a:ext cx="91" cy="367"/>
            </a:xfrm>
            <a:prstGeom prst="rect">
              <a:avLst/>
            </a:prstGeom>
            <a:solidFill>
              <a:srgbClr val="0099FF">
                <a:alpha val="44000"/>
              </a:srgbClr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2056" y="2892"/>
              <a:ext cx="22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rgbClr val="0099FF"/>
                  </a:solidFill>
                  <a:cs typeface="Times New Roman" charset="0"/>
                </a:rPr>
                <a:t>IC</a:t>
              </a:r>
              <a:endParaRPr lang="en-GB" altLang="ja-JP" sz="1100" b="1">
                <a:solidFill>
                  <a:srgbClr val="0099FF"/>
                </a:solidFill>
                <a:cs typeface="Times New Roman" charset="0"/>
              </a:endParaRPr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>
              <a:off x="2105" y="2698"/>
              <a:ext cx="103" cy="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>
              <a:off x="1129" y="2666"/>
              <a:ext cx="50" cy="99"/>
            </a:xfrm>
            <a:prstGeom prst="rect">
              <a:avLst/>
            </a:prstGeom>
            <a:solidFill>
              <a:srgbClr val="339966">
                <a:alpha val="57001"/>
              </a:srgbClr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7" name="Line 36"/>
            <p:cNvSpPr>
              <a:spLocks noChangeShapeType="1"/>
            </p:cNvSpPr>
            <p:nvPr/>
          </p:nvSpPr>
          <p:spPr bwMode="auto">
            <a:xfrm>
              <a:off x="1344" y="2604"/>
              <a:ext cx="0" cy="20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8" name="Line 37"/>
            <p:cNvSpPr>
              <a:spLocks noChangeShapeType="1"/>
            </p:cNvSpPr>
            <p:nvPr/>
          </p:nvSpPr>
          <p:spPr bwMode="auto">
            <a:xfrm>
              <a:off x="1374" y="2604"/>
              <a:ext cx="0" cy="20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9" name="Line 38"/>
            <p:cNvSpPr>
              <a:spLocks noChangeShapeType="1"/>
            </p:cNvSpPr>
            <p:nvPr/>
          </p:nvSpPr>
          <p:spPr bwMode="auto">
            <a:xfrm>
              <a:off x="1404" y="2604"/>
              <a:ext cx="0" cy="20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1433" y="2604"/>
              <a:ext cx="0" cy="20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>
              <a:off x="1465" y="2604"/>
              <a:ext cx="0" cy="20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2" name="Line 41"/>
            <p:cNvSpPr>
              <a:spLocks noChangeShapeType="1"/>
            </p:cNvSpPr>
            <p:nvPr/>
          </p:nvSpPr>
          <p:spPr bwMode="auto">
            <a:xfrm>
              <a:off x="1493" y="2604"/>
              <a:ext cx="0" cy="20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auto">
            <a:xfrm>
              <a:off x="1524" y="2604"/>
              <a:ext cx="0" cy="20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4" name="Line 43"/>
            <p:cNvSpPr>
              <a:spLocks noChangeShapeType="1"/>
            </p:cNvSpPr>
            <p:nvPr/>
          </p:nvSpPr>
          <p:spPr bwMode="auto">
            <a:xfrm>
              <a:off x="1582" y="2545"/>
              <a:ext cx="0" cy="3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5" name="Line 44"/>
            <p:cNvSpPr>
              <a:spLocks noChangeShapeType="1"/>
            </p:cNvSpPr>
            <p:nvPr/>
          </p:nvSpPr>
          <p:spPr bwMode="auto">
            <a:xfrm>
              <a:off x="1613" y="2545"/>
              <a:ext cx="0" cy="3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1734" y="2545"/>
              <a:ext cx="0" cy="3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7" name="Line 46"/>
            <p:cNvSpPr>
              <a:spLocks noChangeShapeType="1"/>
            </p:cNvSpPr>
            <p:nvPr/>
          </p:nvSpPr>
          <p:spPr bwMode="auto">
            <a:xfrm>
              <a:off x="1764" y="2545"/>
              <a:ext cx="0" cy="3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8" name="Line 47"/>
            <p:cNvSpPr>
              <a:spLocks noChangeShapeType="1"/>
            </p:cNvSpPr>
            <p:nvPr/>
          </p:nvSpPr>
          <p:spPr bwMode="auto">
            <a:xfrm>
              <a:off x="1674" y="2604"/>
              <a:ext cx="0" cy="20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9" name="Line 48"/>
            <p:cNvSpPr>
              <a:spLocks noChangeShapeType="1"/>
            </p:cNvSpPr>
            <p:nvPr/>
          </p:nvSpPr>
          <p:spPr bwMode="auto">
            <a:xfrm>
              <a:off x="1824" y="2545"/>
              <a:ext cx="0" cy="3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0" name="Line 49"/>
            <p:cNvSpPr>
              <a:spLocks noChangeShapeType="1"/>
            </p:cNvSpPr>
            <p:nvPr/>
          </p:nvSpPr>
          <p:spPr bwMode="auto">
            <a:xfrm>
              <a:off x="1854" y="2545"/>
              <a:ext cx="0" cy="3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1" name="Line 50"/>
            <p:cNvSpPr>
              <a:spLocks noChangeShapeType="1"/>
            </p:cNvSpPr>
            <p:nvPr/>
          </p:nvSpPr>
          <p:spPr bwMode="auto">
            <a:xfrm>
              <a:off x="1943" y="2545"/>
              <a:ext cx="0" cy="3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2" name="Line 51"/>
            <p:cNvSpPr>
              <a:spLocks noChangeShapeType="1"/>
            </p:cNvSpPr>
            <p:nvPr/>
          </p:nvSpPr>
          <p:spPr bwMode="auto">
            <a:xfrm>
              <a:off x="1975" y="2545"/>
              <a:ext cx="0" cy="3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3" name="Text Box 52"/>
            <p:cNvSpPr txBox="1">
              <a:spLocks noChangeArrowheads="1"/>
            </p:cNvSpPr>
            <p:nvPr/>
          </p:nvSpPr>
          <p:spPr bwMode="auto">
            <a:xfrm>
              <a:off x="190" y="3168"/>
              <a:ext cx="75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>
                  <a:solidFill>
                    <a:srgbClr val="969696"/>
                  </a:solidFill>
                  <a:latin typeface="Comic Sans MS" charset="0"/>
                  <a:cs typeface="Arial" charset="0"/>
                </a:rPr>
                <a:t>not to scale</a:t>
              </a:r>
            </a:p>
          </p:txBody>
        </p:sp>
      </p:grpSp>
      <p:grpSp>
        <p:nvGrpSpPr>
          <p:cNvPr id="33797" name="Group 62"/>
          <p:cNvGrpSpPr>
            <a:grpSpLocks/>
          </p:cNvGrpSpPr>
          <p:nvPr/>
        </p:nvGrpSpPr>
        <p:grpSpPr bwMode="auto">
          <a:xfrm>
            <a:off x="900113" y="2349500"/>
            <a:ext cx="7358062" cy="1993900"/>
            <a:chOff x="48" y="901"/>
            <a:chExt cx="5711" cy="1547"/>
          </a:xfrm>
        </p:grpSpPr>
        <p:sp>
          <p:nvSpPr>
            <p:cNvPr id="49" name="Text Box 63"/>
            <p:cNvSpPr txBox="1">
              <a:spLocks noChangeArrowheads="1"/>
            </p:cNvSpPr>
            <p:nvPr/>
          </p:nvSpPr>
          <p:spPr bwMode="auto">
            <a:xfrm>
              <a:off x="52" y="1392"/>
              <a:ext cx="485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>
                  <a:solidFill>
                    <a:srgbClr val="33CC33"/>
                  </a:solidFill>
                  <a:cs typeface="Times New Roman" charset="0"/>
                </a:rPr>
                <a:t>beam</a:t>
              </a:r>
              <a:endParaRPr lang="en-GB" altLang="ja-JP" sz="1600">
                <a:solidFill>
                  <a:srgbClr val="33CC33"/>
                </a:solidFill>
                <a:cs typeface="Times New Roman" charset="0"/>
              </a:endParaRPr>
            </a:p>
          </p:txBody>
        </p:sp>
        <p:pic>
          <p:nvPicPr>
            <p:cNvPr id="50" name="Picture 64" descr="muon-sp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32045" r="5005" b="32045"/>
            <a:stretch>
              <a:fillRect/>
            </a:stretch>
          </p:blipFill>
          <p:spPr bwMode="auto">
            <a:xfrm>
              <a:off x="492" y="912"/>
              <a:ext cx="5132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" name="Line 65"/>
            <p:cNvSpPr>
              <a:spLocks noChangeShapeType="1"/>
            </p:cNvSpPr>
            <p:nvPr/>
          </p:nvSpPr>
          <p:spPr bwMode="auto">
            <a:xfrm>
              <a:off x="547" y="1099"/>
              <a:ext cx="254" cy="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0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52" name="Text Box 66"/>
            <p:cNvSpPr txBox="1">
              <a:spLocks noChangeArrowheads="1"/>
            </p:cNvSpPr>
            <p:nvPr/>
          </p:nvSpPr>
          <p:spPr bwMode="auto">
            <a:xfrm>
              <a:off x="456" y="901"/>
              <a:ext cx="4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>
              <a:spAutoFit/>
            </a:bodyPr>
            <a:lstStyle/>
            <a:p>
              <a:pPr algn="ctr">
                <a:defRPr/>
              </a:pPr>
              <a:r>
                <a:rPr lang="en-US" altLang="ja-JP" sz="1500" b="1">
                  <a:solidFill>
                    <a:schemeClr val="accent2"/>
                  </a:solidFill>
                  <a:latin typeface="Trebuchet MS" charset="0"/>
                  <a:cs typeface="Arial" charset="0"/>
                </a:rPr>
                <a:t>~ 1m</a:t>
              </a:r>
              <a:endParaRPr lang="en-GB" altLang="ja-JP" sz="1500" b="1">
                <a:solidFill>
                  <a:schemeClr val="accent2"/>
                </a:solidFill>
                <a:latin typeface="Trebuchet MS" charset="0"/>
                <a:cs typeface="Times New Roman" charset="0"/>
              </a:endParaRPr>
            </a:p>
          </p:txBody>
        </p:sp>
        <p:sp>
          <p:nvSpPr>
            <p:cNvPr id="53" name="Text Box 67"/>
            <p:cNvSpPr txBox="1">
              <a:spLocks noChangeArrowheads="1"/>
            </p:cNvSpPr>
            <p:nvPr/>
          </p:nvSpPr>
          <p:spPr bwMode="auto">
            <a:xfrm>
              <a:off x="1110" y="915"/>
              <a:ext cx="4353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0">
              <a:spAutoFit/>
            </a:bodyPr>
            <a:lstStyle/>
            <a:p>
              <a:pPr algn="ctr">
                <a:defRPr/>
              </a:pPr>
              <a:r>
                <a:rPr lang="en-US" altLang="ja-JP" sz="1300" b="1">
                  <a:solidFill>
                    <a:schemeClr val="bg2"/>
                  </a:solidFill>
                  <a:latin typeface="Trebuchet MS" charset="0"/>
                  <a:cs typeface="Arial" charset="0"/>
                </a:rPr>
                <a:t>Muon Spectrometer</a:t>
              </a:r>
              <a:endParaRPr lang="en-GB" altLang="ja-JP" sz="1300" b="1">
                <a:solidFill>
                  <a:schemeClr val="bg2"/>
                </a:solidFill>
                <a:latin typeface="Trebuchet MS" charset="0"/>
                <a:cs typeface="Times New Roman" charset="0"/>
              </a:endParaRPr>
            </a:p>
          </p:txBody>
        </p:sp>
        <p:grpSp>
          <p:nvGrpSpPr>
            <p:cNvPr id="33806" name="Group 68"/>
            <p:cNvGrpSpPr>
              <a:grpSpLocks/>
            </p:cNvGrpSpPr>
            <p:nvPr/>
          </p:nvGrpSpPr>
          <p:grpSpPr bwMode="auto">
            <a:xfrm>
              <a:off x="2023" y="1145"/>
              <a:ext cx="907" cy="1072"/>
              <a:chOff x="1495" y="730"/>
              <a:chExt cx="801" cy="940"/>
            </a:xfrm>
          </p:grpSpPr>
          <p:sp>
            <p:nvSpPr>
              <p:cNvPr id="91" name="Text Box 69"/>
              <p:cNvSpPr txBox="1">
                <a:spLocks noChangeArrowheads="1"/>
              </p:cNvSpPr>
              <p:nvPr/>
            </p:nvSpPr>
            <p:spPr bwMode="auto">
              <a:xfrm>
                <a:off x="1865" y="730"/>
                <a:ext cx="350" cy="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>
                <a:spAutoFit/>
              </a:bodyPr>
              <a:lstStyle/>
              <a:p>
                <a:pPr algn="ctr">
                  <a:defRPr/>
                </a:pPr>
                <a:r>
                  <a:rPr lang="en-US" altLang="ja-JP" sz="1100">
                    <a:solidFill>
                      <a:srgbClr val="006600"/>
                    </a:solidFill>
                    <a:latin typeface="Trebuchet MS" charset="0"/>
                    <a:cs typeface="Arial" charset="0"/>
                  </a:rPr>
                  <a:t>MWPC’s</a:t>
                </a:r>
                <a:endParaRPr lang="en-GB" altLang="ja-JP" sz="1100">
                  <a:solidFill>
                    <a:srgbClr val="006600"/>
                  </a:solidFill>
                  <a:latin typeface="Trebuchet MS" charset="0"/>
                  <a:cs typeface="Times New Roman" charset="0"/>
                </a:endParaRPr>
              </a:p>
            </p:txBody>
          </p:sp>
          <p:sp>
            <p:nvSpPr>
              <p:cNvPr id="92" name="Text Box 70"/>
              <p:cNvSpPr txBox="1">
                <a:spLocks noChangeArrowheads="1"/>
              </p:cNvSpPr>
              <p:nvPr/>
            </p:nvSpPr>
            <p:spPr bwMode="auto">
              <a:xfrm>
                <a:off x="1495" y="1510"/>
                <a:ext cx="801" cy="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>
                <a:spAutoFit/>
              </a:bodyPr>
              <a:lstStyle/>
              <a:p>
                <a:pPr algn="ctr">
                  <a:defRPr/>
                </a:pPr>
                <a:r>
                  <a:rPr lang="en-US" altLang="ja-JP" sz="1100" dirty="0">
                    <a:solidFill>
                      <a:srgbClr val="CC3300"/>
                    </a:solidFill>
                    <a:latin typeface="Trebuchet MS" charset="0"/>
                    <a:cs typeface="Arial" charset="0"/>
                  </a:rPr>
                  <a:t>Trigger </a:t>
                </a:r>
                <a:r>
                  <a:rPr lang="en-US" altLang="ja-JP" sz="1100" dirty="0" err="1">
                    <a:solidFill>
                      <a:srgbClr val="CC3300"/>
                    </a:solidFill>
                    <a:latin typeface="Trebuchet MS" charset="0"/>
                    <a:cs typeface="Arial" charset="0"/>
                  </a:rPr>
                  <a:t>Hodoscopes</a:t>
                </a:r>
                <a:endParaRPr lang="en-GB" altLang="ja-JP" sz="1100" dirty="0">
                  <a:solidFill>
                    <a:srgbClr val="CC3300"/>
                  </a:solidFill>
                  <a:latin typeface="Trebuchet MS" charset="0"/>
                  <a:cs typeface="Times New Roman" charset="0"/>
                </a:endParaRPr>
              </a:p>
            </p:txBody>
          </p:sp>
        </p:grpSp>
        <p:sp>
          <p:nvSpPr>
            <p:cNvPr id="55" name="Text Box 71"/>
            <p:cNvSpPr txBox="1">
              <a:spLocks noChangeArrowheads="1"/>
            </p:cNvSpPr>
            <p:nvPr/>
          </p:nvSpPr>
          <p:spPr bwMode="auto">
            <a:xfrm>
              <a:off x="2977" y="1152"/>
              <a:ext cx="1142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1300" b="1">
                  <a:solidFill>
                    <a:srgbClr val="000099"/>
                  </a:solidFill>
                  <a:latin typeface="Trebuchet MS" charset="0"/>
                  <a:cs typeface="Arial" charset="0"/>
                </a:rPr>
                <a:t>Toroidal Magnet</a:t>
              </a:r>
              <a:endParaRPr lang="en-GB" altLang="ja-JP" sz="1300" b="1">
                <a:solidFill>
                  <a:srgbClr val="000099"/>
                </a:solidFill>
                <a:latin typeface="Trebuchet MS" charset="0"/>
                <a:cs typeface="Times New Roman" charset="0"/>
              </a:endParaRPr>
            </a:p>
          </p:txBody>
        </p:sp>
        <p:sp>
          <p:nvSpPr>
            <p:cNvPr id="56" name="Text Box 72"/>
            <p:cNvSpPr txBox="1">
              <a:spLocks noChangeArrowheads="1"/>
            </p:cNvSpPr>
            <p:nvPr/>
          </p:nvSpPr>
          <p:spPr bwMode="auto">
            <a:xfrm>
              <a:off x="4991" y="1014"/>
              <a:ext cx="398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1100">
                  <a:latin typeface="Trebuchet MS" charset="0"/>
                  <a:cs typeface="Arial" charset="0"/>
                </a:rPr>
                <a:t>Iron</a:t>
              </a:r>
            </a:p>
            <a:p>
              <a:pPr algn="ctr">
                <a:defRPr/>
              </a:pPr>
              <a:r>
                <a:rPr lang="en-US" altLang="ja-JP" sz="1100">
                  <a:latin typeface="Trebuchet MS" charset="0"/>
                  <a:cs typeface="Arial" charset="0"/>
                </a:rPr>
                <a:t>wall</a:t>
              </a:r>
              <a:endParaRPr lang="en-GB" altLang="ja-JP" sz="1100">
                <a:latin typeface="Trebuchet MS" charset="0"/>
                <a:cs typeface="Times New Roman" charset="0"/>
              </a:endParaRPr>
            </a:p>
          </p:txBody>
        </p:sp>
        <p:sp>
          <p:nvSpPr>
            <p:cNvPr id="57" name="Text Box 73"/>
            <p:cNvSpPr txBox="1">
              <a:spLocks noChangeArrowheads="1"/>
            </p:cNvSpPr>
            <p:nvPr/>
          </p:nvSpPr>
          <p:spPr bwMode="auto">
            <a:xfrm>
              <a:off x="1045" y="1130"/>
              <a:ext cx="1352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1300" b="1">
                  <a:solidFill>
                    <a:srgbClr val="FF9900"/>
                  </a:solidFill>
                  <a:latin typeface="Trebuchet MS" charset="0"/>
                  <a:cs typeface="Arial" charset="0"/>
                </a:rPr>
                <a:t>Hadron absorber</a:t>
              </a:r>
              <a:endParaRPr lang="en-GB" altLang="ja-JP" sz="1300" b="1">
                <a:solidFill>
                  <a:srgbClr val="FF9900"/>
                </a:solidFill>
                <a:latin typeface="Trebuchet MS" charset="0"/>
                <a:cs typeface="Times New Roman" charset="0"/>
              </a:endParaRPr>
            </a:p>
          </p:txBody>
        </p:sp>
        <p:sp>
          <p:nvSpPr>
            <p:cNvPr id="58" name="Text Box 74"/>
            <p:cNvSpPr txBox="1">
              <a:spLocks noChangeArrowheads="1"/>
            </p:cNvSpPr>
            <p:nvPr/>
          </p:nvSpPr>
          <p:spPr bwMode="auto">
            <a:xfrm>
              <a:off x="816" y="2062"/>
              <a:ext cx="1151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1300" b="1">
                  <a:solidFill>
                    <a:srgbClr val="FF3300"/>
                  </a:solidFill>
                  <a:latin typeface="Trebuchet MS" charset="0"/>
                  <a:cs typeface="Arial" charset="0"/>
                </a:rPr>
                <a:t>ZDC</a:t>
              </a:r>
              <a:endParaRPr lang="en-GB" altLang="ja-JP" sz="1300" b="1">
                <a:solidFill>
                  <a:srgbClr val="FF3300"/>
                </a:solidFill>
                <a:latin typeface="Trebuchet MS" charset="0"/>
                <a:cs typeface="Times New Roman" charset="0"/>
              </a:endParaRPr>
            </a:p>
          </p:txBody>
        </p:sp>
        <p:sp>
          <p:nvSpPr>
            <p:cNvPr id="59" name="Rectangle 75"/>
            <p:cNvSpPr>
              <a:spLocks noChangeArrowheads="1"/>
            </p:cNvSpPr>
            <p:nvPr/>
          </p:nvSpPr>
          <p:spPr bwMode="auto">
            <a:xfrm>
              <a:off x="593" y="1241"/>
              <a:ext cx="605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8F8D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1100" b="1">
                  <a:solidFill>
                    <a:schemeClr val="bg2"/>
                  </a:solidFill>
                  <a:latin typeface="Trebuchet MS" charset="0"/>
                  <a:cs typeface="Arial" charset="0"/>
                </a:rPr>
                <a:t>Target area</a:t>
              </a:r>
              <a:endParaRPr lang="en-GB" altLang="ja-JP" sz="1100" b="1">
                <a:solidFill>
                  <a:schemeClr val="bg2"/>
                </a:solidFill>
                <a:latin typeface="Trebuchet MS" charset="0"/>
                <a:cs typeface="Times New Roman" charset="0"/>
              </a:endParaRPr>
            </a:p>
          </p:txBody>
        </p:sp>
        <p:sp>
          <p:nvSpPr>
            <p:cNvPr id="60" name="Rectangle 76"/>
            <p:cNvSpPr>
              <a:spLocks noChangeArrowheads="1"/>
            </p:cNvSpPr>
            <p:nvPr/>
          </p:nvSpPr>
          <p:spPr bwMode="auto">
            <a:xfrm>
              <a:off x="729" y="1444"/>
              <a:ext cx="271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 flipH="1" flipV="1">
              <a:off x="1392" y="1775"/>
              <a:ext cx="0" cy="2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13716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2" name="Rectangle 78"/>
            <p:cNvSpPr>
              <a:spLocks noChangeArrowheads="1"/>
            </p:cNvSpPr>
            <p:nvPr/>
          </p:nvSpPr>
          <p:spPr bwMode="auto">
            <a:xfrm>
              <a:off x="600" y="1569"/>
              <a:ext cx="46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33815" name="Group 79"/>
            <p:cNvGrpSpPr>
              <a:grpSpLocks/>
            </p:cNvGrpSpPr>
            <p:nvPr/>
          </p:nvGrpSpPr>
          <p:grpSpPr bwMode="auto">
            <a:xfrm>
              <a:off x="48" y="1296"/>
              <a:ext cx="5711" cy="672"/>
              <a:chOff x="48" y="864"/>
              <a:chExt cx="5711" cy="672"/>
            </a:xfrm>
          </p:grpSpPr>
          <p:sp>
            <p:nvSpPr>
              <p:cNvPr id="65" name="Line 80"/>
              <p:cNvSpPr>
                <a:spLocks noChangeShapeType="1"/>
              </p:cNvSpPr>
              <p:nvPr/>
            </p:nvSpPr>
            <p:spPr bwMode="auto">
              <a:xfrm>
                <a:off x="48" y="1255"/>
                <a:ext cx="76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33818" name="Group 81"/>
              <p:cNvGrpSpPr>
                <a:grpSpLocks/>
              </p:cNvGrpSpPr>
              <p:nvPr/>
            </p:nvGrpSpPr>
            <p:grpSpPr bwMode="auto">
              <a:xfrm>
                <a:off x="816" y="912"/>
                <a:ext cx="2736" cy="624"/>
                <a:chOff x="816" y="912"/>
                <a:chExt cx="2736" cy="624"/>
              </a:xfrm>
            </p:grpSpPr>
            <p:sp>
              <p:nvSpPr>
                <p:cNvPr id="72" name="Freeform 82"/>
                <p:cNvSpPr>
                  <a:spLocks/>
                </p:cNvSpPr>
                <p:nvPr/>
              </p:nvSpPr>
              <p:spPr bwMode="auto">
                <a:xfrm>
                  <a:off x="961" y="1247"/>
                  <a:ext cx="2591" cy="286"/>
                </a:xfrm>
                <a:custGeom>
                  <a:avLst/>
                  <a:gdLst>
                    <a:gd name="T0" fmla="*/ 0 w 2592"/>
                    <a:gd name="T1" fmla="*/ 96 h 384"/>
                    <a:gd name="T2" fmla="*/ 2592 w 2592"/>
                    <a:gd name="T3" fmla="*/ 384 h 384"/>
                    <a:gd name="T4" fmla="*/ 48 w 2592"/>
                    <a:gd name="T5" fmla="*/ 0 h 384"/>
                    <a:gd name="T6" fmla="*/ 0 w 2592"/>
                    <a:gd name="T7" fmla="*/ 9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92" h="384">
                      <a:moveTo>
                        <a:pt x="0" y="96"/>
                      </a:moveTo>
                      <a:lnTo>
                        <a:pt x="2592" y="384"/>
                      </a:lnTo>
                      <a:lnTo>
                        <a:pt x="48" y="0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3" name="Freeform 83"/>
                <p:cNvSpPr>
                  <a:spLocks/>
                </p:cNvSpPr>
                <p:nvPr/>
              </p:nvSpPr>
              <p:spPr bwMode="auto">
                <a:xfrm flipV="1">
                  <a:off x="961" y="960"/>
                  <a:ext cx="2591" cy="287"/>
                </a:xfrm>
                <a:custGeom>
                  <a:avLst/>
                  <a:gdLst>
                    <a:gd name="T0" fmla="*/ 0 w 2592"/>
                    <a:gd name="T1" fmla="*/ 96 h 384"/>
                    <a:gd name="T2" fmla="*/ 2592 w 2592"/>
                    <a:gd name="T3" fmla="*/ 384 h 384"/>
                    <a:gd name="T4" fmla="*/ 48 w 2592"/>
                    <a:gd name="T5" fmla="*/ 0 h 384"/>
                    <a:gd name="T6" fmla="*/ 0 w 2592"/>
                    <a:gd name="T7" fmla="*/ 9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92" h="384">
                      <a:moveTo>
                        <a:pt x="0" y="96"/>
                      </a:moveTo>
                      <a:lnTo>
                        <a:pt x="2592" y="384"/>
                      </a:lnTo>
                      <a:lnTo>
                        <a:pt x="48" y="0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grpSp>
              <p:nvGrpSpPr>
                <p:cNvPr id="33826" name="Group 84"/>
                <p:cNvGrpSpPr>
                  <a:grpSpLocks/>
                </p:cNvGrpSpPr>
                <p:nvPr/>
              </p:nvGrpSpPr>
              <p:grpSpPr bwMode="auto">
                <a:xfrm>
                  <a:off x="816" y="912"/>
                  <a:ext cx="720" cy="624"/>
                  <a:chOff x="793" y="1661"/>
                  <a:chExt cx="3464" cy="940"/>
                </a:xfrm>
              </p:grpSpPr>
              <p:sp>
                <p:nvSpPr>
                  <p:cNvPr id="75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9" y="1663"/>
                    <a:ext cx="3296" cy="495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6" name="Line 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9" y="2070"/>
                    <a:ext cx="3296" cy="89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7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809" y="2159"/>
                    <a:ext cx="3385" cy="408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8" name="Line 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9" y="1754"/>
                    <a:ext cx="3296" cy="404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9" name="Line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9" y="1927"/>
                    <a:ext cx="3278" cy="23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0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809" y="2163"/>
                    <a:ext cx="3296" cy="87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809" y="2163"/>
                    <a:ext cx="3385" cy="178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2" name="Line 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1" y="1808"/>
                    <a:ext cx="3249" cy="351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3" name="Line 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1" y="2109"/>
                    <a:ext cx="3314" cy="5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4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791" y="2159"/>
                    <a:ext cx="3207" cy="4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5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1" y="1717"/>
                    <a:ext cx="3207" cy="4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6" name="Line 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1" y="2005"/>
                    <a:ext cx="3207" cy="154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7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791" y="2159"/>
                    <a:ext cx="3266" cy="43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791" y="2159"/>
                    <a:ext cx="3296" cy="225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9" name="Line 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1" y="1842"/>
                    <a:ext cx="3403" cy="317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90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791" y="2159"/>
                    <a:ext cx="3403" cy="319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 anchorCtr="1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</p:grpSp>
          </p:grpSp>
          <p:grpSp>
            <p:nvGrpSpPr>
              <p:cNvPr id="33819" name="Group 101"/>
              <p:cNvGrpSpPr>
                <a:grpSpLocks/>
              </p:cNvGrpSpPr>
              <p:nvPr/>
            </p:nvGrpSpPr>
            <p:grpSpPr bwMode="auto">
              <a:xfrm>
                <a:off x="3552" y="864"/>
                <a:ext cx="2207" cy="672"/>
                <a:chOff x="3552" y="864"/>
                <a:chExt cx="2207" cy="672"/>
              </a:xfrm>
            </p:grpSpPr>
            <p:sp>
              <p:nvSpPr>
                <p:cNvPr id="68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3552" y="1440"/>
                  <a:ext cx="1968" cy="96"/>
                </a:xfrm>
                <a:prstGeom prst="line">
                  <a:avLst/>
                </a:prstGeom>
                <a:noFill/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69" name="Line 103"/>
                <p:cNvSpPr>
                  <a:spLocks noChangeShapeType="1"/>
                </p:cNvSpPr>
                <p:nvPr/>
              </p:nvSpPr>
              <p:spPr bwMode="auto">
                <a:xfrm>
                  <a:off x="3552" y="959"/>
                  <a:ext cx="1968" cy="96"/>
                </a:xfrm>
                <a:prstGeom prst="line">
                  <a:avLst/>
                </a:prstGeom>
                <a:noFill/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5534" y="863"/>
                  <a:ext cx="225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b="1">
                      <a:solidFill>
                        <a:srgbClr val="FF9900"/>
                      </a:solidFill>
                      <a:latin typeface="Symbol" charset="0"/>
                      <a:cs typeface="Arial" charset="0"/>
                    </a:rPr>
                    <a:t>m</a:t>
                  </a:r>
                </a:p>
              </p:txBody>
            </p:sp>
            <p:sp>
              <p:nvSpPr>
                <p:cNvPr id="7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5534" y="1247"/>
                  <a:ext cx="225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b="1">
                      <a:solidFill>
                        <a:srgbClr val="FF9900"/>
                      </a:solidFill>
                      <a:latin typeface="Symbol" charset="0"/>
                      <a:cs typeface="Arial" charset="0"/>
                    </a:rPr>
                    <a:t>m</a:t>
                  </a:r>
                </a:p>
              </p:txBody>
            </p:sp>
          </p:grpSp>
        </p:grpSp>
        <p:sp>
          <p:nvSpPr>
            <p:cNvPr id="64" name="AutoShape 106"/>
            <p:cNvSpPr>
              <a:spLocks noChangeArrowheads="1"/>
            </p:cNvSpPr>
            <p:nvPr/>
          </p:nvSpPr>
          <p:spPr bwMode="auto">
            <a:xfrm>
              <a:off x="108" y="1602"/>
              <a:ext cx="381" cy="163"/>
            </a:xfrm>
            <a:prstGeom prst="rightArrow">
              <a:avLst>
                <a:gd name="adj1" fmla="val 50000"/>
                <a:gd name="adj2" fmla="val 58436"/>
              </a:avLst>
            </a:prstGeom>
            <a:solidFill>
              <a:srgbClr val="33CC33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1565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コンテンツ プレースホルダー 23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>
                <a:latin typeface="Symbol" charset="0"/>
                <a:ea typeface="ＭＳ Ｐゴシック" charset="0"/>
                <a:cs typeface="Symbol" charset="0"/>
              </a:rPr>
              <a:t>s</a:t>
            </a:r>
            <a:r>
              <a:rPr lang="en-US" altLang="ja-JP" baseline="-25000">
                <a:latin typeface="Franklin Gothic Medium" charset="0"/>
                <a:ea typeface="ＭＳ Ｐゴシック" charset="0"/>
              </a:rPr>
              <a:t>z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 ~ 200 </a:t>
            </a:r>
            <a:r>
              <a:rPr lang="en-US" altLang="ja-JP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m, </a:t>
            </a:r>
            <a:r>
              <a:rPr lang="en-US" altLang="ja-JP">
                <a:latin typeface="Symbol" charset="0"/>
                <a:ea typeface="ＭＳ Ｐゴシック" charset="0"/>
                <a:cs typeface="Symbol" charset="0"/>
              </a:rPr>
              <a:t>s</a:t>
            </a:r>
            <a:r>
              <a:rPr lang="en-US" altLang="ja-JP" baseline="-25000">
                <a:latin typeface="Franklin Gothic Medium" charset="0"/>
                <a:ea typeface="ＭＳ Ｐゴシック" charset="0"/>
              </a:rPr>
              <a:t>x,y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 ~ 10–20 </a:t>
            </a:r>
            <a:r>
              <a:rPr lang="en-US" altLang="ja-JP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m</a:t>
            </a:r>
          </a:p>
          <a:p>
            <a:pPr lvl="1"/>
            <a:r>
              <a:rPr lang="en-US" altLang="ja-JP">
                <a:latin typeface="Franklin Gothic Medium" charset="0"/>
                <a:ea typeface="ＭＳ Ｐゴシック" charset="0"/>
              </a:rPr>
              <a:t>w/ ≥ 4 tracks</a:t>
            </a:r>
            <a:endParaRPr lang="ja-JP" altLang="en-US">
              <a:latin typeface="Franklin Gothic Medium" charset="0"/>
              <a:ea typeface="ＭＳ Ｐゴシック" charset="0"/>
            </a:endParaRPr>
          </a:p>
          <a:p>
            <a:endParaRPr lang="ja-JP" altLang="en-US">
              <a:latin typeface="Franklin Gothic Medium" charset="0"/>
              <a:ea typeface="ＭＳ Ｐゴシック" charset="0"/>
            </a:endParaRPr>
          </a:p>
        </p:txBody>
      </p:sp>
      <p:sp>
        <p:nvSpPr>
          <p:cNvPr id="34818" name="タイトル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Franklin Gothic Medium" charset="0"/>
                <a:ea typeface="ＭＳ Ｐゴシック" charset="0"/>
              </a:rPr>
              <a:t>Excellent Vertex Resolution</a:t>
            </a:r>
            <a:endParaRPr lang="ja-JP" altLang="en-US">
              <a:latin typeface="Franklin Gothic Medium" charset="0"/>
              <a:ea typeface="ＭＳ Ｐゴシック" charset="0"/>
            </a:endParaRPr>
          </a:p>
        </p:txBody>
      </p:sp>
      <p:pic>
        <p:nvPicPr>
          <p:cNvPr id="34819" name="Picture 5" descr="zv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6461" r="8170"/>
          <a:stretch>
            <a:fillRect/>
          </a:stretch>
        </p:blipFill>
        <p:spPr bwMode="auto">
          <a:xfrm>
            <a:off x="611188" y="2420938"/>
            <a:ext cx="38306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59000" y="3513138"/>
            <a:ext cx="969963" cy="388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dirty="0"/>
              <a:t>Beam Tracker</a:t>
            </a:r>
            <a:br>
              <a:rPr lang="en-US" altLang="ja-JP" sz="1200" dirty="0"/>
            </a:br>
            <a:r>
              <a:rPr lang="en-US" altLang="ja-JP" sz="1200" dirty="0"/>
              <a:t>sensors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184400" y="4100513"/>
            <a:ext cx="1000125" cy="390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>
                <a:solidFill>
                  <a:schemeClr val="hlink"/>
                </a:solidFill>
              </a:rPr>
              <a:t/>
            </a:r>
            <a:br>
              <a:rPr lang="en-US" altLang="ja-JP" sz="1200">
                <a:solidFill>
                  <a:schemeClr val="hlink"/>
                </a:solidFill>
              </a:rPr>
            </a:br>
            <a:r>
              <a:rPr lang="en-US" altLang="ja-JP" sz="1200">
                <a:solidFill>
                  <a:schemeClr val="hlink"/>
                </a:solidFill>
              </a:rPr>
              <a:t>windows</a:t>
            </a:r>
          </a:p>
        </p:txBody>
      </p:sp>
      <p:pic>
        <p:nvPicPr>
          <p:cNvPr id="34822" name="Picture 9" descr="zv_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" r="4855" b="908"/>
          <a:stretch>
            <a:fillRect/>
          </a:stretch>
        </p:blipFill>
        <p:spPr bwMode="auto">
          <a:xfrm>
            <a:off x="5364163" y="1917700"/>
            <a:ext cx="21605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3059113" y="3068638"/>
            <a:ext cx="360362" cy="2190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cxnSp>
        <p:nvCxnSpPr>
          <p:cNvPr id="10" name="AutoShape 11"/>
          <p:cNvCxnSpPr>
            <a:cxnSpLocks noChangeShapeType="1"/>
            <a:stCxn id="9" idx="2"/>
          </p:cNvCxnSpPr>
          <p:nvPr/>
        </p:nvCxnSpPr>
        <p:spPr bwMode="auto">
          <a:xfrm rot="10800000" flipH="1">
            <a:off x="3059113" y="2060575"/>
            <a:ext cx="2449512" cy="1117600"/>
          </a:xfrm>
          <a:prstGeom prst="curvedConnector3">
            <a:avLst>
              <a:gd name="adj1" fmla="val -9337"/>
            </a:avLst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2014538" y="2390775"/>
            <a:ext cx="157162" cy="1095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pic>
        <p:nvPicPr>
          <p:cNvPr id="34826" name="Picture 17" descr="zv_tg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4736" r="7625" b="2725"/>
          <a:stretch>
            <a:fillRect/>
          </a:stretch>
        </p:blipFill>
        <p:spPr bwMode="auto">
          <a:xfrm>
            <a:off x="4716463" y="3989388"/>
            <a:ext cx="3455987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 rot="1165249">
            <a:off x="3487738" y="2663825"/>
            <a:ext cx="685800" cy="5238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cxnSp>
        <p:nvCxnSpPr>
          <p:cNvPr id="20" name="AutoShape 19"/>
          <p:cNvCxnSpPr>
            <a:cxnSpLocks noChangeShapeType="1"/>
          </p:cNvCxnSpPr>
          <p:nvPr/>
        </p:nvCxnSpPr>
        <p:spPr bwMode="auto">
          <a:xfrm rot="16200000" flipH="1">
            <a:off x="4017169" y="3193256"/>
            <a:ext cx="895350" cy="935038"/>
          </a:xfrm>
          <a:prstGeom prst="curvedConnector2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テキスト ボックス 22"/>
          <p:cNvSpPr txBox="1"/>
          <p:nvPr/>
        </p:nvSpPr>
        <p:spPr>
          <a:xfrm>
            <a:off x="1172009" y="5651500"/>
            <a:ext cx="3471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00FF"/>
                </a:solidFill>
                <a:latin typeface="+mn-lt"/>
              </a:rPr>
              <a:t>indium target images </a:t>
            </a:r>
            <a:r>
              <a:rPr lang="en-US" altLang="ja-JP" dirty="0" smtClean="0">
                <a:solidFill>
                  <a:srgbClr val="0000FF"/>
                </a:solidFill>
                <a:latin typeface="+mn-lt"/>
              </a:rPr>
              <a:t>in </a:t>
            </a:r>
            <a:r>
              <a:rPr lang="en-US" altLang="ja-JP" dirty="0">
                <a:solidFill>
                  <a:srgbClr val="0000FF"/>
                </a:solidFill>
                <a:latin typeface="+mn-lt"/>
              </a:rPr>
              <a:t>log </a:t>
            </a:r>
            <a:r>
              <a:rPr lang="en-US" altLang="ja-JP" dirty="0" smtClean="0">
                <a:solidFill>
                  <a:srgbClr val="0000FF"/>
                </a:solidFill>
                <a:latin typeface="+mn-lt"/>
              </a:rPr>
              <a:t>scale</a:t>
            </a:r>
            <a:endParaRPr lang="ja-JP" alt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34783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evaluation of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uncorrelated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pairs</a:t>
            </a:r>
          </a:p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checked with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like sign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(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++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--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) pairs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little cross pair contribution at SPS energy</a:t>
            </a: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~2% accuracy at NA60 over wide mass range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1503363" y="2708275"/>
            <a:ext cx="6218237" cy="2952750"/>
            <a:chOff x="48" y="754"/>
            <a:chExt cx="5100" cy="2813"/>
          </a:xfrm>
        </p:grpSpPr>
        <p:pic>
          <p:nvPicPr>
            <p:cNvPr id="35847" name="Picture 5" descr="likesigna_co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754"/>
              <a:ext cx="2877" cy="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6" descr="mm_rati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1" r="4796"/>
            <a:stretch>
              <a:fillRect/>
            </a:stretch>
          </p:blipFill>
          <p:spPr bwMode="auto">
            <a:xfrm>
              <a:off x="2925" y="2160"/>
              <a:ext cx="2223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7" descr="pp_rat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2" r="5779"/>
            <a:stretch>
              <a:fillRect/>
            </a:stretch>
          </p:blipFill>
          <p:spPr bwMode="auto">
            <a:xfrm>
              <a:off x="2925" y="754"/>
              <a:ext cx="2223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3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Franklin Gothic Medium" charset="0"/>
                <a:ea typeface="ＭＳ Ｐゴシック" charset="0"/>
              </a:rPr>
              <a:t>Mixed Event Technique</a:t>
            </a:r>
            <a:endParaRPr lang="ja-JP" altLang="en-US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2061762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/>
              <a:t>lost phase within experimental reach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Uniqueness of QCD Phase Transition</a:t>
            </a:r>
            <a:endParaRPr lang="ja-JP" altLang="en-US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497978"/>
              </p:ext>
            </p:extLst>
          </p:nvPr>
        </p:nvGraphicFramePr>
        <p:xfrm>
          <a:off x="3204766" y="3068960"/>
          <a:ext cx="4559720" cy="3223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17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4766" y="3068960"/>
                        <a:ext cx="4559720" cy="3223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87624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good statistics and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invariant mass resolution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opening angle with silicon vertex tracker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momentum with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±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spectrometer</a:t>
            </a: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fake match evaluated with event mixing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7890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Excellent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Low Mass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Spectrum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37891" name="Picture 6" descr="qm_raw_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6291" r="2599" b="827"/>
          <a:stretch>
            <a:fillRect/>
          </a:stretch>
        </p:blipFill>
        <p:spPr bwMode="auto">
          <a:xfrm>
            <a:off x="998538" y="2574925"/>
            <a:ext cx="273843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tamass_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1" b="3876"/>
          <a:stretch>
            <a:fillRect/>
          </a:stretch>
        </p:blipFill>
        <p:spPr bwMode="auto">
          <a:xfrm>
            <a:off x="4818063" y="2538413"/>
            <a:ext cx="3243262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右矢印 10"/>
          <p:cNvSpPr/>
          <p:nvPr/>
        </p:nvSpPr>
        <p:spPr>
          <a:xfrm>
            <a:off x="4097338" y="3213100"/>
            <a:ext cx="476250" cy="19431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1161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コンテンツ プレースホルダー 5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solidFill>
                  <a:srgbClr val="008000"/>
                </a:solidFill>
                <a:latin typeface="Franklin Gothic Medium" charset="0"/>
                <a:ea typeface="ＭＳ Ｐゴシック" charset="0"/>
              </a:rPr>
              <a:t>Brown-Rho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(dropping mass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>
                <a:solidFill>
                  <a:srgbClr val="0000FF"/>
                </a:solidFill>
                <a:latin typeface="Franklin Gothic Medium" charset="0"/>
                <a:ea typeface="ＭＳ Ｐゴシック" charset="0"/>
              </a:rPr>
              <a:t>Rapp-</a:t>
            </a:r>
            <a:r>
              <a:rPr lang="en-US" altLang="ja-JP" dirty="0" err="1">
                <a:solidFill>
                  <a:srgbClr val="0000FF"/>
                </a:solidFill>
                <a:latin typeface="Franklin Gothic Medium" charset="0"/>
                <a:ea typeface="ＭＳ Ｐゴシック" charset="0"/>
              </a:rPr>
              <a:t>Wambach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(collision broadening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)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8914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Discussions Finally Allowed at SPS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38915" name="Picture 6" descr="semicentral_allpt_model_multpr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7864" r="4469" b="414"/>
          <a:stretch>
            <a:fillRect/>
          </a:stretch>
        </p:blipFill>
        <p:spPr bwMode="auto">
          <a:xfrm>
            <a:off x="1830388" y="2235200"/>
            <a:ext cx="46132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30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7200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two interesting regimes of quark-gluon droplets</a:t>
            </a:r>
          </a:p>
          <a:p>
            <a:pPr lvl="1"/>
            <a:r>
              <a:rPr lang="en-GB" altLang="ja-JP" dirty="0"/>
              <a:t>exploration on QCD phase </a:t>
            </a:r>
            <a:r>
              <a:rPr lang="en-GB" altLang="ja-JP" dirty="0" smtClean="0"/>
              <a:t>diagram</a:t>
            </a:r>
          </a:p>
          <a:p>
            <a:endParaRPr lang="en-GB" dirty="0" smtClean="0"/>
          </a:p>
          <a:p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virtues at LHC</a:t>
            </a:r>
          </a:p>
          <a:p>
            <a:pPr lvl="1"/>
            <a:r>
              <a:rPr lang="en-GB" i="1" u="sng" dirty="0" smtClean="0"/>
              <a:t>not too forward</a:t>
            </a:r>
            <a:r>
              <a:rPr lang="en-GB" dirty="0" smtClean="0"/>
              <a:t> for “central” physics (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2.5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&lt; |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&lt;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3.6)</a:t>
            </a:r>
            <a:endParaRPr lang="en-GB" dirty="0" smtClean="0"/>
          </a:p>
          <a:p>
            <a:pPr lvl="1"/>
            <a:r>
              <a:rPr lang="en-GB" i="1" u="sng" dirty="0" smtClean="0"/>
              <a:t>forward enough</a:t>
            </a:r>
            <a:r>
              <a:rPr lang="en-GB" dirty="0" smtClean="0"/>
              <a:t> for </a:t>
            </a:r>
            <a:r>
              <a:rPr lang="en-GB" dirty="0" err="1" smtClean="0"/>
              <a:t>muon</a:t>
            </a:r>
            <a:r>
              <a:rPr lang="en-GB" smtClean="0"/>
              <a:t> measurement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Uniqueness of LHC Forward Region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35496" y="2398412"/>
            <a:ext cx="4457452" cy="2308642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31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53" y="2470420"/>
            <a:ext cx="4680520" cy="23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altLang="ja-JP" dirty="0" smtClean="0"/>
              <a:t>high </a:t>
            </a:r>
            <a:r>
              <a:rPr lang="en-GB" altLang="ja-JP" dirty="0"/>
              <a:t>precision internal </a:t>
            </a:r>
            <a:r>
              <a:rPr lang="en-GB" altLang="ja-JP" dirty="0" smtClean="0"/>
              <a:t>tracking</a:t>
            </a:r>
          </a:p>
          <a:p>
            <a:pPr lvl="1"/>
            <a:r>
              <a:rPr lang="en-GB" altLang="ja-JP" dirty="0" smtClean="0"/>
              <a:t>in association </a:t>
            </a:r>
            <a:r>
              <a:rPr lang="en-GB" altLang="ja-JP" smtClean="0"/>
              <a:t>with existing forward </a:t>
            </a:r>
            <a:r>
              <a:rPr lang="en-GB" altLang="ja-JP" dirty="0" err="1" smtClean="0"/>
              <a:t>muon</a:t>
            </a:r>
            <a:r>
              <a:rPr lang="en-GB" altLang="ja-JP" dirty="0" smtClean="0"/>
              <a:t> spectrometer</a:t>
            </a:r>
            <a:endParaRPr lang="en-GB" altLang="ja-JP" dirty="0"/>
          </a:p>
          <a:p>
            <a:r>
              <a:rPr lang="en-GB" altLang="ja-JP" dirty="0" smtClean="0"/>
              <a:t>“</a:t>
            </a:r>
            <a:r>
              <a:rPr lang="en-GB" altLang="ja-JP" dirty="0"/>
              <a:t>classical” upgrade of </a:t>
            </a:r>
            <a:r>
              <a:rPr lang="en-GB" altLang="ja-JP" dirty="0" err="1"/>
              <a:t>muon</a:t>
            </a:r>
            <a:r>
              <a:rPr lang="en-GB" altLang="ja-JP" dirty="0"/>
              <a:t> </a:t>
            </a:r>
            <a:r>
              <a:rPr lang="en-GB" altLang="ja-JP" dirty="0" smtClean="0"/>
              <a:t>experiments</a:t>
            </a:r>
          </a:p>
          <a:p>
            <a:pPr lvl="1"/>
            <a:r>
              <a:rPr lang="en-GB" altLang="ja-JP" i="1" dirty="0" smtClean="0"/>
              <a:t>e.g.</a:t>
            </a:r>
            <a:r>
              <a:rPr lang="en-GB" altLang="ja-JP" dirty="0" smtClean="0"/>
              <a:t> NA60, PHENIX</a:t>
            </a:r>
          </a:p>
          <a:p>
            <a:pPr lvl="1"/>
            <a:r>
              <a:rPr lang="en-GB" altLang="ja-JP" dirty="0" smtClean="0"/>
              <a:t>CMS from </a:t>
            </a:r>
            <a:r>
              <a:rPr lang="en-GB" altLang="ja-JP" dirty="0"/>
              <a:t>the </a:t>
            </a:r>
            <a:r>
              <a:rPr lang="en-GB" altLang="ja-JP" dirty="0" smtClean="0"/>
              <a:t>beginning</a:t>
            </a:r>
            <a:endParaRPr lang="en-GB" altLang="ja-JP" dirty="0"/>
          </a:p>
          <a:p>
            <a:r>
              <a:rPr lang="en-GB" altLang="ja-JP" dirty="0" smtClean="0"/>
              <a:t>challenges at ALICE:</a:t>
            </a:r>
          </a:p>
          <a:p>
            <a:pPr lvl="1"/>
            <a:r>
              <a:rPr lang="en-GB" altLang="ja-JP" dirty="0" smtClean="0"/>
              <a:t>only </a:t>
            </a:r>
            <a:r>
              <a:rPr lang="en-GB" altLang="ja-JP" dirty="0"/>
              <a:t>40 cm </a:t>
            </a:r>
            <a:r>
              <a:rPr lang="en-GB" altLang="ja-JP" dirty="0" smtClean="0"/>
              <a:t>left in </a:t>
            </a:r>
            <a:r>
              <a:rPr lang="en-GB" altLang="ja-JP" i="1" dirty="0" smtClean="0"/>
              <a:t>z</a:t>
            </a:r>
            <a:endParaRPr lang="en-GB" altLang="ja-JP" i="1" dirty="0"/>
          </a:p>
          <a:p>
            <a:pPr lvl="1"/>
            <a:r>
              <a:rPr lang="en-GB" altLang="ja-JP" dirty="0" smtClean="0"/>
              <a:t>momentum </a:t>
            </a:r>
            <a:r>
              <a:rPr lang="en-GB" altLang="ja-JP" dirty="0"/>
              <a:t>measurement </a:t>
            </a:r>
            <a:r>
              <a:rPr lang="en-GB" altLang="ja-JP" dirty="0" smtClean="0"/>
              <a:t>not possible</a:t>
            </a:r>
          </a:p>
          <a:p>
            <a:pPr lvl="2"/>
            <a:r>
              <a:rPr lang="en-GB" altLang="ja-JP" dirty="0" smtClean="0"/>
              <a:t>tracks almost parallel to magnetic field</a:t>
            </a:r>
            <a:endParaRPr lang="en-GB" altLang="ja-JP" dirty="0"/>
          </a:p>
          <a:p>
            <a:pPr lvl="1"/>
            <a:r>
              <a:rPr lang="en-GB" altLang="ja-JP" dirty="0" smtClean="0"/>
              <a:t>60 X</a:t>
            </a:r>
            <a:r>
              <a:rPr lang="en-GB" altLang="ja-JP" baseline="-25000" dirty="0" smtClean="0"/>
              <a:t>0</a:t>
            </a:r>
            <a:r>
              <a:rPr lang="en-GB" altLang="ja-JP" dirty="0" smtClean="0"/>
              <a:t> </a:t>
            </a:r>
            <a:r>
              <a:rPr lang="en-GB" altLang="ja-JP" dirty="0"/>
              <a:t>frontal </a:t>
            </a:r>
            <a:r>
              <a:rPr lang="en-GB" altLang="ja-JP" dirty="0" smtClean="0"/>
              <a:t>absorber in front of spectrometer</a:t>
            </a:r>
          </a:p>
          <a:p>
            <a:pPr lvl="1"/>
            <a:r>
              <a:rPr lang="en-GB" altLang="ja-JP" dirty="0"/>
              <a:t>high </a:t>
            </a:r>
            <a:r>
              <a:rPr lang="en-GB" altLang="ja-JP" dirty="0" smtClean="0"/>
              <a:t>multiplicity</a:t>
            </a:r>
            <a:endParaRPr lang="en-GB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Forward Upgrade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32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8167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altLang="ja-JP" dirty="0" smtClean="0"/>
              <a:t>2.5 (9.5</a:t>
            </a:r>
            <a:r>
              <a:rPr lang="en-GB" altLang="ja-JP" baseline="30000" dirty="0" smtClean="0"/>
              <a:t>∘</a:t>
            </a:r>
            <a:r>
              <a:rPr lang="en-GB" altLang="ja-JP" dirty="0" smtClean="0"/>
              <a:t>) &lt; </a:t>
            </a:r>
            <a:r>
              <a:rPr lang="en-GB" altLang="ja-JP" dirty="0" smtClean="0">
                <a:latin typeface="Symbol" charset="2"/>
                <a:cs typeface="Symbol" charset="2"/>
              </a:rPr>
              <a:t>-h</a:t>
            </a:r>
            <a:r>
              <a:rPr lang="en-GB" altLang="ja-JP" dirty="0" smtClean="0"/>
              <a:t> &lt; 4.0 (2</a:t>
            </a:r>
            <a:r>
              <a:rPr lang="en-GB" altLang="ja-JP" baseline="30000" dirty="0" smtClean="0"/>
              <a:t>∘</a:t>
            </a:r>
            <a:r>
              <a:rPr lang="en-GB" altLang="ja-JP" dirty="0" smtClean="0"/>
              <a:t>)</a:t>
            </a:r>
          </a:p>
          <a:p>
            <a:pPr lvl="1"/>
            <a:r>
              <a:rPr lang="en-GB" altLang="ja-JP" dirty="0" smtClean="0"/>
              <a:t>(negative </a:t>
            </a:r>
            <a:r>
              <a:rPr lang="en-GB" altLang="ja-JP" dirty="0" smtClean="0">
                <a:latin typeface="Symbol" charset="2"/>
                <a:cs typeface="Symbol" charset="2"/>
              </a:rPr>
              <a:t>h </a:t>
            </a:r>
            <a:r>
              <a:rPr lang="en-GB" altLang="ja-JP" dirty="0" smtClean="0">
                <a:cs typeface="Symbol" charset="2"/>
              </a:rPr>
              <a:t>side in ALICE coordinates)</a:t>
            </a:r>
            <a:endParaRPr lang="en-GB" altLang="ja-JP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ALICE </a:t>
            </a:r>
            <a:r>
              <a:rPr lang="en-GB" dirty="0" err="1" smtClean="0"/>
              <a:t>Muon</a:t>
            </a:r>
            <a:r>
              <a:rPr lang="en-GB" dirty="0" smtClean="0"/>
              <a:t> Spectrometer (Present)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488241"/>
            <a:ext cx="7668344" cy="3344154"/>
          </a:xfrm>
          <a:prstGeom prst="rect">
            <a:avLst/>
          </a:prstGeom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757474"/>
              </p:ext>
            </p:extLst>
          </p:nvPr>
        </p:nvGraphicFramePr>
        <p:xfrm>
          <a:off x="1035050" y="229595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" name="数式" r:id="rId4" imgW="114300" imgH="165100" progId="Equation.3">
                  <p:embed/>
                </p:oleObj>
              </mc:Choice>
              <mc:Fallback>
                <p:oleObj name="数式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5050" y="229595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 5" descr="0801015_01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6925" y="2288110"/>
            <a:ext cx="6305646" cy="3744416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33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158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eye glasses of </a:t>
            </a:r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spectrometer</a:t>
            </a:r>
            <a:endParaRPr kumimoji="1" lang="ja-JP" alt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Forward Tracker (2021–)</a:t>
            </a:r>
            <a:endParaRPr lang="en-GB" dirty="0"/>
          </a:p>
        </p:txBody>
      </p:sp>
      <p:sp>
        <p:nvSpPr>
          <p:cNvPr id="6" name="AutoShape 2"/>
          <p:cNvSpPr>
            <a:spLocks/>
          </p:cNvSpPr>
          <p:nvPr/>
        </p:nvSpPr>
        <p:spPr bwMode="auto">
          <a:xfrm>
            <a:off x="5866210" y="1700808"/>
            <a:ext cx="1071563" cy="2500313"/>
          </a:xfrm>
          <a:prstGeom prst="roundRect">
            <a:avLst>
              <a:gd name="adj" fmla="val 12500"/>
            </a:avLst>
          </a:prstGeom>
          <a:solidFill>
            <a:srgbClr val="66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rot="10800000" flipH="1">
            <a:off x="7312819" y="1783409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rot="10800000" flipH="1">
            <a:off x="7768233" y="1780060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rot="10800000" flipH="1">
            <a:off x="6401991" y="1780060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rot="10800000" flipH="1">
            <a:off x="5419725" y="2036789"/>
            <a:ext cx="0" cy="182165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rot="10800000">
            <a:off x="5031284" y="2146177"/>
            <a:ext cx="0" cy="160846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751981" y="2039021"/>
            <a:ext cx="1919883" cy="1811610"/>
            <a:chOff x="0" y="0"/>
            <a:chExt cx="1720" cy="1623"/>
          </a:xfrm>
        </p:grpSpPr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0" y="273"/>
              <a:ext cx="1718" cy="1122"/>
            </a:xfrm>
            <a:prstGeom prst="roundRect">
              <a:avLst>
                <a:gd name="adj" fmla="val 1069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9"/>
            <p:cNvSpPr>
              <a:spLocks/>
            </p:cNvSpPr>
            <p:nvPr/>
          </p:nvSpPr>
          <p:spPr bwMode="auto">
            <a:xfrm rot="-5400000">
              <a:off x="728" y="-696"/>
              <a:ext cx="296" cy="1688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21600 h 21600"/>
                <a:gd name="T4" fmla="*/ 0 w 21600"/>
                <a:gd name="T5" fmla="*/ 0 h 21600"/>
                <a:gd name="T6" fmla="*/ 0 w 21600"/>
                <a:gd name="T7" fmla="*/ 21600 h 21600"/>
                <a:gd name="T8" fmla="*/ 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8" name="AutoShape 10"/>
            <p:cNvSpPr>
              <a:spLocks/>
            </p:cNvSpPr>
            <p:nvPr/>
          </p:nvSpPr>
          <p:spPr bwMode="auto">
            <a:xfrm rot="-5400000">
              <a:off x="739" y="647"/>
              <a:ext cx="264" cy="1688"/>
            </a:xfrm>
            <a:custGeom>
              <a:avLst/>
              <a:gdLst>
                <a:gd name="T0" fmla="*/ 21600 w 21600"/>
                <a:gd name="T1" fmla="*/ 21600 h 21600"/>
                <a:gd name="T2" fmla="*/ 0 w 21600"/>
                <a:gd name="T3" fmla="*/ 21600 h 21600"/>
                <a:gd name="T4" fmla="*/ 21600 w 21600"/>
                <a:gd name="T5" fmla="*/ 0 h 21600"/>
                <a:gd name="T6" fmla="*/ 21600 w 21600"/>
                <a:gd name="T7" fmla="*/ 21600 h 21600"/>
                <a:gd name="T8" fmla="*/ 2160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226" y="815"/>
              <a:ext cx="1366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ts val="1055"/>
                </a:spcBef>
              </a:pPr>
              <a:r>
                <a:rPr lang="en-US" sz="1300" dirty="0">
                  <a:solidFill>
                    <a:schemeClr val="bg1"/>
                  </a:solidFill>
                  <a:latin typeface="Helvetica Neue" charset="0"/>
                  <a:ea typeface="ＭＳ Ｐゴシック" charset="0"/>
                  <a:sym typeface="Helvetica Neue" charset="0"/>
                </a:rPr>
                <a:t>Absorber</a:t>
              </a:r>
            </a:p>
          </p:txBody>
        </p:sp>
      </p:grpSp>
      <p:sp>
        <p:nvSpPr>
          <p:cNvPr id="20" name="Freeform 13"/>
          <p:cNvSpPr>
            <a:spLocks/>
          </p:cNvSpPr>
          <p:nvPr/>
        </p:nvSpPr>
        <p:spPr bwMode="auto">
          <a:xfrm>
            <a:off x="5750124" y="2136131"/>
            <a:ext cx="1241227" cy="100459"/>
          </a:xfrm>
          <a:custGeom>
            <a:avLst/>
            <a:gdLst>
              <a:gd name="T0" fmla="*/ 0 w 21600"/>
              <a:gd name="T1" fmla="*/ 279541 h 10101"/>
              <a:gd name="T2" fmla="*/ 1765300 w 21600"/>
              <a:gd name="T3" fmla="*/ 305524 h 101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10101">
                <a:moveTo>
                  <a:pt x="0" y="8264"/>
                </a:moveTo>
                <a:cubicBezTo>
                  <a:pt x="0" y="8264"/>
                  <a:pt x="9095" y="-11499"/>
                  <a:pt x="21600" y="10101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rot="10800000" flipH="1">
            <a:off x="4598195" y="2189709"/>
            <a:ext cx="1249040" cy="198686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rot="10800000">
            <a:off x="6980189" y="2235474"/>
            <a:ext cx="1073795" cy="313655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 rot="10800000" flipH="1">
            <a:off x="5705475" y="3635203"/>
            <a:ext cx="1241227" cy="99342"/>
          </a:xfrm>
          <a:custGeom>
            <a:avLst/>
            <a:gdLst>
              <a:gd name="T0" fmla="*/ 0 w 21600"/>
              <a:gd name="T1" fmla="*/ 276434 h 10101"/>
              <a:gd name="T2" fmla="*/ 1765300 w 21600"/>
              <a:gd name="T3" fmla="*/ 302128 h 101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10101">
                <a:moveTo>
                  <a:pt x="0" y="8264"/>
                </a:moveTo>
                <a:cubicBezTo>
                  <a:pt x="0" y="8264"/>
                  <a:pt x="9095" y="-11499"/>
                  <a:pt x="21600" y="10101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4551314" y="3483398"/>
            <a:ext cx="1249040" cy="197569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6937772" y="3323779"/>
            <a:ext cx="1072679" cy="312539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26" name="Group 21"/>
          <p:cNvGrpSpPr>
            <a:grpSpLocks/>
          </p:cNvGrpSpPr>
          <p:nvPr/>
        </p:nvGrpSpPr>
        <p:grpSpPr bwMode="auto">
          <a:xfrm>
            <a:off x="1231702" y="2389511"/>
            <a:ext cx="3425652" cy="1095003"/>
            <a:chOff x="0" y="0"/>
            <a:chExt cx="3069" cy="981"/>
          </a:xfrm>
        </p:grpSpPr>
        <p:sp>
          <p:nvSpPr>
            <p:cNvPr id="27" name="AutoShape 19"/>
            <p:cNvSpPr>
              <a:spLocks/>
            </p:cNvSpPr>
            <p:nvPr/>
          </p:nvSpPr>
          <p:spPr bwMode="auto">
            <a:xfrm rot="4980001">
              <a:off x="1433" y="-1209"/>
              <a:ext cx="240" cy="302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8" name="AutoShape 20"/>
            <p:cNvSpPr>
              <a:spLocks/>
            </p:cNvSpPr>
            <p:nvPr/>
          </p:nvSpPr>
          <p:spPr bwMode="auto">
            <a:xfrm rot="5820000" flipH="1">
              <a:off x="1395" y="-834"/>
              <a:ext cx="240" cy="302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1410296" y="2850506"/>
            <a:ext cx="0" cy="18082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0" name="Rectangle 23"/>
          <p:cNvSpPr>
            <a:spLocks/>
          </p:cNvSpPr>
          <p:nvPr/>
        </p:nvSpPr>
        <p:spPr bwMode="auto">
          <a:xfrm>
            <a:off x="1309837" y="2654202"/>
            <a:ext cx="1211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spcBef>
                <a:spcPts val="1055"/>
              </a:spcBef>
            </a:pPr>
            <a:r>
              <a:rPr lang="en-US" sz="1000">
                <a:latin typeface="Helvetica Neue Medium" charset="0"/>
                <a:ea typeface="ＭＳ Ｐゴシック" charset="0"/>
                <a:sym typeface="Helvetica Neue Medium" charset="0"/>
              </a:rPr>
              <a:t>IP</a:t>
            </a: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1115616" y="2942035"/>
            <a:ext cx="71437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32" name="Group 27"/>
          <p:cNvGrpSpPr>
            <a:grpSpLocks/>
          </p:cNvGrpSpPr>
          <p:nvPr/>
        </p:nvGrpSpPr>
        <p:grpSpPr bwMode="auto">
          <a:xfrm>
            <a:off x="1406948" y="2397324"/>
            <a:ext cx="3202409" cy="1260203"/>
            <a:chOff x="0" y="0"/>
            <a:chExt cx="2868" cy="1129"/>
          </a:xfrm>
        </p:grpSpPr>
        <p:sp>
          <p:nvSpPr>
            <p:cNvPr id="33" name="Line 25"/>
            <p:cNvSpPr>
              <a:spLocks noChangeShapeType="1"/>
            </p:cNvSpPr>
            <p:nvPr/>
          </p:nvSpPr>
          <p:spPr bwMode="auto">
            <a:xfrm rot="10800000" flipH="1">
              <a:off x="18" y="0"/>
              <a:ext cx="2832" cy="47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18" y="471"/>
              <a:ext cx="2816" cy="49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431023" y="2179714"/>
            <a:ext cx="1320958" cy="1512168"/>
          </a:xfrm>
          <a:prstGeom prst="round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749372" y="2487815"/>
            <a:ext cx="593796" cy="911803"/>
            <a:chOff x="1749372" y="2487815"/>
            <a:chExt cx="593796" cy="911803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 rot="10800000" flipH="1">
              <a:off x="1892500" y="2619669"/>
              <a:ext cx="0" cy="652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 rot="10800000" flipH="1">
              <a:off x="2019984" y="2596203"/>
              <a:ext cx="0" cy="70284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 rot="10800000" flipH="1">
              <a:off x="2181017" y="2547037"/>
              <a:ext cx="0" cy="77883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 rot="10800000">
              <a:off x="2343168" y="2487815"/>
              <a:ext cx="0" cy="9118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 rot="10800000" flipH="1">
              <a:off x="1749372" y="2619215"/>
              <a:ext cx="0" cy="652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62" name="Grouper 61"/>
          <p:cNvGrpSpPr/>
          <p:nvPr/>
        </p:nvGrpSpPr>
        <p:grpSpPr>
          <a:xfrm>
            <a:off x="857527" y="3573016"/>
            <a:ext cx="4362545" cy="2783334"/>
            <a:chOff x="117588" y="3573016"/>
            <a:chExt cx="4362545" cy="2783334"/>
          </a:xfrm>
        </p:grpSpPr>
        <p:cxnSp>
          <p:nvCxnSpPr>
            <p:cNvPr id="46" name="Connecteur droit 45"/>
            <p:cNvCxnSpPr/>
            <p:nvPr/>
          </p:nvCxnSpPr>
          <p:spPr>
            <a:xfrm>
              <a:off x="2031861" y="3645024"/>
              <a:ext cx="2186772" cy="316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H="1">
              <a:off x="353371" y="3573016"/>
              <a:ext cx="310338" cy="3888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à coins arrondis 51"/>
            <p:cNvSpPr/>
            <p:nvPr/>
          </p:nvSpPr>
          <p:spPr>
            <a:xfrm>
              <a:off x="117588" y="3937991"/>
              <a:ext cx="4362545" cy="2418359"/>
            </a:xfrm>
            <a:prstGeom prst="roundRect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Imag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77" y="3978321"/>
            <a:ext cx="3145602" cy="2313642"/>
          </a:xfrm>
          <a:prstGeom prst="rect">
            <a:avLst/>
          </a:prstGeom>
        </p:spPr>
      </p:pic>
      <p:sp>
        <p:nvSpPr>
          <p:cNvPr id="38" name="日付プレースホルダー 3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39" name="フッター プレースホルダー 3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34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329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5" y="3943087"/>
            <a:ext cx="5256584" cy="237880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altLang="ja-JP" dirty="0" smtClean="0"/>
              <a:t>open </a:t>
            </a:r>
            <a:r>
              <a:rPr lang="en-GB" altLang="ja-JP" dirty="0"/>
              <a:t>h</a:t>
            </a:r>
            <a:r>
              <a:rPr lang="en-GB" altLang="ja-JP" dirty="0" smtClean="0"/>
              <a:t>eavy </a:t>
            </a:r>
            <a:r>
              <a:rPr lang="en-GB" altLang="ja-JP" dirty="0" err="1" smtClean="0"/>
              <a:t>flavor</a:t>
            </a:r>
            <a:endParaRPr lang="en-GB" altLang="ja-JP" dirty="0"/>
          </a:p>
          <a:p>
            <a:pPr lvl="1"/>
            <a:r>
              <a:rPr lang="en-GB" altLang="ja-JP" dirty="0" smtClean="0"/>
              <a:t>D → single </a:t>
            </a:r>
            <a:r>
              <a:rPr lang="en-GB" altLang="ja-JP" dirty="0" err="1" smtClean="0"/>
              <a:t>muons</a:t>
            </a:r>
            <a:r>
              <a:rPr lang="en-GB" altLang="ja-JP" dirty="0" smtClean="0"/>
              <a:t> down to </a:t>
            </a:r>
            <a:r>
              <a:rPr lang="en-GB" altLang="ja-JP" i="1" dirty="0" err="1" smtClean="0"/>
              <a:t>p</a:t>
            </a:r>
            <a:r>
              <a:rPr lang="en-GB" altLang="ja-JP" baseline="-25000" dirty="0" err="1" smtClean="0"/>
              <a:t>T</a:t>
            </a:r>
            <a:r>
              <a:rPr lang="en-GB" altLang="ja-JP" baseline="-25000" dirty="0" smtClean="0"/>
              <a:t> </a:t>
            </a:r>
            <a:r>
              <a:rPr lang="en-GB" altLang="ja-JP" dirty="0" smtClean="0"/>
              <a:t>= 1 </a:t>
            </a:r>
            <a:r>
              <a:rPr lang="en-GB" altLang="ja-JP" dirty="0"/>
              <a:t>GeV/</a:t>
            </a:r>
            <a:r>
              <a:rPr lang="en-GB" altLang="ja-JP" i="1" dirty="0" smtClean="0"/>
              <a:t>c</a:t>
            </a:r>
            <a:endParaRPr lang="en-GB" altLang="ja-JP" dirty="0"/>
          </a:p>
          <a:p>
            <a:pPr lvl="1"/>
            <a:r>
              <a:rPr lang="en-GB" altLang="ja-JP" dirty="0" smtClean="0"/>
              <a:t>B → single </a:t>
            </a:r>
            <a:r>
              <a:rPr lang="en-GB" altLang="ja-JP" dirty="0" err="1" smtClean="0"/>
              <a:t>muons</a:t>
            </a:r>
            <a:r>
              <a:rPr lang="en-GB" altLang="ja-JP" dirty="0" smtClean="0"/>
              <a:t> down to </a:t>
            </a:r>
            <a:r>
              <a:rPr lang="en-GB" altLang="ja-JP" i="1" dirty="0" err="1" smtClean="0"/>
              <a:t>p</a:t>
            </a:r>
            <a:r>
              <a:rPr lang="en-GB" altLang="ja-JP" baseline="-25000" dirty="0" err="1" smtClean="0"/>
              <a:t>T</a:t>
            </a:r>
            <a:r>
              <a:rPr lang="en-GB" altLang="ja-JP" baseline="-25000" dirty="0" smtClean="0"/>
              <a:t> </a:t>
            </a:r>
            <a:r>
              <a:rPr lang="en-GB" altLang="ja-JP" dirty="0" smtClean="0"/>
              <a:t>= 2 GeV/</a:t>
            </a:r>
            <a:r>
              <a:rPr lang="en-GB" altLang="ja-JP" i="1" dirty="0" smtClean="0"/>
              <a:t>c</a:t>
            </a:r>
            <a:endParaRPr lang="en-GB" altLang="ja-JP" dirty="0"/>
          </a:p>
          <a:p>
            <a:pPr marL="457200" lvl="1" indent="0">
              <a:buNone/>
            </a:pPr>
            <a:r>
              <a:rPr lang="en-GB" altLang="ja-JP" dirty="0"/>
              <a:t> </a:t>
            </a:r>
            <a:r>
              <a:rPr lang="en-GB" altLang="ja-JP" dirty="0" smtClean="0"/>
              <a:t>           J/</a:t>
            </a:r>
            <a:r>
              <a:rPr lang="en-GB" altLang="ja-JP" dirty="0" smtClean="0">
                <a:latin typeface="Symbol" charset="2"/>
                <a:cs typeface="Symbol" charset="2"/>
              </a:rPr>
              <a:t>y</a:t>
            </a:r>
            <a:r>
              <a:rPr lang="en-GB" altLang="ja-JP" dirty="0" smtClean="0"/>
              <a:t> down to </a:t>
            </a:r>
            <a:r>
              <a:rPr lang="en-GB" altLang="ja-JP" i="1" dirty="0" err="1" smtClean="0"/>
              <a:t>p</a:t>
            </a:r>
            <a:r>
              <a:rPr lang="en-GB" altLang="ja-JP" baseline="-25000" dirty="0" err="1" smtClean="0"/>
              <a:t>T</a:t>
            </a:r>
            <a:r>
              <a:rPr lang="en-GB" altLang="ja-JP" baseline="-25000" dirty="0" smtClean="0"/>
              <a:t> </a:t>
            </a:r>
            <a:r>
              <a:rPr lang="en-GB" altLang="ja-JP" dirty="0" smtClean="0"/>
              <a:t>= 0 GeV</a:t>
            </a:r>
            <a:r>
              <a:rPr lang="en-GB" altLang="ja-JP" dirty="0"/>
              <a:t>/</a:t>
            </a:r>
            <a:r>
              <a:rPr lang="en-GB" altLang="ja-JP" i="1" dirty="0"/>
              <a:t>c</a:t>
            </a:r>
            <a:endParaRPr lang="en-GB" altLang="ja-JP" i="1" dirty="0" smtClean="0"/>
          </a:p>
          <a:p>
            <a:r>
              <a:rPr lang="en-GB" altLang="ja-JP" dirty="0" err="1" smtClean="0"/>
              <a:t>quarkonia</a:t>
            </a:r>
            <a:endParaRPr lang="en-GB" altLang="ja-JP" dirty="0"/>
          </a:p>
          <a:p>
            <a:pPr lvl="1"/>
            <a:r>
              <a:rPr lang="en-GB" altLang="ja-JP" dirty="0"/>
              <a:t>prompt/secondary J</a:t>
            </a:r>
            <a:r>
              <a:rPr lang="en-GB" altLang="ja-JP" dirty="0" smtClean="0"/>
              <a:t>/</a:t>
            </a:r>
            <a:r>
              <a:rPr lang="en-GB" altLang="ja-JP" dirty="0" smtClean="0">
                <a:latin typeface="Symbol" charset="2"/>
                <a:cs typeface="Symbol" charset="2"/>
              </a:rPr>
              <a:t>y</a:t>
            </a:r>
            <a:r>
              <a:rPr lang="en-GB" altLang="ja-JP" smtClean="0">
                <a:cs typeface="Symbol" charset="2"/>
              </a:rPr>
              <a:t>, </a:t>
            </a:r>
            <a:r>
              <a:rPr lang="en-GB" altLang="ja-JP" smtClean="0">
                <a:latin typeface="Symbol" charset="2"/>
                <a:cs typeface="Symbol" charset="2"/>
              </a:rPr>
              <a:t>y</a:t>
            </a:r>
            <a:r>
              <a:rPr lang="en-GB" altLang="ja-JP" smtClean="0"/>
              <a:t>(</a:t>
            </a:r>
            <a:r>
              <a:rPr lang="en-GB" altLang="ja-JP" dirty="0"/>
              <a:t>2S</a:t>
            </a:r>
            <a:r>
              <a:rPr lang="en-GB" altLang="ja-JP" dirty="0" smtClean="0"/>
              <a:t>), </a:t>
            </a:r>
            <a:r>
              <a:rPr lang="fr-FR" altLang="ja-JP" dirty="0" smtClean="0">
                <a:latin typeface="Symbol" charset="2"/>
                <a:cs typeface="Symbol" charset="2"/>
                <a:sym typeface="Symbol" pitchFamily="18" charset="2"/>
              </a:rPr>
              <a:t>U</a:t>
            </a:r>
            <a:r>
              <a:rPr lang="fr-FR" altLang="ja-JP" dirty="0" smtClean="0">
                <a:sym typeface="Symbol" pitchFamily="18" charset="2"/>
              </a:rPr>
              <a:t>(1S/2S/3S)</a:t>
            </a:r>
            <a:endParaRPr lang="en-GB" altLang="ja-JP" dirty="0" smtClean="0"/>
          </a:p>
          <a:p>
            <a:pPr>
              <a:lnSpc>
                <a:spcPct val="100000"/>
              </a:lnSpc>
            </a:pPr>
            <a:r>
              <a:rPr lang="en-GB" altLang="ja-JP" dirty="0" smtClean="0"/>
              <a:t>low mass </a:t>
            </a:r>
            <a:r>
              <a:rPr lang="en-GB" altLang="ja-JP" dirty="0" err="1" smtClean="0"/>
              <a:t>dimuons</a:t>
            </a:r>
            <a:endParaRPr lang="en-GB" altLang="ja-JP" dirty="0"/>
          </a:p>
          <a:p>
            <a:pPr lvl="1"/>
            <a:r>
              <a:rPr lang="en-US" altLang="ja-JP" dirty="0" smtClean="0"/>
              <a:t>chiral </a:t>
            </a:r>
            <a:r>
              <a:rPr lang="en-US" altLang="ja-JP" dirty="0"/>
              <a:t>symmetry restoration</a:t>
            </a:r>
          </a:p>
          <a:p>
            <a:pPr lvl="2"/>
            <a:r>
              <a:rPr lang="en-US" altLang="ja-JP" dirty="0">
                <a:latin typeface="Symbol" charset="2"/>
                <a:cs typeface="Symbol" charset="2"/>
              </a:rPr>
              <a:t>r</a:t>
            </a:r>
            <a:r>
              <a:rPr lang="en-US" altLang="ja-JP" dirty="0"/>
              <a:t>, </a:t>
            </a:r>
            <a:r>
              <a:rPr lang="en-US" altLang="ja-JP" dirty="0">
                <a:latin typeface="Symbol" charset="2"/>
                <a:cs typeface="Symbol" charset="2"/>
              </a:rPr>
              <a:t>w</a:t>
            </a:r>
            <a:r>
              <a:rPr lang="en-US" altLang="ja-JP" dirty="0"/>
              <a:t>, </a:t>
            </a:r>
            <a:r>
              <a:rPr lang="en-US" altLang="ja-JP" dirty="0">
                <a:latin typeface="Symbol" charset="2"/>
                <a:cs typeface="Symbol" charset="2"/>
              </a:rPr>
              <a:t>f</a:t>
            </a:r>
            <a:r>
              <a:rPr lang="en-US" altLang="ja-JP" dirty="0"/>
              <a:t> → 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 err="1">
                <a:latin typeface="Symbol" charset="2"/>
                <a:cs typeface="Symbol" charset="2"/>
              </a:rPr>
              <a:t>+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>
                <a:latin typeface="Symbol" charset="2"/>
                <a:cs typeface="Symbol" charset="2"/>
              </a:rPr>
              <a:t>-</a:t>
            </a:r>
            <a:r>
              <a:rPr lang="en-US" altLang="ja-JP" dirty="0"/>
              <a:t> mass line shapes</a:t>
            </a:r>
          </a:p>
          <a:p>
            <a:pPr lvl="1"/>
            <a:r>
              <a:rPr lang="en-US" altLang="ja-JP" dirty="0"/>
              <a:t>direct radiation from QGP</a:t>
            </a:r>
          </a:p>
          <a:p>
            <a:pPr lvl="2"/>
            <a:r>
              <a:rPr lang="en-US" altLang="ja-JP" dirty="0"/>
              <a:t>prompt 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 err="1">
                <a:latin typeface="Symbol" charset="2"/>
                <a:cs typeface="Symbol" charset="2"/>
              </a:rPr>
              <a:t>+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>
                <a:latin typeface="Symbol" charset="2"/>
                <a:cs typeface="Symbol" charset="2"/>
              </a:rPr>
              <a:t>-</a:t>
            </a:r>
            <a:r>
              <a:rPr lang="en-US" altLang="ja-JP" dirty="0"/>
              <a:t> continuum</a:t>
            </a:r>
          </a:p>
          <a:p>
            <a:pPr lvl="1"/>
            <a:endParaRPr lang="en-GB" altLang="ja-JP" dirty="0"/>
          </a:p>
          <a:p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Physics Cases at </a:t>
            </a:r>
            <a:r>
              <a:rPr lang="en-GB" dirty="0"/>
              <a:t>a</a:t>
            </a:r>
            <a:r>
              <a:rPr lang="en-GB" dirty="0" smtClean="0"/>
              <a:t> Glance</a:t>
            </a:r>
            <a:endParaRPr lang="en-GB" dirty="0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35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46383" y="5373216"/>
            <a:ext cx="2143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TDR,</a:t>
            </a:r>
          </a:p>
          <a:p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CERN-LHCC-2015-001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85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Symbol" charset="2"/>
                <a:cs typeface="Symbol" charset="2"/>
              </a:rPr>
              <a:t>-</a:t>
            </a:r>
            <a:r>
              <a:rPr lang="en-GB" dirty="0" smtClean="0"/>
              <a:t>3.6 &lt; </a:t>
            </a:r>
            <a:r>
              <a:rPr lang="en-GB" dirty="0" smtClean="0">
                <a:latin typeface="Symbol" charset="2"/>
                <a:cs typeface="Symbol" charset="2"/>
              </a:rPr>
              <a:t>h</a:t>
            </a:r>
            <a:r>
              <a:rPr lang="en-GB" dirty="0" smtClean="0"/>
              <a:t> &lt; </a:t>
            </a:r>
            <a:r>
              <a:rPr lang="en-GB" altLang="ja-JP" dirty="0">
                <a:latin typeface="Symbol" charset="2"/>
                <a:cs typeface="Symbol" charset="2"/>
              </a:rPr>
              <a:t>-</a:t>
            </a:r>
            <a:r>
              <a:rPr lang="en-GB" dirty="0" smtClean="0"/>
              <a:t>2.45</a:t>
            </a:r>
          </a:p>
          <a:p>
            <a:pPr lvl="1"/>
            <a:r>
              <a:rPr lang="en-GB" dirty="0" smtClean="0"/>
              <a:t>covering most of </a:t>
            </a:r>
            <a:r>
              <a:rPr lang="en-GB" dirty="0" err="1" smtClean="0"/>
              <a:t>muon</a:t>
            </a:r>
            <a:r>
              <a:rPr lang="en-GB" dirty="0" smtClean="0"/>
              <a:t> spectrometer acceptance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912 silicon pixel sensors (0.4 m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  <a:p>
            <a:r>
              <a:rPr lang="en-GB" dirty="0" smtClean="0"/>
              <a:t>5 disks (10 detection planes) at </a:t>
            </a:r>
            <a:r>
              <a:rPr lang="en-GB" i="1" dirty="0" smtClean="0"/>
              <a:t>z</a:t>
            </a:r>
            <a:r>
              <a:rPr lang="en-GB" dirty="0" smtClean="0"/>
              <a:t> = 46–77 cm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Layout and Acceptance</a:t>
            </a:r>
            <a:endParaRPr kumimoji="1" lang="ja-JP" alt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84" y="2071426"/>
            <a:ext cx="3406992" cy="3024996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444860" y="3368230"/>
            <a:ext cx="4824536" cy="611257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96" y="2261404"/>
            <a:ext cx="3096550" cy="297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日付プレースホルダー 3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37" name="フッター プレースホルダー 3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36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033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(Tight) MFT Environment</a:t>
            </a:r>
            <a:endParaRPr kumimoji="1" lang="ja-JP" altLang="en-US" dirty="0"/>
          </a:p>
        </p:txBody>
      </p:sp>
      <p:pic>
        <p:nvPicPr>
          <p:cNvPr id="7" name="Image 3" descr="Screen Shot 2014-11-18 at 10.11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2" y="1216595"/>
            <a:ext cx="7302500" cy="5092725"/>
          </a:xfrm>
          <a:prstGeom prst="rect">
            <a:avLst/>
          </a:prstGeom>
        </p:spPr>
      </p:pic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37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00756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733161"/>
            <a:ext cx="4335756" cy="3576159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ladder </a:t>
            </a:r>
            <a:r>
              <a:rPr lang="en-US" altLang="ja-JP" dirty="0"/>
              <a:t>assembly with active and readout </a:t>
            </a:r>
            <a:r>
              <a:rPr lang="en-US" altLang="ja-JP" dirty="0" smtClean="0"/>
              <a:t>zones</a:t>
            </a:r>
          </a:p>
          <a:p>
            <a:r>
              <a:rPr lang="en-US" altLang="ja-JP" dirty="0" smtClean="0"/>
              <a:t>sensors </a:t>
            </a:r>
            <a:r>
              <a:rPr lang="en-US" altLang="ja-JP" dirty="0"/>
              <a:t>on both </a:t>
            </a:r>
            <a:r>
              <a:rPr lang="en-US" altLang="ja-JP" dirty="0" smtClean="0"/>
              <a:t>sides staggered</a:t>
            </a:r>
          </a:p>
          <a:p>
            <a:pPr lvl="1"/>
            <a:r>
              <a:rPr lang="en-US" altLang="ja-JP" dirty="0" smtClean="0"/>
              <a:t>no </a:t>
            </a:r>
            <a:r>
              <a:rPr lang="en-US" altLang="ja-JP" dirty="0"/>
              <a:t>dead </a:t>
            </a:r>
            <a:r>
              <a:rPr lang="en-US" altLang="ja-JP" dirty="0" smtClean="0"/>
              <a:t>zone, 50% redundancy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Planes in Half Disk Structure</a:t>
            </a:r>
            <a:endParaRPr kumimoji="1" lang="ja-JP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05" y="2755857"/>
            <a:ext cx="3437779" cy="334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32" y="2751101"/>
            <a:ext cx="3445136" cy="335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403772" y="5993242"/>
            <a:ext cx="1014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front side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51617" y="5993242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back side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pic>
        <p:nvPicPr>
          <p:cNvPr id="11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708921"/>
            <a:ext cx="4320480" cy="2627780"/>
          </a:xfrm>
          <a:prstGeom prst="rect">
            <a:avLst/>
          </a:prstGeom>
        </p:spPr>
      </p:pic>
      <p:pic>
        <p:nvPicPr>
          <p:cNvPr id="13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3738399"/>
            <a:ext cx="3421840" cy="221088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38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26882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45024"/>
            <a:ext cx="4014405" cy="260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1" name="Picture 3" descr="イメージ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068493"/>
            <a:ext cx="2592288" cy="236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Looking into “Parallel World”</a:t>
            </a:r>
            <a:endParaRPr lang="ja-JP" altLang="en-US" dirty="0" smtClean="0"/>
          </a:p>
        </p:txBody>
      </p:sp>
      <p:sp>
        <p:nvSpPr>
          <p:cNvPr id="355334" name="Line 6"/>
          <p:cNvSpPr>
            <a:spLocks noChangeShapeType="1"/>
          </p:cNvSpPr>
          <p:nvPr/>
        </p:nvSpPr>
        <p:spPr bwMode="auto">
          <a:xfrm>
            <a:off x="2519363" y="4090324"/>
            <a:ext cx="107950" cy="0"/>
          </a:xfrm>
          <a:prstGeom prst="line">
            <a:avLst/>
          </a:prstGeom>
          <a:noFill/>
          <a:ln w="19050">
            <a:solidFill>
              <a:srgbClr val="5D782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5275411" y="4892044"/>
            <a:ext cx="23209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T.Hatsuda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H.Shiomi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 and </a:t>
            </a: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H.Kuwabara</a:t>
            </a:r>
            <a:endParaRPr lang="en-US" altLang="ja-JP" sz="1600" dirty="0">
              <a:solidFill>
                <a:srgbClr val="000090"/>
              </a:solidFill>
              <a:latin typeface="+mn-lt"/>
            </a:endParaRPr>
          </a:p>
          <a:p>
            <a:pPr>
              <a:defRPr/>
            </a:pP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Prog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. </a:t>
            </a: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Theor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. Phys. 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95,</a:t>
            </a:r>
            <a:r>
              <a:rPr lang="ja-JP" altLang="en-US" sz="160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1009 (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1996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) </a:t>
            </a:r>
            <a:endParaRPr lang="en-US" altLang="ja-JP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55333" name="Rectangle 5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henomena with restored symmetry</a:t>
            </a:r>
          </a:p>
          <a:p>
            <a:pPr>
              <a:defRPr/>
            </a:pPr>
            <a:r>
              <a:rPr lang="en-US" altLang="ja-JP" dirty="0"/>
              <a:t>i</a:t>
            </a:r>
            <a:r>
              <a:rPr lang="en-US" altLang="ja-JP" dirty="0" smtClean="0"/>
              <a:t>n case of chiral symmetry:</a:t>
            </a:r>
          </a:p>
          <a:p>
            <a:pPr lvl="1">
              <a:defRPr/>
            </a:pPr>
            <a:r>
              <a:rPr lang="en-US" altLang="ja-JP" dirty="0"/>
              <a:t>d</a:t>
            </a:r>
            <a:r>
              <a:rPr lang="en-US" altLang="ja-JP" dirty="0" smtClean="0"/>
              <a:t>iminishing effective (light) quark masses</a:t>
            </a:r>
          </a:p>
          <a:p>
            <a:pPr lvl="1"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robably lower hadron masses</a:t>
            </a:r>
          </a:p>
          <a:p>
            <a:pPr>
              <a:defRPr/>
            </a:pPr>
            <a:r>
              <a:rPr lang="en-US" altLang="ja-JP" i="1" dirty="0" smtClean="0"/>
              <a:t>e.g.</a:t>
            </a:r>
            <a:r>
              <a:rPr lang="en-US" altLang="ja-JP" dirty="0"/>
              <a:t> light vector </a:t>
            </a:r>
            <a:r>
              <a:rPr lang="en-US" altLang="ja-JP" dirty="0" smtClean="0"/>
              <a:t>meson mass modification</a:t>
            </a:r>
          </a:p>
          <a:p>
            <a:pPr lvl="1">
              <a:defRPr/>
            </a:pPr>
            <a:r>
              <a:rPr lang="en-US" altLang="ja-JP" dirty="0" err="1" smtClean="0"/>
              <a:t>leptonic</a:t>
            </a:r>
            <a:r>
              <a:rPr lang="en-US" altLang="ja-JP" dirty="0" smtClean="0"/>
              <a:t> decay channels with short life time</a:t>
            </a:r>
          </a:p>
          <a:p>
            <a:pPr lvl="2">
              <a:defRPr/>
            </a:pPr>
            <a:r>
              <a:rPr lang="en-US" altLang="ja-JP" i="1" dirty="0" smtClean="0"/>
              <a:t>e.g.</a:t>
            </a:r>
            <a:r>
              <a:rPr lang="en-US" altLang="ja-JP" dirty="0" smtClean="0">
                <a:latin typeface="Symbol" pitchFamily="18" charset="2"/>
              </a:rPr>
              <a:t> f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ss</a:t>
            </a:r>
            <a:r>
              <a:rPr lang="en-US" altLang="ja-JP" dirty="0" smtClean="0"/>
              <a:t>) </a:t>
            </a:r>
            <a:r>
              <a:rPr lang="ja-JP" altLang="en-US" dirty="0" smtClean="0"/>
              <a:t>→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(0.03 %)</a:t>
            </a:r>
          </a:p>
          <a:p>
            <a:pPr lvl="2">
              <a:defRPr/>
            </a:pPr>
            <a:endParaRPr lang="ja-JP" altLang="en-US" dirty="0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359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5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5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4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CMOS </a:t>
            </a:r>
            <a:r>
              <a:rPr lang="en-US" altLang="ja-JP" dirty="0"/>
              <a:t>Monolithic Active Pixel Sensor (MAPS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active and </a:t>
            </a:r>
            <a:r>
              <a:rPr lang="en-US" altLang="ja-JP" dirty="0"/>
              <a:t>readout </a:t>
            </a:r>
            <a:r>
              <a:rPr lang="en-US" altLang="ja-JP" dirty="0" smtClean="0"/>
              <a:t>zones on same silicon substrate</a:t>
            </a:r>
            <a:endParaRPr lang="en-US" altLang="ja-JP" dirty="0"/>
          </a:p>
          <a:p>
            <a:pPr lvl="1"/>
            <a:r>
              <a:rPr lang="en-US" altLang="ja-JP" dirty="0"/>
              <a:t>reduced cost compared to hybrid pixel technology</a:t>
            </a:r>
          </a:p>
          <a:p>
            <a:pPr lvl="1"/>
            <a:r>
              <a:rPr lang="en-US" altLang="ja-JP" dirty="0"/>
              <a:t>50 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m thickness → low material budget </a:t>
            </a:r>
          </a:p>
          <a:p>
            <a:pPr lvl="1"/>
            <a:r>
              <a:rPr lang="en-US" altLang="ja-JP" dirty="0" smtClean="0"/>
              <a:t>28 × 28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pixels</a:t>
            </a:r>
            <a:endParaRPr lang="en-US" altLang="ja-JP" dirty="0"/>
          </a:p>
          <a:p>
            <a:pPr lvl="1"/>
            <a:r>
              <a:rPr lang="en-US" altLang="ja-JP" dirty="0" smtClean="0"/>
              <a:t>15 × 30 mm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sensor size</a:t>
            </a:r>
          </a:p>
          <a:p>
            <a:pPr lvl="1"/>
            <a:r>
              <a:rPr lang="en-US" altLang="ja-JP" dirty="0" smtClean="0"/>
              <a:t>~700 </a:t>
            </a:r>
            <a:r>
              <a:rPr lang="en-US" altLang="ja-JP" dirty="0" err="1" smtClean="0"/>
              <a:t>kRad</a:t>
            </a:r>
            <a:r>
              <a:rPr lang="en-US" altLang="ja-JP" dirty="0" smtClean="0"/>
              <a:t> </a:t>
            </a:r>
            <a:r>
              <a:rPr lang="en-US" altLang="ja-JP" dirty="0"/>
              <a:t>radiation </a:t>
            </a:r>
            <a:r>
              <a:rPr lang="en-US" altLang="ja-JP" dirty="0" smtClean="0"/>
              <a:t>tolerance</a:t>
            </a:r>
          </a:p>
          <a:p>
            <a:pPr lvl="1"/>
            <a:endParaRPr lang="en-GB" altLang="ja-JP" dirty="0"/>
          </a:p>
          <a:p>
            <a:r>
              <a:rPr lang="en-GB" altLang="ja-JP" dirty="0" err="1" smtClean="0"/>
              <a:t>Alpide</a:t>
            </a:r>
            <a:r>
              <a:rPr lang="en-GB" altLang="ja-JP" dirty="0" smtClean="0"/>
              <a:t> (ALICE pixel detector) readout architecture</a:t>
            </a:r>
          </a:p>
          <a:p>
            <a:pPr lvl="1"/>
            <a:r>
              <a:rPr lang="en-GB" altLang="ja-JP" dirty="0"/>
              <a:t>e</a:t>
            </a:r>
            <a:r>
              <a:rPr lang="en-GB" altLang="ja-JP" dirty="0" smtClean="0"/>
              <a:t>vent timing </a:t>
            </a:r>
            <a:r>
              <a:rPr lang="en-GB" altLang="ja-JP" dirty="0"/>
              <a:t>resolution </a:t>
            </a:r>
            <a:r>
              <a:rPr lang="en-GB" altLang="ja-JP" dirty="0" smtClean="0"/>
              <a:t>&lt; 4 </a:t>
            </a:r>
            <a:r>
              <a:rPr lang="en-GB" altLang="ja-JP" dirty="0" err="1" smtClean="0">
                <a:latin typeface="Symbol" charset="2"/>
                <a:cs typeface="Symbol" charset="2"/>
              </a:rPr>
              <a:t>m</a:t>
            </a:r>
            <a:r>
              <a:rPr lang="en-GB" altLang="ja-JP" dirty="0" err="1" smtClean="0"/>
              <a:t>s</a:t>
            </a:r>
            <a:endParaRPr lang="en-GB" altLang="ja-JP" dirty="0" smtClean="0"/>
          </a:p>
          <a:p>
            <a:pPr lvl="1"/>
            <a:r>
              <a:rPr lang="en-GB" altLang="ja-JP" dirty="0" smtClean="0"/>
              <a:t>power </a:t>
            </a:r>
            <a:r>
              <a:rPr lang="en-GB" altLang="ja-JP" dirty="0"/>
              <a:t>consumption </a:t>
            </a:r>
            <a:r>
              <a:rPr lang="en-GB" altLang="ja-JP" dirty="0" smtClean="0"/>
              <a:t>&lt; 50 </a:t>
            </a:r>
            <a:r>
              <a:rPr lang="en-GB" altLang="ja-JP" dirty="0" err="1"/>
              <a:t>mW</a:t>
            </a:r>
            <a:r>
              <a:rPr lang="en-GB" altLang="ja-JP" dirty="0"/>
              <a:t>/</a:t>
            </a:r>
            <a:r>
              <a:rPr lang="en-GB" altLang="ja-JP" dirty="0" smtClean="0"/>
              <a:t>cm</a:t>
            </a:r>
            <a:r>
              <a:rPr lang="en-GB" altLang="ja-JP" baseline="30000" dirty="0" smtClean="0"/>
              <a:t>2</a:t>
            </a:r>
            <a:endParaRPr lang="en-GB" altLang="ja-JP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Silicon Sensor </a:t>
            </a:r>
            <a:r>
              <a:rPr lang="en-GB" dirty="0"/>
              <a:t>T</a:t>
            </a:r>
            <a:r>
              <a:rPr lang="en-GB" dirty="0" smtClean="0"/>
              <a:t>echnology</a:t>
            </a:r>
            <a:endParaRPr lang="en-GB" dirty="0"/>
          </a:p>
        </p:txBody>
      </p:sp>
      <p:pic>
        <p:nvPicPr>
          <p:cNvPr id="1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46" y="3009281"/>
            <a:ext cx="3333116" cy="171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日付プレースホルダー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39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7301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altLang="ja-JP" dirty="0" smtClean="0"/>
              <a:t>&lt; 0.6% X</a:t>
            </a:r>
            <a:r>
              <a:rPr lang="en-GB" altLang="ja-JP" baseline="-25000" dirty="0" smtClean="0"/>
              <a:t>0</a:t>
            </a:r>
            <a:r>
              <a:rPr lang="en-GB" altLang="ja-JP" dirty="0" smtClean="0"/>
              <a:t> per disk</a:t>
            </a:r>
          </a:p>
          <a:p>
            <a:pPr>
              <a:lnSpc>
                <a:spcPct val="100000"/>
              </a:lnSpc>
            </a:pPr>
            <a:r>
              <a:rPr lang="en-GB" altLang="ja-JP" dirty="0" smtClean="0"/>
              <a:t>1</a:t>
            </a:r>
            <a:r>
              <a:rPr lang="en-GB" altLang="ja-JP" baseline="30000" dirty="0" smtClean="0"/>
              <a:t>st</a:t>
            </a:r>
            <a:r>
              <a:rPr lang="en-GB" altLang="ja-JP" dirty="0" smtClean="0"/>
              <a:t>: flexible printed circuit</a:t>
            </a:r>
            <a:endParaRPr lang="en-GB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en-GB" altLang="ja-JP" dirty="0"/>
              <a:t> </a:t>
            </a:r>
            <a:r>
              <a:rPr lang="en-GB" altLang="ja-JP" dirty="0" smtClean="0"/>
              <a:t>   2</a:t>
            </a:r>
            <a:r>
              <a:rPr lang="en-GB" altLang="ja-JP" baseline="30000" dirty="0" smtClean="0"/>
              <a:t>nd</a:t>
            </a:r>
            <a:r>
              <a:rPr lang="en-GB" altLang="ja-JP" dirty="0" smtClean="0"/>
              <a:t>: water cooling structure</a:t>
            </a:r>
            <a:endParaRPr lang="en-GB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en-GB" altLang="ja-JP" dirty="0" smtClean="0"/>
              <a:t>    3</a:t>
            </a:r>
            <a:r>
              <a:rPr lang="en-GB" altLang="ja-JP" baseline="30000" dirty="0" smtClean="0"/>
              <a:t>rd</a:t>
            </a:r>
            <a:r>
              <a:rPr lang="en-GB" altLang="ja-JP" dirty="0" smtClean="0"/>
              <a:t>: silicon pixel sensor</a:t>
            </a:r>
          </a:p>
          <a:p>
            <a:pPr>
              <a:lnSpc>
                <a:spcPct val="100000"/>
              </a:lnSpc>
            </a:pPr>
            <a:endParaRPr lang="en-GB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Material Budget</a:t>
            </a:r>
            <a:endParaRPr kumimoji="1" lang="ja-JP" altLang="en-US" dirty="0"/>
          </a:p>
        </p:txBody>
      </p:sp>
      <p:pic>
        <p:nvPicPr>
          <p:cNvPr id="7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64" y="3300006"/>
            <a:ext cx="4335160" cy="2865299"/>
          </a:xfrm>
          <a:prstGeom prst="rect">
            <a:avLst/>
          </a:prstGeom>
        </p:spPr>
      </p:pic>
      <p:pic>
        <p:nvPicPr>
          <p:cNvPr id="8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72" y="3212976"/>
            <a:ext cx="3704860" cy="2906399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40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5193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~0.5 </a:t>
            </a:r>
            <a:r>
              <a:rPr lang="en-US" altLang="ja-JP" dirty="0"/>
              <a:t>cluster/</a:t>
            </a:r>
            <a:r>
              <a:rPr lang="en-US" altLang="ja-JP" dirty="0" smtClean="0"/>
              <a:t>mm</a:t>
            </a:r>
            <a:r>
              <a:rPr lang="en-US" altLang="ja-JP" baseline="32000" dirty="0" smtClean="0"/>
              <a:t>2</a:t>
            </a:r>
            <a:r>
              <a:rPr lang="en-US" altLang="ja-JP" dirty="0" smtClean="0"/>
              <a:t>/collision at most</a:t>
            </a:r>
            <a:endParaRPr lang="en-US" altLang="ja-JP" dirty="0"/>
          </a:p>
          <a:p>
            <a:pPr eaLnBrk="1" hangingPunct="1">
              <a:defRPr/>
            </a:pPr>
            <a:r>
              <a:rPr lang="en-US" altLang="ja-JP" dirty="0" smtClean="0"/>
              <a:t>factor ~2 difference from </a:t>
            </a:r>
            <a:r>
              <a:rPr lang="en-US" altLang="ja-JP" dirty="0"/>
              <a:t>1</a:t>
            </a:r>
            <a:r>
              <a:rPr lang="en-US" altLang="ja-JP" baseline="32000" dirty="0"/>
              <a:t>st</a:t>
            </a:r>
            <a:r>
              <a:rPr lang="en-US" altLang="ja-JP" dirty="0"/>
              <a:t> to 5</a:t>
            </a:r>
            <a:r>
              <a:rPr lang="en-US" altLang="ja-JP" baseline="32000" dirty="0"/>
              <a:t>th</a:t>
            </a:r>
            <a:r>
              <a:rPr lang="en-US" altLang="ja-JP" dirty="0"/>
              <a:t> </a:t>
            </a:r>
            <a:r>
              <a:rPr lang="en-US" altLang="ja-JP" dirty="0" smtClean="0"/>
              <a:t>disk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Occupancy in Central </a:t>
            </a:r>
            <a:r>
              <a:rPr kumimoji="1" lang="en-US" altLang="ja-JP" dirty="0" err="1" smtClean="0"/>
              <a:t>Pb-Pb</a:t>
            </a:r>
            <a:endParaRPr kumimoji="1" lang="ja-JP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10499"/>
            <a:ext cx="3913088" cy="375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14" y="2410119"/>
            <a:ext cx="3913018" cy="375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41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0248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 smtClean="0"/>
              <a:t>Data </a:t>
            </a:r>
            <a:r>
              <a:rPr lang="en-GB" altLang="ja-JP" dirty="0"/>
              <a:t>Throughput</a:t>
            </a:r>
            <a:endParaRPr kumimoji="1" lang="ja-JP" alt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b="19119"/>
          <a:stretch/>
        </p:blipFill>
        <p:spPr bwMode="auto">
          <a:xfrm>
            <a:off x="4572000" y="1981852"/>
            <a:ext cx="4320480" cy="271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estimation including </a:t>
            </a:r>
            <a:r>
              <a:rPr lang="en-US" altLang="ja-JP" dirty="0" err="1" smtClean="0"/>
              <a:t>Pb</a:t>
            </a:r>
            <a:r>
              <a:rPr lang="en-US" altLang="ja-JP" dirty="0" err="1"/>
              <a:t>-Pb</a:t>
            </a:r>
            <a:r>
              <a:rPr lang="en-US" altLang="ja-JP" dirty="0"/>
              <a:t> collisions, QED, </a:t>
            </a:r>
            <a:r>
              <a:rPr lang="en-US" altLang="ja-JP" dirty="0" smtClean="0"/>
              <a:t>noise</a:t>
            </a:r>
          </a:p>
          <a:p>
            <a:pPr lvl="1"/>
            <a:r>
              <a:rPr lang="en-US" altLang="ja-JP" dirty="0" smtClean="0"/>
              <a:t>100 kHz collision rate</a:t>
            </a:r>
          </a:p>
          <a:p>
            <a:pPr lvl="1"/>
            <a:r>
              <a:rPr lang="en-US" altLang="ja-JP" dirty="0" smtClean="0"/>
              <a:t>4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 err="1" smtClean="0"/>
              <a:t>s</a:t>
            </a:r>
            <a:r>
              <a:rPr lang="en-US" altLang="ja-JP" dirty="0" smtClean="0"/>
              <a:t> integration time</a:t>
            </a:r>
          </a:p>
          <a:p>
            <a:pPr lvl="1"/>
            <a:r>
              <a:rPr lang="en-US" altLang="ja-JP" dirty="0" smtClean="0"/>
              <a:t>10</a:t>
            </a:r>
            <a:r>
              <a:rPr lang="en-US" altLang="ja-JP" baseline="30000" dirty="0" smtClean="0">
                <a:latin typeface="Symbol" charset="2"/>
                <a:cs typeface="Symbol" charset="2"/>
              </a:rPr>
              <a:t>-</a:t>
            </a:r>
            <a:r>
              <a:rPr lang="en-US" altLang="ja-JP" baseline="30000" dirty="0" smtClean="0"/>
              <a:t>5</a:t>
            </a:r>
            <a:r>
              <a:rPr lang="en-US" altLang="ja-JP" dirty="0" smtClean="0"/>
              <a:t> fake hit rate</a:t>
            </a:r>
          </a:p>
          <a:p>
            <a:pPr lvl="1"/>
            <a:r>
              <a:rPr lang="en-US" altLang="ja-JP" dirty="0" smtClean="0"/>
              <a:t>35 bits average hit encoding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max. ~250 </a:t>
            </a:r>
            <a:r>
              <a:rPr lang="en-GB" altLang="ja-JP" dirty="0"/>
              <a:t>Mb/s for </a:t>
            </a:r>
            <a:r>
              <a:rPr lang="en-GB" altLang="ja-JP" dirty="0" smtClean="0"/>
              <a:t>inner sensors </a:t>
            </a:r>
            <a:r>
              <a:rPr lang="en-GB" altLang="ja-JP" smtClean="0"/>
              <a:t>in 1</a:t>
            </a:r>
            <a:r>
              <a:rPr lang="en-GB" altLang="ja-JP" baseline="30000" smtClean="0"/>
              <a:t>st</a:t>
            </a:r>
            <a:r>
              <a:rPr lang="en-GB" altLang="ja-JP" smtClean="0"/>
              <a:t> disk</a:t>
            </a:r>
            <a:endParaRPr lang="en-GB" altLang="ja-JP" dirty="0" smtClean="0"/>
          </a:p>
          <a:p>
            <a:pPr lvl="1"/>
            <a:r>
              <a:rPr lang="en-US" altLang="ja-JP" dirty="0" smtClean="0"/>
              <a:t>high </a:t>
            </a:r>
            <a:r>
              <a:rPr lang="en-US" altLang="ja-JP" dirty="0"/>
              <a:t>speed 1.2 Gb/s lines </a:t>
            </a:r>
            <a:r>
              <a:rPr lang="en-US" altLang="ja-JP" dirty="0" smtClean="0"/>
              <a:t>complying </a:t>
            </a:r>
            <a:r>
              <a:rPr lang="en-US" altLang="ja-JP" dirty="0"/>
              <a:t>with </a:t>
            </a:r>
            <a:r>
              <a:rPr lang="en-US" altLang="ja-JP" dirty="0" smtClean="0"/>
              <a:t>requirements</a:t>
            </a:r>
            <a:endParaRPr lang="en-US" altLang="ja-JP" dirty="0"/>
          </a:p>
          <a:p>
            <a:r>
              <a:rPr lang="en-US" altLang="ja-JP" dirty="0" smtClean="0"/>
              <a:t>full data </a:t>
            </a:r>
            <a:r>
              <a:rPr lang="en-US" altLang="ja-JP" dirty="0"/>
              <a:t>throughput </a:t>
            </a:r>
            <a:r>
              <a:rPr lang="en-US" altLang="ja-JP" dirty="0" smtClean="0"/>
              <a:t>~57 </a:t>
            </a:r>
            <a:r>
              <a:rPr lang="en-US" altLang="ja-JP" dirty="0"/>
              <a:t>Gb/</a:t>
            </a:r>
            <a:r>
              <a:rPr lang="en-US" altLang="ja-JP" dirty="0" smtClean="0"/>
              <a:t>s</a:t>
            </a: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42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9461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high efficiency even in central </a:t>
            </a:r>
            <a:r>
              <a:rPr lang="en-GB" dirty="0" err="1" smtClean="0"/>
              <a:t>Pb-Pb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~90% at </a:t>
            </a:r>
            <a:r>
              <a:rPr lang="en-GB" i="1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-25000" dirty="0" smtClean="0"/>
              <a:t> </a:t>
            </a:r>
            <a:r>
              <a:rPr lang="en-GB" dirty="0"/>
              <a:t>&gt;</a:t>
            </a:r>
            <a:r>
              <a:rPr lang="en-GB" dirty="0" smtClean="0"/>
              <a:t> 2 GeV/</a:t>
            </a:r>
            <a:r>
              <a:rPr lang="en-GB" i="1" dirty="0" smtClean="0"/>
              <a:t>c</a:t>
            </a:r>
          </a:p>
          <a:p>
            <a:pPr lvl="1"/>
            <a:r>
              <a:rPr lang="en-GB" dirty="0" smtClean="0"/>
              <a:t>~60% at </a:t>
            </a:r>
            <a:r>
              <a:rPr lang="en-GB" i="1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-25000" dirty="0" smtClean="0"/>
              <a:t> </a:t>
            </a:r>
            <a:r>
              <a:rPr lang="en-GB" dirty="0" smtClean="0"/>
              <a:t>= 1 GeV/</a:t>
            </a:r>
            <a:r>
              <a:rPr lang="en-GB" i="1" dirty="0" smtClean="0"/>
              <a:t>c</a:t>
            </a:r>
          </a:p>
          <a:p>
            <a:r>
              <a:rPr lang="en-GB" dirty="0" smtClean="0"/>
              <a:t>different methods under study</a:t>
            </a:r>
          </a:p>
          <a:p>
            <a:pPr lvl="1"/>
            <a:r>
              <a:rPr lang="en-GB" altLang="ja-JP" sz="2000" dirty="0" smtClean="0"/>
              <a:t>MFT cluster with spectrometer track (MFT Letter of Intent)</a:t>
            </a:r>
            <a:endParaRPr lang="en-GB" altLang="ja-JP" sz="2000" dirty="0"/>
          </a:p>
          <a:p>
            <a:pPr lvl="1"/>
            <a:r>
              <a:rPr lang="en-GB" altLang="ja-JP" sz="2000" dirty="0" smtClean="0"/>
              <a:t>MFT track with spectrometer track (</a:t>
            </a:r>
            <a:r>
              <a:rPr lang="en-GB" altLang="ja-JP" sz="2000" dirty="0"/>
              <a:t>new</a:t>
            </a:r>
            <a:r>
              <a:rPr lang="en-GB" altLang="ja-JP" sz="2000" dirty="0" smtClean="0"/>
              <a:t>)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Track Matching with Spectrometer</a:t>
            </a:r>
            <a:endParaRPr lang="en-GB" dirty="0"/>
          </a:p>
        </p:txBody>
      </p:sp>
      <p:pic>
        <p:nvPicPr>
          <p:cNvPr id="12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95105"/>
            <a:ext cx="7692458" cy="2558231"/>
          </a:xfrm>
          <a:prstGeom prst="rect">
            <a:avLst/>
          </a:prstGeom>
        </p:spPr>
      </p:pic>
      <p:sp>
        <p:nvSpPr>
          <p:cNvPr id="16" name="日付プレースホルダー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43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32699" y="3462714"/>
            <a:ext cx="2143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TDR,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CERN-LHCC-2015-001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536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701675" y="2941420"/>
            <a:ext cx="35099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4854575" y="2957295"/>
            <a:ext cx="3605213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significant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improvement w/ MFT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mass resolution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LVM signal/background ratio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~10</a:t>
            </a:r>
            <a:endParaRPr lang="en-US" altLang="ja-JP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</p:txBody>
      </p:sp>
      <p:sp>
        <p:nvSpPr>
          <p:cNvPr id="4710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Low Mass Vector Mesons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284663" y="3517682"/>
            <a:ext cx="476250" cy="194468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44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9893" y="2409650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185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~20% uncertainty w/ MFT, ~70% w/o MFT</a:t>
            </a:r>
          </a:p>
          <a:p>
            <a:pPr lvl="1" eaLnBrk="1" hangingPunct="1">
              <a:defRPr/>
            </a:pPr>
            <a:r>
              <a:rPr lang="en-US" altLang="ja-JP" dirty="0" smtClean="0"/>
              <a:t>at </a:t>
            </a:r>
            <a:r>
              <a:rPr lang="en-US" altLang="ja-JP" i="1" dirty="0" smtClean="0"/>
              <a:t>m</a:t>
            </a:r>
            <a:r>
              <a:rPr lang="en-US" altLang="ja-JP" baseline="-6000" dirty="0" smtClean="0"/>
              <a:t>µµ</a:t>
            </a:r>
            <a:r>
              <a:rPr lang="en-US" altLang="ja-JP" dirty="0" smtClean="0"/>
              <a:t> </a:t>
            </a:r>
            <a:r>
              <a:rPr lang="en-US" altLang="ja-JP" dirty="0"/>
              <a:t>~ 0.5 GeV/</a:t>
            </a:r>
            <a:r>
              <a:rPr lang="en-US" altLang="ja-JP" i="1" dirty="0"/>
              <a:t>c</a:t>
            </a:r>
            <a:r>
              <a:rPr lang="en-US" altLang="ja-JP" baseline="32000" dirty="0"/>
              <a:t>2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10% </a:t>
            </a:r>
            <a:r>
              <a:rPr lang="en-US" altLang="ja-JP" dirty="0"/>
              <a:t>hadron/charm </a:t>
            </a:r>
            <a:r>
              <a:rPr lang="en-US" altLang="ja-JP" dirty="0" smtClean="0"/>
              <a:t>subtraction </a:t>
            </a:r>
            <a:r>
              <a:rPr lang="en-US" dirty="0" smtClean="0"/>
              <a:t>uncertainties assumed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Low Mass Continuum</a:t>
            </a:r>
          </a:p>
        </p:txBody>
      </p:sp>
      <p:pic>
        <p:nvPicPr>
          <p:cNvPr id="839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59" y="2730409"/>
            <a:ext cx="3240360" cy="310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ectangle 4"/>
          <p:cNvSpPr>
            <a:spLocks/>
          </p:cNvSpPr>
          <p:nvPr/>
        </p:nvSpPr>
        <p:spPr bwMode="auto">
          <a:xfrm>
            <a:off x="6376628" y="3026774"/>
            <a:ext cx="2036515" cy="9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50000"/>
              </a:lnSpc>
              <a:spcBef>
                <a:spcPts val="1055"/>
              </a:spcBef>
            </a:pPr>
            <a:r>
              <a:rPr lang="en-US" sz="1600" dirty="0">
                <a:solidFill>
                  <a:srgbClr val="BE1E11"/>
                </a:solidFill>
                <a:latin typeface="+mn-lt"/>
                <a:ea typeface="ＭＳ Ｐゴシック" charset="0"/>
                <a:sym typeface="Helvetica Neue" charset="0"/>
              </a:rPr>
              <a:t>Rapp in-medium </a:t>
            </a:r>
            <a:r>
              <a:rPr lang="en-US" sz="1600" dirty="0" err="1" smtClean="0">
                <a:solidFill>
                  <a:srgbClr val="BE1E11"/>
                </a:solidFill>
                <a:latin typeface="Symbol" charset="2"/>
                <a:ea typeface="ＭＳ Ｐゴシック" charset="0"/>
                <a:cs typeface="Symbol" charset="2"/>
                <a:sym typeface="Helvetica Neue" charset="0"/>
              </a:rPr>
              <a:t>r</a:t>
            </a:r>
            <a:r>
              <a:rPr lang="en-US" sz="1600" dirty="0" err="1" smtClean="0">
                <a:solidFill>
                  <a:srgbClr val="BE1E11"/>
                </a:solidFill>
                <a:latin typeface="+mn-lt"/>
                <a:ea typeface="ＭＳ Ｐゴシック" charset="0"/>
                <a:sym typeface="Helvetica Neue" charset="0"/>
              </a:rPr>
              <a:t>+</a:t>
            </a:r>
            <a:r>
              <a:rPr lang="en-US" sz="1600" dirty="0" err="1" smtClean="0">
                <a:solidFill>
                  <a:srgbClr val="BE1E11"/>
                </a:solidFill>
                <a:latin typeface="Symbol" charset="2"/>
                <a:ea typeface="ＭＳ Ｐゴシック" charset="0"/>
                <a:cs typeface="Symbol" charset="2"/>
                <a:sym typeface="Helvetica Neue" charset="0"/>
              </a:rPr>
              <a:t>w</a:t>
            </a:r>
            <a:endParaRPr lang="en-US" sz="1600" dirty="0">
              <a:solidFill>
                <a:srgbClr val="BE1E11"/>
              </a:solidFill>
              <a:latin typeface="+mn-lt"/>
              <a:ea typeface="ＭＳ Ｐゴシック" charset="0"/>
              <a:sym typeface="Helvetica Neue" charset="0"/>
            </a:endParaRPr>
          </a:p>
          <a:p>
            <a:pPr>
              <a:lnSpc>
                <a:spcPct val="50000"/>
              </a:lnSpc>
              <a:spcBef>
                <a:spcPts val="1055"/>
              </a:spcBef>
            </a:pPr>
            <a:r>
              <a:rPr lang="en-US" sz="1600" dirty="0">
                <a:solidFill>
                  <a:srgbClr val="F34E26"/>
                </a:solidFill>
                <a:latin typeface="+mn-lt"/>
                <a:ea typeface="ＭＳ Ｐゴシック" charset="0"/>
                <a:sym typeface="Helvetica Neue" charset="0"/>
              </a:rPr>
              <a:t>Rapp QGP radiation</a:t>
            </a:r>
          </a:p>
          <a:p>
            <a:pPr>
              <a:lnSpc>
                <a:spcPct val="50000"/>
              </a:lnSpc>
              <a:spcBef>
                <a:spcPts val="1055"/>
              </a:spcBef>
            </a:pPr>
            <a:r>
              <a:rPr lang="en-US" sz="1600" dirty="0">
                <a:solidFill>
                  <a:srgbClr val="3282FD"/>
                </a:solidFill>
                <a:latin typeface="+mn-lt"/>
                <a:ea typeface="ＭＳ Ｐゴシック" charset="0"/>
                <a:sym typeface="Helvetica Neue" charset="0"/>
              </a:rPr>
              <a:t>s</a:t>
            </a:r>
            <a:r>
              <a:rPr lang="en-US" sz="1600" dirty="0" smtClean="0">
                <a:solidFill>
                  <a:srgbClr val="3282FD"/>
                </a:solidFill>
                <a:latin typeface="+mn-lt"/>
                <a:ea typeface="ＭＳ Ｐゴシック" charset="0"/>
                <a:sym typeface="Helvetica Neue" charset="0"/>
              </a:rPr>
              <a:t>yst</a:t>
            </a:r>
            <a:r>
              <a:rPr lang="en-US" sz="1600" dirty="0">
                <a:solidFill>
                  <a:srgbClr val="3282FD"/>
                </a:solidFill>
                <a:latin typeface="+mn-lt"/>
                <a:ea typeface="ＭＳ Ｐゴシック" charset="0"/>
                <a:sym typeface="Helvetica Neue" charset="0"/>
              </a:rPr>
              <a:t>. err. </a:t>
            </a:r>
            <a:r>
              <a:rPr lang="en-US" sz="1600" dirty="0" smtClean="0">
                <a:solidFill>
                  <a:srgbClr val="3282FD"/>
                </a:solidFill>
                <a:latin typeface="+mn-lt"/>
                <a:ea typeface="ＭＳ Ｐゴシック" charset="0"/>
                <a:sym typeface="Helvetica Neue" charset="0"/>
              </a:rPr>
              <a:t>cocktail </a:t>
            </a:r>
            <a:r>
              <a:rPr lang="en-US" sz="1600" dirty="0">
                <a:solidFill>
                  <a:srgbClr val="3282FD"/>
                </a:solidFill>
                <a:latin typeface="+mn-lt"/>
                <a:ea typeface="ＭＳ Ｐゴシック" charset="0"/>
                <a:sym typeface="Helvetica Neue" charset="0"/>
              </a:rPr>
              <a:t>(10%)</a:t>
            </a:r>
          </a:p>
          <a:p>
            <a:pPr>
              <a:lnSpc>
                <a:spcPct val="50000"/>
              </a:lnSpc>
              <a:spcBef>
                <a:spcPts val="1055"/>
              </a:spcBef>
            </a:pPr>
            <a:r>
              <a:rPr lang="en-US" sz="1600" dirty="0">
                <a:solidFill>
                  <a:srgbClr val="30FF0B"/>
                </a:solidFill>
                <a:latin typeface="+mn-lt"/>
                <a:ea typeface="ＭＳ Ｐゴシック" charset="0"/>
                <a:sym typeface="Helvetica Neue" charset="0"/>
              </a:rPr>
              <a:t>s</a:t>
            </a:r>
            <a:r>
              <a:rPr lang="en-US" sz="1600" dirty="0" smtClean="0">
                <a:solidFill>
                  <a:srgbClr val="30FF0B"/>
                </a:solidFill>
                <a:latin typeface="+mn-lt"/>
                <a:ea typeface="ＭＳ Ｐゴシック" charset="0"/>
                <a:sym typeface="Helvetica Neue" charset="0"/>
              </a:rPr>
              <a:t>yst</a:t>
            </a:r>
            <a:r>
              <a:rPr lang="en-US" sz="1600" dirty="0">
                <a:solidFill>
                  <a:srgbClr val="30FF0B"/>
                </a:solidFill>
                <a:latin typeface="+mn-lt"/>
                <a:ea typeface="ＭＳ Ｐゴシック" charset="0"/>
                <a:sym typeface="Helvetica Neue" charset="0"/>
              </a:rPr>
              <a:t>. err. </a:t>
            </a:r>
            <a:r>
              <a:rPr lang="en-US" sz="1600" dirty="0" err="1" smtClean="0">
                <a:solidFill>
                  <a:srgbClr val="30FF0B"/>
                </a:solidFill>
                <a:latin typeface="+mn-lt"/>
                <a:ea typeface="ＭＳ Ｐゴシック" charset="0"/>
                <a:sym typeface="Helvetica Neue" charset="0"/>
              </a:rPr>
              <a:t>bg</a:t>
            </a:r>
            <a:r>
              <a:rPr lang="en-US" sz="1600" dirty="0" smtClean="0">
                <a:solidFill>
                  <a:srgbClr val="30FF0B"/>
                </a:solidFill>
                <a:latin typeface="+mn-lt"/>
                <a:ea typeface="ＭＳ Ｐゴシック" charset="0"/>
                <a:sym typeface="Helvetica Neue" charset="0"/>
              </a:rPr>
              <a:t> </a:t>
            </a:r>
            <a:r>
              <a:rPr lang="en-US" sz="1600" dirty="0">
                <a:solidFill>
                  <a:srgbClr val="30FF0B"/>
                </a:solidFill>
                <a:latin typeface="+mn-lt"/>
                <a:ea typeface="ＭＳ Ｐゴシック" charset="0"/>
                <a:sym typeface="Helvetica Neue" charset="0"/>
              </a:rPr>
              <a:t>(0.25%)</a:t>
            </a:r>
          </a:p>
        </p:txBody>
      </p:sp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21479"/>
            <a:ext cx="3240360" cy="310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45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08528" y="5766970"/>
            <a:ext cx="3558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 </a:t>
            </a:r>
            <a:r>
              <a:rPr lang="de-DE" altLang="ja-JP" sz="1600" dirty="0" smtClean="0">
                <a:solidFill>
                  <a:srgbClr val="000090"/>
                </a:solidFill>
                <a:latin typeface="+mn-lt"/>
              </a:rPr>
              <a:t>CERN</a:t>
            </a:r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51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st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Wingdings"/>
              </a:rPr>
              <a:t> 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high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 (jets), heavy flavors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–3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high speeding, new detectors; LS1 2013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2014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readout</a:t>
            </a:r>
            <a:r>
              <a:rPr lang="en-US" altLang="ja-JP" baseline="30000" dirty="0" smtClean="0">
                <a:solidFill>
                  <a:srgbClr val="FF00FF"/>
                </a:solidFill>
                <a:latin typeface="Franklin Gothic Medium" charset="0"/>
                <a:ea typeface="ＭＳ Ｐゴシック" charset="0"/>
              </a:rPr>
              <a:t>*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(Tokyo), PHOS readout (Hiroshima)</a:t>
            </a: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di-jet calorimeter (Tsukuba)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nd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– low/mid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100 high speeding, new detectors; LS2 2019–2020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chamber (Tokyo), new vertex trackers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forward tracker (Hiroshima)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rd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– (further) forward physics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 detectors; LS3 2024 ?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forward calorimeter (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Tsukuba)</a:t>
            </a:r>
          </a:p>
          <a:p>
            <a:pPr marL="914400" lvl="2" indent="0"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						</a:t>
            </a:r>
            <a:r>
              <a:rPr lang="en-US" altLang="ja-JP" baseline="30000" dirty="0" smtClean="0">
                <a:solidFill>
                  <a:srgbClr val="FF00FF"/>
                </a:solidFill>
                <a:latin typeface="Franklin Gothic Medium" charset="0"/>
                <a:ea typeface="ＭＳ Ｐゴシック" charset="0"/>
              </a:rPr>
              <a:t>*</a:t>
            </a:r>
            <a:r>
              <a:rPr lang="en-US" altLang="ja-JP" dirty="0" smtClean="0">
                <a:solidFill>
                  <a:srgbClr val="FF00FF"/>
                </a:solidFill>
                <a:latin typeface="Franklin Gothic Medium" charset="0"/>
                <a:ea typeface="ＭＳ Ｐゴシック" charset="0"/>
              </a:rPr>
              <a:t> pending</a:t>
            </a:r>
            <a:endParaRPr lang="ja-JP" altLang="en-US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ALICE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-Japan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Upgrade Strategies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46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1100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focus </a:t>
            </a:r>
            <a:r>
              <a:rPr lang="en-US" altLang="ja-JP" dirty="0"/>
              <a:t>o</a:t>
            </a:r>
            <a:r>
              <a:rPr lang="en-US" altLang="ja-JP" dirty="0" smtClean="0"/>
              <a:t>n low mass physics</a:t>
            </a:r>
          </a:p>
          <a:p>
            <a:r>
              <a:rPr lang="en-US" altLang="ja-JP" dirty="0" smtClean="0"/>
              <a:t>in charge of detector control system</a:t>
            </a:r>
          </a:p>
          <a:p>
            <a:r>
              <a:rPr lang="en-US" altLang="ja-JP" dirty="0" smtClean="0"/>
              <a:t>ladder assembly and testing</a:t>
            </a:r>
          </a:p>
          <a:p>
            <a:pPr lvl="1"/>
            <a:r>
              <a:rPr lang="en-US" altLang="ja-JP" dirty="0" smtClean="0"/>
              <a:t>expertise in laser soldering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developed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in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ITS upgrade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endParaRPr lang="en-US" altLang="ja-JP" dirty="0"/>
          </a:p>
          <a:p>
            <a:pPr lvl="2"/>
            <a:endParaRPr lang="en-US" altLang="ja-JP" dirty="0" smtClean="0"/>
          </a:p>
          <a:p>
            <a:pPr lvl="2"/>
            <a:endParaRPr lang="en-US" altLang="ja-JP" dirty="0"/>
          </a:p>
          <a:p>
            <a:pPr lvl="2"/>
            <a:endParaRPr lang="en-US" altLang="ja-JP" dirty="0" smtClean="0"/>
          </a:p>
          <a:p>
            <a:pPr lvl="2"/>
            <a:r>
              <a:rPr lang="en-US" altLang="ja-JP" dirty="0" smtClean="0"/>
              <a:t>first hybrid integrated circuit assembly test satisfactory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marL="457200" lvl="1" indent="0">
              <a:buNone/>
            </a:pP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Hiroshima on MFT Project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3320988"/>
            <a:ext cx="1656184" cy="2484276"/>
          </a:xfrm>
          <a:prstGeom prst="rect">
            <a:avLst/>
          </a:prstGeom>
        </p:spPr>
      </p:pic>
      <p:pic>
        <p:nvPicPr>
          <p:cNvPr id="8" name="Image 26" descr="Screen Shot 2014-09-30 at 09.28.5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r="8230" b="1600"/>
          <a:stretch/>
        </p:blipFill>
        <p:spPr>
          <a:xfrm>
            <a:off x="467544" y="3458456"/>
            <a:ext cx="3049978" cy="1855327"/>
          </a:xfrm>
          <a:prstGeom prst="rect">
            <a:avLst/>
          </a:prstGeom>
        </p:spPr>
      </p:pic>
      <p:pic>
        <p:nvPicPr>
          <p:cNvPr id="9" name="712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8889" t="33704" r="37555" b="41852"/>
          <a:stretch/>
        </p:blipFill>
        <p:spPr>
          <a:xfrm>
            <a:off x="6300192" y="3441575"/>
            <a:ext cx="2168422" cy="1800200"/>
          </a:xfrm>
          <a:prstGeom prst="rect">
            <a:avLst/>
          </a:prstGeom>
          <a:ln w="63500" cap="sq">
            <a:noFill/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4" y="3441575"/>
            <a:ext cx="2400266" cy="1800200"/>
          </a:xfrm>
          <a:prstGeom prst="rect">
            <a:avLst/>
          </a:prstGeom>
          <a:ln w="28575" cmpd="sng">
            <a:noFill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3478787" y="5313783"/>
            <a:ext cx="282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80"/>
                </a:solidFill>
                <a:latin typeface="+mn-lt"/>
              </a:rPr>
              <a:t>laser soldering machine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38081" y="5313783"/>
            <a:ext cx="252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80"/>
                </a:solidFill>
                <a:latin typeface="+mn-lt"/>
              </a:rPr>
              <a:t>l</a:t>
            </a:r>
            <a:r>
              <a:rPr lang="en-US" altLang="ja-JP" dirty="0" smtClean="0">
                <a:solidFill>
                  <a:srgbClr val="000080"/>
                </a:solidFill>
                <a:latin typeface="+mn-lt"/>
              </a:rPr>
              <a:t>aser soldering process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/>
          <a:srcRect l="6504" t="12362" r="6209" b="16714"/>
          <a:stretch/>
        </p:blipFill>
        <p:spPr>
          <a:xfrm>
            <a:off x="4211960" y="3729607"/>
            <a:ext cx="3757503" cy="171786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/>
          <a:srcRect l="4012" t="2869" r="5083" b="4909"/>
          <a:stretch/>
        </p:blipFill>
        <p:spPr>
          <a:xfrm>
            <a:off x="1043608" y="3335284"/>
            <a:ext cx="2238554" cy="2381784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453130" y="5398366"/>
            <a:ext cx="26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+mn-lt"/>
              </a:rPr>
              <a:t>Satoshi Yano (Hiroshima)</a:t>
            </a:r>
            <a:endParaRPr kumimoji="1" lang="ja-JP" altLang="en-US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8" name="日付プレースホルダー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ECT* Workshop on Photons and </a:t>
            </a:r>
            <a:r>
              <a:rPr lang="en-US" altLang="ja-JP" dirty="0" err="1" smtClean="0"/>
              <a:t>Dileptons</a:t>
            </a:r>
            <a:r>
              <a:rPr lang="en-US" altLang="ja-JP" dirty="0" smtClean="0"/>
              <a:t> / </a:t>
            </a:r>
            <a:r>
              <a:rPr lang="en-US" altLang="ja-JP" dirty="0" err="1" smtClean="0"/>
              <a:t>Dileptons</a:t>
            </a:r>
            <a:r>
              <a:rPr lang="en-US" altLang="ja-JP" dirty="0" smtClean="0"/>
              <a:t> and MFT at ALICE / </a:t>
            </a:r>
            <a:r>
              <a:rPr lang="en-US" altLang="ja-JP" dirty="0" err="1" smtClean="0"/>
              <a:t>K.Shigaki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47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0682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/>
      <p:bldP spid="11" grpId="1"/>
      <p:bldP spid="12" grpId="0"/>
      <p:bldP spid="12" grpId="1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confidence in looking into “parallel world”</a:t>
            </a:r>
          </a:p>
          <a:p>
            <a:pPr lvl="1" eaLnBrk="1" hangingPunct="1">
              <a:defRPr/>
            </a:pPr>
            <a:r>
              <a:rPr lang="en-US" altLang="ja-JP" dirty="0" smtClean="0"/>
              <a:t>chiral phenomena of </a:t>
            </a:r>
            <a:r>
              <a:rPr lang="en-US" altLang="ja-JP" i="1" dirty="0" smtClean="0"/>
              <a:t>most</a:t>
            </a:r>
            <a:r>
              <a:rPr lang="en-US" altLang="ja-JP" dirty="0" smtClean="0"/>
              <a:t> interest</a:t>
            </a:r>
          </a:p>
          <a:p>
            <a:pPr lvl="2" eaLnBrk="1" hangingPunct="1">
              <a:defRPr/>
            </a:pPr>
            <a:r>
              <a:rPr lang="en-US" altLang="ja-JP" dirty="0" smtClean="0"/>
              <a:t>further and updated theoretical(/experimental) inputs needed</a:t>
            </a:r>
          </a:p>
          <a:p>
            <a:pPr eaLnBrk="1" hangingPunct="1">
              <a:defRPr/>
            </a:pPr>
            <a:r>
              <a:rPr lang="en-US" altLang="ja-JP" dirty="0" smtClean="0"/>
              <a:t>successful </a:t>
            </a:r>
            <a:r>
              <a:rPr lang="en-US" altLang="ja-JP" dirty="0" err="1" smtClean="0"/>
              <a:t>dilepton</a:t>
            </a:r>
            <a:r>
              <a:rPr lang="en-US" altLang="ja-JP" dirty="0" smtClean="0"/>
              <a:t> measurements at ALICE run 1</a:t>
            </a:r>
          </a:p>
          <a:p>
            <a:pPr lvl="1" eaLnBrk="1" hangingPunct="1">
              <a:defRPr/>
            </a:pPr>
            <a:r>
              <a:rPr lang="en-US" altLang="ja-JP" i="1" dirty="0" smtClean="0">
                <a:solidFill>
                  <a:srgbClr val="FF00FF"/>
                </a:solidFill>
              </a:rPr>
              <a:t>ref</a:t>
            </a:r>
            <a:r>
              <a:rPr lang="en-US" altLang="ja-JP" i="1" dirty="0">
                <a:solidFill>
                  <a:srgbClr val="FF00FF"/>
                </a:solidFill>
              </a:rPr>
              <a:t>.</a:t>
            </a:r>
            <a:r>
              <a:rPr lang="en-US" altLang="ja-JP" dirty="0">
                <a:solidFill>
                  <a:srgbClr val="FF00FF"/>
                </a:solidFill>
              </a:rPr>
              <a:t> Alberto </a:t>
            </a:r>
            <a:r>
              <a:rPr lang="en-US" altLang="ja-JP" dirty="0" err="1" smtClean="0">
                <a:solidFill>
                  <a:srgbClr val="FF00FF"/>
                </a:solidFill>
              </a:rPr>
              <a:t>Caliva</a:t>
            </a:r>
            <a:r>
              <a:rPr lang="en-US" altLang="ja-JP" dirty="0" smtClean="0">
                <a:solidFill>
                  <a:srgbClr val="FF00FF"/>
                </a:solidFill>
              </a:rPr>
              <a:t>, Thursday this week</a:t>
            </a:r>
            <a:endParaRPr lang="en-US" altLang="ja-JP" dirty="0" smtClean="0"/>
          </a:p>
          <a:p>
            <a:pPr eaLnBrk="1" hangingPunct="1">
              <a:defRPr/>
            </a:pPr>
            <a:r>
              <a:rPr lang="en-US" altLang="ja-JP" dirty="0" smtClean="0"/>
              <a:t>run 2 </a:t>
            </a:r>
            <a:r>
              <a:rPr lang="en-US" altLang="ja-JP" dirty="0" err="1" smtClean="0"/>
              <a:t>Pb-Pb</a:t>
            </a:r>
            <a:r>
              <a:rPr lang="en-US" altLang="ja-JP" dirty="0" smtClean="0"/>
              <a:t> ongoing for higher statistics</a:t>
            </a:r>
          </a:p>
          <a:p>
            <a:pPr lvl="1" eaLnBrk="1" hangingPunct="1">
              <a:defRPr/>
            </a:pPr>
            <a:r>
              <a:rPr lang="en-US" altLang="ja-JP" dirty="0" smtClean="0"/>
              <a:t>differential measurements, </a:t>
            </a:r>
            <a:r>
              <a:rPr lang="en-US" altLang="ja-JP" i="1" dirty="0" smtClean="0"/>
              <a:t>e.g.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r</a:t>
            </a:r>
            <a:r>
              <a:rPr lang="en-US" altLang="ja-JP" dirty="0" err="1"/>
              <a:t>+</a:t>
            </a:r>
            <a:r>
              <a:rPr lang="en-US" altLang="ja-JP" dirty="0" err="1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, 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 elliptic flow</a:t>
            </a:r>
          </a:p>
          <a:p>
            <a:pPr eaLnBrk="1" hangingPunct="1">
              <a:defRPr/>
            </a:pPr>
            <a:r>
              <a:rPr lang="en-US" altLang="ja-JP" dirty="0" smtClean="0"/>
              <a:t>major upgrades in run 3 (2021–)</a:t>
            </a:r>
          </a:p>
          <a:p>
            <a:pPr eaLnBrk="1" hangingPunct="1">
              <a:defRPr/>
            </a:pPr>
            <a:r>
              <a:rPr lang="en-US" altLang="ja-JP" dirty="0" err="1" smtClean="0"/>
              <a:t>Muon</a:t>
            </a:r>
            <a:r>
              <a:rPr lang="en-US" altLang="ja-JP" dirty="0" smtClean="0"/>
              <a:t> Forward Tracker</a:t>
            </a:r>
          </a:p>
          <a:p>
            <a:pPr lvl="1" eaLnBrk="1" hangingPunct="1">
              <a:defRPr/>
            </a:pPr>
            <a:r>
              <a:rPr lang="en-US" altLang="ja-JP" dirty="0" smtClean="0"/>
              <a:t>unique tool also for low mass,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physics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Summary and Concluding Remarks</a:t>
            </a:r>
            <a:endParaRPr lang="ja-JP" altLang="en-US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48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5" decel="100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85" decel="100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85" decel="100000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85" decel="100000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385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85" decel="100000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85" decel="100000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5" decel="100000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85" decel="100000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85" decel="100000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85" decel="100000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385" fill="hold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385" fill="hold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85" decel="100000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85" decel="100000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385" fill="hold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385" fill="hold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85" decel="100000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85" decel="100000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9" dur="385" fill="hold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1" dur="385" fill="hold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3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8439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3949816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9" y="3949816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 smtClean="0"/>
              <a:t>the</a:t>
            </a:r>
            <a:r>
              <a:rPr lang="en-US" altLang="ja-JP" dirty="0" smtClean="0"/>
              <a:t> nucleus-nucleus collision experiment at LHC</a:t>
            </a:r>
          </a:p>
          <a:p>
            <a:pPr eaLnBrk="1" hangingPunct="1"/>
            <a:r>
              <a:rPr lang="en-US" altLang="ja-JP" dirty="0" smtClean="0"/>
              <a:t>37 countries; 151 institutes; ~1,550 members</a:t>
            </a: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1934" y="4452930"/>
            <a:ext cx="1178608" cy="159682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5.02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collisions right now (since 25 November)</a:t>
            </a:r>
          </a:p>
          <a:p>
            <a:pPr lvl="1"/>
            <a:r>
              <a:rPr lang="en-US" altLang="ja-JP" dirty="0" smtClean="0"/>
              <a:t>design energy at 5.5 </a:t>
            </a:r>
            <a:r>
              <a:rPr lang="en-US" altLang="ja-JP" dirty="0" err="1" smtClean="0"/>
              <a:t>TeV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2.76 </a:t>
            </a:r>
            <a:r>
              <a:rPr lang="en-US" altLang="ja-JP" dirty="0" err="1" smtClean="0"/>
              <a:t>TeV</a:t>
            </a:r>
            <a:r>
              <a:rPr lang="en-US" altLang="ja-JP" dirty="0"/>
              <a:t> </a:t>
            </a:r>
            <a:r>
              <a:rPr lang="en-US" altLang="ja-JP" dirty="0" smtClean="0"/>
              <a:t>in 2010 and 2011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already 14 times higher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than at RHIC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Pb-Pb</a:t>
            </a:r>
            <a:r>
              <a:rPr lang="en-US" altLang="ja-JP" dirty="0" smtClean="0"/>
              <a:t> at Highest Ever Energy</a:t>
            </a:r>
            <a:endParaRPr lang="ja-JP" altLang="en-US" dirty="0" smtClean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005064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132856"/>
            <a:ext cx="4932040" cy="2774273"/>
          </a:xfrm>
          <a:prstGeom prst="rect">
            <a:avLst/>
          </a:prstGeom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コンテンツ プレースホルダ 14"/>
          <p:cNvSpPr>
            <a:spLocks noGrp="1"/>
          </p:cNvSpPr>
          <p:nvPr>
            <p:ph idx="13"/>
          </p:nvPr>
        </p:nvSpPr>
        <p:spPr>
          <a:xfrm>
            <a:off x="457200" y="1143000"/>
            <a:ext cx="8307388" cy="5167313"/>
          </a:xfrm>
        </p:spPr>
        <p:txBody>
          <a:bodyPr/>
          <a:lstStyle/>
          <a:p>
            <a:r>
              <a:rPr lang="en-US" altLang="ja-JP" dirty="0" smtClean="0"/>
              <a:t>initial temperature &gt; averaged photon slope</a:t>
            </a:r>
          </a:p>
          <a:p>
            <a:r>
              <a:rPr lang="en-US" altLang="ja-JP" dirty="0" smtClean="0"/>
              <a:t>300–600 MeV at RHIC (slope ~ 220 MeV)</a:t>
            </a:r>
          </a:p>
          <a:p>
            <a:pPr lvl="1"/>
            <a:r>
              <a:rPr lang="en-US" altLang="ja-JP" dirty="0" smtClean="0"/>
              <a:t>hydro-dynamic description w/ </a:t>
            </a:r>
            <a:r>
              <a:rPr lang="en-US" altLang="ja-JP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0.15–0.6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slope at ALICE: 297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 smtClean="0">
                <a:sym typeface="Symbol" pitchFamily="18" charset="2"/>
              </a:rPr>
              <a:t>12</a:t>
            </a:r>
            <a:r>
              <a:rPr lang="en-US" altLang="ja-JP" dirty="0" smtClean="0"/>
              <a:t> (stat.) </a:t>
            </a:r>
            <a:r>
              <a:rPr lang="en-US" altLang="ja-JP" dirty="0" smtClean="0">
                <a:sym typeface="Symbol" pitchFamily="18" charset="2"/>
              </a:rPr>
              <a:t> 4</a:t>
            </a:r>
            <a:r>
              <a:rPr lang="en-US" altLang="ja-JP" dirty="0" smtClean="0"/>
              <a:t>1 (sys.) MeV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2"/>
            <a:endParaRPr lang="en-US" altLang="ja-JP" dirty="0" smtClean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phase transition predicted at ~170 MeV</a:t>
            </a:r>
          </a:p>
        </p:txBody>
      </p:sp>
      <p:sp>
        <p:nvSpPr>
          <p:cNvPr id="2867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Evaluated Initial Temperatures</a:t>
            </a:r>
            <a:endParaRPr lang="ja-JP" altLang="en-US" dirty="0" smtClean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149303" y="4981988"/>
            <a:ext cx="33750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ALICE, submitted to PLB,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arXiv:1509.07324 [</a:t>
            </a:r>
            <a:r>
              <a:rPr lang="en-US" altLang="ja-JP" sz="1600" dirty="0" err="1" smtClean="0">
                <a:solidFill>
                  <a:srgbClr val="002060"/>
                </a:solidFill>
                <a:latin typeface="+mn-lt"/>
              </a:rPr>
              <a:t>nucl</a:t>
            </a: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-ex] (2015)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031" y="3181545"/>
            <a:ext cx="2227602" cy="25517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slow" advTm="7373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588419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Across the Boundary and Beyond</a:t>
            </a:r>
            <a:endParaRPr lang="ja-JP" altLang="en-US" smtClean="0"/>
          </a:p>
        </p:txBody>
      </p: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6935719" y="3847812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4445470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  <p:sp>
        <p:nvSpPr>
          <p:cNvPr id="3" name="正方形/長方形 2"/>
          <p:cNvSpPr/>
          <p:nvPr/>
        </p:nvSpPr>
        <p:spPr>
          <a:xfrm>
            <a:off x="4860032" y="2171179"/>
            <a:ext cx="3528392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F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. </a:t>
            </a:r>
            <a:r>
              <a:rPr lang="en-US" altLang="ja-JP" sz="1600" dirty="0" err="1" smtClean="0">
                <a:solidFill>
                  <a:srgbClr val="00009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Lect. Notes Phys. 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583, 209 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(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2002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)</a:t>
            </a:r>
            <a:endParaRPr lang="en-US" altLang="ja-JP" sz="1600" i="1" dirty="0">
              <a:solidFill>
                <a:srgbClr val="000090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EM calorimeter (+ </a:t>
            </a:r>
            <a:r>
              <a:rPr lang="en-US" altLang="ja-JP" dirty="0" err="1" smtClean="0"/>
              <a:t>dijet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alorimeter)</a:t>
            </a:r>
          </a:p>
          <a:p>
            <a:pPr lvl="1"/>
            <a:r>
              <a:rPr lang="en-US" altLang="ja-JP" dirty="0" smtClean="0"/>
              <a:t>large solid angle; connection with jet</a:t>
            </a:r>
          </a:p>
          <a:p>
            <a:r>
              <a:rPr lang="en-US" altLang="ja-JP" dirty="0"/>
              <a:t>p</a:t>
            </a:r>
            <a:r>
              <a:rPr lang="en-US" altLang="ja-JP" dirty="0" smtClean="0"/>
              <a:t>hoton </a:t>
            </a:r>
            <a:r>
              <a:rPr lang="en-US" altLang="ja-JP" dirty="0"/>
              <a:t>s</a:t>
            </a:r>
            <a:r>
              <a:rPr lang="en-US" altLang="ja-JP" dirty="0" smtClean="0"/>
              <a:t>pectrometer (PHOS)</a:t>
            </a:r>
          </a:p>
          <a:p>
            <a:pPr lvl="1"/>
            <a:r>
              <a:rPr lang="en-US" altLang="ja-JP" dirty="0" smtClean="0"/>
              <a:t>high spatial and energy resolutions</a:t>
            </a:r>
          </a:p>
          <a:p>
            <a:r>
              <a:rPr lang="en-US" altLang="ja-JP" dirty="0" smtClean="0"/>
              <a:t>photon conversion (dielectron) in TPC</a:t>
            </a:r>
          </a:p>
          <a:p>
            <a:pPr lvl="1"/>
            <a:r>
              <a:rPr lang="en-US" altLang="ja-JP" dirty="0" smtClean="0"/>
              <a:t>high momentum resolution; powerful at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</a:t>
            </a:r>
          </a:p>
          <a:p>
            <a:r>
              <a:rPr lang="en-US" altLang="ja-JP" i="1" dirty="0" smtClean="0">
                <a:solidFill>
                  <a:srgbClr val="FF00FF"/>
                </a:solidFill>
              </a:rPr>
              <a:t>ref.</a:t>
            </a:r>
            <a:r>
              <a:rPr lang="en-US" altLang="ja-JP" dirty="0" smtClean="0">
                <a:solidFill>
                  <a:srgbClr val="FF00FF"/>
                </a:solidFill>
              </a:rPr>
              <a:t> </a:t>
            </a:r>
            <a:r>
              <a:rPr lang="en-US" altLang="ja-JP" dirty="0" err="1" smtClean="0">
                <a:solidFill>
                  <a:srgbClr val="FF00FF"/>
                </a:solidFill>
              </a:rPr>
              <a:t>K.Reygers</a:t>
            </a:r>
            <a:r>
              <a:rPr lang="en-US" altLang="ja-JP" dirty="0" smtClean="0">
                <a:solidFill>
                  <a:srgbClr val="FF00FF"/>
                </a:solidFill>
              </a:rPr>
              <a:t>, Tuesday next week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Photon Measurement at ALICE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02.Dec.2015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ECT* Workshop on Photons and Dileptons / Dileptons and MFT at ALICE / K.Shigaki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/48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591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7|9.9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31372</TotalTime>
  <Words>3669</Words>
  <Application>Microsoft Macintosh PowerPoint</Application>
  <PresentationFormat>画面に合わせる (4:3)</PresentationFormat>
  <Paragraphs>643</Paragraphs>
  <Slides>49</Slides>
  <Notes>7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49</vt:i4>
      </vt:variant>
    </vt:vector>
  </HeadingPairs>
  <TitlesOfParts>
    <vt:vector size="53" baseType="lpstr">
      <vt:lpstr>newstyle</vt:lpstr>
      <vt:lpstr>数式</vt:lpstr>
      <vt:lpstr>Acrobat Document</vt:lpstr>
      <vt:lpstr>Image</vt:lpstr>
      <vt:lpstr>Dilepton Measurement at ALICE - especially the  Muon Forward Tracker Upgrade -</vt:lpstr>
      <vt:lpstr>Presentation Outline</vt:lpstr>
      <vt:lpstr>Uniqueness of QCD Phase Transition</vt:lpstr>
      <vt:lpstr>Looking into “Parallel World”</vt:lpstr>
      <vt:lpstr>A Large Ion Collider Experiment</vt:lpstr>
      <vt:lpstr>Pb-Pb at Highest Ever Energy</vt:lpstr>
      <vt:lpstr>Evaluated Initial Temperatures</vt:lpstr>
      <vt:lpstr>Across the Boundary and Beyond</vt:lpstr>
      <vt:lpstr>Photon Measurement at ALICE</vt:lpstr>
      <vt:lpstr>Dielectron Measurement at ALICE</vt:lpstr>
      <vt:lpstr>Dielectrons in Run 1 pp, p-Pb</vt:lpstr>
      <vt:lpstr>Dielectrons in Run 1 Pb-Pb</vt:lpstr>
      <vt:lpstr>Virtual Photon Thermometers</vt:lpstr>
      <vt:lpstr>Dimuon Measurement at ALICE</vt:lpstr>
      <vt:lpstr>Low Mass Dimuons in Run 1 pp, p-Pb</vt:lpstr>
      <vt:lpstr>Low Mass Dimuons in Run 1 Pb-Pb</vt:lpstr>
      <vt:lpstr>f RAA: A Run 1 Achievement</vt:lpstr>
      <vt:lpstr>2015 Pb-Pb Strategy</vt:lpstr>
      <vt:lpstr>Low Mass Dielectron Goals</vt:lpstr>
      <vt:lpstr>Low Mass Dimuon Goals</vt:lpstr>
      <vt:lpstr>Other Dilepton Goals in Run 2</vt:lpstr>
      <vt:lpstr>Major Upgrades at Run 3 (2021–)</vt:lpstr>
      <vt:lpstr>Dielectron Goals and Plans in Run 3</vt:lpstr>
      <vt:lpstr>e± and m±, Typical Brothers/Sisters</vt:lpstr>
      <vt:lpstr>A Typical Electron Measurement</vt:lpstr>
      <vt:lpstr>A Typical Muon Measurement</vt:lpstr>
      <vt:lpstr>A Historical Muon Upgrade: NA60</vt:lpstr>
      <vt:lpstr>Excellent Vertex Resolution</vt:lpstr>
      <vt:lpstr>Mixed Event Technique</vt:lpstr>
      <vt:lpstr>Excellent Low Mass Spectrum</vt:lpstr>
      <vt:lpstr>r Discussions Finally Allowed at SPS</vt:lpstr>
      <vt:lpstr>Uniqueness of LHC Forward Region</vt:lpstr>
      <vt:lpstr>Forward Upgrade</vt:lpstr>
      <vt:lpstr>ALICE Muon Spectrometer (Present)</vt:lpstr>
      <vt:lpstr>Muon Forward Tracker (2021–)</vt:lpstr>
      <vt:lpstr>Physics Cases at a Glance</vt:lpstr>
      <vt:lpstr>MFT Layout and Acceptance</vt:lpstr>
      <vt:lpstr>(Tight) MFT Environment</vt:lpstr>
      <vt:lpstr>MFT Planes in Half Disk Structure</vt:lpstr>
      <vt:lpstr>Silicon Sensor Technology</vt:lpstr>
      <vt:lpstr>Material Budget</vt:lpstr>
      <vt:lpstr>Occupancy in Central Pb-Pb</vt:lpstr>
      <vt:lpstr>Data Throughput</vt:lpstr>
      <vt:lpstr>Track Matching with Spectrometer</vt:lpstr>
      <vt:lpstr>Low Mass Vector Mesons</vt:lpstr>
      <vt:lpstr>Low Mass Continuum</vt:lpstr>
      <vt:lpstr>ALICE（-Japan） Upgrade Strategies</vt:lpstr>
      <vt:lpstr>Hiroshima on MFT Project</vt:lpstr>
      <vt:lpstr>Summary and 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782</cp:revision>
  <cp:lastPrinted>2015-11-27T07:19:48Z</cp:lastPrinted>
  <dcterms:created xsi:type="dcterms:W3CDTF">2008-03-11T09:51:31Z</dcterms:created>
  <dcterms:modified xsi:type="dcterms:W3CDTF">2015-12-03T08:55:02Z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