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embeddings/oleObject2.bin" ContentType="application/vnd.openxmlformats-officedocument.oleObject"/>
  <Override PartName="/ppt/tags/tag14.xml" ContentType="application/vnd.openxmlformats-officedocument.presentationml.tags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5.bin" ContentType="application/vnd.openxmlformats-officedocument.oleObject"/>
  <Override PartName="/ppt/notesSlides/notesSlide16.xml" ContentType="application/vnd.openxmlformats-officedocument.presentationml.notesSlide+xml"/>
  <Override PartName="/ppt/embeddings/oleObject6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1" r:id="rId1"/>
  </p:sldMasterIdLst>
  <p:notesMasterIdLst>
    <p:notesMasterId r:id="rId59"/>
  </p:notesMasterIdLst>
  <p:handoutMasterIdLst>
    <p:handoutMasterId r:id="rId60"/>
  </p:handoutMasterIdLst>
  <p:sldIdLst>
    <p:sldId id="691" r:id="rId2"/>
    <p:sldId id="557" r:id="rId3"/>
    <p:sldId id="558" r:id="rId4"/>
    <p:sldId id="689" r:id="rId5"/>
    <p:sldId id="649" r:id="rId6"/>
    <p:sldId id="680" r:id="rId7"/>
    <p:sldId id="525" r:id="rId8"/>
    <p:sldId id="509" r:id="rId9"/>
    <p:sldId id="425" r:id="rId10"/>
    <p:sldId id="529" r:id="rId11"/>
    <p:sldId id="683" r:id="rId12"/>
    <p:sldId id="531" r:id="rId13"/>
    <p:sldId id="532" r:id="rId14"/>
    <p:sldId id="533" r:id="rId15"/>
    <p:sldId id="665" r:id="rId16"/>
    <p:sldId id="666" r:id="rId17"/>
    <p:sldId id="667" r:id="rId18"/>
    <p:sldId id="275" r:id="rId19"/>
    <p:sldId id="690" r:id="rId20"/>
    <p:sldId id="541" r:id="rId21"/>
    <p:sldId id="605" r:id="rId22"/>
    <p:sldId id="606" r:id="rId23"/>
    <p:sldId id="608" r:id="rId24"/>
    <p:sldId id="609" r:id="rId25"/>
    <p:sldId id="610" r:id="rId26"/>
    <p:sldId id="658" r:id="rId27"/>
    <p:sldId id="630" r:id="rId28"/>
    <p:sldId id="631" r:id="rId29"/>
    <p:sldId id="632" r:id="rId30"/>
    <p:sldId id="633" r:id="rId31"/>
    <p:sldId id="634" r:id="rId32"/>
    <p:sldId id="677" r:id="rId33"/>
    <p:sldId id="678" r:id="rId34"/>
    <p:sldId id="684" r:id="rId35"/>
    <p:sldId id="681" r:id="rId36"/>
    <p:sldId id="685" r:id="rId37"/>
    <p:sldId id="686" r:id="rId38"/>
    <p:sldId id="687" r:id="rId39"/>
    <p:sldId id="688" r:id="rId40"/>
    <p:sldId id="650" r:id="rId41"/>
    <p:sldId id="669" r:id="rId42"/>
    <p:sldId id="652" r:id="rId43"/>
    <p:sldId id="672" r:id="rId44"/>
    <p:sldId id="673" r:id="rId45"/>
    <p:sldId id="675" r:id="rId46"/>
    <p:sldId id="562" r:id="rId47"/>
    <p:sldId id="600" r:id="rId48"/>
    <p:sldId id="635" r:id="rId49"/>
    <p:sldId id="636" r:id="rId50"/>
    <p:sldId id="693" r:id="rId51"/>
    <p:sldId id="694" r:id="rId52"/>
    <p:sldId id="696" r:id="rId53"/>
    <p:sldId id="715" r:id="rId54"/>
    <p:sldId id="722" r:id="rId55"/>
    <p:sldId id="723" r:id="rId56"/>
    <p:sldId id="724" r:id="rId57"/>
    <p:sldId id="556" r:id="rId58"/>
  </p:sldIdLst>
  <p:sldSz cx="9144000" cy="6858000" type="screen4x3"/>
  <p:notesSz cx="6735763" cy="98663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80"/>
    <a:srgbClr val="608020"/>
    <a:srgbClr val="0000FF"/>
    <a:srgbClr val="FF00FF"/>
    <a:srgbClr val="806010"/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38" autoAdjust="0"/>
  </p:normalViewPr>
  <p:slideViewPr>
    <p:cSldViewPr>
      <p:cViewPr varScale="1">
        <p:scale>
          <a:sx n="150" d="100"/>
          <a:sy n="150" d="100"/>
        </p:scale>
        <p:origin x="-136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DB502B2-155D-450A-B178-5C318961021B}" type="datetimeFigureOut">
              <a:rPr lang="ja-JP" altLang="en-US"/>
              <a:pPr>
                <a:defRPr/>
              </a:pPr>
              <a:t>2015/07/21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9D3D0BE-4BF6-441C-B760-E1C5DA6BB9F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052382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B57F0B3-9ED3-413F-B941-718424E65A29}" type="datetimeFigureOut">
              <a:rPr lang="ja-JP" altLang="en-US"/>
              <a:pPr>
                <a:defRPr/>
              </a:pPr>
              <a:t>2015/07/21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1B5CCC1-7F5C-463E-B119-C5B32ECCB89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463798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ea typeface="ＭＳ Ｐ明朝" charset="0"/>
            </a:endParaRPr>
          </a:p>
        </p:txBody>
      </p:sp>
      <p:sp>
        <p:nvSpPr>
          <p:cNvPr id="101380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5FAC47-D753-1245-8A07-E0280AADBE7C}" type="slidenum">
              <a:rPr lang="ja-JP" altLang="en-US"/>
              <a:pPr eaLnBrk="1" hangingPunct="1"/>
              <a:t>0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ea typeface="ＭＳ Ｐ明朝" pitchFamily="18" charset="-128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42B0D5E-B6EA-4F2D-A54D-959CF7FF703D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AB47330-8D9A-4983-902B-865A28E61B1B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110596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BA0E672-11A1-418A-9C11-B59DF58D2607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lang="ja-JP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11162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4DAC829-ABAE-4262-9648-630899852594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ja-JP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112644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E4E0A5F-EAB3-464C-A667-273D8B59EAF7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ja-JP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113668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DDB7127-E969-4316-B674-ECA96C2584DF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lang="ja-JP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114692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D0097ED-DB35-455D-B160-883796B5C75B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ja-JP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115716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028E4E5D-3154-4BD0-B836-4323CF7DA9D8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47</a:t>
            </a:fld>
            <a:endParaRPr lang="ja-JP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11674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8050691-557F-47AC-9C1B-823A8B5A2356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48</a:t>
            </a:fld>
            <a:endParaRPr lang="ja-JP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635E49F-0EBF-432F-A437-AB4F13A5CA18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56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4C290C23-4F0D-4563-B803-F62939BAC91F}" type="slidenum">
              <a:rPr lang="ja-JP" altLang="en-US" smtClean="0"/>
              <a:pPr eaLnBrk="1" hangingPunct="1"/>
              <a:t>3</a:t>
            </a:fld>
            <a:endParaRPr lang="en-US" altLang="ja-JP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8975EDC-9F8B-42EB-A404-92EBD45F7E0C}" type="slidenum">
              <a:rPr lang="ja-JP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ja-JP" smtClean="0"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latin typeface="Arial" charset="0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6C61231-B02A-4D7B-88C8-3ECD9D28734B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latin typeface="Arial" charset="0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AEC7C24-B981-4986-95C0-E664DD79A547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latin typeface="Arial" charset="0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84092D1-B8F7-4A11-AE77-5967C2746E22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latin typeface="Arial" charset="0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59190EC-1137-47C9-A656-45D104193A4C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ea typeface="ＭＳ Ｐ明朝" pitchFamily="18" charset="-128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A19398F-746B-43C2-BE95-80A88C07AF41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mtClean="0">
              <a:ea typeface="ＭＳ Ｐ明朝" pitchFamily="18" charset="-128"/>
            </a:endParaRP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6785BE2-EBC3-48DF-BFBE-AAB2F0EA8329}" type="slidenum">
              <a:rPr lang="en-US" altLang="ja-JP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ja-JP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ltGray">
          <a:xfrm>
            <a:off x="0" y="0"/>
            <a:ext cx="9144000" cy="3357563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0" y="2965450"/>
            <a:ext cx="9144000" cy="863600"/>
            <a:chOff x="0" y="1868"/>
            <a:chExt cx="5760" cy="544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gray">
            <a:xfrm>
              <a:off x="0" y="2064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tx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gray">
            <a:xfrm>
              <a:off x="2592" y="1868"/>
              <a:ext cx="576" cy="544"/>
            </a:xfrm>
            <a:prstGeom prst="ellipse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pic>
          <p:nvPicPr>
            <p:cNvPr id="8" name="Picture 6" descr="g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667" y="1935"/>
              <a:ext cx="425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981200" y="914400"/>
            <a:ext cx="5181600" cy="5026025"/>
            <a:chOff x="1248" y="576"/>
            <a:chExt cx="3264" cy="3166"/>
          </a:xfrm>
        </p:grpSpPr>
        <p:sp>
          <p:nvSpPr>
            <p:cNvPr id="10" name="Oval 8"/>
            <p:cNvSpPr>
              <a:spLocks noChangeArrowheads="1"/>
            </p:cNvSpPr>
            <p:nvPr userDrawn="1"/>
          </p:nvSpPr>
          <p:spPr bwMode="ltGray">
            <a:xfrm>
              <a:off x="2352" y="1656"/>
              <a:ext cx="1056" cy="1008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1" name="Oval 9"/>
            <p:cNvSpPr>
              <a:spLocks noChangeArrowheads="1"/>
            </p:cNvSpPr>
            <p:nvPr userDrawn="1"/>
          </p:nvSpPr>
          <p:spPr bwMode="ltGray">
            <a:xfrm>
              <a:off x="2112" y="1430"/>
              <a:ext cx="1536" cy="142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2" name="Oval 10"/>
            <p:cNvSpPr>
              <a:spLocks noChangeArrowheads="1"/>
            </p:cNvSpPr>
            <p:nvPr userDrawn="1"/>
          </p:nvSpPr>
          <p:spPr bwMode="ltGray">
            <a:xfrm>
              <a:off x="1776" y="1050"/>
              <a:ext cx="2208" cy="2190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3" name="Oval 11"/>
            <p:cNvSpPr>
              <a:spLocks noChangeArrowheads="1"/>
            </p:cNvSpPr>
            <p:nvPr userDrawn="1"/>
          </p:nvSpPr>
          <p:spPr bwMode="ltGray">
            <a:xfrm>
              <a:off x="1248" y="576"/>
              <a:ext cx="3264" cy="3166"/>
            </a:xfrm>
            <a:prstGeom prst="ellips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11188" y="1773238"/>
            <a:ext cx="7993062" cy="792162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ja-JP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411413" y="4357694"/>
            <a:ext cx="4321175" cy="177643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/>
            </a:lvl1pPr>
          </a:lstStyle>
          <a:p>
            <a:r>
              <a:rPr lang="ja-JP" altLang="en-US" dirty="0" smtClean="0"/>
              <a:t>マスタ サブタイトルの書式設定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825516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2015/7/03</a:t>
            </a:r>
            <a:endParaRPr lang="ja-JP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ja-JP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734390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1463" y="0"/>
            <a:ext cx="2054225" cy="6310313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1863" cy="6310313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2015/7/03</a:t>
            </a:r>
            <a:endParaRPr lang="ja-JP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ja-JP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794398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2015/7/03</a:t>
            </a:r>
            <a:endParaRPr lang="en-US" altLang="ja-JP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ja-JP" altLang="ja-JP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FC69E-3EB1-47F1-B8C3-E9E8ED43A84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78889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634257" y="850258"/>
            <a:ext cx="7211567" cy="433854"/>
          </a:xfrm>
          <a:prstGeom prst="rect">
            <a:avLst/>
          </a:prstGeom>
        </p:spPr>
        <p:txBody>
          <a:bodyPr vert="horz" lIns="91440" tIns="0" rIns="91440" bIns="0" rtlCol="0" anchor="t" anchorCtr="0">
            <a:normAutofit/>
          </a:bodyPr>
          <a:lstStyle>
            <a:lvl1pPr algn="l">
              <a:defRPr sz="2300" b="1" baseline="0"/>
            </a:lvl1pPr>
          </a:lstStyle>
          <a:p>
            <a:r>
              <a:rPr lang="fr-CH" dirty="0" smtClean="0"/>
              <a:t>YOUR TITLE HERE</a:t>
            </a:r>
            <a:endParaRPr lang="fr-FR" dirty="0"/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10" hasCustomPrompt="1"/>
          </p:nvPr>
        </p:nvSpPr>
        <p:spPr>
          <a:xfrm>
            <a:off x="634258" y="1374564"/>
            <a:ext cx="7211534" cy="399656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fr-CH" dirty="0" smtClean="0"/>
              <a:t>YOUR SUBTITLE HERE IF NEEDED</a:t>
            </a:r>
            <a:endParaRPr lang="fr-FR" dirty="0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11" hasCustomPrompt="1"/>
          </p:nvPr>
        </p:nvSpPr>
        <p:spPr>
          <a:xfrm>
            <a:off x="268111" y="2027238"/>
            <a:ext cx="8607778" cy="4000500"/>
          </a:xfrm>
        </p:spPr>
        <p:txBody>
          <a:bodyPr lIns="108000" tIns="0" rIns="108000" bIns="0">
            <a:noAutofit/>
          </a:bodyPr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3200" baseline="0"/>
            </a:lvl1pPr>
          </a:lstStyle>
          <a:p>
            <a:pPr lvl="0"/>
            <a:r>
              <a:rPr lang="fr-CH" dirty="0" smtClean="0"/>
              <a:t>Cliquez pour modifier les styles du texte du masque</a:t>
            </a:r>
          </a:p>
          <a:p>
            <a:pPr lvl="1"/>
            <a:r>
              <a:rPr lang="fr-CH" dirty="0" smtClean="0"/>
              <a:t>Deuxième niveau</a:t>
            </a:r>
          </a:p>
          <a:p>
            <a:pPr lvl="2"/>
            <a:r>
              <a:rPr lang="fr-CH" dirty="0" smtClean="0"/>
              <a:t>Troisième niveau</a:t>
            </a:r>
          </a:p>
          <a:p>
            <a:pPr lvl="3"/>
            <a:r>
              <a:rPr lang="fr-CH" dirty="0" smtClean="0"/>
              <a:t>Quatrième niveau</a:t>
            </a:r>
          </a:p>
          <a:p>
            <a:pPr lvl="4"/>
            <a:r>
              <a:rPr lang="fr-CH" dirty="0" smtClean="0"/>
              <a:t>Cinquième niveau</a:t>
            </a:r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2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969516" y="6356350"/>
            <a:ext cx="484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268111" y="6348589"/>
            <a:ext cx="4873924" cy="365125"/>
          </a:xfrm>
        </p:spPr>
        <p:txBody>
          <a:bodyPr/>
          <a:lstStyle/>
          <a:p>
            <a:r>
              <a:rPr lang="ja-JP" altLang="en-US" noProof="0" smtClean="0"/>
              <a:t>東北大学集中講義兼セミナー／高エネルギー原子核衝突実験物理学／志垣賢太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92051759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コンテンツ プレースホルダ 2"/>
          <p:cNvSpPr>
            <a:spLocks noGrp="1"/>
          </p:cNvSpPr>
          <p:nvPr>
            <p:ph idx="13"/>
          </p:nvPr>
        </p:nvSpPr>
        <p:spPr>
          <a:xfrm>
            <a:off x="457200" y="1142984"/>
            <a:ext cx="8218488" cy="5167329"/>
          </a:xfrm>
        </p:spPr>
        <p:txBody>
          <a:bodyPr/>
          <a:lstStyle>
            <a:lvl1pPr>
              <a:defRPr sz="2800" b="0">
                <a:solidFill>
                  <a:srgbClr val="806010"/>
                </a:solidFill>
              </a:defRPr>
            </a:lvl1pPr>
            <a:lvl2pPr>
              <a:defRPr sz="2400" b="0">
                <a:solidFill>
                  <a:srgbClr val="000080"/>
                </a:solidFill>
              </a:defRPr>
            </a:lvl2pPr>
            <a:lvl3pPr>
              <a:defRPr sz="2000" b="0">
                <a:solidFill>
                  <a:srgbClr val="608020"/>
                </a:solidFill>
              </a:defRPr>
            </a:lvl3pPr>
            <a:lvl4pPr>
              <a:defRPr sz="2000" b="0"/>
            </a:lvl4pPr>
            <a:lvl5pPr>
              <a:defRPr sz="2000" b="0"/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0138" y="6453188"/>
            <a:ext cx="64293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‹#›</a:t>
            </a:fld>
            <a:r>
              <a:rPr lang="en-US" altLang="ja-JP" dirty="0" smtClean="0"/>
              <a:t>/56</a:t>
            </a:r>
            <a:endParaRPr lang="ja-JP" altLang="ja-JP" dirty="0"/>
          </a:p>
        </p:txBody>
      </p:sp>
      <p:sp>
        <p:nvSpPr>
          <p:cNvPr id="1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87413" y="6453188"/>
            <a:ext cx="92868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1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73213" y="6453188"/>
            <a:ext cx="600075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000">
                <a:latin typeface="Verdana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ja-JP" altLang="en-US" dirty="0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55707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2015/7/03</a:t>
            </a:r>
            <a:endParaRPr lang="ja-JP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ja-JP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561812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225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1850" y="1341438"/>
            <a:ext cx="4033838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2015/7/03</a:t>
            </a:r>
            <a:endParaRPr lang="ja-JP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ja-JP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4132863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2015/7/03</a:t>
            </a:r>
            <a:endParaRPr lang="ja-JP" altLang="ja-JP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ja-JP" altLang="ja-JP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170950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2015/7/03</a:t>
            </a:r>
            <a:endParaRPr lang="ja-JP" altLang="ja-JP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ja-JP" altLang="ja-JP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444803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2015/7/03</a:t>
            </a:r>
            <a:endParaRPr lang="ja-JP" altLang="ja-JP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ja-JP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965283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2015/7/03</a:t>
            </a:r>
            <a:endParaRPr lang="ja-JP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ja-JP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21342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2015/7/03</a:t>
            </a:r>
            <a:endParaRPr lang="ja-JP" altLang="ja-JP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ja-JP" altLang="ja-JP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158367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図 16" descr="hiroshima_mark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6215063"/>
            <a:ext cx="9652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gray">
          <a:xfrm>
            <a:off x="0" y="838200"/>
            <a:ext cx="9144000" cy="1524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tx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endParaRPr lang="ja-JP" altLang="en-US" smtClean="0"/>
          </a:p>
        </p:txBody>
      </p:sp>
      <p:sp>
        <p:nvSpPr>
          <p:cNvPr id="1029" name="Oval 4"/>
          <p:cNvSpPr>
            <a:spLocks noChangeArrowheads="1"/>
          </p:cNvSpPr>
          <p:nvPr/>
        </p:nvSpPr>
        <p:spPr bwMode="gray">
          <a:xfrm>
            <a:off x="8001000" y="457200"/>
            <a:ext cx="838200" cy="838200"/>
          </a:xfrm>
          <a:prstGeom prst="ellipse">
            <a:avLst/>
          </a:prstGeom>
          <a:gradFill rotWithShape="0">
            <a:gsLst>
              <a:gs pos="0">
                <a:schemeClr val="tx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endParaRPr lang="ja-JP" altLang="en-US" smtClean="0"/>
          </a:p>
        </p:txBody>
      </p:sp>
      <p:pic>
        <p:nvPicPr>
          <p:cNvPr id="1030" name="Picture 5" descr="g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560388"/>
            <a:ext cx="6191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162800" y="-381000"/>
            <a:ext cx="2514600" cy="2514600"/>
            <a:chOff x="4512" y="-240"/>
            <a:chExt cx="1584" cy="1584"/>
          </a:xfrm>
        </p:grpSpPr>
        <p:sp>
          <p:nvSpPr>
            <p:cNvPr id="1040" name="Oval 7"/>
            <p:cNvSpPr>
              <a:spLocks noChangeArrowheads="1"/>
            </p:cNvSpPr>
            <p:nvPr userDrawn="1"/>
          </p:nvSpPr>
          <p:spPr bwMode="ltGray">
            <a:xfrm>
              <a:off x="4931" y="187"/>
              <a:ext cx="746" cy="714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041" name="Oval 8"/>
            <p:cNvSpPr>
              <a:spLocks noChangeArrowheads="1"/>
            </p:cNvSpPr>
            <p:nvPr userDrawn="1"/>
          </p:nvSpPr>
          <p:spPr bwMode="ltGray">
            <a:xfrm>
              <a:off x="4768" y="-3"/>
              <a:ext cx="1072" cy="1096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  <p:sp>
          <p:nvSpPr>
            <p:cNvPr id="1042" name="Oval 9"/>
            <p:cNvSpPr>
              <a:spLocks noChangeArrowheads="1"/>
            </p:cNvSpPr>
            <p:nvPr userDrawn="1"/>
          </p:nvSpPr>
          <p:spPr bwMode="ltGray">
            <a:xfrm>
              <a:off x="4512" y="-240"/>
              <a:ext cx="1584" cy="1584"/>
            </a:xfrm>
            <a:prstGeom prst="ellips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 smtClean="0"/>
            </a:p>
          </p:txBody>
        </p:sp>
      </p:grpSp>
      <p:sp>
        <p:nvSpPr>
          <p:cNvPr id="103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42791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ja-JP" smtClean="0"/>
          </a:p>
        </p:txBody>
      </p:sp>
      <p:sp>
        <p:nvSpPr>
          <p:cNvPr id="103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1848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ja-JP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87413" y="6453188"/>
            <a:ext cx="92868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73213" y="6453188"/>
            <a:ext cx="600075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000">
                <a:latin typeface="Verdana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r>
              <a:rPr lang="ja-JP" altLang="en-US" dirty="0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0138" y="6453188"/>
            <a:ext cx="642937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‹#›</a:t>
            </a:fld>
            <a:r>
              <a:rPr lang="en-US" altLang="ja-JP" dirty="0" smtClean="0"/>
              <a:t>/56</a:t>
            </a:r>
            <a:endParaRPr lang="ja-JP" altLang="ja-JP" dirty="0"/>
          </a:p>
        </p:txBody>
      </p:sp>
      <p:pic>
        <p:nvPicPr>
          <p:cNvPr id="1037" name="図 17" descr="lablogo_standard_big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8" y="6340475"/>
            <a:ext cx="60483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  <p:sldLayoutId id="2147484352" r:id="rId12"/>
    <p:sldLayoutId id="2147484353" r:id="rId13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Franklin Gothic Medium" pitchFamily="34" charset="0"/>
          <a:ea typeface="ＭＳ Ｐゴシック" pitchFamily="5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pitchFamily="50" charset="-128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n"/>
        <a:defRPr kumimoji="1"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38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43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jpeg"/><Relationship Id="rId20" Type="http://schemas.openxmlformats.org/officeDocument/2006/relationships/image" Target="../media/image65.png"/><Relationship Id="rId10" Type="http://schemas.openxmlformats.org/officeDocument/2006/relationships/image" Target="../media/image57.png"/><Relationship Id="rId11" Type="http://schemas.openxmlformats.org/officeDocument/2006/relationships/image" Target="../media/image58.jpeg"/><Relationship Id="rId12" Type="http://schemas.openxmlformats.org/officeDocument/2006/relationships/oleObject" Target="../embeddings/oleObject2.bin"/><Relationship Id="rId13" Type="http://schemas.openxmlformats.org/officeDocument/2006/relationships/image" Target="../media/image51.png"/><Relationship Id="rId14" Type="http://schemas.openxmlformats.org/officeDocument/2006/relationships/image" Target="../media/image59.jpeg"/><Relationship Id="rId15" Type="http://schemas.openxmlformats.org/officeDocument/2006/relationships/image" Target="../media/image60.png"/><Relationship Id="rId16" Type="http://schemas.openxmlformats.org/officeDocument/2006/relationships/image" Target="../media/image61.png"/><Relationship Id="rId17" Type="http://schemas.openxmlformats.org/officeDocument/2006/relationships/image" Target="../media/image62.jpeg"/><Relationship Id="rId18" Type="http://schemas.openxmlformats.org/officeDocument/2006/relationships/image" Target="../media/image63.jpeg"/><Relationship Id="rId19" Type="http://schemas.openxmlformats.org/officeDocument/2006/relationships/image" Target="../media/image64.jpeg"/><Relationship Id="rId1" Type="http://schemas.openxmlformats.org/officeDocument/2006/relationships/vmlDrawing" Target="../drawings/vmlDrawing2.vml"/><Relationship Id="rId2" Type="http://schemas.openxmlformats.org/officeDocument/2006/relationships/tags" Target="../tags/tag13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7" Type="http://schemas.openxmlformats.org/officeDocument/2006/relationships/image" Target="../media/image54.png"/><Relationship Id="rId8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hyperlink" Target="http://chapelan.web.cern.ch/chapelan/cern/ALICEcollides/browse/big/img_4487.jpg" TargetMode="External"/><Relationship Id="rId5" Type="http://schemas.openxmlformats.org/officeDocument/2006/relationships/image" Target="../media/image68.jpeg"/><Relationship Id="rId6" Type="http://schemas.openxmlformats.org/officeDocument/2006/relationships/image" Target="../media/image69.png"/><Relationship Id="rId7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71.emf"/><Relationship Id="rId1" Type="http://schemas.openxmlformats.org/officeDocument/2006/relationships/vmlDrawing" Target="../drawings/vmlDrawing3.vml"/><Relationship Id="rId2" Type="http://schemas.openxmlformats.org/officeDocument/2006/relationships/tags" Target="../tags/tag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Relationship Id="rId3" Type="http://schemas.openxmlformats.org/officeDocument/2006/relationships/image" Target="../media/image7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78.wmf"/><Relationship Id="rId5" Type="http://schemas.openxmlformats.org/officeDocument/2006/relationships/image" Target="../media/image79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96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97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Relationship Id="rId3" Type="http://schemas.openxmlformats.org/officeDocument/2006/relationships/image" Target="../media/image9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124.jpeg"/><Relationship Id="rId7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26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4" Type="http://schemas.openxmlformats.org/officeDocument/2006/relationships/image" Target="../media/image1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oleObject" Target="../embeddings/oleObject8.bin"/><Relationship Id="rId5" Type="http://schemas.openxmlformats.org/officeDocument/2006/relationships/image" Target="../media/image130.emf"/><Relationship Id="rId6" Type="http://schemas.openxmlformats.org/officeDocument/2006/relationships/image" Target="../media/image132.jpe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6.png"/><Relationship Id="rId5" Type="http://schemas.openxmlformats.org/officeDocument/2006/relationships/image" Target="../media/image137.png"/><Relationship Id="rId6" Type="http://schemas.openxmlformats.org/officeDocument/2006/relationships/image" Target="../media/image138.png"/><Relationship Id="rId7" Type="http://schemas.openxmlformats.org/officeDocument/2006/relationships/image" Target="../media/image139.png"/><Relationship Id="rId8" Type="http://schemas.openxmlformats.org/officeDocument/2006/relationships/image" Target="../media/image140.png"/><Relationship Id="rId9" Type="http://schemas.openxmlformats.org/officeDocument/2006/relationships/image" Target="../media/image141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file://localhost/Users/shigaki/Dropbox/Au-Au_200GeV.mpeg" TargetMode="External"/><Relationship Id="rId2" Type="http://schemas.openxmlformats.org/officeDocument/2006/relationships/video" Target="file://localhost/Users/shigaki/Dropbox/Au-Au_200GeV.mpe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jpe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jpeg"/><Relationship Id="rId12" Type="http://schemas.openxmlformats.org/officeDocument/2006/relationships/image" Target="../media/image27.jpeg"/><Relationship Id="rId13" Type="http://schemas.openxmlformats.org/officeDocument/2006/relationships/image" Target="../media/image28.jpeg"/><Relationship Id="rId14" Type="http://schemas.openxmlformats.org/officeDocument/2006/relationships/image" Target="../media/image29.jpe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wmf"/><Relationship Id="rId10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81075"/>
            <a:ext cx="9144000" cy="1727200"/>
          </a:xfrm>
        </p:spPr>
        <p:txBody>
          <a:bodyPr/>
          <a:lstStyle/>
          <a:p>
            <a:pPr>
              <a:lnSpc>
                <a:spcPts val="5200"/>
              </a:lnSpc>
            </a:pPr>
            <a:r>
              <a:rPr lang="ja-JP" altLang="en-US" sz="4000" dirty="0"/>
              <a:t>高エネルギー原子核衝突を用いた</a:t>
            </a:r>
            <a:r>
              <a:rPr lang="en-US" altLang="ja-JP" sz="4000" dirty="0"/>
              <a:t/>
            </a:r>
            <a:br>
              <a:rPr lang="en-US" altLang="ja-JP" sz="4000" dirty="0"/>
            </a:br>
            <a:r>
              <a:rPr lang="ja-JP" altLang="en-US" sz="4000" dirty="0"/>
              <a:t>極限状態の実験的探究</a:t>
            </a:r>
            <a:endParaRPr lang="en-US" altLang="ja-JP" sz="4000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437112"/>
            <a:ext cx="9144000" cy="1656184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ja-JP" altLang="en-US" sz="32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志垣 賢太 （                 </a:t>
            </a:r>
            <a:r>
              <a:rPr lang="ja-JP" altLang="en-US" sz="32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sz="3200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）</a:t>
            </a:r>
            <a:endParaRPr lang="en-US" altLang="ja-JP" sz="3200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endParaRPr lang="en-US" altLang="ja-JP" sz="1000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ja-JP" altLang="en-US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東北大学大学院理学研究科</a:t>
            </a:r>
            <a:r>
              <a:rPr lang="en-US" altLang="ja-JP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集中講義</a:t>
            </a:r>
            <a:r>
              <a:rPr lang="en-US" altLang="ja-JP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sz="16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兼</a:t>
            </a:r>
            <a:r>
              <a:rPr lang="en-US" altLang="ja-JP" sz="1600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 </a:t>
            </a:r>
            <a:r>
              <a:rPr lang="ja-JP" altLang="en-US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セミナー</a:t>
            </a:r>
            <a:endParaRPr lang="en-US" altLang="ja-JP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altLang="ja-JP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2015 </a:t>
            </a:r>
            <a:r>
              <a:rPr lang="ja-JP" altLang="en-US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年 </a:t>
            </a:r>
            <a:r>
              <a:rPr lang="en-US" altLang="ja-JP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7 </a:t>
            </a:r>
            <a:r>
              <a:rPr lang="ja-JP" altLang="en-US" dirty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月 </a:t>
            </a:r>
            <a:r>
              <a:rPr lang="en-US" altLang="ja-JP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3 </a:t>
            </a:r>
            <a:r>
              <a:rPr lang="ja-JP" altLang="en-US" dirty="0" smtClean="0">
                <a:solidFill>
                  <a:srgbClr val="000080"/>
                </a:solidFill>
                <a:latin typeface="Franklin Gothic Medium" charset="0"/>
                <a:ea typeface="ＭＳ Ｐゴシック" charset="0"/>
              </a:rPr>
              <a:t>日</a:t>
            </a:r>
            <a:endParaRPr lang="en-US" altLang="ja-JP" dirty="0">
              <a:solidFill>
                <a:srgbClr val="000080"/>
              </a:solidFill>
              <a:latin typeface="Franklin Gothic Medium" charset="0"/>
              <a:ea typeface="ＭＳ Ｐゴシック" charset="0"/>
            </a:endParaRPr>
          </a:p>
        </p:txBody>
      </p:sp>
      <p:pic>
        <p:nvPicPr>
          <p:cNvPr id="16388" name="Picture 4" descr="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203" y="4467441"/>
            <a:ext cx="19399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189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コンテンツ プレースホルダ 6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smtClean="0"/>
              <a:t>thermal radiation if in equilibrium</a:t>
            </a:r>
          </a:p>
          <a:p>
            <a:r>
              <a:rPr lang="en-US" altLang="ja-JP" smtClean="0"/>
              <a:t>emission spectrum </a:t>
            </a:r>
            <a:r>
              <a:rPr lang="en-US" altLang="ja-JP" smtClean="0">
                <a:sym typeface="Symbol" pitchFamily="18" charset="2"/>
              </a:rPr>
              <a:t></a:t>
            </a:r>
            <a:r>
              <a:rPr lang="en-US" altLang="ja-JP" smtClean="0"/>
              <a:t> temperature</a:t>
            </a:r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r>
              <a:rPr lang="en-US" altLang="ja-JP" smtClean="0"/>
              <a:t>real and virtual thermal photons</a:t>
            </a:r>
          </a:p>
          <a:p>
            <a:pPr>
              <a:buFont typeface="Wingdings" pitchFamily="2" charset="2"/>
              <a:buNone/>
            </a:pPr>
            <a:endParaRPr lang="ja-JP" altLang="en-US" smtClean="0"/>
          </a:p>
        </p:txBody>
      </p:sp>
      <p:pic>
        <p:nvPicPr>
          <p:cNvPr id="22530" name="Picture 19" descr="C:\Users\Yasuyuki Akiba\Desktop\aa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2171700"/>
            <a:ext cx="3571875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:\Users\Yasuyuki Akiba\Documents\JFY2008\Mytalk\立教談話会 081017\s1g2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2495550"/>
            <a:ext cx="4494212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Photons as Thermometer</a:t>
            </a:r>
            <a:endParaRPr lang="en-US" altLang="ja-JP" smtClean="0">
              <a:latin typeface="Arial" charset="0"/>
              <a:cs typeface="Arial" charset="0"/>
            </a:endParaRPr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9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コンテンツ プレースホルダ 1"/>
          <p:cNvSpPr>
            <a:spLocks noGrp="1"/>
          </p:cNvSpPr>
          <p:nvPr>
            <p:ph idx="13"/>
          </p:nvPr>
        </p:nvSpPr>
        <p:spPr>
          <a:xfrm flipH="1">
            <a:off x="457200" y="1143000"/>
            <a:ext cx="8218488" cy="5167313"/>
          </a:xfrm>
        </p:spPr>
        <p:txBody>
          <a:bodyPr/>
          <a:lstStyle/>
          <a:p>
            <a:endParaRPr lang="ja-JP" altLang="en-US" dirty="0" smtClean="0"/>
          </a:p>
        </p:txBody>
      </p:sp>
      <p:sp>
        <p:nvSpPr>
          <p:cNvPr id="23555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Photon Production Everywhere</a:t>
            </a:r>
            <a:endParaRPr lang="ja-JP" altLang="en-US" dirty="0" smtClean="0"/>
          </a:p>
        </p:txBody>
      </p:sp>
      <p:sp>
        <p:nvSpPr>
          <p:cNvPr id="23556" name="正方形/長方形 6"/>
          <p:cNvSpPr>
            <a:spLocks noChangeArrowheads="1"/>
          </p:cNvSpPr>
          <p:nvPr/>
        </p:nvSpPr>
        <p:spPr bwMode="auto">
          <a:xfrm flipH="1">
            <a:off x="2286000" y="3105150"/>
            <a:ext cx="457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 b="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 b="0">
              <a:latin typeface="Arial" charset="0"/>
            </a:endParaRPr>
          </a:p>
        </p:txBody>
      </p:sp>
      <p:grpSp>
        <p:nvGrpSpPr>
          <p:cNvPr id="23557" name="Group 166"/>
          <p:cNvGrpSpPr>
            <a:grpSpLocks/>
          </p:cNvGrpSpPr>
          <p:nvPr/>
        </p:nvGrpSpPr>
        <p:grpSpPr bwMode="auto">
          <a:xfrm flipH="1">
            <a:off x="828" y="1085850"/>
            <a:ext cx="9163050" cy="3063875"/>
            <a:chOff x="-12" y="655"/>
            <a:chExt cx="5772" cy="1930"/>
          </a:xfrm>
        </p:grpSpPr>
        <p:sp>
          <p:nvSpPr>
            <p:cNvPr id="23581" name="Rectangle 167"/>
            <p:cNvSpPr>
              <a:spLocks noChangeArrowheads="1"/>
            </p:cNvSpPr>
            <p:nvPr/>
          </p:nvSpPr>
          <p:spPr bwMode="auto">
            <a:xfrm>
              <a:off x="0" y="672"/>
              <a:ext cx="5760" cy="191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ja-JP" sz="1800" b="0">
                <a:latin typeface="Arial" charset="0"/>
              </a:endParaRPr>
            </a:p>
          </p:txBody>
        </p:sp>
        <p:sp>
          <p:nvSpPr>
            <p:cNvPr id="23582" name="Rectangle 168"/>
            <p:cNvSpPr>
              <a:spLocks noChangeArrowheads="1"/>
            </p:cNvSpPr>
            <p:nvPr/>
          </p:nvSpPr>
          <p:spPr bwMode="auto">
            <a:xfrm>
              <a:off x="2228" y="686"/>
              <a:ext cx="1361" cy="18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23583" name="Picture 16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515"/>
            <a:stretch>
              <a:fillRect/>
            </a:stretch>
          </p:blipFill>
          <p:spPr bwMode="auto">
            <a:xfrm>
              <a:off x="5233" y="1054"/>
              <a:ext cx="51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584" name="Group 170"/>
            <p:cNvGrpSpPr>
              <a:grpSpLocks/>
            </p:cNvGrpSpPr>
            <p:nvPr/>
          </p:nvGrpSpPr>
          <p:grpSpPr bwMode="auto">
            <a:xfrm>
              <a:off x="4014" y="685"/>
              <a:ext cx="1467" cy="1872"/>
              <a:chOff x="2143" y="2471"/>
              <a:chExt cx="1467" cy="1872"/>
            </a:xfrm>
          </p:grpSpPr>
          <p:sp>
            <p:nvSpPr>
              <p:cNvPr id="23605" name="Rectangle 171"/>
              <p:cNvSpPr>
                <a:spLocks noChangeArrowheads="1"/>
              </p:cNvSpPr>
              <p:nvPr/>
            </p:nvSpPr>
            <p:spPr bwMode="auto">
              <a:xfrm>
                <a:off x="2143" y="2471"/>
                <a:ext cx="1361" cy="18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ja-JP" altLang="en-US" sz="1800" b="0">
                  <a:latin typeface="Arial" charset="0"/>
                </a:endParaRPr>
              </a:p>
            </p:txBody>
          </p:sp>
          <p:grpSp>
            <p:nvGrpSpPr>
              <p:cNvPr id="23606" name="Group 172"/>
              <p:cNvGrpSpPr>
                <a:grpSpLocks/>
              </p:cNvGrpSpPr>
              <p:nvPr/>
            </p:nvGrpSpPr>
            <p:grpSpPr bwMode="auto">
              <a:xfrm>
                <a:off x="2485" y="2747"/>
                <a:ext cx="1125" cy="1241"/>
                <a:chOff x="672" y="1159"/>
                <a:chExt cx="1125" cy="1241"/>
              </a:xfrm>
            </p:grpSpPr>
            <p:pic>
              <p:nvPicPr>
                <p:cNvPr id="23607" name="Picture 17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141"/>
                <a:stretch>
                  <a:fillRect/>
                </a:stretch>
              </p:blipFill>
              <p:spPr bwMode="auto">
                <a:xfrm>
                  <a:off x="672" y="1248"/>
                  <a:ext cx="727" cy="1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608" name="Text Box 174"/>
                <p:cNvSpPr txBox="1">
                  <a:spLocks noChangeArrowheads="1"/>
                </p:cNvSpPr>
                <p:nvPr/>
              </p:nvSpPr>
              <p:spPr bwMode="auto">
                <a:xfrm>
                  <a:off x="861" y="1159"/>
                  <a:ext cx="936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itchFamily="2" charset="2"/>
                    <a:buChar char="n"/>
                    <a:defRPr kumimoji="1" sz="2400" b="1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itchFamily="2" charset="2"/>
                    <a:buChar char="n"/>
                    <a:defRPr kumimoji="1" sz="24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>
                      <a:solidFill>
                        <a:schemeClr val="bg1"/>
                      </a:solidFill>
                      <a:latin typeface="Arial" charset="0"/>
                    </a:rPr>
                    <a:t>Pre-equilibrium</a:t>
                  </a:r>
                </a:p>
              </p:txBody>
            </p:sp>
          </p:grpSp>
        </p:grpSp>
        <p:grpSp>
          <p:nvGrpSpPr>
            <p:cNvPr id="23585" name="Group 175"/>
            <p:cNvGrpSpPr>
              <a:grpSpLocks/>
            </p:cNvGrpSpPr>
            <p:nvPr/>
          </p:nvGrpSpPr>
          <p:grpSpPr bwMode="auto">
            <a:xfrm>
              <a:off x="3192" y="685"/>
              <a:ext cx="1361" cy="1872"/>
              <a:chOff x="2171" y="685"/>
              <a:chExt cx="1361" cy="1872"/>
            </a:xfrm>
          </p:grpSpPr>
          <p:sp>
            <p:nvSpPr>
              <p:cNvPr id="23601" name="Rectangle 176"/>
              <p:cNvSpPr>
                <a:spLocks noChangeArrowheads="1"/>
              </p:cNvSpPr>
              <p:nvPr/>
            </p:nvSpPr>
            <p:spPr bwMode="auto">
              <a:xfrm>
                <a:off x="2171" y="685"/>
                <a:ext cx="1361" cy="18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ja-JP" altLang="en-US" sz="1800" b="0">
                  <a:latin typeface="Arial" charset="0"/>
                </a:endParaRPr>
              </a:p>
            </p:txBody>
          </p:sp>
          <p:grpSp>
            <p:nvGrpSpPr>
              <p:cNvPr id="23602" name="Group 177"/>
              <p:cNvGrpSpPr>
                <a:grpSpLocks/>
              </p:cNvGrpSpPr>
              <p:nvPr/>
            </p:nvGrpSpPr>
            <p:grpSpPr bwMode="auto">
              <a:xfrm>
                <a:off x="2483" y="736"/>
                <a:ext cx="1000" cy="1414"/>
                <a:chOff x="2483" y="736"/>
                <a:chExt cx="1000" cy="1414"/>
              </a:xfrm>
            </p:grpSpPr>
            <p:pic>
              <p:nvPicPr>
                <p:cNvPr id="23603" name="Picture 178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815" r="54047" b="18518"/>
                <a:stretch>
                  <a:fillRect/>
                </a:stretch>
              </p:blipFill>
              <p:spPr bwMode="auto">
                <a:xfrm>
                  <a:off x="2483" y="998"/>
                  <a:ext cx="706" cy="1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604" name="Rectangle 179"/>
                <p:cNvSpPr>
                  <a:spLocks noChangeArrowheads="1"/>
                </p:cNvSpPr>
                <p:nvPr/>
              </p:nvSpPr>
              <p:spPr bwMode="auto">
                <a:xfrm>
                  <a:off x="2579" y="736"/>
                  <a:ext cx="904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itchFamily="2" charset="2"/>
                    <a:buChar char="n"/>
                    <a:defRPr kumimoji="1" sz="2400" b="1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itchFamily="2" charset="2"/>
                    <a:buChar char="n"/>
                    <a:defRPr kumimoji="1" sz="24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>
                      <a:solidFill>
                        <a:schemeClr val="bg1"/>
                      </a:solidFill>
                      <a:latin typeface="Arial" charset="0"/>
                    </a:rPr>
                    <a:t>Thermalization</a:t>
                  </a:r>
                </a:p>
              </p:txBody>
            </p:sp>
          </p:grpSp>
        </p:grpSp>
        <p:grpSp>
          <p:nvGrpSpPr>
            <p:cNvPr id="23586" name="Group 180"/>
            <p:cNvGrpSpPr>
              <a:grpSpLocks/>
            </p:cNvGrpSpPr>
            <p:nvPr/>
          </p:nvGrpSpPr>
          <p:grpSpPr bwMode="auto">
            <a:xfrm>
              <a:off x="2256" y="685"/>
              <a:ext cx="1361" cy="1872"/>
              <a:chOff x="2256" y="685"/>
              <a:chExt cx="1361" cy="1872"/>
            </a:xfrm>
          </p:grpSpPr>
          <p:sp>
            <p:nvSpPr>
              <p:cNvPr id="23597" name="Rectangle 181"/>
              <p:cNvSpPr>
                <a:spLocks noChangeArrowheads="1"/>
              </p:cNvSpPr>
              <p:nvPr/>
            </p:nvSpPr>
            <p:spPr bwMode="auto">
              <a:xfrm>
                <a:off x="2256" y="685"/>
                <a:ext cx="1361" cy="18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ja-JP" altLang="en-US" sz="1800" b="0">
                  <a:latin typeface="Arial" charset="0"/>
                </a:endParaRPr>
              </a:p>
            </p:txBody>
          </p:sp>
          <p:grpSp>
            <p:nvGrpSpPr>
              <p:cNvPr id="23598" name="Group 182"/>
              <p:cNvGrpSpPr>
                <a:grpSpLocks/>
              </p:cNvGrpSpPr>
              <p:nvPr/>
            </p:nvGrpSpPr>
            <p:grpSpPr bwMode="auto">
              <a:xfrm>
                <a:off x="2511" y="891"/>
                <a:ext cx="764" cy="1283"/>
                <a:chOff x="2511" y="891"/>
                <a:chExt cx="764" cy="1283"/>
              </a:xfrm>
            </p:grpSpPr>
            <p:pic>
              <p:nvPicPr>
                <p:cNvPr id="23599" name="Picture 183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827"/>
                <a:stretch>
                  <a:fillRect/>
                </a:stretch>
              </p:blipFill>
              <p:spPr bwMode="auto">
                <a:xfrm>
                  <a:off x="2511" y="1022"/>
                  <a:ext cx="764" cy="1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600" name="Text Box 184"/>
                <p:cNvSpPr txBox="1">
                  <a:spLocks noChangeArrowheads="1"/>
                </p:cNvSpPr>
                <p:nvPr/>
              </p:nvSpPr>
              <p:spPr bwMode="auto">
                <a:xfrm>
                  <a:off x="2518" y="891"/>
                  <a:ext cx="722" cy="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itchFamily="2" charset="2"/>
                    <a:buChar char="n"/>
                    <a:defRPr kumimoji="1" sz="2400" b="1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itchFamily="2" charset="2"/>
                    <a:buChar char="n"/>
                    <a:defRPr kumimoji="1" sz="24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 dirty="0">
                      <a:solidFill>
                        <a:schemeClr val="bg1"/>
                      </a:solidFill>
                      <a:latin typeface="Arial" charset="0"/>
                    </a:rPr>
                    <a:t>QGP </a:t>
                  </a:r>
                  <a:r>
                    <a:rPr kumimoji="0" lang="en-US" altLang="ja-JP" sz="1400" dirty="0" smtClean="0">
                      <a:solidFill>
                        <a:schemeClr val="bg1"/>
                      </a:solidFill>
                      <a:latin typeface="Arial" charset="0"/>
                    </a:rPr>
                    <a:t>phase</a:t>
                  </a:r>
                  <a:endParaRPr kumimoji="0" lang="en-US" altLang="ja-JP" sz="1400" dirty="0">
                    <a:solidFill>
                      <a:schemeClr val="bg1"/>
                    </a:solidFill>
                    <a:latin typeface="Arial" charset="0"/>
                  </a:endParaRPr>
                </a:p>
              </p:txBody>
            </p:sp>
          </p:grpSp>
        </p:grpSp>
        <p:grpSp>
          <p:nvGrpSpPr>
            <p:cNvPr id="23587" name="Group 185"/>
            <p:cNvGrpSpPr>
              <a:grpSpLocks/>
            </p:cNvGrpSpPr>
            <p:nvPr/>
          </p:nvGrpSpPr>
          <p:grpSpPr bwMode="auto">
            <a:xfrm>
              <a:off x="1151" y="685"/>
              <a:ext cx="1361" cy="1872"/>
              <a:chOff x="2143" y="686"/>
              <a:chExt cx="1361" cy="1872"/>
            </a:xfrm>
          </p:grpSpPr>
          <p:sp>
            <p:nvSpPr>
              <p:cNvPr id="23593" name="Rectangle 186"/>
              <p:cNvSpPr>
                <a:spLocks noChangeArrowheads="1"/>
              </p:cNvSpPr>
              <p:nvPr/>
            </p:nvSpPr>
            <p:spPr bwMode="auto">
              <a:xfrm>
                <a:off x="2143" y="686"/>
                <a:ext cx="1361" cy="18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ja-JP" altLang="en-US" sz="1800" b="0">
                  <a:latin typeface="Arial" charset="0"/>
                </a:endParaRPr>
              </a:p>
            </p:txBody>
          </p:sp>
          <p:grpSp>
            <p:nvGrpSpPr>
              <p:cNvPr id="23594" name="Group 187"/>
              <p:cNvGrpSpPr>
                <a:grpSpLocks/>
              </p:cNvGrpSpPr>
              <p:nvPr/>
            </p:nvGrpSpPr>
            <p:grpSpPr bwMode="auto">
              <a:xfrm>
                <a:off x="2145" y="714"/>
                <a:ext cx="1217" cy="1385"/>
                <a:chOff x="2880" y="912"/>
                <a:chExt cx="1217" cy="1385"/>
              </a:xfrm>
            </p:grpSpPr>
            <p:pic>
              <p:nvPicPr>
                <p:cNvPr id="23595" name="Picture 188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9447"/>
                <a:stretch>
                  <a:fillRect/>
                </a:stretch>
              </p:blipFill>
              <p:spPr bwMode="auto">
                <a:xfrm>
                  <a:off x="2880" y="1296"/>
                  <a:ext cx="1161" cy="10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596" name="Text Box 189"/>
                <p:cNvSpPr txBox="1">
                  <a:spLocks noChangeArrowheads="1"/>
                </p:cNvSpPr>
                <p:nvPr/>
              </p:nvSpPr>
              <p:spPr bwMode="auto">
                <a:xfrm>
                  <a:off x="3312" y="912"/>
                  <a:ext cx="785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itchFamily="2" charset="2"/>
                    <a:buChar char="n"/>
                    <a:defRPr kumimoji="1" sz="2400" b="1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itchFamily="2" charset="2"/>
                    <a:buChar char="n"/>
                    <a:defRPr kumimoji="1" sz="24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>
                      <a:solidFill>
                        <a:schemeClr val="bg1"/>
                      </a:solidFill>
                      <a:latin typeface="Arial" charset="0"/>
                    </a:rPr>
                    <a:t>Mixed phase</a:t>
                  </a:r>
                </a:p>
              </p:txBody>
            </p:sp>
          </p:grpSp>
        </p:grpSp>
        <p:grpSp>
          <p:nvGrpSpPr>
            <p:cNvPr id="23588" name="Group 190"/>
            <p:cNvGrpSpPr>
              <a:grpSpLocks/>
            </p:cNvGrpSpPr>
            <p:nvPr/>
          </p:nvGrpSpPr>
          <p:grpSpPr bwMode="auto">
            <a:xfrm>
              <a:off x="-12" y="655"/>
              <a:ext cx="1547" cy="1902"/>
              <a:chOff x="2098" y="655"/>
              <a:chExt cx="1547" cy="1902"/>
            </a:xfrm>
          </p:grpSpPr>
          <p:sp>
            <p:nvSpPr>
              <p:cNvPr id="23589" name="Rectangle 191"/>
              <p:cNvSpPr>
                <a:spLocks noChangeArrowheads="1"/>
              </p:cNvSpPr>
              <p:nvPr/>
            </p:nvSpPr>
            <p:spPr bwMode="auto">
              <a:xfrm>
                <a:off x="2212" y="685"/>
                <a:ext cx="1361" cy="187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ja-JP" altLang="en-US" sz="1800" b="0">
                  <a:latin typeface="Arial" charset="0"/>
                </a:endParaRPr>
              </a:p>
            </p:txBody>
          </p:sp>
          <p:grpSp>
            <p:nvGrpSpPr>
              <p:cNvPr id="23590" name="Group 192"/>
              <p:cNvGrpSpPr>
                <a:grpSpLocks/>
              </p:cNvGrpSpPr>
              <p:nvPr/>
            </p:nvGrpSpPr>
            <p:grpSpPr bwMode="auto">
              <a:xfrm>
                <a:off x="2098" y="655"/>
                <a:ext cx="1547" cy="1520"/>
                <a:chOff x="2098" y="655"/>
                <a:chExt cx="1547" cy="1520"/>
              </a:xfrm>
            </p:grpSpPr>
            <p:pic>
              <p:nvPicPr>
                <p:cNvPr id="23591" name="Picture 193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98" y="975"/>
                  <a:ext cx="1547" cy="1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592" name="Text Box 194"/>
                <p:cNvSpPr txBox="1">
                  <a:spLocks noChangeArrowheads="1"/>
                </p:cNvSpPr>
                <p:nvPr/>
              </p:nvSpPr>
              <p:spPr bwMode="auto">
                <a:xfrm>
                  <a:off x="2426" y="655"/>
                  <a:ext cx="912" cy="4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63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lr>
                      <a:schemeClr val="accent1"/>
                    </a:buClr>
                    <a:buSzPct val="60000"/>
                    <a:buFont typeface="Wingdings" pitchFamily="2" charset="2"/>
                    <a:buChar char="n"/>
                    <a:defRPr kumimoji="1" sz="2400" b="1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accent2"/>
                    </a:buClr>
                    <a:buSzPct val="60000"/>
                    <a:buFont typeface="Wingdings" pitchFamily="2" charset="2"/>
                    <a:buChar char="n"/>
                    <a:defRPr kumimoji="1" sz="24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kumimoji="1" sz="2000">
                      <a:solidFill>
                        <a:schemeClr val="tx1"/>
                      </a:solidFill>
                      <a:latin typeface="Franklin Gothic Medium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>
                      <a:solidFill>
                        <a:schemeClr val="bg1"/>
                      </a:solidFill>
                      <a:latin typeface="Arial" charset="0"/>
                    </a:rPr>
                    <a:t>Hadronization </a:t>
                  </a:r>
                </a:p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>
                      <a:solidFill>
                        <a:schemeClr val="bg1"/>
                      </a:solidFill>
                      <a:latin typeface="Arial" charset="0"/>
                    </a:rPr>
                    <a:t>  (Freeze-out) +</a:t>
                  </a:r>
                </a:p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kumimoji="0" lang="en-US" altLang="ja-JP" sz="1400">
                      <a:solidFill>
                        <a:schemeClr val="bg1"/>
                      </a:solidFill>
                      <a:latin typeface="Arial" charset="0"/>
                    </a:rPr>
                    <a:t>   Expansion</a:t>
                  </a:r>
                  <a:r>
                    <a:rPr kumimoji="0" lang="en-US" altLang="ja-JP" sz="1400" b="0">
                      <a:solidFill>
                        <a:schemeClr val="bg1"/>
                      </a:solidFill>
                      <a:latin typeface="Times New Roman" pitchFamily="18" charset="0"/>
                    </a:rPr>
                    <a:t> </a:t>
                  </a:r>
                </a:p>
              </p:txBody>
            </p:sp>
          </p:grpSp>
        </p:grpSp>
      </p:grpSp>
      <p:grpSp>
        <p:nvGrpSpPr>
          <p:cNvPr id="14" name="Group 195"/>
          <p:cNvGrpSpPr>
            <a:grpSpLocks/>
          </p:cNvGrpSpPr>
          <p:nvPr/>
        </p:nvGrpSpPr>
        <p:grpSpPr bwMode="auto">
          <a:xfrm flipH="1">
            <a:off x="239672" y="2528888"/>
            <a:ext cx="2819408" cy="3286125"/>
            <a:chOff x="7721" y="1593"/>
            <a:chExt cx="1776" cy="2070"/>
          </a:xfrm>
        </p:grpSpPr>
        <p:sp>
          <p:nvSpPr>
            <p:cNvPr id="23576" name="Freeform 28"/>
            <p:cNvSpPr>
              <a:spLocks/>
            </p:cNvSpPr>
            <p:nvPr/>
          </p:nvSpPr>
          <p:spPr bwMode="auto">
            <a:xfrm rot="15437307" flipH="1">
              <a:off x="8133" y="2109"/>
              <a:ext cx="1162" cy="129"/>
            </a:xfrm>
            <a:custGeom>
              <a:avLst/>
              <a:gdLst>
                <a:gd name="T0" fmla="*/ 0 w 4820"/>
                <a:gd name="T1" fmla="*/ 0 h 553"/>
                <a:gd name="T2" fmla="*/ 0 w 4820"/>
                <a:gd name="T3" fmla="*/ 0 h 553"/>
                <a:gd name="T4" fmla="*/ 0 w 4820"/>
                <a:gd name="T5" fmla="*/ 0 h 553"/>
                <a:gd name="T6" fmla="*/ 0 w 4820"/>
                <a:gd name="T7" fmla="*/ 0 h 553"/>
                <a:gd name="T8" fmla="*/ 0 w 4820"/>
                <a:gd name="T9" fmla="*/ 0 h 553"/>
                <a:gd name="T10" fmla="*/ 0 w 4820"/>
                <a:gd name="T11" fmla="*/ 0 h 553"/>
                <a:gd name="T12" fmla="*/ 0 w 4820"/>
                <a:gd name="T13" fmla="*/ 0 h 553"/>
                <a:gd name="T14" fmla="*/ 0 w 4820"/>
                <a:gd name="T15" fmla="*/ 0 h 553"/>
                <a:gd name="T16" fmla="*/ 0 w 4820"/>
                <a:gd name="T17" fmla="*/ 0 h 553"/>
                <a:gd name="T18" fmla="*/ 0 w 4820"/>
                <a:gd name="T19" fmla="*/ 0 h 553"/>
                <a:gd name="T20" fmla="*/ 0 w 4820"/>
                <a:gd name="T21" fmla="*/ 0 h 553"/>
                <a:gd name="T22" fmla="*/ 0 w 4820"/>
                <a:gd name="T23" fmla="*/ 0 h 553"/>
                <a:gd name="T24" fmla="*/ 0 w 4820"/>
                <a:gd name="T25" fmla="*/ 0 h 553"/>
                <a:gd name="T26" fmla="*/ 0 w 4820"/>
                <a:gd name="T27" fmla="*/ 0 h 553"/>
                <a:gd name="T28" fmla="*/ 0 w 4820"/>
                <a:gd name="T29" fmla="*/ 0 h 553"/>
                <a:gd name="T30" fmla="*/ 0 w 4820"/>
                <a:gd name="T31" fmla="*/ 0 h 553"/>
                <a:gd name="T32" fmla="*/ 0 w 4820"/>
                <a:gd name="T33" fmla="*/ 0 h 553"/>
                <a:gd name="T34" fmla="*/ 0 w 4820"/>
                <a:gd name="T35" fmla="*/ 0 h 553"/>
                <a:gd name="T36" fmla="*/ 0 w 4820"/>
                <a:gd name="T37" fmla="*/ 0 h 553"/>
                <a:gd name="T38" fmla="*/ 0 w 4820"/>
                <a:gd name="T39" fmla="*/ 0 h 553"/>
                <a:gd name="T40" fmla="*/ 0 w 4820"/>
                <a:gd name="T41" fmla="*/ 0 h 553"/>
                <a:gd name="T42" fmla="*/ 0 w 4820"/>
                <a:gd name="T43" fmla="*/ 0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20"/>
                <a:gd name="T67" fmla="*/ 0 h 553"/>
                <a:gd name="T68" fmla="*/ 4820 w 4820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20" h="553">
                  <a:moveTo>
                    <a:pt x="0" y="293"/>
                  </a:moveTo>
                  <a:cubicBezTo>
                    <a:pt x="87" y="146"/>
                    <a:pt x="175" y="0"/>
                    <a:pt x="255" y="38"/>
                  </a:cubicBezTo>
                  <a:cubicBezTo>
                    <a:pt x="335" y="76"/>
                    <a:pt x="406" y="520"/>
                    <a:pt x="482" y="520"/>
                  </a:cubicBezTo>
                  <a:cubicBezTo>
                    <a:pt x="558" y="520"/>
                    <a:pt x="633" y="38"/>
                    <a:pt x="709" y="38"/>
                  </a:cubicBezTo>
                  <a:cubicBezTo>
                    <a:pt x="785" y="38"/>
                    <a:pt x="865" y="520"/>
                    <a:pt x="936" y="520"/>
                  </a:cubicBezTo>
                  <a:cubicBezTo>
                    <a:pt x="1007" y="520"/>
                    <a:pt x="1059" y="38"/>
                    <a:pt x="1134" y="38"/>
                  </a:cubicBezTo>
                  <a:cubicBezTo>
                    <a:pt x="1209" y="38"/>
                    <a:pt x="1313" y="520"/>
                    <a:pt x="1389" y="520"/>
                  </a:cubicBezTo>
                  <a:cubicBezTo>
                    <a:pt x="1465" y="520"/>
                    <a:pt x="1512" y="43"/>
                    <a:pt x="1588" y="38"/>
                  </a:cubicBezTo>
                  <a:cubicBezTo>
                    <a:pt x="1664" y="33"/>
                    <a:pt x="1768" y="487"/>
                    <a:pt x="1843" y="492"/>
                  </a:cubicBezTo>
                  <a:cubicBezTo>
                    <a:pt x="1918" y="497"/>
                    <a:pt x="1966" y="61"/>
                    <a:pt x="2041" y="66"/>
                  </a:cubicBezTo>
                  <a:cubicBezTo>
                    <a:pt x="2116" y="71"/>
                    <a:pt x="2216" y="525"/>
                    <a:pt x="2296" y="520"/>
                  </a:cubicBezTo>
                  <a:cubicBezTo>
                    <a:pt x="2376" y="515"/>
                    <a:pt x="2447" y="38"/>
                    <a:pt x="2523" y="38"/>
                  </a:cubicBezTo>
                  <a:cubicBezTo>
                    <a:pt x="2599" y="38"/>
                    <a:pt x="2674" y="515"/>
                    <a:pt x="2750" y="520"/>
                  </a:cubicBezTo>
                  <a:cubicBezTo>
                    <a:pt x="2826" y="525"/>
                    <a:pt x="2901" y="66"/>
                    <a:pt x="2977" y="66"/>
                  </a:cubicBezTo>
                  <a:cubicBezTo>
                    <a:pt x="3053" y="66"/>
                    <a:pt x="3133" y="520"/>
                    <a:pt x="3204" y="520"/>
                  </a:cubicBezTo>
                  <a:cubicBezTo>
                    <a:pt x="3275" y="520"/>
                    <a:pt x="3331" y="66"/>
                    <a:pt x="3402" y="66"/>
                  </a:cubicBezTo>
                  <a:cubicBezTo>
                    <a:pt x="3473" y="66"/>
                    <a:pt x="3553" y="520"/>
                    <a:pt x="3629" y="520"/>
                  </a:cubicBezTo>
                  <a:cubicBezTo>
                    <a:pt x="3705" y="520"/>
                    <a:pt x="3776" y="66"/>
                    <a:pt x="3856" y="66"/>
                  </a:cubicBezTo>
                  <a:cubicBezTo>
                    <a:pt x="3936" y="66"/>
                    <a:pt x="4050" y="487"/>
                    <a:pt x="4111" y="520"/>
                  </a:cubicBezTo>
                  <a:cubicBezTo>
                    <a:pt x="4172" y="553"/>
                    <a:pt x="4182" y="312"/>
                    <a:pt x="4224" y="265"/>
                  </a:cubicBezTo>
                  <a:cubicBezTo>
                    <a:pt x="4266" y="218"/>
                    <a:pt x="4267" y="242"/>
                    <a:pt x="4366" y="237"/>
                  </a:cubicBezTo>
                  <a:cubicBezTo>
                    <a:pt x="4465" y="232"/>
                    <a:pt x="4642" y="234"/>
                    <a:pt x="4820" y="237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77" name="AutoShape 37"/>
            <p:cNvSpPr>
              <a:spLocks noChangeArrowheads="1"/>
            </p:cNvSpPr>
            <p:nvPr/>
          </p:nvSpPr>
          <p:spPr bwMode="auto">
            <a:xfrm>
              <a:off x="7721" y="2755"/>
              <a:ext cx="1776" cy="908"/>
            </a:xfrm>
            <a:prstGeom prst="roundRect">
              <a:avLst>
                <a:gd name="adj" fmla="val 16667"/>
              </a:avLst>
            </a:prstGeom>
            <a:solidFill>
              <a:srgbClr val="0000FF">
                <a:alpha val="9019"/>
              </a:srgbClr>
            </a:solidFill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latin typeface="+mn-lt"/>
                </a:rPr>
                <a:t>Compton/</a:t>
              </a:r>
              <a:r>
                <a:rPr lang="en-US" altLang="ja-JP" sz="1800" b="0" dirty="0" err="1">
                  <a:latin typeface="+mn-lt"/>
                </a:rPr>
                <a:t>Annihillation</a:t>
              </a:r>
              <a:endParaRPr lang="en-US" altLang="ja-JP" sz="1800" b="0" dirty="0">
                <a:latin typeface="+mn-lt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latin typeface="+mn-lt"/>
                </a:rPr>
                <a:t>Fragmentation</a:t>
              </a:r>
            </a:p>
          </p:txBody>
        </p:sp>
        <p:sp>
          <p:nvSpPr>
            <p:cNvPr id="23578" name="Text Box 41"/>
            <p:cNvSpPr txBox="1">
              <a:spLocks noChangeArrowheads="1"/>
            </p:cNvSpPr>
            <p:nvPr/>
          </p:nvSpPr>
          <p:spPr bwMode="auto">
            <a:xfrm>
              <a:off x="7811" y="2755"/>
              <a:ext cx="147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ja-JP" b="0" dirty="0">
                  <a:latin typeface="+mn-lt"/>
                </a:rPr>
                <a:t>Prompt Photon</a:t>
              </a:r>
            </a:p>
          </p:txBody>
        </p:sp>
      </p:grpSp>
      <p:grpSp>
        <p:nvGrpSpPr>
          <p:cNvPr id="15" name="Group 163"/>
          <p:cNvGrpSpPr>
            <a:grpSpLocks/>
          </p:cNvGrpSpPr>
          <p:nvPr/>
        </p:nvGrpSpPr>
        <p:grpSpPr bwMode="auto">
          <a:xfrm flipH="1">
            <a:off x="2827335" y="2303463"/>
            <a:ext cx="3152777" cy="3511550"/>
            <a:chOff x="2283" y="1451"/>
            <a:chExt cx="1986" cy="2212"/>
          </a:xfrm>
        </p:grpSpPr>
        <p:sp>
          <p:nvSpPr>
            <p:cNvPr id="23570" name="Freeform 26"/>
            <p:cNvSpPr>
              <a:spLocks/>
            </p:cNvSpPr>
            <p:nvPr/>
          </p:nvSpPr>
          <p:spPr bwMode="auto">
            <a:xfrm rot="6017332">
              <a:off x="3455" y="2203"/>
              <a:ext cx="993" cy="57"/>
            </a:xfrm>
            <a:custGeom>
              <a:avLst/>
              <a:gdLst>
                <a:gd name="T0" fmla="*/ 0 w 4820"/>
                <a:gd name="T1" fmla="*/ 0 h 553"/>
                <a:gd name="T2" fmla="*/ 0 w 4820"/>
                <a:gd name="T3" fmla="*/ 0 h 553"/>
                <a:gd name="T4" fmla="*/ 0 w 4820"/>
                <a:gd name="T5" fmla="*/ 0 h 553"/>
                <a:gd name="T6" fmla="*/ 0 w 4820"/>
                <a:gd name="T7" fmla="*/ 0 h 553"/>
                <a:gd name="T8" fmla="*/ 0 w 4820"/>
                <a:gd name="T9" fmla="*/ 0 h 553"/>
                <a:gd name="T10" fmla="*/ 0 w 4820"/>
                <a:gd name="T11" fmla="*/ 0 h 553"/>
                <a:gd name="T12" fmla="*/ 0 w 4820"/>
                <a:gd name="T13" fmla="*/ 0 h 553"/>
                <a:gd name="T14" fmla="*/ 0 w 4820"/>
                <a:gd name="T15" fmla="*/ 0 h 553"/>
                <a:gd name="T16" fmla="*/ 0 w 4820"/>
                <a:gd name="T17" fmla="*/ 0 h 553"/>
                <a:gd name="T18" fmla="*/ 0 w 4820"/>
                <a:gd name="T19" fmla="*/ 0 h 553"/>
                <a:gd name="T20" fmla="*/ 0 w 4820"/>
                <a:gd name="T21" fmla="*/ 0 h 553"/>
                <a:gd name="T22" fmla="*/ 0 w 4820"/>
                <a:gd name="T23" fmla="*/ 0 h 553"/>
                <a:gd name="T24" fmla="*/ 0 w 4820"/>
                <a:gd name="T25" fmla="*/ 0 h 553"/>
                <a:gd name="T26" fmla="*/ 0 w 4820"/>
                <a:gd name="T27" fmla="*/ 0 h 553"/>
                <a:gd name="T28" fmla="*/ 0 w 4820"/>
                <a:gd name="T29" fmla="*/ 0 h 553"/>
                <a:gd name="T30" fmla="*/ 0 w 4820"/>
                <a:gd name="T31" fmla="*/ 0 h 553"/>
                <a:gd name="T32" fmla="*/ 0 w 4820"/>
                <a:gd name="T33" fmla="*/ 0 h 553"/>
                <a:gd name="T34" fmla="*/ 0 w 4820"/>
                <a:gd name="T35" fmla="*/ 0 h 553"/>
                <a:gd name="T36" fmla="*/ 0 w 4820"/>
                <a:gd name="T37" fmla="*/ 0 h 553"/>
                <a:gd name="T38" fmla="*/ 0 w 4820"/>
                <a:gd name="T39" fmla="*/ 0 h 553"/>
                <a:gd name="T40" fmla="*/ 0 w 4820"/>
                <a:gd name="T41" fmla="*/ 0 h 553"/>
                <a:gd name="T42" fmla="*/ 0 w 4820"/>
                <a:gd name="T43" fmla="*/ 0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20"/>
                <a:gd name="T67" fmla="*/ 0 h 553"/>
                <a:gd name="T68" fmla="*/ 4820 w 4820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20" h="553">
                  <a:moveTo>
                    <a:pt x="0" y="293"/>
                  </a:moveTo>
                  <a:cubicBezTo>
                    <a:pt x="87" y="146"/>
                    <a:pt x="175" y="0"/>
                    <a:pt x="255" y="38"/>
                  </a:cubicBezTo>
                  <a:cubicBezTo>
                    <a:pt x="335" y="76"/>
                    <a:pt x="406" y="520"/>
                    <a:pt x="482" y="520"/>
                  </a:cubicBezTo>
                  <a:cubicBezTo>
                    <a:pt x="558" y="520"/>
                    <a:pt x="633" y="38"/>
                    <a:pt x="709" y="38"/>
                  </a:cubicBezTo>
                  <a:cubicBezTo>
                    <a:pt x="785" y="38"/>
                    <a:pt x="865" y="520"/>
                    <a:pt x="936" y="520"/>
                  </a:cubicBezTo>
                  <a:cubicBezTo>
                    <a:pt x="1007" y="520"/>
                    <a:pt x="1059" y="38"/>
                    <a:pt x="1134" y="38"/>
                  </a:cubicBezTo>
                  <a:cubicBezTo>
                    <a:pt x="1209" y="38"/>
                    <a:pt x="1313" y="520"/>
                    <a:pt x="1389" y="520"/>
                  </a:cubicBezTo>
                  <a:cubicBezTo>
                    <a:pt x="1465" y="520"/>
                    <a:pt x="1512" y="43"/>
                    <a:pt x="1588" y="38"/>
                  </a:cubicBezTo>
                  <a:cubicBezTo>
                    <a:pt x="1664" y="33"/>
                    <a:pt x="1768" y="487"/>
                    <a:pt x="1843" y="492"/>
                  </a:cubicBezTo>
                  <a:cubicBezTo>
                    <a:pt x="1918" y="497"/>
                    <a:pt x="1966" y="61"/>
                    <a:pt x="2041" y="66"/>
                  </a:cubicBezTo>
                  <a:cubicBezTo>
                    <a:pt x="2116" y="71"/>
                    <a:pt x="2216" y="525"/>
                    <a:pt x="2296" y="520"/>
                  </a:cubicBezTo>
                  <a:cubicBezTo>
                    <a:pt x="2376" y="515"/>
                    <a:pt x="2447" y="38"/>
                    <a:pt x="2523" y="38"/>
                  </a:cubicBezTo>
                  <a:cubicBezTo>
                    <a:pt x="2599" y="38"/>
                    <a:pt x="2674" y="515"/>
                    <a:pt x="2750" y="520"/>
                  </a:cubicBezTo>
                  <a:cubicBezTo>
                    <a:pt x="2826" y="525"/>
                    <a:pt x="2901" y="66"/>
                    <a:pt x="2977" y="66"/>
                  </a:cubicBezTo>
                  <a:cubicBezTo>
                    <a:pt x="3053" y="66"/>
                    <a:pt x="3133" y="520"/>
                    <a:pt x="3204" y="520"/>
                  </a:cubicBezTo>
                  <a:cubicBezTo>
                    <a:pt x="3275" y="520"/>
                    <a:pt x="3331" y="66"/>
                    <a:pt x="3402" y="66"/>
                  </a:cubicBezTo>
                  <a:cubicBezTo>
                    <a:pt x="3473" y="66"/>
                    <a:pt x="3553" y="520"/>
                    <a:pt x="3629" y="520"/>
                  </a:cubicBezTo>
                  <a:cubicBezTo>
                    <a:pt x="3705" y="520"/>
                    <a:pt x="3776" y="66"/>
                    <a:pt x="3856" y="66"/>
                  </a:cubicBezTo>
                  <a:cubicBezTo>
                    <a:pt x="3936" y="66"/>
                    <a:pt x="4050" y="487"/>
                    <a:pt x="4111" y="520"/>
                  </a:cubicBezTo>
                  <a:cubicBezTo>
                    <a:pt x="4172" y="553"/>
                    <a:pt x="4182" y="312"/>
                    <a:pt x="4224" y="265"/>
                  </a:cubicBezTo>
                  <a:cubicBezTo>
                    <a:pt x="4266" y="218"/>
                    <a:pt x="4267" y="242"/>
                    <a:pt x="4366" y="237"/>
                  </a:cubicBezTo>
                  <a:cubicBezTo>
                    <a:pt x="4465" y="232"/>
                    <a:pt x="4642" y="234"/>
                    <a:pt x="4820" y="237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71" name="Line 27"/>
            <p:cNvSpPr>
              <a:spLocks noChangeShapeType="1"/>
            </p:cNvSpPr>
            <p:nvPr/>
          </p:nvSpPr>
          <p:spPr bwMode="auto">
            <a:xfrm flipH="1">
              <a:off x="4070" y="1451"/>
              <a:ext cx="199" cy="284"/>
            </a:xfrm>
            <a:prstGeom prst="line">
              <a:avLst/>
            </a:prstGeom>
            <a:noFill/>
            <a:ln w="38100">
              <a:solidFill>
                <a:srgbClr val="808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72" name="AutoShape 36"/>
            <p:cNvSpPr>
              <a:spLocks noChangeArrowheads="1"/>
            </p:cNvSpPr>
            <p:nvPr/>
          </p:nvSpPr>
          <p:spPr bwMode="auto">
            <a:xfrm>
              <a:off x="2283" y="2755"/>
              <a:ext cx="1776" cy="908"/>
            </a:xfrm>
            <a:prstGeom prst="roundRect">
              <a:avLst>
                <a:gd name="adj" fmla="val 16667"/>
              </a:avLst>
            </a:prstGeom>
            <a:solidFill>
              <a:srgbClr val="808000">
                <a:alpha val="10196"/>
              </a:srgbClr>
            </a:solidFill>
            <a:ln w="38100">
              <a:solidFill>
                <a:srgbClr val="8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latin typeface="+mn-lt"/>
                </a:rPr>
                <a:t>Jet-Photon Conversion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latin typeface="+mn-lt"/>
                </a:rPr>
                <a:t>Jet-Bremsstrahlung (QGP) </a:t>
              </a:r>
            </a:p>
          </p:txBody>
        </p:sp>
        <p:sp>
          <p:nvSpPr>
            <p:cNvPr id="23573" name="Text Box 40"/>
            <p:cNvSpPr txBox="1">
              <a:spLocks noChangeArrowheads="1"/>
            </p:cNvSpPr>
            <p:nvPr/>
          </p:nvSpPr>
          <p:spPr bwMode="auto">
            <a:xfrm>
              <a:off x="2490" y="2755"/>
              <a:ext cx="124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ja-JP" b="0" dirty="0" err="1">
                  <a:latin typeface="+mn-lt"/>
                </a:rPr>
                <a:t>Jet+Medium</a:t>
              </a:r>
              <a:endParaRPr lang="en-US" altLang="ja-JP" b="0" dirty="0">
                <a:latin typeface="+mn-lt"/>
              </a:endParaRPr>
            </a:p>
          </p:txBody>
        </p:sp>
        <p:sp>
          <p:nvSpPr>
            <p:cNvPr id="23574" name="Freeform 129"/>
            <p:cNvSpPr>
              <a:spLocks/>
            </p:cNvSpPr>
            <p:nvPr/>
          </p:nvSpPr>
          <p:spPr bwMode="auto">
            <a:xfrm rot="4601596">
              <a:off x="2803" y="2174"/>
              <a:ext cx="993" cy="57"/>
            </a:xfrm>
            <a:custGeom>
              <a:avLst/>
              <a:gdLst>
                <a:gd name="T0" fmla="*/ 0 w 4820"/>
                <a:gd name="T1" fmla="*/ 0 h 553"/>
                <a:gd name="T2" fmla="*/ 0 w 4820"/>
                <a:gd name="T3" fmla="*/ 0 h 553"/>
                <a:gd name="T4" fmla="*/ 0 w 4820"/>
                <a:gd name="T5" fmla="*/ 0 h 553"/>
                <a:gd name="T6" fmla="*/ 0 w 4820"/>
                <a:gd name="T7" fmla="*/ 0 h 553"/>
                <a:gd name="T8" fmla="*/ 0 w 4820"/>
                <a:gd name="T9" fmla="*/ 0 h 553"/>
                <a:gd name="T10" fmla="*/ 0 w 4820"/>
                <a:gd name="T11" fmla="*/ 0 h 553"/>
                <a:gd name="T12" fmla="*/ 0 w 4820"/>
                <a:gd name="T13" fmla="*/ 0 h 553"/>
                <a:gd name="T14" fmla="*/ 0 w 4820"/>
                <a:gd name="T15" fmla="*/ 0 h 553"/>
                <a:gd name="T16" fmla="*/ 0 w 4820"/>
                <a:gd name="T17" fmla="*/ 0 h 553"/>
                <a:gd name="T18" fmla="*/ 0 w 4820"/>
                <a:gd name="T19" fmla="*/ 0 h 553"/>
                <a:gd name="T20" fmla="*/ 0 w 4820"/>
                <a:gd name="T21" fmla="*/ 0 h 553"/>
                <a:gd name="T22" fmla="*/ 0 w 4820"/>
                <a:gd name="T23" fmla="*/ 0 h 553"/>
                <a:gd name="T24" fmla="*/ 0 w 4820"/>
                <a:gd name="T25" fmla="*/ 0 h 553"/>
                <a:gd name="T26" fmla="*/ 0 w 4820"/>
                <a:gd name="T27" fmla="*/ 0 h 553"/>
                <a:gd name="T28" fmla="*/ 0 w 4820"/>
                <a:gd name="T29" fmla="*/ 0 h 553"/>
                <a:gd name="T30" fmla="*/ 0 w 4820"/>
                <a:gd name="T31" fmla="*/ 0 h 553"/>
                <a:gd name="T32" fmla="*/ 0 w 4820"/>
                <a:gd name="T33" fmla="*/ 0 h 553"/>
                <a:gd name="T34" fmla="*/ 0 w 4820"/>
                <a:gd name="T35" fmla="*/ 0 h 553"/>
                <a:gd name="T36" fmla="*/ 0 w 4820"/>
                <a:gd name="T37" fmla="*/ 0 h 553"/>
                <a:gd name="T38" fmla="*/ 0 w 4820"/>
                <a:gd name="T39" fmla="*/ 0 h 553"/>
                <a:gd name="T40" fmla="*/ 0 w 4820"/>
                <a:gd name="T41" fmla="*/ 0 h 553"/>
                <a:gd name="T42" fmla="*/ 0 w 4820"/>
                <a:gd name="T43" fmla="*/ 0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20"/>
                <a:gd name="T67" fmla="*/ 0 h 553"/>
                <a:gd name="T68" fmla="*/ 4820 w 4820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20" h="553">
                  <a:moveTo>
                    <a:pt x="0" y="293"/>
                  </a:moveTo>
                  <a:cubicBezTo>
                    <a:pt x="87" y="146"/>
                    <a:pt x="175" y="0"/>
                    <a:pt x="255" y="38"/>
                  </a:cubicBezTo>
                  <a:cubicBezTo>
                    <a:pt x="335" y="76"/>
                    <a:pt x="406" y="520"/>
                    <a:pt x="482" y="520"/>
                  </a:cubicBezTo>
                  <a:cubicBezTo>
                    <a:pt x="558" y="520"/>
                    <a:pt x="633" y="38"/>
                    <a:pt x="709" y="38"/>
                  </a:cubicBezTo>
                  <a:cubicBezTo>
                    <a:pt x="785" y="38"/>
                    <a:pt x="865" y="520"/>
                    <a:pt x="936" y="520"/>
                  </a:cubicBezTo>
                  <a:cubicBezTo>
                    <a:pt x="1007" y="520"/>
                    <a:pt x="1059" y="38"/>
                    <a:pt x="1134" y="38"/>
                  </a:cubicBezTo>
                  <a:cubicBezTo>
                    <a:pt x="1209" y="38"/>
                    <a:pt x="1313" y="520"/>
                    <a:pt x="1389" y="520"/>
                  </a:cubicBezTo>
                  <a:cubicBezTo>
                    <a:pt x="1465" y="520"/>
                    <a:pt x="1512" y="43"/>
                    <a:pt x="1588" y="38"/>
                  </a:cubicBezTo>
                  <a:cubicBezTo>
                    <a:pt x="1664" y="33"/>
                    <a:pt x="1768" y="487"/>
                    <a:pt x="1843" y="492"/>
                  </a:cubicBezTo>
                  <a:cubicBezTo>
                    <a:pt x="1918" y="497"/>
                    <a:pt x="1966" y="61"/>
                    <a:pt x="2041" y="66"/>
                  </a:cubicBezTo>
                  <a:cubicBezTo>
                    <a:pt x="2116" y="71"/>
                    <a:pt x="2216" y="525"/>
                    <a:pt x="2296" y="520"/>
                  </a:cubicBezTo>
                  <a:cubicBezTo>
                    <a:pt x="2376" y="515"/>
                    <a:pt x="2447" y="38"/>
                    <a:pt x="2523" y="38"/>
                  </a:cubicBezTo>
                  <a:cubicBezTo>
                    <a:pt x="2599" y="38"/>
                    <a:pt x="2674" y="515"/>
                    <a:pt x="2750" y="520"/>
                  </a:cubicBezTo>
                  <a:cubicBezTo>
                    <a:pt x="2826" y="525"/>
                    <a:pt x="2901" y="66"/>
                    <a:pt x="2977" y="66"/>
                  </a:cubicBezTo>
                  <a:cubicBezTo>
                    <a:pt x="3053" y="66"/>
                    <a:pt x="3133" y="520"/>
                    <a:pt x="3204" y="520"/>
                  </a:cubicBezTo>
                  <a:cubicBezTo>
                    <a:pt x="3275" y="520"/>
                    <a:pt x="3331" y="66"/>
                    <a:pt x="3402" y="66"/>
                  </a:cubicBezTo>
                  <a:cubicBezTo>
                    <a:pt x="3473" y="66"/>
                    <a:pt x="3553" y="520"/>
                    <a:pt x="3629" y="520"/>
                  </a:cubicBezTo>
                  <a:cubicBezTo>
                    <a:pt x="3705" y="520"/>
                    <a:pt x="3776" y="66"/>
                    <a:pt x="3856" y="66"/>
                  </a:cubicBezTo>
                  <a:cubicBezTo>
                    <a:pt x="3936" y="66"/>
                    <a:pt x="4050" y="487"/>
                    <a:pt x="4111" y="520"/>
                  </a:cubicBezTo>
                  <a:cubicBezTo>
                    <a:pt x="4172" y="553"/>
                    <a:pt x="4182" y="312"/>
                    <a:pt x="4224" y="265"/>
                  </a:cubicBezTo>
                  <a:cubicBezTo>
                    <a:pt x="4266" y="218"/>
                    <a:pt x="4267" y="242"/>
                    <a:pt x="4366" y="237"/>
                  </a:cubicBezTo>
                  <a:cubicBezTo>
                    <a:pt x="4465" y="232"/>
                    <a:pt x="4642" y="234"/>
                    <a:pt x="4820" y="237"/>
                  </a:cubicBezTo>
                </a:path>
              </a:pathLst>
            </a:custGeom>
            <a:noFill/>
            <a:ln w="38100">
              <a:solidFill>
                <a:srgbClr val="808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75" name="Line 130"/>
            <p:cNvSpPr>
              <a:spLocks noChangeShapeType="1"/>
            </p:cNvSpPr>
            <p:nvPr/>
          </p:nvSpPr>
          <p:spPr bwMode="auto">
            <a:xfrm>
              <a:off x="3038" y="1569"/>
              <a:ext cx="113" cy="142"/>
            </a:xfrm>
            <a:prstGeom prst="line">
              <a:avLst/>
            </a:prstGeom>
            <a:noFill/>
            <a:ln w="38100">
              <a:solidFill>
                <a:srgbClr val="808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6" name="Group 164"/>
          <p:cNvGrpSpPr>
            <a:grpSpLocks/>
          </p:cNvGrpSpPr>
          <p:nvPr/>
        </p:nvGrpSpPr>
        <p:grpSpPr bwMode="auto">
          <a:xfrm flipH="1">
            <a:off x="4444305" y="2528888"/>
            <a:ext cx="4448175" cy="3286125"/>
            <a:chOff x="-2553" y="1593"/>
            <a:chExt cx="2802" cy="2070"/>
          </a:xfrm>
        </p:grpSpPr>
        <p:sp>
          <p:nvSpPr>
            <p:cNvPr id="23566" name="AutoShape 35"/>
            <p:cNvSpPr>
              <a:spLocks noChangeArrowheads="1"/>
            </p:cNvSpPr>
            <p:nvPr/>
          </p:nvSpPr>
          <p:spPr bwMode="auto">
            <a:xfrm>
              <a:off x="-2553" y="2755"/>
              <a:ext cx="1776" cy="908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7843"/>
              </a:srgbClr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latin typeface="+mn-lt"/>
                </a:rPr>
                <a:t>Thermal Photon (QGP)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>
                  <a:latin typeface="+mn-lt"/>
                </a:rPr>
                <a:t>Thermal Photon (HG)</a:t>
              </a:r>
            </a:p>
          </p:txBody>
        </p:sp>
        <p:sp>
          <p:nvSpPr>
            <p:cNvPr id="23567" name="Text Box 38"/>
            <p:cNvSpPr txBox="1">
              <a:spLocks noChangeArrowheads="1"/>
            </p:cNvSpPr>
            <p:nvPr/>
          </p:nvSpPr>
          <p:spPr bwMode="auto">
            <a:xfrm>
              <a:off x="-2553" y="2758"/>
              <a:ext cx="16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ja-JP" b="0" dirty="0">
                  <a:latin typeface="+mn-lt"/>
                </a:rPr>
                <a:t>Thermal Photon</a:t>
              </a:r>
            </a:p>
          </p:txBody>
        </p:sp>
        <p:sp>
          <p:nvSpPr>
            <p:cNvPr id="23565" name="Freeform 30"/>
            <p:cNvSpPr>
              <a:spLocks/>
            </p:cNvSpPr>
            <p:nvPr/>
          </p:nvSpPr>
          <p:spPr bwMode="auto">
            <a:xfrm rot="18987311" flipH="1">
              <a:off x="-1192" y="2175"/>
              <a:ext cx="1441" cy="90"/>
            </a:xfrm>
            <a:custGeom>
              <a:avLst/>
              <a:gdLst>
                <a:gd name="T0" fmla="*/ 0 w 4820"/>
                <a:gd name="T1" fmla="*/ 0 h 553"/>
                <a:gd name="T2" fmla="*/ 0 w 4820"/>
                <a:gd name="T3" fmla="*/ 0 h 553"/>
                <a:gd name="T4" fmla="*/ 0 w 4820"/>
                <a:gd name="T5" fmla="*/ 0 h 553"/>
                <a:gd name="T6" fmla="*/ 0 w 4820"/>
                <a:gd name="T7" fmla="*/ 0 h 553"/>
                <a:gd name="T8" fmla="*/ 0 w 4820"/>
                <a:gd name="T9" fmla="*/ 0 h 553"/>
                <a:gd name="T10" fmla="*/ 0 w 4820"/>
                <a:gd name="T11" fmla="*/ 0 h 553"/>
                <a:gd name="T12" fmla="*/ 0 w 4820"/>
                <a:gd name="T13" fmla="*/ 0 h 553"/>
                <a:gd name="T14" fmla="*/ 0 w 4820"/>
                <a:gd name="T15" fmla="*/ 0 h 553"/>
                <a:gd name="T16" fmla="*/ 0 w 4820"/>
                <a:gd name="T17" fmla="*/ 0 h 553"/>
                <a:gd name="T18" fmla="*/ 0 w 4820"/>
                <a:gd name="T19" fmla="*/ 0 h 553"/>
                <a:gd name="T20" fmla="*/ 0 w 4820"/>
                <a:gd name="T21" fmla="*/ 0 h 553"/>
                <a:gd name="T22" fmla="*/ 0 w 4820"/>
                <a:gd name="T23" fmla="*/ 0 h 553"/>
                <a:gd name="T24" fmla="*/ 0 w 4820"/>
                <a:gd name="T25" fmla="*/ 0 h 553"/>
                <a:gd name="T26" fmla="*/ 0 w 4820"/>
                <a:gd name="T27" fmla="*/ 0 h 553"/>
                <a:gd name="T28" fmla="*/ 0 w 4820"/>
                <a:gd name="T29" fmla="*/ 0 h 553"/>
                <a:gd name="T30" fmla="*/ 0 w 4820"/>
                <a:gd name="T31" fmla="*/ 0 h 553"/>
                <a:gd name="T32" fmla="*/ 0 w 4820"/>
                <a:gd name="T33" fmla="*/ 0 h 553"/>
                <a:gd name="T34" fmla="*/ 0 w 4820"/>
                <a:gd name="T35" fmla="*/ 0 h 553"/>
                <a:gd name="T36" fmla="*/ 0 w 4820"/>
                <a:gd name="T37" fmla="*/ 0 h 553"/>
                <a:gd name="T38" fmla="*/ 0 w 4820"/>
                <a:gd name="T39" fmla="*/ 0 h 553"/>
                <a:gd name="T40" fmla="*/ 0 w 4820"/>
                <a:gd name="T41" fmla="*/ 0 h 553"/>
                <a:gd name="T42" fmla="*/ 0 w 4820"/>
                <a:gd name="T43" fmla="*/ 0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20"/>
                <a:gd name="T67" fmla="*/ 0 h 553"/>
                <a:gd name="T68" fmla="*/ 4820 w 4820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20" h="553">
                  <a:moveTo>
                    <a:pt x="0" y="293"/>
                  </a:moveTo>
                  <a:cubicBezTo>
                    <a:pt x="87" y="146"/>
                    <a:pt x="175" y="0"/>
                    <a:pt x="255" y="38"/>
                  </a:cubicBezTo>
                  <a:cubicBezTo>
                    <a:pt x="335" y="76"/>
                    <a:pt x="406" y="520"/>
                    <a:pt x="482" y="520"/>
                  </a:cubicBezTo>
                  <a:cubicBezTo>
                    <a:pt x="558" y="520"/>
                    <a:pt x="633" y="38"/>
                    <a:pt x="709" y="38"/>
                  </a:cubicBezTo>
                  <a:cubicBezTo>
                    <a:pt x="785" y="38"/>
                    <a:pt x="865" y="520"/>
                    <a:pt x="936" y="520"/>
                  </a:cubicBezTo>
                  <a:cubicBezTo>
                    <a:pt x="1007" y="520"/>
                    <a:pt x="1059" y="38"/>
                    <a:pt x="1134" y="38"/>
                  </a:cubicBezTo>
                  <a:cubicBezTo>
                    <a:pt x="1209" y="38"/>
                    <a:pt x="1313" y="520"/>
                    <a:pt x="1389" y="520"/>
                  </a:cubicBezTo>
                  <a:cubicBezTo>
                    <a:pt x="1465" y="520"/>
                    <a:pt x="1512" y="43"/>
                    <a:pt x="1588" y="38"/>
                  </a:cubicBezTo>
                  <a:cubicBezTo>
                    <a:pt x="1664" y="33"/>
                    <a:pt x="1768" y="487"/>
                    <a:pt x="1843" y="492"/>
                  </a:cubicBezTo>
                  <a:cubicBezTo>
                    <a:pt x="1918" y="497"/>
                    <a:pt x="1966" y="61"/>
                    <a:pt x="2041" y="66"/>
                  </a:cubicBezTo>
                  <a:cubicBezTo>
                    <a:pt x="2116" y="71"/>
                    <a:pt x="2216" y="525"/>
                    <a:pt x="2296" y="520"/>
                  </a:cubicBezTo>
                  <a:cubicBezTo>
                    <a:pt x="2376" y="515"/>
                    <a:pt x="2447" y="38"/>
                    <a:pt x="2523" y="38"/>
                  </a:cubicBezTo>
                  <a:cubicBezTo>
                    <a:pt x="2599" y="38"/>
                    <a:pt x="2674" y="515"/>
                    <a:pt x="2750" y="520"/>
                  </a:cubicBezTo>
                  <a:cubicBezTo>
                    <a:pt x="2826" y="525"/>
                    <a:pt x="2901" y="66"/>
                    <a:pt x="2977" y="66"/>
                  </a:cubicBezTo>
                  <a:cubicBezTo>
                    <a:pt x="3053" y="66"/>
                    <a:pt x="3133" y="520"/>
                    <a:pt x="3204" y="520"/>
                  </a:cubicBezTo>
                  <a:cubicBezTo>
                    <a:pt x="3275" y="520"/>
                    <a:pt x="3331" y="66"/>
                    <a:pt x="3402" y="66"/>
                  </a:cubicBezTo>
                  <a:cubicBezTo>
                    <a:pt x="3473" y="66"/>
                    <a:pt x="3553" y="520"/>
                    <a:pt x="3629" y="520"/>
                  </a:cubicBezTo>
                  <a:cubicBezTo>
                    <a:pt x="3705" y="520"/>
                    <a:pt x="3776" y="66"/>
                    <a:pt x="3856" y="66"/>
                  </a:cubicBezTo>
                  <a:cubicBezTo>
                    <a:pt x="3936" y="66"/>
                    <a:pt x="4050" y="487"/>
                    <a:pt x="4111" y="520"/>
                  </a:cubicBezTo>
                  <a:cubicBezTo>
                    <a:pt x="4172" y="553"/>
                    <a:pt x="4182" y="312"/>
                    <a:pt x="4224" y="265"/>
                  </a:cubicBezTo>
                  <a:cubicBezTo>
                    <a:pt x="4266" y="218"/>
                    <a:pt x="4267" y="242"/>
                    <a:pt x="4366" y="237"/>
                  </a:cubicBezTo>
                  <a:cubicBezTo>
                    <a:pt x="4465" y="232"/>
                    <a:pt x="4642" y="234"/>
                    <a:pt x="4820" y="23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68" name="Freeform 131"/>
            <p:cNvSpPr>
              <a:spLocks/>
            </p:cNvSpPr>
            <p:nvPr/>
          </p:nvSpPr>
          <p:spPr bwMode="auto">
            <a:xfrm rot="5163832">
              <a:off x="-2445" y="2070"/>
              <a:ext cx="1096" cy="142"/>
            </a:xfrm>
            <a:custGeom>
              <a:avLst/>
              <a:gdLst>
                <a:gd name="T0" fmla="*/ 0 w 4820"/>
                <a:gd name="T1" fmla="*/ 0 h 553"/>
                <a:gd name="T2" fmla="*/ 0 w 4820"/>
                <a:gd name="T3" fmla="*/ 0 h 553"/>
                <a:gd name="T4" fmla="*/ 0 w 4820"/>
                <a:gd name="T5" fmla="*/ 0 h 553"/>
                <a:gd name="T6" fmla="*/ 0 w 4820"/>
                <a:gd name="T7" fmla="*/ 0 h 553"/>
                <a:gd name="T8" fmla="*/ 0 w 4820"/>
                <a:gd name="T9" fmla="*/ 0 h 553"/>
                <a:gd name="T10" fmla="*/ 0 w 4820"/>
                <a:gd name="T11" fmla="*/ 0 h 553"/>
                <a:gd name="T12" fmla="*/ 0 w 4820"/>
                <a:gd name="T13" fmla="*/ 0 h 553"/>
                <a:gd name="T14" fmla="*/ 0 w 4820"/>
                <a:gd name="T15" fmla="*/ 0 h 553"/>
                <a:gd name="T16" fmla="*/ 0 w 4820"/>
                <a:gd name="T17" fmla="*/ 0 h 553"/>
                <a:gd name="T18" fmla="*/ 0 w 4820"/>
                <a:gd name="T19" fmla="*/ 0 h 553"/>
                <a:gd name="T20" fmla="*/ 0 w 4820"/>
                <a:gd name="T21" fmla="*/ 0 h 553"/>
                <a:gd name="T22" fmla="*/ 0 w 4820"/>
                <a:gd name="T23" fmla="*/ 0 h 553"/>
                <a:gd name="T24" fmla="*/ 0 w 4820"/>
                <a:gd name="T25" fmla="*/ 0 h 553"/>
                <a:gd name="T26" fmla="*/ 0 w 4820"/>
                <a:gd name="T27" fmla="*/ 0 h 553"/>
                <a:gd name="T28" fmla="*/ 0 w 4820"/>
                <a:gd name="T29" fmla="*/ 0 h 553"/>
                <a:gd name="T30" fmla="*/ 0 w 4820"/>
                <a:gd name="T31" fmla="*/ 0 h 553"/>
                <a:gd name="T32" fmla="*/ 0 w 4820"/>
                <a:gd name="T33" fmla="*/ 0 h 553"/>
                <a:gd name="T34" fmla="*/ 0 w 4820"/>
                <a:gd name="T35" fmla="*/ 0 h 553"/>
                <a:gd name="T36" fmla="*/ 0 w 4820"/>
                <a:gd name="T37" fmla="*/ 0 h 553"/>
                <a:gd name="T38" fmla="*/ 0 w 4820"/>
                <a:gd name="T39" fmla="*/ 0 h 553"/>
                <a:gd name="T40" fmla="*/ 0 w 4820"/>
                <a:gd name="T41" fmla="*/ 0 h 553"/>
                <a:gd name="T42" fmla="*/ 0 w 4820"/>
                <a:gd name="T43" fmla="*/ 0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20"/>
                <a:gd name="T67" fmla="*/ 0 h 553"/>
                <a:gd name="T68" fmla="*/ 4820 w 4820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20" h="553">
                  <a:moveTo>
                    <a:pt x="0" y="293"/>
                  </a:moveTo>
                  <a:cubicBezTo>
                    <a:pt x="87" y="146"/>
                    <a:pt x="175" y="0"/>
                    <a:pt x="255" y="38"/>
                  </a:cubicBezTo>
                  <a:cubicBezTo>
                    <a:pt x="335" y="76"/>
                    <a:pt x="406" y="520"/>
                    <a:pt x="482" y="520"/>
                  </a:cubicBezTo>
                  <a:cubicBezTo>
                    <a:pt x="558" y="520"/>
                    <a:pt x="633" y="38"/>
                    <a:pt x="709" y="38"/>
                  </a:cubicBezTo>
                  <a:cubicBezTo>
                    <a:pt x="785" y="38"/>
                    <a:pt x="865" y="520"/>
                    <a:pt x="936" y="520"/>
                  </a:cubicBezTo>
                  <a:cubicBezTo>
                    <a:pt x="1007" y="520"/>
                    <a:pt x="1059" y="38"/>
                    <a:pt x="1134" y="38"/>
                  </a:cubicBezTo>
                  <a:cubicBezTo>
                    <a:pt x="1209" y="38"/>
                    <a:pt x="1313" y="520"/>
                    <a:pt x="1389" y="520"/>
                  </a:cubicBezTo>
                  <a:cubicBezTo>
                    <a:pt x="1465" y="520"/>
                    <a:pt x="1512" y="43"/>
                    <a:pt x="1588" y="38"/>
                  </a:cubicBezTo>
                  <a:cubicBezTo>
                    <a:pt x="1664" y="33"/>
                    <a:pt x="1768" y="487"/>
                    <a:pt x="1843" y="492"/>
                  </a:cubicBezTo>
                  <a:cubicBezTo>
                    <a:pt x="1918" y="497"/>
                    <a:pt x="1966" y="61"/>
                    <a:pt x="2041" y="66"/>
                  </a:cubicBezTo>
                  <a:cubicBezTo>
                    <a:pt x="2116" y="71"/>
                    <a:pt x="2216" y="525"/>
                    <a:pt x="2296" y="520"/>
                  </a:cubicBezTo>
                  <a:cubicBezTo>
                    <a:pt x="2376" y="515"/>
                    <a:pt x="2447" y="38"/>
                    <a:pt x="2523" y="38"/>
                  </a:cubicBezTo>
                  <a:cubicBezTo>
                    <a:pt x="2599" y="38"/>
                    <a:pt x="2674" y="515"/>
                    <a:pt x="2750" y="520"/>
                  </a:cubicBezTo>
                  <a:cubicBezTo>
                    <a:pt x="2826" y="525"/>
                    <a:pt x="2901" y="66"/>
                    <a:pt x="2977" y="66"/>
                  </a:cubicBezTo>
                  <a:cubicBezTo>
                    <a:pt x="3053" y="66"/>
                    <a:pt x="3133" y="520"/>
                    <a:pt x="3204" y="520"/>
                  </a:cubicBezTo>
                  <a:cubicBezTo>
                    <a:pt x="3275" y="520"/>
                    <a:pt x="3331" y="66"/>
                    <a:pt x="3402" y="66"/>
                  </a:cubicBezTo>
                  <a:cubicBezTo>
                    <a:pt x="3473" y="66"/>
                    <a:pt x="3553" y="520"/>
                    <a:pt x="3629" y="520"/>
                  </a:cubicBezTo>
                  <a:cubicBezTo>
                    <a:pt x="3705" y="520"/>
                    <a:pt x="3776" y="66"/>
                    <a:pt x="3856" y="66"/>
                  </a:cubicBezTo>
                  <a:cubicBezTo>
                    <a:pt x="3936" y="66"/>
                    <a:pt x="4050" y="487"/>
                    <a:pt x="4111" y="520"/>
                  </a:cubicBezTo>
                  <a:cubicBezTo>
                    <a:pt x="4172" y="553"/>
                    <a:pt x="4182" y="312"/>
                    <a:pt x="4224" y="265"/>
                  </a:cubicBezTo>
                  <a:cubicBezTo>
                    <a:pt x="4266" y="218"/>
                    <a:pt x="4267" y="242"/>
                    <a:pt x="4366" y="237"/>
                  </a:cubicBezTo>
                  <a:cubicBezTo>
                    <a:pt x="4465" y="232"/>
                    <a:pt x="4642" y="234"/>
                    <a:pt x="4820" y="23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569" name="Freeform 132"/>
            <p:cNvSpPr>
              <a:spLocks/>
            </p:cNvSpPr>
            <p:nvPr/>
          </p:nvSpPr>
          <p:spPr bwMode="auto">
            <a:xfrm rot="6517267">
              <a:off x="-1566" y="2183"/>
              <a:ext cx="1096" cy="142"/>
            </a:xfrm>
            <a:custGeom>
              <a:avLst/>
              <a:gdLst>
                <a:gd name="T0" fmla="*/ 0 w 4820"/>
                <a:gd name="T1" fmla="*/ 0 h 553"/>
                <a:gd name="T2" fmla="*/ 0 w 4820"/>
                <a:gd name="T3" fmla="*/ 0 h 553"/>
                <a:gd name="T4" fmla="*/ 0 w 4820"/>
                <a:gd name="T5" fmla="*/ 0 h 553"/>
                <a:gd name="T6" fmla="*/ 0 w 4820"/>
                <a:gd name="T7" fmla="*/ 0 h 553"/>
                <a:gd name="T8" fmla="*/ 0 w 4820"/>
                <a:gd name="T9" fmla="*/ 0 h 553"/>
                <a:gd name="T10" fmla="*/ 0 w 4820"/>
                <a:gd name="T11" fmla="*/ 0 h 553"/>
                <a:gd name="T12" fmla="*/ 0 w 4820"/>
                <a:gd name="T13" fmla="*/ 0 h 553"/>
                <a:gd name="T14" fmla="*/ 0 w 4820"/>
                <a:gd name="T15" fmla="*/ 0 h 553"/>
                <a:gd name="T16" fmla="*/ 0 w 4820"/>
                <a:gd name="T17" fmla="*/ 0 h 553"/>
                <a:gd name="T18" fmla="*/ 0 w 4820"/>
                <a:gd name="T19" fmla="*/ 0 h 553"/>
                <a:gd name="T20" fmla="*/ 0 w 4820"/>
                <a:gd name="T21" fmla="*/ 0 h 553"/>
                <a:gd name="T22" fmla="*/ 0 w 4820"/>
                <a:gd name="T23" fmla="*/ 0 h 553"/>
                <a:gd name="T24" fmla="*/ 0 w 4820"/>
                <a:gd name="T25" fmla="*/ 0 h 553"/>
                <a:gd name="T26" fmla="*/ 0 w 4820"/>
                <a:gd name="T27" fmla="*/ 0 h 553"/>
                <a:gd name="T28" fmla="*/ 0 w 4820"/>
                <a:gd name="T29" fmla="*/ 0 h 553"/>
                <a:gd name="T30" fmla="*/ 0 w 4820"/>
                <a:gd name="T31" fmla="*/ 0 h 553"/>
                <a:gd name="T32" fmla="*/ 0 w 4820"/>
                <a:gd name="T33" fmla="*/ 0 h 553"/>
                <a:gd name="T34" fmla="*/ 0 w 4820"/>
                <a:gd name="T35" fmla="*/ 0 h 553"/>
                <a:gd name="T36" fmla="*/ 0 w 4820"/>
                <a:gd name="T37" fmla="*/ 0 h 553"/>
                <a:gd name="T38" fmla="*/ 0 w 4820"/>
                <a:gd name="T39" fmla="*/ 0 h 553"/>
                <a:gd name="T40" fmla="*/ 0 w 4820"/>
                <a:gd name="T41" fmla="*/ 0 h 553"/>
                <a:gd name="T42" fmla="*/ 0 w 4820"/>
                <a:gd name="T43" fmla="*/ 0 h 55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20"/>
                <a:gd name="T67" fmla="*/ 0 h 553"/>
                <a:gd name="T68" fmla="*/ 4820 w 4820"/>
                <a:gd name="T69" fmla="*/ 553 h 55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20" h="553">
                  <a:moveTo>
                    <a:pt x="0" y="293"/>
                  </a:moveTo>
                  <a:cubicBezTo>
                    <a:pt x="87" y="146"/>
                    <a:pt x="175" y="0"/>
                    <a:pt x="255" y="38"/>
                  </a:cubicBezTo>
                  <a:cubicBezTo>
                    <a:pt x="335" y="76"/>
                    <a:pt x="406" y="520"/>
                    <a:pt x="482" y="520"/>
                  </a:cubicBezTo>
                  <a:cubicBezTo>
                    <a:pt x="558" y="520"/>
                    <a:pt x="633" y="38"/>
                    <a:pt x="709" y="38"/>
                  </a:cubicBezTo>
                  <a:cubicBezTo>
                    <a:pt x="785" y="38"/>
                    <a:pt x="865" y="520"/>
                    <a:pt x="936" y="520"/>
                  </a:cubicBezTo>
                  <a:cubicBezTo>
                    <a:pt x="1007" y="520"/>
                    <a:pt x="1059" y="38"/>
                    <a:pt x="1134" y="38"/>
                  </a:cubicBezTo>
                  <a:cubicBezTo>
                    <a:pt x="1209" y="38"/>
                    <a:pt x="1313" y="520"/>
                    <a:pt x="1389" y="520"/>
                  </a:cubicBezTo>
                  <a:cubicBezTo>
                    <a:pt x="1465" y="520"/>
                    <a:pt x="1512" y="43"/>
                    <a:pt x="1588" y="38"/>
                  </a:cubicBezTo>
                  <a:cubicBezTo>
                    <a:pt x="1664" y="33"/>
                    <a:pt x="1768" y="487"/>
                    <a:pt x="1843" y="492"/>
                  </a:cubicBezTo>
                  <a:cubicBezTo>
                    <a:pt x="1918" y="497"/>
                    <a:pt x="1966" y="61"/>
                    <a:pt x="2041" y="66"/>
                  </a:cubicBezTo>
                  <a:cubicBezTo>
                    <a:pt x="2116" y="71"/>
                    <a:pt x="2216" y="525"/>
                    <a:pt x="2296" y="520"/>
                  </a:cubicBezTo>
                  <a:cubicBezTo>
                    <a:pt x="2376" y="515"/>
                    <a:pt x="2447" y="38"/>
                    <a:pt x="2523" y="38"/>
                  </a:cubicBezTo>
                  <a:cubicBezTo>
                    <a:pt x="2599" y="38"/>
                    <a:pt x="2674" y="515"/>
                    <a:pt x="2750" y="520"/>
                  </a:cubicBezTo>
                  <a:cubicBezTo>
                    <a:pt x="2826" y="525"/>
                    <a:pt x="2901" y="66"/>
                    <a:pt x="2977" y="66"/>
                  </a:cubicBezTo>
                  <a:cubicBezTo>
                    <a:pt x="3053" y="66"/>
                    <a:pt x="3133" y="520"/>
                    <a:pt x="3204" y="520"/>
                  </a:cubicBezTo>
                  <a:cubicBezTo>
                    <a:pt x="3275" y="520"/>
                    <a:pt x="3331" y="66"/>
                    <a:pt x="3402" y="66"/>
                  </a:cubicBezTo>
                  <a:cubicBezTo>
                    <a:pt x="3473" y="66"/>
                    <a:pt x="3553" y="520"/>
                    <a:pt x="3629" y="520"/>
                  </a:cubicBezTo>
                  <a:cubicBezTo>
                    <a:pt x="3705" y="520"/>
                    <a:pt x="3776" y="66"/>
                    <a:pt x="3856" y="66"/>
                  </a:cubicBezTo>
                  <a:cubicBezTo>
                    <a:pt x="3936" y="66"/>
                    <a:pt x="4050" y="487"/>
                    <a:pt x="4111" y="520"/>
                  </a:cubicBezTo>
                  <a:cubicBezTo>
                    <a:pt x="4172" y="553"/>
                    <a:pt x="4182" y="312"/>
                    <a:pt x="4224" y="265"/>
                  </a:cubicBezTo>
                  <a:cubicBezTo>
                    <a:pt x="4266" y="218"/>
                    <a:pt x="4267" y="242"/>
                    <a:pt x="4366" y="237"/>
                  </a:cubicBezTo>
                  <a:cubicBezTo>
                    <a:pt x="4465" y="232"/>
                    <a:pt x="4642" y="234"/>
                    <a:pt x="4820" y="23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57" name="WordArt 34"/>
          <p:cNvSpPr>
            <a:spLocks noChangeArrowheads="1" noChangeShapeType="1" noTextEdit="1"/>
          </p:cNvSpPr>
          <p:nvPr/>
        </p:nvSpPr>
        <p:spPr bwMode="auto">
          <a:xfrm>
            <a:off x="899592" y="5805264"/>
            <a:ext cx="7200900" cy="630237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/>
            <a:r>
              <a:rPr lang="en-US" altLang="ja-JP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0066FF"/>
                    </a:gs>
                  </a:gsLst>
                  <a:lin ang="0" scaled="1"/>
                </a:gradFill>
                <a:latin typeface="ＭＳ Ｐゴシック"/>
                <a:ea typeface="ＭＳ Ｐゴシック"/>
              </a:rPr>
              <a:t>Time Evolution</a:t>
            </a:r>
            <a:endParaRPr lang="ja-JP" altLang="en-US" sz="32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0066FF"/>
                  </a:gs>
                </a:gsLst>
                <a:lin ang="0" scaled="1"/>
              </a:gradFill>
              <a:latin typeface="ＭＳ Ｐゴシック"/>
              <a:ea typeface="ＭＳ Ｐゴシック"/>
            </a:endParaRPr>
          </a:p>
        </p:txBody>
      </p:sp>
      <p:sp>
        <p:nvSpPr>
          <p:cNvPr id="6" name="ストライプ矢印 5"/>
          <p:cNvSpPr/>
          <p:nvPr/>
        </p:nvSpPr>
        <p:spPr>
          <a:xfrm>
            <a:off x="443741" y="5373216"/>
            <a:ext cx="8232715" cy="398437"/>
          </a:xfrm>
          <a:prstGeom prst="stripedRightArrow">
            <a:avLst>
              <a:gd name="adj1" fmla="val 50000"/>
              <a:gd name="adj2" fmla="val 475733"/>
            </a:avLst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36000">
                <a:srgbClr val="FF0000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10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665660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コンテンツ プレースホルダ 37"/>
          <p:cNvSpPr>
            <a:spLocks noGrp="1"/>
          </p:cNvSpPr>
          <p:nvPr>
            <p:ph idx="13"/>
          </p:nvPr>
        </p:nvSpPr>
        <p:spPr>
          <a:xfrm>
            <a:off x="5072063" y="1143000"/>
            <a:ext cx="3748409" cy="5167313"/>
          </a:xfrm>
        </p:spPr>
        <p:txBody>
          <a:bodyPr/>
          <a:lstStyle/>
          <a:p>
            <a:r>
              <a:rPr lang="en-US" altLang="ja-JP" dirty="0" smtClean="0">
                <a:solidFill>
                  <a:srgbClr val="00B050"/>
                </a:solidFill>
                <a:cs typeface="Arial" charset="0"/>
              </a:rPr>
              <a:t>high </a:t>
            </a:r>
            <a:r>
              <a:rPr lang="en-US" altLang="ja-JP" i="1" dirty="0" err="1" smtClean="0">
                <a:solidFill>
                  <a:srgbClr val="00B050"/>
                </a:solidFill>
              </a:rPr>
              <a:t>p</a:t>
            </a:r>
            <a:r>
              <a:rPr lang="en-US" altLang="ja-JP" baseline="-25000" dirty="0" err="1" smtClean="0">
                <a:solidFill>
                  <a:srgbClr val="00B050"/>
                </a:solidFill>
              </a:rPr>
              <a:t>T</a:t>
            </a:r>
            <a:r>
              <a:rPr lang="en-US" altLang="ja-JP" i="1" baseline="-25000" dirty="0" smtClean="0">
                <a:solidFill>
                  <a:srgbClr val="00B050"/>
                </a:solidFill>
              </a:rPr>
              <a:t> </a:t>
            </a:r>
            <a:r>
              <a:rPr lang="en-US" altLang="ja-JP" dirty="0" smtClean="0">
                <a:solidFill>
                  <a:srgbClr val="00B050"/>
                </a:solidFill>
                <a:cs typeface="Arial" charset="0"/>
              </a:rPr>
              <a:t>: </a:t>
            </a:r>
            <a:r>
              <a:rPr lang="en-US" altLang="ja-JP" dirty="0" err="1" smtClean="0">
                <a:solidFill>
                  <a:srgbClr val="00B050"/>
                </a:solidFill>
                <a:cs typeface="Arial" charset="0"/>
              </a:rPr>
              <a:t>pQCD</a:t>
            </a:r>
            <a:r>
              <a:rPr lang="en-US" altLang="ja-JP" dirty="0" smtClean="0">
                <a:solidFill>
                  <a:srgbClr val="00B050"/>
                </a:solidFill>
                <a:cs typeface="Arial" charset="0"/>
              </a:rPr>
              <a:t> photons</a:t>
            </a:r>
          </a:p>
          <a:p>
            <a:r>
              <a:rPr lang="en-US" altLang="ja-JP" dirty="0" smtClean="0">
                <a:solidFill>
                  <a:schemeClr val="accent2"/>
                </a:solidFill>
                <a:cs typeface="Arial" charset="0"/>
              </a:rPr>
              <a:t>low </a:t>
            </a:r>
            <a:r>
              <a:rPr lang="en-US" altLang="ja-JP" i="1" dirty="0" err="1" smtClean="0">
                <a:solidFill>
                  <a:schemeClr val="accent2"/>
                </a:solidFill>
                <a:cs typeface="Arial" charset="0"/>
              </a:rPr>
              <a:t>p</a:t>
            </a:r>
            <a:r>
              <a:rPr lang="en-US" altLang="ja-JP" baseline="-25000" dirty="0" err="1" smtClean="0">
                <a:solidFill>
                  <a:schemeClr val="accent2"/>
                </a:solidFill>
                <a:cs typeface="Arial" charset="0"/>
              </a:rPr>
              <a:t>T</a:t>
            </a:r>
            <a:r>
              <a:rPr lang="en-US" altLang="ja-JP" i="1" baseline="-25000" dirty="0" smtClean="0">
                <a:solidFill>
                  <a:schemeClr val="accent2"/>
                </a:solidFill>
                <a:cs typeface="Arial" charset="0"/>
              </a:rPr>
              <a:t> </a:t>
            </a:r>
            <a:r>
              <a:rPr lang="en-US" altLang="ja-JP" dirty="0" smtClean="0">
                <a:solidFill>
                  <a:schemeClr val="accent2"/>
                </a:solidFill>
                <a:cs typeface="Arial" charset="0"/>
              </a:rPr>
              <a:t>: photons from </a:t>
            </a:r>
            <a:r>
              <a:rPr lang="en-US" altLang="ja-JP" dirty="0" err="1" smtClean="0">
                <a:solidFill>
                  <a:schemeClr val="accent2"/>
                </a:solidFill>
                <a:cs typeface="Arial" charset="0"/>
              </a:rPr>
              <a:t>hadronic</a:t>
            </a:r>
            <a:r>
              <a:rPr lang="en-US" altLang="ja-JP" dirty="0" smtClean="0">
                <a:solidFill>
                  <a:schemeClr val="accent2"/>
                </a:solidFill>
                <a:cs typeface="Arial" charset="0"/>
              </a:rPr>
              <a:t> gas</a:t>
            </a:r>
          </a:p>
          <a:p>
            <a:r>
              <a:rPr lang="en-US" altLang="ja-JP" dirty="0" smtClean="0">
                <a:solidFill>
                  <a:srgbClr val="FF0000"/>
                </a:solidFill>
                <a:cs typeface="Arial" charset="0"/>
              </a:rPr>
              <a:t>intermediate </a:t>
            </a:r>
            <a:r>
              <a:rPr lang="en-US" altLang="ja-JP" i="1" dirty="0" err="1" smtClean="0">
                <a:solidFill>
                  <a:srgbClr val="FF0000"/>
                </a:solidFill>
                <a:cs typeface="Arial" charset="0"/>
              </a:rPr>
              <a:t>p</a:t>
            </a:r>
            <a:r>
              <a:rPr lang="en-US" altLang="ja-JP" baseline="-25000" dirty="0" err="1" smtClean="0">
                <a:solidFill>
                  <a:srgbClr val="FF0000"/>
                </a:solidFill>
                <a:cs typeface="Arial" charset="0"/>
              </a:rPr>
              <a:t>T</a:t>
            </a:r>
            <a:r>
              <a:rPr lang="en-US" altLang="ja-JP" i="1" baseline="-250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cs typeface="Arial" charset="0"/>
              </a:rPr>
              <a:t>: QGP thermal photons dominant (!)</a:t>
            </a:r>
            <a:endParaRPr lang="en-US" altLang="ja-JP" i="1" dirty="0" smtClean="0">
              <a:solidFill>
                <a:schemeClr val="accent2"/>
              </a:solidFill>
              <a:cs typeface="Arial" charset="0"/>
            </a:endParaRPr>
          </a:p>
          <a:p>
            <a:r>
              <a:rPr lang="en-US" altLang="ja-JP" dirty="0" smtClean="0">
                <a:cs typeface="Arial" charset="0"/>
              </a:rPr>
              <a:t>also other sources</a:t>
            </a:r>
          </a:p>
          <a:p>
            <a:r>
              <a:rPr lang="en-US" altLang="ja-JP" dirty="0" smtClean="0">
                <a:solidFill>
                  <a:srgbClr val="00B0F0"/>
                </a:solidFill>
                <a:cs typeface="Arial" charset="0"/>
              </a:rPr>
              <a:t>plus hadron decay photons everywhere</a:t>
            </a:r>
          </a:p>
          <a:p>
            <a:pPr>
              <a:buFontTx/>
              <a:buNone/>
            </a:pPr>
            <a:endParaRPr lang="en-US" altLang="ja-JP" dirty="0" smtClean="0"/>
          </a:p>
          <a:p>
            <a:endParaRPr lang="ja-JP" altLang="en-US" dirty="0" smtClean="0"/>
          </a:p>
        </p:txBody>
      </p:sp>
      <p:sp>
        <p:nvSpPr>
          <p:cNvPr id="24579" name="タイトル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Where to Catch Thermal Photons</a:t>
            </a:r>
            <a:endParaRPr lang="ja-JP" altLang="en-US" smtClean="0"/>
          </a:p>
        </p:txBody>
      </p:sp>
      <p:grpSp>
        <p:nvGrpSpPr>
          <p:cNvPr id="24580" name="グループ化 24"/>
          <p:cNvGrpSpPr>
            <a:grpSpLocks/>
          </p:cNvGrpSpPr>
          <p:nvPr/>
        </p:nvGrpSpPr>
        <p:grpSpPr bwMode="auto">
          <a:xfrm>
            <a:off x="228600" y="2209800"/>
            <a:ext cx="4770438" cy="4057650"/>
            <a:chOff x="5880100" y="3543300"/>
            <a:chExt cx="3192463" cy="2600325"/>
          </a:xfrm>
        </p:grpSpPr>
        <p:pic>
          <p:nvPicPr>
            <p:cNvPr id="24611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0100" y="3543300"/>
              <a:ext cx="3192463" cy="260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612" name="Comment 17"/>
            <p:cNvSpPr>
              <a:spLocks noChangeArrowheads="1"/>
            </p:cNvSpPr>
            <p:nvPr/>
          </p:nvSpPr>
          <p:spPr bwMode="auto">
            <a:xfrm>
              <a:off x="6492033" y="5435555"/>
              <a:ext cx="2199134" cy="216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13500000">
                <a:srgbClr val="99903B"/>
              </a:prstShdw>
            </a:effec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altLang="ja-JP" sz="1600" dirty="0" err="1">
                  <a:solidFill>
                    <a:srgbClr val="002060"/>
                  </a:solidFill>
                  <a:latin typeface="+mn-lt"/>
                  <a:ea typeface="Arial Unicode MS" pitchFamily="50" charset="-128"/>
                  <a:cs typeface="Arial Unicode MS" pitchFamily="50" charset="-128"/>
                </a:rPr>
                <a:t>S.Turbide</a:t>
              </a:r>
              <a:r>
                <a:rPr lang="en-US" altLang="ja-JP" sz="1600" dirty="0">
                  <a:solidFill>
                    <a:srgbClr val="002060"/>
                  </a:solidFill>
                  <a:latin typeface="+mn-lt"/>
                  <a:ea typeface="Arial Unicode MS" pitchFamily="50" charset="-128"/>
                  <a:cs typeface="Arial Unicode MS" pitchFamily="50" charset="-128"/>
                </a:rPr>
                <a:t> </a:t>
              </a:r>
              <a:r>
                <a:rPr lang="en-US" altLang="ja-JP" sz="1600" i="1" dirty="0">
                  <a:solidFill>
                    <a:srgbClr val="002060"/>
                  </a:solidFill>
                  <a:latin typeface="+mn-lt"/>
                  <a:ea typeface="Arial Unicode MS" pitchFamily="50" charset="-128"/>
                  <a:cs typeface="Arial Unicode MS" pitchFamily="50" charset="-128"/>
                </a:rPr>
                <a:t>et al.</a:t>
              </a:r>
              <a:r>
                <a:rPr lang="en-US" altLang="ja-JP" sz="1600" dirty="0">
                  <a:solidFill>
                    <a:srgbClr val="002060"/>
                  </a:solidFill>
                  <a:latin typeface="+mn-lt"/>
                  <a:ea typeface="Arial Unicode MS" pitchFamily="50" charset="-128"/>
                  <a:cs typeface="Arial Unicode MS" pitchFamily="50" charset="-128"/>
                </a:rPr>
                <a:t>, PRC 69 014903 </a:t>
              </a:r>
            </a:p>
          </p:txBody>
        </p:sp>
      </p:grpSp>
      <p:sp>
        <p:nvSpPr>
          <p:cNvPr id="6" name="円/楕円 26"/>
          <p:cNvSpPr/>
          <p:nvPr/>
        </p:nvSpPr>
        <p:spPr bwMode="auto">
          <a:xfrm rot="1957616">
            <a:off x="2071688" y="3503613"/>
            <a:ext cx="2027237" cy="444500"/>
          </a:xfrm>
          <a:prstGeom prst="ellipse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3810000" y="1143000"/>
            <a:ext cx="1290638" cy="869950"/>
            <a:chOff x="659" y="2526"/>
            <a:chExt cx="1404" cy="665"/>
          </a:xfrm>
        </p:grpSpPr>
        <p:grpSp>
          <p:nvGrpSpPr>
            <p:cNvPr id="24601" name="Group 34"/>
            <p:cNvGrpSpPr>
              <a:grpSpLocks/>
            </p:cNvGrpSpPr>
            <p:nvPr/>
          </p:nvGrpSpPr>
          <p:grpSpPr bwMode="auto">
            <a:xfrm>
              <a:off x="852" y="2575"/>
              <a:ext cx="938" cy="460"/>
              <a:chOff x="2144" y="2660"/>
              <a:chExt cx="878" cy="410"/>
            </a:xfrm>
          </p:grpSpPr>
          <p:sp>
            <p:nvSpPr>
              <p:cNvPr id="24606" name="Freeform 35"/>
              <p:cNvSpPr>
                <a:spLocks/>
              </p:cNvSpPr>
              <p:nvPr/>
            </p:nvSpPr>
            <p:spPr bwMode="auto">
              <a:xfrm>
                <a:off x="2144" y="2660"/>
                <a:ext cx="456" cy="74"/>
              </a:xfrm>
              <a:custGeom>
                <a:avLst/>
                <a:gdLst>
                  <a:gd name="T0" fmla="*/ 0 w 744"/>
                  <a:gd name="T1" fmla="*/ 0 h 152"/>
                  <a:gd name="T2" fmla="*/ 1 w 744"/>
                  <a:gd name="T3" fmla="*/ 0 h 152"/>
                  <a:gd name="T4" fmla="*/ 1 w 744"/>
                  <a:gd name="T5" fmla="*/ 0 h 152"/>
                  <a:gd name="T6" fmla="*/ 1 w 744"/>
                  <a:gd name="T7" fmla="*/ 0 h 152"/>
                  <a:gd name="T8" fmla="*/ 1 w 744"/>
                  <a:gd name="T9" fmla="*/ 0 h 152"/>
                  <a:gd name="T10" fmla="*/ 1 w 744"/>
                  <a:gd name="T11" fmla="*/ 0 h 152"/>
                  <a:gd name="T12" fmla="*/ 1 w 744"/>
                  <a:gd name="T13" fmla="*/ 0 h 152"/>
                  <a:gd name="T14" fmla="*/ 1 w 744"/>
                  <a:gd name="T15" fmla="*/ 0 h 152"/>
                  <a:gd name="T16" fmla="*/ 1 w 744"/>
                  <a:gd name="T17" fmla="*/ 0 h 152"/>
                  <a:gd name="T18" fmla="*/ 1 w 744"/>
                  <a:gd name="T19" fmla="*/ 0 h 152"/>
                  <a:gd name="T20" fmla="*/ 1 w 744"/>
                  <a:gd name="T21" fmla="*/ 0 h 152"/>
                  <a:gd name="T22" fmla="*/ 1 w 744"/>
                  <a:gd name="T23" fmla="*/ 0 h 152"/>
                  <a:gd name="T24" fmla="*/ 1 w 744"/>
                  <a:gd name="T25" fmla="*/ 0 h 152"/>
                  <a:gd name="T26" fmla="*/ 1 w 744"/>
                  <a:gd name="T27" fmla="*/ 0 h 152"/>
                  <a:gd name="T28" fmla="*/ 1 w 744"/>
                  <a:gd name="T29" fmla="*/ 0 h 152"/>
                  <a:gd name="T30" fmla="*/ 1 w 744"/>
                  <a:gd name="T31" fmla="*/ 0 h 152"/>
                  <a:gd name="T32" fmla="*/ 1 w 744"/>
                  <a:gd name="T33" fmla="*/ 0 h 152"/>
                  <a:gd name="T34" fmla="*/ 1 w 744"/>
                  <a:gd name="T35" fmla="*/ 0 h 152"/>
                  <a:gd name="T36" fmla="*/ 1 w 744"/>
                  <a:gd name="T37" fmla="*/ 0 h 152"/>
                  <a:gd name="T38" fmla="*/ 1 w 744"/>
                  <a:gd name="T39" fmla="*/ 0 h 152"/>
                  <a:gd name="T40" fmla="*/ 1 w 744"/>
                  <a:gd name="T41" fmla="*/ 0 h 152"/>
                  <a:gd name="T42" fmla="*/ 1 w 744"/>
                  <a:gd name="T43" fmla="*/ 0 h 152"/>
                  <a:gd name="T44" fmla="*/ 1 w 744"/>
                  <a:gd name="T45" fmla="*/ 0 h 152"/>
                  <a:gd name="T46" fmla="*/ 1 w 744"/>
                  <a:gd name="T47" fmla="*/ 0 h 152"/>
                  <a:gd name="T48" fmla="*/ 1 w 744"/>
                  <a:gd name="T49" fmla="*/ 0 h 152"/>
                  <a:gd name="T50" fmla="*/ 1 w 744"/>
                  <a:gd name="T51" fmla="*/ 0 h 152"/>
                  <a:gd name="T52" fmla="*/ 1 w 744"/>
                  <a:gd name="T53" fmla="*/ 0 h 152"/>
                  <a:gd name="T54" fmla="*/ 1 w 744"/>
                  <a:gd name="T55" fmla="*/ 0 h 152"/>
                  <a:gd name="T56" fmla="*/ 1 w 744"/>
                  <a:gd name="T57" fmla="*/ 0 h 152"/>
                  <a:gd name="T58" fmla="*/ 1 w 744"/>
                  <a:gd name="T59" fmla="*/ 0 h 152"/>
                  <a:gd name="T60" fmla="*/ 1 w 744"/>
                  <a:gd name="T61" fmla="*/ 0 h 152"/>
                  <a:gd name="T62" fmla="*/ 1 w 744"/>
                  <a:gd name="T63" fmla="*/ 0 h 15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44"/>
                  <a:gd name="T97" fmla="*/ 0 h 152"/>
                  <a:gd name="T98" fmla="*/ 744 w 744"/>
                  <a:gd name="T99" fmla="*/ 152 h 15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44" h="152">
                    <a:moveTo>
                      <a:pt x="0" y="82"/>
                    </a:moveTo>
                    <a:cubicBezTo>
                      <a:pt x="26" y="44"/>
                      <a:pt x="52" y="6"/>
                      <a:pt x="68" y="6"/>
                    </a:cubicBezTo>
                    <a:cubicBezTo>
                      <a:pt x="84" y="6"/>
                      <a:pt x="98" y="59"/>
                      <a:pt x="98" y="82"/>
                    </a:cubicBezTo>
                    <a:cubicBezTo>
                      <a:pt x="98" y="105"/>
                      <a:pt x="77" y="147"/>
                      <a:pt x="70" y="146"/>
                    </a:cubicBezTo>
                    <a:cubicBezTo>
                      <a:pt x="63" y="145"/>
                      <a:pt x="44" y="97"/>
                      <a:pt x="54" y="74"/>
                    </a:cubicBezTo>
                    <a:cubicBezTo>
                      <a:pt x="64" y="51"/>
                      <a:pt x="111" y="7"/>
                      <a:pt x="130" y="8"/>
                    </a:cubicBezTo>
                    <a:cubicBezTo>
                      <a:pt x="149" y="9"/>
                      <a:pt x="168" y="54"/>
                      <a:pt x="170" y="78"/>
                    </a:cubicBezTo>
                    <a:cubicBezTo>
                      <a:pt x="172" y="102"/>
                      <a:pt x="148" y="152"/>
                      <a:pt x="140" y="150"/>
                    </a:cubicBezTo>
                    <a:cubicBezTo>
                      <a:pt x="132" y="148"/>
                      <a:pt x="112" y="92"/>
                      <a:pt x="124" y="68"/>
                    </a:cubicBezTo>
                    <a:cubicBezTo>
                      <a:pt x="136" y="44"/>
                      <a:pt x="189" y="0"/>
                      <a:pt x="210" y="4"/>
                    </a:cubicBezTo>
                    <a:cubicBezTo>
                      <a:pt x="231" y="8"/>
                      <a:pt x="246" y="66"/>
                      <a:pt x="248" y="90"/>
                    </a:cubicBezTo>
                    <a:cubicBezTo>
                      <a:pt x="250" y="114"/>
                      <a:pt x="229" y="151"/>
                      <a:pt x="220" y="150"/>
                    </a:cubicBezTo>
                    <a:cubicBezTo>
                      <a:pt x="211" y="149"/>
                      <a:pt x="184" y="109"/>
                      <a:pt x="194" y="86"/>
                    </a:cubicBezTo>
                    <a:cubicBezTo>
                      <a:pt x="204" y="63"/>
                      <a:pt x="256" y="10"/>
                      <a:pt x="278" y="10"/>
                    </a:cubicBezTo>
                    <a:cubicBezTo>
                      <a:pt x="300" y="10"/>
                      <a:pt x="324" y="61"/>
                      <a:pt x="328" y="84"/>
                    </a:cubicBezTo>
                    <a:cubicBezTo>
                      <a:pt x="332" y="107"/>
                      <a:pt x="310" y="145"/>
                      <a:pt x="302" y="146"/>
                    </a:cubicBezTo>
                    <a:cubicBezTo>
                      <a:pt x="294" y="147"/>
                      <a:pt x="267" y="111"/>
                      <a:pt x="278" y="88"/>
                    </a:cubicBezTo>
                    <a:cubicBezTo>
                      <a:pt x="289" y="65"/>
                      <a:pt x="342" y="10"/>
                      <a:pt x="368" y="6"/>
                    </a:cubicBezTo>
                    <a:cubicBezTo>
                      <a:pt x="394" y="2"/>
                      <a:pt x="427" y="41"/>
                      <a:pt x="434" y="64"/>
                    </a:cubicBezTo>
                    <a:cubicBezTo>
                      <a:pt x="441" y="87"/>
                      <a:pt x="417" y="143"/>
                      <a:pt x="408" y="146"/>
                    </a:cubicBezTo>
                    <a:cubicBezTo>
                      <a:pt x="399" y="149"/>
                      <a:pt x="371" y="107"/>
                      <a:pt x="382" y="84"/>
                    </a:cubicBezTo>
                    <a:cubicBezTo>
                      <a:pt x="393" y="61"/>
                      <a:pt x="453" y="7"/>
                      <a:pt x="476" y="6"/>
                    </a:cubicBezTo>
                    <a:cubicBezTo>
                      <a:pt x="499" y="5"/>
                      <a:pt x="518" y="52"/>
                      <a:pt x="522" y="76"/>
                    </a:cubicBezTo>
                    <a:cubicBezTo>
                      <a:pt x="526" y="100"/>
                      <a:pt x="506" y="149"/>
                      <a:pt x="498" y="148"/>
                    </a:cubicBezTo>
                    <a:cubicBezTo>
                      <a:pt x="490" y="147"/>
                      <a:pt x="463" y="95"/>
                      <a:pt x="474" y="72"/>
                    </a:cubicBezTo>
                    <a:cubicBezTo>
                      <a:pt x="485" y="49"/>
                      <a:pt x="541" y="6"/>
                      <a:pt x="564" y="8"/>
                    </a:cubicBezTo>
                    <a:cubicBezTo>
                      <a:pt x="587" y="10"/>
                      <a:pt x="610" y="63"/>
                      <a:pt x="612" y="86"/>
                    </a:cubicBezTo>
                    <a:cubicBezTo>
                      <a:pt x="614" y="109"/>
                      <a:pt x="584" y="150"/>
                      <a:pt x="574" y="148"/>
                    </a:cubicBezTo>
                    <a:cubicBezTo>
                      <a:pt x="564" y="146"/>
                      <a:pt x="541" y="99"/>
                      <a:pt x="552" y="76"/>
                    </a:cubicBezTo>
                    <a:cubicBezTo>
                      <a:pt x="563" y="53"/>
                      <a:pt x="615" y="10"/>
                      <a:pt x="638" y="8"/>
                    </a:cubicBezTo>
                    <a:cubicBezTo>
                      <a:pt x="661" y="6"/>
                      <a:pt x="670" y="52"/>
                      <a:pt x="688" y="62"/>
                    </a:cubicBezTo>
                    <a:cubicBezTo>
                      <a:pt x="706" y="72"/>
                      <a:pt x="735" y="69"/>
                      <a:pt x="744" y="70"/>
                    </a:cubicBezTo>
                  </a:path>
                </a:pathLst>
              </a:cu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4607" name="Freeform 36"/>
              <p:cNvSpPr>
                <a:spLocks/>
              </p:cNvSpPr>
              <p:nvPr/>
            </p:nvSpPr>
            <p:spPr bwMode="auto">
              <a:xfrm>
                <a:off x="2594" y="2998"/>
                <a:ext cx="400" cy="72"/>
              </a:xfrm>
              <a:custGeom>
                <a:avLst/>
                <a:gdLst>
                  <a:gd name="T0" fmla="*/ 0 w 616"/>
                  <a:gd name="T1" fmla="*/ 0 h 170"/>
                  <a:gd name="T2" fmla="*/ 1 w 616"/>
                  <a:gd name="T3" fmla="*/ 0 h 170"/>
                  <a:gd name="T4" fmla="*/ 1 w 616"/>
                  <a:gd name="T5" fmla="*/ 0 h 170"/>
                  <a:gd name="T6" fmla="*/ 1 w 616"/>
                  <a:gd name="T7" fmla="*/ 0 h 170"/>
                  <a:gd name="T8" fmla="*/ 1 w 616"/>
                  <a:gd name="T9" fmla="*/ 0 h 170"/>
                  <a:gd name="T10" fmla="*/ 1 w 616"/>
                  <a:gd name="T11" fmla="*/ 0 h 170"/>
                  <a:gd name="T12" fmla="*/ 1 w 616"/>
                  <a:gd name="T13" fmla="*/ 0 h 170"/>
                  <a:gd name="T14" fmla="*/ 1 w 616"/>
                  <a:gd name="T15" fmla="*/ 0 h 17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16"/>
                  <a:gd name="T25" fmla="*/ 0 h 170"/>
                  <a:gd name="T26" fmla="*/ 616 w 616"/>
                  <a:gd name="T27" fmla="*/ 170 h 17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16" h="170">
                    <a:moveTo>
                      <a:pt x="0" y="86"/>
                    </a:moveTo>
                    <a:cubicBezTo>
                      <a:pt x="27" y="43"/>
                      <a:pt x="54" y="0"/>
                      <a:pt x="82" y="12"/>
                    </a:cubicBezTo>
                    <a:cubicBezTo>
                      <a:pt x="110" y="24"/>
                      <a:pt x="136" y="160"/>
                      <a:pt x="168" y="160"/>
                    </a:cubicBezTo>
                    <a:cubicBezTo>
                      <a:pt x="200" y="160"/>
                      <a:pt x="243" y="11"/>
                      <a:pt x="276" y="10"/>
                    </a:cubicBezTo>
                    <a:cubicBezTo>
                      <a:pt x="309" y="9"/>
                      <a:pt x="337" y="154"/>
                      <a:pt x="368" y="154"/>
                    </a:cubicBezTo>
                    <a:cubicBezTo>
                      <a:pt x="399" y="154"/>
                      <a:pt x="430" y="11"/>
                      <a:pt x="460" y="12"/>
                    </a:cubicBezTo>
                    <a:cubicBezTo>
                      <a:pt x="490" y="13"/>
                      <a:pt x="520" y="146"/>
                      <a:pt x="546" y="158"/>
                    </a:cubicBezTo>
                    <a:cubicBezTo>
                      <a:pt x="572" y="170"/>
                      <a:pt x="605" y="96"/>
                      <a:pt x="616" y="84"/>
                    </a:cubicBezTo>
                  </a:path>
                </a:pathLst>
              </a:cu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4608" name="Line 37"/>
              <p:cNvSpPr>
                <a:spLocks noChangeShapeType="1"/>
              </p:cNvSpPr>
              <p:nvPr/>
            </p:nvSpPr>
            <p:spPr bwMode="auto">
              <a:xfrm>
                <a:off x="2152" y="3034"/>
                <a:ext cx="434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4609" name="Line 38"/>
              <p:cNvSpPr>
                <a:spLocks noChangeShapeType="1"/>
              </p:cNvSpPr>
              <p:nvPr/>
            </p:nvSpPr>
            <p:spPr bwMode="auto">
              <a:xfrm>
                <a:off x="2588" y="2694"/>
                <a:ext cx="434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4610" name="Line 39"/>
              <p:cNvSpPr>
                <a:spLocks noChangeShapeType="1"/>
              </p:cNvSpPr>
              <p:nvPr/>
            </p:nvSpPr>
            <p:spPr bwMode="auto">
              <a:xfrm flipV="1">
                <a:off x="2590" y="2694"/>
                <a:ext cx="0" cy="342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24602" name="Text Box 40"/>
            <p:cNvSpPr txBox="1">
              <a:spLocks noChangeArrowheads="1"/>
            </p:cNvSpPr>
            <p:nvPr/>
          </p:nvSpPr>
          <p:spPr bwMode="auto">
            <a:xfrm>
              <a:off x="675" y="2958"/>
              <a:ext cx="30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rgbClr val="00B050"/>
                  </a:solidFill>
                  <a:latin typeface="Times New Roman" pitchFamily="18" charset="0"/>
                </a:rPr>
                <a:t>q</a:t>
              </a:r>
            </a:p>
          </p:txBody>
        </p:sp>
        <p:sp>
          <p:nvSpPr>
            <p:cNvPr id="24603" name="Text Box 41"/>
            <p:cNvSpPr txBox="1">
              <a:spLocks noChangeArrowheads="1"/>
            </p:cNvSpPr>
            <p:nvPr/>
          </p:nvSpPr>
          <p:spPr bwMode="auto">
            <a:xfrm>
              <a:off x="1756" y="2526"/>
              <a:ext cx="30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rgbClr val="00B050"/>
                  </a:solidFill>
                  <a:latin typeface="Times New Roman" pitchFamily="18" charset="0"/>
                </a:rPr>
                <a:t>q</a:t>
              </a:r>
            </a:p>
          </p:txBody>
        </p:sp>
        <p:sp>
          <p:nvSpPr>
            <p:cNvPr id="24604" name="Text Box 42"/>
            <p:cNvSpPr txBox="1">
              <a:spLocks noChangeArrowheads="1"/>
            </p:cNvSpPr>
            <p:nvPr/>
          </p:nvSpPr>
          <p:spPr bwMode="auto">
            <a:xfrm>
              <a:off x="659" y="2526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rgbClr val="00B050"/>
                  </a:solidFill>
                  <a:latin typeface="Times New Roman" pitchFamily="18" charset="0"/>
                </a:rPr>
                <a:t>g</a:t>
              </a:r>
            </a:p>
          </p:txBody>
        </p:sp>
        <p:sp>
          <p:nvSpPr>
            <p:cNvPr id="24605" name="Text Box 43"/>
            <p:cNvSpPr txBox="1">
              <a:spLocks noChangeArrowheads="1"/>
            </p:cNvSpPr>
            <p:nvPr/>
          </p:nvSpPr>
          <p:spPr bwMode="auto">
            <a:xfrm>
              <a:off x="1735" y="2950"/>
              <a:ext cx="28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rgbClr val="00B050"/>
                  </a:solidFill>
                  <a:latin typeface="Symbol" pitchFamily="18" charset="2"/>
                </a:rPr>
                <a:t>g</a:t>
              </a:r>
              <a:endParaRPr lang="en-US" altLang="ja-JP" sz="1400">
                <a:solidFill>
                  <a:srgbClr val="00B05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990600" y="1143000"/>
            <a:ext cx="1112838" cy="812800"/>
            <a:chOff x="724" y="3120"/>
            <a:chExt cx="1253" cy="955"/>
          </a:xfrm>
        </p:grpSpPr>
        <p:sp>
          <p:nvSpPr>
            <p:cNvPr id="24592" name="Line 13"/>
            <p:cNvSpPr>
              <a:spLocks noChangeShapeType="1"/>
            </p:cNvSpPr>
            <p:nvPr/>
          </p:nvSpPr>
          <p:spPr bwMode="auto">
            <a:xfrm rot="19557788" flipV="1">
              <a:off x="859" y="3640"/>
              <a:ext cx="373" cy="7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593" name="Freeform 14"/>
            <p:cNvSpPr>
              <a:spLocks/>
            </p:cNvSpPr>
            <p:nvPr/>
          </p:nvSpPr>
          <p:spPr bwMode="auto">
            <a:xfrm rot="2500574">
              <a:off x="1338" y="3639"/>
              <a:ext cx="400" cy="72"/>
            </a:xfrm>
            <a:custGeom>
              <a:avLst/>
              <a:gdLst>
                <a:gd name="T0" fmla="*/ 0 w 616"/>
                <a:gd name="T1" fmla="*/ 0 h 170"/>
                <a:gd name="T2" fmla="*/ 1 w 616"/>
                <a:gd name="T3" fmla="*/ 0 h 170"/>
                <a:gd name="T4" fmla="*/ 1 w 616"/>
                <a:gd name="T5" fmla="*/ 0 h 170"/>
                <a:gd name="T6" fmla="*/ 1 w 616"/>
                <a:gd name="T7" fmla="*/ 0 h 170"/>
                <a:gd name="T8" fmla="*/ 1 w 616"/>
                <a:gd name="T9" fmla="*/ 0 h 170"/>
                <a:gd name="T10" fmla="*/ 1 w 616"/>
                <a:gd name="T11" fmla="*/ 0 h 170"/>
                <a:gd name="T12" fmla="*/ 1 w 616"/>
                <a:gd name="T13" fmla="*/ 0 h 170"/>
                <a:gd name="T14" fmla="*/ 1 w 616"/>
                <a:gd name="T15" fmla="*/ 0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"/>
                <a:gd name="T25" fmla="*/ 0 h 170"/>
                <a:gd name="T26" fmla="*/ 616 w 616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594" name="Text Box 15"/>
            <p:cNvSpPr txBox="1">
              <a:spLocks noChangeArrowheads="1"/>
            </p:cNvSpPr>
            <p:nvPr/>
          </p:nvSpPr>
          <p:spPr bwMode="auto">
            <a:xfrm>
              <a:off x="1686" y="3713"/>
              <a:ext cx="291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chemeClr val="accent2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24595" name="Oval 16"/>
            <p:cNvSpPr>
              <a:spLocks noChangeArrowheads="1"/>
            </p:cNvSpPr>
            <p:nvPr/>
          </p:nvSpPr>
          <p:spPr bwMode="auto">
            <a:xfrm>
              <a:off x="1136" y="3424"/>
              <a:ext cx="288" cy="144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ja-JP" sz="1800" b="0">
                <a:latin typeface="Arial" charset="0"/>
              </a:endParaRPr>
            </a:p>
          </p:txBody>
        </p:sp>
        <p:sp>
          <p:nvSpPr>
            <p:cNvPr id="24596" name="Line 17"/>
            <p:cNvSpPr>
              <a:spLocks noChangeShapeType="1"/>
            </p:cNvSpPr>
            <p:nvPr/>
          </p:nvSpPr>
          <p:spPr bwMode="auto">
            <a:xfrm rot="2042212" flipH="1" flipV="1">
              <a:off x="859" y="3265"/>
              <a:ext cx="373" cy="7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597" name="Line 18"/>
            <p:cNvSpPr>
              <a:spLocks noChangeShapeType="1"/>
            </p:cNvSpPr>
            <p:nvPr/>
          </p:nvSpPr>
          <p:spPr bwMode="auto">
            <a:xfrm rot="19557788" flipV="1">
              <a:off x="1351" y="3277"/>
              <a:ext cx="373" cy="7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598" name="Text Box 19"/>
            <p:cNvSpPr txBox="1">
              <a:spLocks noChangeArrowheads="1"/>
            </p:cNvSpPr>
            <p:nvPr/>
          </p:nvSpPr>
          <p:spPr bwMode="auto">
            <a:xfrm>
              <a:off x="1650" y="3137"/>
              <a:ext cx="320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chemeClr val="accent2"/>
                  </a:solidFill>
                  <a:latin typeface="Symbol" pitchFamily="18" charset="2"/>
                </a:rPr>
                <a:t>p</a:t>
              </a:r>
            </a:p>
          </p:txBody>
        </p:sp>
        <p:sp>
          <p:nvSpPr>
            <p:cNvPr id="24599" name="Text Box 20"/>
            <p:cNvSpPr txBox="1">
              <a:spLocks noChangeArrowheads="1"/>
            </p:cNvSpPr>
            <p:nvPr/>
          </p:nvSpPr>
          <p:spPr bwMode="auto">
            <a:xfrm>
              <a:off x="724" y="3692"/>
              <a:ext cx="320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chemeClr val="accent2"/>
                  </a:solidFill>
                  <a:latin typeface="Symbol" pitchFamily="18" charset="2"/>
                </a:rPr>
                <a:t>r</a:t>
              </a:r>
            </a:p>
          </p:txBody>
        </p:sp>
        <p:sp>
          <p:nvSpPr>
            <p:cNvPr id="24600" name="Text Box 21"/>
            <p:cNvSpPr txBox="1">
              <a:spLocks noChangeArrowheads="1"/>
            </p:cNvSpPr>
            <p:nvPr/>
          </p:nvSpPr>
          <p:spPr bwMode="auto">
            <a:xfrm>
              <a:off x="731" y="3120"/>
              <a:ext cx="320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400">
                  <a:solidFill>
                    <a:schemeClr val="accent2"/>
                  </a:solidFill>
                  <a:latin typeface="Symbol" pitchFamily="18" charset="2"/>
                </a:rPr>
                <a:t>p</a:t>
              </a:r>
            </a:p>
          </p:txBody>
        </p:sp>
      </p:grpSp>
      <p:cxnSp>
        <p:nvCxnSpPr>
          <p:cNvPr id="12295" name="Straight Arrow Connector 30"/>
          <p:cNvCxnSpPr>
            <a:cxnSpLocks noChangeShapeType="1"/>
          </p:cNvCxnSpPr>
          <p:nvPr/>
        </p:nvCxnSpPr>
        <p:spPr bwMode="auto">
          <a:xfrm rot="5400000">
            <a:off x="1371601" y="2209800"/>
            <a:ext cx="609600" cy="3175"/>
          </a:xfrm>
          <a:prstGeom prst="straightConnector1">
            <a:avLst/>
          </a:prstGeom>
          <a:noFill/>
          <a:ln w="19050" algn="ctr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6" name="Straight Arrow Connector 31"/>
          <p:cNvCxnSpPr>
            <a:cxnSpLocks noChangeShapeType="1"/>
          </p:cNvCxnSpPr>
          <p:nvPr/>
        </p:nvCxnSpPr>
        <p:spPr bwMode="auto">
          <a:xfrm rot="5400000">
            <a:off x="3124200" y="3124200"/>
            <a:ext cx="2362200" cy="76200"/>
          </a:xfrm>
          <a:prstGeom prst="straightConnector1">
            <a:avLst/>
          </a:prstGeom>
          <a:noFill/>
          <a:ln w="1905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Freeform 30"/>
          <p:cNvSpPr>
            <a:spLocks/>
          </p:cNvSpPr>
          <p:nvPr/>
        </p:nvSpPr>
        <p:spPr bwMode="auto">
          <a:xfrm>
            <a:off x="2039938" y="2363788"/>
            <a:ext cx="2889250" cy="1962150"/>
          </a:xfrm>
          <a:custGeom>
            <a:avLst/>
            <a:gdLst>
              <a:gd name="T0" fmla="*/ 0 w 2888166"/>
              <a:gd name="T1" fmla="*/ 0 h 1962614"/>
              <a:gd name="T2" fmla="*/ 463071 w 2888166"/>
              <a:gd name="T3" fmla="*/ 431416 h 1962614"/>
              <a:gd name="T4" fmla="*/ 1152031 w 2888166"/>
              <a:gd name="T5" fmla="*/ 940263 h 1962614"/>
              <a:gd name="T6" fmla="*/ 1931341 w 2888166"/>
              <a:gd name="T7" fmla="*/ 1438054 h 1962614"/>
              <a:gd name="T8" fmla="*/ 2688060 w 2888166"/>
              <a:gd name="T9" fmla="*/ 1836281 h 1962614"/>
              <a:gd name="T10" fmla="*/ 2925242 w 2888166"/>
              <a:gd name="T11" fmla="*/ 1946899 h 1962614"/>
              <a:gd name="T12" fmla="*/ 2925242 w 2888166"/>
              <a:gd name="T13" fmla="*/ 1946899 h 19626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88166"/>
              <a:gd name="T22" fmla="*/ 0 h 1962614"/>
              <a:gd name="T23" fmla="*/ 2888166 w 2888166"/>
              <a:gd name="T24" fmla="*/ 1962614 h 19626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88166" h="1962614">
                <a:moveTo>
                  <a:pt x="0" y="0"/>
                </a:moveTo>
                <a:cubicBezTo>
                  <a:pt x="133814" y="138461"/>
                  <a:pt x="267629" y="276922"/>
                  <a:pt x="457200" y="434897"/>
                </a:cubicBezTo>
                <a:cubicBezTo>
                  <a:pt x="646771" y="592872"/>
                  <a:pt x="895815" y="778726"/>
                  <a:pt x="1137425" y="947853"/>
                </a:cubicBezTo>
                <a:cubicBezTo>
                  <a:pt x="1379035" y="1116980"/>
                  <a:pt x="1654098" y="1299116"/>
                  <a:pt x="1906859" y="1449658"/>
                </a:cubicBezTo>
                <a:cubicBezTo>
                  <a:pt x="2159620" y="1600200"/>
                  <a:pt x="2490439" y="1765609"/>
                  <a:pt x="2653990" y="1851102"/>
                </a:cubicBezTo>
                <a:cubicBezTo>
                  <a:pt x="2817541" y="1936595"/>
                  <a:pt x="2888166" y="1962614"/>
                  <a:pt x="2888166" y="1962614"/>
                </a:cubicBezTo>
              </a:path>
            </a:pathLst>
          </a:cu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cxnSp>
        <p:nvCxnSpPr>
          <p:cNvPr id="33" name="Straight Arrow Connector 32"/>
          <p:cNvCxnSpPr>
            <a:cxnSpLocks noChangeShapeType="1"/>
          </p:cNvCxnSpPr>
          <p:nvPr/>
        </p:nvCxnSpPr>
        <p:spPr bwMode="auto">
          <a:xfrm rot="5400000">
            <a:off x="2247901" y="2476500"/>
            <a:ext cx="1143000" cy="3175"/>
          </a:xfrm>
          <a:prstGeom prst="straightConnector1">
            <a:avLst/>
          </a:prstGeom>
          <a:noFill/>
          <a:ln w="9525" algn="ctr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189163" y="1335088"/>
            <a:ext cx="1517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 err="1">
                <a:solidFill>
                  <a:srgbClr val="00B0F0"/>
                </a:solidFill>
                <a:latin typeface="+mn-lt"/>
              </a:rPr>
              <a:t>hadron</a:t>
            </a:r>
            <a:r>
              <a:rPr lang="en-US" altLang="ja-JP" dirty="0">
                <a:solidFill>
                  <a:srgbClr val="00B0F0"/>
                </a:solidFill>
                <a:latin typeface="+mn-lt"/>
              </a:rPr>
              <a:t> decay</a:t>
            </a:r>
          </a:p>
          <a:p>
            <a:pPr>
              <a:defRPr/>
            </a:pPr>
            <a:r>
              <a:rPr lang="en-US" altLang="ja-JP" dirty="0">
                <a:solidFill>
                  <a:srgbClr val="00B0F0"/>
                </a:solidFill>
                <a:latin typeface="+mn-lt"/>
              </a:rPr>
              <a:t>photons</a:t>
            </a:r>
          </a:p>
        </p:txBody>
      </p:sp>
      <p:sp>
        <p:nvSpPr>
          <p:cNvPr id="11" name="日付プレースホルダー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11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1" grpId="0" animBg="1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1804988"/>
            <a:ext cx="3870325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2795588"/>
            <a:ext cx="445611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8" descr="Cent0Option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86038"/>
            <a:ext cx="257175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Rectangle 13"/>
          <p:cNvSpPr>
            <a:spLocks noChangeArrowheads="1"/>
          </p:cNvSpPr>
          <p:nvPr/>
        </p:nvSpPr>
        <p:spPr bwMode="auto">
          <a:xfrm>
            <a:off x="2143125" y="2714625"/>
            <a:ext cx="1771650" cy="2762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ja-JP" sz="1200" dirty="0">
                <a:latin typeface="+mn-lt"/>
              </a:rPr>
              <a:t>PRL 94, 232301 (2005)</a:t>
            </a:r>
          </a:p>
        </p:txBody>
      </p:sp>
      <p:sp>
        <p:nvSpPr>
          <p:cNvPr id="25606" name="タイトル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Naïve Way: Direct Real Photons</a:t>
            </a:r>
            <a:endParaRPr lang="ja-JP" altLang="en-US" smtClean="0"/>
          </a:p>
        </p:txBody>
      </p:sp>
      <p:sp>
        <p:nvSpPr>
          <p:cNvPr id="25613" name="コンテンツ プレースホルダ 17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smtClean="0"/>
              <a:t>measured as “excess” above hadron decay photon</a:t>
            </a:r>
          </a:p>
          <a:p>
            <a:pPr lvl="1"/>
            <a:r>
              <a:rPr lang="en-US" altLang="ja-JP" smtClean="0"/>
              <a:t>Au+Au result consistent with pQCD×binary scaling</a:t>
            </a:r>
          </a:p>
          <a:p>
            <a:r>
              <a:rPr lang="en-US" altLang="ja-JP" smtClean="0"/>
              <a:t>challenging at lower </a:t>
            </a:r>
            <a:r>
              <a:rPr lang="en-US" altLang="ja-JP" i="1" smtClean="0"/>
              <a:t>p</a:t>
            </a:r>
            <a:r>
              <a:rPr lang="en-US" altLang="ja-JP" baseline="-25000" smtClean="0"/>
              <a:t>T</a:t>
            </a:r>
            <a:r>
              <a:rPr lang="en-US" altLang="ja-JP" smtClean="0"/>
              <a:t> due to smaller S/B ratio</a:t>
            </a:r>
            <a:endParaRPr lang="ja-JP" altLang="en-US" smtClean="0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12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2 0.08929 L 5E-6 -8.11936E-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60" y="-44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3000375"/>
            <a:ext cx="4786312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コンテンツ プレースホルダ 19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smtClean="0"/>
              <a:t>low mass electron-positron pairs</a:t>
            </a:r>
          </a:p>
          <a:p>
            <a:r>
              <a:rPr lang="en-US" altLang="ja-JP" i="1" smtClean="0"/>
              <a:t>p</a:t>
            </a:r>
            <a:r>
              <a:rPr lang="en-US" altLang="ja-JP" smtClean="0"/>
              <a:t>+</a:t>
            </a:r>
            <a:r>
              <a:rPr lang="en-US" altLang="ja-JP" i="1" smtClean="0"/>
              <a:t>p</a:t>
            </a:r>
            <a:r>
              <a:rPr lang="en-US" altLang="ja-JP" smtClean="0"/>
              <a:t>: hadronic decay + pQCD photon at high </a:t>
            </a:r>
            <a:r>
              <a:rPr lang="en-US" altLang="ja-JP" i="1" smtClean="0"/>
              <a:t>p</a:t>
            </a:r>
            <a:r>
              <a:rPr lang="en-US" altLang="ja-JP" baseline="-25000" smtClean="0"/>
              <a:t>T</a:t>
            </a:r>
          </a:p>
          <a:p>
            <a:r>
              <a:rPr lang="en-US" altLang="ja-JP" smtClean="0"/>
              <a:t>Au+Au: enhancement above ~ 135 MeV</a:t>
            </a:r>
          </a:p>
          <a:p>
            <a:pPr lvl="1"/>
            <a:r>
              <a:rPr lang="en-US" altLang="ja-JP" smtClean="0"/>
              <a:t>no </a:t>
            </a:r>
            <a:r>
              <a:rPr lang="en-US" altLang="ja-JP" smtClean="0">
                <a:latin typeface="Symbol" pitchFamily="18" charset="2"/>
              </a:rPr>
              <a:t>p</a:t>
            </a:r>
            <a:r>
              <a:rPr lang="en-US" altLang="ja-JP" baseline="-25000" smtClean="0"/>
              <a:t>0</a:t>
            </a:r>
            <a:r>
              <a:rPr lang="en-US" altLang="ja-JP" smtClean="0"/>
              <a:t> decay virtual photon above </a:t>
            </a:r>
            <a:r>
              <a:rPr lang="en-US" altLang="ja-JP" smtClean="0">
                <a:latin typeface="Symbol" pitchFamily="18" charset="2"/>
              </a:rPr>
              <a:t>p</a:t>
            </a:r>
            <a:r>
              <a:rPr lang="en-US" altLang="ja-JP" baseline="-25000" smtClean="0"/>
              <a:t>0 </a:t>
            </a:r>
            <a:r>
              <a:rPr lang="en-US" altLang="ja-JP" smtClean="0"/>
              <a:t>mass</a:t>
            </a:r>
            <a:endParaRPr lang="ja-JP" altLang="en-US" smtClean="0"/>
          </a:p>
        </p:txBody>
      </p:sp>
      <p:pic>
        <p:nvPicPr>
          <p:cNvPr id="26628" name="Picture 19" descr="C:\Users\Yasuyuki Akiba\Desktop\aa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214688"/>
            <a:ext cx="178752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タイトル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Alternative: “Almost Real” Photons</a:t>
            </a:r>
            <a:endParaRPr lang="ja-JP" altLang="en-US" smtClean="0"/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643563" y="5437188"/>
            <a:ext cx="2714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PHENIX (A.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Adare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PRL 104, 132301 (2010)</a:t>
            </a: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13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357313"/>
            <a:ext cx="4429125" cy="494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コンテンツ プレースホルダ 17"/>
          <p:cNvSpPr>
            <a:spLocks noGrp="1"/>
          </p:cNvSpPr>
          <p:nvPr>
            <p:ph idx="13"/>
          </p:nvPr>
        </p:nvSpPr>
        <p:spPr>
          <a:xfrm>
            <a:off x="4286250" y="1319213"/>
            <a:ext cx="4533900" cy="4033837"/>
          </a:xfrm>
        </p:spPr>
        <p:txBody>
          <a:bodyPr/>
          <a:lstStyle/>
          <a:p>
            <a:pPr>
              <a:defRPr/>
            </a:pPr>
            <a:r>
              <a:rPr lang="en-US" altLang="ja-JP" dirty="0"/>
              <a:t>real and virtual photon methods </a:t>
            </a:r>
            <a:r>
              <a:rPr lang="en-US" altLang="ja-JP" dirty="0" err="1" smtClean="0"/>
              <a:t>consisitent</a:t>
            </a:r>
            <a:endParaRPr lang="en-US" altLang="ja-JP" dirty="0"/>
          </a:p>
          <a:p>
            <a:pPr>
              <a:defRPr/>
            </a:pPr>
            <a:r>
              <a:rPr lang="en-US" altLang="ja-JP" dirty="0" err="1" smtClean="0"/>
              <a:t>Au+Au</a:t>
            </a:r>
            <a:r>
              <a:rPr lang="en-US" altLang="ja-JP" dirty="0" smtClean="0"/>
              <a:t>: “thermal” excess</a:t>
            </a:r>
            <a:endParaRPr lang="en-US" altLang="ja-JP" dirty="0"/>
          </a:p>
          <a:p>
            <a:pPr lvl="1">
              <a:defRPr/>
            </a:pPr>
            <a:r>
              <a:rPr lang="en-US" altLang="ja-JP" dirty="0" smtClean="0"/>
              <a:t>~ </a:t>
            </a:r>
            <a:r>
              <a:rPr lang="en-US" altLang="ja-JP" dirty="0"/>
              <a:t>exponential </a:t>
            </a:r>
            <a:r>
              <a:rPr lang="en-US" altLang="ja-JP" dirty="0" smtClean="0"/>
              <a:t>with slope 221 </a:t>
            </a:r>
            <a:r>
              <a:rPr lang="en-US" altLang="ja-JP" dirty="0">
                <a:sym typeface="Symbol" pitchFamily="18" charset="2"/>
              </a:rPr>
              <a:t> </a:t>
            </a:r>
            <a:r>
              <a:rPr lang="en-US" altLang="ja-JP" dirty="0"/>
              <a:t>19</a:t>
            </a:r>
            <a:r>
              <a:rPr lang="en-US" altLang="ja-JP" dirty="0">
                <a:sym typeface="Symbol" pitchFamily="18" charset="2"/>
              </a:rPr>
              <a:t> </a:t>
            </a:r>
            <a:r>
              <a:rPr lang="en-US" altLang="ja-JP" dirty="0"/>
              <a:t> 19 </a:t>
            </a:r>
            <a:r>
              <a:rPr lang="en-US" altLang="ja-JP" dirty="0" smtClean="0"/>
              <a:t>MeV</a:t>
            </a:r>
          </a:p>
          <a:p>
            <a:pPr>
              <a:defRPr/>
            </a:pPr>
            <a:r>
              <a:rPr lang="en-US" altLang="ja-JP" i="1" dirty="0"/>
              <a:t>c</a:t>
            </a:r>
            <a:r>
              <a:rPr lang="en-US" altLang="ja-JP" i="1" dirty="0" smtClean="0"/>
              <a:t>f.</a:t>
            </a:r>
            <a:r>
              <a:rPr lang="en-US" altLang="ja-JP" dirty="0" smtClean="0"/>
              <a:t> </a:t>
            </a:r>
            <a:r>
              <a:rPr lang="en-US" altLang="ja-JP" i="1" dirty="0" err="1"/>
              <a:t>p</a:t>
            </a:r>
            <a:r>
              <a:rPr lang="en-US" altLang="ja-JP" dirty="0" err="1"/>
              <a:t>+</a:t>
            </a:r>
            <a:r>
              <a:rPr lang="en-US" altLang="ja-JP" i="1" dirty="0" err="1"/>
              <a:t>p</a:t>
            </a:r>
            <a:r>
              <a:rPr lang="en-US" altLang="ja-JP" dirty="0"/>
              <a:t> </a:t>
            </a:r>
            <a:r>
              <a:rPr lang="en-US" altLang="ja-JP" dirty="0" smtClean="0"/>
              <a:t>data</a:t>
            </a:r>
          </a:p>
          <a:p>
            <a:pPr lvl="1">
              <a:defRPr/>
            </a:pPr>
            <a:r>
              <a:rPr lang="en-US" altLang="ja-JP" dirty="0" smtClean="0"/>
              <a:t>consistent </a:t>
            </a:r>
            <a:r>
              <a:rPr lang="en-US" altLang="ja-JP" dirty="0"/>
              <a:t>with </a:t>
            </a:r>
            <a:r>
              <a:rPr lang="en-US" altLang="ja-JP" dirty="0" err="1"/>
              <a:t>pQCD</a:t>
            </a:r>
            <a:r>
              <a:rPr lang="en-US" altLang="ja-JP" dirty="0"/>
              <a:t> down to low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endParaRPr lang="en-US" altLang="ja-JP" dirty="0"/>
          </a:p>
          <a:p>
            <a:pPr marL="0" indent="0">
              <a:buFont typeface="Wingdings" pitchFamily="2" charset="2"/>
              <a:buNone/>
              <a:defRPr/>
            </a:pPr>
            <a:endParaRPr lang="en-US" altLang="ja-JP" dirty="0"/>
          </a:p>
        </p:txBody>
      </p:sp>
      <p:sp>
        <p:nvSpPr>
          <p:cNvPr id="27657" name="TextBox 6"/>
          <p:cNvSpPr txBox="1">
            <a:spLocks noChangeArrowheads="1"/>
          </p:cNvSpPr>
          <p:nvPr/>
        </p:nvSpPr>
        <p:spPr bwMode="auto">
          <a:xfrm>
            <a:off x="4357688" y="5429250"/>
            <a:ext cx="2428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70C0"/>
                </a:solidFill>
                <a:latin typeface="+mn-lt"/>
              </a:rPr>
              <a:t>NLO </a:t>
            </a:r>
            <a:r>
              <a:rPr lang="en-US" altLang="ja-JP" sz="1600" dirty="0" err="1">
                <a:solidFill>
                  <a:srgbClr val="0070C0"/>
                </a:solidFill>
                <a:latin typeface="+mn-lt"/>
              </a:rPr>
              <a:t>pQCD</a:t>
            </a:r>
            <a:r>
              <a:rPr lang="en-US" altLang="ja-JP" sz="1600" dirty="0">
                <a:solidFill>
                  <a:srgbClr val="0070C0"/>
                </a:solidFill>
                <a:latin typeface="+mn-lt"/>
              </a:rPr>
              <a:t> (W. </a:t>
            </a:r>
            <a:r>
              <a:rPr lang="en-US" altLang="ja-JP" sz="1600" dirty="0" err="1">
                <a:solidFill>
                  <a:srgbClr val="0070C0"/>
                </a:solidFill>
                <a:latin typeface="+mn-lt"/>
              </a:rPr>
              <a:t>Vogelsang</a:t>
            </a:r>
            <a:r>
              <a:rPr lang="en-US" altLang="ja-JP" sz="1600" dirty="0">
                <a:solidFill>
                  <a:srgbClr val="0070C0"/>
                </a:solidFill>
                <a:latin typeface="+mn-lt"/>
              </a:rPr>
              <a:t>)</a:t>
            </a:r>
          </a:p>
        </p:txBody>
      </p:sp>
      <p:sp>
        <p:nvSpPr>
          <p:cNvPr id="27653" name="タイトル 16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smtClean="0"/>
              <a:t>Direct Photon Spectra via </a:t>
            </a:r>
            <a:r>
              <a:rPr lang="en-US" altLang="ja-JP" smtClean="0">
                <a:latin typeface="Symbol" pitchFamily="18" charset="2"/>
              </a:rPr>
              <a:t>g </a:t>
            </a:r>
            <a:r>
              <a:rPr lang="en-US" altLang="ja-JP" smtClean="0"/>
              <a:t>and </a:t>
            </a:r>
            <a:r>
              <a:rPr lang="en-US" altLang="ja-JP" smtClean="0">
                <a:latin typeface="Symbol" pitchFamily="18" charset="2"/>
              </a:rPr>
              <a:t>g</a:t>
            </a:r>
            <a:r>
              <a:rPr lang="en-US" altLang="ja-JP" smtClean="0"/>
              <a:t>*</a:t>
            </a:r>
            <a:endParaRPr lang="ja-JP" altLang="en-US" smtClean="0"/>
          </a:p>
        </p:txBody>
      </p:sp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4357688" y="5178425"/>
            <a:ext cx="4606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PHENIX (A.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Adare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 PRL 104, 132301 (2010)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H="1">
            <a:off x="2051050" y="4005263"/>
            <a:ext cx="2300288" cy="720725"/>
          </a:xfrm>
          <a:prstGeom prst="straightConnector1">
            <a:avLst/>
          </a:prstGeom>
          <a:ln w="25400">
            <a:solidFill>
              <a:srgbClr val="000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>
            <a:off x="1908175" y="2600325"/>
            <a:ext cx="2443163" cy="0"/>
          </a:xfrm>
          <a:prstGeom prst="straightConnector1">
            <a:avLst/>
          </a:prstGeom>
          <a:ln w="25400">
            <a:solidFill>
              <a:srgbClr val="000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角丸四角形 6"/>
          <p:cNvSpPr/>
          <p:nvPr/>
        </p:nvSpPr>
        <p:spPr>
          <a:xfrm>
            <a:off x="827088" y="1628775"/>
            <a:ext cx="1081087" cy="2376488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1" name="日付プレースホルダー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14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6176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タイトル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Initial Temperature Evaluation</a:t>
            </a:r>
            <a:endParaRPr lang="ja-JP" altLang="en-US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3" y="2214563"/>
            <a:ext cx="3786187" cy="409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2781300"/>
            <a:ext cx="4251325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直線コネクタ 17"/>
          <p:cNvCxnSpPr/>
          <p:nvPr/>
        </p:nvCxnSpPr>
        <p:spPr>
          <a:xfrm>
            <a:off x="4945063" y="4679950"/>
            <a:ext cx="3476625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4945063" y="4818063"/>
            <a:ext cx="347662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5065713" y="4330700"/>
            <a:ext cx="7143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70C0"/>
                </a:solidFill>
                <a:latin typeface="+mn-lt"/>
              </a:rPr>
              <a:t>slope</a:t>
            </a:r>
            <a:endParaRPr lang="ja-JP" altLang="en-US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046663" y="4772025"/>
            <a:ext cx="24193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FF0000"/>
                </a:solidFill>
                <a:latin typeface="+mn-lt"/>
              </a:rPr>
              <a:t>transition temperature</a:t>
            </a:r>
            <a:endParaRPr lang="ja-JP" alt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5618" name="Picture 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3526926"/>
            <a:ext cx="3213100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2282825" y="4818063"/>
            <a:ext cx="23606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PHENIX (A.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Adare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PRC 81, 034911 (2010)</a:t>
            </a:r>
          </a:p>
        </p:txBody>
      </p: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4643438" y="5038226"/>
            <a:ext cx="33750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ALICE (M. Wilde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</a:t>
            </a:r>
          </a:p>
          <a:p>
            <a:pPr>
              <a:defRPr/>
            </a:pP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Nucl.Phys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. </a:t>
            </a:r>
            <a:r>
              <a:rPr lang="en-US" altLang="ja-JP" sz="1600" dirty="0" smtClean="0">
                <a:solidFill>
                  <a:srgbClr val="002060"/>
                </a:solidFill>
                <a:latin typeface="+mn-lt"/>
              </a:rPr>
              <a:t>A904-905, 573c (2013)</a:t>
            </a:r>
            <a:endParaRPr lang="en-US" altLang="ja-JP" sz="1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6" name="Picture 2" descr="http://i.andhranews.net/Books/Guinness-World-Record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031" y="2975392"/>
            <a:ext cx="1880833" cy="188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コンテンツ プレースホルダ 14"/>
          <p:cNvSpPr>
            <a:spLocks noGrp="1"/>
          </p:cNvSpPr>
          <p:nvPr>
            <p:ph idx="13"/>
          </p:nvPr>
        </p:nvSpPr>
        <p:spPr>
          <a:xfrm>
            <a:off x="457200" y="1143000"/>
            <a:ext cx="8307388" cy="5167313"/>
          </a:xfrm>
        </p:spPr>
        <p:txBody>
          <a:bodyPr/>
          <a:lstStyle/>
          <a:p>
            <a:r>
              <a:rPr lang="en-US" altLang="ja-JP" dirty="0" smtClean="0"/>
              <a:t>initial temperature &gt; data slope ~ 220 MeV</a:t>
            </a:r>
          </a:p>
          <a:p>
            <a:r>
              <a:rPr lang="en-US" altLang="ja-JP" dirty="0" smtClean="0"/>
              <a:t>300–600 MeV (model dependence within factor 2)</a:t>
            </a:r>
          </a:p>
          <a:p>
            <a:pPr lvl="1"/>
            <a:r>
              <a:rPr lang="en-US" altLang="ja-JP" dirty="0" smtClean="0"/>
              <a:t>hydro-dynamic description</a:t>
            </a:r>
          </a:p>
          <a:p>
            <a:pPr lvl="2"/>
            <a:r>
              <a:rPr lang="en-US" altLang="ja-JP" dirty="0" smtClean="0"/>
              <a:t>w/ </a:t>
            </a:r>
            <a:r>
              <a:rPr lang="en-US" altLang="ja-JP" i="1" dirty="0" smtClean="0">
                <a:latin typeface="Symbol" pitchFamily="18" charset="2"/>
              </a:rPr>
              <a:t>t</a:t>
            </a:r>
            <a:r>
              <a:rPr lang="en-US" altLang="ja-JP" baseline="-25000" dirty="0" smtClean="0"/>
              <a:t>0</a:t>
            </a:r>
            <a:r>
              <a:rPr lang="en-US" altLang="ja-JP" dirty="0" smtClean="0"/>
              <a:t> = 0.15–0.6 </a:t>
            </a:r>
            <a:r>
              <a:rPr lang="en-US" altLang="ja-JP" dirty="0" err="1" smtClean="0"/>
              <a:t>fm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c</a:t>
            </a:r>
          </a:p>
          <a:p>
            <a:r>
              <a:rPr lang="en-US" altLang="ja-JP" dirty="0" smtClean="0"/>
              <a:t>slope ~ 304 </a:t>
            </a:r>
            <a:r>
              <a:rPr lang="en-US" altLang="ja-JP" dirty="0" smtClean="0">
                <a:sym typeface="Symbol" pitchFamily="18" charset="2"/>
              </a:rPr>
              <a:t> </a:t>
            </a:r>
            <a:r>
              <a:rPr lang="en-US" altLang="ja-JP" dirty="0" smtClean="0"/>
              <a:t>51 MeV at LHC-ALICE</a:t>
            </a:r>
          </a:p>
          <a:p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en-US" altLang="ja-JP" i="1" dirty="0" smtClean="0"/>
              <a:t>cf.</a:t>
            </a:r>
            <a:r>
              <a:rPr lang="en-US" altLang="ja-JP" dirty="0" smtClean="0"/>
              <a:t> phase transition predicted at ~ 170 MeV</a:t>
            </a: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15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7373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6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14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905250"/>
            <a:ext cx="301625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699" name="Group 37"/>
          <p:cNvGrpSpPr>
            <a:grpSpLocks/>
          </p:cNvGrpSpPr>
          <p:nvPr/>
        </p:nvGrpSpPr>
        <p:grpSpPr bwMode="auto">
          <a:xfrm>
            <a:off x="962025" y="2579688"/>
            <a:ext cx="2752725" cy="1908175"/>
            <a:chOff x="892824" y="2229050"/>
            <a:chExt cx="2746642" cy="1905000"/>
          </a:xfrm>
        </p:grpSpPr>
        <p:pic>
          <p:nvPicPr>
            <p:cNvPr id="2971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950" y="349557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24" y="286752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449" y="2238989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305966" y="2800550"/>
              <a:ext cx="1905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700" name="Group 38"/>
          <p:cNvGrpSpPr>
            <a:grpSpLocks/>
          </p:cNvGrpSpPr>
          <p:nvPr/>
        </p:nvGrpSpPr>
        <p:grpSpPr bwMode="auto">
          <a:xfrm>
            <a:off x="950913" y="1695450"/>
            <a:ext cx="2763837" cy="1909763"/>
            <a:chOff x="892510" y="2238989"/>
            <a:chExt cx="2759015" cy="1907478"/>
          </a:xfrm>
        </p:grpSpPr>
        <p:pic>
          <p:nvPicPr>
            <p:cNvPr id="2971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950" y="349557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824" y="2867525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6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510" y="2238989"/>
              <a:ext cx="2041276" cy="6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318024" y="2812967"/>
              <a:ext cx="1905001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t="5794" r="917" b="7291"/>
          <a:stretch>
            <a:fillRect/>
          </a:stretch>
        </p:blipFill>
        <p:spPr bwMode="auto">
          <a:xfrm>
            <a:off x="4056063" y="2478088"/>
            <a:ext cx="3971925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33"/>
          <p:cNvSpPr>
            <a:spLocks noChangeArrowheads="1"/>
          </p:cNvSpPr>
          <p:nvPr/>
        </p:nvSpPr>
        <p:spPr bwMode="auto">
          <a:xfrm>
            <a:off x="381000" y="4789488"/>
            <a:ext cx="3048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ja-JP" sz="1800" b="0">
              <a:latin typeface="Arial" charset="0"/>
            </a:endParaRPr>
          </a:p>
        </p:txBody>
      </p:sp>
      <p:sp>
        <p:nvSpPr>
          <p:cNvPr id="29703" name="タイトル 39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smtClean="0"/>
              <a:t>Across the Boundary and Beyond</a:t>
            </a:r>
            <a:endParaRPr lang="ja-JP" altLang="en-US" smtClean="0"/>
          </a:p>
        </p:txBody>
      </p:sp>
      <p:sp>
        <p:nvSpPr>
          <p:cNvPr id="51" name="テキスト ボックス 50"/>
          <p:cNvSpPr txBox="1">
            <a:spLocks noChangeArrowheads="1"/>
          </p:cNvSpPr>
          <p:nvPr/>
        </p:nvSpPr>
        <p:spPr bwMode="auto">
          <a:xfrm>
            <a:off x="1285875" y="2841625"/>
            <a:ext cx="1550988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FF"/>
                </a:solidFill>
              </a:rPr>
              <a:t>“perfect fluid”</a:t>
            </a:r>
            <a:endParaRPr lang="ja-JP" altLang="en-US">
              <a:solidFill>
                <a:srgbClr val="FF00FF"/>
              </a:solidFill>
            </a:endParaRPr>
          </a:p>
        </p:txBody>
      </p:sp>
      <p:sp>
        <p:nvSpPr>
          <p:cNvPr id="52" name="テキスト ボックス 51"/>
          <p:cNvSpPr txBox="1">
            <a:spLocks noChangeArrowheads="1"/>
          </p:cNvSpPr>
          <p:nvPr/>
        </p:nvSpPr>
        <p:spPr bwMode="auto">
          <a:xfrm>
            <a:off x="1285875" y="2127250"/>
            <a:ext cx="1365250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0000"/>
                </a:solidFill>
              </a:rPr>
              <a:t>“free gas” ?</a:t>
            </a:r>
            <a:endParaRPr lang="ja-JP" altLang="en-US">
              <a:solidFill>
                <a:srgbClr val="FF0000"/>
              </a:solidFill>
            </a:endParaRPr>
          </a:p>
        </p:txBody>
      </p:sp>
      <p:cxnSp>
        <p:nvCxnSpPr>
          <p:cNvPr id="54" name="直線矢印コネクタ 53"/>
          <p:cNvCxnSpPr>
            <a:stCxn id="52" idx="0"/>
          </p:cNvCxnSpPr>
          <p:nvPr/>
        </p:nvCxnSpPr>
        <p:spPr>
          <a:xfrm flipV="1">
            <a:off x="1968500" y="1555750"/>
            <a:ext cx="0" cy="5715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角丸四角形 25"/>
          <p:cNvSpPr/>
          <p:nvPr/>
        </p:nvSpPr>
        <p:spPr>
          <a:xfrm>
            <a:off x="790746" y="-27384"/>
            <a:ext cx="357187" cy="3434289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 </a:t>
            </a:r>
            <a:r>
              <a:rPr lang="en-US" altLang="ja-JP" dirty="0">
                <a:sym typeface="Symbol"/>
              </a:rPr>
              <a:t></a:t>
            </a:r>
            <a:r>
              <a:rPr lang="en-US" altLang="ja-JP" dirty="0"/>
              <a:t> LHC</a:t>
            </a:r>
            <a:endParaRPr lang="ja-JP" altLang="en-US" dirty="0"/>
          </a:p>
        </p:txBody>
      </p:sp>
      <p:sp>
        <p:nvSpPr>
          <p:cNvPr id="27" name="角丸四角形 26"/>
          <p:cNvSpPr/>
          <p:nvPr/>
        </p:nvSpPr>
        <p:spPr>
          <a:xfrm rot="5400000">
            <a:off x="6935719" y="3737481"/>
            <a:ext cx="357188" cy="2980269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 </a:t>
            </a:r>
            <a:r>
              <a:rPr lang="en-US" altLang="ja-JP" dirty="0">
                <a:sym typeface="Symbol"/>
              </a:rPr>
              <a:t></a:t>
            </a:r>
            <a:r>
              <a:rPr lang="en-US" altLang="ja-JP" dirty="0"/>
              <a:t> LHC</a:t>
            </a:r>
            <a:endParaRPr lang="ja-JP" altLang="en-US" dirty="0"/>
          </a:p>
        </p:txBody>
      </p:sp>
      <p:sp>
        <p:nvSpPr>
          <p:cNvPr id="46" name="角丸四角形 45"/>
          <p:cNvSpPr/>
          <p:nvPr/>
        </p:nvSpPr>
        <p:spPr>
          <a:xfrm>
            <a:off x="785813" y="1411212"/>
            <a:ext cx="357187" cy="2000250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</a:t>
            </a:r>
            <a:endParaRPr lang="ja-JP" altLang="en-US" dirty="0"/>
          </a:p>
        </p:txBody>
      </p:sp>
      <p:sp>
        <p:nvSpPr>
          <p:cNvPr id="50" name="角丸四角形 49"/>
          <p:cNvSpPr/>
          <p:nvPr/>
        </p:nvSpPr>
        <p:spPr>
          <a:xfrm rot="5400000">
            <a:off x="6342459" y="4335139"/>
            <a:ext cx="357188" cy="1785937"/>
          </a:xfrm>
          <a:prstGeom prst="roundRect">
            <a:avLst/>
          </a:prstGeom>
          <a:solidFill>
            <a:srgbClr val="FF00FF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altLang="ja-JP" dirty="0"/>
              <a:t>RHIC</a:t>
            </a:r>
            <a:endParaRPr lang="ja-JP" altLang="en-US" dirty="0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16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7475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053" name="Rectangle 21"/>
          <p:cNvSpPr>
            <a:spLocks noGrp="1" noChangeArrowheads="1"/>
          </p:cNvSpPr>
          <p:nvPr>
            <p:ph idx="13"/>
          </p:nvPr>
        </p:nvSpPr>
        <p:spPr>
          <a:xfrm>
            <a:off x="457200" y="1125538"/>
            <a:ext cx="8229600" cy="5111750"/>
          </a:xfrm>
        </p:spPr>
        <p:txBody>
          <a:bodyPr/>
          <a:lstStyle/>
          <a:p>
            <a:pPr eaLnBrk="1" hangingPunct="1"/>
            <a:r>
              <a:rPr lang="en-US" altLang="ja-JP" i="1" u="sng" dirty="0" smtClean="0"/>
              <a:t>the</a:t>
            </a:r>
            <a:r>
              <a:rPr lang="en-US" altLang="ja-JP" dirty="0" smtClean="0"/>
              <a:t> nucleus-nucleus collision experiment at LHC</a:t>
            </a:r>
          </a:p>
          <a:p>
            <a:pPr eaLnBrk="1" hangingPunct="1"/>
            <a:r>
              <a:rPr lang="en-US" altLang="ja-JP" dirty="0" smtClean="0"/>
              <a:t>36 countries; 131 institutes; ~1,200 members</a:t>
            </a:r>
          </a:p>
          <a:p>
            <a:pPr lvl="2" eaLnBrk="1" hangingPunct="1"/>
            <a:r>
              <a:rPr lang="en-US" altLang="ja-JP" dirty="0" smtClean="0"/>
              <a:t>as of November, 2013</a:t>
            </a:r>
          </a:p>
        </p:txBody>
      </p:sp>
      <p:pic>
        <p:nvPicPr>
          <p:cNvPr id="31" name="Picture 4" descr="43_front-or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719263"/>
            <a:ext cx="6872287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er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1709738"/>
            <a:ext cx="6764337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alice_technical_paper_ALICE-couleur-OK06_cut_nam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r="9293"/>
          <a:stretch>
            <a:fillRect/>
          </a:stretch>
        </p:blipFill>
        <p:spPr bwMode="auto">
          <a:xfrm>
            <a:off x="1400175" y="1701800"/>
            <a:ext cx="63595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tota3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719263"/>
            <a:ext cx="49498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6054" name="Picture 22" descr="aerialvie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709738"/>
            <a:ext cx="6858000" cy="459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u="sng" smtClean="0"/>
              <a:t>A</a:t>
            </a:r>
            <a:r>
              <a:rPr lang="en-US" altLang="ja-JP" smtClean="0"/>
              <a:t> </a:t>
            </a:r>
            <a:r>
              <a:rPr lang="en-US" altLang="ja-JP" u="sng" smtClean="0"/>
              <a:t>L</a:t>
            </a:r>
            <a:r>
              <a:rPr lang="en-US" altLang="ja-JP" smtClean="0"/>
              <a:t>arge </a:t>
            </a:r>
            <a:r>
              <a:rPr lang="en-US" altLang="ja-JP" u="sng" smtClean="0"/>
              <a:t>I</a:t>
            </a:r>
            <a:r>
              <a:rPr lang="en-US" altLang="ja-JP" smtClean="0"/>
              <a:t>on </a:t>
            </a:r>
            <a:r>
              <a:rPr lang="en-US" altLang="ja-JP" u="sng" smtClean="0"/>
              <a:t>C</a:t>
            </a:r>
            <a:r>
              <a:rPr lang="en-US" altLang="ja-JP" smtClean="0"/>
              <a:t>ollider </a:t>
            </a:r>
            <a:r>
              <a:rPr lang="en-US" altLang="ja-JP" u="sng" smtClean="0"/>
              <a:t>E</a:t>
            </a:r>
            <a:r>
              <a:rPr lang="en-US" altLang="ja-JP" smtClean="0"/>
              <a:t>xperiment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14875" y="5308600"/>
            <a:ext cx="785813" cy="708025"/>
            <a:chOff x="3016" y="2341"/>
            <a:chExt cx="726" cy="681"/>
          </a:xfrm>
        </p:grpSpPr>
        <p:sp>
          <p:nvSpPr>
            <p:cNvPr id="30744" name="Rectangle 4"/>
            <p:cNvSpPr>
              <a:spLocks noChangeArrowheads="1"/>
            </p:cNvSpPr>
            <p:nvPr/>
          </p:nvSpPr>
          <p:spPr bwMode="auto">
            <a:xfrm>
              <a:off x="3016" y="2341"/>
              <a:ext cx="726" cy="6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30745" name="Picture 5" descr="Detector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2387"/>
              <a:ext cx="635" cy="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636963" y="3203575"/>
            <a:ext cx="935037" cy="649288"/>
            <a:chOff x="2109" y="663"/>
            <a:chExt cx="816" cy="590"/>
          </a:xfrm>
        </p:grpSpPr>
        <p:sp>
          <p:nvSpPr>
            <p:cNvPr id="30742" name="Rectangle 7"/>
            <p:cNvSpPr>
              <a:spLocks noChangeArrowheads="1"/>
            </p:cNvSpPr>
            <p:nvPr/>
          </p:nvSpPr>
          <p:spPr bwMode="auto">
            <a:xfrm>
              <a:off x="2109" y="663"/>
              <a:ext cx="816" cy="59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30743" name="Picture 8" descr="CMS3d_medium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709"/>
              <a:ext cx="680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2593975" y="4724400"/>
            <a:ext cx="815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ALICE</a:t>
            </a:r>
          </a:p>
        </p:txBody>
      </p:sp>
      <p:graphicFrame>
        <p:nvGraphicFramePr>
          <p:cNvPr id="25" name="Object 14"/>
          <p:cNvGraphicFramePr>
            <a:graphicFrameLocks noChangeAspect="1"/>
          </p:cNvGraphicFramePr>
          <p:nvPr/>
        </p:nvGraphicFramePr>
        <p:xfrm>
          <a:off x="6858000" y="4268788"/>
          <a:ext cx="792163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7" name="Image" r:id="rId12" imgW="1231746" imgH="1002821" progId="">
                  <p:embed/>
                </p:oleObj>
              </mc:Choice>
              <mc:Fallback>
                <p:oleObj name="Image" r:id="rId12" imgW="1231746" imgH="1002821" progId="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4268788"/>
                        <a:ext cx="792163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15" descr="alice_detecto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5294313"/>
            <a:ext cx="104616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3636963" y="2665413"/>
            <a:ext cx="679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CMS</a:t>
            </a: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6858000" y="3730625"/>
            <a:ext cx="765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LHCb</a:t>
            </a: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4786313" y="4786313"/>
            <a:ext cx="152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2000" b="0">
                <a:solidFill>
                  <a:srgbClr val="CCFF66"/>
                </a:solidFill>
                <a:ea typeface="HGS創英角ｺﾞｼｯｸUB" pitchFamily="50" charset="-128"/>
              </a:rPr>
              <a:t>ATLAS, LHCf</a:t>
            </a:r>
          </a:p>
        </p:txBody>
      </p:sp>
      <p:pic>
        <p:nvPicPr>
          <p:cNvPr id="35" name="Picture 4" descr="LHCf_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5284788"/>
            <a:ext cx="12001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2684463"/>
            <a:ext cx="74803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75" y="4165840"/>
            <a:ext cx="3239545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165840"/>
            <a:ext cx="3245656" cy="2160000"/>
          </a:xfrm>
          <a:prstGeom prst="rect">
            <a:avLst/>
          </a:prstGeom>
        </p:spPr>
      </p:pic>
      <p:pic>
        <p:nvPicPr>
          <p:cNvPr id="37" name="Picture 2" descr="C:\Users\sugitate\Documents\ALICE\FotoCollection\0807012_02-A4-at-144-dpi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564904"/>
            <a:ext cx="3026734" cy="20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814086"/>
            <a:ext cx="144016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日付プレースホルダー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17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custDataLst>
      <p:tags r:id="rId2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1000"/>
                                        <p:tgtEl>
                                          <p:spTgt spid="1196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0" dur="1000"/>
                                        <p:tgtEl>
                                          <p:spTgt spid="1196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96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196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5" descr="722032752_2Hmy4-XL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401763"/>
            <a:ext cx="728662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ALICE-first-event-combined-logo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6" b="8685"/>
          <a:stretch>
            <a:fillRect/>
          </a:stretch>
        </p:blipFill>
        <p:spPr bwMode="auto">
          <a:xfrm>
            <a:off x="635384" y="1161826"/>
            <a:ext cx="5378203" cy="355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img_4487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5" r="46230"/>
          <a:stretch>
            <a:fillRect/>
          </a:stretch>
        </p:blipFill>
        <p:spPr bwMode="auto">
          <a:xfrm>
            <a:off x="6081487" y="2325043"/>
            <a:ext cx="2429437" cy="398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icture 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41" r="15146"/>
          <a:stretch>
            <a:fillRect/>
          </a:stretch>
        </p:blipFill>
        <p:spPr bwMode="auto">
          <a:xfrm>
            <a:off x="2881239" y="4739814"/>
            <a:ext cx="3132348" cy="156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First Collisions, 23.11.2009</a:t>
            </a:r>
          </a:p>
        </p:txBody>
      </p:sp>
      <p:sp>
        <p:nvSpPr>
          <p:cNvPr id="31748" name="Text Box 17"/>
          <p:cNvSpPr txBox="1">
            <a:spLocks noChangeArrowheads="1"/>
          </p:cNvSpPr>
          <p:nvPr/>
        </p:nvSpPr>
        <p:spPr bwMode="auto">
          <a:xfrm>
            <a:off x="7212013" y="1425575"/>
            <a:ext cx="968375" cy="369888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ja-JP" dirty="0">
                <a:solidFill>
                  <a:schemeClr val="bg1"/>
                </a:solidFill>
                <a:latin typeface="+mn-lt"/>
              </a:rPr>
              <a:t>~ 16:35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7500693" y="2367098"/>
            <a:ext cx="968375" cy="369888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ja-JP" dirty="0">
                <a:solidFill>
                  <a:schemeClr val="bg1"/>
                </a:solidFill>
                <a:latin typeface="+mn-lt"/>
              </a:rPr>
              <a:t>~ 16:42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96746" y="4075741"/>
            <a:ext cx="962025" cy="36988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en-GB" altLang="ja-JP" dirty="0">
                <a:latin typeface="+mn-lt"/>
              </a:rPr>
              <a:t>~ 16:41</a:t>
            </a: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08" y="1138643"/>
            <a:ext cx="5016736" cy="357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18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6147554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animBg="1"/>
      <p:bldP spid="17" grpId="1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コンテンツ プレースホルダ 4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 eaLnBrk="1" hangingPunct="1"/>
            <a:r>
              <a:rPr lang="en-US" altLang="ja-JP" dirty="0"/>
              <a:t>u</a:t>
            </a:r>
            <a:r>
              <a:rPr lang="en-US" altLang="ja-JP" dirty="0" smtClean="0"/>
              <a:t>nique features of high energy A+A physics</a:t>
            </a:r>
          </a:p>
          <a:p>
            <a:pPr lvl="1" eaLnBrk="1" hangingPunct="1"/>
            <a:r>
              <a:rPr lang="en-US" altLang="ja-JP" dirty="0" smtClean="0"/>
              <a:t>challenge to reach “the other side” of phase boundary </a:t>
            </a:r>
          </a:p>
          <a:p>
            <a:pPr eaLnBrk="1" hangingPunct="1"/>
            <a:r>
              <a:rPr lang="en-US" altLang="ja-JP" dirty="0" smtClean="0"/>
              <a:t>new stage of high energy A+A experiments</a:t>
            </a:r>
          </a:p>
          <a:p>
            <a:pPr lvl="1" eaLnBrk="1" hangingPunct="1"/>
            <a:r>
              <a:rPr lang="en-US" altLang="ja-JP" dirty="0" smtClean="0"/>
              <a:t>clearly beyond QCD phase boundary</a:t>
            </a:r>
          </a:p>
          <a:p>
            <a:pPr eaLnBrk="1" hangingPunct="1"/>
            <a:r>
              <a:rPr lang="en-US" altLang="ja-JP" dirty="0" smtClean="0"/>
              <a:t>selection of recent topics</a:t>
            </a:r>
          </a:p>
          <a:p>
            <a:pPr lvl="1" eaLnBrk="1" hangingPunct="1"/>
            <a:r>
              <a:rPr lang="en-US" altLang="ja-JP" i="1" dirty="0"/>
              <a:t>a</a:t>
            </a:r>
            <a:r>
              <a:rPr lang="en-US" altLang="ja-JP" i="1" dirty="0" smtClean="0"/>
              <a:t>uthentic</a:t>
            </a:r>
            <a:r>
              <a:rPr lang="en-US" altLang="ja-JP" dirty="0" smtClean="0"/>
              <a:t>: knowledge on </a:t>
            </a:r>
            <a:r>
              <a:rPr lang="en-US" altLang="ja-JP" dirty="0" err="1" smtClean="0"/>
              <a:t>partonic</a:t>
            </a:r>
            <a:r>
              <a:rPr lang="en-US" altLang="ja-JP" dirty="0" smtClean="0"/>
              <a:t> matter</a:t>
            </a:r>
          </a:p>
          <a:p>
            <a:pPr lvl="1" eaLnBrk="1" hangingPunct="1"/>
            <a:r>
              <a:rPr lang="en-US" altLang="ja-JP" i="1" dirty="0" smtClean="0"/>
              <a:t>new</a:t>
            </a:r>
            <a:r>
              <a:rPr lang="en-US" altLang="ja-JP" dirty="0" smtClean="0"/>
              <a:t>: mysteriously behaving </a:t>
            </a:r>
            <a:r>
              <a:rPr lang="en-US" altLang="ja-JP" i="1" dirty="0" smtClean="0"/>
              <a:t>p</a:t>
            </a:r>
            <a:r>
              <a:rPr lang="en-US" altLang="ja-JP" dirty="0" smtClean="0"/>
              <a:t>(</a:t>
            </a:r>
            <a:r>
              <a:rPr lang="en-US" altLang="ja-JP" i="1" dirty="0" smtClean="0"/>
              <a:t>d</a:t>
            </a:r>
            <a:r>
              <a:rPr lang="en-US" altLang="ja-JP" dirty="0" smtClean="0"/>
              <a:t>)+A collisions</a:t>
            </a:r>
          </a:p>
          <a:p>
            <a:pPr lvl="1" eaLnBrk="1" hangingPunct="1"/>
            <a:r>
              <a:rPr lang="en-US" altLang="ja-JP" i="1" dirty="0"/>
              <a:t>b</a:t>
            </a:r>
            <a:r>
              <a:rPr lang="en-US" altLang="ja-JP" i="1" dirty="0" smtClean="0"/>
              <a:t>rand new</a:t>
            </a:r>
            <a:r>
              <a:rPr lang="en-US" altLang="ja-JP" dirty="0" smtClean="0"/>
              <a:t>: ultra-intense U(1) magnetic field</a:t>
            </a:r>
          </a:p>
          <a:p>
            <a:pPr eaLnBrk="1" hangingPunct="1"/>
            <a:r>
              <a:rPr lang="en-US" altLang="ja-JP" dirty="0" smtClean="0"/>
              <a:t>next steps</a:t>
            </a:r>
          </a:p>
          <a:p>
            <a:pPr eaLnBrk="1" hangingPunct="1"/>
            <a:r>
              <a:rPr lang="en-US" altLang="ja-JP" dirty="0" smtClean="0"/>
              <a:t>summary and concluding remarks</a:t>
            </a:r>
          </a:p>
        </p:txBody>
      </p:sp>
      <p:sp>
        <p:nvSpPr>
          <p:cNvPr id="15363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Presentation Outline</a:t>
            </a:r>
            <a:endParaRPr lang="ja-JP" altLang="en-US" smtClean="0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コンテンツ プレースホルダ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smtClean="0"/>
              <a:t>charged particle density measurement</a:t>
            </a:r>
          </a:p>
          <a:p>
            <a:r>
              <a:rPr lang="en-US" altLang="ja-JP" smtClean="0"/>
              <a:t>d</a:t>
            </a:r>
            <a:r>
              <a:rPr lang="en-US" altLang="ja-JP" i="1" smtClean="0"/>
              <a:t>N</a:t>
            </a:r>
            <a:r>
              <a:rPr lang="en-US" altLang="ja-JP" baseline="-25000" smtClean="0"/>
              <a:t>ch</a:t>
            </a:r>
            <a:r>
              <a:rPr lang="en-US" altLang="ja-JP" smtClean="0"/>
              <a:t>/d</a:t>
            </a:r>
            <a:r>
              <a:rPr lang="en-US" altLang="ja-JP" i="1" smtClean="0">
                <a:latin typeface="Symbol" pitchFamily="18" charset="2"/>
              </a:rPr>
              <a:t>h</a:t>
            </a:r>
            <a:r>
              <a:rPr lang="en-US" altLang="ja-JP" smtClean="0"/>
              <a:t>  in </a:t>
            </a:r>
            <a:r>
              <a:rPr lang="en-US" altLang="ja-JP" i="1" smtClean="0"/>
              <a:t>p</a:t>
            </a:r>
            <a:r>
              <a:rPr lang="en-US" altLang="ja-JP" smtClean="0"/>
              <a:t>+</a:t>
            </a:r>
            <a:r>
              <a:rPr lang="en-US" altLang="ja-JP" i="1" smtClean="0"/>
              <a:t>p</a:t>
            </a:r>
            <a:r>
              <a:rPr lang="en-US" altLang="ja-JP" smtClean="0"/>
              <a:t> at 900 GeV</a:t>
            </a:r>
          </a:p>
          <a:p>
            <a:pPr lvl="1"/>
            <a:r>
              <a:rPr lang="en-US" altLang="ja-JP" smtClean="0"/>
              <a:t>3.10 </a:t>
            </a:r>
            <a:r>
              <a:rPr lang="en-US" altLang="ja-JP" smtClean="0">
                <a:sym typeface="Symbol" pitchFamily="18" charset="2"/>
              </a:rPr>
              <a:t></a:t>
            </a:r>
            <a:r>
              <a:rPr lang="en-US" altLang="ja-JP" smtClean="0"/>
              <a:t> 0.13 </a:t>
            </a:r>
            <a:r>
              <a:rPr lang="en-US" altLang="ja-JP" smtClean="0">
                <a:sym typeface="Symbol" pitchFamily="18" charset="2"/>
              </a:rPr>
              <a:t> </a:t>
            </a:r>
            <a:r>
              <a:rPr lang="en-US" altLang="ja-JP" smtClean="0"/>
              <a:t>0.22 (inel.)</a:t>
            </a:r>
          </a:p>
          <a:p>
            <a:pPr lvl="1"/>
            <a:r>
              <a:rPr lang="en-US" altLang="ja-JP" smtClean="0"/>
              <a:t>3.51 </a:t>
            </a:r>
            <a:r>
              <a:rPr lang="en-US" altLang="ja-JP" smtClean="0">
                <a:sym typeface="Symbol" pitchFamily="18" charset="2"/>
              </a:rPr>
              <a:t></a:t>
            </a:r>
            <a:r>
              <a:rPr lang="en-US" altLang="ja-JP" smtClean="0"/>
              <a:t> 0.15 </a:t>
            </a:r>
            <a:r>
              <a:rPr lang="en-US" altLang="ja-JP" smtClean="0">
                <a:sym typeface="Symbol" pitchFamily="18" charset="2"/>
              </a:rPr>
              <a:t> </a:t>
            </a:r>
            <a:r>
              <a:rPr lang="en-US" altLang="ja-JP" smtClean="0"/>
              <a:t>0.25 (NSD)</a:t>
            </a:r>
          </a:p>
          <a:p>
            <a:endParaRPr lang="ja-JP" altLang="en-US" smtClean="0"/>
          </a:p>
        </p:txBody>
      </p:sp>
      <p:sp>
        <p:nvSpPr>
          <p:cNvPr id="34819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ja-JP" smtClean="0"/>
              <a:t>First LHC Physics Paper, 28.11.2009</a:t>
            </a:r>
            <a:endParaRPr lang="ja-JP" altLang="en-US" smtClean="0"/>
          </a:p>
        </p:txBody>
      </p:sp>
      <p:graphicFrame>
        <p:nvGraphicFramePr>
          <p:cNvPr id="34820" name="Object 11"/>
          <p:cNvGraphicFramePr>
            <a:graphicFrameLocks noGrp="1" noChangeAspect="1"/>
          </p:cNvGraphicFramePr>
          <p:nvPr/>
        </p:nvGraphicFramePr>
        <p:xfrm>
          <a:off x="5286375" y="1774825"/>
          <a:ext cx="3286125" cy="436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37" name="Acrobat Document" r:id="rId4" imgW="5667167" imgH="7534006" progId="AcroExch.Document.7">
                  <p:embed/>
                </p:oleObj>
              </mc:Choice>
              <mc:Fallback>
                <p:oleObj name="Acrobat Document" r:id="rId4" imgW="5667167" imgH="7534006" progId="AcroExch.Document.7">
                  <p:embed/>
                  <p:pic>
                    <p:nvPicPr>
                      <p:cNvPr id="0" name="Object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02"/>
                      <a:stretch>
                        <a:fillRect/>
                      </a:stretch>
                    </p:blipFill>
                    <p:spPr bwMode="auto">
                      <a:xfrm>
                        <a:off x="5286375" y="1774825"/>
                        <a:ext cx="3286125" cy="436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2011363" y="3214688"/>
            <a:ext cx="3203575" cy="649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r>
              <a:rPr lang="de-DE" altLang="ja-JP" dirty="0">
                <a:solidFill>
                  <a:srgbClr val="000080"/>
                </a:solidFill>
                <a:latin typeface="+mn-lt"/>
              </a:rPr>
              <a:t>ALICE Collaboration</a:t>
            </a:r>
          </a:p>
          <a:p>
            <a:pPr>
              <a:defRPr/>
            </a:pPr>
            <a:r>
              <a:rPr lang="de-DE" altLang="ja-JP" dirty="0">
                <a:solidFill>
                  <a:srgbClr val="000080"/>
                </a:solidFill>
                <a:latin typeface="+mn-lt"/>
              </a:rPr>
              <a:t>Eur.Phys.J.C65:111-125, 2010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703263" y="4116388"/>
            <a:ext cx="4191000" cy="2032000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ja-JP" sz="1800" u="sng">
                <a:latin typeface="Times New Roman" pitchFamily="18" charset="0"/>
              </a:rPr>
              <a:t>National Geographic News (04.12.2009)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ja-JP" sz="1800" b="0">
                <a:latin typeface="Times New Roman" pitchFamily="18" charset="0"/>
              </a:rPr>
              <a:t>‘….a machine called ALICE....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ja-JP" sz="1800" b="0">
                <a:latin typeface="Times New Roman" pitchFamily="18" charset="0"/>
              </a:rPr>
              <a:t>found that </a:t>
            </a:r>
            <a:r>
              <a:rPr lang="en-GB" altLang="ja-JP" sz="1800">
                <a:latin typeface="Times New Roman" pitchFamily="18" charset="0"/>
              </a:rPr>
              <a:t>a </a:t>
            </a:r>
            <a:r>
              <a:rPr lang="en-GB" altLang="ja-JP" sz="1200" b="0">
                <a:latin typeface="Times New Roman" pitchFamily="18" charset="0"/>
              </a:rPr>
              <a:t>(!)</a:t>
            </a:r>
            <a:r>
              <a:rPr lang="en-GB" altLang="ja-JP" sz="1800" b="0">
                <a:latin typeface="Times New Roman" pitchFamily="18" charset="0"/>
              </a:rPr>
              <a:t> proton-proton collision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ja-JP" sz="1800" b="0">
                <a:latin typeface="Times New Roman" pitchFamily="18" charset="0"/>
              </a:rPr>
              <a:t>recorded on November 23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ja-JP" sz="1800">
                <a:latin typeface="Times New Roman" pitchFamily="18" charset="0"/>
              </a:rPr>
              <a:t>created the precise ratio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ja-JP" sz="1800">
                <a:latin typeface="Times New Roman" pitchFamily="18" charset="0"/>
              </a:rPr>
              <a:t>of matter and antimatter particles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ja-JP" sz="1800">
                <a:latin typeface="Times New Roman" pitchFamily="18" charset="0"/>
              </a:rPr>
              <a:t>predicted from theory..’</a:t>
            </a:r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19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custDataLst>
      <p:tags r:id="rId2"/>
    </p:custData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smtClean="0"/>
              <a:t>anti-proton/proton ratio in mid-rapidity region</a:t>
            </a:r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r>
              <a:rPr lang="en-US" altLang="ja-JP" smtClean="0"/>
              <a:t>0.957 </a:t>
            </a:r>
            <a:r>
              <a:rPr lang="en-US" altLang="ja-JP" smtClean="0">
                <a:sym typeface="Symbol" pitchFamily="18" charset="2"/>
              </a:rPr>
              <a:t> 0.006 (stat)  0.014 (sys) at 900 GeV</a:t>
            </a:r>
          </a:p>
          <a:p>
            <a:pPr lvl="1"/>
            <a:r>
              <a:rPr lang="en-US" altLang="ja-JP" smtClean="0"/>
              <a:t>0.990 </a:t>
            </a:r>
            <a:r>
              <a:rPr lang="en-US" altLang="ja-JP" smtClean="0">
                <a:sym typeface="Symbol" pitchFamily="18" charset="2"/>
              </a:rPr>
              <a:t> 0.006 (stat)  0.014 (sys) at 7 TeV</a:t>
            </a:r>
          </a:p>
        </p:txBody>
      </p:sp>
      <p:sp>
        <p:nvSpPr>
          <p:cNvPr id="3584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643813" cy="836613"/>
          </a:xfrm>
        </p:spPr>
        <p:txBody>
          <a:bodyPr/>
          <a:lstStyle/>
          <a:p>
            <a:r>
              <a:rPr lang="en-US" altLang="ja-JP" smtClean="0"/>
              <a:t>Almost Zero Baryo-Chemical Potential</a:t>
            </a:r>
            <a:endParaRPr lang="ja-JP" altLang="en-US" smtClean="0"/>
          </a:p>
        </p:txBody>
      </p:sp>
      <p:pic>
        <p:nvPicPr>
          <p:cNvPr id="3584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73238"/>
            <a:ext cx="4392612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5724525" y="4076700"/>
            <a:ext cx="2487613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ALICE (K.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Aamodt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PRL 105, 072002 (2010)</a:t>
            </a: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20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2.76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Pb+Pb</a:t>
            </a:r>
            <a:r>
              <a:rPr lang="en-US" altLang="ja-JP" dirty="0" smtClean="0"/>
              <a:t> in 2010 and 2011</a:t>
            </a:r>
            <a:endParaRPr lang="ja-JP" altLang="en-US" dirty="0" smtClean="0"/>
          </a:p>
          <a:p>
            <a:pPr lvl="1"/>
            <a:r>
              <a:rPr lang="en-US" altLang="ja-JP" dirty="0" smtClean="0"/>
              <a:t>14 times higher </a:t>
            </a:r>
            <a:r>
              <a:rPr lang="en-US" altLang="ja-JP" dirty="0" smtClean="0">
                <a:sym typeface="Symbol" pitchFamily="18" charset="2"/>
              </a:rPr>
              <a:t></a:t>
            </a:r>
            <a:r>
              <a:rPr lang="en-US" altLang="ja-JP" i="1" dirty="0" err="1" smtClean="0"/>
              <a:t>s</a:t>
            </a:r>
            <a:r>
              <a:rPr lang="en-US" altLang="ja-JP" baseline="-25000" dirty="0" err="1" smtClean="0"/>
              <a:t>NN</a:t>
            </a:r>
            <a:r>
              <a:rPr lang="en-US" altLang="ja-JP" dirty="0" smtClean="0"/>
              <a:t> than at RHIC</a:t>
            </a:r>
          </a:p>
          <a:p>
            <a:endParaRPr lang="en-US" altLang="ja-JP" dirty="0"/>
          </a:p>
          <a:p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~ 5.1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in 2015; design energy at 5.5 </a:t>
            </a:r>
            <a:r>
              <a:rPr lang="en-US" altLang="ja-JP" dirty="0" err="1" smtClean="0"/>
              <a:t>TeV</a:t>
            </a:r>
            <a:endParaRPr lang="ja-JP" altLang="en-US" dirty="0" smtClean="0"/>
          </a:p>
        </p:txBody>
      </p:sp>
      <p:sp>
        <p:nvSpPr>
          <p:cNvPr id="36867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Highest Energy (So Far) </a:t>
            </a:r>
            <a:r>
              <a:rPr lang="en-US" altLang="ja-JP" dirty="0" err="1" smtClean="0"/>
              <a:t>Pb+Pb</a:t>
            </a:r>
            <a:endParaRPr lang="ja-JP" altLang="en-US" dirty="0" smtClean="0"/>
          </a:p>
        </p:txBody>
      </p:sp>
      <p:pic>
        <p:nvPicPr>
          <p:cNvPr id="36868" name="Picture 5" descr="1011251_01-A4-at-144-dpi"/>
          <p:cNvPicPr>
            <a:picLocks noChangeAspect="1" noChangeArrowheads="1"/>
          </p:cNvPicPr>
          <p:nvPr/>
        </p:nvPicPr>
        <p:blipFill>
          <a:blip r:embed="rId2" cstate="print">
            <a:lum bright="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15" y="2218588"/>
            <a:ext cx="4581897" cy="3370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33200" r="50787" b="3801"/>
          <a:stretch>
            <a:fillRect/>
          </a:stretch>
        </p:blipFill>
        <p:spPr bwMode="auto">
          <a:xfrm>
            <a:off x="5756402" y="3410201"/>
            <a:ext cx="2461322" cy="217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21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コンテンツ プレースホルダー 3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 eaLnBrk="1" hangingPunct="1"/>
            <a:r>
              <a:rPr lang="en-US" altLang="ja-JP" dirty="0" err="1" smtClean="0"/>
              <a:t>d</a:t>
            </a:r>
            <a:r>
              <a:rPr lang="en-US" altLang="ja-JP" i="1" dirty="0" err="1" smtClean="0"/>
              <a:t>N</a:t>
            </a:r>
            <a:r>
              <a:rPr lang="en-US" altLang="ja-JP" i="1" baseline="-25000" dirty="0" err="1" smtClean="0"/>
              <a:t>ch</a:t>
            </a:r>
            <a:r>
              <a:rPr lang="en-US" altLang="ja-JP" dirty="0" smtClean="0"/>
              <a:t>/d</a:t>
            </a:r>
            <a:r>
              <a:rPr lang="en-US" altLang="ja-JP" i="1" dirty="0" smtClean="0">
                <a:latin typeface="Symbol" pitchFamily="18" charset="2"/>
              </a:rPr>
              <a:t>h</a:t>
            </a:r>
            <a:r>
              <a:rPr lang="en-US" altLang="ja-JP" dirty="0" smtClean="0"/>
              <a:t> = 1,580 </a:t>
            </a:r>
            <a:r>
              <a:rPr lang="en-US" altLang="ja-JP" dirty="0" smtClean="0">
                <a:sym typeface="Symbol" pitchFamily="18" charset="2"/>
              </a:rPr>
              <a:t></a:t>
            </a:r>
            <a:r>
              <a:rPr lang="en-US" altLang="ja-JP" dirty="0" smtClean="0"/>
              <a:t> 80 (sys) in 2.76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Pb+Pb</a:t>
            </a:r>
            <a:endParaRPr lang="en-US" altLang="ja-JP" dirty="0" smtClean="0"/>
          </a:p>
          <a:p>
            <a:pPr lvl="1" eaLnBrk="1" hangingPunct="1"/>
            <a:r>
              <a:rPr lang="en-US" altLang="ja-JP" dirty="0" smtClean="0"/>
              <a:t>high side of predictions</a:t>
            </a:r>
          </a:p>
          <a:p>
            <a:pPr lvl="1" eaLnBrk="1" hangingPunct="1"/>
            <a:r>
              <a:rPr lang="en-US" altLang="ja-JP" dirty="0" smtClean="0"/>
              <a:t>faster growth with </a:t>
            </a:r>
            <a:r>
              <a:rPr lang="en-US" altLang="ja-JP" dirty="0" smtClean="0">
                <a:sym typeface="Symbol" pitchFamily="18" charset="2"/>
              </a:rPr>
              <a:t></a:t>
            </a:r>
            <a:r>
              <a:rPr lang="en-US" altLang="ja-JP" i="1" dirty="0" smtClean="0"/>
              <a:t>s</a:t>
            </a:r>
            <a:r>
              <a:rPr lang="en-US" altLang="ja-JP" baseline="-25000" dirty="0" smtClean="0"/>
              <a:t>(NN)</a:t>
            </a:r>
            <a:r>
              <a:rPr lang="en-US" altLang="ja-JP" dirty="0" smtClean="0"/>
              <a:t> than in </a:t>
            </a:r>
            <a:r>
              <a:rPr lang="en-US" altLang="ja-JP" i="1" dirty="0" err="1" smtClean="0"/>
              <a:t>p</a:t>
            </a:r>
            <a:r>
              <a:rPr lang="en-US" altLang="ja-JP" dirty="0" err="1" smtClean="0"/>
              <a:t>+</a:t>
            </a:r>
            <a:r>
              <a:rPr lang="en-US" altLang="ja-JP" i="1" dirty="0" err="1" smtClean="0"/>
              <a:t>p</a:t>
            </a:r>
            <a:endParaRPr lang="en-US" altLang="ja-JP" i="1" dirty="0" smtClean="0"/>
          </a:p>
          <a:p>
            <a:pPr lvl="2" eaLnBrk="1" hangingPunct="1"/>
            <a:r>
              <a:rPr lang="en-US" altLang="ja-JP" i="1" dirty="0" smtClean="0"/>
              <a:t>i.e. </a:t>
            </a:r>
            <a:r>
              <a:rPr lang="en-US" altLang="ja-JP" dirty="0" smtClean="0">
                <a:sym typeface="Symbol" pitchFamily="18" charset="2"/>
              </a:rPr>
              <a:t></a:t>
            </a:r>
            <a:r>
              <a:rPr lang="en-US" altLang="ja-JP" i="1" dirty="0" err="1" smtClean="0"/>
              <a:t>s</a:t>
            </a:r>
            <a:r>
              <a:rPr lang="en-US" altLang="ja-JP" baseline="-25000" dirty="0" err="1" smtClean="0"/>
              <a:t>NN</a:t>
            </a:r>
            <a:r>
              <a:rPr lang="en-US" altLang="ja-JP" dirty="0" smtClean="0"/>
              <a:t> </a:t>
            </a:r>
            <a:r>
              <a:rPr lang="en-US" altLang="ja-JP" dirty="0"/>
              <a:t>dependent </a:t>
            </a:r>
            <a:r>
              <a:rPr lang="en-US" altLang="ja-JP" dirty="0" smtClean="0"/>
              <a:t>nuclear amplification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833813"/>
            <a:ext cx="3852862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789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Abundant Particle Production</a:t>
            </a:r>
            <a:endParaRPr lang="ja-JP" altLang="en-US" dirty="0" smtClean="0"/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4965700" y="4891088"/>
            <a:ext cx="1406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back at RHIC</a:t>
            </a:r>
          </a:p>
        </p:txBody>
      </p:sp>
      <p:pic>
        <p:nvPicPr>
          <p:cNvPr id="3789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3"/>
          <a:stretch>
            <a:fillRect/>
          </a:stretch>
        </p:blipFill>
        <p:spPr bwMode="auto">
          <a:xfrm>
            <a:off x="539750" y="2955925"/>
            <a:ext cx="326231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3813175" y="2997200"/>
            <a:ext cx="24876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ALICE (K.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Aamodt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PRL 106, 032301 (2011)</a:t>
            </a: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3" r="55919"/>
          <a:stretch>
            <a:fillRect/>
          </a:stretch>
        </p:blipFill>
        <p:spPr bwMode="auto">
          <a:xfrm>
            <a:off x="6362700" y="2767013"/>
            <a:ext cx="1881188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22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コンテンツ プレースホルダー 3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 eaLnBrk="1" hangingPunct="1"/>
            <a:r>
              <a:rPr lang="en-US" altLang="ja-JP" smtClean="0"/>
              <a:t>~ 2.5×transverse energy density than at RHIC</a:t>
            </a:r>
          </a:p>
          <a:p>
            <a:pPr eaLnBrk="1" hangingPunct="1"/>
            <a:endParaRPr lang="en-US" altLang="ja-JP" smtClean="0"/>
          </a:p>
          <a:p>
            <a:pPr eaLnBrk="1" hangingPunct="1"/>
            <a:endParaRPr lang="en-US" altLang="ja-JP" smtClean="0"/>
          </a:p>
          <a:p>
            <a:pPr eaLnBrk="1" hangingPunct="1"/>
            <a:endParaRPr lang="en-US" altLang="ja-JP" smtClean="0"/>
          </a:p>
          <a:p>
            <a:pPr eaLnBrk="1" hangingPunct="1"/>
            <a:endParaRPr lang="en-US" altLang="ja-JP" smtClean="0"/>
          </a:p>
          <a:p>
            <a:pPr eaLnBrk="1" hangingPunct="1"/>
            <a:r>
              <a:rPr lang="en-US" altLang="ja-JP" smtClean="0"/>
              <a:t>from Bjorken formula:</a:t>
            </a:r>
          </a:p>
          <a:p>
            <a:pPr eaLnBrk="1" hangingPunct="1"/>
            <a:endParaRPr lang="en-US" altLang="ja-JP" smtClean="0"/>
          </a:p>
          <a:p>
            <a:pPr eaLnBrk="1" hangingPunct="1"/>
            <a:endParaRPr lang="en-US" altLang="ja-JP" smtClean="0"/>
          </a:p>
          <a:p>
            <a:pPr eaLnBrk="1" hangingPunct="1"/>
            <a:r>
              <a:rPr lang="en-US" altLang="ja-JP" i="1" smtClean="0">
                <a:latin typeface="Symbol" pitchFamily="18" charset="2"/>
              </a:rPr>
              <a:t>et</a:t>
            </a:r>
            <a:r>
              <a:rPr lang="en-US" altLang="ja-JP" i="1" baseline="-25000" smtClean="0"/>
              <a:t>0</a:t>
            </a:r>
            <a:r>
              <a:rPr lang="en-US" altLang="ja-JP" smtClean="0"/>
              <a:t> ~ 16 GeV/fm</a:t>
            </a:r>
            <a:r>
              <a:rPr lang="en-US" altLang="ja-JP" baseline="30000" smtClean="0"/>
              <a:t>2</a:t>
            </a:r>
            <a:r>
              <a:rPr lang="en-US" altLang="ja-JP" i="1" smtClean="0"/>
              <a:t>c</a:t>
            </a:r>
            <a:r>
              <a:rPr lang="en-US" altLang="ja-JP" smtClean="0"/>
              <a:t>  ~ 3×at RHIC</a:t>
            </a:r>
          </a:p>
          <a:p>
            <a:pPr lvl="1" eaLnBrk="1" hangingPunct="1"/>
            <a:r>
              <a:rPr lang="en-US" altLang="ja-JP" smtClean="0"/>
              <a:t>lower limit for </a:t>
            </a:r>
            <a:r>
              <a:rPr lang="en-US" altLang="ja-JP" i="1" smtClean="0">
                <a:latin typeface="Symbol" pitchFamily="18" charset="2"/>
              </a:rPr>
              <a:t>e</a:t>
            </a:r>
            <a:r>
              <a:rPr lang="en-US" altLang="ja-JP" sz="1200" smtClean="0">
                <a:latin typeface="Symbol" pitchFamily="18" charset="2"/>
              </a:rPr>
              <a:t> </a:t>
            </a:r>
            <a:r>
              <a:rPr lang="en-US" altLang="ja-JP" smtClean="0"/>
              <a:t>; likely higher with shorter time scale</a:t>
            </a:r>
            <a:endParaRPr lang="ja-JP" altLang="en-US" smtClean="0"/>
          </a:p>
        </p:txBody>
      </p:sp>
      <p:sp>
        <p:nvSpPr>
          <p:cNvPr id="38915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Highest Initial Energy Density</a:t>
            </a:r>
            <a:endParaRPr lang="ja-JP" altLang="en-US" dirty="0" smtClean="0"/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1057275" y="4422775"/>
          <a:ext cx="3154363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32" name="数式" r:id="rId3" imgW="2171700" imgH="457200" progId="Equation.3">
                  <p:embed/>
                </p:oleObj>
              </mc:Choice>
              <mc:Fallback>
                <p:oleObj name="数式" r:id="rId3" imgW="2171700" imgH="457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4422775"/>
                        <a:ext cx="3154363" cy="66198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"/>
          <a:stretch>
            <a:fillRect/>
          </a:stretch>
        </p:blipFill>
        <p:spPr bwMode="auto">
          <a:xfrm>
            <a:off x="4427538" y="1871663"/>
            <a:ext cx="3143250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23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1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1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fig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2924175"/>
            <a:ext cx="3440113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fig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941638"/>
            <a:ext cx="3413125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26"/>
          <p:cNvGrpSpPr>
            <a:grpSpLocks/>
          </p:cNvGrpSpPr>
          <p:nvPr/>
        </p:nvGrpSpPr>
        <p:grpSpPr bwMode="auto">
          <a:xfrm>
            <a:off x="1042988" y="2786063"/>
            <a:ext cx="4724400" cy="3090862"/>
            <a:chOff x="1233" y="-320"/>
            <a:chExt cx="4705" cy="3077"/>
          </a:xfrm>
        </p:grpSpPr>
        <p:grpSp>
          <p:nvGrpSpPr>
            <p:cNvPr id="39948" name="Group 25"/>
            <p:cNvGrpSpPr>
              <a:grpSpLocks/>
            </p:cNvGrpSpPr>
            <p:nvPr/>
          </p:nvGrpSpPr>
          <p:grpSpPr bwMode="auto">
            <a:xfrm>
              <a:off x="1329" y="-305"/>
              <a:ext cx="4609" cy="2847"/>
              <a:chOff x="1264" y="390"/>
              <a:chExt cx="4115" cy="2621"/>
            </a:xfrm>
          </p:grpSpPr>
          <p:pic>
            <p:nvPicPr>
              <p:cNvPr id="39951" name="Picture 4" descr="c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64" t="6003" r="6441" b="3166"/>
              <a:stretch>
                <a:fillRect/>
              </a:stretch>
            </p:blipFill>
            <p:spPr bwMode="auto">
              <a:xfrm>
                <a:off x="1264" y="390"/>
                <a:ext cx="4115" cy="26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9952" name="Group 21"/>
              <p:cNvGrpSpPr>
                <a:grpSpLocks/>
              </p:cNvGrpSpPr>
              <p:nvPr/>
            </p:nvGrpSpPr>
            <p:grpSpPr bwMode="auto">
              <a:xfrm>
                <a:off x="1860" y="663"/>
                <a:ext cx="1256" cy="573"/>
                <a:chOff x="1860" y="663"/>
                <a:chExt cx="1256" cy="573"/>
              </a:xfrm>
            </p:grpSpPr>
            <p:sp>
              <p:nvSpPr>
                <p:cNvPr id="48156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1960" y="663"/>
                  <a:ext cx="1156" cy="3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ja-JP" i="1" dirty="0" err="1" smtClean="0">
                      <a:solidFill>
                        <a:srgbClr val="0000FF"/>
                      </a:solidFill>
                      <a:latin typeface="+mn-lt"/>
                    </a:rPr>
                    <a:t>p</a:t>
                  </a:r>
                  <a:r>
                    <a:rPr lang="en-US" altLang="ja-JP" dirty="0" err="1" smtClean="0">
                      <a:solidFill>
                        <a:srgbClr val="0000FF"/>
                      </a:solidFill>
                      <a:latin typeface="+mn-lt"/>
                    </a:rPr>
                    <a:t>+</a:t>
                  </a:r>
                  <a:r>
                    <a:rPr lang="en-US" altLang="ja-JP" i="1" dirty="0" err="1" smtClean="0">
                      <a:solidFill>
                        <a:srgbClr val="0000FF"/>
                      </a:solidFill>
                      <a:latin typeface="+mn-lt"/>
                    </a:rPr>
                    <a:t>p</a:t>
                  </a:r>
                  <a:r>
                    <a:rPr lang="en-US" altLang="ja-JP" dirty="0" smtClean="0">
                      <a:solidFill>
                        <a:srgbClr val="0000FF"/>
                      </a:solidFill>
                      <a:latin typeface="+mn-lt"/>
                    </a:rPr>
                    <a:t> 7 </a:t>
                  </a:r>
                  <a:r>
                    <a:rPr lang="en-US" altLang="ja-JP" dirty="0" err="1" smtClean="0">
                      <a:solidFill>
                        <a:srgbClr val="0000FF"/>
                      </a:solidFill>
                      <a:latin typeface="+mn-lt"/>
                    </a:rPr>
                    <a:t>TeV</a:t>
                  </a:r>
                  <a:endParaRPr lang="en-US" altLang="ja-JP" dirty="0" smtClean="0">
                    <a:solidFill>
                      <a:srgbClr val="0000FF"/>
                    </a:solidFill>
                    <a:latin typeface="+mn-lt"/>
                  </a:endParaRPr>
                </a:p>
              </p:txBody>
            </p:sp>
            <p:sp>
              <p:nvSpPr>
                <p:cNvPr id="39960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860" y="1004"/>
                  <a:ext cx="215" cy="23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>
                  <a:spAutoFit/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9953" name="Group 20"/>
              <p:cNvGrpSpPr>
                <a:grpSpLocks/>
              </p:cNvGrpSpPr>
              <p:nvPr/>
            </p:nvGrpSpPr>
            <p:grpSpPr bwMode="auto">
              <a:xfrm>
                <a:off x="2135" y="2338"/>
                <a:ext cx="1805" cy="354"/>
                <a:chOff x="2135" y="2338"/>
                <a:chExt cx="1805" cy="354"/>
              </a:xfrm>
            </p:grpSpPr>
            <p:sp>
              <p:nvSpPr>
                <p:cNvPr id="48154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2316" y="2352"/>
                  <a:ext cx="1626" cy="3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ja-JP" dirty="0" err="1" smtClean="0">
                      <a:solidFill>
                        <a:srgbClr val="FF0000"/>
                      </a:solidFill>
                      <a:latin typeface="+mn-lt"/>
                    </a:rPr>
                    <a:t>Pb+Pb</a:t>
                  </a:r>
                  <a:r>
                    <a:rPr lang="en-US" altLang="ja-JP" dirty="0" smtClean="0">
                      <a:solidFill>
                        <a:srgbClr val="FF0000"/>
                      </a:solidFill>
                      <a:latin typeface="+mn-lt"/>
                    </a:rPr>
                    <a:t> 2.76 </a:t>
                  </a:r>
                  <a:r>
                    <a:rPr lang="en-US" altLang="ja-JP" dirty="0" err="1" smtClean="0">
                      <a:solidFill>
                        <a:srgbClr val="FF0000"/>
                      </a:solidFill>
                      <a:latin typeface="+mn-lt"/>
                    </a:rPr>
                    <a:t>TeV</a:t>
                  </a:r>
                  <a:endParaRPr lang="en-US" altLang="ja-JP" dirty="0" smtClean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  <p:sp>
              <p:nvSpPr>
                <p:cNvPr id="39958" name="Line 19"/>
                <p:cNvSpPr>
                  <a:spLocks noChangeShapeType="1"/>
                </p:cNvSpPr>
                <p:nvPr/>
              </p:nvSpPr>
              <p:spPr bwMode="auto">
                <a:xfrm flipH="1" flipV="1">
                  <a:off x="2135" y="2338"/>
                  <a:ext cx="190" cy="18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39954" name="Group 24"/>
              <p:cNvGrpSpPr>
                <a:grpSpLocks/>
              </p:cNvGrpSpPr>
              <p:nvPr/>
            </p:nvGrpSpPr>
            <p:grpSpPr bwMode="auto">
              <a:xfrm>
                <a:off x="1629" y="1373"/>
                <a:ext cx="2429" cy="360"/>
                <a:chOff x="1629" y="1373"/>
                <a:chExt cx="2429" cy="360"/>
              </a:xfrm>
            </p:grpSpPr>
            <p:sp>
              <p:nvSpPr>
                <p:cNvPr id="48152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2173" y="1373"/>
                  <a:ext cx="1883" cy="3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charset="0"/>
                      <a:ea typeface="ＭＳ Ｐゴシック" pitchFamily="50" charset="-128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ja-JP" dirty="0" smtClean="0">
                      <a:latin typeface="+mn-lt"/>
                    </a:rPr>
                    <a:t>radius ~ 1/width</a:t>
                  </a:r>
                </a:p>
              </p:txBody>
            </p:sp>
            <p:sp>
              <p:nvSpPr>
                <p:cNvPr id="39956" name="Line 23"/>
                <p:cNvSpPr>
                  <a:spLocks noChangeShapeType="1"/>
                </p:cNvSpPr>
                <p:nvPr/>
              </p:nvSpPr>
              <p:spPr bwMode="auto">
                <a:xfrm>
                  <a:off x="1629" y="1733"/>
                  <a:ext cx="48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>
                  <a:spAutoFit/>
                </a:bodyPr>
                <a:lstStyle/>
                <a:p>
                  <a:endParaRPr lang="ja-JP" altLang="en-US"/>
                </a:p>
              </p:txBody>
            </p:sp>
          </p:grpSp>
        </p:grpSp>
        <p:sp>
          <p:nvSpPr>
            <p:cNvPr id="48146" name="Text Box 15"/>
            <p:cNvSpPr txBox="1">
              <a:spLocks noChangeArrowheads="1"/>
            </p:cNvSpPr>
            <p:nvPr/>
          </p:nvSpPr>
          <p:spPr bwMode="auto">
            <a:xfrm rot="16200000">
              <a:off x="587" y="326"/>
              <a:ext cx="1629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ja-JP" sz="1600" dirty="0" smtClean="0">
                  <a:latin typeface="+mn-lt"/>
                </a:rPr>
                <a:t>Enhancement</a:t>
              </a:r>
            </a:p>
          </p:txBody>
        </p:sp>
        <p:sp>
          <p:nvSpPr>
            <p:cNvPr id="48147" name="Text Box 14"/>
            <p:cNvSpPr txBox="1">
              <a:spLocks noChangeArrowheads="1"/>
            </p:cNvSpPr>
            <p:nvPr/>
          </p:nvSpPr>
          <p:spPr bwMode="auto">
            <a:xfrm>
              <a:off x="2797" y="2419"/>
              <a:ext cx="2699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ja-JP" sz="1600" dirty="0" smtClean="0">
                  <a:latin typeface="+mn-lt"/>
                </a:rPr>
                <a:t>Pair Momentum Difference</a:t>
              </a:r>
            </a:p>
          </p:txBody>
        </p:sp>
      </p:grpSp>
      <p:sp>
        <p:nvSpPr>
          <p:cNvPr id="39941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Hotter, Larger, Longer-Lived Fireball</a:t>
            </a:r>
            <a:endParaRPr lang="ja-JP" altLang="en-US" smtClean="0"/>
          </a:p>
        </p:txBody>
      </p:sp>
      <p:sp>
        <p:nvSpPr>
          <p:cNvPr id="32" name="TextBox 8"/>
          <p:cNvSpPr txBox="1">
            <a:spLocks noChangeArrowheads="1"/>
          </p:cNvSpPr>
          <p:nvPr/>
        </p:nvSpPr>
        <p:spPr bwMode="auto">
          <a:xfrm>
            <a:off x="5940425" y="4365625"/>
            <a:ext cx="24876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ALICE (K. </a:t>
            </a:r>
            <a:r>
              <a:rPr lang="en-US" altLang="ja-JP" sz="1600" dirty="0" err="1">
                <a:solidFill>
                  <a:srgbClr val="002060"/>
                </a:solidFill>
                <a:latin typeface="+mn-lt"/>
              </a:rPr>
              <a:t>Aamodt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600" i="1" dirty="0">
                <a:solidFill>
                  <a:srgbClr val="002060"/>
                </a:solidFill>
                <a:latin typeface="+mn-lt"/>
              </a:rPr>
              <a:t>et al.)</a:t>
            </a: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,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PLB 696, 328 (2011)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2862263"/>
            <a:ext cx="219392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8130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 eaLnBrk="1" hangingPunct="1"/>
            <a:r>
              <a:rPr lang="en-US" altLang="ja-JP" sz="2400" dirty="0" smtClean="0"/>
              <a:t>Bose Einstein (aka HBT) </a:t>
            </a:r>
            <a:r>
              <a:rPr lang="en-US" altLang="ja-JP" sz="2600" dirty="0" smtClean="0"/>
              <a:t>particle interferometry</a:t>
            </a:r>
          </a:p>
          <a:p>
            <a:pPr lvl="1" eaLnBrk="1" hangingPunct="1"/>
            <a:r>
              <a:rPr lang="en-US" altLang="ja-JP" sz="2200" dirty="0" smtClean="0"/>
              <a:t>space-time evolution of co-moving </a:t>
            </a:r>
            <a:r>
              <a:rPr lang="en-US" altLang="ja-JP" dirty="0" smtClean="0"/>
              <a:t>volume</a:t>
            </a:r>
          </a:p>
          <a:p>
            <a:pPr lvl="2" eaLnBrk="1" hangingPunct="1"/>
            <a:r>
              <a:rPr lang="en-US" altLang="ja-JP" sz="1800" dirty="0" smtClean="0"/>
              <a:t>lifetime also accessible via Fourier transformation (</a:t>
            </a:r>
            <a:r>
              <a:rPr lang="en-US" altLang="ja-JP" sz="1800" i="1" dirty="0" smtClean="0"/>
              <a:t>E</a:t>
            </a:r>
            <a:r>
              <a:rPr lang="en-US" altLang="ja-JP" sz="1800" dirty="0" smtClean="0"/>
              <a:t>, </a:t>
            </a:r>
            <a:r>
              <a:rPr lang="en-US" altLang="ja-JP" sz="1800" i="1" dirty="0" smtClean="0"/>
              <a:t>p</a:t>
            </a:r>
            <a:r>
              <a:rPr lang="en-US" altLang="ja-JP" sz="1800" dirty="0" smtClean="0"/>
              <a:t>) </a:t>
            </a:r>
            <a:r>
              <a:rPr lang="en-US" altLang="ja-JP" sz="1800" dirty="0" smtClean="0">
                <a:sym typeface="Symbol" pitchFamily="18" charset="2"/>
              </a:rPr>
              <a:t> </a:t>
            </a:r>
            <a:r>
              <a:rPr lang="en-US" altLang="ja-JP" sz="1800" dirty="0" smtClean="0"/>
              <a:t>(</a:t>
            </a:r>
            <a:r>
              <a:rPr lang="en-US" altLang="ja-JP" sz="1800" i="1" dirty="0" smtClean="0">
                <a:latin typeface="Symbol" pitchFamily="18" charset="2"/>
              </a:rPr>
              <a:t>t</a:t>
            </a:r>
            <a:r>
              <a:rPr lang="en-US" altLang="ja-JP" sz="1800" dirty="0" smtClean="0"/>
              <a:t>, </a:t>
            </a:r>
            <a:r>
              <a:rPr lang="en-US" altLang="ja-JP" sz="1800" i="1" dirty="0" smtClean="0"/>
              <a:t>x</a:t>
            </a:r>
            <a:r>
              <a:rPr lang="en-US" altLang="ja-JP" sz="1800" dirty="0" smtClean="0"/>
              <a:t>)</a:t>
            </a:r>
          </a:p>
          <a:p>
            <a:pPr lvl="1" eaLnBrk="1" hangingPunct="1"/>
            <a:r>
              <a:rPr lang="en-US" altLang="ja-JP" sz="2200" dirty="0" smtClean="0"/>
              <a:t>particle multiplicity dependences consistent with models</a:t>
            </a:r>
          </a:p>
          <a:p>
            <a:pPr eaLnBrk="1" hangingPunct="1"/>
            <a:endParaRPr lang="en-US" altLang="ja-JP" sz="2600" dirty="0" smtClean="0"/>
          </a:p>
          <a:p>
            <a:pPr eaLnBrk="1" hangingPunct="1"/>
            <a:endParaRPr lang="en-US" altLang="ja-JP" sz="2600" dirty="0" smtClean="0"/>
          </a:p>
          <a:p>
            <a:pPr eaLnBrk="1" hangingPunct="1"/>
            <a:endParaRPr lang="en-US" altLang="ja-JP" sz="2600" dirty="0" smtClean="0"/>
          </a:p>
          <a:p>
            <a:pPr lvl="1" eaLnBrk="1" hangingPunct="1"/>
            <a:endParaRPr lang="en-US" altLang="ja-JP" sz="2200" dirty="0" smtClean="0"/>
          </a:p>
          <a:p>
            <a:pPr lvl="1" eaLnBrk="1" hangingPunct="1"/>
            <a:endParaRPr lang="en-US" altLang="ja-JP" sz="2200" dirty="0" smtClean="0"/>
          </a:p>
          <a:p>
            <a:pPr lvl="2" eaLnBrk="1" hangingPunct="1"/>
            <a:endParaRPr lang="en-US" altLang="ja-JP" sz="1800" dirty="0" smtClean="0"/>
          </a:p>
          <a:p>
            <a:pPr eaLnBrk="1" hangingPunct="1"/>
            <a:r>
              <a:rPr lang="en-US" altLang="ja-JP" sz="2600" dirty="0" smtClean="0"/>
              <a:t>~ 2×larger, 20–30% longer-lived than at RHIC</a:t>
            </a:r>
          </a:p>
          <a:p>
            <a:pPr lvl="1" eaLnBrk="1" hangingPunct="1"/>
            <a:r>
              <a:rPr lang="en-US" altLang="ja-JP" dirty="0" smtClean="0"/>
              <a:t>~ 300 fm</a:t>
            </a:r>
            <a:r>
              <a:rPr lang="en-US" altLang="ja-JP" baseline="30000" dirty="0" smtClean="0"/>
              <a:t>3</a:t>
            </a:r>
            <a:r>
              <a:rPr lang="en-US" altLang="ja-JP" dirty="0" smtClean="0"/>
              <a:t>, ~ 10 </a:t>
            </a:r>
            <a:r>
              <a:rPr lang="en-US" altLang="ja-JP" dirty="0" err="1" smtClean="0"/>
              <a:t>fm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c</a:t>
            </a: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24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1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81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smtClean="0"/>
              <a:t>high transverse momentum phenomena, </a:t>
            </a:r>
            <a:r>
              <a:rPr lang="en-US" altLang="ja-JP" i="1" smtClean="0"/>
              <a:t>e.g.</a:t>
            </a:r>
            <a:r>
              <a:rPr lang="en-US" altLang="ja-JP" smtClean="0"/>
              <a:t> jets</a:t>
            </a:r>
          </a:p>
          <a:p>
            <a:r>
              <a:rPr lang="en-US" altLang="ja-JP" smtClean="0"/>
              <a:t>heavy flavors (charm and beauty)</a:t>
            </a:r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r>
              <a:rPr lang="en-US" altLang="ja-JP" smtClean="0"/>
              <a:t>demonstrated very powerful at ALICE/ATLAS/CMS</a:t>
            </a:r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  <a:p>
            <a:pPr lvl="1"/>
            <a:endParaRPr lang="en-US" altLang="ja-JP" smtClean="0"/>
          </a:p>
        </p:txBody>
      </p:sp>
      <p:sp>
        <p:nvSpPr>
          <p:cNvPr id="4096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Prominent Probes at Higher Energies</a:t>
            </a:r>
            <a:endParaRPr lang="ja-JP" altLang="en-US" dirty="0" smtClean="0"/>
          </a:p>
        </p:txBody>
      </p:sp>
      <p:pic>
        <p:nvPicPr>
          <p:cNvPr id="4096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151063"/>
            <a:ext cx="4103687" cy="35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25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2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>
                <a:sym typeface="Wingdings" pitchFamily="2" charset="2"/>
              </a:rPr>
              <a:t>asymmetric di-jets and even mono-jets (!)</a:t>
            </a:r>
          </a:p>
          <a:p>
            <a:endParaRPr lang="en-US" altLang="ja-JP" dirty="0" smtClean="0">
              <a:sym typeface="Wingdings" pitchFamily="2" charset="2"/>
            </a:endParaRPr>
          </a:p>
          <a:p>
            <a:endParaRPr lang="en-US" altLang="ja-JP" dirty="0" smtClean="0">
              <a:sym typeface="Wingdings" pitchFamily="2" charset="2"/>
            </a:endParaRPr>
          </a:p>
          <a:p>
            <a:pPr lvl="1"/>
            <a:endParaRPr lang="en-US" altLang="ja-JP" dirty="0" smtClean="0">
              <a:sym typeface="Wingdings" pitchFamily="2" charset="2"/>
            </a:endParaRPr>
          </a:p>
          <a:p>
            <a:r>
              <a:rPr lang="en-US" altLang="ja-JP" dirty="0" smtClean="0">
                <a:sym typeface="Wingdings" pitchFamily="2" charset="2"/>
              </a:rPr>
              <a:t>lost jet energy distributed very widely</a:t>
            </a:r>
          </a:p>
          <a:p>
            <a:pPr lvl="1"/>
            <a:endParaRPr lang="en-US" altLang="ja-JP" dirty="0" smtClean="0">
              <a:sym typeface="Wingdings" pitchFamily="2" charset="2"/>
            </a:endParaRPr>
          </a:p>
          <a:p>
            <a:pPr lvl="1"/>
            <a:endParaRPr lang="en-US" altLang="ja-JP" dirty="0" smtClean="0">
              <a:sym typeface="Wingdings" pitchFamily="2" charset="2"/>
            </a:endParaRPr>
          </a:p>
          <a:p>
            <a:pPr lvl="1"/>
            <a:endParaRPr lang="en-US" altLang="ja-JP" dirty="0" smtClean="0">
              <a:sym typeface="Wingdings" pitchFamily="2" charset="2"/>
            </a:endParaRPr>
          </a:p>
          <a:p>
            <a:pPr lvl="1"/>
            <a:endParaRPr lang="en-US" altLang="ja-JP" dirty="0" smtClean="0">
              <a:sym typeface="Wingdings" pitchFamily="2" charset="2"/>
            </a:endParaRPr>
          </a:p>
          <a:p>
            <a:pPr lvl="1"/>
            <a:r>
              <a:rPr lang="en-US" altLang="ja-JP" baseline="-25000" dirty="0" smtClean="0">
                <a:sym typeface="Wingdings" pitchFamily="2" charset="2"/>
              </a:rPr>
              <a:t> </a:t>
            </a:r>
            <a:r>
              <a:rPr lang="en-US" altLang="ja-JP" dirty="0" smtClean="0">
                <a:latin typeface="Symbol" pitchFamily="18" charset="2"/>
                <a:sym typeface="Wingdings" pitchFamily="2" charset="2"/>
              </a:rPr>
              <a:t>D</a:t>
            </a:r>
            <a:r>
              <a:rPr lang="en-US" altLang="ja-JP" dirty="0" smtClean="0">
                <a:sym typeface="Wingdings" pitchFamily="2" charset="2"/>
              </a:rPr>
              <a:t>R &gt; 0.8 ~ </a:t>
            </a:r>
            <a:r>
              <a:rPr lang="en-US" altLang="ja-JP" dirty="0" smtClean="0">
                <a:latin typeface="Symbol" pitchFamily="18" charset="2"/>
                <a:sym typeface="Wingdings" pitchFamily="2" charset="2"/>
              </a:rPr>
              <a:t>p</a:t>
            </a:r>
            <a:r>
              <a:rPr lang="en-US" altLang="ja-JP" dirty="0" smtClean="0">
                <a:sym typeface="Wingdings" pitchFamily="2" charset="2"/>
              </a:rPr>
              <a:t>/4</a:t>
            </a:r>
          </a:p>
          <a:p>
            <a:pPr lvl="1"/>
            <a:r>
              <a:rPr lang="en-US" altLang="ja-JP" dirty="0" smtClean="0">
                <a:sym typeface="Wingdings" pitchFamily="2" charset="2"/>
              </a:rPr>
              <a:t>enhancement at low </a:t>
            </a:r>
            <a:r>
              <a:rPr lang="en-US" altLang="ja-JP" i="1" dirty="0" err="1" smtClean="0">
                <a:sym typeface="Wingdings" pitchFamily="2" charset="2"/>
              </a:rPr>
              <a:t>p</a:t>
            </a:r>
            <a:r>
              <a:rPr lang="en-US" altLang="ja-JP" baseline="-25000" dirty="0" err="1" smtClean="0">
                <a:sym typeface="Wingdings" pitchFamily="2" charset="2"/>
              </a:rPr>
              <a:t>T</a:t>
            </a:r>
            <a:endParaRPr lang="en-US" altLang="ja-JP" baseline="-25000" dirty="0" smtClean="0">
              <a:sym typeface="Wingdings" pitchFamily="2" charset="2"/>
            </a:endParaRPr>
          </a:p>
        </p:txBody>
      </p:sp>
      <p:sp>
        <p:nvSpPr>
          <p:cNvPr id="430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Jet </a:t>
            </a:r>
            <a:r>
              <a:rPr lang="en-US" altLang="ja-JP" dirty="0" smtClean="0"/>
              <a:t>Modification at LHC</a:t>
            </a:r>
            <a:endParaRPr lang="en-US" altLang="ja-JP" baseline="-25000" dirty="0" smtClean="0"/>
          </a:p>
        </p:txBody>
      </p:sp>
      <p:grpSp>
        <p:nvGrpSpPr>
          <p:cNvPr id="43012" name="Group 11"/>
          <p:cNvGrpSpPr>
            <a:grpSpLocks/>
          </p:cNvGrpSpPr>
          <p:nvPr/>
        </p:nvGrpSpPr>
        <p:grpSpPr bwMode="auto">
          <a:xfrm>
            <a:off x="1403350" y="3709988"/>
            <a:ext cx="4968875" cy="1711325"/>
            <a:chOff x="838200" y="2362200"/>
            <a:chExt cx="6323587" cy="2362200"/>
          </a:xfrm>
        </p:grpSpPr>
        <p:pic>
          <p:nvPicPr>
            <p:cNvPr id="4301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2362200"/>
              <a:ext cx="6323587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0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4038600"/>
              <a:ext cx="1371600" cy="170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1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3581400"/>
              <a:ext cx="743638" cy="67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2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3505200"/>
              <a:ext cx="1086537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305173" y="2590093"/>
              <a:ext cx="765700" cy="265144"/>
            </a:xfrm>
            <a:prstGeom prst="rect">
              <a:avLst/>
            </a:prstGeom>
            <a:solidFill>
              <a:schemeClr val="bg1"/>
            </a:solidFill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el-GR" sz="1250" b="1" dirty="0">
                  <a:latin typeface="Times New Roman" pitchFamily="18" charset="0"/>
                  <a:cs typeface="Times New Roman" pitchFamily="18" charset="0"/>
                </a:rPr>
                <a:t>Δ</a:t>
              </a:r>
              <a:r>
                <a:rPr lang="en-US" sz="1250" b="1" dirty="0">
                  <a:latin typeface="Times New Roman" pitchFamily="18" charset="0"/>
                  <a:cs typeface="Times New Roman" pitchFamily="18" charset="0"/>
                </a:rPr>
                <a:t>R&gt;0.8</a:t>
              </a:r>
            </a:p>
          </p:txBody>
        </p:sp>
      </p:grp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1690688"/>
            <a:ext cx="3119437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6602884" y="4524648"/>
            <a:ext cx="63341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2060"/>
                </a:solidFill>
                <a:latin typeface="+mn-lt"/>
              </a:rPr>
              <a:t>CMS</a:t>
            </a:r>
            <a:endParaRPr lang="ja-JP" altLang="en-US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09046" y="2465661"/>
            <a:ext cx="81121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2060"/>
                </a:solidFill>
                <a:latin typeface="+mn-lt"/>
              </a:rPr>
              <a:t>ATLAS</a:t>
            </a:r>
            <a:endParaRPr lang="ja-JP" altLang="en-US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AutoShape 4"/>
          <p:cNvSpPr>
            <a:spLocks noChangeArrowheads="1"/>
          </p:cNvSpPr>
          <p:nvPr/>
        </p:nvSpPr>
        <p:spPr bwMode="auto">
          <a:xfrm rot="-5400000">
            <a:off x="3611761" y="3293542"/>
            <a:ext cx="590550" cy="1436688"/>
          </a:xfrm>
          <a:prstGeom prst="can">
            <a:avLst>
              <a:gd name="adj" fmla="val 60820"/>
            </a:avLst>
          </a:prstGeom>
          <a:solidFill>
            <a:srgbClr val="FF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ja-JP" altLang="en-US" sz="1800">
              <a:latin typeface="Arial" charset="0"/>
            </a:endParaRPr>
          </a:p>
        </p:txBody>
      </p:sp>
      <p:sp>
        <p:nvSpPr>
          <p:cNvPr id="17" name="Freeform 5"/>
          <p:cNvSpPr>
            <a:spLocks/>
          </p:cNvSpPr>
          <p:nvPr/>
        </p:nvSpPr>
        <p:spPr bwMode="auto">
          <a:xfrm>
            <a:off x="1745655" y="3681686"/>
            <a:ext cx="2382837" cy="350837"/>
          </a:xfrm>
          <a:custGeom>
            <a:avLst/>
            <a:gdLst>
              <a:gd name="T0" fmla="*/ 0 w 1501"/>
              <a:gd name="T1" fmla="*/ 2147483647 h 221"/>
              <a:gd name="T2" fmla="*/ 2147483647 w 1501"/>
              <a:gd name="T3" fmla="*/ 2147483647 h 221"/>
              <a:gd name="T4" fmla="*/ 2147483647 w 1501"/>
              <a:gd name="T5" fmla="*/ 0 h 221"/>
              <a:gd name="T6" fmla="*/ 0 60000 65536"/>
              <a:gd name="T7" fmla="*/ 0 60000 65536"/>
              <a:gd name="T8" fmla="*/ 0 60000 65536"/>
              <a:gd name="T9" fmla="*/ 0 w 1501"/>
              <a:gd name="T10" fmla="*/ 0 h 221"/>
              <a:gd name="T11" fmla="*/ 1501 w 1501"/>
              <a:gd name="T12" fmla="*/ 221 h 2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01" h="221">
                <a:moveTo>
                  <a:pt x="0" y="221"/>
                </a:moveTo>
                <a:lnTo>
                  <a:pt x="1317" y="221"/>
                </a:lnTo>
                <a:lnTo>
                  <a:pt x="1501" y="0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8" name="Freeform 6"/>
          <p:cNvSpPr>
            <a:spLocks/>
          </p:cNvSpPr>
          <p:nvPr/>
        </p:nvSpPr>
        <p:spPr bwMode="auto">
          <a:xfrm>
            <a:off x="3757017" y="4218261"/>
            <a:ext cx="2508250" cy="350837"/>
          </a:xfrm>
          <a:custGeom>
            <a:avLst/>
            <a:gdLst>
              <a:gd name="T0" fmla="*/ 2147483647 w 1580"/>
              <a:gd name="T1" fmla="*/ 0 h 221"/>
              <a:gd name="T2" fmla="*/ 2147483647 w 1580"/>
              <a:gd name="T3" fmla="*/ 2147483647 h 221"/>
              <a:gd name="T4" fmla="*/ 0 w 1580"/>
              <a:gd name="T5" fmla="*/ 2147483647 h 221"/>
              <a:gd name="T6" fmla="*/ 0 60000 65536"/>
              <a:gd name="T7" fmla="*/ 0 60000 65536"/>
              <a:gd name="T8" fmla="*/ 0 60000 65536"/>
              <a:gd name="T9" fmla="*/ 0 w 1580"/>
              <a:gd name="T10" fmla="*/ 0 h 221"/>
              <a:gd name="T11" fmla="*/ 1580 w 1580"/>
              <a:gd name="T12" fmla="*/ 221 h 2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0" h="221">
                <a:moveTo>
                  <a:pt x="1580" y="0"/>
                </a:moveTo>
                <a:lnTo>
                  <a:pt x="184" y="1"/>
                </a:lnTo>
                <a:lnTo>
                  <a:pt x="0" y="221"/>
                </a:ln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 rot="20991552" flipV="1">
            <a:off x="4033242" y="3084786"/>
            <a:ext cx="157163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 flipV="1">
            <a:off x="4258667" y="2760936"/>
            <a:ext cx="317500" cy="750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 flipV="1">
            <a:off x="4380905" y="3357836"/>
            <a:ext cx="279400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 flipV="1">
            <a:off x="4166592" y="3002236"/>
            <a:ext cx="146050" cy="569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 flipV="1">
            <a:off x="4245967" y="2487886"/>
            <a:ext cx="874713" cy="11255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4" name="Line 12"/>
          <p:cNvSpPr>
            <a:spLocks noChangeShapeType="1"/>
          </p:cNvSpPr>
          <p:nvPr/>
        </p:nvSpPr>
        <p:spPr bwMode="auto">
          <a:xfrm flipH="1">
            <a:off x="3404592" y="4726261"/>
            <a:ext cx="288925" cy="10080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 flipH="1">
            <a:off x="3461742" y="4664348"/>
            <a:ext cx="173038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" name="Line 14"/>
          <p:cNvSpPr>
            <a:spLocks noChangeShapeType="1"/>
          </p:cNvSpPr>
          <p:nvPr/>
        </p:nvSpPr>
        <p:spPr bwMode="auto">
          <a:xfrm flipH="1">
            <a:off x="3355380" y="4629423"/>
            <a:ext cx="279400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" name="Line 15"/>
          <p:cNvSpPr>
            <a:spLocks noChangeShapeType="1"/>
          </p:cNvSpPr>
          <p:nvPr/>
        </p:nvSpPr>
        <p:spPr bwMode="auto">
          <a:xfrm flipH="1">
            <a:off x="3052167" y="4569098"/>
            <a:ext cx="650875" cy="130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 flipH="1">
            <a:off x="3730030" y="4638948"/>
            <a:ext cx="25400" cy="844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" name="Line 17"/>
          <p:cNvSpPr>
            <a:spLocks noChangeShapeType="1"/>
          </p:cNvSpPr>
          <p:nvPr/>
        </p:nvSpPr>
        <p:spPr bwMode="auto">
          <a:xfrm>
            <a:off x="3793530" y="4621486"/>
            <a:ext cx="149225" cy="54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2469555" y="2889523"/>
            <a:ext cx="1695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kumimoji="0" lang="en-US" altLang="ja-JP" dirty="0" smtClean="0">
                <a:latin typeface="+mn-lt"/>
              </a:rPr>
              <a:t>hadrons (jet)</a:t>
            </a:r>
            <a:endParaRPr kumimoji="0" lang="ja-JP" altLang="en-US" dirty="0" smtClean="0">
              <a:latin typeface="+mn-lt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4625380" y="2060848"/>
            <a:ext cx="1731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kumimoji="0" lang="en-US" altLang="ja-JP" dirty="0" smtClean="0">
                <a:solidFill>
                  <a:srgbClr val="FF9966"/>
                </a:solidFill>
                <a:latin typeface="+mn-lt"/>
              </a:rPr>
              <a:t>high </a:t>
            </a:r>
            <a:r>
              <a:rPr kumimoji="0" lang="en-US" altLang="ja-JP" i="1" dirty="0" err="1" smtClean="0">
                <a:solidFill>
                  <a:srgbClr val="FF9966"/>
                </a:solidFill>
                <a:latin typeface="+mn-lt"/>
              </a:rPr>
              <a:t>p</a:t>
            </a:r>
            <a:r>
              <a:rPr kumimoji="0" lang="en-US" altLang="ja-JP" baseline="-25000" dirty="0" err="1" smtClean="0">
                <a:solidFill>
                  <a:srgbClr val="FF9966"/>
                </a:solidFill>
                <a:latin typeface="+mn-lt"/>
              </a:rPr>
              <a:t>T</a:t>
            </a:r>
            <a:r>
              <a:rPr kumimoji="0" lang="en-US" altLang="ja-JP" dirty="0" smtClean="0">
                <a:solidFill>
                  <a:srgbClr val="FF9966"/>
                </a:solidFill>
                <a:latin typeface="+mn-lt"/>
              </a:rPr>
              <a:t> hadron</a:t>
            </a:r>
            <a:endParaRPr kumimoji="0" lang="ja-JP" altLang="en-US" dirty="0" smtClean="0">
              <a:solidFill>
                <a:srgbClr val="FF9966"/>
              </a:solidFill>
              <a:latin typeface="+mn-lt"/>
            </a:endParaRPr>
          </a:p>
        </p:txBody>
      </p:sp>
      <p:sp>
        <p:nvSpPr>
          <p:cNvPr id="32" name="Freeform 20"/>
          <p:cNvSpPr>
            <a:spLocks/>
          </p:cNvSpPr>
          <p:nvPr/>
        </p:nvSpPr>
        <p:spPr bwMode="auto">
          <a:xfrm>
            <a:off x="3853855" y="4032523"/>
            <a:ext cx="200025" cy="187325"/>
          </a:xfrm>
          <a:custGeom>
            <a:avLst/>
            <a:gdLst>
              <a:gd name="T0" fmla="*/ 0 w 109"/>
              <a:gd name="T1" fmla="*/ 2147483647 h 140"/>
              <a:gd name="T2" fmla="*/ 2147483647 w 109"/>
              <a:gd name="T3" fmla="*/ 2147483647 h 140"/>
              <a:gd name="T4" fmla="*/ 2147483647 w 109"/>
              <a:gd name="T5" fmla="*/ 2147483647 h 140"/>
              <a:gd name="T6" fmla="*/ 2147483647 w 109"/>
              <a:gd name="T7" fmla="*/ 2147483647 h 140"/>
              <a:gd name="T8" fmla="*/ 2147483647 w 109"/>
              <a:gd name="T9" fmla="*/ 2147483647 h 140"/>
              <a:gd name="T10" fmla="*/ 2147483647 w 109"/>
              <a:gd name="T11" fmla="*/ 2147483647 h 1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9"/>
              <a:gd name="T19" fmla="*/ 0 h 140"/>
              <a:gd name="T20" fmla="*/ 109 w 109"/>
              <a:gd name="T21" fmla="*/ 140 h 1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9" h="140">
                <a:moveTo>
                  <a:pt x="0" y="11"/>
                </a:moveTo>
                <a:cubicBezTo>
                  <a:pt x="38" y="5"/>
                  <a:pt x="77" y="0"/>
                  <a:pt x="80" y="11"/>
                </a:cubicBezTo>
                <a:cubicBezTo>
                  <a:pt x="83" y="22"/>
                  <a:pt x="12" y="64"/>
                  <a:pt x="16" y="75"/>
                </a:cubicBezTo>
                <a:cubicBezTo>
                  <a:pt x="20" y="86"/>
                  <a:pt x="99" y="66"/>
                  <a:pt x="104" y="75"/>
                </a:cubicBezTo>
                <a:cubicBezTo>
                  <a:pt x="109" y="84"/>
                  <a:pt x="49" y="122"/>
                  <a:pt x="48" y="131"/>
                </a:cubicBezTo>
                <a:cubicBezTo>
                  <a:pt x="47" y="140"/>
                  <a:pt x="88" y="132"/>
                  <a:pt x="96" y="13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auto">
          <a:xfrm>
            <a:off x="3980855" y="5227911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kumimoji="0" lang="en-US" altLang="ja-JP" dirty="0" smtClean="0">
                <a:latin typeface="+mn-lt"/>
              </a:rPr>
              <a:t>hadrons (jet)</a:t>
            </a:r>
            <a:endParaRPr kumimoji="0" lang="ja-JP" altLang="en-US" dirty="0">
              <a:latin typeface="+mn-lt"/>
            </a:endParaRPr>
          </a:p>
        </p:txBody>
      </p:sp>
      <p:sp>
        <p:nvSpPr>
          <p:cNvPr id="34" name="Text Box 22"/>
          <p:cNvSpPr txBox="1">
            <a:spLocks noChangeArrowheads="1"/>
          </p:cNvSpPr>
          <p:nvPr/>
        </p:nvSpPr>
        <p:spPr bwMode="auto">
          <a:xfrm>
            <a:off x="1691680" y="5483498"/>
            <a:ext cx="1763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kumimoji="0" lang="en-US" altLang="ja-JP" dirty="0" smtClean="0">
                <a:solidFill>
                  <a:srgbClr val="FF9966"/>
                </a:solidFill>
                <a:latin typeface="+mn-lt"/>
              </a:rPr>
              <a:t>high </a:t>
            </a:r>
            <a:r>
              <a:rPr kumimoji="0" lang="en-US" altLang="ja-JP" i="1" dirty="0" err="1" smtClean="0">
                <a:solidFill>
                  <a:srgbClr val="FF9966"/>
                </a:solidFill>
                <a:latin typeface="+mn-lt"/>
              </a:rPr>
              <a:t>p</a:t>
            </a:r>
            <a:r>
              <a:rPr kumimoji="0" lang="en-US" altLang="ja-JP" baseline="-25000" dirty="0" err="1" smtClean="0">
                <a:solidFill>
                  <a:srgbClr val="FF9966"/>
                </a:solidFill>
                <a:latin typeface="+mn-lt"/>
              </a:rPr>
              <a:t>T</a:t>
            </a:r>
            <a:r>
              <a:rPr kumimoji="0" lang="en-US" altLang="ja-JP" dirty="0" smtClean="0">
                <a:solidFill>
                  <a:srgbClr val="FF9966"/>
                </a:solidFill>
                <a:latin typeface="+mn-lt"/>
              </a:rPr>
              <a:t> hadron</a:t>
            </a:r>
            <a:endParaRPr kumimoji="0" lang="ja-JP" altLang="en-US" dirty="0">
              <a:solidFill>
                <a:srgbClr val="FF9966"/>
              </a:solidFill>
              <a:latin typeface="+mn-lt"/>
            </a:endParaRPr>
          </a:p>
        </p:txBody>
      </p:sp>
      <p:sp>
        <p:nvSpPr>
          <p:cNvPr id="35" name="Text Box 23"/>
          <p:cNvSpPr txBox="1">
            <a:spLocks noChangeArrowheads="1"/>
          </p:cNvSpPr>
          <p:nvPr/>
        </p:nvSpPr>
        <p:spPr bwMode="auto">
          <a:xfrm>
            <a:off x="1964730" y="3643586"/>
            <a:ext cx="792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kumimoji="0" lang="en-US" altLang="ja-JP" dirty="0" smtClean="0">
                <a:solidFill>
                  <a:srgbClr val="0000FF"/>
                </a:solidFill>
                <a:latin typeface="+mn-lt"/>
              </a:rPr>
              <a:t>quark</a:t>
            </a:r>
            <a:endParaRPr kumimoji="0" lang="ja-JP" altLang="en-US" dirty="0" smtClean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>
            <a:off x="5204817" y="4292873"/>
            <a:ext cx="1439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kumimoji="0" lang="en-US" altLang="ja-JP" dirty="0" smtClean="0">
                <a:solidFill>
                  <a:srgbClr val="0000FF"/>
                </a:solidFill>
                <a:latin typeface="+mn-lt"/>
              </a:rPr>
              <a:t>(anti-)quark</a:t>
            </a:r>
            <a:endParaRPr kumimoji="0" lang="ja-JP" altLang="en-US" dirty="0" smtClean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7" name="Line 25"/>
          <p:cNvSpPr>
            <a:spLocks noChangeShapeType="1"/>
          </p:cNvSpPr>
          <p:nvPr/>
        </p:nvSpPr>
        <p:spPr bwMode="auto">
          <a:xfrm rot="20991552" flipV="1">
            <a:off x="4066580" y="3467373"/>
            <a:ext cx="39687" cy="13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8" name="Line 26"/>
          <p:cNvSpPr>
            <a:spLocks noChangeShapeType="1"/>
          </p:cNvSpPr>
          <p:nvPr/>
        </p:nvSpPr>
        <p:spPr bwMode="auto">
          <a:xfrm flipV="1">
            <a:off x="4163417" y="3394348"/>
            <a:ext cx="46038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" name="Line 27"/>
          <p:cNvSpPr>
            <a:spLocks noChangeShapeType="1"/>
          </p:cNvSpPr>
          <p:nvPr/>
        </p:nvSpPr>
        <p:spPr bwMode="auto">
          <a:xfrm flipV="1">
            <a:off x="4269780" y="3321323"/>
            <a:ext cx="71437" cy="174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" name="Line 28"/>
          <p:cNvSpPr>
            <a:spLocks noChangeShapeType="1"/>
          </p:cNvSpPr>
          <p:nvPr/>
        </p:nvSpPr>
        <p:spPr bwMode="auto">
          <a:xfrm flipV="1">
            <a:off x="4382492" y="3518173"/>
            <a:ext cx="103188" cy="93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" name="Line 29"/>
          <p:cNvSpPr>
            <a:spLocks noChangeShapeType="1"/>
          </p:cNvSpPr>
          <p:nvPr/>
        </p:nvSpPr>
        <p:spPr bwMode="auto">
          <a:xfrm flipV="1">
            <a:off x="4252317" y="3249886"/>
            <a:ext cx="2794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2" name="Text Box 18"/>
          <p:cNvSpPr txBox="1">
            <a:spLocks noChangeArrowheads="1"/>
          </p:cNvSpPr>
          <p:nvPr/>
        </p:nvSpPr>
        <p:spPr bwMode="auto">
          <a:xfrm>
            <a:off x="3869730" y="2781573"/>
            <a:ext cx="1695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kumimoji="0" lang="en-US" altLang="ja-JP" dirty="0" smtClean="0">
                <a:latin typeface="+mn-lt"/>
              </a:rPr>
              <a:t>quenched jet</a:t>
            </a:r>
            <a:endParaRPr kumimoji="0" lang="ja-JP" altLang="en-US" dirty="0" smtClean="0">
              <a:latin typeface="+mn-lt"/>
            </a:endParaRP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26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30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30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6" grpId="1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 animBg="1"/>
      <p:bldP spid="33" grpId="0"/>
      <p:bldP spid="34" grpId="0"/>
      <p:bldP spid="35" grpId="0"/>
      <p:bldP spid="36" grpId="0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26"/>
          <p:cNvGrpSpPr>
            <a:grpSpLocks/>
          </p:cNvGrpSpPr>
          <p:nvPr/>
        </p:nvGrpSpPr>
        <p:grpSpPr bwMode="auto">
          <a:xfrm>
            <a:off x="430213" y="1412875"/>
            <a:ext cx="5305425" cy="2433638"/>
            <a:chOff x="152400" y="2767692"/>
            <a:chExt cx="4953616" cy="2265670"/>
          </a:xfrm>
        </p:grpSpPr>
        <p:pic>
          <p:nvPicPr>
            <p:cNvPr id="44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501551"/>
              <a:ext cx="4953616" cy="531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767692"/>
              <a:ext cx="4953616" cy="1804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171822"/>
              <a:ext cx="11430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5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endParaRPr lang="en-US" altLang="ja-JP" smtClean="0"/>
          </a:p>
          <a:p>
            <a:r>
              <a:rPr lang="en-US" altLang="ja-JP" smtClean="0"/>
              <a:t>narrow cone </a:t>
            </a:r>
            <a:r>
              <a:rPr lang="en-US" altLang="ja-JP" smtClean="0">
                <a:sym typeface="Symbol" pitchFamily="18" charset="2"/>
              </a:rPr>
              <a:t> </a:t>
            </a:r>
            <a:r>
              <a:rPr lang="en-US" altLang="ja-JP" smtClean="0"/>
              <a:t>high </a:t>
            </a:r>
            <a:r>
              <a:rPr lang="en-US" altLang="ja-JP" i="1" smtClean="0"/>
              <a:t>z</a:t>
            </a:r>
            <a:r>
              <a:rPr lang="en-US" altLang="ja-JP" baseline="-25000" smtClean="0"/>
              <a:t>T</a:t>
            </a:r>
            <a:r>
              <a:rPr lang="en-US" altLang="ja-JP" smtClean="0"/>
              <a:t> suppression</a:t>
            </a:r>
          </a:p>
          <a:p>
            <a:pPr lvl="1"/>
            <a:r>
              <a:rPr lang="en-US" altLang="ja-JP" smtClean="0"/>
              <a:t>no corresponding enhancement at low </a:t>
            </a:r>
            <a:r>
              <a:rPr lang="en-US" altLang="ja-JP" i="1" smtClean="0"/>
              <a:t>z</a:t>
            </a:r>
            <a:r>
              <a:rPr lang="en-US" altLang="ja-JP" baseline="-25000" smtClean="0"/>
              <a:t>T</a:t>
            </a:r>
            <a:endParaRPr lang="en-US" altLang="ja-JP" smtClean="0"/>
          </a:p>
          <a:p>
            <a:r>
              <a:rPr lang="en-US" altLang="ja-JP" smtClean="0"/>
              <a:t>wide cone </a:t>
            </a:r>
            <a:r>
              <a:rPr lang="en-US" altLang="ja-JP" smtClean="0">
                <a:sym typeface="Symbol" pitchFamily="18" charset="2"/>
              </a:rPr>
              <a:t> </a:t>
            </a:r>
            <a:r>
              <a:rPr lang="en-US" altLang="ja-JP" smtClean="0"/>
              <a:t>low </a:t>
            </a:r>
            <a:r>
              <a:rPr lang="en-US" altLang="ja-JP" i="1" smtClean="0"/>
              <a:t>z</a:t>
            </a:r>
            <a:r>
              <a:rPr lang="en-US" altLang="ja-JP" baseline="-25000" smtClean="0"/>
              <a:t>T</a:t>
            </a:r>
            <a:r>
              <a:rPr lang="en-US" altLang="ja-JP" smtClean="0"/>
              <a:t> enhancement</a:t>
            </a:r>
            <a:endParaRPr lang="ja-JP" altLang="en-US" smtClean="0"/>
          </a:p>
        </p:txBody>
      </p:sp>
      <p:sp>
        <p:nvSpPr>
          <p:cNvPr id="44036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Jet Energy Loss and Redistribution</a:t>
            </a:r>
            <a:endParaRPr lang="ja-JP" altLang="en-US" smtClean="0"/>
          </a:p>
        </p:txBody>
      </p:sp>
      <p:pic>
        <p:nvPicPr>
          <p:cNvPr id="4403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3529013"/>
            <a:ext cx="3582988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extBox 9"/>
          <p:cNvSpPr txBox="1">
            <a:spLocks noChangeArrowheads="1"/>
          </p:cNvSpPr>
          <p:nvPr/>
        </p:nvSpPr>
        <p:spPr bwMode="auto">
          <a:xfrm>
            <a:off x="4924425" y="4437063"/>
            <a:ext cx="38147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l-GR" altLang="ja-JP" sz="1800" b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Δφ</a:t>
            </a:r>
            <a:r>
              <a:rPr lang="en-US" altLang="ja-JP" sz="1800" b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altLang="ja-JP" sz="1800" b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altLang="ja-JP" sz="1800" b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| &lt; </a:t>
            </a:r>
            <a:r>
              <a:rPr lang="el-GR" altLang="ja-JP" sz="1800" b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altLang="ja-JP" sz="1800" b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/6  </a:t>
            </a:r>
            <a:r>
              <a:rPr lang="en-US" altLang="ja-JP" sz="1800" b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l-GR" altLang="ja-JP" sz="1800" b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Δφ</a:t>
            </a:r>
            <a:r>
              <a:rPr lang="en-US" altLang="ja-JP" sz="1800" b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altLang="ja-JP" sz="1800" b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altLang="ja-JP" sz="1800" b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| &lt; </a:t>
            </a:r>
            <a:r>
              <a:rPr lang="el-GR" altLang="ja-JP" sz="1800" b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altLang="ja-JP" sz="1800" b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/3  </a:t>
            </a:r>
            <a:r>
              <a:rPr lang="en-US" altLang="ja-JP" sz="1800" b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l-GR" altLang="ja-JP" sz="1800" b="0">
                <a:latin typeface="Times New Roman" pitchFamily="18" charset="0"/>
                <a:cs typeface="Times New Roman" pitchFamily="18" charset="0"/>
              </a:rPr>
              <a:t>Δφ</a:t>
            </a:r>
            <a:r>
              <a:rPr lang="en-US" altLang="ja-JP" sz="1800" b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altLang="ja-JP" sz="1800" b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altLang="ja-JP" sz="1800" b="0">
                <a:latin typeface="Times New Roman" pitchFamily="18" charset="0"/>
                <a:cs typeface="Times New Roman" pitchFamily="18" charset="0"/>
              </a:rPr>
              <a:t>| &lt; </a:t>
            </a:r>
            <a:r>
              <a:rPr lang="el-GR" altLang="ja-JP" sz="1800" b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altLang="ja-JP" sz="1800" b="0">
                <a:latin typeface="Times New Roman" pitchFamily="18" charset="0"/>
                <a:cs typeface="Times New Roman" pitchFamily="18" charset="0"/>
              </a:rPr>
              <a:t>/2</a:t>
            </a:r>
          </a:p>
        </p:txBody>
      </p:sp>
      <p:sp>
        <p:nvSpPr>
          <p:cNvPr id="17" name="TextBox 20"/>
          <p:cNvSpPr txBox="1"/>
          <p:nvPr/>
        </p:nvSpPr>
        <p:spPr>
          <a:xfrm>
            <a:off x="827088" y="3429000"/>
            <a:ext cx="76200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2060"/>
                </a:solidFill>
                <a:latin typeface="+mn-lt"/>
              </a:rPr>
              <a:t>high </a:t>
            </a:r>
            <a:r>
              <a:rPr lang="en-US" sz="1400" i="1" dirty="0" err="1">
                <a:solidFill>
                  <a:srgbClr val="002060"/>
                </a:solidFill>
                <a:latin typeface="+mn-lt"/>
              </a:rPr>
              <a:t>z</a:t>
            </a:r>
            <a:r>
              <a:rPr lang="en-US" sz="1400" baseline="-25000" dirty="0" err="1">
                <a:solidFill>
                  <a:srgbClr val="002060"/>
                </a:solidFill>
                <a:latin typeface="+mn-lt"/>
              </a:rPr>
              <a:t>T</a:t>
            </a:r>
            <a:endParaRPr lang="en-US" sz="1400" baseline="-25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8" name="TextBox 21"/>
          <p:cNvSpPr txBox="1"/>
          <p:nvPr/>
        </p:nvSpPr>
        <p:spPr>
          <a:xfrm>
            <a:off x="5114925" y="3429000"/>
            <a:ext cx="762000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2060"/>
                </a:solidFill>
                <a:latin typeface="+mn-lt"/>
              </a:rPr>
              <a:t>low </a:t>
            </a:r>
            <a:r>
              <a:rPr lang="en-US" sz="1400" i="1" dirty="0" err="1">
                <a:solidFill>
                  <a:srgbClr val="002060"/>
                </a:solidFill>
                <a:latin typeface="+mn-lt"/>
              </a:rPr>
              <a:t>z</a:t>
            </a:r>
            <a:r>
              <a:rPr lang="en-US" sz="1400" baseline="-25000" dirty="0" err="1">
                <a:solidFill>
                  <a:srgbClr val="002060"/>
                </a:solidFill>
                <a:latin typeface="+mn-lt"/>
              </a:rPr>
              <a:t>T</a:t>
            </a:r>
            <a:endParaRPr lang="en-US" sz="1400" baseline="-25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9" name="Rectangle 31"/>
          <p:cNvSpPr/>
          <p:nvPr/>
        </p:nvSpPr>
        <p:spPr>
          <a:xfrm>
            <a:off x="376238" y="2403475"/>
            <a:ext cx="46037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4042" name="Group 18"/>
          <p:cNvGrpSpPr>
            <a:grpSpLocks/>
          </p:cNvGrpSpPr>
          <p:nvPr/>
        </p:nvGrpSpPr>
        <p:grpSpPr bwMode="auto">
          <a:xfrm>
            <a:off x="5957888" y="1990725"/>
            <a:ext cx="2438400" cy="646113"/>
            <a:chOff x="6172200" y="3200400"/>
            <a:chExt cx="2438400" cy="646331"/>
          </a:xfrm>
        </p:grpSpPr>
        <p:sp>
          <p:nvSpPr>
            <p:cNvPr id="44048" name="TextBox 14"/>
            <p:cNvSpPr txBox="1">
              <a:spLocks noChangeArrowheads="1"/>
            </p:cNvSpPr>
            <p:nvPr/>
          </p:nvSpPr>
          <p:spPr bwMode="auto">
            <a:xfrm>
              <a:off x="6553200" y="3200400"/>
              <a:ext cx="2057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>
                  <a:latin typeface="Times New Roman" pitchFamily="18" charset="0"/>
                  <a:cs typeface="Times New Roman" pitchFamily="18" charset="0"/>
                </a:rPr>
                <a:t>yield in Au+Au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>
                  <a:latin typeface="Times New Roman" pitchFamily="18" charset="0"/>
                  <a:cs typeface="Times New Roman" pitchFamily="18" charset="0"/>
                </a:rPr>
                <a:t>yield in p+p</a:t>
              </a:r>
            </a:p>
          </p:txBody>
        </p:sp>
        <p:sp>
          <p:nvSpPr>
            <p:cNvPr id="44049" name="TextBox 15"/>
            <p:cNvSpPr txBox="1">
              <a:spLocks noChangeArrowheads="1"/>
            </p:cNvSpPr>
            <p:nvPr/>
          </p:nvSpPr>
          <p:spPr bwMode="auto">
            <a:xfrm>
              <a:off x="6172200" y="3360964"/>
              <a:ext cx="7620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altLang="ja-JP" sz="1800" b="0" baseline="-25000">
                  <a:latin typeface="Times New Roman" pitchFamily="18" charset="0"/>
                  <a:cs typeface="Times New Roman" pitchFamily="18" charset="0"/>
                </a:rPr>
                <a:t>AA</a:t>
              </a:r>
              <a:r>
                <a:rPr lang="en-US" altLang="ja-JP" sz="1800" b="0">
                  <a:latin typeface="Times New Roman" pitchFamily="18" charset="0"/>
                  <a:cs typeface="Times New Roman" pitchFamily="18" charset="0"/>
                </a:rPr>
                <a:t> = </a:t>
              </a:r>
            </a:p>
          </p:txBody>
        </p:sp>
        <p:cxnSp>
          <p:nvCxnSpPr>
            <p:cNvPr id="23" name="Straight Connector 17"/>
            <p:cNvCxnSpPr/>
            <p:nvPr/>
          </p:nvCxnSpPr>
          <p:spPr>
            <a:xfrm>
              <a:off x="6781800" y="3548180"/>
              <a:ext cx="1600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043" name="TextBox 19"/>
          <p:cNvSpPr txBox="1">
            <a:spLocks noChangeArrowheads="1"/>
          </p:cNvSpPr>
          <p:nvPr/>
        </p:nvSpPr>
        <p:spPr bwMode="auto">
          <a:xfrm>
            <a:off x="5954713" y="2566988"/>
            <a:ext cx="2133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ja-JP" sz="1800" b="0">
                <a:latin typeface="Times New Roman" pitchFamily="18" charset="0"/>
                <a:cs typeface="Times New Roman" pitchFamily="18" charset="0"/>
              </a:rPr>
              <a:t>ξ</a:t>
            </a:r>
            <a:r>
              <a:rPr lang="en-US" altLang="ja-JP" sz="1800" b="0">
                <a:latin typeface="Times New Roman" pitchFamily="18" charset="0"/>
                <a:cs typeface="Times New Roman" pitchFamily="18" charset="0"/>
              </a:rPr>
              <a:t> = ln(1/z</a:t>
            </a:r>
            <a:r>
              <a:rPr lang="en-US" altLang="ja-JP" sz="1800" b="0" baseline="-2500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ja-JP" sz="1800" b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altLang="ja-JP" sz="1800" b="0" baseline="-2500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ja-JP" sz="1800" b="0">
                <a:latin typeface="Times New Roman" pitchFamily="18" charset="0"/>
                <a:cs typeface="Times New Roman" pitchFamily="18" charset="0"/>
              </a:rPr>
              <a:t> = p</a:t>
            </a:r>
            <a:r>
              <a:rPr lang="en-US" altLang="ja-JP" sz="1800" b="0" baseline="-2500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ja-JP" sz="1800" b="0" baseline="30000">
                <a:latin typeface="Times New Roman" pitchFamily="18" charset="0"/>
                <a:cs typeface="Times New Roman" pitchFamily="18" charset="0"/>
              </a:rPr>
              <a:t>hadron</a:t>
            </a:r>
            <a:r>
              <a:rPr lang="en-US" altLang="ja-JP" sz="1800" b="0">
                <a:latin typeface="Times New Roman" pitchFamily="18" charset="0"/>
                <a:cs typeface="Times New Roman" pitchFamily="18" charset="0"/>
              </a:rPr>
              <a:t>/p</a:t>
            </a:r>
            <a:r>
              <a:rPr lang="en-US" altLang="ja-JP" sz="1800" b="0" baseline="-2500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ja-JP" sz="1800" b="0" baseline="30000">
                <a:latin typeface="Times New Roman" pitchFamily="18" charset="0"/>
                <a:cs typeface="Times New Roman" pitchFamily="18" charset="0"/>
              </a:rPr>
              <a:t>photon</a:t>
            </a:r>
            <a:endParaRPr lang="en-US" altLang="ja-JP" sz="1800" b="0" baseline="30000">
              <a:latin typeface="Arial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613400" y="1477963"/>
            <a:ext cx="9366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2060"/>
                </a:solidFill>
                <a:latin typeface="+mn-lt"/>
              </a:rPr>
              <a:t>PHENIX</a:t>
            </a:r>
            <a:endParaRPr lang="ja-JP" altLang="en-US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27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shape after energy loss consistent with in vacuum</a:t>
            </a:r>
          </a:p>
          <a:p>
            <a:pPr lvl="1"/>
            <a:r>
              <a:rPr lang="en-US" altLang="ja-JP" dirty="0" smtClean="0"/>
              <a:t>energy ratio in different cone radii </a:t>
            </a:r>
            <a:r>
              <a:rPr lang="el-GR" altLang="ja-JP" i="1" dirty="0" smtClean="0"/>
              <a:t>σ</a:t>
            </a:r>
            <a:r>
              <a:rPr lang="el-GR" altLang="ja-JP" dirty="0" smtClean="0"/>
              <a:t>(</a:t>
            </a:r>
            <a:r>
              <a:rPr lang="en-US" altLang="ja-JP" i="1" dirty="0" smtClean="0"/>
              <a:t>R</a:t>
            </a:r>
            <a:r>
              <a:rPr lang="en-US" altLang="ja-JP" dirty="0" smtClean="0"/>
              <a:t>=0.2)/</a:t>
            </a:r>
            <a:r>
              <a:rPr lang="el-GR" altLang="ja-JP" i="1" dirty="0" smtClean="0"/>
              <a:t>σ</a:t>
            </a:r>
            <a:r>
              <a:rPr lang="el-GR" altLang="ja-JP" dirty="0" smtClean="0"/>
              <a:t>(</a:t>
            </a:r>
            <a:r>
              <a:rPr lang="en-US" altLang="ja-JP" i="1" dirty="0" smtClean="0"/>
              <a:t>R</a:t>
            </a:r>
            <a:r>
              <a:rPr lang="en-US" altLang="ja-JP" dirty="0" smtClean="0"/>
              <a:t>=0.3)</a:t>
            </a:r>
          </a:p>
          <a:p>
            <a:pPr lvl="1"/>
            <a:r>
              <a:rPr lang="en-US" altLang="ja-JP" dirty="0" smtClean="0"/>
              <a:t>both for peripheral and central collisions</a:t>
            </a:r>
          </a:p>
          <a:p>
            <a:r>
              <a:rPr lang="en-US" altLang="ja-JP" dirty="0" smtClean="0"/>
              <a:t>no sign of jet broadening?</a:t>
            </a:r>
          </a:p>
          <a:p>
            <a:r>
              <a:rPr lang="en-US" altLang="ja-JP" dirty="0" smtClean="0"/>
              <a:t>good agreement with a model with energy loss</a:t>
            </a:r>
            <a:endParaRPr lang="ja-JP" altLang="en-US" dirty="0" smtClean="0"/>
          </a:p>
        </p:txBody>
      </p:sp>
      <p:sp>
        <p:nvSpPr>
          <p:cNvPr id="45059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Survived Jets Un-Modified?</a:t>
            </a:r>
            <a:endParaRPr lang="ja-JP" altLang="en-US" dirty="0" smtClean="0"/>
          </a:p>
        </p:txBody>
      </p: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3640138"/>
            <a:ext cx="4176712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13" y="3662363"/>
            <a:ext cx="4108450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28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コンテンツ プレースホルダ 4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why nucleus-nucleus at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range?</a:t>
            </a:r>
          </a:p>
          <a:p>
            <a:pPr lvl="1" eaLnBrk="1" hangingPunct="1"/>
            <a:r>
              <a:rPr lang="en-US" altLang="ja-JP" dirty="0" smtClean="0"/>
              <a:t>“snowball + snowball”</a:t>
            </a:r>
          </a:p>
          <a:p>
            <a:pPr lvl="2" eaLnBrk="1" hangingPunct="1"/>
            <a:endParaRPr lang="en-US" altLang="ja-JP" sz="800" dirty="0" smtClean="0"/>
          </a:p>
          <a:p>
            <a:pPr eaLnBrk="1" hangingPunct="1"/>
            <a:r>
              <a:rPr lang="en-US" altLang="ja-JP" dirty="0" smtClean="0"/>
              <a:t>“system” of particles under strong QCD field</a:t>
            </a:r>
          </a:p>
          <a:p>
            <a:pPr lvl="1" eaLnBrk="1" hangingPunct="1"/>
            <a:r>
              <a:rPr lang="en-US" altLang="ja-JP" dirty="0" smtClean="0"/>
              <a:t>non-</a:t>
            </a:r>
            <a:r>
              <a:rPr lang="en-US" altLang="ja-JP" dirty="0" err="1" smtClean="0"/>
              <a:t>perturbative</a:t>
            </a:r>
            <a:r>
              <a:rPr lang="en-US" altLang="ja-JP" dirty="0" smtClean="0"/>
              <a:t> QCD under extreme conditions</a:t>
            </a:r>
            <a:endParaRPr lang="en-US" altLang="ja-JP" i="1" dirty="0" smtClean="0"/>
          </a:p>
          <a:p>
            <a:pPr lvl="2" eaLnBrk="1" hangingPunct="1"/>
            <a:r>
              <a:rPr lang="en-US" altLang="ja-JP" i="1" dirty="0" smtClean="0"/>
              <a:t>cf.</a:t>
            </a:r>
            <a:r>
              <a:rPr lang="en-US" altLang="ja-JP" dirty="0" smtClean="0"/>
              <a:t> “processes” between elementary particles</a:t>
            </a:r>
          </a:p>
          <a:p>
            <a:pPr eaLnBrk="1" hangingPunct="1"/>
            <a:r>
              <a:rPr lang="en-US" altLang="ja-JP" dirty="0" smtClean="0"/>
              <a:t>state of matter at ~ 10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baseline="30000" dirty="0" smtClean="0"/>
              <a:t>5</a:t>
            </a:r>
            <a:r>
              <a:rPr lang="en-US" altLang="ja-JP" dirty="0" smtClean="0"/>
              <a:t> seconds after Big Bang</a:t>
            </a:r>
          </a:p>
          <a:p>
            <a:pPr lvl="1" eaLnBrk="1" hangingPunct="1"/>
            <a:r>
              <a:rPr lang="en-US" altLang="ja-JP" dirty="0" smtClean="0"/>
              <a:t>quark (de)confinement</a:t>
            </a:r>
          </a:p>
          <a:p>
            <a:pPr lvl="2" eaLnBrk="1" hangingPunct="1"/>
            <a:r>
              <a:rPr lang="en-US" altLang="ja-JP" i="1" dirty="0" smtClean="0"/>
              <a:t>cf.</a:t>
            </a:r>
            <a:r>
              <a:rPr lang="en-US" altLang="ja-JP" dirty="0" smtClean="0"/>
              <a:t> production/interaction of matter at ~ 10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baseline="30000" dirty="0" smtClean="0"/>
              <a:t>12</a:t>
            </a:r>
            <a:r>
              <a:rPr lang="en-US" altLang="ja-JP" dirty="0" smtClean="0"/>
              <a:t> seconds</a:t>
            </a:r>
          </a:p>
          <a:p>
            <a:pPr eaLnBrk="1" hangingPunct="1"/>
            <a:r>
              <a:rPr lang="en-US" altLang="ja-JP" dirty="0" err="1" smtClean="0"/>
              <a:t>hadronic</a:t>
            </a:r>
            <a:r>
              <a:rPr lang="en-US" altLang="ja-JP" dirty="0" smtClean="0"/>
              <a:t> mass generation at confinement</a:t>
            </a:r>
          </a:p>
          <a:p>
            <a:pPr lvl="1" eaLnBrk="1" hangingPunct="1"/>
            <a:r>
              <a:rPr lang="en-US" altLang="ja-JP" dirty="0" smtClean="0"/>
              <a:t>spontaneous chiral symmetry breaking/restoration</a:t>
            </a:r>
          </a:p>
          <a:p>
            <a:pPr lvl="2" eaLnBrk="1" hangingPunct="1"/>
            <a:r>
              <a:rPr lang="en-US" altLang="ja-JP" i="1" dirty="0" smtClean="0"/>
              <a:t>cf.</a:t>
            </a:r>
            <a:r>
              <a:rPr lang="en-US" altLang="ja-JP" dirty="0" smtClean="0"/>
              <a:t> particle mass generation via BEH mechanism</a:t>
            </a:r>
          </a:p>
          <a:p>
            <a:pPr lvl="1" eaLnBrk="1" hangingPunct="1"/>
            <a:endParaRPr lang="en-US" altLang="ja-JP" dirty="0" smtClean="0"/>
          </a:p>
        </p:txBody>
      </p:sp>
      <p:sp>
        <p:nvSpPr>
          <p:cNvPr id="16387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Goals of High Energy A+A Collisions</a:t>
            </a:r>
            <a:endParaRPr lang="ja-JP" altLang="en-US" dirty="0" smtClean="0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91513" cy="5167313"/>
          </a:xfrm>
        </p:spPr>
        <p:txBody>
          <a:bodyPr/>
          <a:lstStyle/>
          <a:p>
            <a:r>
              <a:rPr lang="en-US" altLang="ja-JP" dirty="0" smtClean="0"/>
              <a:t>RHIC and LHC heavy flavor results consistent</a:t>
            </a:r>
          </a:p>
          <a:p>
            <a:pPr lvl="1"/>
            <a:r>
              <a:rPr lang="en-US" altLang="ja-JP" dirty="0" err="1" smtClean="0"/>
              <a:t>charm+beauty</a:t>
            </a:r>
            <a:r>
              <a:rPr lang="en-US" altLang="ja-JP" dirty="0" smtClean="0"/>
              <a:t> mesons’ semi-</a:t>
            </a:r>
            <a:r>
              <a:rPr lang="en-US" altLang="ja-JP" dirty="0" err="1" smtClean="0"/>
              <a:t>leptonic</a:t>
            </a:r>
            <a:r>
              <a:rPr lang="en-US" altLang="ja-JP" dirty="0" smtClean="0"/>
              <a:t> decay electrons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next step: charm/beauty separation</a:t>
            </a:r>
          </a:p>
          <a:p>
            <a:pPr lvl="1"/>
            <a:r>
              <a:rPr lang="en-US" altLang="ja-JP" dirty="0" smtClean="0"/>
              <a:t>key: vertex detectors</a:t>
            </a:r>
            <a:endParaRPr lang="ja-JP" altLang="en-US" dirty="0" smtClean="0"/>
          </a:p>
        </p:txBody>
      </p:sp>
      <p:sp>
        <p:nvSpPr>
          <p:cNvPr id="4608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smtClean="0"/>
              <a:t>PID’ed Singles for Flavor Differential</a:t>
            </a:r>
            <a:endParaRPr lang="ja-JP" altLang="en-US" smtClean="0"/>
          </a:p>
        </p:txBody>
      </p:sp>
      <p:graphicFrame>
        <p:nvGraphicFramePr>
          <p:cNvPr id="46084" name="オブジェクト 7"/>
          <p:cNvGraphicFramePr>
            <a:graphicFrameLocks noChangeAspect="1"/>
          </p:cNvGraphicFramePr>
          <p:nvPr/>
        </p:nvGraphicFramePr>
        <p:xfrm>
          <a:off x="2020888" y="2163763"/>
          <a:ext cx="3371850" cy="325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00" name="Acrobat Document" r:id="rId4" imgW="5400664" imgH="5209972" progId="AcroExch.Document.7">
                  <p:embed/>
                </p:oleObj>
              </mc:Choice>
              <mc:Fallback>
                <p:oleObj name="Acrobat Document" r:id="rId4" imgW="5400664" imgH="5209972" progId="AcroExch.Document.7">
                  <p:embed/>
                  <p:pic>
                    <p:nvPicPr>
                      <p:cNvPr id="0" name="オブジェクト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0888" y="2163763"/>
                        <a:ext cx="3371850" cy="325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5468938" y="4595813"/>
            <a:ext cx="162401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2060"/>
                </a:solidFill>
                <a:latin typeface="+mn-lt"/>
              </a:rPr>
              <a:t>PHENIX, ALICE</a:t>
            </a:r>
            <a:endParaRPr lang="ja-JP" altLang="en-US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29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charm and beauty mesons with compatible &lt;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&gt; </a:t>
            </a:r>
          </a:p>
          <a:p>
            <a:pPr lvl="1"/>
            <a:r>
              <a:rPr lang="en-US" altLang="ja-JP" dirty="0" smtClean="0"/>
              <a:t>open charm (average of D</a:t>
            </a:r>
            <a:r>
              <a:rPr lang="en-US" altLang="ja-JP" baseline="30000" dirty="0" smtClean="0">
                <a:latin typeface="Symbol" pitchFamily="18" charset="2"/>
              </a:rPr>
              <a:t>0</a:t>
            </a:r>
            <a:r>
              <a:rPr lang="en-US" altLang="ja-JP" dirty="0" smtClean="0"/>
              <a:t>, D</a:t>
            </a:r>
            <a:r>
              <a:rPr lang="en-US" altLang="ja-JP" baseline="30000" dirty="0" smtClean="0">
                <a:latin typeface="Symbol" pitchFamily="18" charset="2"/>
              </a:rPr>
              <a:t>+</a:t>
            </a:r>
            <a:r>
              <a:rPr lang="en-US" altLang="ja-JP" dirty="0" smtClean="0"/>
              <a:t>, D</a:t>
            </a:r>
            <a:r>
              <a:rPr lang="en-US" altLang="ja-JP" baseline="30000" dirty="0" smtClean="0">
                <a:latin typeface="Symbol" pitchFamily="18" charset="2"/>
              </a:rPr>
              <a:t>*+</a:t>
            </a:r>
            <a:r>
              <a:rPr lang="en-US" altLang="ja-JP" dirty="0" smtClean="0"/>
              <a:t>), ALICE</a:t>
            </a:r>
          </a:p>
          <a:p>
            <a:pPr lvl="1"/>
            <a:r>
              <a:rPr lang="en-US" altLang="ja-JP" dirty="0" smtClean="0"/>
              <a:t>non-prompt J/</a:t>
            </a:r>
            <a:r>
              <a:rPr lang="en-US" altLang="ja-JP" dirty="0" smtClean="0">
                <a:latin typeface="Symbol" pitchFamily="18" charset="2"/>
              </a:rPr>
              <a:t>Y</a:t>
            </a:r>
            <a:r>
              <a:rPr lang="en-US" altLang="ja-JP" dirty="0" smtClean="0"/>
              <a:t> (</a:t>
            </a:r>
            <a:r>
              <a:rPr lang="en-US" altLang="ja-JP" dirty="0" smtClean="0">
                <a:sym typeface="Symbol" pitchFamily="18" charset="2"/>
              </a:rPr>
              <a:t> B</a:t>
            </a:r>
            <a:r>
              <a:rPr lang="en-US" altLang="ja-JP" dirty="0" smtClean="0"/>
              <a:t>), CMS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indication of weaker suppression of beauty</a:t>
            </a:r>
          </a:p>
        </p:txBody>
      </p:sp>
      <p:sp>
        <p:nvSpPr>
          <p:cNvPr id="47107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Possible Mass Hierarchy</a:t>
            </a:r>
            <a:endParaRPr lang="ja-JP" altLang="en-US" smtClean="0"/>
          </a:p>
        </p:txBody>
      </p:sp>
      <p:graphicFrame>
        <p:nvGraphicFramePr>
          <p:cNvPr id="47108" name="オブジェクト 6"/>
          <p:cNvGraphicFramePr>
            <a:graphicFrameLocks noChangeAspect="1"/>
          </p:cNvGraphicFramePr>
          <p:nvPr/>
        </p:nvGraphicFramePr>
        <p:xfrm>
          <a:off x="2843213" y="2649538"/>
          <a:ext cx="2808287" cy="286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23" name="Acrobat Document" r:id="rId4" imgW="5400664" imgH="5514772" progId="AcroExch.Document.7">
                  <p:embed/>
                </p:oleObj>
              </mc:Choice>
              <mc:Fallback>
                <p:oleObj name="Acrobat Document" r:id="rId4" imgW="5400664" imgH="5514772" progId="AcroExch.Document.7">
                  <p:embed/>
                  <p:pic>
                    <p:nvPicPr>
                      <p:cNvPr id="0" name="オブジェクト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2649538"/>
                        <a:ext cx="2808287" cy="2868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30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idx="13"/>
          </p:nvPr>
        </p:nvSpPr>
        <p:spPr/>
        <p:txBody>
          <a:bodyPr/>
          <a:lstStyle/>
          <a:p>
            <a:r>
              <a:rPr lang="en-GB" altLang="ja-JP" dirty="0"/>
              <a:t>o</a:t>
            </a:r>
            <a:r>
              <a:rPr lang="en-GB" altLang="ja-JP" dirty="0" smtClean="0"/>
              <a:t>riginally as reference to bridge </a:t>
            </a:r>
            <a:r>
              <a:rPr lang="en-GB" altLang="ja-JP" i="1" dirty="0" err="1" smtClean="0"/>
              <a:t>p</a:t>
            </a:r>
            <a:r>
              <a:rPr lang="en-GB" altLang="ja-JP" dirty="0" err="1" smtClean="0"/>
              <a:t>+</a:t>
            </a:r>
            <a:r>
              <a:rPr lang="en-GB" altLang="ja-JP" i="1" dirty="0" err="1" smtClean="0"/>
              <a:t>p</a:t>
            </a:r>
            <a:r>
              <a:rPr lang="en-GB" altLang="ja-JP" dirty="0" smtClean="0"/>
              <a:t> and A+A</a:t>
            </a:r>
          </a:p>
          <a:p>
            <a:pPr lvl="1"/>
            <a:r>
              <a:rPr lang="en-GB" altLang="ja-JP" dirty="0"/>
              <a:t>i</a:t>
            </a:r>
            <a:r>
              <a:rPr lang="en-GB" altLang="ja-JP" dirty="0" smtClean="0"/>
              <a:t>nitial state nuclear effects</a:t>
            </a:r>
          </a:p>
          <a:p>
            <a:pPr lvl="1"/>
            <a:r>
              <a:rPr lang="en-GB" altLang="ja-JP" dirty="0"/>
              <a:t>f</a:t>
            </a:r>
            <a:r>
              <a:rPr lang="en-GB" altLang="ja-JP" dirty="0" smtClean="0"/>
              <a:t>inal state cold nuclear matter effects</a:t>
            </a: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i="1" dirty="0"/>
              <a:t>p</a:t>
            </a:r>
            <a:r>
              <a:rPr lang="en-US" altLang="ja-JP" dirty="0" smtClean="0"/>
              <a:t>(</a:t>
            </a:r>
            <a:r>
              <a:rPr lang="en-US" altLang="ja-JP" i="1" dirty="0" smtClean="0"/>
              <a:t>d</a:t>
            </a:r>
            <a:r>
              <a:rPr lang="en-US" altLang="ja-JP" dirty="0" smtClean="0"/>
              <a:t>)+A: Reference or Unexpected</a:t>
            </a:r>
          </a:p>
        </p:txBody>
      </p:sp>
      <p:pic>
        <p:nvPicPr>
          <p:cNvPr id="32772" name="Picture 4" descr="eventAu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635597"/>
            <a:ext cx="32416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eventd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637185"/>
            <a:ext cx="32194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1331913" y="5909478"/>
            <a:ext cx="2674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dirty="0" err="1">
                <a:solidFill>
                  <a:srgbClr val="0033CC"/>
                </a:solidFill>
                <a:latin typeface="Franklin Gothic Medium" pitchFamily="34" charset="0"/>
              </a:rPr>
              <a:t>Au+Au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</a:rPr>
              <a:t> at 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</a:t>
            </a:r>
            <a:r>
              <a:rPr kumimoji="0" lang="en-US" altLang="ja-JP" i="1" dirty="0" err="1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s</a:t>
            </a:r>
            <a:r>
              <a:rPr kumimoji="0" lang="en-US" altLang="ja-JP" baseline="-25000" dirty="0" err="1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NN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 =</a:t>
            </a:r>
            <a:r>
              <a:rPr lang="en-GB" altLang="ja-JP" dirty="0">
                <a:solidFill>
                  <a:srgbClr val="0033CC"/>
                </a:solidFill>
                <a:latin typeface="Franklin Gothic Medium" pitchFamily="34" charset="0"/>
              </a:rPr>
              <a:t> 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</a:rPr>
              <a:t>200 </a:t>
            </a:r>
            <a:r>
              <a:rPr kumimoji="0" lang="en-US" altLang="ja-JP" dirty="0" err="1">
                <a:solidFill>
                  <a:srgbClr val="0033CC"/>
                </a:solidFill>
                <a:latin typeface="Franklin Gothic Medium" pitchFamily="34" charset="0"/>
              </a:rPr>
              <a:t>GeV</a:t>
            </a:r>
            <a:endParaRPr kumimoji="0" lang="en-US" altLang="ja-JP" dirty="0">
              <a:solidFill>
                <a:srgbClr val="0033CC"/>
              </a:solidFill>
              <a:latin typeface="Franklin Gothic Medium" pitchFamily="34" charset="0"/>
            </a:endParaRP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5076825" y="5909478"/>
            <a:ext cx="2536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i="1" dirty="0" err="1">
                <a:solidFill>
                  <a:srgbClr val="0033CC"/>
                </a:solidFill>
                <a:latin typeface="Franklin Gothic Medium" pitchFamily="34" charset="0"/>
              </a:rPr>
              <a:t>d</a:t>
            </a:r>
            <a:r>
              <a:rPr kumimoji="0" lang="en-US" altLang="ja-JP" dirty="0" err="1">
                <a:solidFill>
                  <a:srgbClr val="0033CC"/>
                </a:solidFill>
                <a:latin typeface="Franklin Gothic Medium" pitchFamily="34" charset="0"/>
              </a:rPr>
              <a:t>+Au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</a:rPr>
              <a:t> at 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</a:t>
            </a:r>
            <a:r>
              <a:rPr kumimoji="0" lang="en-US" altLang="ja-JP" i="1" dirty="0" err="1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s</a:t>
            </a:r>
            <a:r>
              <a:rPr kumimoji="0" lang="en-US" altLang="ja-JP" baseline="-25000" dirty="0" err="1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NN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  <a:sym typeface="Symbol" pitchFamily="18" charset="2"/>
              </a:rPr>
              <a:t> =</a:t>
            </a:r>
            <a:r>
              <a:rPr lang="en-GB" altLang="ja-JP" dirty="0">
                <a:solidFill>
                  <a:srgbClr val="0033CC"/>
                </a:solidFill>
                <a:latin typeface="Franklin Gothic Medium" pitchFamily="34" charset="0"/>
              </a:rPr>
              <a:t> </a:t>
            </a:r>
            <a:r>
              <a:rPr kumimoji="0" lang="en-US" altLang="ja-JP" dirty="0">
                <a:solidFill>
                  <a:srgbClr val="0033CC"/>
                </a:solidFill>
                <a:latin typeface="Franklin Gothic Medium" pitchFamily="34" charset="0"/>
              </a:rPr>
              <a:t>200 </a:t>
            </a:r>
            <a:r>
              <a:rPr kumimoji="0" lang="en-US" altLang="ja-JP" dirty="0" err="1">
                <a:solidFill>
                  <a:srgbClr val="0033CC"/>
                </a:solidFill>
                <a:latin typeface="Franklin Gothic Medium" pitchFamily="34" charset="0"/>
              </a:rPr>
              <a:t>GeV</a:t>
            </a:r>
            <a:endParaRPr kumimoji="0" lang="en-US" altLang="ja-JP" dirty="0">
              <a:solidFill>
                <a:srgbClr val="0033CC"/>
              </a:solidFill>
              <a:latin typeface="Franklin Gothic Medium" pitchFamily="34" charset="0"/>
            </a:endParaRP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31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4231081434"/>
      </p:ext>
    </p:extLst>
  </p:cSld>
  <p:clrMapOvr>
    <a:masterClrMapping/>
  </p:clrMapOvr>
  <p:transition xmlns:p14="http://schemas.microsoft.com/office/powerpoint/2010/main" advTm="43056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5522913"/>
            <a:ext cx="8218488" cy="787400"/>
          </a:xfrm>
        </p:spPr>
        <p:txBody>
          <a:bodyPr/>
          <a:lstStyle/>
          <a:p>
            <a:r>
              <a:rPr lang="en-US" altLang="ja-JP" dirty="0"/>
              <a:t>h</a:t>
            </a:r>
            <a:r>
              <a:rPr lang="en-US" altLang="ja-JP" dirty="0" smtClean="0"/>
              <a:t>igh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yield suppressed due to quark energy loss</a:t>
            </a:r>
            <a:endParaRPr lang="ja-JP" altLang="en-US" dirty="0" smtClean="0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RHIC First Year (2000) Outcome</a:t>
            </a:r>
          </a:p>
        </p:txBody>
      </p:sp>
      <p:grpSp>
        <p:nvGrpSpPr>
          <p:cNvPr id="43012" name="Group 4"/>
          <p:cNvGrpSpPr>
            <a:grpSpLocks/>
          </p:cNvGrpSpPr>
          <p:nvPr/>
        </p:nvGrpSpPr>
        <p:grpSpPr bwMode="auto">
          <a:xfrm>
            <a:off x="682625" y="1198563"/>
            <a:ext cx="7578725" cy="4103687"/>
            <a:chOff x="384" y="240"/>
            <a:chExt cx="4774" cy="2663"/>
          </a:xfrm>
        </p:grpSpPr>
        <p:pic>
          <p:nvPicPr>
            <p:cNvPr id="43020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36"/>
              <a:ext cx="1798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1" name="Line 6"/>
            <p:cNvSpPr>
              <a:spLocks noChangeShapeType="1"/>
            </p:cNvSpPr>
            <p:nvPr/>
          </p:nvSpPr>
          <p:spPr bwMode="auto">
            <a:xfrm flipH="1" flipV="1">
              <a:off x="3120" y="336"/>
              <a:ext cx="1008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3022" name="Line 7"/>
            <p:cNvSpPr>
              <a:spLocks noChangeShapeType="1"/>
            </p:cNvSpPr>
            <p:nvPr/>
          </p:nvSpPr>
          <p:spPr bwMode="auto">
            <a:xfrm flipH="1">
              <a:off x="3120" y="2112"/>
              <a:ext cx="1008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pic>
          <p:nvPicPr>
            <p:cNvPr id="4302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40"/>
              <a:ext cx="2832" cy="2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013" name="Group 9"/>
          <p:cNvGrpSpPr>
            <a:grpSpLocks/>
          </p:cNvGrpSpPr>
          <p:nvPr/>
        </p:nvGrpSpPr>
        <p:grpSpPr bwMode="auto">
          <a:xfrm>
            <a:off x="1474788" y="2998788"/>
            <a:ext cx="1871662" cy="595312"/>
            <a:chOff x="839" y="1797"/>
            <a:chExt cx="1179" cy="375"/>
          </a:xfrm>
        </p:grpSpPr>
        <p:sp>
          <p:nvSpPr>
            <p:cNvPr id="43018" name="Text Box 10"/>
            <p:cNvSpPr txBox="1">
              <a:spLocks noChangeArrowheads="1"/>
            </p:cNvSpPr>
            <p:nvPr/>
          </p:nvSpPr>
          <p:spPr bwMode="auto">
            <a:xfrm>
              <a:off x="839" y="1797"/>
              <a:ext cx="1179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en-US" altLang="ja-JP" sz="1400">
                  <a:latin typeface="Franklin Gothic Medium" pitchFamily="34" charset="0"/>
                </a:rPr>
                <a:t>binary collision scaling</a:t>
              </a:r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en-US" altLang="ja-JP" sz="1400">
                  <a:latin typeface="Franklin Gothic Medium" pitchFamily="34" charset="0"/>
                </a:rPr>
                <a:t>based on extrapolated</a:t>
              </a:r>
            </a:p>
            <a:p>
              <a:pPr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en-US" altLang="ja-JP" sz="1400">
                  <a:latin typeface="Franklin Gothic Medium" pitchFamily="34" charset="0"/>
                </a:rPr>
                <a:t>UA1 p+p data</a:t>
              </a:r>
              <a:endParaRPr kumimoji="0" lang="en-GB" altLang="ja-JP" sz="1400">
                <a:latin typeface="Franklin Gothic Medium" pitchFamily="34" charset="0"/>
              </a:endParaRPr>
            </a:p>
          </p:txBody>
        </p:sp>
        <p:sp>
          <p:nvSpPr>
            <p:cNvPr id="43019" name="Text Box 11"/>
            <p:cNvSpPr txBox="1">
              <a:spLocks noChangeArrowheads="1"/>
            </p:cNvSpPr>
            <p:nvPr/>
          </p:nvSpPr>
          <p:spPr bwMode="auto">
            <a:xfrm>
              <a:off x="1124" y="1985"/>
              <a:ext cx="182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defTabSz="801688" eaLnBrk="0" hangingPunct="0"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35000" algn="l"/>
                  <a:tab pos="1270000" algn="l"/>
                  <a:tab pos="1905000" algn="l"/>
                  <a:tab pos="2540000" algn="l"/>
                  <a:tab pos="3175000" algn="l"/>
                  <a:tab pos="3810000" algn="l"/>
                </a:tabLs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kumimoji="0" lang="en-GB" altLang="ja-JP" sz="1600">
                  <a:latin typeface="Franklin Gothic Medium" pitchFamily="34" charset="0"/>
                </a:rPr>
                <a:t>--</a:t>
              </a:r>
            </a:p>
          </p:txBody>
        </p:sp>
      </p:grpSp>
      <p:sp>
        <p:nvSpPr>
          <p:cNvPr id="43014" name="Text Box 12"/>
          <p:cNvSpPr txBox="1">
            <a:spLocks noChangeArrowheads="1"/>
          </p:cNvSpPr>
          <p:nvPr/>
        </p:nvSpPr>
        <p:spPr bwMode="auto">
          <a:xfrm>
            <a:off x="5435600" y="4941888"/>
            <a:ext cx="30035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sz="1600" dirty="0" err="1">
                <a:solidFill>
                  <a:srgbClr val="000080"/>
                </a:solidFill>
                <a:latin typeface="Franklin Gothic Medium" pitchFamily="34" charset="0"/>
              </a:rPr>
              <a:t>Au+Au</a:t>
            </a:r>
            <a:r>
              <a:rPr kumimoji="0" lang="en-US" altLang="ja-JP" sz="1600" dirty="0">
                <a:solidFill>
                  <a:srgbClr val="000080"/>
                </a:solidFill>
                <a:latin typeface="Franklin Gothic Medium" pitchFamily="34" charset="0"/>
              </a:rPr>
              <a:t> at </a:t>
            </a:r>
            <a:r>
              <a:rPr lang="en-US" altLang="ja-JP" sz="1600" dirty="0">
                <a:solidFill>
                  <a:srgbClr val="000080"/>
                </a:solidFill>
                <a:latin typeface="Franklin Gothic Medium" pitchFamily="34" charset="0"/>
                <a:sym typeface="Symbol" pitchFamily="18" charset="2"/>
              </a:rPr>
              <a:t></a:t>
            </a:r>
            <a:r>
              <a:rPr lang="en-US" altLang="ja-JP" sz="1600" i="1" dirty="0" err="1">
                <a:solidFill>
                  <a:srgbClr val="000080"/>
                </a:solidFill>
                <a:latin typeface="Franklin Gothic Medium" pitchFamily="34" charset="0"/>
              </a:rPr>
              <a:t>s</a:t>
            </a:r>
            <a:r>
              <a:rPr lang="en-US" altLang="ja-JP" sz="1600" baseline="-25000" dirty="0" err="1">
                <a:solidFill>
                  <a:srgbClr val="000080"/>
                </a:solidFill>
                <a:latin typeface="Franklin Gothic Medium" pitchFamily="34" charset="0"/>
              </a:rPr>
              <a:t>NN</a:t>
            </a:r>
            <a:r>
              <a:rPr lang="en-US" altLang="ja-JP" sz="1600" dirty="0">
                <a:solidFill>
                  <a:srgbClr val="000080"/>
                </a:solidFill>
                <a:latin typeface="Franklin Gothic Medium" pitchFamily="34" charset="0"/>
              </a:rPr>
              <a:t> = 130 </a:t>
            </a:r>
            <a:r>
              <a:rPr lang="en-US" altLang="ja-JP" sz="1600" dirty="0" err="1">
                <a:solidFill>
                  <a:srgbClr val="000080"/>
                </a:solidFill>
                <a:latin typeface="Franklin Gothic Medium" pitchFamily="34" charset="0"/>
              </a:rPr>
              <a:t>GeV</a:t>
            </a:r>
            <a:endParaRPr kumimoji="0" lang="en-US" altLang="ja-JP" sz="1600" dirty="0">
              <a:solidFill>
                <a:srgbClr val="000080"/>
              </a:solidFill>
              <a:latin typeface="Franklin Gothic Medium" pitchFamily="34" charset="0"/>
            </a:endParaRPr>
          </a:p>
          <a:p>
            <a:r>
              <a:rPr kumimoji="0" lang="en-US" altLang="ja-JP" sz="1600" dirty="0">
                <a:solidFill>
                  <a:srgbClr val="000080"/>
                </a:solidFill>
                <a:latin typeface="Franklin Gothic Medium" pitchFamily="34" charset="0"/>
              </a:rPr>
              <a:t>PHENIX PRL 88, 022301 (2002)</a:t>
            </a: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32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674168411"/>
      </p:ext>
    </p:extLst>
  </p:cSld>
  <p:clrMapOvr>
    <a:masterClrMapping/>
  </p:clrMapOvr>
  <p:transition xmlns:p14="http://schemas.microsoft.com/office/powerpoint/2010/main" advTm="19248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“lack of suppression”</a:t>
            </a:r>
          </a:p>
          <a:p>
            <a:pPr lvl="1"/>
            <a:r>
              <a:rPr kumimoji="1" lang="en-US" altLang="ja-JP" dirty="0" smtClean="0"/>
              <a:t>indicating final state fireball effect in </a:t>
            </a:r>
            <a:r>
              <a:rPr kumimoji="1" lang="en-US" altLang="ja-JP" dirty="0" err="1" smtClean="0"/>
              <a:t>Au+Au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Another PRL Cover with </a:t>
            </a:r>
            <a:r>
              <a:rPr lang="en-US" altLang="ja-JP" i="1" dirty="0" err="1" smtClean="0"/>
              <a:t>d</a:t>
            </a:r>
            <a:r>
              <a:rPr lang="en-US" altLang="ja-JP" dirty="0" err="1" smtClean="0"/>
              <a:t>+Au</a:t>
            </a:r>
            <a:endParaRPr kumimoji="1" lang="ja-JP" altLang="en-US" dirty="0"/>
          </a:p>
        </p:txBody>
      </p:sp>
      <p:pic>
        <p:nvPicPr>
          <p:cNvPr id="7" name="Picture 3" descr="PRL_co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3007" y="2143986"/>
            <a:ext cx="3235137" cy="416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868144" y="5950681"/>
            <a:ext cx="233154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sz="1600" dirty="0">
                <a:solidFill>
                  <a:srgbClr val="000080"/>
                </a:solidFill>
                <a:latin typeface="Franklin Gothic Medium" pitchFamily="34" charset="0"/>
              </a:rPr>
              <a:t>PRL 91 (August, 2003)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07952" y="4333582"/>
            <a:ext cx="9198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r"/>
            <a:r>
              <a:rPr kumimoji="0" lang="en-US" altLang="ja-JP" sz="1600" dirty="0">
                <a:solidFill>
                  <a:srgbClr val="FF0000"/>
                </a:solidFill>
                <a:latin typeface="Franklin Gothic Medium" pitchFamily="34" charset="0"/>
              </a:rPr>
              <a:t>PHENIX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619052" y="5146426"/>
            <a:ext cx="10087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r"/>
            <a:r>
              <a:rPr kumimoji="0" lang="en-US" altLang="ja-JP" sz="1600" dirty="0">
                <a:solidFill>
                  <a:srgbClr val="FF0000"/>
                </a:solidFill>
                <a:latin typeface="Franklin Gothic Medium" pitchFamily="34" charset="0"/>
              </a:rPr>
              <a:t>PHOBOS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868144" y="4333582"/>
            <a:ext cx="10173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sz="1600" dirty="0">
                <a:solidFill>
                  <a:srgbClr val="FF0000"/>
                </a:solidFill>
                <a:latin typeface="Franklin Gothic Medium" pitchFamily="34" charset="0"/>
              </a:rPr>
              <a:t>BRAHMS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5868144" y="5146426"/>
            <a:ext cx="7293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kumimoji="0" lang="en-US" altLang="ja-JP" sz="1600" dirty="0">
                <a:solidFill>
                  <a:srgbClr val="FF0000"/>
                </a:solidFill>
                <a:latin typeface="Franklin Gothic Medium" pitchFamily="34" charset="0"/>
              </a:rPr>
              <a:t>STAR</a:t>
            </a:r>
          </a:p>
        </p:txBody>
      </p:sp>
      <p:sp>
        <p:nvSpPr>
          <p:cNvPr id="16" name="日付プレースホルダー 1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17" name="フッター プレースホルダー 1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8" name="スライド番号プレースホルダー 1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33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466298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o</a:t>
            </a:r>
            <a:r>
              <a:rPr lang="en-US" altLang="ja-JP" dirty="0" smtClean="0"/>
              <a:t>riginal thought: cold nuclear matter, </a:t>
            </a:r>
            <a:r>
              <a:rPr lang="en-US" altLang="ja-JP" i="1" dirty="0" smtClean="0"/>
              <a:t>i.e.</a:t>
            </a:r>
          </a:p>
          <a:p>
            <a:pPr lvl="1"/>
            <a:r>
              <a:rPr lang="en-US" altLang="ja-JP" i="1" u="sng" dirty="0" smtClean="0"/>
              <a:t>not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partonic</a:t>
            </a:r>
            <a:endParaRPr lang="en-US" altLang="ja-JP" dirty="0"/>
          </a:p>
          <a:p>
            <a:pPr lvl="1"/>
            <a:r>
              <a:rPr lang="en-US" altLang="ja-JP" i="1" u="sng" dirty="0"/>
              <a:t>not</a:t>
            </a:r>
            <a:r>
              <a:rPr lang="en-US" altLang="ja-JP" dirty="0"/>
              <a:t> </a:t>
            </a:r>
            <a:r>
              <a:rPr lang="en-US" altLang="ja-JP" dirty="0" smtClean="0"/>
              <a:t>dense</a:t>
            </a:r>
          </a:p>
          <a:p>
            <a:pPr lvl="1"/>
            <a:r>
              <a:rPr lang="en-US" altLang="ja-JP" i="1" u="sng" dirty="0"/>
              <a:t>not</a:t>
            </a:r>
            <a:r>
              <a:rPr lang="en-US" altLang="ja-JP" dirty="0"/>
              <a:t> strongly </a:t>
            </a:r>
            <a:r>
              <a:rPr lang="en-US" altLang="ja-JP" dirty="0" smtClean="0"/>
              <a:t>coupled</a:t>
            </a:r>
          </a:p>
          <a:p>
            <a:pPr lvl="1"/>
            <a:r>
              <a:rPr lang="en-US" altLang="ja-JP" i="1" u="sng" dirty="0"/>
              <a:t>not</a:t>
            </a:r>
            <a:r>
              <a:rPr lang="en-US" altLang="ja-JP" dirty="0"/>
              <a:t> hot</a:t>
            </a:r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indications of strongly coupled </a:t>
            </a:r>
            <a:r>
              <a:rPr lang="en-US" altLang="ja-JP" dirty="0" err="1" smtClean="0"/>
              <a:t>partonic</a:t>
            </a:r>
            <a:r>
              <a:rPr lang="en-US" altLang="ja-JP" dirty="0" smtClean="0"/>
              <a:t> matter??</a:t>
            </a:r>
          </a:p>
          <a:p>
            <a:endParaRPr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Something More Complicated </a:t>
            </a:r>
            <a:r>
              <a:rPr lang="en-US" altLang="ja-JP" dirty="0" smtClean="0"/>
              <a:t>(?)</a:t>
            </a:r>
            <a:endParaRPr kumimoji="1" lang="ja-JP" altLang="en-US" dirty="0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34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901440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“ridge” in </a:t>
            </a:r>
            <a:r>
              <a:rPr kumimoji="1" lang="en-US" altLang="ja-JP" i="1" dirty="0" err="1" smtClean="0"/>
              <a:t>p</a:t>
            </a:r>
            <a:r>
              <a:rPr kumimoji="1" lang="en-US" altLang="ja-JP" dirty="0" err="1" smtClean="0"/>
              <a:t>+</a:t>
            </a:r>
            <a:r>
              <a:rPr kumimoji="1" lang="en-US" altLang="ja-JP" i="1" dirty="0" err="1" smtClean="0"/>
              <a:t>p</a:t>
            </a:r>
            <a:r>
              <a:rPr kumimoji="1" lang="en-US" altLang="ja-JP" dirty="0" smtClean="0"/>
              <a:t> and “double ridge” in </a:t>
            </a:r>
            <a:r>
              <a:rPr kumimoji="1" lang="en-US" altLang="ja-JP" i="1" dirty="0" err="1" smtClean="0"/>
              <a:t>p</a:t>
            </a:r>
            <a:r>
              <a:rPr kumimoji="1" lang="en-US" altLang="ja-JP" dirty="0" err="1" smtClean="0"/>
              <a:t>+Pb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long range angular correlations in near and away sides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pPr lvl="1"/>
            <a:endParaRPr kumimoji="1" lang="en-US" altLang="ja-JP" dirty="0" smtClean="0"/>
          </a:p>
          <a:p>
            <a:pPr lvl="1"/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explained by collective flow from initial fluctuation</a:t>
            </a:r>
          </a:p>
          <a:p>
            <a:pPr lvl="1"/>
            <a:r>
              <a:rPr lang="en-US" altLang="ja-JP" dirty="0"/>
              <a:t>s</a:t>
            </a:r>
            <a:r>
              <a:rPr lang="en-US" altLang="ja-JP" dirty="0" smtClean="0"/>
              <a:t>trongly coupled matter already in </a:t>
            </a:r>
            <a:r>
              <a:rPr lang="en-US" altLang="ja-JP" i="1" dirty="0" err="1" smtClean="0"/>
              <a:t>p</a:t>
            </a:r>
            <a:r>
              <a:rPr lang="en-US" altLang="ja-JP" dirty="0" err="1" smtClean="0"/>
              <a:t>+</a:t>
            </a:r>
            <a:r>
              <a:rPr lang="en-US" altLang="ja-JP" i="1" dirty="0" err="1"/>
              <a:t>p</a:t>
            </a:r>
            <a:r>
              <a:rPr lang="en-US" altLang="ja-JP" dirty="0" smtClean="0"/>
              <a:t> and </a:t>
            </a:r>
            <a:r>
              <a:rPr lang="en-US" altLang="ja-JP" i="1" dirty="0" err="1"/>
              <a:t>p</a:t>
            </a:r>
            <a:r>
              <a:rPr lang="en-US" altLang="ja-JP" dirty="0" err="1" smtClean="0"/>
              <a:t>+A</a:t>
            </a:r>
            <a:r>
              <a:rPr lang="en-US" altLang="ja-JP" dirty="0" smtClean="0"/>
              <a:t>?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693" y="2465464"/>
            <a:ext cx="2949220" cy="1852479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New Discovery in </a:t>
            </a:r>
            <a:r>
              <a:rPr lang="en-US" altLang="ja-JP" i="1" dirty="0" err="1" smtClean="0"/>
              <a:t>p</a:t>
            </a:r>
            <a:r>
              <a:rPr lang="en-US" altLang="ja-JP" dirty="0" err="1" smtClean="0"/>
              <a:t>+</a:t>
            </a:r>
            <a:r>
              <a:rPr lang="en-US" altLang="ja-JP" i="1" dirty="0" err="1" smtClean="0"/>
              <a:t>p</a:t>
            </a:r>
            <a:r>
              <a:rPr lang="en-US" altLang="ja-JP" dirty="0" smtClean="0"/>
              <a:t> and </a:t>
            </a:r>
            <a:r>
              <a:rPr lang="en-US" altLang="ja-JP" i="1" dirty="0" err="1" smtClean="0"/>
              <a:t>p</a:t>
            </a:r>
            <a:r>
              <a:rPr lang="en-US" altLang="ja-JP" dirty="0" err="1" smtClean="0"/>
              <a:t>+A</a:t>
            </a:r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465465"/>
            <a:ext cx="1869100" cy="180000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59" y="2465465"/>
            <a:ext cx="1869100" cy="180000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268" y="2465465"/>
            <a:ext cx="1869100" cy="18000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644947" y="3032818"/>
            <a:ext cx="2791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Symbol" panose="05050102010706020507" pitchFamily="18" charset="2"/>
              </a:rPr>
              <a:t>-                     =</a:t>
            </a:r>
            <a:endParaRPr kumimoji="1" lang="ja-JP" altLang="en-US" sz="3200" dirty="0">
              <a:latin typeface="Symbol" panose="05050102010706020507" pitchFamily="18" charset="2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83568" y="4337515"/>
            <a:ext cx="7919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000080"/>
                </a:solidFill>
                <a:latin typeface="+mn-lt"/>
              </a:rPr>
              <a:t>high multiplicity </a:t>
            </a:r>
            <a:r>
              <a:rPr kumimoji="1" lang="en-US" altLang="ja-JP" i="1" dirty="0" err="1" smtClean="0">
                <a:solidFill>
                  <a:srgbClr val="000080"/>
                </a:solidFill>
                <a:latin typeface="+mn-lt"/>
              </a:rPr>
              <a:t>p</a:t>
            </a:r>
            <a:r>
              <a:rPr kumimoji="1" lang="en-US" altLang="ja-JP" dirty="0" err="1" smtClean="0">
                <a:solidFill>
                  <a:srgbClr val="000080"/>
                </a:solidFill>
                <a:latin typeface="+mn-lt"/>
              </a:rPr>
              <a:t>+Pb</a:t>
            </a:r>
            <a:r>
              <a:rPr kumimoji="1" lang="en-US" altLang="ja-JP" dirty="0" smtClean="0">
                <a:solidFill>
                  <a:srgbClr val="000080"/>
                </a:solidFill>
                <a:latin typeface="+mn-lt"/>
              </a:rPr>
              <a:t>     low multiplicity </a:t>
            </a:r>
            <a:r>
              <a:rPr kumimoji="1" lang="en-US" altLang="ja-JP" i="1" dirty="0" err="1" smtClean="0">
                <a:solidFill>
                  <a:srgbClr val="000080"/>
                </a:solidFill>
                <a:latin typeface="+mn-lt"/>
              </a:rPr>
              <a:t>p</a:t>
            </a:r>
            <a:r>
              <a:rPr kumimoji="1" lang="en-US" altLang="ja-JP" dirty="0" err="1" smtClean="0">
                <a:solidFill>
                  <a:srgbClr val="000080"/>
                </a:solidFill>
                <a:latin typeface="+mn-lt"/>
              </a:rPr>
              <a:t>+Pb</a:t>
            </a:r>
            <a:r>
              <a:rPr kumimoji="1" lang="en-US" altLang="ja-JP" dirty="0" smtClean="0">
                <a:solidFill>
                  <a:srgbClr val="000080"/>
                </a:solidFill>
                <a:latin typeface="+mn-lt"/>
              </a:rPr>
              <a:t>              long range correlation</a:t>
            </a:r>
            <a:endParaRPr kumimoji="1" lang="ja-JP" altLang="en-US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12" name="日付プレースホルダー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17" name="フッター プレースホルダー 1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8" name="スライド番号プレースホルダー 1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35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342130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h</a:t>
            </a:r>
            <a:r>
              <a:rPr lang="en-US" altLang="ja-JP" dirty="0" smtClean="0"/>
              <a:t>arder </a:t>
            </a:r>
            <a:r>
              <a:rPr kumimoji="1" lang="en-US" altLang="ja-JP" dirty="0" smtClean="0"/>
              <a:t>particle spectra at higher multiplicity</a:t>
            </a:r>
          </a:p>
          <a:p>
            <a:r>
              <a:rPr lang="en-US" altLang="ja-JP" dirty="0"/>
              <a:t>i</a:t>
            </a:r>
            <a:r>
              <a:rPr lang="en-US" altLang="ja-JP" dirty="0" smtClean="0"/>
              <a:t>ncreasing effect with particle mass</a:t>
            </a:r>
          </a:p>
          <a:p>
            <a:pPr lvl="2"/>
            <a:endParaRPr lang="en-US" altLang="ja-JP" dirty="0" smtClean="0"/>
          </a:p>
          <a:p>
            <a:r>
              <a:rPr lang="en-US" altLang="ja-JP" dirty="0" smtClean="0"/>
              <a:t>better d</a:t>
            </a:r>
            <a:r>
              <a:rPr kumimoji="1" lang="en-US" altLang="ja-JP" dirty="0" smtClean="0"/>
              <a:t>escribed by models</a:t>
            </a:r>
          </a:p>
          <a:p>
            <a:pPr marL="0" indent="0">
              <a:buNone/>
            </a:pPr>
            <a:r>
              <a:rPr lang="en-US" altLang="ja-JP" dirty="0" smtClean="0"/>
              <a:t>    </a:t>
            </a:r>
            <a:r>
              <a:rPr kumimoji="1" lang="en-US" altLang="ja-JP" dirty="0" smtClean="0"/>
              <a:t>with </a:t>
            </a:r>
            <a:r>
              <a:rPr kumimoji="1" lang="en-US" altLang="ja-JP" dirty="0" err="1" smtClean="0"/>
              <a:t>hydrodymanics</a:t>
            </a:r>
            <a:endParaRPr kumimoji="1"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Hydro-like Behaviors in </a:t>
            </a:r>
            <a:r>
              <a:rPr kumimoji="1" lang="en-US" altLang="ja-JP" i="1" dirty="0" err="1" smtClean="0"/>
              <a:t>p</a:t>
            </a:r>
            <a:r>
              <a:rPr kumimoji="1" lang="en-US" altLang="ja-JP" dirty="0" err="1" smtClean="0"/>
              <a:t>+Pb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586" y="2171493"/>
            <a:ext cx="3096344" cy="421070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95536" y="4869160"/>
            <a:ext cx="47623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2"/>
            <a:r>
              <a:rPr lang="en-US" altLang="ja-JP" dirty="0">
                <a:solidFill>
                  <a:srgbClr val="000080"/>
                </a:solidFill>
                <a:latin typeface="+mn-lt"/>
              </a:rPr>
              <a:t>Blast-Wave: PRC 48,2462 (1993)</a:t>
            </a:r>
          </a:p>
          <a:p>
            <a:pPr lvl="2"/>
            <a:r>
              <a:rPr lang="en-US" altLang="ja-JP" dirty="0">
                <a:solidFill>
                  <a:srgbClr val="000080"/>
                </a:solidFill>
                <a:latin typeface="+mn-lt"/>
              </a:rPr>
              <a:t>EPOS LHC: arXiv:1306.0121 [</a:t>
            </a:r>
            <a:r>
              <a:rPr lang="en-US" altLang="ja-JP" dirty="0" err="1">
                <a:solidFill>
                  <a:srgbClr val="000080"/>
                </a:solidFill>
                <a:latin typeface="+mn-lt"/>
              </a:rPr>
              <a:t>hep-ph</a:t>
            </a:r>
            <a:r>
              <a:rPr lang="en-US" altLang="ja-JP" dirty="0">
                <a:solidFill>
                  <a:srgbClr val="000080"/>
                </a:solidFill>
                <a:latin typeface="+mn-lt"/>
              </a:rPr>
              <a:t>]</a:t>
            </a:r>
          </a:p>
          <a:p>
            <a:pPr lvl="2"/>
            <a:r>
              <a:rPr lang="en-US" altLang="ja-JP" dirty="0">
                <a:solidFill>
                  <a:srgbClr val="000080"/>
                </a:solidFill>
                <a:latin typeface="+mn-lt"/>
              </a:rPr>
              <a:t>Krakow: PRC 85,014911 (2012)</a:t>
            </a:r>
          </a:p>
          <a:p>
            <a:pPr lvl="2"/>
            <a:r>
              <a:rPr lang="en-US" altLang="ja-JP" dirty="0">
                <a:solidFill>
                  <a:srgbClr val="000080"/>
                </a:solidFill>
                <a:latin typeface="+mn-lt"/>
              </a:rPr>
              <a:t>DPMJET: </a:t>
            </a:r>
            <a:r>
              <a:rPr lang="en-US" altLang="ja-JP" dirty="0" err="1" smtClean="0">
                <a:solidFill>
                  <a:srgbClr val="000080"/>
                </a:solidFill>
                <a:latin typeface="+mn-lt"/>
              </a:rPr>
              <a:t>arXiv:hep-ph</a:t>
            </a:r>
            <a:r>
              <a:rPr lang="en-US" altLang="ja-JP" dirty="0" smtClean="0">
                <a:solidFill>
                  <a:srgbClr val="000080"/>
                </a:solidFill>
                <a:latin typeface="+mn-lt"/>
              </a:rPr>
              <a:t>/0012252</a:t>
            </a:r>
            <a:endParaRPr lang="ja-JP" altLang="en-US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12" name="日付プレースホルダー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36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157332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b</a:t>
            </a:r>
            <a:r>
              <a:rPr kumimoji="1" lang="en-US" altLang="ja-JP" dirty="0" smtClean="0"/>
              <a:t>aryon enhancement in intermediate </a:t>
            </a:r>
            <a:r>
              <a:rPr kumimoji="1" lang="en-US" altLang="ja-JP" i="1" dirty="0" err="1" smtClean="0"/>
              <a:t>p</a:t>
            </a:r>
            <a:r>
              <a:rPr kumimoji="1" lang="en-US" altLang="ja-JP" baseline="-25000" dirty="0" err="1" smtClean="0"/>
              <a:t>T</a:t>
            </a:r>
            <a:endParaRPr lang="en-US" altLang="ja-JP" baseline="-25000" dirty="0"/>
          </a:p>
          <a:p>
            <a:pPr lvl="1"/>
            <a:r>
              <a:rPr lang="en-US" altLang="ja-JP" dirty="0"/>
              <a:t>u</a:t>
            </a:r>
            <a:r>
              <a:rPr lang="en-US" altLang="ja-JP" dirty="0" smtClean="0"/>
              <a:t>nderstood via quark recombination in A+A</a:t>
            </a:r>
          </a:p>
          <a:p>
            <a:pPr lvl="1"/>
            <a:endParaRPr kumimoji="1" lang="en-US" altLang="ja-JP" dirty="0"/>
          </a:p>
          <a:p>
            <a:pPr lvl="1"/>
            <a:endParaRPr lang="en-US" altLang="ja-JP" dirty="0" smtClean="0"/>
          </a:p>
          <a:p>
            <a:pPr lvl="1"/>
            <a:endParaRPr kumimoji="1" lang="en-US" altLang="ja-JP" dirty="0"/>
          </a:p>
          <a:p>
            <a:pPr lvl="1"/>
            <a:endParaRPr lang="en-US" altLang="ja-JP" dirty="0" smtClean="0"/>
          </a:p>
          <a:p>
            <a:pPr lvl="1"/>
            <a:endParaRPr kumimoji="1"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r>
              <a:rPr lang="en-US" altLang="ja-JP" dirty="0"/>
              <a:t>s</a:t>
            </a:r>
            <a:r>
              <a:rPr kumimoji="1" lang="en-US" altLang="ja-JP" dirty="0" smtClean="0"/>
              <a:t>imilar evolution with multiplicity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Quark Fluid in </a:t>
            </a:r>
            <a:r>
              <a:rPr kumimoji="1" lang="en-US" altLang="ja-JP" i="1" dirty="0" err="1" smtClean="0"/>
              <a:t>p</a:t>
            </a:r>
            <a:r>
              <a:rPr kumimoji="1" lang="en-US" altLang="ja-JP" dirty="0" err="1" smtClean="0"/>
              <a:t>+Pb</a:t>
            </a:r>
            <a:r>
              <a:rPr kumimoji="1" lang="en-US" altLang="ja-JP" dirty="0" smtClean="0"/>
              <a:t>?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99" y="2264295"/>
            <a:ext cx="4824536" cy="3259074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9" t="27203" r="29616" b="2127"/>
          <a:stretch>
            <a:fillRect/>
          </a:stretch>
        </p:blipFill>
        <p:spPr bwMode="auto">
          <a:xfrm>
            <a:off x="5220072" y="2342357"/>
            <a:ext cx="314007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</p:pic>
      <p:sp>
        <p:nvSpPr>
          <p:cNvPr id="10" name="Line 5"/>
          <p:cNvSpPr>
            <a:spLocks noChangeShapeType="1"/>
          </p:cNvSpPr>
          <p:nvPr/>
        </p:nvSpPr>
        <p:spPr bwMode="auto">
          <a:xfrm flipV="1">
            <a:off x="7161584" y="4718844"/>
            <a:ext cx="0" cy="6477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 rot="2214581">
            <a:off x="7820397" y="5150644"/>
            <a:ext cx="360362" cy="215900"/>
          </a:xfrm>
          <a:prstGeom prst="ellipse">
            <a:avLst/>
          </a:prstGeom>
          <a:solidFill>
            <a:srgbClr val="3366FF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algn="ctr">
                <a:solidFill>
                  <a:srgbClr val="000000"/>
                </a:solidFill>
                <a:round/>
                <a:headEnd/>
                <a:tailEnd type="none" w="med" len="lg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7244134" y="4647407"/>
            <a:ext cx="647700" cy="503237"/>
          </a:xfrm>
          <a:custGeom>
            <a:avLst/>
            <a:gdLst>
              <a:gd name="T0" fmla="*/ 2147483647 w 408"/>
              <a:gd name="T1" fmla="*/ 2147483647 h 317"/>
              <a:gd name="T2" fmla="*/ 2147483647 w 408"/>
              <a:gd name="T3" fmla="*/ 2147483647 h 317"/>
              <a:gd name="T4" fmla="*/ 0 w 408"/>
              <a:gd name="T5" fmla="*/ 2147483647 h 317"/>
              <a:gd name="T6" fmla="*/ 0 60000 65536"/>
              <a:gd name="T7" fmla="*/ 0 60000 65536"/>
              <a:gd name="T8" fmla="*/ 0 60000 65536"/>
              <a:gd name="T9" fmla="*/ 0 w 408"/>
              <a:gd name="T10" fmla="*/ 0 h 317"/>
              <a:gd name="T11" fmla="*/ 408 w 408"/>
              <a:gd name="T12" fmla="*/ 317 h 3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8" h="317">
                <a:moveTo>
                  <a:pt x="408" y="317"/>
                </a:moveTo>
                <a:cubicBezTo>
                  <a:pt x="374" y="203"/>
                  <a:pt x="340" y="90"/>
                  <a:pt x="272" y="45"/>
                </a:cubicBezTo>
                <a:cubicBezTo>
                  <a:pt x="204" y="0"/>
                  <a:pt x="45" y="45"/>
                  <a:pt x="0" y="45"/>
                </a:cubicBezTo>
              </a:path>
            </a:pathLst>
          </a:custGeom>
          <a:noFill/>
          <a:ln w="50800" cap="flat" cmpd="sng">
            <a:solidFill>
              <a:srgbClr val="3366FF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 rot="3308732">
            <a:off x="6286871" y="3926682"/>
            <a:ext cx="358775" cy="215900"/>
          </a:xfrm>
          <a:prstGeom prst="ellipse">
            <a:avLst/>
          </a:prstGeom>
          <a:solidFill>
            <a:srgbClr val="996600">
              <a:alpha val="7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algn="ctr">
                <a:solidFill>
                  <a:srgbClr val="000000"/>
                </a:solidFill>
                <a:round/>
                <a:headEnd/>
                <a:tailEnd type="none" w="med" len="lg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4" name="Freeform 9"/>
          <p:cNvSpPr>
            <a:spLocks/>
          </p:cNvSpPr>
          <p:nvPr/>
        </p:nvSpPr>
        <p:spPr bwMode="auto">
          <a:xfrm>
            <a:off x="6499597" y="4175919"/>
            <a:ext cx="673100" cy="542925"/>
          </a:xfrm>
          <a:custGeom>
            <a:avLst/>
            <a:gdLst>
              <a:gd name="T0" fmla="*/ 2147483647 w 379"/>
              <a:gd name="T1" fmla="*/ 0 h 317"/>
              <a:gd name="T2" fmla="*/ 2147483647 w 379"/>
              <a:gd name="T3" fmla="*/ 2147483647 h 317"/>
              <a:gd name="T4" fmla="*/ 2147483647 w 379"/>
              <a:gd name="T5" fmla="*/ 2147483647 h 317"/>
              <a:gd name="T6" fmla="*/ 0 60000 65536"/>
              <a:gd name="T7" fmla="*/ 0 60000 65536"/>
              <a:gd name="T8" fmla="*/ 0 60000 65536"/>
              <a:gd name="T9" fmla="*/ 0 w 379"/>
              <a:gd name="T10" fmla="*/ 0 h 317"/>
              <a:gd name="T11" fmla="*/ 379 w 379"/>
              <a:gd name="T12" fmla="*/ 317 h 3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9" h="317">
                <a:moveTo>
                  <a:pt x="16" y="0"/>
                </a:moveTo>
                <a:cubicBezTo>
                  <a:pt x="8" y="64"/>
                  <a:pt x="0" y="128"/>
                  <a:pt x="61" y="181"/>
                </a:cubicBezTo>
                <a:cubicBezTo>
                  <a:pt x="122" y="234"/>
                  <a:pt x="250" y="275"/>
                  <a:pt x="379" y="317"/>
                </a:cubicBezTo>
              </a:path>
            </a:pathLst>
          </a:custGeom>
          <a:noFill/>
          <a:ln w="50800" cap="flat" cmpd="sng">
            <a:solidFill>
              <a:srgbClr val="996600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5" name="Freeform 10"/>
          <p:cNvSpPr>
            <a:spLocks/>
          </p:cNvSpPr>
          <p:nvPr/>
        </p:nvSpPr>
        <p:spPr bwMode="auto">
          <a:xfrm>
            <a:off x="6226547" y="3999707"/>
            <a:ext cx="874712" cy="876300"/>
          </a:xfrm>
          <a:custGeom>
            <a:avLst/>
            <a:gdLst>
              <a:gd name="T0" fmla="*/ 2147483647 w 551"/>
              <a:gd name="T1" fmla="*/ 0 h 552"/>
              <a:gd name="T2" fmla="*/ 2147483647 w 551"/>
              <a:gd name="T3" fmla="*/ 2147483647 h 552"/>
              <a:gd name="T4" fmla="*/ 2147483647 w 551"/>
              <a:gd name="T5" fmla="*/ 2147483647 h 552"/>
              <a:gd name="T6" fmla="*/ 2147483647 w 551"/>
              <a:gd name="T7" fmla="*/ 2147483647 h 552"/>
              <a:gd name="T8" fmla="*/ 0 60000 65536"/>
              <a:gd name="T9" fmla="*/ 0 60000 65536"/>
              <a:gd name="T10" fmla="*/ 0 60000 65536"/>
              <a:gd name="T11" fmla="*/ 0 60000 65536"/>
              <a:gd name="T12" fmla="*/ 0 w 551"/>
              <a:gd name="T13" fmla="*/ 0 h 552"/>
              <a:gd name="T14" fmla="*/ 551 w 551"/>
              <a:gd name="T15" fmla="*/ 552 h 5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1" h="552">
                <a:moveTo>
                  <a:pt x="98" y="0"/>
                </a:moveTo>
                <a:cubicBezTo>
                  <a:pt x="49" y="49"/>
                  <a:pt x="0" y="98"/>
                  <a:pt x="7" y="181"/>
                </a:cubicBezTo>
                <a:cubicBezTo>
                  <a:pt x="14" y="264"/>
                  <a:pt x="52" y="446"/>
                  <a:pt x="143" y="499"/>
                </a:cubicBezTo>
                <a:cubicBezTo>
                  <a:pt x="234" y="552"/>
                  <a:pt x="392" y="525"/>
                  <a:pt x="551" y="499"/>
                </a:cubicBezTo>
              </a:path>
            </a:pathLst>
          </a:custGeom>
          <a:noFill/>
          <a:ln w="50800" cap="flat" cmpd="sng">
            <a:solidFill>
              <a:srgbClr val="996600"/>
            </a:solidFill>
            <a:prstDash val="solid"/>
            <a:round/>
            <a:headEnd type="none" w="med" len="med"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auto">
          <a:xfrm rot="2870955">
            <a:off x="5972546" y="3566320"/>
            <a:ext cx="396875" cy="215900"/>
          </a:xfrm>
          <a:prstGeom prst="ellipse">
            <a:avLst/>
          </a:prstGeom>
          <a:solidFill>
            <a:srgbClr val="008000">
              <a:alpha val="5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algn="ctr">
                <a:solidFill>
                  <a:srgbClr val="000000"/>
                </a:solidFill>
                <a:round/>
                <a:headEnd/>
                <a:tailEnd type="none" w="med" len="lg"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7" name="Freeform 12"/>
          <p:cNvSpPr>
            <a:spLocks/>
          </p:cNvSpPr>
          <p:nvPr/>
        </p:nvSpPr>
        <p:spPr bwMode="auto">
          <a:xfrm>
            <a:off x="6309097" y="3628232"/>
            <a:ext cx="863600" cy="1019175"/>
          </a:xfrm>
          <a:custGeom>
            <a:avLst/>
            <a:gdLst>
              <a:gd name="T0" fmla="*/ 0 w 544"/>
              <a:gd name="T1" fmla="*/ 2147483647 h 642"/>
              <a:gd name="T2" fmla="*/ 2147483647 w 544"/>
              <a:gd name="T3" fmla="*/ 2147483647 h 642"/>
              <a:gd name="T4" fmla="*/ 2147483647 w 544"/>
              <a:gd name="T5" fmla="*/ 2147483647 h 642"/>
              <a:gd name="T6" fmla="*/ 0 60000 65536"/>
              <a:gd name="T7" fmla="*/ 0 60000 65536"/>
              <a:gd name="T8" fmla="*/ 0 60000 65536"/>
              <a:gd name="T9" fmla="*/ 0 w 544"/>
              <a:gd name="T10" fmla="*/ 0 h 642"/>
              <a:gd name="T11" fmla="*/ 544 w 544"/>
              <a:gd name="T12" fmla="*/ 642 h 6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4" h="642">
                <a:moveTo>
                  <a:pt x="0" y="52"/>
                </a:moveTo>
                <a:cubicBezTo>
                  <a:pt x="67" y="26"/>
                  <a:pt x="135" y="0"/>
                  <a:pt x="226" y="98"/>
                </a:cubicBezTo>
                <a:cubicBezTo>
                  <a:pt x="317" y="196"/>
                  <a:pt x="491" y="551"/>
                  <a:pt x="544" y="642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 type="none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8" name="Freeform 13"/>
          <p:cNvSpPr>
            <a:spLocks/>
          </p:cNvSpPr>
          <p:nvPr/>
        </p:nvSpPr>
        <p:spPr bwMode="auto">
          <a:xfrm>
            <a:off x="6236072" y="3374232"/>
            <a:ext cx="1031875" cy="1273175"/>
          </a:xfrm>
          <a:custGeom>
            <a:avLst/>
            <a:gdLst>
              <a:gd name="T0" fmla="*/ 0 w 650"/>
              <a:gd name="T1" fmla="*/ 2147483647 h 802"/>
              <a:gd name="T2" fmla="*/ 2147483647 w 650"/>
              <a:gd name="T3" fmla="*/ 2147483647 h 802"/>
              <a:gd name="T4" fmla="*/ 2147483647 w 650"/>
              <a:gd name="T5" fmla="*/ 2147483647 h 802"/>
              <a:gd name="T6" fmla="*/ 2147483647 w 650"/>
              <a:gd name="T7" fmla="*/ 2147483647 h 802"/>
              <a:gd name="T8" fmla="*/ 0 60000 65536"/>
              <a:gd name="T9" fmla="*/ 0 60000 65536"/>
              <a:gd name="T10" fmla="*/ 0 60000 65536"/>
              <a:gd name="T11" fmla="*/ 0 60000 65536"/>
              <a:gd name="T12" fmla="*/ 0 w 650"/>
              <a:gd name="T13" fmla="*/ 0 h 802"/>
              <a:gd name="T14" fmla="*/ 650 w 650"/>
              <a:gd name="T15" fmla="*/ 802 h 80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50" h="802">
                <a:moveTo>
                  <a:pt x="0" y="121"/>
                </a:moveTo>
                <a:cubicBezTo>
                  <a:pt x="64" y="60"/>
                  <a:pt x="129" y="0"/>
                  <a:pt x="227" y="76"/>
                </a:cubicBezTo>
                <a:cubicBezTo>
                  <a:pt x="325" y="152"/>
                  <a:pt x="530" y="454"/>
                  <a:pt x="590" y="575"/>
                </a:cubicBezTo>
                <a:cubicBezTo>
                  <a:pt x="650" y="696"/>
                  <a:pt x="620" y="749"/>
                  <a:pt x="590" y="802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 type="none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19" name="Freeform 14"/>
          <p:cNvSpPr>
            <a:spLocks/>
          </p:cNvSpPr>
          <p:nvPr/>
        </p:nvSpPr>
        <p:spPr bwMode="auto">
          <a:xfrm>
            <a:off x="6309097" y="3494882"/>
            <a:ext cx="863600" cy="1008062"/>
          </a:xfrm>
          <a:custGeom>
            <a:avLst/>
            <a:gdLst>
              <a:gd name="T0" fmla="*/ 0 w 544"/>
              <a:gd name="T1" fmla="*/ 2147483647 h 635"/>
              <a:gd name="T2" fmla="*/ 2147483647 w 544"/>
              <a:gd name="T3" fmla="*/ 2147483647 h 635"/>
              <a:gd name="T4" fmla="*/ 2147483647 w 544"/>
              <a:gd name="T5" fmla="*/ 2147483647 h 635"/>
              <a:gd name="T6" fmla="*/ 2147483647 w 544"/>
              <a:gd name="T7" fmla="*/ 2147483647 h 635"/>
              <a:gd name="T8" fmla="*/ 0 60000 65536"/>
              <a:gd name="T9" fmla="*/ 0 60000 65536"/>
              <a:gd name="T10" fmla="*/ 0 60000 65536"/>
              <a:gd name="T11" fmla="*/ 0 60000 65536"/>
              <a:gd name="T12" fmla="*/ 0 w 544"/>
              <a:gd name="T13" fmla="*/ 0 h 635"/>
              <a:gd name="T14" fmla="*/ 544 w 544"/>
              <a:gd name="T15" fmla="*/ 635 h 63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44" h="635">
                <a:moveTo>
                  <a:pt x="0" y="91"/>
                </a:moveTo>
                <a:cubicBezTo>
                  <a:pt x="34" y="45"/>
                  <a:pt x="68" y="0"/>
                  <a:pt x="136" y="45"/>
                </a:cubicBezTo>
                <a:cubicBezTo>
                  <a:pt x="204" y="90"/>
                  <a:pt x="340" y="265"/>
                  <a:pt x="408" y="363"/>
                </a:cubicBezTo>
                <a:cubicBezTo>
                  <a:pt x="476" y="461"/>
                  <a:pt x="510" y="548"/>
                  <a:pt x="544" y="635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 type="none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786" y="2612229"/>
            <a:ext cx="3407646" cy="24242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日付プレースホルダー 2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24" name="フッター プレースホルダー 2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25" name="スライド番号プレースホルダー 2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37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008384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/>
              <a:t>l</a:t>
            </a:r>
            <a:r>
              <a:rPr kumimoji="1" lang="en-US" altLang="ja-JP" dirty="0" smtClean="0"/>
              <a:t>ong range longitudinal correlations</a:t>
            </a:r>
          </a:p>
          <a:p>
            <a:r>
              <a:rPr lang="en-US" altLang="ja-JP" dirty="0"/>
              <a:t>h</a:t>
            </a:r>
            <a:r>
              <a:rPr kumimoji="1" lang="en-US" altLang="ja-JP" dirty="0" smtClean="0"/>
              <a:t>ydro-dynamical behaviors?</a:t>
            </a:r>
          </a:p>
          <a:p>
            <a:r>
              <a:rPr lang="en-US" altLang="ja-JP" dirty="0"/>
              <a:t>q</a:t>
            </a:r>
            <a:r>
              <a:rPr lang="en-US" altLang="ja-JP" dirty="0" smtClean="0"/>
              <a:t>uark recombination??</a:t>
            </a:r>
          </a:p>
          <a:p>
            <a:pPr lvl="2"/>
            <a:endParaRPr lang="en-US" altLang="ja-JP" dirty="0" smtClean="0"/>
          </a:p>
          <a:p>
            <a:pPr marL="0" indent="0">
              <a:buNone/>
            </a:pPr>
            <a:r>
              <a:rPr lang="en-US" altLang="ja-JP" dirty="0" smtClean="0">
                <a:sym typeface="Symbol"/>
              </a:rPr>
              <a:t> </a:t>
            </a:r>
            <a:r>
              <a:rPr lang="en-US" altLang="ja-JP" dirty="0" smtClean="0"/>
              <a:t>reanalysis of </a:t>
            </a:r>
            <a:r>
              <a:rPr lang="en-US" altLang="ja-JP" i="1" dirty="0" err="1" smtClean="0"/>
              <a:t>d</a:t>
            </a:r>
            <a:r>
              <a:rPr lang="en-US" altLang="ja-JP" dirty="0" err="1" smtClean="0"/>
              <a:t>+Au</a:t>
            </a:r>
            <a:r>
              <a:rPr lang="en-US" altLang="ja-JP" dirty="0" smtClean="0"/>
              <a:t> at RHIC giving similar results</a:t>
            </a:r>
          </a:p>
          <a:p>
            <a:pPr marL="0" indent="0">
              <a:buNone/>
            </a:pPr>
            <a:r>
              <a:rPr lang="en-US" altLang="ja-JP" dirty="0">
                <a:sym typeface="Symbol"/>
              </a:rPr>
              <a:t> </a:t>
            </a:r>
            <a:r>
              <a:rPr lang="en-US" altLang="ja-JP" dirty="0" smtClean="0"/>
              <a:t>first </a:t>
            </a:r>
            <a:r>
              <a:rPr lang="en-US" altLang="ja-JP" i="1" dirty="0" err="1" smtClean="0"/>
              <a:t>p</a:t>
            </a:r>
            <a:r>
              <a:rPr lang="en-US" altLang="ja-JP" dirty="0" err="1" smtClean="0"/>
              <a:t>+Au</a:t>
            </a:r>
            <a:r>
              <a:rPr lang="en-US" altLang="ja-JP" dirty="0" smtClean="0"/>
              <a:t> at RHIC in 2015</a:t>
            </a:r>
            <a:endParaRPr lang="en-US" altLang="ja-JP" dirty="0"/>
          </a:p>
          <a:p>
            <a:pPr lvl="2"/>
            <a:endParaRPr lang="en-US" altLang="ja-JP" dirty="0" smtClean="0"/>
          </a:p>
          <a:p>
            <a:r>
              <a:rPr lang="en-US" altLang="ja-JP" dirty="0" smtClean="0"/>
              <a:t>stay tuned for </a:t>
            </a:r>
            <a:r>
              <a:rPr lang="en-US" altLang="ja-JP" i="1" dirty="0" smtClean="0"/>
              <a:t>p</a:t>
            </a:r>
            <a:r>
              <a:rPr lang="en-US" altLang="ja-JP" dirty="0" smtClean="0"/>
              <a:t>(</a:t>
            </a:r>
            <a:r>
              <a:rPr lang="en-US" altLang="ja-JP" i="1" dirty="0" smtClean="0"/>
              <a:t>d</a:t>
            </a:r>
            <a:r>
              <a:rPr lang="en-US" altLang="ja-JP" dirty="0"/>
              <a:t>)+</a:t>
            </a:r>
            <a:r>
              <a:rPr lang="en-US" altLang="ja-JP" dirty="0" smtClean="0"/>
              <a:t>A (if not for this whole field)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i="1" dirty="0"/>
              <a:t>p</a:t>
            </a:r>
            <a:r>
              <a:rPr kumimoji="1" lang="en-US" altLang="ja-JP" dirty="0" smtClean="0"/>
              <a:t>(</a:t>
            </a:r>
            <a:r>
              <a:rPr kumimoji="1" lang="en-US" altLang="ja-JP" i="1" dirty="0" smtClean="0"/>
              <a:t>d</a:t>
            </a:r>
            <a:r>
              <a:rPr kumimoji="1" lang="en-US" altLang="ja-JP" dirty="0" smtClean="0"/>
              <a:t>)+A Seemingly in Mystery</a:t>
            </a:r>
            <a:endParaRPr kumimoji="1" lang="ja-JP" altLang="en-US" dirty="0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38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597598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コンテンツ プレースホルダ 58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/>
              <a:t>toward </a:t>
            </a:r>
            <a:r>
              <a:rPr lang="en-US" altLang="ja-JP" dirty="0" err="1"/>
              <a:t>deconfined</a:t>
            </a:r>
            <a:r>
              <a:rPr lang="en-US" altLang="ja-JP" dirty="0"/>
              <a:t> </a:t>
            </a:r>
            <a:r>
              <a:rPr lang="en-US" altLang="ja-JP" dirty="0" err="1"/>
              <a:t>partonic</a:t>
            </a:r>
            <a:r>
              <a:rPr lang="en-US" altLang="ja-JP" dirty="0"/>
              <a:t> phase</a:t>
            </a:r>
          </a:p>
          <a:p>
            <a:r>
              <a:rPr lang="en-US" altLang="ja-JP" dirty="0"/>
              <a:t>lattice Quantum Chromo-Dynamics predictions</a:t>
            </a:r>
          </a:p>
          <a:p>
            <a:pPr lvl="1"/>
            <a:r>
              <a:rPr lang="en-US" altLang="ja-JP" dirty="0"/>
              <a:t>critical temperature ~ 170 MeV</a:t>
            </a:r>
          </a:p>
          <a:p>
            <a:pPr lvl="1"/>
            <a:r>
              <a:rPr lang="en-US" altLang="ja-JP" dirty="0"/>
              <a:t>critical energy density ~ 1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/fm</a:t>
            </a:r>
            <a:r>
              <a:rPr lang="en-US" altLang="ja-JP" baseline="30000" dirty="0" smtClean="0"/>
              <a:t>3</a:t>
            </a:r>
          </a:p>
          <a:p>
            <a:pPr lvl="1"/>
            <a:endParaRPr lang="en-US" altLang="ja-JP" baseline="30000" dirty="0"/>
          </a:p>
          <a:p>
            <a:pPr lvl="1"/>
            <a:endParaRPr lang="en-US" altLang="ja-JP" baseline="30000" dirty="0" smtClean="0"/>
          </a:p>
          <a:p>
            <a:pPr lvl="1"/>
            <a:endParaRPr lang="en-US" altLang="ja-JP" baseline="30000" dirty="0"/>
          </a:p>
          <a:p>
            <a:pPr lvl="1"/>
            <a:endParaRPr lang="en-US" altLang="ja-JP" baseline="30000" dirty="0" smtClean="0"/>
          </a:p>
          <a:p>
            <a:pPr lvl="1"/>
            <a:endParaRPr lang="en-US" altLang="ja-JP" baseline="30000" dirty="0"/>
          </a:p>
          <a:p>
            <a:pPr lvl="1"/>
            <a:endParaRPr lang="en-US" altLang="ja-JP" baseline="30000" dirty="0" smtClean="0"/>
          </a:p>
          <a:p>
            <a:pPr lvl="1"/>
            <a:endParaRPr lang="en-US" altLang="ja-JP" baseline="30000" dirty="0"/>
          </a:p>
          <a:p>
            <a:pPr lvl="1"/>
            <a:endParaRPr lang="en-US" altLang="ja-JP" baseline="30000" dirty="0" smtClean="0"/>
          </a:p>
          <a:p>
            <a:pPr lvl="1"/>
            <a:endParaRPr lang="en-US" altLang="ja-JP" baseline="30000" dirty="0"/>
          </a:p>
          <a:p>
            <a:r>
              <a:rPr lang="en-US" altLang="ja-JP" dirty="0"/>
              <a:t>l</a:t>
            </a:r>
            <a:r>
              <a:rPr lang="en-US" altLang="ja-JP" dirty="0" smtClean="0"/>
              <a:t>ost phase within experimental reach</a:t>
            </a:r>
            <a:endParaRPr lang="en-US" altLang="ja-JP" dirty="0"/>
          </a:p>
        </p:txBody>
      </p:sp>
      <p:pic>
        <p:nvPicPr>
          <p:cNvPr id="1783862" name="Picture 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296" y="3182938"/>
            <a:ext cx="3636744" cy="249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3863" name="Rectangle 55"/>
          <p:cNvSpPr>
            <a:spLocks noChangeArrowheads="1"/>
          </p:cNvSpPr>
          <p:nvPr/>
        </p:nvSpPr>
        <p:spPr bwMode="auto">
          <a:xfrm>
            <a:off x="5292080" y="4931445"/>
            <a:ext cx="30241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600" dirty="0">
                <a:solidFill>
                  <a:srgbClr val="002060"/>
                </a:solidFill>
                <a:latin typeface="ＭＳ Ｐゴシック" pitchFamily="50" charset="-128"/>
              </a:rPr>
              <a:t>F. </a:t>
            </a:r>
            <a:r>
              <a:rPr lang="en-US" altLang="ja-JP" sz="1600" dirty="0" err="1">
                <a:solidFill>
                  <a:srgbClr val="002060"/>
                </a:solidFill>
                <a:latin typeface="ＭＳ Ｐゴシック" pitchFamily="50" charset="-128"/>
              </a:rPr>
              <a:t>Karsch</a:t>
            </a:r>
            <a:r>
              <a:rPr lang="en-US" altLang="ja-JP" sz="1600" dirty="0">
                <a:solidFill>
                  <a:srgbClr val="002060"/>
                </a:solidFill>
                <a:latin typeface="ＭＳ Ｐゴシック" pitchFamily="50" charset="-128"/>
              </a:rPr>
              <a:t>,</a:t>
            </a:r>
          </a:p>
          <a:p>
            <a:pPr eaLnBrk="1" hangingPunct="1"/>
            <a:r>
              <a:rPr lang="en-US" altLang="ja-JP" sz="1600" dirty="0">
                <a:solidFill>
                  <a:srgbClr val="002060"/>
                </a:solidFill>
                <a:latin typeface="ＭＳ Ｐゴシック" pitchFamily="50" charset="-128"/>
              </a:rPr>
              <a:t>Lect. Notes Phys. 583 (2002) 209</a:t>
            </a:r>
            <a:endParaRPr lang="en-US" altLang="ja-JP" i="1" dirty="0">
              <a:solidFill>
                <a:srgbClr val="00206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74795" y="2352675"/>
            <a:ext cx="3736031" cy="3556000"/>
            <a:chOff x="6026" y="970"/>
            <a:chExt cx="5404" cy="2240"/>
          </a:xfrm>
        </p:grpSpPr>
        <p:sp>
          <p:nvSpPr>
            <p:cNvPr id="25657" name="Freeform 5"/>
            <p:cNvSpPr>
              <a:spLocks/>
            </p:cNvSpPr>
            <p:nvPr/>
          </p:nvSpPr>
          <p:spPr bwMode="auto">
            <a:xfrm>
              <a:off x="6343" y="1329"/>
              <a:ext cx="1467" cy="1873"/>
            </a:xfrm>
            <a:custGeom>
              <a:avLst/>
              <a:gdLst>
                <a:gd name="T0" fmla="*/ 1467 w 1467"/>
                <a:gd name="T1" fmla="*/ 1873 h 1873"/>
                <a:gd name="T2" fmla="*/ 859 w 1467"/>
                <a:gd name="T3" fmla="*/ 937 h 1873"/>
                <a:gd name="T4" fmla="*/ 475 w 1467"/>
                <a:gd name="T5" fmla="*/ 321 h 1873"/>
                <a:gd name="T6" fmla="*/ 267 w 1467"/>
                <a:gd name="T7" fmla="*/ 65 h 1873"/>
                <a:gd name="T8" fmla="*/ 115 w 1467"/>
                <a:gd name="T9" fmla="*/ 1 h 1873"/>
                <a:gd name="T10" fmla="*/ 19 w 1467"/>
                <a:gd name="T11" fmla="*/ 73 h 1873"/>
                <a:gd name="T12" fmla="*/ 3 w 1467"/>
                <a:gd name="T13" fmla="*/ 289 h 1873"/>
                <a:gd name="T14" fmla="*/ 11 w 1467"/>
                <a:gd name="T15" fmla="*/ 657 h 18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67"/>
                <a:gd name="T25" fmla="*/ 0 h 1873"/>
                <a:gd name="T26" fmla="*/ 1467 w 1467"/>
                <a:gd name="T27" fmla="*/ 1873 h 18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67" h="1873">
                  <a:moveTo>
                    <a:pt x="1467" y="1873"/>
                  </a:moveTo>
                  <a:cubicBezTo>
                    <a:pt x="1245" y="1534"/>
                    <a:pt x="1024" y="1196"/>
                    <a:pt x="859" y="937"/>
                  </a:cubicBezTo>
                  <a:cubicBezTo>
                    <a:pt x="694" y="678"/>
                    <a:pt x="574" y="466"/>
                    <a:pt x="475" y="321"/>
                  </a:cubicBezTo>
                  <a:cubicBezTo>
                    <a:pt x="376" y="176"/>
                    <a:pt x="327" y="118"/>
                    <a:pt x="267" y="65"/>
                  </a:cubicBezTo>
                  <a:cubicBezTo>
                    <a:pt x="207" y="12"/>
                    <a:pt x="156" y="0"/>
                    <a:pt x="115" y="1"/>
                  </a:cubicBezTo>
                  <a:cubicBezTo>
                    <a:pt x="74" y="2"/>
                    <a:pt x="38" y="25"/>
                    <a:pt x="19" y="73"/>
                  </a:cubicBezTo>
                  <a:cubicBezTo>
                    <a:pt x="0" y="121"/>
                    <a:pt x="4" y="192"/>
                    <a:pt x="3" y="289"/>
                  </a:cubicBezTo>
                  <a:cubicBezTo>
                    <a:pt x="2" y="386"/>
                    <a:pt x="9" y="580"/>
                    <a:pt x="11" y="657"/>
                  </a:cubicBezTo>
                </a:path>
              </a:pathLst>
            </a:custGeom>
            <a:noFill/>
            <a:ln w="28575" cmpd="sng">
              <a:solidFill>
                <a:srgbClr val="FF008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58" name="Freeform 6"/>
            <p:cNvSpPr>
              <a:spLocks/>
            </p:cNvSpPr>
            <p:nvPr/>
          </p:nvSpPr>
          <p:spPr bwMode="auto">
            <a:xfrm>
              <a:off x="6026" y="970"/>
              <a:ext cx="1792" cy="2240"/>
            </a:xfrm>
            <a:custGeom>
              <a:avLst/>
              <a:gdLst>
                <a:gd name="T0" fmla="*/ 1792 w 1792"/>
                <a:gd name="T1" fmla="*/ 2240 h 2240"/>
                <a:gd name="T2" fmla="*/ 1256 w 1792"/>
                <a:gd name="T3" fmla="*/ 1312 h 2240"/>
                <a:gd name="T4" fmla="*/ 792 w 1792"/>
                <a:gd name="T5" fmla="*/ 552 h 2240"/>
                <a:gd name="T6" fmla="*/ 416 w 1792"/>
                <a:gd name="T7" fmla="*/ 88 h 2240"/>
                <a:gd name="T8" fmla="*/ 152 w 1792"/>
                <a:gd name="T9" fmla="*/ 24 h 2240"/>
                <a:gd name="T10" fmla="*/ 48 w 1792"/>
                <a:gd name="T11" fmla="*/ 120 h 2240"/>
                <a:gd name="T12" fmla="*/ 16 w 1792"/>
                <a:gd name="T13" fmla="*/ 192 h 2240"/>
                <a:gd name="T14" fmla="*/ 8 w 1792"/>
                <a:gd name="T15" fmla="*/ 480 h 2240"/>
                <a:gd name="T16" fmla="*/ 0 w 1792"/>
                <a:gd name="T17" fmla="*/ 1000 h 2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92"/>
                <a:gd name="T28" fmla="*/ 0 h 2240"/>
                <a:gd name="T29" fmla="*/ 1792 w 1792"/>
                <a:gd name="T30" fmla="*/ 2240 h 22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92" h="2240">
                  <a:moveTo>
                    <a:pt x="1792" y="2240"/>
                  </a:moveTo>
                  <a:cubicBezTo>
                    <a:pt x="1607" y="1916"/>
                    <a:pt x="1423" y="1593"/>
                    <a:pt x="1256" y="1312"/>
                  </a:cubicBezTo>
                  <a:cubicBezTo>
                    <a:pt x="1089" y="1031"/>
                    <a:pt x="932" y="756"/>
                    <a:pt x="792" y="552"/>
                  </a:cubicBezTo>
                  <a:cubicBezTo>
                    <a:pt x="652" y="348"/>
                    <a:pt x="523" y="176"/>
                    <a:pt x="416" y="88"/>
                  </a:cubicBezTo>
                  <a:cubicBezTo>
                    <a:pt x="309" y="0"/>
                    <a:pt x="213" y="19"/>
                    <a:pt x="152" y="24"/>
                  </a:cubicBezTo>
                  <a:cubicBezTo>
                    <a:pt x="91" y="29"/>
                    <a:pt x="71" y="92"/>
                    <a:pt x="48" y="120"/>
                  </a:cubicBezTo>
                  <a:cubicBezTo>
                    <a:pt x="25" y="148"/>
                    <a:pt x="23" y="132"/>
                    <a:pt x="16" y="192"/>
                  </a:cubicBezTo>
                  <a:cubicBezTo>
                    <a:pt x="9" y="252"/>
                    <a:pt x="11" y="345"/>
                    <a:pt x="8" y="480"/>
                  </a:cubicBezTo>
                  <a:cubicBezTo>
                    <a:pt x="5" y="615"/>
                    <a:pt x="2" y="892"/>
                    <a:pt x="0" y="1000"/>
                  </a:cubicBezTo>
                </a:path>
              </a:pathLst>
            </a:custGeom>
            <a:noFill/>
            <a:ln w="28575" cmpd="sng">
              <a:solidFill>
                <a:srgbClr val="FF008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83815" name="Text Box 7"/>
            <p:cNvSpPr txBox="1">
              <a:spLocks noChangeArrowheads="1"/>
            </p:cNvSpPr>
            <p:nvPr/>
          </p:nvSpPr>
          <p:spPr bwMode="auto">
            <a:xfrm>
              <a:off x="7287" y="1914"/>
              <a:ext cx="414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kumimoji="0" lang="en-US" altLang="ja-JP" dirty="0" smtClean="0">
                  <a:solidFill>
                    <a:srgbClr val="FF0080"/>
                  </a:solidFill>
                  <a:latin typeface="+mn-lt"/>
                </a:rPr>
                <a:t>High Energy A+A Collisions</a:t>
              </a:r>
              <a:endParaRPr kumimoji="0" lang="ja-JP" altLang="en-US" dirty="0">
                <a:solidFill>
                  <a:srgbClr val="FF0080"/>
                </a:solidFill>
                <a:latin typeface="+mn-lt"/>
              </a:endParaRPr>
            </a:p>
          </p:txBody>
        </p:sp>
      </p:grpSp>
      <p:sp>
        <p:nvSpPr>
          <p:cNvPr id="1783816" name="Line 8"/>
          <p:cNvSpPr>
            <a:spLocks noChangeShapeType="1"/>
          </p:cNvSpPr>
          <p:nvPr/>
        </p:nvSpPr>
        <p:spPr bwMode="auto">
          <a:xfrm>
            <a:off x="1384300" y="5956300"/>
            <a:ext cx="55118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17" name="Line 9"/>
          <p:cNvSpPr>
            <a:spLocks noChangeShapeType="1"/>
          </p:cNvSpPr>
          <p:nvPr/>
        </p:nvSpPr>
        <p:spPr bwMode="auto">
          <a:xfrm flipV="1">
            <a:off x="1397000" y="2336800"/>
            <a:ext cx="0" cy="36195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628900" y="5697538"/>
            <a:ext cx="314325" cy="344487"/>
            <a:chOff x="2226" y="2943"/>
            <a:chExt cx="198" cy="217"/>
          </a:xfrm>
        </p:grpSpPr>
        <p:sp>
          <p:nvSpPr>
            <p:cNvPr id="25647" name="Oval 11"/>
            <p:cNvSpPr>
              <a:spLocks noChangeAspect="1" noChangeArrowheads="1"/>
            </p:cNvSpPr>
            <p:nvPr/>
          </p:nvSpPr>
          <p:spPr bwMode="auto">
            <a:xfrm>
              <a:off x="2262" y="3076"/>
              <a:ext cx="86" cy="84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8" name="Oval 12"/>
            <p:cNvSpPr>
              <a:spLocks noChangeAspect="1" noChangeArrowheads="1"/>
            </p:cNvSpPr>
            <p:nvPr/>
          </p:nvSpPr>
          <p:spPr bwMode="auto">
            <a:xfrm>
              <a:off x="2269" y="3014"/>
              <a:ext cx="86" cy="85"/>
            </a:xfrm>
            <a:prstGeom prst="ellipse">
              <a:avLst/>
            </a:prstGeom>
            <a:gradFill rotWithShape="0">
              <a:gsLst>
                <a:gs pos="0">
                  <a:srgbClr val="CC0000"/>
                </a:gs>
                <a:gs pos="100000">
                  <a:srgbClr val="4A00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9" name="Oval 13"/>
            <p:cNvSpPr>
              <a:spLocks noChangeAspect="1" noChangeArrowheads="1"/>
            </p:cNvSpPr>
            <p:nvPr/>
          </p:nvSpPr>
          <p:spPr bwMode="auto">
            <a:xfrm>
              <a:off x="2311" y="3056"/>
              <a:ext cx="85" cy="85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50" name="Oval 14"/>
            <p:cNvSpPr>
              <a:spLocks noChangeAspect="1" noChangeArrowheads="1"/>
            </p:cNvSpPr>
            <p:nvPr/>
          </p:nvSpPr>
          <p:spPr bwMode="auto">
            <a:xfrm>
              <a:off x="2226" y="3014"/>
              <a:ext cx="86" cy="85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783823" name="Oval 15"/>
            <p:cNvSpPr>
              <a:spLocks noChangeAspect="1" noChangeArrowheads="1"/>
            </p:cNvSpPr>
            <p:nvPr/>
          </p:nvSpPr>
          <p:spPr bwMode="auto">
            <a:xfrm>
              <a:off x="2320" y="2943"/>
              <a:ext cx="86" cy="8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8575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</a:endParaRPr>
            </a:p>
          </p:txBody>
        </p:sp>
        <p:sp>
          <p:nvSpPr>
            <p:cNvPr id="25652" name="Oval 16"/>
            <p:cNvSpPr>
              <a:spLocks noChangeAspect="1" noChangeArrowheads="1"/>
            </p:cNvSpPr>
            <p:nvPr/>
          </p:nvSpPr>
          <p:spPr bwMode="auto">
            <a:xfrm>
              <a:off x="2295" y="3014"/>
              <a:ext cx="86" cy="85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374A5C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1783825" name="Oval 17"/>
            <p:cNvSpPr>
              <a:spLocks noChangeAspect="1" noChangeArrowheads="1"/>
            </p:cNvSpPr>
            <p:nvPr/>
          </p:nvSpPr>
          <p:spPr bwMode="auto">
            <a:xfrm>
              <a:off x="2338" y="3014"/>
              <a:ext cx="86" cy="85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6078"/>
                    <a:invGamma/>
                  </a:schemeClr>
                </a:gs>
              </a:gsLst>
              <a:lin ang="2700000" scaled="1"/>
            </a:gradFill>
            <a:ln w="28575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</a:endParaRPr>
            </a:p>
          </p:txBody>
        </p:sp>
        <p:sp>
          <p:nvSpPr>
            <p:cNvPr id="1783826" name="Oval 18"/>
            <p:cNvSpPr>
              <a:spLocks noChangeAspect="1" noChangeArrowheads="1"/>
            </p:cNvSpPr>
            <p:nvPr/>
          </p:nvSpPr>
          <p:spPr bwMode="auto">
            <a:xfrm>
              <a:off x="2253" y="2972"/>
              <a:ext cx="85" cy="84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28575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</a:endParaRPr>
            </a:p>
          </p:txBody>
        </p:sp>
        <p:sp>
          <p:nvSpPr>
            <p:cNvPr id="1783827" name="Oval 19"/>
            <p:cNvSpPr>
              <a:spLocks noChangeAspect="1" noChangeArrowheads="1"/>
            </p:cNvSpPr>
            <p:nvPr/>
          </p:nvSpPr>
          <p:spPr bwMode="auto">
            <a:xfrm>
              <a:off x="2269" y="3056"/>
              <a:ext cx="86" cy="85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28575">
              <a:noFill/>
              <a:round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</a:endParaRPr>
            </a:p>
          </p:txBody>
        </p:sp>
        <p:sp>
          <p:nvSpPr>
            <p:cNvPr id="25656" name="Oval 20"/>
            <p:cNvSpPr>
              <a:spLocks noChangeAspect="1" noChangeArrowheads="1"/>
            </p:cNvSpPr>
            <p:nvPr/>
          </p:nvSpPr>
          <p:spPr bwMode="auto">
            <a:xfrm>
              <a:off x="2298" y="2955"/>
              <a:ext cx="86" cy="84"/>
            </a:xfrm>
            <a:prstGeom prst="ellipse">
              <a:avLst/>
            </a:prstGeom>
            <a:gradFill rotWithShape="0">
              <a:gsLst>
                <a:gs pos="0">
                  <a:srgbClr val="99CCFF"/>
                </a:gs>
                <a:gs pos="100000">
                  <a:srgbClr val="475E7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sp>
        <p:nvSpPr>
          <p:cNvPr id="1783829" name="Freeform 21"/>
          <p:cNvSpPr>
            <a:spLocks/>
          </p:cNvSpPr>
          <p:nvPr/>
        </p:nvSpPr>
        <p:spPr bwMode="auto">
          <a:xfrm>
            <a:off x="2362200" y="3536950"/>
            <a:ext cx="2641600" cy="2419350"/>
          </a:xfrm>
          <a:custGeom>
            <a:avLst/>
            <a:gdLst>
              <a:gd name="T0" fmla="*/ 2147483647 w 1664"/>
              <a:gd name="T1" fmla="*/ 2147483647 h 1524"/>
              <a:gd name="T2" fmla="*/ 2147483647 w 1664"/>
              <a:gd name="T3" fmla="*/ 2147483647 h 1524"/>
              <a:gd name="T4" fmla="*/ 2147483647 w 1664"/>
              <a:gd name="T5" fmla="*/ 2147483647 h 1524"/>
              <a:gd name="T6" fmla="*/ 2147483647 w 1664"/>
              <a:gd name="T7" fmla="*/ 2147483647 h 1524"/>
              <a:gd name="T8" fmla="*/ 2147483647 w 1664"/>
              <a:gd name="T9" fmla="*/ 2147483647 h 1524"/>
              <a:gd name="T10" fmla="*/ 2147483647 w 1664"/>
              <a:gd name="T11" fmla="*/ 2147483647 h 1524"/>
              <a:gd name="T12" fmla="*/ 0 w 1664"/>
              <a:gd name="T13" fmla="*/ 2147483647 h 15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64"/>
              <a:gd name="T22" fmla="*/ 0 h 1524"/>
              <a:gd name="T23" fmla="*/ 1664 w 1664"/>
              <a:gd name="T24" fmla="*/ 1524 h 15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64" h="1524">
                <a:moveTo>
                  <a:pt x="1664" y="1524"/>
                </a:moveTo>
                <a:cubicBezTo>
                  <a:pt x="1652" y="1398"/>
                  <a:pt x="1640" y="1272"/>
                  <a:pt x="1600" y="1140"/>
                </a:cubicBezTo>
                <a:cubicBezTo>
                  <a:pt x="1560" y="1008"/>
                  <a:pt x="1519" y="868"/>
                  <a:pt x="1424" y="732"/>
                </a:cubicBezTo>
                <a:cubicBezTo>
                  <a:pt x="1329" y="596"/>
                  <a:pt x="1161" y="425"/>
                  <a:pt x="1032" y="324"/>
                </a:cubicBezTo>
                <a:cubicBezTo>
                  <a:pt x="903" y="223"/>
                  <a:pt x="776" y="175"/>
                  <a:pt x="648" y="124"/>
                </a:cubicBezTo>
                <a:cubicBezTo>
                  <a:pt x="520" y="73"/>
                  <a:pt x="372" y="40"/>
                  <a:pt x="264" y="20"/>
                </a:cubicBezTo>
                <a:cubicBezTo>
                  <a:pt x="156" y="0"/>
                  <a:pt x="78" y="2"/>
                  <a:pt x="0" y="4"/>
                </a:cubicBezTo>
              </a:path>
            </a:pathLst>
          </a:custGeom>
          <a:noFill/>
          <a:ln w="28575" cmpd="sng">
            <a:solidFill>
              <a:srgbClr val="FF8000"/>
            </a:solidFill>
            <a:round/>
            <a:headEnd/>
            <a:tailEnd type="oval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30" name="Freeform 22"/>
          <p:cNvSpPr>
            <a:spLocks/>
          </p:cNvSpPr>
          <p:nvPr/>
        </p:nvSpPr>
        <p:spPr bwMode="auto">
          <a:xfrm>
            <a:off x="5664200" y="4668838"/>
            <a:ext cx="1168400" cy="1262062"/>
          </a:xfrm>
          <a:custGeom>
            <a:avLst/>
            <a:gdLst>
              <a:gd name="T0" fmla="*/ 0 w 736"/>
              <a:gd name="T1" fmla="*/ 2147483647 h 795"/>
              <a:gd name="T2" fmla="*/ 2147483647 w 736"/>
              <a:gd name="T3" fmla="*/ 2147483647 h 795"/>
              <a:gd name="T4" fmla="*/ 2147483647 w 736"/>
              <a:gd name="T5" fmla="*/ 2147483647 h 795"/>
              <a:gd name="T6" fmla="*/ 2147483647 w 736"/>
              <a:gd name="T7" fmla="*/ 2147483647 h 795"/>
              <a:gd name="T8" fmla="*/ 2147483647 w 736"/>
              <a:gd name="T9" fmla="*/ 2147483647 h 7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6"/>
              <a:gd name="T16" fmla="*/ 0 h 795"/>
              <a:gd name="T17" fmla="*/ 736 w 736"/>
              <a:gd name="T18" fmla="*/ 795 h 7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6" h="795">
                <a:moveTo>
                  <a:pt x="0" y="795"/>
                </a:moveTo>
                <a:cubicBezTo>
                  <a:pt x="0" y="687"/>
                  <a:pt x="1" y="579"/>
                  <a:pt x="40" y="475"/>
                </a:cubicBezTo>
                <a:cubicBezTo>
                  <a:pt x="79" y="371"/>
                  <a:pt x="147" y="246"/>
                  <a:pt x="232" y="171"/>
                </a:cubicBezTo>
                <a:cubicBezTo>
                  <a:pt x="317" y="96"/>
                  <a:pt x="468" y="54"/>
                  <a:pt x="552" y="27"/>
                </a:cubicBezTo>
                <a:cubicBezTo>
                  <a:pt x="636" y="0"/>
                  <a:pt x="686" y="5"/>
                  <a:pt x="736" y="11"/>
                </a:cubicBezTo>
              </a:path>
            </a:pathLst>
          </a:custGeom>
          <a:noFill/>
          <a:ln w="28575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31" name="Freeform 23"/>
          <p:cNvSpPr>
            <a:spLocks/>
          </p:cNvSpPr>
          <p:nvPr/>
        </p:nvSpPr>
        <p:spPr bwMode="auto">
          <a:xfrm>
            <a:off x="4711700" y="4433888"/>
            <a:ext cx="2146300" cy="379412"/>
          </a:xfrm>
          <a:custGeom>
            <a:avLst/>
            <a:gdLst>
              <a:gd name="T0" fmla="*/ 0 w 1352"/>
              <a:gd name="T1" fmla="*/ 2147483647 h 239"/>
              <a:gd name="T2" fmla="*/ 2147483647 w 1352"/>
              <a:gd name="T3" fmla="*/ 2147483647 h 239"/>
              <a:gd name="T4" fmla="*/ 2147483647 w 1352"/>
              <a:gd name="T5" fmla="*/ 2147483647 h 239"/>
              <a:gd name="T6" fmla="*/ 2147483647 w 1352"/>
              <a:gd name="T7" fmla="*/ 2147483647 h 239"/>
              <a:gd name="T8" fmla="*/ 0 60000 65536"/>
              <a:gd name="T9" fmla="*/ 0 60000 65536"/>
              <a:gd name="T10" fmla="*/ 0 60000 65536"/>
              <a:gd name="T11" fmla="*/ 0 60000 65536"/>
              <a:gd name="T12" fmla="*/ 0 w 1352"/>
              <a:gd name="T13" fmla="*/ 0 h 239"/>
              <a:gd name="T14" fmla="*/ 1352 w 1352"/>
              <a:gd name="T15" fmla="*/ 239 h 23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52" h="239">
                <a:moveTo>
                  <a:pt x="0" y="239"/>
                </a:moveTo>
                <a:cubicBezTo>
                  <a:pt x="177" y="166"/>
                  <a:pt x="355" y="94"/>
                  <a:pt x="520" y="55"/>
                </a:cubicBezTo>
                <a:cubicBezTo>
                  <a:pt x="685" y="16"/>
                  <a:pt x="853" y="14"/>
                  <a:pt x="992" y="7"/>
                </a:cubicBezTo>
                <a:cubicBezTo>
                  <a:pt x="1131" y="0"/>
                  <a:pt x="1241" y="7"/>
                  <a:pt x="1352" y="15"/>
                </a:cubicBezTo>
              </a:path>
            </a:pathLst>
          </a:custGeom>
          <a:noFill/>
          <a:ln w="28575" cmpd="sng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32" name="Text Box 24"/>
          <p:cNvSpPr txBox="1">
            <a:spLocks noChangeArrowheads="1"/>
          </p:cNvSpPr>
          <p:nvPr/>
        </p:nvSpPr>
        <p:spPr bwMode="auto">
          <a:xfrm>
            <a:off x="4185456" y="4859868"/>
            <a:ext cx="27061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Color Super-Conductivity?</a:t>
            </a:r>
            <a:endParaRPr kumimoji="0" lang="en-US" altLang="ja-JP" dirty="0">
              <a:solidFill>
                <a:srgbClr val="FF8000"/>
              </a:solidFill>
              <a:latin typeface="+mn-lt"/>
            </a:endParaRPr>
          </a:p>
        </p:txBody>
      </p:sp>
      <p:sp>
        <p:nvSpPr>
          <p:cNvPr id="1783833" name="Text Box 25"/>
          <p:cNvSpPr txBox="1">
            <a:spLocks noChangeArrowheads="1"/>
          </p:cNvSpPr>
          <p:nvPr/>
        </p:nvSpPr>
        <p:spPr bwMode="auto">
          <a:xfrm>
            <a:off x="5932488" y="5200650"/>
            <a:ext cx="22883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Color-Flavor Locking?</a:t>
            </a:r>
            <a:endParaRPr kumimoji="0" lang="en-US" altLang="ja-JP" dirty="0">
              <a:solidFill>
                <a:schemeClr val="hlink"/>
              </a:solidFill>
              <a:latin typeface="+mn-lt"/>
            </a:endParaRPr>
          </a:p>
        </p:txBody>
      </p:sp>
      <p:sp>
        <p:nvSpPr>
          <p:cNvPr id="1783834" name="Text Box 26"/>
          <p:cNvSpPr txBox="1">
            <a:spLocks noChangeArrowheads="1"/>
          </p:cNvSpPr>
          <p:nvPr/>
        </p:nvSpPr>
        <p:spPr bwMode="auto">
          <a:xfrm>
            <a:off x="1513409" y="3068960"/>
            <a:ext cx="17182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Tri-Critical point</a:t>
            </a:r>
            <a:endParaRPr kumimoji="0" lang="en-US" altLang="ja-JP" dirty="0">
              <a:solidFill>
                <a:schemeClr val="hlink"/>
              </a:solidFill>
              <a:latin typeface="+mn-lt"/>
            </a:endParaRPr>
          </a:p>
        </p:txBody>
      </p:sp>
      <p:sp>
        <p:nvSpPr>
          <p:cNvPr id="1783835" name="Text Box 27"/>
          <p:cNvSpPr txBox="1">
            <a:spLocks noChangeArrowheads="1"/>
          </p:cNvSpPr>
          <p:nvPr/>
        </p:nvSpPr>
        <p:spPr bwMode="auto">
          <a:xfrm>
            <a:off x="6926263" y="5765800"/>
            <a:ext cx="1669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000000"/>
                </a:solidFill>
                <a:latin typeface="+mn-lt"/>
              </a:rPr>
              <a:t>Baryon Density</a:t>
            </a:r>
            <a:endParaRPr kumimoji="0" lang="en-US" altLang="ja-JP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83836" name="Text Box 28"/>
          <p:cNvSpPr txBox="1">
            <a:spLocks noChangeArrowheads="1"/>
          </p:cNvSpPr>
          <p:nvPr/>
        </p:nvSpPr>
        <p:spPr bwMode="auto">
          <a:xfrm rot="16200000">
            <a:off x="-476512" y="3083611"/>
            <a:ext cx="31072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000000"/>
                </a:solidFill>
                <a:latin typeface="+mn-lt"/>
              </a:rPr>
              <a:t>Energy </a:t>
            </a:r>
            <a:r>
              <a:rPr kumimoji="0" lang="en-US" altLang="ja-JP" dirty="0">
                <a:solidFill>
                  <a:srgbClr val="000000"/>
                </a:solidFill>
                <a:latin typeface="+mn-lt"/>
              </a:rPr>
              <a:t>Density (Temperature)</a:t>
            </a:r>
          </a:p>
          <a:p>
            <a:pPr eaLnBrk="0" hangingPunct="0">
              <a:defRPr/>
            </a:pPr>
            <a:endParaRPr kumimoji="0" lang="ja-JP" alt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83837" name="Text Box 29"/>
          <p:cNvSpPr txBox="1">
            <a:spLocks noChangeArrowheads="1"/>
          </p:cNvSpPr>
          <p:nvPr/>
        </p:nvSpPr>
        <p:spPr bwMode="auto">
          <a:xfrm>
            <a:off x="1692275" y="5610225"/>
            <a:ext cx="9749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0080FF"/>
                </a:solidFill>
                <a:latin typeface="+mn-lt"/>
              </a:rPr>
              <a:t>Nucleus</a:t>
            </a:r>
            <a:endParaRPr kumimoji="0" lang="ja-JP" altLang="en-US" dirty="0">
              <a:latin typeface="+mn-lt"/>
            </a:endParaRPr>
          </a:p>
        </p:txBody>
      </p:sp>
      <p:sp>
        <p:nvSpPr>
          <p:cNvPr id="1783838" name="Text Box 30"/>
          <p:cNvSpPr txBox="1">
            <a:spLocks noChangeArrowheads="1"/>
          </p:cNvSpPr>
          <p:nvPr/>
        </p:nvSpPr>
        <p:spPr bwMode="auto">
          <a:xfrm>
            <a:off x="3844925" y="2914650"/>
            <a:ext cx="28619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err="1" smtClean="0">
                <a:solidFill>
                  <a:srgbClr val="FF8000"/>
                </a:solidFill>
                <a:latin typeface="+mn-lt"/>
              </a:rPr>
              <a:t>Deconfined</a:t>
            </a: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 </a:t>
            </a:r>
            <a:r>
              <a:rPr kumimoji="0" lang="en-US" altLang="ja-JP" dirty="0" err="1">
                <a:solidFill>
                  <a:srgbClr val="FF8000"/>
                </a:solidFill>
                <a:latin typeface="+mn-lt"/>
              </a:rPr>
              <a:t>Partonic</a:t>
            </a:r>
            <a:r>
              <a:rPr kumimoji="0" lang="en-US" altLang="ja-JP" dirty="0">
                <a:solidFill>
                  <a:srgbClr val="FF8000"/>
                </a:solidFill>
                <a:latin typeface="+mn-lt"/>
              </a:rPr>
              <a:t> Phase</a:t>
            </a:r>
          </a:p>
          <a:p>
            <a:pPr eaLnBrk="0" hangingPunct="0">
              <a:defRPr/>
            </a:pPr>
            <a:r>
              <a:rPr kumimoji="0" lang="en-US" altLang="ja-JP" dirty="0">
                <a:solidFill>
                  <a:srgbClr val="FF8000"/>
                </a:solidFill>
                <a:latin typeface="+mn-lt"/>
              </a:rPr>
              <a:t>(Quark-Gluon Plasma</a:t>
            </a: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)</a:t>
            </a:r>
            <a:endParaRPr kumimoji="0" lang="en-US" altLang="ja-JP" dirty="0">
              <a:solidFill>
                <a:srgbClr val="FF8000"/>
              </a:solidFill>
              <a:latin typeface="+mn-lt"/>
            </a:endParaRPr>
          </a:p>
        </p:txBody>
      </p:sp>
      <p:sp>
        <p:nvSpPr>
          <p:cNvPr id="1783839" name="Text Box 31"/>
          <p:cNvSpPr txBox="1">
            <a:spLocks noChangeArrowheads="1"/>
          </p:cNvSpPr>
          <p:nvPr/>
        </p:nvSpPr>
        <p:spPr bwMode="auto">
          <a:xfrm>
            <a:off x="2630488" y="4581525"/>
            <a:ext cx="13118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rgbClr val="FF8000"/>
                </a:solidFill>
                <a:latin typeface="+mn-lt"/>
              </a:rPr>
              <a:t>Hadron gas</a:t>
            </a:r>
            <a:endParaRPr kumimoji="0" lang="ja-JP" altLang="en-US" b="1" dirty="0">
              <a:solidFill>
                <a:srgbClr val="FF8000"/>
              </a:solidFill>
              <a:latin typeface="+mn-lt"/>
            </a:endParaRPr>
          </a:p>
        </p:txBody>
      </p:sp>
      <p:sp>
        <p:nvSpPr>
          <p:cNvPr id="1783843" name="Line 35"/>
          <p:cNvSpPr>
            <a:spLocks noChangeShapeType="1"/>
          </p:cNvSpPr>
          <p:nvPr/>
        </p:nvSpPr>
        <p:spPr bwMode="auto">
          <a:xfrm>
            <a:off x="4838700" y="5867400"/>
            <a:ext cx="12573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83844" name="Text Box 36"/>
          <p:cNvSpPr txBox="1">
            <a:spLocks noChangeArrowheads="1"/>
          </p:cNvSpPr>
          <p:nvPr/>
        </p:nvSpPr>
        <p:spPr bwMode="auto">
          <a:xfrm>
            <a:off x="4903788" y="5497513"/>
            <a:ext cx="14423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dirty="0" smtClean="0">
                <a:solidFill>
                  <a:schemeClr val="accent2"/>
                </a:solidFill>
                <a:latin typeface="+mn-lt"/>
              </a:rPr>
              <a:t>Neutron Star</a:t>
            </a:r>
            <a:endParaRPr kumimoji="0" lang="en-US" altLang="ja-JP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783845" name="Text Box 37"/>
          <p:cNvSpPr txBox="1">
            <a:spLocks noChangeArrowheads="1"/>
          </p:cNvSpPr>
          <p:nvPr/>
        </p:nvSpPr>
        <p:spPr bwMode="auto">
          <a:xfrm rot="16200000">
            <a:off x="-556841" y="3304480"/>
            <a:ext cx="26281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0" lang="en-US" altLang="ja-JP" sz="1400" dirty="0" smtClean="0">
                <a:solidFill>
                  <a:srgbClr val="000000"/>
                </a:solidFill>
                <a:latin typeface="+mn-lt"/>
              </a:rPr>
              <a:t>Critical </a:t>
            </a:r>
            <a:r>
              <a:rPr kumimoji="0" lang="en-US" altLang="ja-JP" sz="1400" dirty="0">
                <a:solidFill>
                  <a:srgbClr val="000000"/>
                </a:solidFill>
                <a:latin typeface="+mn-lt"/>
              </a:rPr>
              <a:t>Temperature ~ 170 </a:t>
            </a:r>
            <a:r>
              <a:rPr kumimoji="0" lang="en-US" altLang="ja-JP" sz="1400" dirty="0" smtClean="0">
                <a:solidFill>
                  <a:srgbClr val="000000"/>
                </a:solidFill>
                <a:latin typeface="+mn-lt"/>
              </a:rPr>
              <a:t>MeV</a:t>
            </a:r>
            <a:endParaRPr kumimoji="0" lang="en-US" altLang="ja-JP" sz="1400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2771775" y="2060575"/>
            <a:ext cx="762000" cy="661988"/>
            <a:chOff x="4560" y="336"/>
            <a:chExt cx="480" cy="417"/>
          </a:xfrm>
        </p:grpSpPr>
        <p:sp>
          <p:nvSpPr>
            <p:cNvPr id="25632" name="Oval 39"/>
            <p:cNvSpPr>
              <a:spLocks noChangeAspect="1" noChangeArrowheads="1"/>
            </p:cNvSpPr>
            <p:nvPr/>
          </p:nvSpPr>
          <p:spPr bwMode="auto">
            <a:xfrm>
              <a:off x="4560" y="555"/>
              <a:ext cx="61" cy="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3" name="Oval 40"/>
            <p:cNvSpPr>
              <a:spLocks noChangeAspect="1" noChangeArrowheads="1"/>
            </p:cNvSpPr>
            <p:nvPr/>
          </p:nvSpPr>
          <p:spPr bwMode="auto">
            <a:xfrm>
              <a:off x="4715" y="431"/>
              <a:ext cx="60" cy="60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4" name="Oval 41"/>
            <p:cNvSpPr>
              <a:spLocks noChangeAspect="1" noChangeArrowheads="1"/>
            </p:cNvSpPr>
            <p:nvPr/>
          </p:nvSpPr>
          <p:spPr bwMode="auto">
            <a:xfrm>
              <a:off x="4839" y="555"/>
              <a:ext cx="61" cy="6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5" name="Oval 42"/>
            <p:cNvSpPr>
              <a:spLocks noChangeAspect="1" noChangeArrowheads="1"/>
            </p:cNvSpPr>
            <p:nvPr/>
          </p:nvSpPr>
          <p:spPr bwMode="auto">
            <a:xfrm>
              <a:off x="4621" y="463"/>
              <a:ext cx="61" cy="6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6" name="Oval 43"/>
            <p:cNvSpPr>
              <a:spLocks noChangeAspect="1" noChangeArrowheads="1"/>
            </p:cNvSpPr>
            <p:nvPr/>
          </p:nvSpPr>
          <p:spPr bwMode="auto">
            <a:xfrm>
              <a:off x="4863" y="397"/>
              <a:ext cx="61" cy="61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7" name="Oval 44"/>
            <p:cNvSpPr>
              <a:spLocks noChangeAspect="1" noChangeArrowheads="1"/>
            </p:cNvSpPr>
            <p:nvPr/>
          </p:nvSpPr>
          <p:spPr bwMode="auto">
            <a:xfrm>
              <a:off x="4649" y="370"/>
              <a:ext cx="62" cy="6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8" name="Oval 45"/>
            <p:cNvSpPr>
              <a:spLocks noChangeAspect="1" noChangeArrowheads="1"/>
            </p:cNvSpPr>
            <p:nvPr/>
          </p:nvSpPr>
          <p:spPr bwMode="auto">
            <a:xfrm>
              <a:off x="4979" y="491"/>
              <a:ext cx="61" cy="6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39" name="Oval 46"/>
            <p:cNvSpPr>
              <a:spLocks noChangeAspect="1" noChangeArrowheads="1"/>
            </p:cNvSpPr>
            <p:nvPr/>
          </p:nvSpPr>
          <p:spPr bwMode="auto">
            <a:xfrm>
              <a:off x="4854" y="680"/>
              <a:ext cx="60" cy="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0" name="Oval 47"/>
            <p:cNvSpPr>
              <a:spLocks noChangeAspect="1" noChangeArrowheads="1"/>
            </p:cNvSpPr>
            <p:nvPr/>
          </p:nvSpPr>
          <p:spPr bwMode="auto">
            <a:xfrm>
              <a:off x="4949" y="585"/>
              <a:ext cx="60" cy="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1" name="Oval 48"/>
            <p:cNvSpPr>
              <a:spLocks noChangeAspect="1" noChangeArrowheads="1"/>
            </p:cNvSpPr>
            <p:nvPr/>
          </p:nvSpPr>
          <p:spPr bwMode="auto">
            <a:xfrm>
              <a:off x="4881" y="336"/>
              <a:ext cx="60" cy="6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2" name="Oval 49"/>
            <p:cNvSpPr>
              <a:spLocks noChangeAspect="1" noChangeArrowheads="1"/>
            </p:cNvSpPr>
            <p:nvPr/>
          </p:nvSpPr>
          <p:spPr bwMode="auto">
            <a:xfrm>
              <a:off x="4700" y="585"/>
              <a:ext cx="61" cy="61"/>
            </a:xfrm>
            <a:prstGeom prst="ellipse">
              <a:avLst/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25643" name="Oval 50"/>
            <p:cNvSpPr>
              <a:spLocks noChangeAspect="1" noChangeArrowheads="1"/>
            </p:cNvSpPr>
            <p:nvPr/>
          </p:nvSpPr>
          <p:spPr bwMode="auto">
            <a:xfrm>
              <a:off x="4787" y="369"/>
              <a:ext cx="61" cy="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pic>
          <p:nvPicPr>
            <p:cNvPr id="25644" name="Picture 51" descr="Gluons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79315">
              <a:off x="4635" y="673"/>
              <a:ext cx="190" cy="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45" name="Picture 52" descr="Gluons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283694">
              <a:off x="4631" y="524"/>
              <a:ext cx="155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46" name="Picture 53" descr="Gluons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36724">
              <a:off x="4795" y="462"/>
              <a:ext cx="190" cy="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Expeditions on QCD Phase Diagram</a:t>
            </a:r>
            <a:endParaRPr lang="ja-JP" altLang="en-US" dirty="0" smtClean="0"/>
          </a:p>
        </p:txBody>
      </p:sp>
      <p:pic>
        <p:nvPicPr>
          <p:cNvPr id="61" name="Picture 3" descr="qg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1785938"/>
            <a:ext cx="33480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グループ化 14"/>
          <p:cNvGrpSpPr>
            <a:grpSpLocks/>
          </p:cNvGrpSpPr>
          <p:nvPr/>
        </p:nvGrpSpPr>
        <p:grpSpPr bwMode="auto">
          <a:xfrm>
            <a:off x="1258889" y="1785938"/>
            <a:ext cx="1573636" cy="4017962"/>
            <a:chOff x="1259220" y="1785938"/>
            <a:chExt cx="1573523" cy="4017970"/>
          </a:xfrm>
        </p:grpSpPr>
        <p:sp>
          <p:nvSpPr>
            <p:cNvPr id="25630" name="Line 33"/>
            <p:cNvSpPr>
              <a:spLocks noChangeShapeType="1"/>
            </p:cNvSpPr>
            <p:nvPr/>
          </p:nvSpPr>
          <p:spPr bwMode="auto">
            <a:xfrm>
              <a:off x="1485900" y="2155272"/>
              <a:ext cx="0" cy="36486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83842" name="Text Box 34"/>
            <p:cNvSpPr txBox="1">
              <a:spLocks noChangeArrowheads="1"/>
            </p:cNvSpPr>
            <p:nvPr/>
          </p:nvSpPr>
          <p:spPr bwMode="auto">
            <a:xfrm>
              <a:off x="1259220" y="1785938"/>
              <a:ext cx="1573523" cy="369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kumimoji="0" lang="en-US" altLang="ja-JP" dirty="0" smtClean="0">
                  <a:solidFill>
                    <a:srgbClr val="FF0000"/>
                  </a:solidFill>
                  <a:latin typeface="+mn-lt"/>
                </a:rPr>
                <a:t>Early Universe</a:t>
              </a:r>
              <a:endParaRPr kumimoji="0" lang="ja-JP" altLang="en-US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11" name="日付プレースホルダー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4809098"/>
      </p:ext>
    </p:extLst>
  </p:cSld>
  <p:clrMapOvr>
    <a:masterClrMapping/>
  </p:clrMapOvr>
  <p:transition xmlns:p14="http://schemas.microsoft.com/office/powerpoint/2010/main" spd="slow" advTm="6736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83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83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838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83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83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838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83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783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83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83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783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83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83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83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83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83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83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83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783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783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83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783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783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83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783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83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83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783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783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783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783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783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7838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83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83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838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783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783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838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783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783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783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783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783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783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783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783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783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783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783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783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783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783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783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3863" grpId="0"/>
      <p:bldP spid="1783816" grpId="0" animBg="1"/>
      <p:bldP spid="1783817" grpId="0" animBg="1"/>
      <p:bldP spid="1783829" grpId="0" animBg="1"/>
      <p:bldP spid="1783830" grpId="0" animBg="1"/>
      <p:bldP spid="1783831" grpId="0" animBg="1"/>
      <p:bldP spid="1783832" grpId="0"/>
      <p:bldP spid="1783833" grpId="0"/>
      <p:bldP spid="1783834" grpId="0"/>
      <p:bldP spid="1783835" grpId="0"/>
      <p:bldP spid="1783836" grpId="0"/>
      <p:bldP spid="1783837" grpId="0"/>
      <p:bldP spid="1783838" grpId="0"/>
      <p:bldP spid="1783839" grpId="0"/>
      <p:bldP spid="1783843" grpId="0" animBg="1"/>
      <p:bldP spid="1783844" grpId="0"/>
      <p:bldP spid="178384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91513" cy="5167313"/>
          </a:xfrm>
        </p:spPr>
        <p:txBody>
          <a:bodyPr/>
          <a:lstStyle/>
          <a:p>
            <a:r>
              <a:rPr lang="en-US" altLang="ja-JP" dirty="0" smtClean="0"/>
              <a:t>intense U(1) magnetic field</a:t>
            </a:r>
          </a:p>
          <a:p>
            <a:pPr lvl="1"/>
            <a:r>
              <a:rPr lang="en-US" altLang="ja-JP" dirty="0" smtClean="0"/>
              <a:t>naturally expected with moving charged sources (nuclei)</a:t>
            </a:r>
          </a:p>
          <a:p>
            <a:pPr lvl="1"/>
            <a:r>
              <a:rPr lang="en-US" altLang="ja-JP" dirty="0" smtClean="0"/>
              <a:t>~ 10</a:t>
            </a:r>
            <a:r>
              <a:rPr lang="en-US" altLang="ja-JP" baseline="30000" dirty="0" smtClean="0"/>
              <a:t>15</a:t>
            </a:r>
            <a:r>
              <a:rPr lang="en-US" altLang="ja-JP" dirty="0" smtClean="0"/>
              <a:t> T at LHC, ~ 10</a:t>
            </a:r>
            <a:r>
              <a:rPr lang="en-US" altLang="ja-JP" baseline="30000" dirty="0" smtClean="0"/>
              <a:t>14</a:t>
            </a:r>
            <a:r>
              <a:rPr lang="en-US" altLang="ja-JP" dirty="0" smtClean="0"/>
              <a:t> T at RHIC</a:t>
            </a:r>
          </a:p>
          <a:p>
            <a:pPr lvl="2"/>
            <a:r>
              <a:rPr lang="en-US" altLang="ja-JP" i="1" dirty="0" smtClean="0"/>
              <a:t>cf.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magnetar</a:t>
            </a:r>
            <a:r>
              <a:rPr lang="en-US" altLang="ja-JP" dirty="0" smtClean="0"/>
              <a:t> surface ~ 10</a:t>
            </a:r>
            <a:r>
              <a:rPr lang="en-US" altLang="ja-JP" baseline="30000" dirty="0" smtClean="0"/>
              <a:t>11</a:t>
            </a:r>
            <a:r>
              <a:rPr lang="en-US" altLang="ja-JP" dirty="0" smtClean="0"/>
              <a:t> T</a:t>
            </a:r>
          </a:p>
          <a:p>
            <a:pPr lvl="1"/>
            <a:r>
              <a:rPr lang="en-US" altLang="ja-JP" dirty="0" smtClean="0"/>
              <a:t>could be long-lived in “perfect fluid”</a:t>
            </a:r>
          </a:p>
          <a:p>
            <a:r>
              <a:rPr lang="en-US" altLang="ja-JP" dirty="0" smtClean="0"/>
              <a:t>possible non-linear QED behaviors</a:t>
            </a:r>
          </a:p>
          <a:p>
            <a:pPr lvl="1"/>
            <a:r>
              <a:rPr lang="en-US" altLang="ja-JP" dirty="0" smtClean="0"/>
              <a:t>above electron critical magnetic field </a:t>
            </a:r>
            <a:r>
              <a:rPr lang="en-US" altLang="ja-JP" i="1" dirty="0" smtClean="0"/>
              <a:t>e</a:t>
            </a:r>
            <a:r>
              <a:rPr lang="en-US" altLang="ja-JP" dirty="0" smtClean="0"/>
              <a:t>m</a:t>
            </a:r>
            <a:r>
              <a:rPr lang="en-US" altLang="ja-JP" baseline="-25000" dirty="0" smtClean="0"/>
              <a:t>e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= 4×10</a:t>
            </a:r>
            <a:r>
              <a:rPr lang="en-US" altLang="ja-JP" baseline="30000" dirty="0" smtClean="0"/>
              <a:t>9</a:t>
            </a:r>
            <a:r>
              <a:rPr lang="en-US" altLang="ja-JP" dirty="0" smtClean="0"/>
              <a:t> T</a:t>
            </a:r>
          </a:p>
          <a:p>
            <a:r>
              <a:rPr lang="en-US" altLang="ja-JP" dirty="0" smtClean="0"/>
              <a:t>other interesting physics also under discussion</a:t>
            </a:r>
          </a:p>
          <a:p>
            <a:pPr lvl="1"/>
            <a:r>
              <a:rPr lang="en-US" altLang="ja-JP" dirty="0" smtClean="0"/>
              <a:t>chiral magnetic effects</a:t>
            </a:r>
          </a:p>
          <a:p>
            <a:pPr lvl="1"/>
            <a:r>
              <a:rPr lang="en-US" altLang="ja-JP" dirty="0" smtClean="0"/>
              <a:t>quark synchrotron radiation</a:t>
            </a:r>
          </a:p>
          <a:p>
            <a:pPr lvl="1"/>
            <a:r>
              <a:rPr lang="en-US" altLang="ja-JP" dirty="0" smtClean="0"/>
              <a:t>…</a:t>
            </a:r>
            <a:endParaRPr lang="ja-JP" altLang="en-US" dirty="0" smtClean="0"/>
          </a:p>
        </p:txBody>
      </p:sp>
      <p:sp>
        <p:nvSpPr>
          <p:cNvPr id="5120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Brand New Topic: Ultra-Intense Field</a:t>
            </a:r>
            <a:endParaRPr lang="ja-JP" altLang="en-US" smtClean="0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157413"/>
            <a:ext cx="158432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平行四辺形 10"/>
          <p:cNvSpPr/>
          <p:nvPr/>
        </p:nvSpPr>
        <p:spPr>
          <a:xfrm>
            <a:off x="2339752" y="2416324"/>
            <a:ext cx="3948112" cy="3959225"/>
          </a:xfrm>
          <a:prstGeom prst="parallelogram">
            <a:avLst>
              <a:gd name="adj" fmla="val 53513"/>
            </a:avLst>
          </a:prstGeom>
          <a:solidFill>
            <a:schemeClr val="bg2">
              <a:lumMod val="9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3808189" y="3721249"/>
            <a:ext cx="892175" cy="134778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3" name="円/楕円 8"/>
          <p:cNvSpPr/>
          <p:nvPr/>
        </p:nvSpPr>
        <p:spPr>
          <a:xfrm>
            <a:off x="5597302" y="2290911"/>
            <a:ext cx="465137" cy="1349375"/>
          </a:xfrm>
          <a:custGeom>
            <a:avLst/>
            <a:gdLst>
              <a:gd name="connsiteX0" fmla="*/ 0 w 1007893"/>
              <a:gd name="connsiteY0" fmla="*/ 792088 h 1584176"/>
              <a:gd name="connsiteX1" fmla="*/ 503947 w 1007893"/>
              <a:gd name="connsiteY1" fmla="*/ 0 h 1584176"/>
              <a:gd name="connsiteX2" fmla="*/ 1007894 w 1007893"/>
              <a:gd name="connsiteY2" fmla="*/ 792088 h 1584176"/>
              <a:gd name="connsiteX3" fmla="*/ 503947 w 1007893"/>
              <a:gd name="connsiteY3" fmla="*/ 1584176 h 1584176"/>
              <a:gd name="connsiteX4" fmla="*/ 0 w 1007893"/>
              <a:gd name="connsiteY4" fmla="*/ 792088 h 1584176"/>
              <a:gd name="connsiteX0" fmla="*/ 84002 w 525839"/>
              <a:gd name="connsiteY0" fmla="*/ 757330 h 1584321"/>
              <a:gd name="connsiteX1" fmla="*/ 21892 w 525839"/>
              <a:gd name="connsiteY1" fmla="*/ 76 h 1584321"/>
              <a:gd name="connsiteX2" fmla="*/ 525839 w 525839"/>
              <a:gd name="connsiteY2" fmla="*/ 792164 h 1584321"/>
              <a:gd name="connsiteX3" fmla="*/ 21892 w 525839"/>
              <a:gd name="connsiteY3" fmla="*/ 1584252 h 1584321"/>
              <a:gd name="connsiteX4" fmla="*/ 84002 w 525839"/>
              <a:gd name="connsiteY4" fmla="*/ 757330 h 158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839" h="1584321">
                <a:moveTo>
                  <a:pt x="84002" y="757330"/>
                </a:moveTo>
                <a:cubicBezTo>
                  <a:pt x="84002" y="319872"/>
                  <a:pt x="-51747" y="-5730"/>
                  <a:pt x="21892" y="76"/>
                </a:cubicBezTo>
                <a:cubicBezTo>
                  <a:pt x="95531" y="5882"/>
                  <a:pt x="525839" y="354706"/>
                  <a:pt x="525839" y="792164"/>
                </a:cubicBezTo>
                <a:cubicBezTo>
                  <a:pt x="525839" y="1229622"/>
                  <a:pt x="95531" y="1590058"/>
                  <a:pt x="21892" y="1584252"/>
                </a:cubicBezTo>
                <a:cubicBezTo>
                  <a:pt x="-51747" y="1578446"/>
                  <a:pt x="84002" y="1194788"/>
                  <a:pt x="84002" y="75733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4" name="円/楕円 8"/>
          <p:cNvSpPr/>
          <p:nvPr/>
        </p:nvSpPr>
        <p:spPr>
          <a:xfrm rot="10800000">
            <a:off x="2508027" y="5105549"/>
            <a:ext cx="465137" cy="1347787"/>
          </a:xfrm>
          <a:custGeom>
            <a:avLst/>
            <a:gdLst>
              <a:gd name="connsiteX0" fmla="*/ 0 w 1007893"/>
              <a:gd name="connsiteY0" fmla="*/ 792088 h 1584176"/>
              <a:gd name="connsiteX1" fmla="*/ 503947 w 1007893"/>
              <a:gd name="connsiteY1" fmla="*/ 0 h 1584176"/>
              <a:gd name="connsiteX2" fmla="*/ 1007894 w 1007893"/>
              <a:gd name="connsiteY2" fmla="*/ 792088 h 1584176"/>
              <a:gd name="connsiteX3" fmla="*/ 503947 w 1007893"/>
              <a:gd name="connsiteY3" fmla="*/ 1584176 h 1584176"/>
              <a:gd name="connsiteX4" fmla="*/ 0 w 1007893"/>
              <a:gd name="connsiteY4" fmla="*/ 792088 h 1584176"/>
              <a:gd name="connsiteX0" fmla="*/ 84002 w 525839"/>
              <a:gd name="connsiteY0" fmla="*/ 757330 h 1584321"/>
              <a:gd name="connsiteX1" fmla="*/ 21892 w 525839"/>
              <a:gd name="connsiteY1" fmla="*/ 76 h 1584321"/>
              <a:gd name="connsiteX2" fmla="*/ 525839 w 525839"/>
              <a:gd name="connsiteY2" fmla="*/ 792164 h 1584321"/>
              <a:gd name="connsiteX3" fmla="*/ 21892 w 525839"/>
              <a:gd name="connsiteY3" fmla="*/ 1584252 h 1584321"/>
              <a:gd name="connsiteX4" fmla="*/ 84002 w 525839"/>
              <a:gd name="connsiteY4" fmla="*/ 757330 h 158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839" h="1584321">
                <a:moveTo>
                  <a:pt x="84002" y="757330"/>
                </a:moveTo>
                <a:cubicBezTo>
                  <a:pt x="84002" y="319872"/>
                  <a:pt x="-51747" y="-5730"/>
                  <a:pt x="21892" y="76"/>
                </a:cubicBezTo>
                <a:cubicBezTo>
                  <a:pt x="95531" y="5882"/>
                  <a:pt x="525839" y="354706"/>
                  <a:pt x="525839" y="792164"/>
                </a:cubicBezTo>
                <a:cubicBezTo>
                  <a:pt x="525839" y="1229622"/>
                  <a:pt x="95531" y="1590058"/>
                  <a:pt x="21892" y="1584252"/>
                </a:cubicBezTo>
                <a:cubicBezTo>
                  <a:pt x="-51747" y="1578446"/>
                  <a:pt x="84002" y="1194788"/>
                  <a:pt x="84002" y="75733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4141564" y="3721249"/>
            <a:ext cx="1328738" cy="2317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H="1">
            <a:off x="3073177" y="2967186"/>
            <a:ext cx="1249362" cy="2247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爆発 1 16"/>
          <p:cNvSpPr/>
          <p:nvPr/>
        </p:nvSpPr>
        <p:spPr>
          <a:xfrm>
            <a:off x="3903439" y="4108599"/>
            <a:ext cx="701675" cy="581025"/>
          </a:xfrm>
          <a:prstGeom prst="irregularSeal1">
            <a:avLst/>
          </a:prstGeom>
          <a:solidFill>
            <a:srgbClr val="FF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pSp>
        <p:nvGrpSpPr>
          <p:cNvPr id="18" name="グループ化 43"/>
          <p:cNvGrpSpPr>
            <a:grpSpLocks/>
          </p:cNvGrpSpPr>
          <p:nvPr/>
        </p:nvGrpSpPr>
        <p:grpSpPr bwMode="auto">
          <a:xfrm>
            <a:off x="3235102" y="2117874"/>
            <a:ext cx="2038350" cy="4257675"/>
            <a:chOff x="1278498" y="1757276"/>
            <a:chExt cx="2038708" cy="4257488"/>
          </a:xfrm>
        </p:grpSpPr>
        <p:sp>
          <p:nvSpPr>
            <p:cNvPr id="19" name="円柱 18"/>
            <p:cNvSpPr/>
            <p:nvPr/>
          </p:nvSpPr>
          <p:spPr>
            <a:xfrm>
              <a:off x="1278498" y="1757276"/>
              <a:ext cx="2038708" cy="4257488"/>
            </a:xfrm>
            <a:prstGeom prst="can">
              <a:avLst/>
            </a:prstGeom>
            <a:solidFill>
              <a:srgbClr val="00B0F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0" name="上矢印 19"/>
            <p:cNvSpPr/>
            <p:nvPr/>
          </p:nvSpPr>
          <p:spPr>
            <a:xfrm>
              <a:off x="2075563" y="1869983"/>
              <a:ext cx="444578" cy="1409638"/>
            </a:xfrm>
            <a:prstGeom prst="up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1" name="テキスト ボックス 26"/>
            <p:cNvSpPr txBox="1">
              <a:spLocks noChangeArrowheads="1"/>
            </p:cNvSpPr>
            <p:nvPr/>
          </p:nvSpPr>
          <p:spPr bwMode="auto">
            <a:xfrm>
              <a:off x="1623367" y="2411009"/>
              <a:ext cx="1693838" cy="369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800" b="0" dirty="0" smtClean="0">
                  <a:solidFill>
                    <a:srgbClr val="FF0000"/>
                  </a:solidFill>
                  <a:latin typeface="+mn-lt"/>
                </a:rPr>
                <a:t>Magnetic Field</a:t>
              </a:r>
              <a:endParaRPr lang="ja-JP" altLang="en-US" sz="1800" b="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39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2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120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12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120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12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/>
              <a:t>e</a:t>
            </a:r>
            <a:r>
              <a:rPr lang="en-US" altLang="ja-JP" dirty="0" smtClean="0"/>
              <a:t>lectron critical electric/magnetic field</a:t>
            </a:r>
          </a:p>
          <a:p>
            <a:pPr lvl="1"/>
            <a:r>
              <a:rPr lang="en-US" altLang="ja-JP" dirty="0"/>
              <a:t>e</a:t>
            </a:r>
            <a:r>
              <a:rPr lang="en-US" altLang="ja-JP" dirty="0" smtClean="0"/>
              <a:t>nergy at Compton radius scale </a:t>
            </a:r>
            <a:r>
              <a:rPr lang="en-US" altLang="ja-JP" dirty="0" smtClean="0">
                <a:sym typeface="Symbol" pitchFamily="18" charset="2"/>
              </a:rPr>
              <a:t></a:t>
            </a:r>
            <a:r>
              <a:rPr lang="en-US" altLang="ja-JP" dirty="0" smtClean="0"/>
              <a:t> rest mass</a:t>
            </a:r>
          </a:p>
          <a:p>
            <a:pPr lvl="1"/>
            <a:r>
              <a:rPr lang="en-US" altLang="ja-JP" i="1" dirty="0" err="1" smtClean="0"/>
              <a:t>eE</a:t>
            </a:r>
            <a:r>
              <a:rPr lang="en-US" altLang="ja-JP" baseline="-25000" dirty="0" err="1" smtClean="0"/>
              <a:t>c</a:t>
            </a:r>
            <a:r>
              <a:rPr lang="en-US" altLang="ja-JP" i="1" dirty="0" err="1" smtClean="0"/>
              <a:t>h</a:t>
            </a:r>
            <a:r>
              <a:rPr lang="en-US" altLang="ja-JP" dirty="0" smtClean="0"/>
              <a:t>/</a:t>
            </a:r>
            <a:r>
              <a:rPr lang="en-US" altLang="ja-JP" i="1" dirty="0" err="1" smtClean="0"/>
              <a:t>m</a:t>
            </a:r>
            <a:r>
              <a:rPr lang="en-US" altLang="ja-JP" baseline="-25000" dirty="0" err="1" smtClean="0"/>
              <a:t>e</a:t>
            </a:r>
            <a:r>
              <a:rPr lang="en-US" altLang="ja-JP" i="1" dirty="0" err="1" smtClean="0"/>
              <a:t>c</a:t>
            </a:r>
            <a:r>
              <a:rPr lang="en-US" altLang="ja-JP" dirty="0" smtClean="0"/>
              <a:t> = </a:t>
            </a:r>
            <a:r>
              <a:rPr lang="en-US" altLang="ja-JP" i="1" dirty="0" smtClean="0"/>
              <a:t>m</a:t>
            </a:r>
            <a:r>
              <a:rPr lang="en-US" altLang="ja-JP" baseline="-25000" dirty="0" smtClean="0"/>
              <a:t>e</a:t>
            </a:r>
            <a:r>
              <a:rPr lang="en-US" altLang="ja-JP" i="1" dirty="0" smtClean="0"/>
              <a:t>c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;</a:t>
            </a:r>
            <a:r>
              <a:rPr lang="en-US" altLang="ja-JP" i="1" dirty="0" smtClean="0"/>
              <a:t>  </a:t>
            </a:r>
            <a:r>
              <a:rPr lang="en-US" altLang="ja-JP" i="1" dirty="0" err="1" smtClean="0"/>
              <a:t>E</a:t>
            </a:r>
            <a:r>
              <a:rPr lang="en-US" altLang="ja-JP" baseline="-25000" dirty="0" err="1" smtClean="0"/>
              <a:t>c</a:t>
            </a:r>
            <a:r>
              <a:rPr lang="en-US" altLang="ja-JP" i="1" dirty="0" smtClean="0"/>
              <a:t> = m</a:t>
            </a:r>
            <a:r>
              <a:rPr lang="en-US" altLang="ja-JP" baseline="-25000" dirty="0" smtClean="0"/>
              <a:t>e</a:t>
            </a:r>
            <a:r>
              <a:rPr lang="en-US" altLang="ja-JP" baseline="30000" dirty="0" smtClean="0"/>
              <a:t>2</a:t>
            </a:r>
            <a:r>
              <a:rPr lang="en-US" altLang="ja-JP" i="1" dirty="0" smtClean="0"/>
              <a:t>c</a:t>
            </a:r>
            <a:r>
              <a:rPr lang="en-US" altLang="ja-JP" baseline="30000" dirty="0" smtClean="0"/>
              <a:t>3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eh </a:t>
            </a:r>
            <a:r>
              <a:rPr lang="en-US" altLang="ja-JP" dirty="0" smtClean="0"/>
              <a:t>~ 10</a:t>
            </a:r>
            <a:r>
              <a:rPr lang="en-US" altLang="ja-JP" baseline="30000" dirty="0" smtClean="0"/>
              <a:t>17</a:t>
            </a:r>
            <a:r>
              <a:rPr lang="en-US" altLang="ja-JP" dirty="0" smtClean="0"/>
              <a:t> V/m</a:t>
            </a:r>
          </a:p>
          <a:p>
            <a:pPr lvl="1"/>
            <a:r>
              <a:rPr lang="en-US" altLang="ja-JP" i="1" dirty="0" err="1" smtClean="0"/>
              <a:t>eB</a:t>
            </a:r>
            <a:r>
              <a:rPr lang="en-US" altLang="ja-JP" baseline="-25000" dirty="0" err="1" smtClean="0"/>
              <a:t>c</a:t>
            </a:r>
            <a:r>
              <a:rPr lang="en-US" altLang="ja-JP" i="1" dirty="0" err="1" smtClean="0"/>
              <a:t>h</a:t>
            </a:r>
            <a:r>
              <a:rPr lang="en-US" altLang="ja-JP" dirty="0" smtClean="0"/>
              <a:t>/</a:t>
            </a:r>
            <a:r>
              <a:rPr lang="en-US" altLang="ja-JP" i="1" dirty="0" err="1" smtClean="0"/>
              <a:t>m</a:t>
            </a:r>
            <a:r>
              <a:rPr lang="en-US" altLang="ja-JP" baseline="-25000" dirty="0" err="1" smtClean="0"/>
              <a:t>e</a:t>
            </a:r>
            <a:r>
              <a:rPr lang="en-US" altLang="ja-JP" i="1" dirty="0" err="1" smtClean="0"/>
              <a:t>c</a:t>
            </a:r>
            <a:r>
              <a:rPr lang="en-US" altLang="ja-JP" dirty="0" smtClean="0"/>
              <a:t> = </a:t>
            </a:r>
            <a:r>
              <a:rPr lang="en-US" altLang="ja-JP" i="1" dirty="0" err="1" smtClean="0"/>
              <a:t>m</a:t>
            </a:r>
            <a:r>
              <a:rPr lang="en-US" altLang="ja-JP" baseline="-25000" dirty="0" err="1" smtClean="0"/>
              <a:t>e</a:t>
            </a:r>
            <a:r>
              <a:rPr lang="en-US" altLang="ja-JP" i="1" dirty="0" err="1" smtClean="0"/>
              <a:t>c</a:t>
            </a:r>
            <a:r>
              <a:rPr lang="en-US" altLang="ja-JP" i="1" dirty="0" smtClean="0"/>
              <a:t> </a:t>
            </a:r>
            <a:r>
              <a:rPr lang="en-US" altLang="ja-JP" dirty="0" smtClean="0"/>
              <a:t>; </a:t>
            </a:r>
            <a:r>
              <a:rPr lang="en-US" altLang="ja-JP" i="1" dirty="0" smtClean="0"/>
              <a:t>  </a:t>
            </a:r>
            <a:r>
              <a:rPr lang="en-US" altLang="ja-JP" i="1" dirty="0" err="1" smtClean="0"/>
              <a:t>B</a:t>
            </a:r>
            <a:r>
              <a:rPr lang="en-US" altLang="ja-JP" baseline="-25000" dirty="0" err="1" smtClean="0"/>
              <a:t>c</a:t>
            </a:r>
            <a:r>
              <a:rPr lang="en-US" altLang="ja-JP" i="1" dirty="0" smtClean="0"/>
              <a:t> = m</a:t>
            </a:r>
            <a:r>
              <a:rPr lang="en-US" altLang="ja-JP" baseline="-25000" dirty="0" smtClean="0"/>
              <a:t>e</a:t>
            </a:r>
            <a:r>
              <a:rPr lang="en-US" altLang="ja-JP" baseline="30000" dirty="0" smtClean="0"/>
              <a:t>2</a:t>
            </a:r>
            <a:r>
              <a:rPr lang="en-US" altLang="ja-JP" i="1" dirty="0" smtClean="0"/>
              <a:t>c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eh</a:t>
            </a:r>
            <a:r>
              <a:rPr lang="en-US" altLang="ja-JP" dirty="0" smtClean="0"/>
              <a:t> ~ 10</a:t>
            </a:r>
            <a:r>
              <a:rPr lang="en-US" altLang="ja-JP" baseline="30000" dirty="0" smtClean="0"/>
              <a:t>9</a:t>
            </a:r>
            <a:r>
              <a:rPr lang="en-US" altLang="ja-JP" dirty="0" smtClean="0"/>
              <a:t> T</a:t>
            </a:r>
            <a:endParaRPr lang="en-US" altLang="ja-JP" i="1" dirty="0" smtClean="0"/>
          </a:p>
          <a:p>
            <a:r>
              <a:rPr lang="en-US" altLang="ja-JP" dirty="0"/>
              <a:t>i</a:t>
            </a:r>
            <a:r>
              <a:rPr lang="en-US" altLang="ja-JP" dirty="0" smtClean="0"/>
              <a:t>f electric: Schwinger mechanism</a:t>
            </a:r>
          </a:p>
          <a:p>
            <a:pPr lvl="1"/>
            <a:r>
              <a:rPr lang="en-US" altLang="ja-JP" dirty="0" err="1" smtClean="0"/>
              <a:t>e</a:t>
            </a:r>
            <a:r>
              <a:rPr lang="en-US" altLang="ja-JP" baseline="30000" dirty="0" err="1" smtClean="0">
                <a:latin typeface="Symbol" pitchFamily="18" charset="2"/>
              </a:rPr>
              <a:t>+</a:t>
            </a:r>
            <a:r>
              <a:rPr lang="en-US" altLang="ja-JP" dirty="0" err="1" smtClean="0"/>
              <a:t>e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dirty="0" smtClean="0"/>
              <a:t> pair creation</a:t>
            </a:r>
          </a:p>
          <a:p>
            <a:pPr lvl="1"/>
            <a:r>
              <a:rPr lang="en-US" altLang="ja-JP" dirty="0" smtClean="0"/>
              <a:t>(probably) meaningless to consider </a:t>
            </a:r>
            <a:r>
              <a:rPr lang="en-US" altLang="ja-JP" i="1" dirty="0" smtClean="0"/>
              <a:t>E</a:t>
            </a:r>
            <a:r>
              <a:rPr lang="en-US" altLang="ja-JP" dirty="0" smtClean="0"/>
              <a:t> &gt; </a:t>
            </a:r>
            <a:r>
              <a:rPr lang="en-US" altLang="ja-JP" i="1" dirty="0" err="1" smtClean="0"/>
              <a:t>E</a:t>
            </a:r>
            <a:r>
              <a:rPr lang="en-US" altLang="ja-JP" baseline="-25000" dirty="0" err="1" smtClean="0"/>
              <a:t>c</a:t>
            </a:r>
            <a:r>
              <a:rPr lang="en-US" altLang="ja-JP" dirty="0" smtClean="0"/>
              <a:t> situation</a:t>
            </a:r>
          </a:p>
          <a:p>
            <a:r>
              <a:rPr lang="en-US" altLang="ja-JP" dirty="0"/>
              <a:t>i</a:t>
            </a:r>
            <a:r>
              <a:rPr lang="en-US" altLang="ja-JP" dirty="0" smtClean="0"/>
              <a:t>f magnetic: non-linear QED effects</a:t>
            </a:r>
          </a:p>
          <a:p>
            <a:pPr lvl="1"/>
            <a:r>
              <a:rPr lang="en-US" altLang="ja-JP" i="1" dirty="0" smtClean="0"/>
              <a:t>e.g.</a:t>
            </a:r>
            <a:r>
              <a:rPr lang="en-US" altLang="ja-JP" dirty="0" smtClean="0"/>
              <a:t> </a:t>
            </a:r>
            <a:r>
              <a:rPr lang="en-US" altLang="ja-JP" dirty="0" smtClean="0">
                <a:latin typeface="Symbol" pitchFamily="18" charset="2"/>
              </a:rPr>
              <a:t>g </a:t>
            </a:r>
            <a:r>
              <a:rPr lang="en-US" altLang="ja-JP" dirty="0" smtClean="0">
                <a:sym typeface="Symbol" pitchFamily="18" charset="2"/>
              </a:rPr>
              <a:t></a:t>
            </a:r>
            <a:r>
              <a:rPr lang="en-US" altLang="ja-JP" dirty="0" smtClean="0"/>
              <a:t> </a:t>
            </a:r>
            <a:r>
              <a:rPr lang="en-US" altLang="ja-JP" dirty="0" smtClean="0">
                <a:latin typeface="Symbol" pitchFamily="18" charset="2"/>
              </a:rPr>
              <a:t>g </a:t>
            </a:r>
            <a:r>
              <a:rPr lang="en-US" altLang="ja-JP" dirty="0" err="1" smtClean="0">
                <a:latin typeface="Symbol" pitchFamily="18" charset="2"/>
              </a:rPr>
              <a:t>g</a:t>
            </a:r>
            <a:r>
              <a:rPr lang="en-US" altLang="ja-JP" dirty="0" smtClean="0"/>
              <a:t>, </a:t>
            </a:r>
            <a:r>
              <a:rPr lang="en-US" altLang="ja-JP" dirty="0" smtClean="0">
                <a:latin typeface="Symbol" pitchFamily="18" charset="2"/>
              </a:rPr>
              <a:t>g </a:t>
            </a:r>
            <a:r>
              <a:rPr lang="en-US" altLang="ja-JP" dirty="0" smtClean="0">
                <a:sym typeface="Symbol" pitchFamily="18" charset="2"/>
              </a:rPr>
              <a:t>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e</a:t>
            </a:r>
            <a:r>
              <a:rPr lang="en-US" altLang="ja-JP" baseline="30000" dirty="0" err="1" smtClean="0">
                <a:latin typeface="Symbol" pitchFamily="18" charset="2"/>
              </a:rPr>
              <a:t>+</a:t>
            </a:r>
            <a:r>
              <a:rPr lang="en-US" altLang="ja-JP" dirty="0" err="1" smtClean="0"/>
              <a:t>e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dirty="0" smtClean="0"/>
              <a:t>, birefringence, …</a:t>
            </a:r>
            <a:endParaRPr lang="en-US" altLang="ja-JP" baseline="30000" dirty="0" smtClean="0">
              <a:latin typeface="Symbol" pitchFamily="18" charset="2"/>
            </a:endParaRPr>
          </a:p>
          <a:p>
            <a:pPr lvl="1"/>
            <a:endParaRPr lang="en-US" altLang="ja-JP" dirty="0" smtClean="0"/>
          </a:p>
        </p:txBody>
      </p:sp>
      <p:sp>
        <p:nvSpPr>
          <p:cNvPr id="53251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Note: Critical Magnetic Field</a:t>
            </a:r>
            <a:endParaRPr lang="ja-JP" altLang="en-US" dirty="0" smtClean="0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40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Field Intensity and Time Evolution</a:t>
            </a:r>
            <a:endParaRPr lang="ja-JP" altLang="en-US" dirty="0" smtClean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16275"/>
            <a:ext cx="359251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" name="グループ化 64"/>
          <p:cNvGrpSpPr>
            <a:grpSpLocks/>
          </p:cNvGrpSpPr>
          <p:nvPr/>
        </p:nvGrpSpPr>
        <p:grpSpPr bwMode="auto">
          <a:xfrm>
            <a:off x="4284663" y="3325813"/>
            <a:ext cx="3965575" cy="2746375"/>
            <a:chOff x="590204" y="1295694"/>
            <a:chExt cx="7123125" cy="4688379"/>
          </a:xfrm>
        </p:grpSpPr>
        <p:pic>
          <p:nvPicPr>
            <p:cNvPr id="6043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" t="6120" r="34769" b="17715"/>
            <a:stretch>
              <a:fillRect/>
            </a:stretch>
          </p:blipFill>
          <p:spPr bwMode="auto">
            <a:xfrm>
              <a:off x="590204" y="1295694"/>
              <a:ext cx="7123125" cy="468837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0436" name="テキスト ボックス 67"/>
            <p:cNvSpPr txBox="1">
              <a:spLocks noChangeArrowheads="1"/>
            </p:cNvSpPr>
            <p:nvPr/>
          </p:nvSpPr>
          <p:spPr bwMode="auto">
            <a:xfrm>
              <a:off x="2563416" y="1295694"/>
              <a:ext cx="345638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grpSp>
        <p:nvGrpSpPr>
          <p:cNvPr id="91" name="グループ化 90"/>
          <p:cNvGrpSpPr>
            <a:grpSpLocks/>
          </p:cNvGrpSpPr>
          <p:nvPr/>
        </p:nvGrpSpPr>
        <p:grpSpPr bwMode="auto">
          <a:xfrm>
            <a:off x="1530350" y="2060575"/>
            <a:ext cx="3473450" cy="2451100"/>
            <a:chOff x="3779912" y="2276632"/>
            <a:chExt cx="5294849" cy="4025198"/>
          </a:xfrm>
        </p:grpSpPr>
        <p:pic>
          <p:nvPicPr>
            <p:cNvPr id="6043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7" t="8452" r="36816" b="18019"/>
            <a:stretch>
              <a:fillRect/>
            </a:stretch>
          </p:blipFill>
          <p:spPr bwMode="auto">
            <a:xfrm>
              <a:off x="3779912" y="2276632"/>
              <a:ext cx="5294849" cy="4025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3" name="テキスト ボックス 92"/>
            <p:cNvSpPr txBox="1"/>
            <p:nvPr/>
          </p:nvSpPr>
          <p:spPr>
            <a:xfrm>
              <a:off x="6405558" y="2719821"/>
              <a:ext cx="2204573" cy="1212253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1400" dirty="0" err="1">
                  <a:solidFill>
                    <a:srgbClr val="0000FF"/>
                  </a:solidFill>
                  <a:latin typeface="+mn-lt"/>
                  <a:ea typeface="HGP創英角ｺﾞｼｯｸUB" pitchFamily="50" charset="-128"/>
                </a:rPr>
                <a:t>Pb+Pb</a:t>
              </a:r>
              <a:r>
                <a:rPr lang="en-US" altLang="ja-JP" sz="1400" dirty="0">
                  <a:solidFill>
                    <a:srgbClr val="0000FF"/>
                  </a:solidFill>
                  <a:latin typeface="+mn-lt"/>
                  <a:ea typeface="HGP創英角ｺﾞｼｯｸUB" pitchFamily="50" charset="-128"/>
                </a:rPr>
                <a:t> 5.5 </a:t>
              </a:r>
              <a:r>
                <a:rPr lang="en-US" altLang="ja-JP" sz="1400" dirty="0" err="1">
                  <a:solidFill>
                    <a:srgbClr val="0000FF"/>
                  </a:solidFill>
                  <a:latin typeface="+mn-lt"/>
                  <a:ea typeface="HGP創英角ｺﾞｼｯｸUB" pitchFamily="50" charset="-128"/>
                </a:rPr>
                <a:t>TeV</a:t>
              </a:r>
              <a:endParaRPr lang="en-US" altLang="ja-JP" sz="1400" dirty="0">
                <a:solidFill>
                  <a:srgbClr val="0000FF"/>
                </a:solidFill>
                <a:latin typeface="+mn-lt"/>
                <a:ea typeface="HGP創英角ｺﾞｼｯｸUB" pitchFamily="50" charset="-128"/>
              </a:endParaRPr>
            </a:p>
            <a:p>
              <a:pPr>
                <a:defRPr/>
              </a:pPr>
              <a:r>
                <a:rPr lang="en-US" altLang="ja-JP" sz="1400" dirty="0" err="1">
                  <a:solidFill>
                    <a:srgbClr val="FF0000"/>
                  </a:solidFill>
                  <a:latin typeface="+mn-lt"/>
                  <a:ea typeface="HGP創英角ｺﾞｼｯｸUB" pitchFamily="50" charset="-128"/>
                </a:rPr>
                <a:t>Pb+Pb</a:t>
              </a:r>
              <a:r>
                <a:rPr lang="en-US" altLang="ja-JP" sz="1400" dirty="0">
                  <a:solidFill>
                    <a:srgbClr val="FF0000"/>
                  </a:solidFill>
                  <a:latin typeface="+mn-lt"/>
                  <a:ea typeface="HGP創英角ｺﾞｼｯｸUB" pitchFamily="50" charset="-128"/>
                </a:rPr>
                <a:t> 2.76 </a:t>
              </a:r>
              <a:r>
                <a:rPr lang="en-US" altLang="ja-JP" sz="1400" dirty="0" err="1">
                  <a:solidFill>
                    <a:srgbClr val="FF0000"/>
                  </a:solidFill>
                  <a:latin typeface="+mn-lt"/>
                  <a:ea typeface="HGP創英角ｺﾞｼｯｸUB" pitchFamily="50" charset="-128"/>
                </a:rPr>
                <a:t>TeV</a:t>
              </a:r>
              <a:endParaRPr lang="en-US" altLang="ja-JP" sz="1400" dirty="0">
                <a:solidFill>
                  <a:srgbClr val="FF0000"/>
                </a:solidFill>
                <a:latin typeface="+mn-lt"/>
                <a:ea typeface="HGP創英角ｺﾞｼｯｸUB" pitchFamily="50" charset="-128"/>
              </a:endParaRPr>
            </a:p>
            <a:p>
              <a:pPr>
                <a:defRPr/>
              </a:pPr>
              <a:r>
                <a:rPr lang="en-US" altLang="ja-JP" sz="1400" dirty="0" err="1">
                  <a:latin typeface="+mn-lt"/>
                  <a:ea typeface="HGP創英角ｺﾞｼｯｸUB" pitchFamily="50" charset="-128"/>
                </a:rPr>
                <a:t>Au+Au</a:t>
              </a:r>
              <a:r>
                <a:rPr lang="en-US" altLang="ja-JP" sz="1400" dirty="0">
                  <a:latin typeface="+mn-lt"/>
                  <a:ea typeface="HGP創英角ｺﾞｼｯｸUB" pitchFamily="50" charset="-128"/>
                </a:rPr>
                <a:t> 200 </a:t>
              </a:r>
              <a:r>
                <a:rPr lang="en-US" altLang="ja-JP" sz="1400" dirty="0" err="1">
                  <a:latin typeface="+mn-lt"/>
                  <a:ea typeface="HGP創英角ｺﾞｼｯｸUB" pitchFamily="50" charset="-128"/>
                </a:rPr>
                <a:t>GeV</a:t>
              </a:r>
              <a:endParaRPr lang="ja-JP" altLang="en-US" sz="1400" dirty="0">
                <a:latin typeface="+mn-lt"/>
                <a:ea typeface="HGP創英角ｺﾞｼｯｸUB" pitchFamily="50" charset="-128"/>
              </a:endParaRPr>
            </a:p>
          </p:txBody>
        </p:sp>
      </p:grpSp>
      <p:pic>
        <p:nvPicPr>
          <p:cNvPr id="100" name="Picture 2" descr="http://www.scielo.br/img/revistas/bjp/v37n2c/a27fig0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8" t="670" r="9474" b="29698"/>
          <a:stretch>
            <a:fillRect/>
          </a:stretch>
        </p:blipFill>
        <p:spPr bwMode="auto">
          <a:xfrm>
            <a:off x="5375275" y="2781300"/>
            <a:ext cx="25812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176338" y="5516563"/>
            <a:ext cx="236696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URQMD; 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Au+Au</a:t>
            </a: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 200 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GeV</a:t>
            </a:r>
            <a:endParaRPr lang="ja-JP" altLang="en-US" sz="1600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5867400" y="3608388"/>
            <a:ext cx="204628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JAM; 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Au+Au</a:t>
            </a: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 200 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GeV</a:t>
            </a:r>
            <a:endParaRPr lang="en-US" altLang="ja-JP" sz="1600" dirty="0">
              <a:solidFill>
                <a:srgbClr val="000080"/>
              </a:solidFill>
              <a:latin typeface="+mn-lt"/>
            </a:endParaRPr>
          </a:p>
          <a:p>
            <a:pPr algn="r">
              <a:defRPr/>
            </a:pP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(</a:t>
            </a:r>
            <a:r>
              <a:rPr lang="en-US" altLang="ja-JP" sz="1600" dirty="0" err="1">
                <a:solidFill>
                  <a:srgbClr val="000080"/>
                </a:solidFill>
                <a:latin typeface="+mn-lt"/>
              </a:rPr>
              <a:t>A.Tsuji</a:t>
            </a:r>
            <a:r>
              <a:rPr lang="en-US" altLang="ja-JP" sz="1600" dirty="0">
                <a:solidFill>
                  <a:srgbClr val="000080"/>
                </a:solidFill>
                <a:latin typeface="+mn-lt"/>
              </a:rPr>
              <a:t>)</a:t>
            </a:r>
            <a:endParaRPr lang="ja-JP" altLang="en-US" sz="1600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104" name="正方形/長方形 103"/>
          <p:cNvSpPr/>
          <p:nvPr/>
        </p:nvSpPr>
        <p:spPr>
          <a:xfrm>
            <a:off x="869950" y="2060575"/>
            <a:ext cx="1071563" cy="2451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02" name="テキスト ボックス 101"/>
          <p:cNvSpPr txBox="1">
            <a:spLocks noChangeArrowheads="1"/>
          </p:cNvSpPr>
          <p:nvPr/>
        </p:nvSpPr>
        <p:spPr bwMode="auto">
          <a:xfrm>
            <a:off x="1182688" y="4054475"/>
            <a:ext cx="796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0080"/>
                </a:solidFill>
                <a:latin typeface="Franklin Gothic Medium" pitchFamily="34" charset="0"/>
              </a:rPr>
              <a:t>10</a:t>
            </a:r>
            <a:r>
              <a:rPr lang="en-US" altLang="ja-JP" baseline="30000">
                <a:solidFill>
                  <a:srgbClr val="000080"/>
                </a:solidFill>
                <a:latin typeface="Franklin Gothic Medium" pitchFamily="34" charset="0"/>
              </a:rPr>
              <a:t>13</a:t>
            </a:r>
            <a:r>
              <a:rPr lang="en-US" altLang="ja-JP">
                <a:solidFill>
                  <a:srgbClr val="000080"/>
                </a:solidFill>
                <a:latin typeface="Franklin Gothic Medium" pitchFamily="34" charset="0"/>
              </a:rPr>
              <a:t> T</a:t>
            </a:r>
            <a:endParaRPr lang="ja-JP" altLang="en-US">
              <a:solidFill>
                <a:srgbClr val="000080"/>
              </a:solidFill>
              <a:latin typeface="Franklin Gothic Medium" pitchFamily="34" charset="0"/>
            </a:endParaRPr>
          </a:p>
        </p:txBody>
      </p:sp>
      <p:sp>
        <p:nvSpPr>
          <p:cNvPr id="103" name="テキスト ボックス 102"/>
          <p:cNvSpPr txBox="1">
            <a:spLocks noChangeArrowheads="1"/>
          </p:cNvSpPr>
          <p:nvPr/>
        </p:nvSpPr>
        <p:spPr bwMode="auto">
          <a:xfrm>
            <a:off x="1187450" y="2817813"/>
            <a:ext cx="795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0080"/>
                </a:solidFill>
                <a:latin typeface="Franklin Gothic Medium" pitchFamily="34" charset="0"/>
              </a:rPr>
              <a:t>10</a:t>
            </a:r>
            <a:r>
              <a:rPr lang="en-US" altLang="ja-JP" baseline="30000">
                <a:solidFill>
                  <a:srgbClr val="000080"/>
                </a:solidFill>
                <a:latin typeface="Franklin Gothic Medium" pitchFamily="34" charset="0"/>
              </a:rPr>
              <a:t>14</a:t>
            </a:r>
            <a:r>
              <a:rPr lang="en-US" altLang="ja-JP">
                <a:solidFill>
                  <a:srgbClr val="000080"/>
                </a:solidFill>
                <a:latin typeface="Franklin Gothic Medium" pitchFamily="34" charset="0"/>
              </a:rPr>
              <a:t> T</a:t>
            </a:r>
            <a:endParaRPr lang="ja-JP" altLang="en-US">
              <a:solidFill>
                <a:srgbClr val="000080"/>
              </a:solidFill>
              <a:latin typeface="Franklin Gothic Medium" pitchFamily="34" charset="0"/>
            </a:endParaRPr>
          </a:p>
        </p:txBody>
      </p:sp>
      <p:sp>
        <p:nvSpPr>
          <p:cNvPr id="105" name="テキスト ボックス 104"/>
          <p:cNvSpPr txBox="1">
            <a:spLocks noChangeArrowheads="1"/>
          </p:cNvSpPr>
          <p:nvPr/>
        </p:nvSpPr>
        <p:spPr bwMode="auto">
          <a:xfrm>
            <a:off x="5364163" y="2514600"/>
            <a:ext cx="27654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400">
                <a:solidFill>
                  <a:srgbClr val="000080"/>
                </a:solidFill>
                <a:latin typeface="Franklin Gothic Medium" pitchFamily="34" charset="0"/>
              </a:rPr>
              <a:t>baryon stopping power in account</a:t>
            </a:r>
            <a:endParaRPr lang="ja-JP" altLang="en-US" sz="1400">
              <a:solidFill>
                <a:srgbClr val="000080"/>
              </a:solidFill>
              <a:latin typeface="Franklin Gothic Medium" pitchFamily="34" charset="0"/>
            </a:endParaRP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common approach: cascade models</a:t>
            </a:r>
          </a:p>
          <a:p>
            <a:pPr lvl="1"/>
            <a:r>
              <a:rPr lang="en-US" altLang="ja-JP" dirty="0" smtClean="0"/>
              <a:t>spectator contribution dominant</a:t>
            </a:r>
          </a:p>
          <a:p>
            <a:pPr lvl="2"/>
            <a:r>
              <a:rPr lang="en-US" altLang="ja-JP" dirty="0" smtClean="0"/>
              <a:t>10</a:t>
            </a:r>
            <a:r>
              <a:rPr lang="en-US" altLang="ja-JP" baseline="30000" dirty="0" smtClean="0"/>
              <a:t>14</a:t>
            </a:r>
            <a:r>
              <a:rPr lang="en-US" altLang="ja-JP" dirty="0" smtClean="0"/>
              <a:t> – 10</a:t>
            </a:r>
            <a:r>
              <a:rPr lang="en-US" altLang="ja-JP" baseline="30000" dirty="0" smtClean="0"/>
              <a:t>15</a:t>
            </a:r>
            <a:r>
              <a:rPr lang="en-US" altLang="ja-JP" dirty="0" smtClean="0"/>
              <a:t> T at LHC</a:t>
            </a:r>
          </a:p>
          <a:p>
            <a:pPr lvl="2"/>
            <a:r>
              <a:rPr lang="en-US" altLang="ja-JP" dirty="0" smtClean="0"/>
              <a:t>short life time &lt; 1 </a:t>
            </a:r>
            <a:r>
              <a:rPr lang="en-US" altLang="ja-JP" dirty="0" err="1" smtClean="0"/>
              <a:t>fm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c</a:t>
            </a:r>
            <a:r>
              <a:rPr lang="en-US" altLang="ja-JP" dirty="0" smtClean="0"/>
              <a:t> due to Lorentz contraction</a:t>
            </a:r>
            <a:endParaRPr lang="en-US" altLang="ja-JP" dirty="0" smtClean="0">
              <a:latin typeface="Symbol" pitchFamily="18" charset="2"/>
            </a:endParaRPr>
          </a:p>
          <a:p>
            <a:pPr lvl="2"/>
            <a:r>
              <a:rPr lang="en-US" altLang="ja-JP" dirty="0" smtClean="0"/>
              <a:t>though still above </a:t>
            </a:r>
            <a:r>
              <a:rPr lang="en-US" altLang="ja-JP" i="1" dirty="0" smtClean="0"/>
              <a:t>e</a:t>
            </a:r>
            <a:r>
              <a:rPr lang="en-US" altLang="ja-JP" dirty="0" smtClean="0"/>
              <a:t>m</a:t>
            </a:r>
            <a:r>
              <a:rPr lang="en-US" altLang="ja-JP" baseline="-25000" dirty="0" smtClean="0"/>
              <a:t>e</a:t>
            </a:r>
            <a:r>
              <a:rPr lang="en-US" altLang="ja-JP" baseline="30000" dirty="0" smtClean="0"/>
              <a:t>2</a:t>
            </a:r>
            <a:r>
              <a:rPr lang="en-US" altLang="ja-JP" i="1" dirty="0" smtClean="0"/>
              <a:t> </a:t>
            </a:r>
            <a:r>
              <a:rPr lang="en-US" altLang="ja-JP" dirty="0" smtClean="0"/>
              <a:t>after several </a:t>
            </a:r>
            <a:r>
              <a:rPr lang="en-US" altLang="ja-JP" dirty="0" err="1" smtClean="0"/>
              <a:t>fm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c</a:t>
            </a:r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en-US" altLang="ja-JP" dirty="0" smtClean="0"/>
              <a:t>possible longer-lived field in “perfect fluid”</a:t>
            </a:r>
          </a:p>
          <a:p>
            <a:pPr lvl="1"/>
            <a:r>
              <a:rPr lang="en-US" altLang="ja-JP" dirty="0" smtClean="0"/>
              <a:t>participant contribution</a:t>
            </a:r>
          </a:p>
          <a:p>
            <a:pPr lvl="1"/>
            <a:r>
              <a:rPr lang="en-US" altLang="ja-JP" dirty="0" smtClean="0"/>
              <a:t>“static field” approximation</a:t>
            </a:r>
          </a:p>
          <a:p>
            <a:pPr lvl="2"/>
            <a:r>
              <a:rPr lang="en-US" altLang="ja-JP" dirty="0" smtClean="0"/>
              <a:t>10</a:t>
            </a:r>
            <a:r>
              <a:rPr lang="en-US" altLang="ja-JP" baseline="30000" dirty="0" smtClean="0"/>
              <a:t>13</a:t>
            </a:r>
            <a:r>
              <a:rPr lang="en-US" altLang="ja-JP" dirty="0" smtClean="0"/>
              <a:t> – 10</a:t>
            </a:r>
            <a:r>
              <a:rPr lang="en-US" altLang="ja-JP" baseline="30000" dirty="0" smtClean="0"/>
              <a:t>14</a:t>
            </a:r>
            <a:r>
              <a:rPr lang="en-US" altLang="ja-JP" dirty="0" smtClean="0"/>
              <a:t> T at LHC</a:t>
            </a:r>
          </a:p>
          <a:p>
            <a:pPr lvl="1"/>
            <a:endParaRPr lang="ja-JP" altLang="en-US" dirty="0" smtClean="0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41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1" grpId="0"/>
      <p:bldP spid="104" grpId="0" animBg="1"/>
      <p:bldP spid="102" grpId="0"/>
      <p:bldP spid="103" grpId="0"/>
      <p:bldP spid="10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91513" cy="5167313"/>
          </a:xfrm>
        </p:spPr>
        <p:txBody>
          <a:bodyPr/>
          <a:lstStyle/>
          <a:p>
            <a:r>
              <a:rPr lang="en-US" altLang="ja-JP" dirty="0"/>
              <a:t>m</a:t>
            </a:r>
            <a:r>
              <a:rPr lang="en-US" altLang="ja-JP" dirty="0" smtClean="0"/>
              <a:t>ust originate from initial stages</a:t>
            </a:r>
          </a:p>
          <a:p>
            <a:pPr lvl="1"/>
            <a:r>
              <a:rPr lang="en-US" altLang="ja-JP" dirty="0"/>
              <a:t>f</a:t>
            </a:r>
            <a:r>
              <a:rPr lang="en-US" altLang="ja-JP" dirty="0" smtClean="0"/>
              <a:t>ield life time ~ 0.1 </a:t>
            </a:r>
            <a:r>
              <a:rPr lang="en-US" altLang="ja-JP" dirty="0" err="1" smtClean="0"/>
              <a:t>fm</a:t>
            </a:r>
            <a:r>
              <a:rPr lang="en-US" altLang="ja-JP" dirty="0" smtClean="0"/>
              <a:t>/</a:t>
            </a:r>
            <a:r>
              <a:rPr lang="en-US" altLang="ja-JP" i="1" dirty="0" smtClean="0"/>
              <a:t>c</a:t>
            </a:r>
          </a:p>
          <a:p>
            <a:r>
              <a:rPr lang="en-US" altLang="ja-JP" dirty="0" smtClean="0"/>
              <a:t>must be electro-magnetic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r>
              <a:rPr lang="en-US" altLang="ja-JP" dirty="0" smtClean="0"/>
              <a:t>ideal probe: direct 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dirty="0" smtClean="0"/>
              <a:t>/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baseline="30000" dirty="0" smtClean="0">
                <a:sym typeface="Symbol" pitchFamily="18" charset="2"/>
              </a:rPr>
              <a:t></a:t>
            </a:r>
            <a:r>
              <a:rPr lang="ja-JP" altLang="en-US" dirty="0" smtClean="0"/>
              <a:t> </a:t>
            </a:r>
            <a:r>
              <a:rPr lang="en-US" altLang="ja-JP" dirty="0" smtClean="0"/>
              <a:t>from </a:t>
            </a:r>
            <a:r>
              <a:rPr lang="en-US" altLang="ja-JP" dirty="0" err="1" smtClean="0"/>
              <a:t>pQCD</a:t>
            </a:r>
            <a:r>
              <a:rPr lang="en-US" altLang="ja-JP" dirty="0" smtClean="0"/>
              <a:t> processes</a:t>
            </a:r>
          </a:p>
          <a:p>
            <a:r>
              <a:rPr lang="en-US" altLang="ja-JP" dirty="0"/>
              <a:t>g</a:t>
            </a:r>
            <a:r>
              <a:rPr lang="en-US" altLang="ja-JP" dirty="0" smtClean="0"/>
              <a:t>ood reference: 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dirty="0" smtClean="0"/>
              <a:t>/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baseline="30000" dirty="0" smtClean="0">
                <a:sym typeface="Symbol" pitchFamily="18" charset="2"/>
              </a:rPr>
              <a:t></a:t>
            </a:r>
            <a:r>
              <a:rPr lang="en-US" altLang="ja-JP" dirty="0" smtClean="0"/>
              <a:t> from later stages</a:t>
            </a:r>
          </a:p>
          <a:p>
            <a:pPr lvl="1"/>
            <a:r>
              <a:rPr lang="en-US" altLang="ja-JP" i="1" dirty="0" smtClean="0"/>
              <a:t>e.g.</a:t>
            </a:r>
            <a:r>
              <a:rPr lang="en-US" altLang="ja-JP" dirty="0" smtClean="0"/>
              <a:t> </a:t>
            </a:r>
            <a:r>
              <a:rPr lang="en-US" altLang="ja-JP" dirty="0" smtClean="0">
                <a:latin typeface="Symbol" pitchFamily="18" charset="2"/>
              </a:rPr>
              <a:t>p</a:t>
            </a:r>
            <a:r>
              <a:rPr lang="en-US" altLang="ja-JP" baseline="30000" dirty="0" smtClean="0">
                <a:latin typeface="Symbol" pitchFamily="18" charset="2"/>
              </a:rPr>
              <a:t>0</a:t>
            </a:r>
            <a:r>
              <a:rPr lang="en-US" altLang="ja-JP" dirty="0" smtClean="0"/>
              <a:t> decay </a:t>
            </a:r>
            <a:r>
              <a:rPr lang="en-US" altLang="ja-JP" dirty="0">
                <a:latin typeface="Symbol" pitchFamily="18" charset="2"/>
              </a:rPr>
              <a:t>g</a:t>
            </a:r>
            <a:r>
              <a:rPr lang="en-US" altLang="ja-JP" dirty="0"/>
              <a:t>/</a:t>
            </a:r>
            <a:r>
              <a:rPr lang="en-US" altLang="ja-JP" dirty="0">
                <a:latin typeface="Symbol" pitchFamily="18" charset="2"/>
              </a:rPr>
              <a:t>g</a:t>
            </a:r>
            <a:r>
              <a:rPr lang="en-US" altLang="ja-JP" baseline="30000" dirty="0" smtClean="0">
                <a:sym typeface="Symbol" pitchFamily="18" charset="2"/>
              </a:rPr>
              <a:t></a:t>
            </a:r>
            <a:r>
              <a:rPr lang="en-US" altLang="ja-JP" dirty="0" smtClean="0"/>
              <a:t> (</a:t>
            </a:r>
            <a:r>
              <a:rPr lang="en-US" altLang="ja-JP" dirty="0" err="1" smtClean="0"/>
              <a:t>Dalitz</a:t>
            </a:r>
            <a:r>
              <a:rPr lang="en-US" altLang="ja-JP" dirty="0" smtClean="0"/>
              <a:t> di-electron)</a:t>
            </a:r>
            <a:endParaRPr lang="ja-JP" altLang="en-US" dirty="0" smtClean="0"/>
          </a:p>
        </p:txBody>
      </p:sp>
      <p:sp>
        <p:nvSpPr>
          <p:cNvPr id="56323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Experimental Probes of Intense Field</a:t>
            </a:r>
            <a:endParaRPr lang="ja-JP" altLang="en-US" dirty="0" smtClean="0"/>
          </a:p>
        </p:txBody>
      </p:sp>
      <p:grpSp>
        <p:nvGrpSpPr>
          <p:cNvPr id="10" name="グループ化 27"/>
          <p:cNvGrpSpPr>
            <a:grpSpLocks/>
          </p:cNvGrpSpPr>
          <p:nvPr/>
        </p:nvGrpSpPr>
        <p:grpSpPr bwMode="auto">
          <a:xfrm>
            <a:off x="649784" y="2706362"/>
            <a:ext cx="8353582" cy="2046840"/>
            <a:chOff x="539552" y="484038"/>
            <a:chExt cx="13249154" cy="3247754"/>
          </a:xfrm>
        </p:grpSpPr>
        <p:sp>
          <p:nvSpPr>
            <p:cNvPr id="11" name="正方形/長方形 10"/>
            <p:cNvSpPr/>
            <p:nvPr/>
          </p:nvSpPr>
          <p:spPr>
            <a:xfrm>
              <a:off x="539552" y="484038"/>
              <a:ext cx="8208912" cy="3088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grpSp>
          <p:nvGrpSpPr>
            <p:cNvPr id="12" name="グループ化 29"/>
            <p:cNvGrpSpPr>
              <a:grpSpLocks/>
            </p:cNvGrpSpPr>
            <p:nvPr/>
          </p:nvGrpSpPr>
          <p:grpSpPr bwMode="auto">
            <a:xfrm>
              <a:off x="620344" y="484039"/>
              <a:ext cx="13168362" cy="3247753"/>
              <a:chOff x="355001" y="1195239"/>
              <a:chExt cx="13168362" cy="3247753"/>
            </a:xfrm>
          </p:grpSpPr>
          <p:pic>
            <p:nvPicPr>
              <p:cNvPr id="13" name="Picture 2" descr="http://www.phy.duke.edu/research/NPTheory/QGP/transport/evo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909" r="-2431"/>
              <a:stretch>
                <a:fillRect/>
              </a:stretch>
            </p:blipFill>
            <p:spPr bwMode="auto">
              <a:xfrm>
                <a:off x="355001" y="1195239"/>
                <a:ext cx="8014447" cy="1493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4" name="直線矢印コネクタ 13"/>
              <p:cNvCxnSpPr/>
              <p:nvPr/>
            </p:nvCxnSpPr>
            <p:spPr>
              <a:xfrm>
                <a:off x="2577657" y="3255909"/>
                <a:ext cx="1889112" cy="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テキスト ボックス 37"/>
              <p:cNvSpPr txBox="1">
                <a:spLocks noChangeArrowheads="1"/>
              </p:cNvSpPr>
              <p:nvPr/>
            </p:nvSpPr>
            <p:spPr bwMode="auto">
              <a:xfrm>
                <a:off x="4657183" y="2921301"/>
                <a:ext cx="2384104" cy="58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800" b="0" dirty="0" smtClean="0">
                    <a:solidFill>
                      <a:srgbClr val="FF0000"/>
                    </a:solidFill>
                    <a:latin typeface="+mn-lt"/>
                  </a:rPr>
                  <a:t>B &gt; </a:t>
                </a:r>
                <a:r>
                  <a:rPr lang="en-US" altLang="ja-JP" sz="1800" b="0" dirty="0" err="1" smtClean="0">
                    <a:solidFill>
                      <a:srgbClr val="FF0000"/>
                    </a:solidFill>
                    <a:latin typeface="+mn-lt"/>
                  </a:rPr>
                  <a:t>B</a:t>
                </a:r>
                <a:r>
                  <a:rPr lang="en-US" altLang="ja-JP" sz="1800" b="0" baseline="-25000" dirty="0" err="1" smtClean="0">
                    <a:solidFill>
                      <a:srgbClr val="FF0000"/>
                    </a:solidFill>
                    <a:latin typeface="+mn-lt"/>
                  </a:rPr>
                  <a:t>c</a:t>
                </a:r>
                <a:endParaRPr lang="ja-JP" altLang="en-US" sz="1800" b="0" dirty="0">
                  <a:solidFill>
                    <a:srgbClr val="FF0000"/>
                  </a:solidFill>
                  <a:latin typeface="+mn-lt"/>
                </a:endParaRPr>
              </a:p>
            </p:txBody>
          </p:sp>
          <p:cxnSp>
            <p:nvCxnSpPr>
              <p:cNvPr id="16" name="直線矢印コネクタ 15"/>
              <p:cNvCxnSpPr/>
              <p:nvPr/>
            </p:nvCxnSpPr>
            <p:spPr>
              <a:xfrm>
                <a:off x="2572896" y="3779600"/>
                <a:ext cx="5489541" cy="0"/>
              </a:xfrm>
              <a:prstGeom prst="straightConnector1">
                <a:avLst/>
              </a:prstGeom>
              <a:ln w="31750">
                <a:headEnd type="arrow"/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" name="直線矢印コネクタ 16"/>
              <p:cNvCxnSpPr/>
              <p:nvPr/>
            </p:nvCxnSpPr>
            <p:spPr>
              <a:xfrm>
                <a:off x="4893806" y="4194015"/>
                <a:ext cx="3168630" cy="0"/>
              </a:xfrm>
              <a:prstGeom prst="straightConnector1">
                <a:avLst/>
              </a:prstGeom>
              <a:ln w="31750">
                <a:solidFill>
                  <a:srgbClr val="608020"/>
                </a:solidFill>
                <a:headEnd type="arrow"/>
                <a:tailEnd type="arrow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8" name="テキスト ボックス 17"/>
              <p:cNvSpPr txBox="1"/>
              <p:nvPr/>
            </p:nvSpPr>
            <p:spPr>
              <a:xfrm>
                <a:off x="8102009" y="3433247"/>
                <a:ext cx="5421354" cy="5860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altLang="ja-JP" dirty="0" smtClean="0">
                    <a:solidFill>
                      <a:schemeClr val="accent6"/>
                    </a:solidFill>
                    <a:latin typeface="+mn-lt"/>
                  </a:rPr>
                  <a:t>electro-magnetic probes</a:t>
                </a:r>
                <a:endParaRPr lang="ja-JP" altLang="en-US" dirty="0">
                  <a:solidFill>
                    <a:schemeClr val="accent6"/>
                  </a:solidFill>
                  <a:latin typeface="+mn-lt"/>
                </a:endParaRPr>
              </a:p>
            </p:txBody>
          </p:sp>
          <p:sp>
            <p:nvSpPr>
              <p:cNvPr id="19" name="テキスト ボックス 41"/>
              <p:cNvSpPr txBox="1">
                <a:spLocks noChangeArrowheads="1"/>
              </p:cNvSpPr>
              <p:nvPr/>
            </p:nvSpPr>
            <p:spPr bwMode="auto">
              <a:xfrm>
                <a:off x="8102014" y="3856967"/>
                <a:ext cx="3724493" cy="586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800" b="0" dirty="0" err="1">
                    <a:solidFill>
                      <a:srgbClr val="608020"/>
                    </a:solidFill>
                    <a:latin typeface="+mn-lt"/>
                  </a:rPr>
                  <a:t>h</a:t>
                </a:r>
                <a:r>
                  <a:rPr lang="en-US" altLang="ja-JP" sz="1800" b="0" dirty="0" err="1" smtClean="0">
                    <a:solidFill>
                      <a:srgbClr val="608020"/>
                    </a:solidFill>
                    <a:latin typeface="+mn-lt"/>
                  </a:rPr>
                  <a:t>adronic</a:t>
                </a:r>
                <a:r>
                  <a:rPr lang="en-US" altLang="ja-JP" sz="1800" b="0" dirty="0" smtClean="0">
                    <a:solidFill>
                      <a:srgbClr val="608020"/>
                    </a:solidFill>
                    <a:latin typeface="+mn-lt"/>
                  </a:rPr>
                  <a:t> probes</a:t>
                </a:r>
                <a:endParaRPr lang="ja-JP" altLang="en-US" sz="1800" b="0" dirty="0">
                  <a:solidFill>
                    <a:srgbClr val="608020"/>
                  </a:solidFill>
                  <a:latin typeface="+mn-lt"/>
                </a:endParaRPr>
              </a:p>
            </p:txBody>
          </p:sp>
          <p:cxnSp>
            <p:nvCxnSpPr>
              <p:cNvPr id="20" name="直線矢印コネクタ 19"/>
              <p:cNvCxnSpPr/>
              <p:nvPr/>
            </p:nvCxnSpPr>
            <p:spPr>
              <a:xfrm>
                <a:off x="683782" y="2676995"/>
                <a:ext cx="7565979" cy="2223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テキスト ボックス 44"/>
              <p:cNvSpPr txBox="1">
                <a:spLocks noChangeArrowheads="1"/>
              </p:cNvSpPr>
              <p:nvPr/>
            </p:nvSpPr>
            <p:spPr bwMode="auto">
              <a:xfrm>
                <a:off x="2263067" y="2676236"/>
                <a:ext cx="1551585" cy="439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 b="0" dirty="0" smtClean="0">
                    <a:latin typeface="+mn-lt"/>
                  </a:rPr>
                  <a:t>0 </a:t>
                </a:r>
                <a:r>
                  <a:rPr lang="en-US" altLang="ja-JP" sz="1200" b="0" dirty="0" err="1" smtClean="0">
                    <a:latin typeface="+mn-lt"/>
                  </a:rPr>
                  <a:t>fm</a:t>
                </a:r>
                <a:r>
                  <a:rPr lang="en-US" altLang="ja-JP" sz="1200" b="0" dirty="0" smtClean="0">
                    <a:latin typeface="+mn-lt"/>
                  </a:rPr>
                  <a:t>/c</a:t>
                </a:r>
                <a:endParaRPr lang="ja-JP" altLang="en-US" sz="1200" b="0" dirty="0">
                  <a:latin typeface="+mn-lt"/>
                </a:endParaRPr>
              </a:p>
            </p:txBody>
          </p:sp>
          <p:sp>
            <p:nvSpPr>
              <p:cNvPr id="22" name="テキスト ボックス 45"/>
              <p:cNvSpPr txBox="1">
                <a:spLocks noChangeArrowheads="1"/>
              </p:cNvSpPr>
              <p:nvPr/>
            </p:nvSpPr>
            <p:spPr bwMode="auto">
              <a:xfrm>
                <a:off x="7132261" y="2755633"/>
                <a:ext cx="1935951" cy="439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 b="0" dirty="0" smtClean="0">
                    <a:latin typeface="+mn-lt"/>
                  </a:rPr>
                  <a:t>~ 10 </a:t>
                </a:r>
                <a:r>
                  <a:rPr lang="en-US" altLang="ja-JP" sz="1200" b="0" dirty="0" err="1" smtClean="0">
                    <a:latin typeface="+mn-lt"/>
                  </a:rPr>
                  <a:t>fm</a:t>
                </a:r>
                <a:r>
                  <a:rPr lang="en-US" altLang="ja-JP" sz="1200" b="0" dirty="0" smtClean="0">
                    <a:latin typeface="+mn-lt"/>
                  </a:rPr>
                  <a:t>/c</a:t>
                </a:r>
                <a:endParaRPr lang="ja-JP" altLang="en-US" sz="1200" b="0" dirty="0">
                  <a:latin typeface="+mn-lt"/>
                </a:endParaRPr>
              </a:p>
            </p:txBody>
          </p:sp>
          <p:sp>
            <p:nvSpPr>
              <p:cNvPr id="23" name="テキスト ボックス 46"/>
              <p:cNvSpPr txBox="1">
                <a:spLocks noChangeArrowheads="1"/>
              </p:cNvSpPr>
              <p:nvPr/>
            </p:nvSpPr>
            <p:spPr bwMode="auto">
              <a:xfrm>
                <a:off x="4099232" y="2698907"/>
                <a:ext cx="1999575" cy="4395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1200" b="0" dirty="0" smtClean="0">
                    <a:latin typeface="+mn-lt"/>
                  </a:rPr>
                  <a:t>~ 4 </a:t>
                </a:r>
                <a:r>
                  <a:rPr lang="en-US" altLang="ja-JP" sz="1200" b="0" dirty="0" err="1" smtClean="0">
                    <a:latin typeface="+mn-lt"/>
                  </a:rPr>
                  <a:t>fm</a:t>
                </a:r>
                <a:r>
                  <a:rPr lang="en-US" altLang="ja-JP" sz="1200" b="0" dirty="0" smtClean="0">
                    <a:latin typeface="+mn-lt"/>
                  </a:rPr>
                  <a:t>/c</a:t>
                </a:r>
                <a:endParaRPr lang="ja-JP" altLang="en-US" sz="1200" b="0" dirty="0">
                  <a:latin typeface="+mn-lt"/>
                </a:endParaRPr>
              </a:p>
            </p:txBody>
          </p:sp>
        </p:grpSp>
      </p:grp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24" name="スライド番号プレースホルダー 2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42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anisotropic decay w.r.t. magnetic field</a:t>
            </a:r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r>
              <a:rPr lang="en-US" altLang="ja-JP" dirty="0" smtClean="0"/>
              <a:t>feasibility study based on QED calculations</a:t>
            </a:r>
          </a:p>
          <a:p>
            <a:pPr lvl="1"/>
            <a:r>
              <a:rPr lang="en-US" altLang="ja-JP" dirty="0"/>
              <a:t>v</a:t>
            </a:r>
            <a:r>
              <a:rPr lang="en-US" altLang="ja-JP" dirty="0" smtClean="0"/>
              <a:t>acuum polarization tensors under magnetic field</a:t>
            </a:r>
          </a:p>
          <a:p>
            <a:pPr lvl="2"/>
            <a:r>
              <a:rPr lang="en-US" altLang="ja-JP" dirty="0"/>
              <a:t>s</a:t>
            </a:r>
            <a:r>
              <a:rPr lang="en-US" altLang="ja-JP" dirty="0" smtClean="0"/>
              <a:t>ummation for infinite Landau levels</a:t>
            </a:r>
          </a:p>
          <a:p>
            <a:pPr lvl="2"/>
            <a:r>
              <a:rPr lang="en-US" altLang="ja-JP" dirty="0"/>
              <a:t>p</a:t>
            </a:r>
            <a:r>
              <a:rPr lang="en-US" altLang="ja-JP" dirty="0" smtClean="0"/>
              <a:t>hoton momentum up to ~ </a:t>
            </a:r>
            <a:r>
              <a:rPr lang="en-US" altLang="ja-JP" dirty="0" err="1" smtClean="0"/>
              <a:t>GeV</a:t>
            </a:r>
            <a:endParaRPr lang="en-US" altLang="ja-JP" dirty="0"/>
          </a:p>
          <a:p>
            <a:pPr lvl="2"/>
            <a:r>
              <a:rPr lang="en-US" altLang="ja-JP" i="1" dirty="0"/>
              <a:t>r</a:t>
            </a:r>
            <a:r>
              <a:rPr lang="en-US" altLang="ja-JP" i="1" dirty="0" smtClean="0"/>
              <a:t>ef.</a:t>
            </a:r>
            <a:r>
              <a:rPr lang="en-US" altLang="ja-JP" dirty="0" smtClean="0"/>
              <a:t> K.-I. Ishikawa, K. </a:t>
            </a:r>
            <a:r>
              <a:rPr lang="en-US" altLang="ja-JP" dirty="0" err="1" smtClean="0"/>
              <a:t>Shigaki</a:t>
            </a:r>
            <a:r>
              <a:rPr lang="en-US" altLang="ja-JP" dirty="0" smtClean="0"/>
              <a:t> </a:t>
            </a:r>
            <a:r>
              <a:rPr lang="en-US" altLang="ja-JP" i="1" dirty="0" smtClean="0"/>
              <a:t>et al.</a:t>
            </a:r>
            <a:r>
              <a:rPr lang="en-US" altLang="ja-JP" dirty="0" smtClean="0"/>
              <a:t>,</a:t>
            </a:r>
          </a:p>
          <a:p>
            <a:pPr marL="914400" lvl="2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Int. J. Mod. Phys. A28, 1350100 (2013) </a:t>
            </a:r>
            <a:endParaRPr lang="en-US" altLang="ja-JP" dirty="0"/>
          </a:p>
          <a:p>
            <a:r>
              <a:rPr lang="en-US" altLang="ja-JP" dirty="0" smtClean="0"/>
              <a:t>anisotropy ~ </a:t>
            </a:r>
            <a:r>
              <a:rPr lang="en-US" altLang="ja-JP" i="1" dirty="0" smtClean="0"/>
              <a:t>o</a:t>
            </a:r>
            <a:r>
              <a:rPr lang="en-US" altLang="ja-JP" dirty="0" smtClean="0"/>
              <a:t>(10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baseline="30000" dirty="0" smtClean="0"/>
              <a:t>1</a:t>
            </a:r>
            <a:r>
              <a:rPr lang="en-US" altLang="ja-JP" dirty="0" smtClean="0"/>
              <a:t>)</a:t>
            </a:r>
          </a:p>
        </p:txBody>
      </p:sp>
      <p:sp>
        <p:nvSpPr>
          <p:cNvPr id="57347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 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baseline="30000" dirty="0" smtClean="0">
                <a:sym typeface="Symbol" pitchFamily="18" charset="2"/>
              </a:rPr>
              <a:t></a:t>
            </a:r>
            <a:r>
              <a:rPr lang="en-US" altLang="ja-JP" dirty="0" smtClean="0"/>
              <a:t> (Low Mass </a:t>
            </a:r>
            <a:r>
              <a:rPr lang="en-US" altLang="ja-JP" dirty="0" err="1" smtClean="0"/>
              <a:t>e</a:t>
            </a:r>
            <a:r>
              <a:rPr lang="en-US" altLang="ja-JP" baseline="30000" dirty="0" err="1" smtClean="0">
                <a:latin typeface="Symbol" panose="05050102010706020507" pitchFamily="18" charset="2"/>
              </a:rPr>
              <a:t>+</a:t>
            </a:r>
            <a:r>
              <a:rPr lang="en-US" altLang="ja-JP" dirty="0" err="1" smtClean="0"/>
              <a:t>e</a:t>
            </a:r>
            <a:r>
              <a:rPr lang="en-US" altLang="ja-JP" baseline="30000" dirty="0" smtClean="0">
                <a:latin typeface="Symbol" panose="05050102010706020507" pitchFamily="18" charset="2"/>
              </a:rPr>
              <a:t>-</a:t>
            </a:r>
            <a:r>
              <a:rPr lang="en-US" altLang="ja-JP" dirty="0" smtClean="0"/>
              <a:t>) “Polarization”</a:t>
            </a:r>
            <a:endParaRPr lang="ja-JP" altLang="en-US" dirty="0" smtClean="0"/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62332"/>
            <a:ext cx="2875839" cy="209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" y="1688488"/>
            <a:ext cx="4149152" cy="138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グループ化 57"/>
          <p:cNvGrpSpPr>
            <a:grpSpLocks/>
          </p:cNvGrpSpPr>
          <p:nvPr/>
        </p:nvGrpSpPr>
        <p:grpSpPr bwMode="auto">
          <a:xfrm flipH="1">
            <a:off x="4664295" y="2002093"/>
            <a:ext cx="3683765" cy="1106936"/>
            <a:chOff x="2393352" y="1601603"/>
            <a:chExt cx="5804770" cy="1743591"/>
          </a:xfrm>
        </p:grpSpPr>
        <p:sp>
          <p:nvSpPr>
            <p:cNvPr id="17" name="円/楕円 16"/>
            <p:cNvSpPr/>
            <p:nvPr/>
          </p:nvSpPr>
          <p:spPr>
            <a:xfrm>
              <a:off x="7525040" y="2165416"/>
              <a:ext cx="673082" cy="672817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2000" dirty="0" smtClean="0"/>
                <a:t>?</a:t>
              </a:r>
              <a:endParaRPr lang="ja-JP" altLang="en-US" sz="2000" dirty="0"/>
            </a:p>
          </p:txBody>
        </p:sp>
        <p:sp>
          <p:nvSpPr>
            <p:cNvPr id="18" name="テキスト ボックス 44"/>
            <p:cNvSpPr txBox="1">
              <a:spLocks noChangeArrowheads="1"/>
            </p:cNvSpPr>
            <p:nvPr/>
          </p:nvSpPr>
          <p:spPr bwMode="auto">
            <a:xfrm>
              <a:off x="6310478" y="1722462"/>
              <a:ext cx="784931" cy="63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b="0" dirty="0" smtClean="0">
                  <a:latin typeface="Symbol" panose="05050102010706020507" pitchFamily="18" charset="2"/>
                </a:rPr>
                <a:t>g</a:t>
              </a:r>
              <a:r>
                <a:rPr lang="en-US" altLang="ja-JP" sz="2000" baseline="30000" dirty="0" smtClean="0">
                  <a:latin typeface="Arial" charset="0"/>
                </a:rPr>
                <a:t>*</a:t>
              </a:r>
              <a:endParaRPr lang="ja-JP" altLang="en-US" sz="2000" dirty="0">
                <a:latin typeface="Arial" charset="0"/>
              </a:endParaRPr>
            </a:p>
          </p:txBody>
        </p:sp>
        <p:grpSp>
          <p:nvGrpSpPr>
            <p:cNvPr id="19" name="グループ化 56"/>
            <p:cNvGrpSpPr>
              <a:grpSpLocks/>
            </p:cNvGrpSpPr>
            <p:nvPr/>
          </p:nvGrpSpPr>
          <p:grpSpPr bwMode="auto">
            <a:xfrm>
              <a:off x="2393352" y="1601603"/>
              <a:ext cx="1636104" cy="1743591"/>
              <a:chOff x="3185061" y="1601603"/>
              <a:chExt cx="1636104" cy="1743591"/>
            </a:xfrm>
          </p:grpSpPr>
          <p:cxnSp>
            <p:nvCxnSpPr>
              <p:cNvPr id="28" name="直線矢印コネクタ 27"/>
              <p:cNvCxnSpPr/>
              <p:nvPr/>
            </p:nvCxnSpPr>
            <p:spPr>
              <a:xfrm flipH="1">
                <a:off x="4244917" y="2485956"/>
                <a:ext cx="576248" cy="493506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直線矢印コネクタ 28"/>
              <p:cNvCxnSpPr/>
              <p:nvPr/>
            </p:nvCxnSpPr>
            <p:spPr>
              <a:xfrm flipH="1" flipV="1">
                <a:off x="4211581" y="2106704"/>
                <a:ext cx="609584" cy="364972"/>
              </a:xfrm>
              <a:prstGeom prst="straightConnector1">
                <a:avLst/>
              </a:prstGeom>
              <a:ln>
                <a:solidFill>
                  <a:srgbClr val="92D050"/>
                </a:solidFill>
                <a:tailEnd type="arrow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テキスト ボックス 45"/>
              <p:cNvSpPr txBox="1">
                <a:spLocks noChangeArrowheads="1"/>
              </p:cNvSpPr>
              <p:nvPr/>
            </p:nvSpPr>
            <p:spPr bwMode="auto">
              <a:xfrm>
                <a:off x="3185061" y="2714961"/>
                <a:ext cx="1071077" cy="630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2000" b="0" dirty="0">
                    <a:latin typeface="+mn-lt"/>
                  </a:rPr>
                  <a:t>e</a:t>
                </a:r>
                <a:r>
                  <a:rPr lang="en-US" altLang="ja-JP" sz="2000" b="0" baseline="30000" dirty="0">
                    <a:latin typeface="Symbol" panose="05050102010706020507" pitchFamily="18" charset="2"/>
                  </a:rPr>
                  <a:t>+</a:t>
                </a:r>
                <a:endParaRPr lang="ja-JP" altLang="en-US" sz="2000" b="0" dirty="0">
                  <a:latin typeface="Symbol" panose="05050102010706020507" pitchFamily="18" charset="2"/>
                </a:endParaRPr>
              </a:p>
            </p:txBody>
          </p:sp>
          <p:sp>
            <p:nvSpPr>
              <p:cNvPr id="31" name="テキスト ボックス 46"/>
              <p:cNvSpPr txBox="1">
                <a:spLocks noChangeArrowheads="1"/>
              </p:cNvSpPr>
              <p:nvPr/>
            </p:nvSpPr>
            <p:spPr bwMode="auto">
              <a:xfrm>
                <a:off x="3497874" y="1601603"/>
                <a:ext cx="758264" cy="630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" pitchFamily="2" charset="2"/>
                  <a:buChar char="n"/>
                  <a:defRPr kumimoji="1" sz="2400" b="1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6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000">
                    <a:solidFill>
                      <a:schemeClr val="tx1"/>
                    </a:solidFill>
                    <a:latin typeface="Franklin Gothic Medium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ja-JP" sz="2000" b="0" dirty="0">
                    <a:latin typeface="+mn-lt"/>
                  </a:rPr>
                  <a:t>e</a:t>
                </a:r>
                <a:r>
                  <a:rPr lang="en-US" altLang="ja-JP" sz="2000" b="0" baseline="30000" dirty="0">
                    <a:latin typeface="Symbol" panose="05050102010706020507" pitchFamily="18" charset="2"/>
                  </a:rPr>
                  <a:t>-</a:t>
                </a:r>
                <a:endParaRPr lang="ja-JP" altLang="en-US" sz="2000" b="0" dirty="0">
                  <a:latin typeface="Symbol" panose="05050102010706020507" pitchFamily="18" charset="2"/>
                </a:endParaRPr>
              </a:p>
            </p:txBody>
          </p:sp>
        </p:grpSp>
        <p:grpSp>
          <p:nvGrpSpPr>
            <p:cNvPr id="20" name="グループ化 55"/>
            <p:cNvGrpSpPr>
              <a:grpSpLocks/>
            </p:cNvGrpSpPr>
            <p:nvPr/>
          </p:nvGrpSpPr>
          <p:grpSpPr bwMode="auto">
            <a:xfrm>
              <a:off x="4008819" y="1957541"/>
              <a:ext cx="3516221" cy="1028268"/>
              <a:chOff x="518386" y="2033437"/>
              <a:chExt cx="3516221" cy="1028268"/>
            </a:xfrm>
          </p:grpSpPr>
          <p:sp>
            <p:nvSpPr>
              <p:cNvPr id="22" name="円/楕円 21"/>
              <p:cNvSpPr/>
              <p:nvPr/>
            </p:nvSpPr>
            <p:spPr>
              <a:xfrm flipV="1">
                <a:off x="1835977" y="2108017"/>
                <a:ext cx="869927" cy="869585"/>
              </a:xfrm>
              <a:prstGeom prst="ellips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3" name="円/楕円 22"/>
              <p:cNvSpPr/>
              <p:nvPr/>
            </p:nvSpPr>
            <p:spPr>
              <a:xfrm>
                <a:off x="1910588" y="2184185"/>
                <a:ext cx="720706" cy="718836"/>
              </a:xfrm>
              <a:prstGeom prst="ellipse">
                <a:avLst/>
              </a:prstGeom>
              <a:ln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4" name="二等辺三角形 23"/>
              <p:cNvSpPr/>
              <p:nvPr/>
            </p:nvSpPr>
            <p:spPr>
              <a:xfrm rot="16200000">
                <a:off x="2144787" y="2845067"/>
                <a:ext cx="252307" cy="180970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5" name="二等辺三角形 24"/>
              <p:cNvSpPr/>
              <p:nvPr/>
            </p:nvSpPr>
            <p:spPr>
              <a:xfrm rot="5210584">
                <a:off x="2180505" y="2069898"/>
                <a:ext cx="252306" cy="179383"/>
              </a:xfrm>
              <a:prstGeom prst="triangle">
                <a:avLst/>
              </a:prstGeom>
              <a:solidFill>
                <a:srgbClr val="0000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6" name="フリーフォーム 25"/>
              <p:cNvSpPr/>
              <p:nvPr/>
            </p:nvSpPr>
            <p:spPr>
              <a:xfrm>
                <a:off x="2717016" y="2485684"/>
                <a:ext cx="1317591" cy="220570"/>
              </a:xfrm>
              <a:custGeom>
                <a:avLst/>
                <a:gdLst>
                  <a:gd name="connsiteX0" fmla="*/ 0 w 7248525"/>
                  <a:gd name="connsiteY0" fmla="*/ 726162 h 1481879"/>
                  <a:gd name="connsiteX1" fmla="*/ 381000 w 7248525"/>
                  <a:gd name="connsiteY1" fmla="*/ 21312 h 1481879"/>
                  <a:gd name="connsiteX2" fmla="*/ 1085850 w 7248525"/>
                  <a:gd name="connsiteY2" fmla="*/ 1450062 h 1481879"/>
                  <a:gd name="connsiteX3" fmla="*/ 1809750 w 7248525"/>
                  <a:gd name="connsiteY3" fmla="*/ 2262 h 1481879"/>
                  <a:gd name="connsiteX4" fmla="*/ 2543175 w 7248525"/>
                  <a:gd name="connsiteY4" fmla="*/ 1459587 h 1481879"/>
                  <a:gd name="connsiteX5" fmla="*/ 3248025 w 7248525"/>
                  <a:gd name="connsiteY5" fmla="*/ 30837 h 1481879"/>
                  <a:gd name="connsiteX6" fmla="*/ 3962400 w 7248525"/>
                  <a:gd name="connsiteY6" fmla="*/ 1459587 h 1481879"/>
                  <a:gd name="connsiteX7" fmla="*/ 4695825 w 7248525"/>
                  <a:gd name="connsiteY7" fmla="*/ 11787 h 1481879"/>
                  <a:gd name="connsiteX8" fmla="*/ 5429250 w 7248525"/>
                  <a:gd name="connsiteY8" fmla="*/ 1469112 h 1481879"/>
                  <a:gd name="connsiteX9" fmla="*/ 6143625 w 7248525"/>
                  <a:gd name="connsiteY9" fmla="*/ 2262 h 1481879"/>
                  <a:gd name="connsiteX10" fmla="*/ 6848475 w 7248525"/>
                  <a:gd name="connsiteY10" fmla="*/ 1469112 h 1481879"/>
                  <a:gd name="connsiteX11" fmla="*/ 7219950 w 7248525"/>
                  <a:gd name="connsiteY11" fmla="*/ 754737 h 1481879"/>
                  <a:gd name="connsiteX12" fmla="*/ 7219950 w 7248525"/>
                  <a:gd name="connsiteY12" fmla="*/ 754737 h 1481879"/>
                  <a:gd name="connsiteX13" fmla="*/ 7248525 w 7248525"/>
                  <a:gd name="connsiteY13" fmla="*/ 745212 h 1481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248525" h="1481879">
                    <a:moveTo>
                      <a:pt x="0" y="726162"/>
                    </a:moveTo>
                    <a:cubicBezTo>
                      <a:pt x="100012" y="313412"/>
                      <a:pt x="200025" y="-99338"/>
                      <a:pt x="381000" y="21312"/>
                    </a:cubicBezTo>
                    <a:cubicBezTo>
                      <a:pt x="561975" y="141962"/>
                      <a:pt x="847725" y="1453237"/>
                      <a:pt x="1085850" y="1450062"/>
                    </a:cubicBezTo>
                    <a:cubicBezTo>
                      <a:pt x="1323975" y="1446887"/>
                      <a:pt x="1566863" y="675"/>
                      <a:pt x="1809750" y="2262"/>
                    </a:cubicBezTo>
                    <a:cubicBezTo>
                      <a:pt x="2052637" y="3849"/>
                      <a:pt x="2303463" y="1454825"/>
                      <a:pt x="2543175" y="1459587"/>
                    </a:cubicBezTo>
                    <a:cubicBezTo>
                      <a:pt x="2782888" y="1464350"/>
                      <a:pt x="3011488" y="30837"/>
                      <a:pt x="3248025" y="30837"/>
                    </a:cubicBezTo>
                    <a:cubicBezTo>
                      <a:pt x="3484562" y="30837"/>
                      <a:pt x="3721100" y="1462762"/>
                      <a:pt x="3962400" y="1459587"/>
                    </a:cubicBezTo>
                    <a:cubicBezTo>
                      <a:pt x="4203700" y="1456412"/>
                      <a:pt x="4451350" y="10200"/>
                      <a:pt x="4695825" y="11787"/>
                    </a:cubicBezTo>
                    <a:cubicBezTo>
                      <a:pt x="4940300" y="13374"/>
                      <a:pt x="5187950" y="1470699"/>
                      <a:pt x="5429250" y="1469112"/>
                    </a:cubicBezTo>
                    <a:cubicBezTo>
                      <a:pt x="5670550" y="1467525"/>
                      <a:pt x="5907088" y="2262"/>
                      <a:pt x="6143625" y="2262"/>
                    </a:cubicBezTo>
                    <a:cubicBezTo>
                      <a:pt x="6380162" y="2262"/>
                      <a:pt x="6669088" y="1343700"/>
                      <a:pt x="6848475" y="1469112"/>
                    </a:cubicBezTo>
                    <a:cubicBezTo>
                      <a:pt x="7027862" y="1594524"/>
                      <a:pt x="7219950" y="754737"/>
                      <a:pt x="7219950" y="754737"/>
                    </a:cubicBezTo>
                    <a:lnTo>
                      <a:pt x="7219950" y="754737"/>
                    </a:lnTo>
                    <a:lnTo>
                      <a:pt x="7248525" y="745212"/>
                    </a:lnTo>
                  </a:path>
                </a:pathLst>
              </a:cu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27" name="フリーフォーム 26"/>
              <p:cNvSpPr/>
              <p:nvPr/>
            </p:nvSpPr>
            <p:spPr>
              <a:xfrm>
                <a:off x="518386" y="2465056"/>
                <a:ext cx="1317591" cy="220569"/>
              </a:xfrm>
              <a:custGeom>
                <a:avLst/>
                <a:gdLst>
                  <a:gd name="connsiteX0" fmla="*/ 0 w 7248525"/>
                  <a:gd name="connsiteY0" fmla="*/ 726162 h 1481879"/>
                  <a:gd name="connsiteX1" fmla="*/ 381000 w 7248525"/>
                  <a:gd name="connsiteY1" fmla="*/ 21312 h 1481879"/>
                  <a:gd name="connsiteX2" fmla="*/ 1085850 w 7248525"/>
                  <a:gd name="connsiteY2" fmla="*/ 1450062 h 1481879"/>
                  <a:gd name="connsiteX3" fmla="*/ 1809750 w 7248525"/>
                  <a:gd name="connsiteY3" fmla="*/ 2262 h 1481879"/>
                  <a:gd name="connsiteX4" fmla="*/ 2543175 w 7248525"/>
                  <a:gd name="connsiteY4" fmla="*/ 1459587 h 1481879"/>
                  <a:gd name="connsiteX5" fmla="*/ 3248025 w 7248525"/>
                  <a:gd name="connsiteY5" fmla="*/ 30837 h 1481879"/>
                  <a:gd name="connsiteX6" fmla="*/ 3962400 w 7248525"/>
                  <a:gd name="connsiteY6" fmla="*/ 1459587 h 1481879"/>
                  <a:gd name="connsiteX7" fmla="*/ 4695825 w 7248525"/>
                  <a:gd name="connsiteY7" fmla="*/ 11787 h 1481879"/>
                  <a:gd name="connsiteX8" fmla="*/ 5429250 w 7248525"/>
                  <a:gd name="connsiteY8" fmla="*/ 1469112 h 1481879"/>
                  <a:gd name="connsiteX9" fmla="*/ 6143625 w 7248525"/>
                  <a:gd name="connsiteY9" fmla="*/ 2262 h 1481879"/>
                  <a:gd name="connsiteX10" fmla="*/ 6848475 w 7248525"/>
                  <a:gd name="connsiteY10" fmla="*/ 1469112 h 1481879"/>
                  <a:gd name="connsiteX11" fmla="*/ 7219950 w 7248525"/>
                  <a:gd name="connsiteY11" fmla="*/ 754737 h 1481879"/>
                  <a:gd name="connsiteX12" fmla="*/ 7219950 w 7248525"/>
                  <a:gd name="connsiteY12" fmla="*/ 754737 h 1481879"/>
                  <a:gd name="connsiteX13" fmla="*/ 7248525 w 7248525"/>
                  <a:gd name="connsiteY13" fmla="*/ 745212 h 1481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248525" h="1481879">
                    <a:moveTo>
                      <a:pt x="0" y="726162"/>
                    </a:moveTo>
                    <a:cubicBezTo>
                      <a:pt x="100012" y="313412"/>
                      <a:pt x="200025" y="-99338"/>
                      <a:pt x="381000" y="21312"/>
                    </a:cubicBezTo>
                    <a:cubicBezTo>
                      <a:pt x="561975" y="141962"/>
                      <a:pt x="847725" y="1453237"/>
                      <a:pt x="1085850" y="1450062"/>
                    </a:cubicBezTo>
                    <a:cubicBezTo>
                      <a:pt x="1323975" y="1446887"/>
                      <a:pt x="1566863" y="675"/>
                      <a:pt x="1809750" y="2262"/>
                    </a:cubicBezTo>
                    <a:cubicBezTo>
                      <a:pt x="2052637" y="3849"/>
                      <a:pt x="2303463" y="1454825"/>
                      <a:pt x="2543175" y="1459587"/>
                    </a:cubicBezTo>
                    <a:cubicBezTo>
                      <a:pt x="2782888" y="1464350"/>
                      <a:pt x="3011488" y="30837"/>
                      <a:pt x="3248025" y="30837"/>
                    </a:cubicBezTo>
                    <a:cubicBezTo>
                      <a:pt x="3484562" y="30837"/>
                      <a:pt x="3721100" y="1462762"/>
                      <a:pt x="3962400" y="1459587"/>
                    </a:cubicBezTo>
                    <a:cubicBezTo>
                      <a:pt x="4203700" y="1456412"/>
                      <a:pt x="4451350" y="10200"/>
                      <a:pt x="4695825" y="11787"/>
                    </a:cubicBezTo>
                    <a:cubicBezTo>
                      <a:pt x="4940300" y="13374"/>
                      <a:pt x="5187950" y="1470699"/>
                      <a:pt x="5429250" y="1469112"/>
                    </a:cubicBezTo>
                    <a:cubicBezTo>
                      <a:pt x="5670550" y="1467525"/>
                      <a:pt x="5907088" y="2262"/>
                      <a:pt x="6143625" y="2262"/>
                    </a:cubicBezTo>
                    <a:cubicBezTo>
                      <a:pt x="6380162" y="2262"/>
                      <a:pt x="6669088" y="1343700"/>
                      <a:pt x="6848475" y="1469112"/>
                    </a:cubicBezTo>
                    <a:cubicBezTo>
                      <a:pt x="7027862" y="1594524"/>
                      <a:pt x="7219950" y="754737"/>
                      <a:pt x="7219950" y="754737"/>
                    </a:cubicBezTo>
                    <a:lnTo>
                      <a:pt x="7219950" y="754737"/>
                    </a:lnTo>
                    <a:lnTo>
                      <a:pt x="7248525" y="745212"/>
                    </a:lnTo>
                  </a:path>
                </a:pathLst>
              </a:cu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21" name="テキスト ボックス 62"/>
            <p:cNvSpPr txBox="1">
              <a:spLocks noChangeArrowheads="1"/>
            </p:cNvSpPr>
            <p:nvPr/>
          </p:nvSpPr>
          <p:spPr bwMode="auto">
            <a:xfrm>
              <a:off x="3918301" y="1722462"/>
              <a:ext cx="984863" cy="630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2000" b="0" dirty="0" smtClean="0">
                  <a:latin typeface="Symbol" panose="05050102010706020507" pitchFamily="18" charset="2"/>
                </a:rPr>
                <a:t>g</a:t>
              </a:r>
              <a:r>
                <a:rPr lang="en-US" altLang="ja-JP" sz="2000" baseline="30000" dirty="0" smtClean="0">
                  <a:latin typeface="Arial" charset="0"/>
                </a:rPr>
                <a:t>*</a:t>
              </a:r>
              <a:endParaRPr lang="ja-JP" altLang="en-US" sz="2000" dirty="0">
                <a:latin typeface="Arial" charset="0"/>
              </a:endParaRPr>
            </a:p>
          </p:txBody>
        </p:sp>
      </p:grp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43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/>
              <a:t>m</a:t>
            </a:r>
            <a:r>
              <a:rPr lang="en-US" altLang="ja-JP" dirty="0" smtClean="0"/>
              <a:t>ass regions (not) expecting polarization</a:t>
            </a:r>
          </a:p>
          <a:p>
            <a:pPr lvl="1"/>
            <a:r>
              <a:rPr lang="en-US" altLang="ja-JP" i="1" dirty="0" smtClean="0"/>
              <a:t>e.g.</a:t>
            </a:r>
            <a:r>
              <a:rPr lang="en-US" altLang="ja-JP" dirty="0" smtClean="0"/>
              <a:t> low mass dominated by </a:t>
            </a:r>
            <a:r>
              <a:rPr lang="en-US" altLang="ja-JP" dirty="0" smtClean="0">
                <a:latin typeface="Symbol" panose="05050102010706020507" pitchFamily="18" charset="2"/>
              </a:rPr>
              <a:t>p</a:t>
            </a:r>
            <a:r>
              <a:rPr lang="en-US" altLang="ja-JP" baseline="30000" dirty="0" smtClean="0">
                <a:latin typeface="Symbol" panose="05050102010706020507" pitchFamily="18" charset="2"/>
              </a:rPr>
              <a:t>0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Dalitz</a:t>
            </a:r>
            <a:r>
              <a:rPr lang="en-US" altLang="ja-JP" dirty="0" smtClean="0"/>
              <a:t> decay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/>
              <a:t>a</a:t>
            </a:r>
            <a:r>
              <a:rPr lang="en-US" altLang="ja-JP" dirty="0" smtClean="0"/>
              <a:t>nalysis ongoing, </a:t>
            </a:r>
            <a:r>
              <a:rPr lang="en-US" altLang="ja-JP" i="1" dirty="0" smtClean="0"/>
              <a:t>e.g.</a:t>
            </a:r>
            <a:r>
              <a:rPr lang="en-US" altLang="ja-JP" dirty="0" smtClean="0"/>
              <a:t> background understanding</a:t>
            </a:r>
          </a:p>
          <a:p>
            <a:r>
              <a:rPr lang="en-US" altLang="ja-JP" dirty="0"/>
              <a:t>h</a:t>
            </a:r>
            <a:r>
              <a:rPr lang="en-US" altLang="ja-JP" dirty="0" smtClean="0"/>
              <a:t>igh statistics high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data awaited</a:t>
            </a:r>
            <a:endParaRPr lang="ja-JP" altLang="en-US" dirty="0" smtClean="0"/>
          </a:p>
        </p:txBody>
      </p:sp>
      <p:sp>
        <p:nvSpPr>
          <p:cNvPr id="59395" name="タイトル 2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dirty="0" smtClean="0"/>
              <a:t>Work </a:t>
            </a:r>
            <a:r>
              <a:rPr lang="en-US" altLang="ja-JP" dirty="0"/>
              <a:t>i</a:t>
            </a:r>
            <a:r>
              <a:rPr lang="en-US" altLang="ja-JP" dirty="0" smtClean="0"/>
              <a:t>n Progress</a:t>
            </a:r>
            <a:endParaRPr lang="ja-JP" altLang="en-US" dirty="0" smtClean="0"/>
          </a:p>
        </p:txBody>
      </p:sp>
      <p:pic>
        <p:nvPicPr>
          <p:cNvPr id="59397" name="Picture 8" descr="C:\Users\Tsuji\Dropbox\asako\JPS2013spring\2012-Jul-04-XS_Black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3983038"/>
            <a:ext cx="31908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8" descr="C:\Users\Tsuji\Dropbox\asako\JPS2013spring\2012-Jul-04-XS_Black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3983038"/>
            <a:ext cx="31908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3" name="テキスト ボックス 32"/>
          <p:cNvSpPr txBox="1">
            <a:spLocks noChangeArrowheads="1"/>
          </p:cNvSpPr>
          <p:nvPr/>
        </p:nvSpPr>
        <p:spPr bwMode="auto">
          <a:xfrm>
            <a:off x="1136650" y="4724400"/>
            <a:ext cx="1922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400" dirty="0" smtClean="0">
                <a:solidFill>
                  <a:srgbClr val="002060"/>
                </a:solidFill>
                <a:latin typeface="+mn-lt"/>
              </a:rPr>
              <a:t>0 &lt; </a:t>
            </a:r>
            <a:r>
              <a:rPr lang="en-US" altLang="ja-JP" sz="1400" i="1" dirty="0" err="1" smtClean="0">
                <a:solidFill>
                  <a:srgbClr val="002060"/>
                </a:solidFill>
                <a:latin typeface="+mn-lt"/>
              </a:rPr>
              <a:t>M</a:t>
            </a:r>
            <a:r>
              <a:rPr lang="en-US" altLang="ja-JP" sz="1400" baseline="-25000" dirty="0" err="1" smtClean="0">
                <a:solidFill>
                  <a:srgbClr val="002060"/>
                </a:solidFill>
                <a:latin typeface="+mn-lt"/>
              </a:rPr>
              <a:t>ee</a:t>
            </a:r>
            <a:r>
              <a:rPr lang="en-US" altLang="ja-JP" sz="1400" baseline="-25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400" dirty="0" smtClean="0">
                <a:solidFill>
                  <a:srgbClr val="002060"/>
                </a:solidFill>
                <a:latin typeface="+mn-lt"/>
              </a:rPr>
              <a:t>&lt; 30 MeV/</a:t>
            </a:r>
            <a:r>
              <a:rPr lang="en-US" altLang="ja-JP" sz="1400" i="1" dirty="0" smtClean="0">
                <a:solidFill>
                  <a:srgbClr val="002060"/>
                </a:solidFill>
                <a:latin typeface="+mn-lt"/>
              </a:rPr>
              <a:t>c</a:t>
            </a:r>
            <a:r>
              <a:rPr lang="en-US" altLang="ja-JP" sz="1400" baseline="30000" dirty="0" smtClean="0">
                <a:solidFill>
                  <a:srgbClr val="002060"/>
                </a:solidFill>
                <a:latin typeface="+mn-lt"/>
              </a:rPr>
              <a:t>2</a:t>
            </a:r>
            <a:endParaRPr lang="ja-JP" altLang="en-US" sz="1400" dirty="0" smtClean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9401" name="Picture 8" descr="C:\Users\Tsuji\Dropbox\asako\JPS2013spring\2012-Jul-04-XS_Black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983038"/>
            <a:ext cx="3175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6" name="テキスト ボックス 39"/>
          <p:cNvSpPr txBox="1">
            <a:spLocks noChangeArrowheads="1"/>
          </p:cNvSpPr>
          <p:nvPr/>
        </p:nvSpPr>
        <p:spPr bwMode="auto">
          <a:xfrm>
            <a:off x="3492500" y="2252663"/>
            <a:ext cx="24907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100" dirty="0" err="1" smtClean="0">
                <a:solidFill>
                  <a:srgbClr val="002060"/>
                </a:solidFill>
                <a:latin typeface="+mn-lt"/>
              </a:rPr>
              <a:t>Pb-Pb</a:t>
            </a:r>
            <a:r>
              <a:rPr lang="en-US" altLang="ja-JP" sz="1100" dirty="0" smtClean="0">
                <a:solidFill>
                  <a:srgbClr val="002060"/>
                </a:solidFill>
                <a:latin typeface="+mn-lt"/>
              </a:rPr>
              <a:t> √</a:t>
            </a:r>
            <a:r>
              <a:rPr lang="en-US" altLang="ja-JP" sz="1100" i="1" dirty="0" err="1" smtClean="0">
                <a:solidFill>
                  <a:srgbClr val="002060"/>
                </a:solidFill>
                <a:latin typeface="+mn-lt"/>
              </a:rPr>
              <a:t>s</a:t>
            </a:r>
            <a:r>
              <a:rPr lang="en-US" altLang="ja-JP" sz="1100" baseline="-25000" dirty="0" err="1" smtClean="0">
                <a:solidFill>
                  <a:srgbClr val="002060"/>
                </a:solidFill>
                <a:latin typeface="+mn-lt"/>
              </a:rPr>
              <a:t>NN</a:t>
            </a:r>
            <a:r>
              <a:rPr lang="en-US" altLang="ja-JP" sz="1100" baseline="-25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100" dirty="0" smtClean="0">
                <a:solidFill>
                  <a:srgbClr val="002060"/>
                </a:solidFill>
                <a:latin typeface="+mn-lt"/>
              </a:rPr>
              <a:t>= 2.76 </a:t>
            </a:r>
            <a:r>
              <a:rPr lang="en-US" altLang="ja-JP" sz="1100" dirty="0" err="1" smtClean="0">
                <a:solidFill>
                  <a:srgbClr val="002060"/>
                </a:solidFill>
                <a:latin typeface="+mn-lt"/>
              </a:rPr>
              <a:t>TeV</a:t>
            </a:r>
            <a:endParaRPr lang="en-US" altLang="ja-JP" sz="1100" dirty="0" smtClean="0">
              <a:solidFill>
                <a:srgbClr val="002060"/>
              </a:solidFill>
              <a:latin typeface="+mn-lt"/>
            </a:endParaRPr>
          </a:p>
          <a:p>
            <a:pPr eaLnBrk="1" hangingPunct="1">
              <a:defRPr/>
            </a:pPr>
            <a:r>
              <a:rPr lang="en-US" altLang="ja-JP" sz="1100" dirty="0" smtClean="0">
                <a:solidFill>
                  <a:srgbClr val="002060"/>
                </a:solidFill>
                <a:latin typeface="+mn-lt"/>
              </a:rPr>
              <a:t>ALICE work in progress 22/03/2013</a:t>
            </a:r>
          </a:p>
          <a:p>
            <a:pPr eaLnBrk="1" hangingPunct="1">
              <a:defRPr/>
            </a:pPr>
            <a:r>
              <a:rPr lang="en-US" altLang="ja-JP" sz="1100" dirty="0" smtClean="0">
                <a:solidFill>
                  <a:srgbClr val="002060"/>
                </a:solidFill>
                <a:latin typeface="+mn-lt"/>
              </a:rPr>
              <a:t>EP resolution not corrected</a:t>
            </a:r>
          </a:p>
        </p:txBody>
      </p:sp>
      <p:sp>
        <p:nvSpPr>
          <p:cNvPr id="24" name="テキスト ボックス 32"/>
          <p:cNvSpPr txBox="1">
            <a:spLocks noChangeArrowheads="1"/>
          </p:cNvSpPr>
          <p:nvPr/>
        </p:nvSpPr>
        <p:spPr bwMode="auto">
          <a:xfrm>
            <a:off x="3703638" y="4724400"/>
            <a:ext cx="2206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400" dirty="0" smtClean="0">
                <a:solidFill>
                  <a:srgbClr val="002060"/>
                </a:solidFill>
                <a:latin typeface="+mn-lt"/>
              </a:rPr>
              <a:t>120 &lt; </a:t>
            </a:r>
            <a:r>
              <a:rPr lang="en-US" altLang="ja-JP" sz="1400" i="1" dirty="0" err="1" smtClean="0">
                <a:solidFill>
                  <a:srgbClr val="002060"/>
                </a:solidFill>
                <a:latin typeface="+mn-lt"/>
              </a:rPr>
              <a:t>M</a:t>
            </a:r>
            <a:r>
              <a:rPr lang="en-US" altLang="ja-JP" sz="1400" baseline="-25000" dirty="0" err="1" smtClean="0">
                <a:solidFill>
                  <a:srgbClr val="002060"/>
                </a:solidFill>
                <a:latin typeface="+mn-lt"/>
              </a:rPr>
              <a:t>ee</a:t>
            </a:r>
            <a:r>
              <a:rPr lang="en-US" altLang="ja-JP" sz="1400" baseline="-25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400" dirty="0" smtClean="0">
                <a:solidFill>
                  <a:srgbClr val="002060"/>
                </a:solidFill>
                <a:latin typeface="+mn-lt"/>
              </a:rPr>
              <a:t>&lt; 300 MeV/</a:t>
            </a:r>
            <a:r>
              <a:rPr lang="en-US" altLang="ja-JP" sz="1400" i="1" dirty="0" smtClean="0">
                <a:solidFill>
                  <a:srgbClr val="002060"/>
                </a:solidFill>
                <a:latin typeface="+mn-lt"/>
              </a:rPr>
              <a:t>c</a:t>
            </a:r>
            <a:r>
              <a:rPr lang="en-US" altLang="ja-JP" sz="1400" baseline="30000" dirty="0" smtClean="0">
                <a:solidFill>
                  <a:srgbClr val="002060"/>
                </a:solidFill>
                <a:latin typeface="+mn-lt"/>
              </a:rPr>
              <a:t>2</a:t>
            </a:r>
            <a:endParaRPr lang="ja-JP" altLang="en-US" sz="1400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5" name="テキスト ボックス 32"/>
          <p:cNvSpPr txBox="1">
            <a:spLocks noChangeArrowheads="1"/>
          </p:cNvSpPr>
          <p:nvPr/>
        </p:nvSpPr>
        <p:spPr bwMode="auto">
          <a:xfrm>
            <a:off x="6327775" y="4724400"/>
            <a:ext cx="2132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400" dirty="0" smtClean="0">
                <a:solidFill>
                  <a:srgbClr val="002060"/>
                </a:solidFill>
                <a:latin typeface="+mn-lt"/>
              </a:rPr>
              <a:t>300 &lt; </a:t>
            </a:r>
            <a:r>
              <a:rPr lang="en-US" altLang="ja-JP" sz="1400" i="1" dirty="0" err="1" smtClean="0">
                <a:solidFill>
                  <a:srgbClr val="002060"/>
                </a:solidFill>
                <a:latin typeface="+mn-lt"/>
              </a:rPr>
              <a:t>M</a:t>
            </a:r>
            <a:r>
              <a:rPr lang="en-US" altLang="ja-JP" sz="1400" baseline="-25000" dirty="0" err="1" smtClean="0">
                <a:solidFill>
                  <a:srgbClr val="002060"/>
                </a:solidFill>
                <a:latin typeface="+mn-lt"/>
              </a:rPr>
              <a:t>ee</a:t>
            </a:r>
            <a:r>
              <a:rPr lang="en-US" altLang="ja-JP" sz="1400" baseline="-25000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ja-JP" sz="1400" dirty="0" smtClean="0">
                <a:solidFill>
                  <a:srgbClr val="002060"/>
                </a:solidFill>
                <a:latin typeface="+mn-lt"/>
              </a:rPr>
              <a:t>&lt; 500 MeV/</a:t>
            </a:r>
            <a:r>
              <a:rPr lang="en-US" altLang="ja-JP" sz="1400" i="1" dirty="0" smtClean="0">
                <a:solidFill>
                  <a:srgbClr val="002060"/>
                </a:solidFill>
                <a:latin typeface="+mn-lt"/>
              </a:rPr>
              <a:t>c</a:t>
            </a:r>
            <a:r>
              <a:rPr lang="en-US" altLang="ja-JP" sz="1400" baseline="30000" dirty="0" smtClean="0">
                <a:solidFill>
                  <a:srgbClr val="002060"/>
                </a:solidFill>
                <a:latin typeface="+mn-lt"/>
              </a:rPr>
              <a:t>2</a:t>
            </a:r>
            <a:endParaRPr lang="ja-JP" altLang="en-US" sz="1400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44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Content Placeholder 6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GB" altLang="ja-JP" sz="2400" dirty="0" smtClean="0"/>
              <a:t>~ 10×charming and ~ 100×beautiful than at RHIC</a:t>
            </a:r>
          </a:p>
          <a:p>
            <a:pPr lvl="1"/>
            <a:r>
              <a:rPr lang="en-US" altLang="ja-JP" sz="2000" dirty="0" smtClean="0"/>
              <a:t>powerful probes with known mass and color charge</a:t>
            </a:r>
            <a:endParaRPr lang="en-GB" altLang="ja-JP" sz="2000" dirty="0" smtClean="0"/>
          </a:p>
          <a:p>
            <a:pPr lvl="2">
              <a:buFont typeface="Wingdings" pitchFamily="2" charset="2"/>
              <a:buNone/>
            </a:pPr>
            <a:r>
              <a:rPr lang="en-US" altLang="ja-JP" dirty="0" smtClean="0"/>
              <a:t>charm/beauty	</a:t>
            </a:r>
            <a:r>
              <a:rPr lang="en-US" altLang="ja-JP" dirty="0" err="1" smtClean="0">
                <a:latin typeface="Symbol" pitchFamily="18" charset="2"/>
              </a:rPr>
              <a:t>s</a:t>
            </a:r>
            <a:r>
              <a:rPr lang="en-US" altLang="ja-JP" baseline="-25000" dirty="0" err="1" smtClean="0"/>
              <a:t>NN</a:t>
            </a:r>
            <a:r>
              <a:rPr lang="en-US" altLang="ja-JP" dirty="0" smtClean="0"/>
              <a:t> (</a:t>
            </a:r>
            <a:r>
              <a:rPr lang="en-US" altLang="ja-JP" dirty="0" err="1" smtClean="0"/>
              <a:t>mb</a:t>
            </a:r>
            <a:r>
              <a:rPr lang="en-US" altLang="ja-JP" dirty="0" smtClean="0"/>
              <a:t>)	shadowing	multiplicity</a:t>
            </a:r>
          </a:p>
          <a:p>
            <a:pPr lvl="2"/>
            <a:r>
              <a:rPr lang="en-US" altLang="ja-JP" i="1" dirty="0" err="1" smtClean="0"/>
              <a:t>p</a:t>
            </a:r>
            <a:r>
              <a:rPr lang="en-US" altLang="ja-JP" dirty="0" err="1" smtClean="0"/>
              <a:t>+</a:t>
            </a:r>
            <a:r>
              <a:rPr lang="en-US" altLang="ja-JP" i="1" dirty="0" err="1" smtClean="0"/>
              <a:t>p</a:t>
            </a:r>
            <a:r>
              <a:rPr lang="en-US" altLang="ja-JP" dirty="0" smtClean="0"/>
              <a:t> 14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	11.2/0.5	  1.0/1.0	0.16/0.007</a:t>
            </a:r>
          </a:p>
          <a:p>
            <a:pPr lvl="2"/>
            <a:r>
              <a:rPr lang="en-US" altLang="ja-JP" dirty="0" smtClean="0"/>
              <a:t>central </a:t>
            </a:r>
            <a:r>
              <a:rPr lang="en-US" altLang="ja-JP" dirty="0" err="1" smtClean="0"/>
              <a:t>Pb+Pb</a:t>
            </a:r>
            <a:r>
              <a:rPr lang="en-US" altLang="ja-JP" dirty="0" smtClean="0"/>
              <a:t>	  6.6/0.2	0.65/0.85	 115/4.6</a:t>
            </a:r>
            <a:endParaRPr lang="en-GB" altLang="ja-JP" sz="2400" dirty="0" smtClean="0"/>
          </a:p>
          <a:p>
            <a:endParaRPr lang="en-GB" altLang="ja-JP" sz="2400" dirty="0" smtClean="0"/>
          </a:p>
          <a:p>
            <a:endParaRPr lang="en-GB" altLang="ja-JP" sz="2400" dirty="0" smtClean="0"/>
          </a:p>
          <a:p>
            <a:endParaRPr lang="en-GB" altLang="ja-JP" sz="2400" dirty="0" smtClean="0"/>
          </a:p>
          <a:p>
            <a:pPr lvl="1"/>
            <a:endParaRPr lang="en-GB" altLang="ja-JP" sz="2000" dirty="0" smtClean="0"/>
          </a:p>
          <a:p>
            <a:pPr lvl="1"/>
            <a:endParaRPr lang="en-GB" altLang="ja-JP" sz="2000" dirty="0" smtClean="0"/>
          </a:p>
          <a:p>
            <a:pPr lvl="1"/>
            <a:endParaRPr lang="en-GB" altLang="ja-JP" sz="2000" dirty="0" smtClean="0"/>
          </a:p>
          <a:p>
            <a:pPr lvl="1"/>
            <a:endParaRPr lang="en-GB" altLang="ja-JP" sz="2000" dirty="0" smtClean="0"/>
          </a:p>
          <a:p>
            <a:r>
              <a:rPr lang="en-GB" altLang="ja-JP" sz="2400" dirty="0" smtClean="0"/>
              <a:t>jets also even more powerful than at RHIC</a:t>
            </a:r>
          </a:p>
        </p:txBody>
      </p:sp>
      <p:pic>
        <p:nvPicPr>
          <p:cNvPr id="7987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068638"/>
            <a:ext cx="3240087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Heavy/Hard Probes at QCD Machine</a:t>
            </a:r>
            <a:endParaRPr lang="ja-JP" altLang="en-US" smtClean="0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45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7570788" cy="836613"/>
          </a:xfrm>
        </p:spPr>
        <p:txBody>
          <a:bodyPr/>
          <a:lstStyle/>
          <a:p>
            <a:r>
              <a:rPr lang="en-US" altLang="ja-JP" smtClean="0"/>
              <a:t>Closed Heavy Flavors in Pb+Pb</a:t>
            </a:r>
            <a:endParaRPr lang="ja-JP" altLang="en-US" smtClean="0"/>
          </a:p>
        </p:txBody>
      </p:sp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16" y="2216058"/>
            <a:ext cx="5654680" cy="40212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4435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J/</a:t>
            </a:r>
            <a:r>
              <a:rPr lang="en-US" altLang="ja-JP" dirty="0" smtClean="0">
                <a:latin typeface="Symbol" pitchFamily="18" charset="2"/>
              </a:rPr>
              <a:t>Y</a:t>
            </a:r>
            <a:r>
              <a:rPr lang="en-US" altLang="ja-JP" dirty="0" smtClean="0"/>
              <a:t> suppression as a signature of </a:t>
            </a:r>
            <a:r>
              <a:rPr lang="en-US" altLang="ja-JP" dirty="0" err="1" smtClean="0"/>
              <a:t>deconfinement</a:t>
            </a:r>
            <a:endParaRPr lang="en-US" altLang="ja-JP" dirty="0" smtClean="0"/>
          </a:p>
          <a:p>
            <a:pPr lvl="1" eaLnBrk="1" hangingPunct="1"/>
            <a:r>
              <a:rPr lang="en-US" altLang="ja-JP" dirty="0" smtClean="0"/>
              <a:t>observed at RHIC and SPS</a:t>
            </a:r>
            <a:endParaRPr lang="en-US" altLang="ja-JP" dirty="0"/>
          </a:p>
          <a:p>
            <a:pPr eaLnBrk="1" hangingPunct="1"/>
            <a:r>
              <a:rPr lang="en-US" altLang="ja-JP" dirty="0" smtClean="0"/>
              <a:t>interpretation ambiguous</a:t>
            </a:r>
          </a:p>
          <a:p>
            <a:pPr lvl="1" eaLnBrk="1" hangingPunct="1"/>
            <a:r>
              <a:rPr lang="en-US" altLang="ja-JP" dirty="0" smtClean="0"/>
              <a:t>sequential melting?</a:t>
            </a:r>
          </a:p>
          <a:p>
            <a:pPr marL="914400" lvl="2" indent="0" eaLnBrk="1" hangingPunct="1">
              <a:buNone/>
            </a:pPr>
            <a:r>
              <a:rPr lang="en-US" altLang="ja-JP" dirty="0" smtClean="0">
                <a:sym typeface="Symbol" pitchFamily="18" charset="2"/>
              </a:rPr>
              <a:t> </a:t>
            </a:r>
            <a:r>
              <a:rPr lang="en-US" altLang="ja-JP" dirty="0" smtClean="0"/>
              <a:t>further suppression at LHC</a:t>
            </a:r>
          </a:p>
          <a:p>
            <a:pPr lvl="1" eaLnBrk="1" hangingPunct="1"/>
            <a:r>
              <a:rPr lang="en-US" altLang="ja-JP" dirty="0" smtClean="0"/>
              <a:t>melting and regeneration competing?</a:t>
            </a:r>
          </a:p>
          <a:p>
            <a:pPr marL="914400" lvl="2" indent="0" eaLnBrk="1" hangingPunct="1">
              <a:buNone/>
            </a:pPr>
            <a:r>
              <a:rPr lang="en-US" altLang="ja-JP" dirty="0" smtClean="0">
                <a:sym typeface="Symbol" pitchFamily="18" charset="2"/>
              </a:rPr>
              <a:t> </a:t>
            </a:r>
            <a:r>
              <a:rPr lang="en-US" altLang="ja-JP" dirty="0" smtClean="0"/>
              <a:t>enhancement at LHC</a:t>
            </a:r>
          </a:p>
          <a:p>
            <a:pPr eaLnBrk="1" hangingPunct="1"/>
            <a:r>
              <a:rPr lang="fr-FR" altLang="ja-JP" dirty="0" smtClean="0">
                <a:sym typeface="Symbol" pitchFamily="18" charset="2"/>
              </a:rPr>
              <a:t></a:t>
            </a:r>
            <a:r>
              <a:rPr lang="en-US" altLang="ja-JP" dirty="0" smtClean="0"/>
              <a:t> another key to resolve mechanism</a:t>
            </a: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46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14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14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14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14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14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14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ja-JP" dirty="0" smtClean="0">
                <a:sym typeface="Symbol" pitchFamily="18" charset="2"/>
              </a:rPr>
              <a:t> </a:t>
            </a:r>
            <a:r>
              <a:rPr lang="en-US" altLang="ja-JP" dirty="0" smtClean="0"/>
              <a:t>Sequentially Melting?</a:t>
            </a:r>
            <a:endParaRPr lang="ja-JP" altLang="en-US" dirty="0" smtClean="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13" y="3217863"/>
            <a:ext cx="2162175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3214688"/>
            <a:ext cx="2124075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3222625"/>
            <a:ext cx="3327400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ig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71588"/>
            <a:ext cx="3816350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1300163" y="5445125"/>
            <a:ext cx="33432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2060"/>
                </a:solidFill>
                <a:latin typeface="+mn-lt"/>
              </a:rPr>
              <a:t>CMS, PRL 109, 222301 (2012)</a:t>
            </a:r>
            <a:endParaRPr lang="ja-JP" altLang="en-US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412875"/>
            <a:ext cx="1995488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fr-FR" altLang="ja-JP" dirty="0" smtClean="0">
                <a:sym typeface="Symbol" pitchFamily="18" charset="2"/>
              </a:rPr>
              <a:t></a:t>
            </a:r>
            <a:r>
              <a:rPr lang="en-US" altLang="ja-JP" dirty="0" smtClean="0"/>
              <a:t>(2S) more suppressed than </a:t>
            </a:r>
            <a:r>
              <a:rPr lang="fr-FR" altLang="ja-JP" dirty="0" smtClean="0">
                <a:sym typeface="Symbol" pitchFamily="18" charset="2"/>
              </a:rPr>
              <a:t></a:t>
            </a:r>
            <a:r>
              <a:rPr lang="en-US" altLang="ja-JP" dirty="0" smtClean="0"/>
              <a:t>(1S)</a:t>
            </a:r>
          </a:p>
          <a:p>
            <a:pPr lvl="1"/>
            <a:r>
              <a:rPr lang="en-US" altLang="ja-JP" baseline="-25000" dirty="0" smtClean="0"/>
              <a:t> </a:t>
            </a:r>
            <a:r>
              <a:rPr lang="en-US" altLang="ja-JP" dirty="0" smtClean="0">
                <a:latin typeface="Symbol" pitchFamily="18" charset="2"/>
              </a:rPr>
              <a:t>U</a:t>
            </a:r>
            <a:r>
              <a:rPr lang="en-US" altLang="ja-JP" dirty="0" smtClean="0"/>
              <a:t>(3S) even more suppressed</a:t>
            </a:r>
          </a:p>
          <a:p>
            <a:r>
              <a:rPr lang="en-US" altLang="ja-JP" dirty="0" smtClean="0"/>
              <a:t>no signature of sequential melting</a:t>
            </a:r>
          </a:p>
          <a:p>
            <a:r>
              <a:rPr lang="en-US" altLang="ja-JP" dirty="0" smtClean="0"/>
              <a:t>(feed down uncorrected)</a:t>
            </a:r>
            <a:endParaRPr lang="ja-JP" altLang="en-US" dirty="0" smtClean="0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47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Forward </a:t>
            </a:r>
            <a:r>
              <a:rPr lang="fr-FR" altLang="ja-JP" smtClean="0">
                <a:sym typeface="Symbol" pitchFamily="18" charset="2"/>
              </a:rPr>
              <a:t></a:t>
            </a:r>
            <a:r>
              <a:rPr lang="en-US" altLang="ja-JP" smtClean="0"/>
              <a:t>’s </a:t>
            </a:r>
            <a:r>
              <a:rPr lang="en-US" altLang="ja-JP" dirty="0" smtClean="0"/>
              <a:t>at ALICE</a:t>
            </a:r>
            <a:endParaRPr lang="ja-JP" altLang="en-US" dirty="0" smtClean="0"/>
          </a:p>
        </p:txBody>
      </p:sp>
      <p:graphicFrame>
        <p:nvGraphicFramePr>
          <p:cNvPr id="49155" name="オブジェクト 7"/>
          <p:cNvGraphicFramePr>
            <a:graphicFrameLocks noChangeAspect="1"/>
          </p:cNvGraphicFramePr>
          <p:nvPr/>
        </p:nvGraphicFramePr>
        <p:xfrm>
          <a:off x="1692275" y="1989138"/>
          <a:ext cx="5400675" cy="363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71" name="Acrobat Document" r:id="rId4" imgW="5400664" imgH="3638415" progId="AcroExch.Document.7">
                  <p:embed/>
                </p:oleObj>
              </mc:Choice>
              <mc:Fallback>
                <p:oleObj name="Acrobat Document" r:id="rId4" imgW="5400664" imgH="3638415" progId="AcroExch.Document.7">
                  <p:embed/>
                  <p:pic>
                    <p:nvPicPr>
                      <p:cNvPr id="0" name="オブジェクト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1989138"/>
                        <a:ext cx="5400675" cy="3638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6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forward </a:t>
            </a:r>
            <a:r>
              <a:rPr lang="fr-FR" altLang="ja-JP" dirty="0">
                <a:sym typeface="Symbol" pitchFamily="18" charset="2"/>
              </a:rPr>
              <a:t></a:t>
            </a:r>
            <a:r>
              <a:rPr lang="en-US" altLang="ja-JP" dirty="0" smtClean="0"/>
              <a:t> at ALICE </a:t>
            </a:r>
            <a:r>
              <a:rPr lang="en-US" altLang="ja-JP" dirty="0" smtClean="0">
                <a:sym typeface="Symbol" pitchFamily="18" charset="2"/>
              </a:rPr>
              <a:t> </a:t>
            </a:r>
            <a:r>
              <a:rPr lang="en-US" altLang="ja-JP" dirty="0" smtClean="0"/>
              <a:t>mid-rapidity </a:t>
            </a:r>
            <a:r>
              <a:rPr lang="fr-FR" altLang="ja-JP" dirty="0">
                <a:sym typeface="Symbol" pitchFamily="18" charset="2"/>
              </a:rPr>
              <a:t></a:t>
            </a:r>
            <a:r>
              <a:rPr lang="en-US" altLang="ja-JP" dirty="0" smtClean="0"/>
              <a:t> at CMS</a:t>
            </a:r>
          </a:p>
          <a:p>
            <a:pPr lvl="1"/>
            <a:r>
              <a:rPr lang="en-US" altLang="ja-JP" dirty="0" smtClean="0"/>
              <a:t>for both central and semi-peripheral collisions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ALICE forward upgrade: </a:t>
            </a:r>
            <a:r>
              <a:rPr lang="en-US" altLang="ja-JP" dirty="0" err="1" smtClean="0"/>
              <a:t>Muon</a:t>
            </a:r>
            <a:r>
              <a:rPr lang="en-US" altLang="ja-JP" dirty="0" smtClean="0"/>
              <a:t> Forward Tracker</a:t>
            </a:r>
            <a:endParaRPr lang="ja-JP" altLang="en-US" dirty="0" smtClean="0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48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only possible boundary to experimentally cross</a:t>
            </a:r>
          </a:p>
          <a:p>
            <a:pPr lvl="1"/>
            <a:r>
              <a:rPr lang="en-US" altLang="ja-JP" dirty="0" smtClean="0"/>
              <a:t>to prove (or disprove) paradigm of universe evolution</a:t>
            </a:r>
          </a:p>
          <a:p>
            <a:pPr lvl="1"/>
            <a:r>
              <a:rPr lang="en-US" altLang="ja-JP" dirty="0" smtClean="0"/>
              <a:t>not just to catch residue</a:t>
            </a:r>
          </a:p>
          <a:p>
            <a:pPr lvl="1"/>
            <a:endParaRPr lang="ja-JP" altLang="en-US" dirty="0" smtClean="0"/>
          </a:p>
        </p:txBody>
      </p:sp>
      <p:sp>
        <p:nvSpPr>
          <p:cNvPr id="18435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Uniqueness of QCD Phase Transition</a:t>
            </a:r>
            <a:endParaRPr lang="ja-JP" altLang="en-US" smtClean="0"/>
          </a:p>
        </p:txBody>
      </p:sp>
      <p:graphicFrame>
        <p:nvGraphicFramePr>
          <p:cNvPr id="18436" name="オブジェクト 1"/>
          <p:cNvGraphicFramePr>
            <a:graphicFrameLocks noChangeAspect="1"/>
          </p:cNvGraphicFramePr>
          <p:nvPr/>
        </p:nvGraphicFramePr>
        <p:xfrm>
          <a:off x="2771775" y="2576513"/>
          <a:ext cx="5256213" cy="371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52" name="Acrobat Document" r:id="rId3" imgW="10684800" imgH="7568280" progId="AcroExch.Document.7">
                  <p:embed/>
                </p:oleObj>
              </mc:Choice>
              <mc:Fallback>
                <p:oleObj name="Acrobat Document" r:id="rId3" imgW="10684800" imgH="7568280" progId="AcroExch.Document.7">
                  <p:embed/>
                  <p:pic>
                    <p:nvPicPr>
                      <p:cNvPr id="0" name="オブジェクト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2576513"/>
                        <a:ext cx="5256213" cy="371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827088" y="5922963"/>
            <a:ext cx="20891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2060"/>
                </a:solidFill>
                <a:latin typeface="+mn-lt"/>
              </a:rPr>
              <a:t>K. Homma, 2008/09</a:t>
            </a:r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two interesting regimes of quark-gluon droplets</a:t>
            </a:r>
          </a:p>
          <a:p>
            <a:pPr lvl="1"/>
            <a:r>
              <a:rPr lang="en-GB" altLang="ja-JP" dirty="0"/>
              <a:t>exploration on QCD phase </a:t>
            </a:r>
            <a:r>
              <a:rPr lang="en-GB" altLang="ja-JP" dirty="0" smtClean="0"/>
              <a:t>diagram</a:t>
            </a:r>
          </a:p>
          <a:p>
            <a:endParaRPr lang="en-GB" dirty="0" smtClean="0"/>
          </a:p>
          <a:p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r>
              <a:rPr lang="en-GB" dirty="0" smtClean="0"/>
              <a:t>virtues at LHC</a:t>
            </a:r>
          </a:p>
          <a:p>
            <a:pPr lvl="1"/>
            <a:r>
              <a:rPr lang="en-GB" dirty="0" smtClean="0"/>
              <a:t>not too forward for physics</a:t>
            </a:r>
          </a:p>
          <a:p>
            <a:pPr lvl="1"/>
            <a:r>
              <a:rPr lang="en-GB" dirty="0" smtClean="0"/>
              <a:t>forward enough for </a:t>
            </a:r>
            <a:r>
              <a:rPr lang="en-GB" dirty="0" err="1" smtClean="0"/>
              <a:t>muon</a:t>
            </a:r>
            <a:r>
              <a:rPr lang="en-GB" dirty="0" smtClean="0"/>
              <a:t> measurements</a:t>
            </a:r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Physics in LHC Forward Regions</a:t>
            </a:r>
            <a:endParaRPr lang="en-GB" dirty="0"/>
          </a:p>
        </p:txBody>
      </p:sp>
      <p:grpSp>
        <p:nvGrpSpPr>
          <p:cNvPr id="4" name="Grouper 3"/>
          <p:cNvGrpSpPr/>
          <p:nvPr/>
        </p:nvGrpSpPr>
        <p:grpSpPr>
          <a:xfrm>
            <a:off x="318178" y="2420888"/>
            <a:ext cx="4457452" cy="2308642"/>
            <a:chOff x="0" y="1906412"/>
            <a:chExt cx="7073900" cy="3663775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6500" y="3454400"/>
              <a:ext cx="4651418" cy="2115787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906412"/>
              <a:ext cx="7073900" cy="1680261"/>
            </a:xfrm>
            <a:prstGeom prst="rect">
              <a:avLst/>
            </a:prstGeom>
          </p:spPr>
        </p:pic>
      </p:grpSp>
      <p:grpSp>
        <p:nvGrpSpPr>
          <p:cNvPr id="9" name="図形グループ 8"/>
          <p:cNvGrpSpPr/>
          <p:nvPr/>
        </p:nvGrpSpPr>
        <p:grpSpPr>
          <a:xfrm>
            <a:off x="4710666" y="2564904"/>
            <a:ext cx="3389726" cy="2276990"/>
            <a:chOff x="5626542" y="3842266"/>
            <a:chExt cx="3389726" cy="2276990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6542" y="3842266"/>
              <a:ext cx="3389726" cy="227699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7334250" y="3987800"/>
              <a:ext cx="393700" cy="1810987"/>
            </a:xfrm>
            <a:prstGeom prst="rect">
              <a:avLst/>
            </a:prstGeom>
            <a:solidFill>
              <a:srgbClr val="CCFFCC">
                <a:alpha val="21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21650" y="3987800"/>
              <a:ext cx="273050" cy="1810987"/>
            </a:xfrm>
            <a:prstGeom prst="rect">
              <a:avLst/>
            </a:prstGeom>
            <a:solidFill>
              <a:srgbClr val="CCFFCC">
                <a:alpha val="21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日付プレースホルダー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49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89021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GB" dirty="0" smtClean="0"/>
              <a:t>2.5 (9.5</a:t>
            </a:r>
            <a:r>
              <a:rPr lang="en-GB" baseline="30000" dirty="0" smtClean="0"/>
              <a:t>∘</a:t>
            </a:r>
            <a:r>
              <a:rPr lang="en-GB" dirty="0" smtClean="0"/>
              <a:t>) &lt; </a:t>
            </a:r>
            <a:r>
              <a:rPr lang="en-GB" dirty="0" smtClean="0">
                <a:latin typeface="Symbol" charset="2"/>
                <a:cs typeface="Symbol" charset="2"/>
              </a:rPr>
              <a:t>h</a:t>
            </a:r>
            <a:r>
              <a:rPr lang="en-GB" dirty="0" smtClean="0"/>
              <a:t> &lt; 4.0 (2</a:t>
            </a:r>
            <a:r>
              <a:rPr lang="en-GB" altLang="ja-JP" baseline="30000" dirty="0"/>
              <a:t>∘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ALICE </a:t>
            </a:r>
            <a:r>
              <a:rPr lang="en-GB" dirty="0" err="1" smtClean="0"/>
              <a:t>Muon</a:t>
            </a:r>
            <a:r>
              <a:rPr lang="en-GB" dirty="0" smtClean="0"/>
              <a:t> Spectrometer</a:t>
            </a:r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408437"/>
            <a:ext cx="7668344" cy="3344154"/>
          </a:xfrm>
          <a:prstGeom prst="rect">
            <a:avLst/>
          </a:prstGeom>
        </p:spPr>
      </p:pic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545142"/>
              </p:ext>
            </p:extLst>
          </p:nvPr>
        </p:nvGraphicFramePr>
        <p:xfrm>
          <a:off x="1035050" y="22161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数式" r:id="rId4" imgW="114300" imgH="165100" progId="Equation.3">
                  <p:embed/>
                </p:oleObj>
              </mc:Choice>
              <mc:Fallback>
                <p:oleObj name="数式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35050" y="22161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Image 5" descr="0801015_01-A4-at-144-dp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36925" y="2208306"/>
            <a:ext cx="6305646" cy="3744416"/>
          </a:xfrm>
          <a:prstGeom prst="rect">
            <a:avLst/>
          </a:prstGeom>
        </p:spPr>
      </p:pic>
      <p:sp>
        <p:nvSpPr>
          <p:cNvPr id="12" name="日付プレースホルダー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50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91586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8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kumimoji="1" lang="en-US" altLang="ja-JP" dirty="0" smtClean="0"/>
              <a:t>glasses of </a:t>
            </a:r>
            <a:r>
              <a:rPr kumimoji="1" lang="en-US" altLang="ja-JP" dirty="0" err="1" smtClean="0"/>
              <a:t>muon</a:t>
            </a:r>
            <a:r>
              <a:rPr kumimoji="1" lang="en-US" altLang="ja-JP" dirty="0" smtClean="0"/>
              <a:t> spectrometer</a:t>
            </a:r>
            <a:endParaRPr kumimoji="1" lang="ja-JP" alt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Muon</a:t>
            </a:r>
            <a:r>
              <a:rPr lang="en-GB" dirty="0" smtClean="0"/>
              <a:t> Forward Tracker (2021)</a:t>
            </a:r>
            <a:endParaRPr lang="en-GB" dirty="0"/>
          </a:p>
        </p:txBody>
      </p:sp>
      <p:sp>
        <p:nvSpPr>
          <p:cNvPr id="6" name="AutoShape 2"/>
          <p:cNvSpPr>
            <a:spLocks/>
          </p:cNvSpPr>
          <p:nvPr/>
        </p:nvSpPr>
        <p:spPr bwMode="auto">
          <a:xfrm>
            <a:off x="5866210" y="1700808"/>
            <a:ext cx="1071563" cy="2500313"/>
          </a:xfrm>
          <a:prstGeom prst="roundRect">
            <a:avLst>
              <a:gd name="adj" fmla="val 12500"/>
            </a:avLst>
          </a:prstGeom>
          <a:solidFill>
            <a:srgbClr val="66CC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 rot="10800000" flipH="1">
            <a:off x="7312819" y="1783409"/>
            <a:ext cx="0" cy="2328416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rot="10800000" flipH="1">
            <a:off x="7768233" y="1780060"/>
            <a:ext cx="0" cy="2328416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 rot="10800000" flipH="1">
            <a:off x="6401991" y="1780060"/>
            <a:ext cx="0" cy="2328416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rot="10800000" flipH="1">
            <a:off x="5419725" y="2036789"/>
            <a:ext cx="0" cy="1821656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 rot="10800000">
            <a:off x="5031284" y="2146177"/>
            <a:ext cx="0" cy="1608460"/>
          </a:xfrm>
          <a:prstGeom prst="line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2751981" y="2039021"/>
            <a:ext cx="1919883" cy="1811610"/>
            <a:chOff x="0" y="0"/>
            <a:chExt cx="1720" cy="1623"/>
          </a:xfrm>
        </p:grpSpPr>
        <p:sp>
          <p:nvSpPr>
            <p:cNvPr id="16" name="AutoShape 8"/>
            <p:cNvSpPr>
              <a:spLocks/>
            </p:cNvSpPr>
            <p:nvPr/>
          </p:nvSpPr>
          <p:spPr bwMode="auto">
            <a:xfrm>
              <a:off x="0" y="273"/>
              <a:ext cx="1718" cy="1122"/>
            </a:xfrm>
            <a:prstGeom prst="roundRect">
              <a:avLst>
                <a:gd name="adj" fmla="val 10699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17" name="AutoShape 9"/>
            <p:cNvSpPr>
              <a:spLocks/>
            </p:cNvSpPr>
            <p:nvPr/>
          </p:nvSpPr>
          <p:spPr bwMode="auto">
            <a:xfrm rot="-5400000">
              <a:off x="728" y="-696"/>
              <a:ext cx="296" cy="1688"/>
            </a:xfrm>
            <a:custGeom>
              <a:avLst/>
              <a:gdLst>
                <a:gd name="T0" fmla="*/ 0 w 21600"/>
                <a:gd name="T1" fmla="*/ 21600 h 21600"/>
                <a:gd name="T2" fmla="*/ 21600 w 21600"/>
                <a:gd name="T3" fmla="*/ 21600 h 21600"/>
                <a:gd name="T4" fmla="*/ 0 w 21600"/>
                <a:gd name="T5" fmla="*/ 0 h 21600"/>
                <a:gd name="T6" fmla="*/ 0 w 21600"/>
                <a:gd name="T7" fmla="*/ 21600 h 21600"/>
                <a:gd name="T8" fmla="*/ 0 w 21600"/>
                <a:gd name="T9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8" name="AutoShape 10"/>
            <p:cNvSpPr>
              <a:spLocks/>
            </p:cNvSpPr>
            <p:nvPr/>
          </p:nvSpPr>
          <p:spPr bwMode="auto">
            <a:xfrm rot="-5400000">
              <a:off x="739" y="647"/>
              <a:ext cx="264" cy="1688"/>
            </a:xfrm>
            <a:custGeom>
              <a:avLst/>
              <a:gdLst>
                <a:gd name="T0" fmla="*/ 21600 w 21600"/>
                <a:gd name="T1" fmla="*/ 21600 h 21600"/>
                <a:gd name="T2" fmla="*/ 0 w 21600"/>
                <a:gd name="T3" fmla="*/ 21600 h 21600"/>
                <a:gd name="T4" fmla="*/ 21600 w 21600"/>
                <a:gd name="T5" fmla="*/ 0 h 21600"/>
                <a:gd name="T6" fmla="*/ 21600 w 21600"/>
                <a:gd name="T7" fmla="*/ 21600 h 21600"/>
                <a:gd name="T8" fmla="*/ 21600 w 21600"/>
                <a:gd name="T9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19" name="Rectangle 11"/>
            <p:cNvSpPr>
              <a:spLocks/>
            </p:cNvSpPr>
            <p:nvPr/>
          </p:nvSpPr>
          <p:spPr bwMode="auto">
            <a:xfrm>
              <a:off x="226" y="815"/>
              <a:ext cx="1366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>
                <a:spcBef>
                  <a:spcPts val="1055"/>
                </a:spcBef>
              </a:pPr>
              <a:r>
                <a:rPr lang="en-US" sz="1300">
                  <a:latin typeface="Helvetica Neue" charset="0"/>
                  <a:ea typeface="ＭＳ Ｐゴシック" charset="0"/>
                  <a:sym typeface="Helvetica Neue" charset="0"/>
                </a:rPr>
                <a:t>Absorber</a:t>
              </a:r>
            </a:p>
          </p:txBody>
        </p:sp>
      </p:grpSp>
      <p:sp>
        <p:nvSpPr>
          <p:cNvPr id="20" name="Freeform 13"/>
          <p:cNvSpPr>
            <a:spLocks/>
          </p:cNvSpPr>
          <p:nvPr/>
        </p:nvSpPr>
        <p:spPr bwMode="auto">
          <a:xfrm>
            <a:off x="5750124" y="2136131"/>
            <a:ext cx="1241227" cy="100459"/>
          </a:xfrm>
          <a:custGeom>
            <a:avLst/>
            <a:gdLst>
              <a:gd name="T0" fmla="*/ 0 w 21600"/>
              <a:gd name="T1" fmla="*/ 279541 h 10101"/>
              <a:gd name="T2" fmla="*/ 1765300 w 21600"/>
              <a:gd name="T3" fmla="*/ 305524 h 1010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1600" h="10101">
                <a:moveTo>
                  <a:pt x="0" y="8264"/>
                </a:moveTo>
                <a:cubicBezTo>
                  <a:pt x="0" y="8264"/>
                  <a:pt x="9095" y="-11499"/>
                  <a:pt x="21600" y="10101"/>
                </a:cubicBezTo>
              </a:path>
            </a:pathLst>
          </a:custGeom>
          <a:noFill/>
          <a:ln w="50800" cap="flat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 rot="10800000" flipH="1">
            <a:off x="4598195" y="2189709"/>
            <a:ext cx="1249040" cy="198686"/>
          </a:xfrm>
          <a:prstGeom prst="line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 rot="10800000">
            <a:off x="6980189" y="2235474"/>
            <a:ext cx="1073795" cy="313655"/>
          </a:xfrm>
          <a:prstGeom prst="line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3" name="Freeform 16"/>
          <p:cNvSpPr>
            <a:spLocks/>
          </p:cNvSpPr>
          <p:nvPr/>
        </p:nvSpPr>
        <p:spPr bwMode="auto">
          <a:xfrm rot="10800000" flipH="1">
            <a:off x="5705475" y="3635203"/>
            <a:ext cx="1241227" cy="99342"/>
          </a:xfrm>
          <a:custGeom>
            <a:avLst/>
            <a:gdLst>
              <a:gd name="T0" fmla="*/ 0 w 21600"/>
              <a:gd name="T1" fmla="*/ 276434 h 10101"/>
              <a:gd name="T2" fmla="*/ 1765300 w 21600"/>
              <a:gd name="T3" fmla="*/ 302128 h 1010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1600" h="10101">
                <a:moveTo>
                  <a:pt x="0" y="8264"/>
                </a:moveTo>
                <a:cubicBezTo>
                  <a:pt x="0" y="8264"/>
                  <a:pt x="9095" y="-11499"/>
                  <a:pt x="21600" y="10101"/>
                </a:cubicBezTo>
              </a:path>
            </a:pathLst>
          </a:custGeom>
          <a:noFill/>
          <a:ln w="50800" cap="flat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4" name="Line 17"/>
          <p:cNvSpPr>
            <a:spLocks noChangeShapeType="1"/>
          </p:cNvSpPr>
          <p:nvPr/>
        </p:nvSpPr>
        <p:spPr bwMode="auto">
          <a:xfrm>
            <a:off x="4551314" y="3483398"/>
            <a:ext cx="1249040" cy="197569"/>
          </a:xfrm>
          <a:prstGeom prst="line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 flipH="1">
            <a:off x="6937772" y="3323779"/>
            <a:ext cx="1072679" cy="312539"/>
          </a:xfrm>
          <a:prstGeom prst="line">
            <a:avLst/>
          </a:prstGeom>
          <a:noFill/>
          <a:ln w="508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grpSp>
        <p:nvGrpSpPr>
          <p:cNvPr id="26" name="Group 21"/>
          <p:cNvGrpSpPr>
            <a:grpSpLocks/>
          </p:cNvGrpSpPr>
          <p:nvPr/>
        </p:nvGrpSpPr>
        <p:grpSpPr bwMode="auto">
          <a:xfrm>
            <a:off x="1231702" y="2389511"/>
            <a:ext cx="3425652" cy="1095003"/>
            <a:chOff x="0" y="0"/>
            <a:chExt cx="3069" cy="981"/>
          </a:xfrm>
        </p:grpSpPr>
        <p:sp>
          <p:nvSpPr>
            <p:cNvPr id="27" name="AutoShape 19"/>
            <p:cNvSpPr>
              <a:spLocks/>
            </p:cNvSpPr>
            <p:nvPr/>
          </p:nvSpPr>
          <p:spPr bwMode="auto">
            <a:xfrm rot="4980001">
              <a:off x="1433" y="-1209"/>
              <a:ext cx="240" cy="3023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  <p:sp>
          <p:nvSpPr>
            <p:cNvPr id="28" name="AutoShape 20"/>
            <p:cNvSpPr>
              <a:spLocks/>
            </p:cNvSpPr>
            <p:nvPr/>
          </p:nvSpPr>
          <p:spPr bwMode="auto">
            <a:xfrm rot="5820000" flipH="1">
              <a:off x="1395" y="-834"/>
              <a:ext cx="240" cy="3023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r-FR"/>
            </a:p>
          </p:txBody>
        </p:sp>
      </p:grpSp>
      <p:sp>
        <p:nvSpPr>
          <p:cNvPr id="29" name="Line 22"/>
          <p:cNvSpPr>
            <a:spLocks noChangeShapeType="1"/>
          </p:cNvSpPr>
          <p:nvPr/>
        </p:nvSpPr>
        <p:spPr bwMode="auto">
          <a:xfrm>
            <a:off x="1410296" y="2850506"/>
            <a:ext cx="0" cy="180826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0" name="Rectangle 23"/>
          <p:cNvSpPr>
            <a:spLocks/>
          </p:cNvSpPr>
          <p:nvPr/>
        </p:nvSpPr>
        <p:spPr bwMode="auto">
          <a:xfrm>
            <a:off x="1309837" y="2654202"/>
            <a:ext cx="121186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>
              <a:spcBef>
                <a:spcPts val="1055"/>
              </a:spcBef>
            </a:pPr>
            <a:r>
              <a:rPr lang="en-US" sz="1000">
                <a:latin typeface="Helvetica Neue Medium" charset="0"/>
                <a:ea typeface="ＭＳ Ｐゴシック" charset="0"/>
                <a:sym typeface="Helvetica Neue Medium" charset="0"/>
              </a:rPr>
              <a:t>IP</a:t>
            </a:r>
          </a:p>
        </p:txBody>
      </p:sp>
      <p:sp>
        <p:nvSpPr>
          <p:cNvPr id="31" name="Line 24"/>
          <p:cNvSpPr>
            <a:spLocks noChangeShapeType="1"/>
          </p:cNvSpPr>
          <p:nvPr/>
        </p:nvSpPr>
        <p:spPr bwMode="auto">
          <a:xfrm>
            <a:off x="1115616" y="2942035"/>
            <a:ext cx="714375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grpSp>
        <p:nvGrpSpPr>
          <p:cNvPr id="32" name="Group 27"/>
          <p:cNvGrpSpPr>
            <a:grpSpLocks/>
          </p:cNvGrpSpPr>
          <p:nvPr/>
        </p:nvGrpSpPr>
        <p:grpSpPr bwMode="auto">
          <a:xfrm>
            <a:off x="1406948" y="2397324"/>
            <a:ext cx="3202409" cy="1260203"/>
            <a:chOff x="0" y="0"/>
            <a:chExt cx="2868" cy="1129"/>
          </a:xfrm>
        </p:grpSpPr>
        <p:sp>
          <p:nvSpPr>
            <p:cNvPr id="33" name="Line 25"/>
            <p:cNvSpPr>
              <a:spLocks noChangeShapeType="1"/>
            </p:cNvSpPr>
            <p:nvPr/>
          </p:nvSpPr>
          <p:spPr bwMode="auto">
            <a:xfrm rot="10800000" flipH="1">
              <a:off x="18" y="0"/>
              <a:ext cx="2832" cy="479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34" name="Line 26"/>
            <p:cNvSpPr>
              <a:spLocks noChangeShapeType="1"/>
            </p:cNvSpPr>
            <p:nvPr/>
          </p:nvSpPr>
          <p:spPr bwMode="auto">
            <a:xfrm>
              <a:off x="18" y="471"/>
              <a:ext cx="2816" cy="497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sp>
        <p:nvSpPr>
          <p:cNvPr id="35" name="Rectangle 28"/>
          <p:cNvSpPr>
            <a:spLocks/>
          </p:cNvSpPr>
          <p:nvPr/>
        </p:nvSpPr>
        <p:spPr bwMode="auto">
          <a:xfrm>
            <a:off x="5687616" y="4210051"/>
            <a:ext cx="1523628" cy="1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055"/>
              </a:spcBef>
            </a:pPr>
            <a:r>
              <a:rPr lang="en-US" sz="1300">
                <a:latin typeface="Helvetica Neue" charset="0"/>
                <a:ea typeface="ＭＳ Ｐゴシック" charset="0"/>
                <a:sym typeface="Helvetica Neue" charset="0"/>
              </a:rPr>
              <a:t>Dipole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1431023" y="2179714"/>
            <a:ext cx="1320958" cy="1512168"/>
          </a:xfrm>
          <a:prstGeom prst="roundRect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1" name="図形グループ 50"/>
          <p:cNvGrpSpPr/>
          <p:nvPr/>
        </p:nvGrpSpPr>
        <p:grpSpPr>
          <a:xfrm>
            <a:off x="1749372" y="2487815"/>
            <a:ext cx="593796" cy="911803"/>
            <a:chOff x="1749372" y="2487815"/>
            <a:chExt cx="593796" cy="911803"/>
          </a:xfrm>
        </p:grpSpPr>
        <p:sp>
          <p:nvSpPr>
            <p:cNvPr id="40" name="Line 31"/>
            <p:cNvSpPr>
              <a:spLocks noChangeShapeType="1"/>
            </p:cNvSpPr>
            <p:nvPr/>
          </p:nvSpPr>
          <p:spPr bwMode="auto">
            <a:xfrm rot="10800000" flipH="1">
              <a:off x="1892500" y="2619669"/>
              <a:ext cx="0" cy="65256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1" name="Line 32"/>
            <p:cNvSpPr>
              <a:spLocks noChangeShapeType="1"/>
            </p:cNvSpPr>
            <p:nvPr/>
          </p:nvSpPr>
          <p:spPr bwMode="auto">
            <a:xfrm rot="10800000" flipH="1">
              <a:off x="2019984" y="2596203"/>
              <a:ext cx="0" cy="702848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2" name="Line 33"/>
            <p:cNvSpPr>
              <a:spLocks noChangeShapeType="1"/>
            </p:cNvSpPr>
            <p:nvPr/>
          </p:nvSpPr>
          <p:spPr bwMode="auto">
            <a:xfrm rot="10800000" flipH="1">
              <a:off x="2181017" y="2547037"/>
              <a:ext cx="0" cy="77883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3" name="Line 34"/>
            <p:cNvSpPr>
              <a:spLocks noChangeShapeType="1"/>
            </p:cNvSpPr>
            <p:nvPr/>
          </p:nvSpPr>
          <p:spPr bwMode="auto">
            <a:xfrm rot="10800000">
              <a:off x="2343168" y="2487815"/>
              <a:ext cx="0" cy="91180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5" name="Line 31"/>
            <p:cNvSpPr>
              <a:spLocks noChangeShapeType="1"/>
            </p:cNvSpPr>
            <p:nvPr/>
          </p:nvSpPr>
          <p:spPr bwMode="auto">
            <a:xfrm rot="10800000" flipH="1">
              <a:off x="1749372" y="2619215"/>
              <a:ext cx="0" cy="65256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grpSp>
        <p:nvGrpSpPr>
          <p:cNvPr id="62" name="Grouper 61"/>
          <p:cNvGrpSpPr/>
          <p:nvPr/>
        </p:nvGrpSpPr>
        <p:grpSpPr>
          <a:xfrm>
            <a:off x="857527" y="3573016"/>
            <a:ext cx="4362545" cy="2783334"/>
            <a:chOff x="117588" y="3573016"/>
            <a:chExt cx="4362545" cy="2783334"/>
          </a:xfrm>
        </p:grpSpPr>
        <p:cxnSp>
          <p:nvCxnSpPr>
            <p:cNvPr id="46" name="Connecteur droit 45"/>
            <p:cNvCxnSpPr/>
            <p:nvPr/>
          </p:nvCxnSpPr>
          <p:spPr>
            <a:xfrm>
              <a:off x="2031861" y="3645024"/>
              <a:ext cx="2186772" cy="31688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 flipH="1">
              <a:off x="353371" y="3573016"/>
              <a:ext cx="310338" cy="38889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à coins arrondis 51"/>
            <p:cNvSpPr/>
            <p:nvPr/>
          </p:nvSpPr>
          <p:spPr>
            <a:xfrm>
              <a:off x="117588" y="3937991"/>
              <a:ext cx="4362545" cy="2418359"/>
            </a:xfrm>
            <a:prstGeom prst="roundRect">
              <a:avLst/>
            </a:prstGeom>
            <a:noFill/>
            <a:ln w="28575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9" name="Imag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677" y="3978321"/>
            <a:ext cx="3145602" cy="2313642"/>
          </a:xfrm>
          <a:prstGeom prst="rect">
            <a:avLst/>
          </a:prstGeom>
        </p:spPr>
      </p:pic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36" name="フッター プレースホルダー 3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37" name="スライド番号プレースホルダー 3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51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263298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3943087"/>
            <a:ext cx="5256584" cy="2378808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altLang="ja-JP" dirty="0" smtClean="0"/>
              <a:t>open </a:t>
            </a:r>
            <a:r>
              <a:rPr lang="en-GB" altLang="ja-JP" dirty="0"/>
              <a:t>h</a:t>
            </a:r>
            <a:r>
              <a:rPr lang="en-GB" altLang="ja-JP" dirty="0" smtClean="0"/>
              <a:t>eavy </a:t>
            </a:r>
            <a:r>
              <a:rPr lang="en-GB" altLang="ja-JP" dirty="0" err="1" smtClean="0"/>
              <a:t>flavor</a:t>
            </a:r>
            <a:endParaRPr lang="en-GB" altLang="ja-JP" dirty="0"/>
          </a:p>
          <a:p>
            <a:pPr lvl="1"/>
            <a:r>
              <a:rPr lang="en-GB" altLang="ja-JP" dirty="0" smtClean="0"/>
              <a:t>D (charm) → single </a:t>
            </a:r>
            <a:r>
              <a:rPr lang="en-GB" altLang="ja-JP" dirty="0" smtClean="0">
                <a:latin typeface="Symbol" charset="2"/>
                <a:cs typeface="Symbol" charset="2"/>
              </a:rPr>
              <a:t>m</a:t>
            </a:r>
            <a:r>
              <a:rPr lang="en-GB" altLang="ja-JP" dirty="0" smtClean="0"/>
              <a:t>, down </a:t>
            </a:r>
            <a:r>
              <a:rPr lang="en-GB" altLang="ja-JP" dirty="0"/>
              <a:t>to </a:t>
            </a:r>
            <a:r>
              <a:rPr lang="en-GB" altLang="ja-JP" i="1" dirty="0" err="1" smtClean="0"/>
              <a:t>p</a:t>
            </a:r>
            <a:r>
              <a:rPr lang="en-GB" altLang="ja-JP" baseline="-25000" dirty="0" err="1" smtClean="0"/>
              <a:t>T</a:t>
            </a:r>
            <a:r>
              <a:rPr lang="en-GB" altLang="ja-JP" baseline="-25000" dirty="0" smtClean="0"/>
              <a:t> </a:t>
            </a:r>
            <a:r>
              <a:rPr lang="en-GB" altLang="ja-JP" dirty="0" smtClean="0"/>
              <a:t>= 1 </a:t>
            </a:r>
            <a:r>
              <a:rPr lang="en-GB" altLang="ja-JP" dirty="0"/>
              <a:t>GeV/</a:t>
            </a:r>
            <a:r>
              <a:rPr lang="en-GB" altLang="ja-JP" i="1" dirty="0" smtClean="0"/>
              <a:t>c</a:t>
            </a:r>
            <a:endParaRPr lang="en-GB" altLang="ja-JP" dirty="0"/>
          </a:p>
          <a:p>
            <a:pPr lvl="1"/>
            <a:r>
              <a:rPr lang="en-GB" altLang="ja-JP" dirty="0" smtClean="0"/>
              <a:t>B (beauty</a:t>
            </a:r>
            <a:r>
              <a:rPr lang="en-GB" altLang="ja-JP" dirty="0"/>
              <a:t>) </a:t>
            </a:r>
            <a:r>
              <a:rPr lang="en-GB" altLang="ja-JP" dirty="0" smtClean="0"/>
              <a:t>→ J</a:t>
            </a:r>
            <a:r>
              <a:rPr lang="en-GB" altLang="ja-JP" dirty="0"/>
              <a:t>/</a:t>
            </a:r>
            <a:r>
              <a:rPr lang="en-GB" altLang="ja-JP" dirty="0" smtClean="0">
                <a:latin typeface="Symbol" charset="2"/>
                <a:cs typeface="Symbol" charset="2"/>
              </a:rPr>
              <a:t>y</a:t>
            </a:r>
            <a:r>
              <a:rPr lang="en-GB" altLang="ja-JP" dirty="0" smtClean="0"/>
              <a:t>, </a:t>
            </a:r>
            <a:r>
              <a:rPr lang="en-GB" altLang="ja-JP" dirty="0"/>
              <a:t>down to </a:t>
            </a:r>
            <a:r>
              <a:rPr lang="en-GB" altLang="ja-JP" i="1" dirty="0" err="1" smtClean="0"/>
              <a:t>p</a:t>
            </a:r>
            <a:r>
              <a:rPr lang="en-GB" altLang="ja-JP" baseline="-25000" dirty="0" err="1" smtClean="0"/>
              <a:t>T</a:t>
            </a:r>
            <a:r>
              <a:rPr lang="en-GB" altLang="ja-JP" baseline="-25000" dirty="0" smtClean="0"/>
              <a:t> </a:t>
            </a:r>
            <a:r>
              <a:rPr lang="en-GB" altLang="ja-JP" dirty="0" smtClean="0"/>
              <a:t>= 0</a:t>
            </a:r>
            <a:r>
              <a:rPr lang="en-GB" altLang="ja-JP" dirty="0"/>
              <a:t> </a:t>
            </a:r>
            <a:r>
              <a:rPr lang="en-GB" altLang="ja-JP" dirty="0" err="1" smtClean="0"/>
              <a:t>GeV</a:t>
            </a:r>
            <a:r>
              <a:rPr lang="en-GB" altLang="ja-JP" dirty="0" smtClean="0"/>
              <a:t>/</a:t>
            </a:r>
            <a:r>
              <a:rPr lang="en-GB" altLang="ja-JP" i="1" dirty="0" smtClean="0"/>
              <a:t>c</a:t>
            </a:r>
            <a:endParaRPr lang="en-GB" altLang="ja-JP" i="1" dirty="0"/>
          </a:p>
          <a:p>
            <a:pPr>
              <a:lnSpc>
                <a:spcPct val="100000"/>
              </a:lnSpc>
            </a:pPr>
            <a:r>
              <a:rPr lang="en-GB" altLang="ja-JP" dirty="0" err="1" smtClean="0"/>
              <a:t>quarkonia</a:t>
            </a:r>
            <a:endParaRPr lang="en-GB" altLang="ja-JP" dirty="0"/>
          </a:p>
          <a:p>
            <a:pPr lvl="1"/>
            <a:r>
              <a:rPr lang="en-GB" altLang="ja-JP" dirty="0" smtClean="0"/>
              <a:t>J</a:t>
            </a:r>
            <a:r>
              <a:rPr lang="en-GB" altLang="ja-JP" dirty="0"/>
              <a:t>/</a:t>
            </a:r>
            <a:r>
              <a:rPr lang="en-GB" altLang="ja-JP" dirty="0" smtClean="0">
                <a:latin typeface="Symbol" charset="2"/>
                <a:cs typeface="Symbol" charset="2"/>
              </a:rPr>
              <a:t>y</a:t>
            </a:r>
            <a:r>
              <a:rPr lang="en-GB" altLang="ja-JP" dirty="0" smtClean="0">
                <a:cs typeface="Symbol" charset="2"/>
              </a:rPr>
              <a:t>, </a:t>
            </a:r>
            <a:r>
              <a:rPr lang="en-GB" altLang="ja-JP" dirty="0" smtClean="0">
                <a:latin typeface="Symbol" charset="2"/>
                <a:cs typeface="Symbol" charset="2"/>
              </a:rPr>
              <a:t>y</a:t>
            </a:r>
            <a:r>
              <a:rPr lang="en-GB" altLang="ja-JP" dirty="0"/>
              <a:t>(2S</a:t>
            </a:r>
            <a:r>
              <a:rPr lang="en-GB" altLang="ja-JP" dirty="0" smtClean="0"/>
              <a:t>), </a:t>
            </a:r>
            <a:r>
              <a:rPr lang="fr-FR" altLang="ja-JP" dirty="0">
                <a:sym typeface="Symbol" pitchFamily="18" charset="2"/>
              </a:rPr>
              <a:t>(1S/2S/3S</a:t>
            </a:r>
            <a:r>
              <a:rPr lang="fr-FR" altLang="ja-JP" dirty="0" smtClean="0">
                <a:sym typeface="Symbol" pitchFamily="18" charset="2"/>
              </a:rPr>
              <a:t>)</a:t>
            </a:r>
            <a:endParaRPr lang="en-GB" altLang="ja-JP" dirty="0" smtClean="0"/>
          </a:p>
          <a:p>
            <a:pPr lvl="1"/>
            <a:r>
              <a:rPr lang="en-GB" altLang="ja-JP" dirty="0" smtClean="0"/>
              <a:t>prompt/secondary separation </a:t>
            </a:r>
            <a:endParaRPr lang="en-GB" altLang="ja-JP" dirty="0"/>
          </a:p>
          <a:p>
            <a:pPr>
              <a:lnSpc>
                <a:spcPct val="100000"/>
              </a:lnSpc>
            </a:pPr>
            <a:r>
              <a:rPr lang="en-GB" altLang="ja-JP" dirty="0"/>
              <a:t>l</a:t>
            </a:r>
            <a:r>
              <a:rPr lang="en-GB" altLang="ja-JP" dirty="0" smtClean="0"/>
              <a:t>ow mass di-</a:t>
            </a:r>
            <a:r>
              <a:rPr lang="en-GB" altLang="ja-JP" dirty="0" err="1" smtClean="0"/>
              <a:t>muon</a:t>
            </a:r>
            <a:endParaRPr lang="en-GB" altLang="ja-JP" dirty="0"/>
          </a:p>
          <a:p>
            <a:pPr lvl="1"/>
            <a:r>
              <a:rPr lang="en-US" altLang="ja-JP" dirty="0" smtClean="0"/>
              <a:t>chiral </a:t>
            </a:r>
            <a:r>
              <a:rPr lang="en-US" altLang="ja-JP" dirty="0"/>
              <a:t>symmetry restoration</a:t>
            </a:r>
          </a:p>
          <a:p>
            <a:pPr lvl="2"/>
            <a:r>
              <a:rPr lang="en-US" altLang="ja-JP" dirty="0">
                <a:latin typeface="Symbol" charset="2"/>
                <a:cs typeface="Symbol" charset="2"/>
              </a:rPr>
              <a:t>r</a:t>
            </a:r>
            <a:r>
              <a:rPr lang="en-US" altLang="ja-JP" dirty="0"/>
              <a:t>, </a:t>
            </a:r>
            <a:r>
              <a:rPr lang="en-US" altLang="ja-JP" dirty="0">
                <a:latin typeface="Symbol" charset="2"/>
                <a:cs typeface="Symbol" charset="2"/>
              </a:rPr>
              <a:t>w</a:t>
            </a:r>
            <a:r>
              <a:rPr lang="en-US" altLang="ja-JP" dirty="0"/>
              <a:t>, </a:t>
            </a:r>
            <a:r>
              <a:rPr lang="en-US" altLang="ja-JP" dirty="0">
                <a:latin typeface="Symbol" charset="2"/>
                <a:cs typeface="Symbol" charset="2"/>
              </a:rPr>
              <a:t>f</a:t>
            </a:r>
            <a:r>
              <a:rPr lang="en-US" altLang="ja-JP" dirty="0"/>
              <a:t> → </a:t>
            </a:r>
            <a:r>
              <a:rPr lang="en-US" altLang="ja-JP" dirty="0" err="1">
                <a:latin typeface="Symbol" charset="2"/>
                <a:cs typeface="Symbol" charset="2"/>
              </a:rPr>
              <a:t>m</a:t>
            </a:r>
            <a:r>
              <a:rPr lang="en-US" altLang="ja-JP" baseline="30000" dirty="0" err="1">
                <a:latin typeface="Symbol" charset="2"/>
                <a:cs typeface="Symbol" charset="2"/>
              </a:rPr>
              <a:t>+</a:t>
            </a:r>
            <a:r>
              <a:rPr lang="en-US" altLang="ja-JP" dirty="0" err="1">
                <a:latin typeface="Symbol" charset="2"/>
                <a:cs typeface="Symbol" charset="2"/>
              </a:rPr>
              <a:t>m</a:t>
            </a:r>
            <a:r>
              <a:rPr lang="en-US" altLang="ja-JP" baseline="30000" dirty="0">
                <a:latin typeface="Symbol" charset="2"/>
                <a:cs typeface="Symbol" charset="2"/>
              </a:rPr>
              <a:t>-</a:t>
            </a:r>
            <a:r>
              <a:rPr lang="en-US" altLang="ja-JP" dirty="0"/>
              <a:t> mass line shapes</a:t>
            </a:r>
          </a:p>
          <a:p>
            <a:pPr lvl="1"/>
            <a:r>
              <a:rPr lang="en-US" altLang="ja-JP" dirty="0"/>
              <a:t>direct radiation from QGP</a:t>
            </a:r>
          </a:p>
          <a:p>
            <a:pPr lvl="2"/>
            <a:r>
              <a:rPr lang="en-US" altLang="ja-JP" dirty="0"/>
              <a:t>prompt </a:t>
            </a:r>
            <a:r>
              <a:rPr lang="en-US" altLang="ja-JP" dirty="0" err="1">
                <a:latin typeface="Symbol" charset="2"/>
                <a:cs typeface="Symbol" charset="2"/>
              </a:rPr>
              <a:t>m</a:t>
            </a:r>
            <a:r>
              <a:rPr lang="en-US" altLang="ja-JP" baseline="30000" dirty="0" err="1">
                <a:latin typeface="Symbol" charset="2"/>
                <a:cs typeface="Symbol" charset="2"/>
              </a:rPr>
              <a:t>+</a:t>
            </a:r>
            <a:r>
              <a:rPr lang="en-US" altLang="ja-JP" dirty="0" err="1">
                <a:latin typeface="Symbol" charset="2"/>
                <a:cs typeface="Symbol" charset="2"/>
              </a:rPr>
              <a:t>m</a:t>
            </a:r>
            <a:r>
              <a:rPr lang="en-US" altLang="ja-JP" baseline="30000" dirty="0">
                <a:latin typeface="Symbol" charset="2"/>
                <a:cs typeface="Symbol" charset="2"/>
              </a:rPr>
              <a:t>-</a:t>
            </a:r>
            <a:r>
              <a:rPr lang="en-US" altLang="ja-JP" dirty="0"/>
              <a:t> continuum</a:t>
            </a:r>
          </a:p>
          <a:p>
            <a:pPr lvl="1"/>
            <a:endParaRPr lang="en-GB" altLang="ja-JP" dirty="0"/>
          </a:p>
          <a:p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Physics </a:t>
            </a:r>
            <a:r>
              <a:rPr lang="en-GB" dirty="0"/>
              <a:t>C</a:t>
            </a:r>
            <a:r>
              <a:rPr lang="en-GB" dirty="0" smtClean="0"/>
              <a:t>ases</a:t>
            </a:r>
            <a:endParaRPr lang="en-GB" dirty="0"/>
          </a:p>
        </p:txBody>
      </p:sp>
      <p:sp>
        <p:nvSpPr>
          <p:cNvPr id="11" name="日付プレースホルダー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52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74850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2211" r="50515"/>
          <a:stretch/>
        </p:blipFill>
        <p:spPr>
          <a:xfrm>
            <a:off x="701484" y="2636912"/>
            <a:ext cx="3510476" cy="337686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/>
          <a:srcRect l="51235"/>
          <a:stretch/>
        </p:blipFill>
        <p:spPr>
          <a:xfrm>
            <a:off x="4855272" y="2652245"/>
            <a:ext cx="3605160" cy="3361956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3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ja-JP" dirty="0" smtClean="0"/>
              <a:t>significant improvement on LVM with MFT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mass resolution by </a:t>
            </a:r>
            <a:r>
              <a:rPr lang="en-US" altLang="ja-JP" dirty="0" smtClean="0"/>
              <a:t>~4</a:t>
            </a:r>
          </a:p>
          <a:p>
            <a:pPr lvl="1"/>
            <a:r>
              <a:rPr lang="en-US" altLang="ja-JP" dirty="0" smtClean="0"/>
              <a:t>S/B ratio </a:t>
            </a:r>
            <a:r>
              <a:rPr lang="en-US" altLang="ja-JP" dirty="0"/>
              <a:t>by </a:t>
            </a:r>
            <a:r>
              <a:rPr lang="en-US" altLang="ja-JP" dirty="0" smtClean="0"/>
              <a:t>~</a:t>
            </a:r>
            <a:r>
              <a:rPr kumimoji="1" lang="en-US" altLang="ja-JP" dirty="0" smtClean="0"/>
              <a:t>10</a:t>
            </a:r>
            <a:endParaRPr kumimoji="1" lang="en-US" altLang="ja-JP" dirty="0" smtClean="0">
              <a:solidFill>
                <a:srgbClr val="FF00FF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Low Mass Physics Enhancement</a:t>
            </a:r>
            <a:endParaRPr kumimoji="1" lang="ja-JP" altLang="en-US" dirty="0"/>
          </a:p>
        </p:txBody>
      </p:sp>
      <p:sp>
        <p:nvSpPr>
          <p:cNvPr id="4" name="右矢印 3"/>
          <p:cNvSpPr/>
          <p:nvPr/>
        </p:nvSpPr>
        <p:spPr>
          <a:xfrm>
            <a:off x="4283968" y="3212976"/>
            <a:ext cx="476628" cy="194421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日付プレースホルダー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53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606812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altLang="ja-JP" dirty="0" smtClean="0"/>
              <a:t>to lead low mass physics</a:t>
            </a:r>
          </a:p>
          <a:p>
            <a:r>
              <a:rPr lang="en-US" altLang="ja-JP" dirty="0" smtClean="0"/>
              <a:t>expertise in laser soldering bonding</a:t>
            </a:r>
          </a:p>
          <a:p>
            <a:pPr lvl="1"/>
            <a:r>
              <a:rPr lang="en-US" altLang="ja-JP" dirty="0"/>
              <a:t>between Si sensor chip and flexible printed circuit</a:t>
            </a:r>
          </a:p>
          <a:p>
            <a:pPr lvl="1"/>
            <a:r>
              <a:rPr lang="en-US" altLang="ja-JP" dirty="0" smtClean="0"/>
              <a:t>first hybrid integrated circuit assembly test satisfactory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/>
          </a:p>
          <a:p>
            <a:pPr lvl="1"/>
            <a:endParaRPr lang="en-US" altLang="ja-JP" dirty="0" smtClean="0"/>
          </a:p>
          <a:p>
            <a:pPr lvl="1"/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in charge of detector control system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Hiroshima Now on MFT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3223830"/>
            <a:ext cx="1656184" cy="2484276"/>
          </a:xfrm>
          <a:prstGeom prst="rect">
            <a:avLst/>
          </a:prstGeom>
        </p:spPr>
      </p:pic>
      <p:pic>
        <p:nvPicPr>
          <p:cNvPr id="8" name="Image 26" descr="Screen Shot 2014-09-30 at 09.28.5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 r="8230" b="1600"/>
          <a:stretch/>
        </p:blipFill>
        <p:spPr>
          <a:xfrm>
            <a:off x="467544" y="3361298"/>
            <a:ext cx="3049978" cy="1855327"/>
          </a:xfrm>
          <a:prstGeom prst="rect">
            <a:avLst/>
          </a:prstGeom>
        </p:spPr>
      </p:pic>
      <p:pic>
        <p:nvPicPr>
          <p:cNvPr id="9" name="7129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8889" t="33704" r="37555" b="41852"/>
          <a:stretch/>
        </p:blipFill>
        <p:spPr>
          <a:xfrm>
            <a:off x="6300192" y="3344417"/>
            <a:ext cx="2168422" cy="1800200"/>
          </a:xfrm>
          <a:prstGeom prst="rect">
            <a:avLst/>
          </a:prstGeom>
          <a:ln w="63500" cap="sq">
            <a:noFill/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7904" y="3344417"/>
            <a:ext cx="2400266" cy="1800200"/>
          </a:xfrm>
          <a:prstGeom prst="rect">
            <a:avLst/>
          </a:prstGeom>
          <a:ln w="28575" cmpd="sng">
            <a:noFill/>
          </a:ln>
        </p:spPr>
      </p:pic>
      <p:sp>
        <p:nvSpPr>
          <p:cNvPr id="11" name="テキスト ボックス 10"/>
          <p:cNvSpPr txBox="1"/>
          <p:nvPr/>
        </p:nvSpPr>
        <p:spPr>
          <a:xfrm>
            <a:off x="3478787" y="5216625"/>
            <a:ext cx="2820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0080"/>
                </a:solidFill>
                <a:latin typeface="+mn-lt"/>
              </a:rPr>
              <a:t>laser soldering machine</a:t>
            </a:r>
            <a:endParaRPr kumimoji="1" lang="ja-JP" altLang="en-US" dirty="0">
              <a:solidFill>
                <a:srgbClr val="000080"/>
              </a:solidFill>
              <a:latin typeface="+mn-lt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138081" y="5216625"/>
            <a:ext cx="2525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000080"/>
                </a:solidFill>
                <a:latin typeface="+mn-lt"/>
              </a:rPr>
              <a:t>l</a:t>
            </a:r>
            <a:r>
              <a:rPr lang="en-US" altLang="ja-JP" dirty="0" smtClean="0">
                <a:solidFill>
                  <a:srgbClr val="000080"/>
                </a:solidFill>
                <a:latin typeface="+mn-lt"/>
              </a:rPr>
              <a:t>aser soldering process</a:t>
            </a:r>
            <a:endParaRPr kumimoji="1" lang="ja-JP" altLang="en-US" dirty="0">
              <a:solidFill>
                <a:srgbClr val="000080"/>
              </a:solidFill>
              <a:latin typeface="+mn-lt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8"/>
          <a:srcRect l="6504" t="12362" r="6209" b="16714"/>
          <a:stretch/>
        </p:blipFill>
        <p:spPr>
          <a:xfrm>
            <a:off x="4211960" y="3632449"/>
            <a:ext cx="3757503" cy="1717869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9"/>
          <a:srcRect l="4012" t="2869" r="5083" b="4909"/>
          <a:stretch/>
        </p:blipFill>
        <p:spPr>
          <a:xfrm>
            <a:off x="1043608" y="3238126"/>
            <a:ext cx="2238554" cy="2381784"/>
          </a:xfrm>
          <a:prstGeom prst="rect">
            <a:avLst/>
          </a:prstGeom>
        </p:spPr>
      </p:pic>
      <p:sp>
        <p:nvSpPr>
          <p:cNvPr id="18" name="日付プレースホルダー 1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19" name="フッター プレースホルダー 1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20" name="スライド番号プレースホルダー 1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54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453130" y="5301208"/>
            <a:ext cx="2668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90"/>
                </a:solidFill>
                <a:latin typeface="+mn-lt"/>
              </a:rPr>
              <a:t>Satoshi Yano (Hiroshima)</a:t>
            </a:r>
            <a:endParaRPr kumimoji="1" lang="ja-JP" altLang="en-US" dirty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6827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1" grpId="0"/>
      <p:bldP spid="11" grpId="1"/>
      <p:bldP spid="12" grpId="0"/>
      <p:bldP spid="12" grpId="1"/>
      <p:bldP spid="2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コンテンツ プレースホルダー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pPr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1</a:t>
            </a:r>
            <a:r>
              <a:rPr lang="en-US" altLang="ja-JP" baseline="30000" dirty="0" smtClean="0">
                <a:latin typeface="Franklin Gothic Medium" charset="0"/>
                <a:ea typeface="ＭＳ Ｐゴシック" charset="0"/>
              </a:rPr>
              <a:t>st</a:t>
            </a:r>
            <a:r>
              <a:rPr lang="en-US" altLang="ja-JP" dirty="0" smtClean="0">
                <a:latin typeface="Franklin Gothic Medium" charset="0"/>
                <a:ea typeface="ＭＳ Ｐゴシック" charset="0"/>
                <a:sym typeface="Wingdings"/>
              </a:rPr>
              <a:t> –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high </a:t>
            </a:r>
            <a:r>
              <a:rPr lang="en-US" altLang="ja-JP" i="1" dirty="0" err="1" smtClean="0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baseline="-25000" dirty="0" err="1" smtClean="0">
                <a:latin typeface="Franklin Gothic Medium" charset="0"/>
                <a:ea typeface="ＭＳ Ｐゴシック" charset="0"/>
              </a:rPr>
              <a:t>T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phenomena (jet), heavy flavors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marL="457200" lvl="1" indent="0">
              <a:buFontTx/>
              <a:buNone/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✓ </a:t>
            </a:r>
            <a:r>
              <a:rPr lang="en-US" altLang="ja-JP" dirty="0" smtClean="0"/>
              <a:t>×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–3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high speeding, new detectors; LS1 2013</a:t>
            </a:r>
            <a:r>
              <a:rPr lang="en-US" altLang="ja-JP" dirty="0">
                <a:latin typeface="Franklin Gothic Medium" charset="0"/>
                <a:ea typeface="ＭＳ Ｐゴシック" charset="0"/>
              </a:rPr>
              <a:t>–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2014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upgrade: TPC readout (Tokyo), PHOS readout (Hiroshima)</a:t>
            </a: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new: di-jet calorimeter (Tsukuba)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2</a:t>
            </a:r>
            <a:r>
              <a:rPr lang="en-US" altLang="ja-JP" baseline="30000" dirty="0" smtClean="0">
                <a:latin typeface="Franklin Gothic Medium" charset="0"/>
                <a:ea typeface="ＭＳ Ｐゴシック" charset="0"/>
              </a:rPr>
              <a:t>nd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– low/mid </a:t>
            </a:r>
            <a:r>
              <a:rPr lang="en-US" altLang="ja-JP" i="1" dirty="0" err="1" smtClean="0">
                <a:latin typeface="Franklin Gothic Medium" charset="0"/>
                <a:ea typeface="ＭＳ Ｐゴシック" charset="0"/>
              </a:rPr>
              <a:t>p</a:t>
            </a:r>
            <a:r>
              <a:rPr lang="en-US" altLang="ja-JP" baseline="-25000" dirty="0" err="1" smtClean="0">
                <a:latin typeface="Franklin Gothic Medium" charset="0"/>
                <a:ea typeface="ＭＳ Ｐゴシック" charset="0"/>
              </a:rPr>
              <a:t>T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phenomena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r>
              <a:rPr lang="en-US" altLang="ja-JP" dirty="0" smtClean="0"/>
              <a:t>× 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100 high speeding, new detectors; LS2 2019–2020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upgrade: TPC chamber (Tokyo), vertex trackers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new: </a:t>
            </a:r>
            <a:r>
              <a:rPr lang="en-US" altLang="ja-JP" dirty="0" err="1" smtClean="0">
                <a:latin typeface="Franklin Gothic Medium" charset="0"/>
                <a:ea typeface="ＭＳ Ｐゴシック" charset="0"/>
              </a:rPr>
              <a:t>muon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forward tracker (Hiroshima)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3</a:t>
            </a:r>
            <a:r>
              <a:rPr lang="en-US" altLang="ja-JP" baseline="30000" dirty="0" smtClean="0">
                <a:latin typeface="Franklin Gothic Medium" charset="0"/>
                <a:ea typeface="ＭＳ Ｐゴシック" charset="0"/>
              </a:rPr>
              <a:t>rd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– (further) forward physics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1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new detectors; LS2 2019–2020  or later</a:t>
            </a:r>
            <a:endParaRPr lang="en-US" altLang="ja-JP" dirty="0">
              <a:latin typeface="Franklin Gothic Medium" charset="0"/>
              <a:ea typeface="ＭＳ Ｐゴシック" charset="0"/>
            </a:endParaRPr>
          </a:p>
          <a:p>
            <a:pPr lvl="2">
              <a:defRPr/>
            </a:pP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new: forward calorimeter (Tsukuba)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39938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Franklin Gothic Medium" charset="0"/>
                <a:ea typeface="ＭＳ Ｐゴシック" charset="0"/>
              </a:rPr>
              <a:t>ALICE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（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-J</a:t>
            </a:r>
            <a:r>
              <a:rPr lang="ja-JP" altLang="en-US" dirty="0" smtClean="0">
                <a:latin typeface="Franklin Gothic Medium" charset="0"/>
                <a:ea typeface="ＭＳ Ｐゴシック" charset="0"/>
              </a:rPr>
              <a:t>）</a:t>
            </a:r>
            <a:r>
              <a:rPr lang="en-US" altLang="ja-JP" dirty="0" smtClean="0">
                <a:latin typeface="Franklin Gothic Medium" charset="0"/>
                <a:ea typeface="ＭＳ Ｐゴシック" charset="0"/>
              </a:rPr>
              <a:t> Upgrade Strategies</a:t>
            </a:r>
            <a:endParaRPr lang="ja-JP" altLang="en-US" dirty="0">
              <a:latin typeface="Franklin Gothic Medium" charset="0"/>
              <a:ea typeface="ＭＳ Ｐゴシック" charset="0"/>
            </a:endParaRP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55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411001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1142984"/>
            <a:ext cx="8363272" cy="5167329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dirty="0"/>
              <a:t>u</a:t>
            </a:r>
            <a:r>
              <a:rPr lang="en-US" altLang="ja-JP" dirty="0" smtClean="0"/>
              <a:t>nique to look into “parallel world”</a:t>
            </a:r>
          </a:p>
          <a:p>
            <a:pPr lvl="1" eaLnBrk="1" hangingPunct="1">
              <a:defRPr/>
            </a:pPr>
            <a:r>
              <a:rPr lang="en-US" altLang="ja-JP" dirty="0"/>
              <a:t>early </a:t>
            </a:r>
            <a:r>
              <a:rPr lang="en-US" altLang="ja-JP" dirty="0" smtClean="0"/>
              <a:t>universe phase </a:t>
            </a:r>
            <a:r>
              <a:rPr lang="en-US" altLang="ja-JP" dirty="0"/>
              <a:t>transition experimentally reverted</a:t>
            </a:r>
          </a:p>
          <a:p>
            <a:pPr lvl="2" eaLnBrk="1" hangingPunct="1">
              <a:defRPr/>
            </a:pPr>
            <a:r>
              <a:rPr lang="en-US" altLang="ja-JP" dirty="0"/>
              <a:t>m</a:t>
            </a:r>
            <a:r>
              <a:rPr lang="en-US" altLang="ja-JP" dirty="0" smtClean="0"/>
              <a:t>in. 300 MeV reached; beyond boundary ~ 170 MeV</a:t>
            </a:r>
          </a:p>
          <a:p>
            <a:pPr eaLnBrk="1" hangingPunct="1">
              <a:defRPr/>
            </a:pPr>
            <a:r>
              <a:rPr lang="en-US" altLang="ja-JP" dirty="0" err="1" smtClean="0"/>
              <a:t>deconfined</a:t>
            </a:r>
            <a:r>
              <a:rPr lang="en-US" altLang="ja-JP" dirty="0" smtClean="0"/>
              <a:t> quarks/gluons finally on </a:t>
            </a:r>
            <a:r>
              <a:rPr lang="en-US" altLang="ja-JP" dirty="0" err="1" smtClean="0"/>
              <a:t>präparat</a:t>
            </a:r>
            <a:endParaRPr lang="en-US" altLang="ja-JP" dirty="0" smtClean="0"/>
          </a:p>
          <a:p>
            <a:pPr lvl="1" eaLnBrk="1" hangingPunct="1">
              <a:defRPr/>
            </a:pPr>
            <a:r>
              <a:rPr lang="en-US" altLang="ja-JP" dirty="0"/>
              <a:t>s</a:t>
            </a:r>
            <a:r>
              <a:rPr lang="en-US" altLang="ja-JP" dirty="0" smtClean="0"/>
              <a:t>teadily revealing </a:t>
            </a:r>
            <a:r>
              <a:rPr lang="en-US" altLang="ja-JP" dirty="0" err="1" smtClean="0"/>
              <a:t>partonic</a:t>
            </a:r>
            <a:r>
              <a:rPr lang="en-US" altLang="ja-JP" dirty="0" smtClean="0"/>
              <a:t> phase properties</a:t>
            </a:r>
          </a:p>
          <a:p>
            <a:pPr lvl="1" eaLnBrk="1" hangingPunct="1">
              <a:defRPr/>
            </a:pPr>
            <a:r>
              <a:rPr lang="en-US" altLang="ja-JP" dirty="0"/>
              <a:t>c</a:t>
            </a:r>
            <a:r>
              <a:rPr lang="en-US" altLang="ja-JP" dirty="0" smtClean="0"/>
              <a:t>hiral symmetry restoration yet to be attacked</a:t>
            </a:r>
          </a:p>
          <a:p>
            <a:pPr eaLnBrk="1" hangingPunct="1">
              <a:defRPr/>
            </a:pPr>
            <a:r>
              <a:rPr lang="en-US" altLang="ja-JP" dirty="0"/>
              <a:t>e</a:t>
            </a:r>
            <a:r>
              <a:rPr lang="en-US" altLang="ja-JP" dirty="0" smtClean="0"/>
              <a:t>ver emerging new (and brand new) topics</a:t>
            </a:r>
          </a:p>
          <a:p>
            <a:pPr lvl="1" eaLnBrk="1" hangingPunct="1">
              <a:defRPr/>
            </a:pPr>
            <a:r>
              <a:rPr lang="en-US" altLang="ja-JP" i="1" dirty="0" smtClean="0"/>
              <a:t>e.g. </a:t>
            </a:r>
            <a:r>
              <a:rPr lang="en-US" altLang="ja-JP" dirty="0" smtClean="0"/>
              <a:t>mysteries in </a:t>
            </a:r>
            <a:r>
              <a:rPr lang="en-US" altLang="ja-JP" i="1" dirty="0" smtClean="0"/>
              <a:t>p</a:t>
            </a:r>
            <a:r>
              <a:rPr lang="en-US" altLang="ja-JP" dirty="0" smtClean="0"/>
              <a:t>(</a:t>
            </a:r>
            <a:r>
              <a:rPr lang="en-US" altLang="ja-JP" i="1" dirty="0" smtClean="0"/>
              <a:t>d</a:t>
            </a:r>
            <a:r>
              <a:rPr lang="en-US" altLang="ja-JP" dirty="0" smtClean="0"/>
              <a:t>)+A, ultra-intense U(1) magnetic field </a:t>
            </a:r>
          </a:p>
          <a:p>
            <a:pPr eaLnBrk="1" hangingPunct="1">
              <a:defRPr/>
            </a:pPr>
            <a:r>
              <a:rPr lang="en-US" altLang="ja-JP" dirty="0" smtClean="0"/>
              <a:t>next generation also in preparation/discussion</a:t>
            </a:r>
          </a:p>
          <a:p>
            <a:pPr lvl="1" eaLnBrk="1" hangingPunct="1">
              <a:defRPr/>
            </a:pPr>
            <a:r>
              <a:rPr lang="en-US" altLang="ja-JP" dirty="0" smtClean="0"/>
              <a:t>ALICE upgrade (incl. MFT), “super” PHENIX, J-PARC/HI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Summary and Concluding Remarks</a:t>
            </a:r>
            <a:endParaRPr lang="ja-JP" altLang="en-US" smtClean="0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56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85" decel="100000"/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85" decel="100000"/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385" fill="hold"/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385" fill="hold"/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85" decel="100000"/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85" decel="100000"/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385" fill="hold"/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385" fill="hold"/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85" decel="100000"/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385" decel="100000"/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385" fill="hold"/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385" fill="hold"/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85" decel="100000"/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385" decel="100000"/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8" dur="385" fill="hold"/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0" dur="385" fill="hold"/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85" decel="100000"/>
                                        <p:tgtEl>
                                          <p:spTgt spid="21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385" decel="100000"/>
                                        <p:tgtEl>
                                          <p:spTgt spid="21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7" dur="385" fill="hold"/>
                                        <p:tgtEl>
                                          <p:spTgt spid="21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9" dur="385" fill="hold"/>
                                        <p:tgtEl>
                                          <p:spTgt spid="21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85" decel="100000"/>
                                        <p:tgtEl>
                                          <p:spTgt spid="21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85" decel="100000"/>
                                        <p:tgtEl>
                                          <p:spTgt spid="21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8" dur="385" fill="hold"/>
                                        <p:tgtEl>
                                          <p:spTgt spid="21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385" fill="hold"/>
                                        <p:tgtEl>
                                          <p:spTgt spid="21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385" decel="100000"/>
                                        <p:tgtEl>
                                          <p:spTgt spid="215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385" decel="100000"/>
                                        <p:tgtEl>
                                          <p:spTgt spid="215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7" dur="385" fill="hold"/>
                                        <p:tgtEl>
                                          <p:spTgt spid="215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9" dur="385" fill="hold"/>
                                        <p:tgtEl>
                                          <p:spTgt spid="215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385" decel="100000"/>
                                        <p:tgtEl>
                                          <p:spTgt spid="21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385" decel="100000"/>
                                        <p:tgtEl>
                                          <p:spTgt spid="21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8" dur="385" fill="hold"/>
                                        <p:tgtEl>
                                          <p:spTgt spid="21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385" fill="hold"/>
                                        <p:tgtEl>
                                          <p:spTgt spid="21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385" decel="100000"/>
                                        <p:tgtEl>
                                          <p:spTgt spid="215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385" decel="100000"/>
                                        <p:tgtEl>
                                          <p:spTgt spid="215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7" dur="385" fill="hold"/>
                                        <p:tgtEl>
                                          <p:spTgt spid="215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9" dur="385" fill="hold"/>
                                        <p:tgtEl>
                                          <p:spTgt spid="215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645024"/>
            <a:ext cx="4014405" cy="260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5331" name="Picture 3" descr="イメージ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4068493"/>
            <a:ext cx="2592288" cy="236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Looking into “Parallel World”</a:t>
            </a:r>
            <a:endParaRPr lang="ja-JP" altLang="en-US" dirty="0" smtClean="0"/>
          </a:p>
        </p:txBody>
      </p:sp>
      <p:sp>
        <p:nvSpPr>
          <p:cNvPr id="355334" name="Line 6"/>
          <p:cNvSpPr>
            <a:spLocks noChangeShapeType="1"/>
          </p:cNvSpPr>
          <p:nvPr/>
        </p:nvSpPr>
        <p:spPr bwMode="auto">
          <a:xfrm>
            <a:off x="2519363" y="4090324"/>
            <a:ext cx="107950" cy="0"/>
          </a:xfrm>
          <a:prstGeom prst="line">
            <a:avLst/>
          </a:prstGeom>
          <a:noFill/>
          <a:ln w="19050">
            <a:solidFill>
              <a:srgbClr val="5D782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" name="Text Box 25"/>
          <p:cNvSpPr txBox="1">
            <a:spLocks noChangeArrowheads="1"/>
          </p:cNvSpPr>
          <p:nvPr/>
        </p:nvSpPr>
        <p:spPr bwMode="auto">
          <a:xfrm>
            <a:off x="5275411" y="5078558"/>
            <a:ext cx="23209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400" dirty="0" err="1">
                <a:latin typeface="+mn-lt"/>
              </a:rPr>
              <a:t>T.Hatsuda</a:t>
            </a:r>
            <a:r>
              <a:rPr lang="en-US" altLang="ja-JP" sz="1400" dirty="0">
                <a:latin typeface="+mn-lt"/>
              </a:rPr>
              <a:t>, </a:t>
            </a:r>
            <a:r>
              <a:rPr lang="en-US" altLang="ja-JP" sz="1400" dirty="0" err="1">
                <a:latin typeface="+mn-lt"/>
              </a:rPr>
              <a:t>H.Shiomi</a:t>
            </a:r>
            <a:r>
              <a:rPr lang="en-US" altLang="ja-JP" sz="1400" dirty="0">
                <a:latin typeface="+mn-lt"/>
              </a:rPr>
              <a:t> and </a:t>
            </a:r>
            <a:r>
              <a:rPr lang="en-US" altLang="ja-JP" sz="1400" dirty="0" err="1">
                <a:latin typeface="+mn-lt"/>
              </a:rPr>
              <a:t>H.Kuwabara</a:t>
            </a:r>
            <a:endParaRPr lang="en-US" altLang="ja-JP" sz="1400" dirty="0">
              <a:latin typeface="+mn-lt"/>
            </a:endParaRPr>
          </a:p>
          <a:p>
            <a:pPr>
              <a:defRPr/>
            </a:pPr>
            <a:r>
              <a:rPr lang="en-US" altLang="ja-JP" sz="1400" dirty="0" err="1">
                <a:latin typeface="+mn-lt"/>
              </a:rPr>
              <a:t>Prog</a:t>
            </a:r>
            <a:r>
              <a:rPr lang="en-US" altLang="ja-JP" sz="1400" dirty="0">
                <a:latin typeface="+mn-lt"/>
              </a:rPr>
              <a:t>. </a:t>
            </a:r>
            <a:r>
              <a:rPr lang="en-US" altLang="ja-JP" sz="1400" dirty="0" err="1">
                <a:latin typeface="+mn-lt"/>
              </a:rPr>
              <a:t>Theor</a:t>
            </a:r>
            <a:r>
              <a:rPr lang="en-US" altLang="ja-JP" sz="1400" dirty="0">
                <a:latin typeface="+mn-lt"/>
              </a:rPr>
              <a:t>. Phys. 95</a:t>
            </a:r>
            <a:r>
              <a:rPr lang="ja-JP" altLang="en-US" sz="1400" dirty="0">
                <a:latin typeface="+mn-lt"/>
              </a:rPr>
              <a:t> </a:t>
            </a:r>
            <a:r>
              <a:rPr lang="en-US" altLang="ja-JP" sz="1400" dirty="0">
                <a:latin typeface="+mn-lt"/>
              </a:rPr>
              <a:t>(1996)</a:t>
            </a:r>
            <a:r>
              <a:rPr lang="ja-JP" altLang="en-US" sz="1400" dirty="0">
                <a:latin typeface="+mn-lt"/>
              </a:rPr>
              <a:t> </a:t>
            </a:r>
            <a:r>
              <a:rPr lang="en-US" altLang="ja-JP" sz="1400" dirty="0">
                <a:latin typeface="+mn-lt"/>
              </a:rPr>
              <a:t>1009 </a:t>
            </a:r>
          </a:p>
        </p:txBody>
      </p:sp>
      <p:sp>
        <p:nvSpPr>
          <p:cNvPr id="355333" name="Rectangle 5"/>
          <p:cNvSpPr>
            <a:spLocks noGrp="1" noChangeArrowheads="1"/>
          </p:cNvSpPr>
          <p:nvPr>
            <p:ph idx="13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p</a:t>
            </a:r>
            <a:r>
              <a:rPr lang="en-US" altLang="ja-JP" dirty="0" smtClean="0"/>
              <a:t>henomena with restored symmetry</a:t>
            </a:r>
          </a:p>
          <a:p>
            <a:pPr>
              <a:defRPr/>
            </a:pPr>
            <a:r>
              <a:rPr lang="en-US" altLang="ja-JP" dirty="0"/>
              <a:t>i</a:t>
            </a:r>
            <a:r>
              <a:rPr lang="en-US" altLang="ja-JP" dirty="0" smtClean="0"/>
              <a:t>n case of chiral symmetry:</a:t>
            </a:r>
          </a:p>
          <a:p>
            <a:pPr lvl="1">
              <a:defRPr/>
            </a:pPr>
            <a:r>
              <a:rPr lang="en-US" altLang="ja-JP" dirty="0"/>
              <a:t>d</a:t>
            </a:r>
            <a:r>
              <a:rPr lang="en-US" altLang="ja-JP" dirty="0" smtClean="0"/>
              <a:t>iminishing effective (light) quark masses</a:t>
            </a:r>
          </a:p>
          <a:p>
            <a:pPr lvl="1">
              <a:defRPr/>
            </a:pPr>
            <a:r>
              <a:rPr lang="en-US" altLang="ja-JP" dirty="0"/>
              <a:t>p</a:t>
            </a:r>
            <a:r>
              <a:rPr lang="en-US" altLang="ja-JP" dirty="0" smtClean="0"/>
              <a:t>robably lower hadron masses</a:t>
            </a:r>
          </a:p>
          <a:p>
            <a:pPr>
              <a:defRPr/>
            </a:pPr>
            <a:r>
              <a:rPr lang="en-US" altLang="ja-JP" i="1" dirty="0" smtClean="0"/>
              <a:t>e.g.</a:t>
            </a:r>
            <a:r>
              <a:rPr lang="en-US" altLang="ja-JP" dirty="0"/>
              <a:t> light vector </a:t>
            </a:r>
            <a:r>
              <a:rPr lang="en-US" altLang="ja-JP" dirty="0" smtClean="0"/>
              <a:t>meson mass modification</a:t>
            </a:r>
          </a:p>
          <a:p>
            <a:pPr lvl="1">
              <a:defRPr/>
            </a:pPr>
            <a:r>
              <a:rPr lang="en-US" altLang="ja-JP" dirty="0" err="1" smtClean="0"/>
              <a:t>leptonic</a:t>
            </a:r>
            <a:r>
              <a:rPr lang="en-US" altLang="ja-JP" dirty="0" smtClean="0"/>
              <a:t> decay channels with short life time</a:t>
            </a:r>
          </a:p>
          <a:p>
            <a:pPr lvl="2">
              <a:defRPr/>
            </a:pPr>
            <a:r>
              <a:rPr lang="en-US" altLang="ja-JP" i="1" dirty="0" smtClean="0"/>
              <a:t>e.g.</a:t>
            </a:r>
            <a:r>
              <a:rPr lang="en-US" altLang="ja-JP" dirty="0" smtClean="0">
                <a:latin typeface="Symbol" pitchFamily="18" charset="2"/>
              </a:rPr>
              <a:t> f</a:t>
            </a:r>
            <a:r>
              <a:rPr lang="en-US" altLang="ja-JP" dirty="0" smtClean="0"/>
              <a:t> (</a:t>
            </a:r>
            <a:r>
              <a:rPr lang="en-US" altLang="ja-JP" dirty="0" err="1" smtClean="0"/>
              <a:t>ss</a:t>
            </a:r>
            <a:r>
              <a:rPr lang="en-US" altLang="ja-JP" dirty="0" smtClean="0"/>
              <a:t>) </a:t>
            </a:r>
            <a:r>
              <a:rPr lang="ja-JP" altLang="en-US" dirty="0" smtClean="0"/>
              <a:t>→ </a:t>
            </a:r>
            <a:r>
              <a:rPr lang="en-US" altLang="ja-JP" dirty="0" err="1" smtClean="0"/>
              <a:t>e</a:t>
            </a:r>
            <a:r>
              <a:rPr lang="en-US" altLang="ja-JP" baseline="30000" dirty="0" err="1" smtClean="0">
                <a:latin typeface="Symbol" pitchFamily="18" charset="2"/>
              </a:rPr>
              <a:t>+</a:t>
            </a:r>
            <a:r>
              <a:rPr lang="en-US" altLang="ja-JP" dirty="0" err="1" smtClean="0"/>
              <a:t>e</a:t>
            </a:r>
            <a:r>
              <a:rPr lang="en-US" altLang="ja-JP" baseline="30000" dirty="0" smtClean="0">
                <a:latin typeface="Symbol" pitchFamily="18" charset="2"/>
              </a:rPr>
              <a:t>-</a:t>
            </a:r>
            <a:r>
              <a:rPr lang="en-US" altLang="ja-JP" dirty="0" smtClean="0"/>
              <a:t> (0.03 %)</a:t>
            </a:r>
          </a:p>
          <a:p>
            <a:pPr lvl="2">
              <a:defRPr/>
            </a:pPr>
            <a:endParaRPr lang="ja-JP" altLang="en-US" dirty="0" smtClean="0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5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343598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53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53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5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5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5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334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Brief History of A+A Facilities</a:t>
            </a:r>
            <a:endParaRPr lang="ja-JP" altLang="en-US" dirty="0" smtClean="0"/>
          </a:p>
        </p:txBody>
      </p:sp>
      <p:pic>
        <p:nvPicPr>
          <p:cNvPr id="10" name="Au-Au_200GeV.mpeg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2276475"/>
            <a:ext cx="5278437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コンテンツ プレースホルダ 1"/>
          <p:cNvSpPr>
            <a:spLocks noGrp="1"/>
          </p:cNvSpPr>
          <p:nvPr>
            <p:ph idx="13"/>
          </p:nvPr>
        </p:nvSpPr>
        <p:spPr>
          <a:xfrm>
            <a:off x="457200" y="1143000"/>
            <a:ext cx="8218488" cy="5167313"/>
          </a:xfrm>
        </p:spPr>
        <p:txBody>
          <a:bodyPr/>
          <a:lstStyle/>
          <a:p>
            <a:r>
              <a:rPr lang="en-US" altLang="ja-JP" dirty="0" smtClean="0"/>
              <a:t>from </a:t>
            </a:r>
            <a:r>
              <a:rPr lang="en-US" altLang="ja-JP" dirty="0" err="1" smtClean="0"/>
              <a:t>Bevalac</a:t>
            </a:r>
            <a:r>
              <a:rPr lang="en-US" altLang="ja-JP" dirty="0" smtClean="0"/>
              <a:t>/SIS/AGS/SPS to RHIC/LHC</a:t>
            </a:r>
          </a:p>
          <a:p>
            <a:pPr lvl="1"/>
            <a:r>
              <a:rPr lang="en-US" altLang="ja-JP" dirty="0" smtClean="0"/>
              <a:t>from high density to high energy density regime</a:t>
            </a:r>
          </a:p>
          <a:p>
            <a:r>
              <a:rPr lang="en-US" altLang="ja-JP" dirty="0" smtClean="0"/>
              <a:t>recent major facilities</a:t>
            </a:r>
          </a:p>
          <a:p>
            <a:pPr lvl="1"/>
            <a:r>
              <a:rPr lang="en-US" altLang="ja-JP" dirty="0" smtClean="0"/>
              <a:t>BNL-AGS (11 A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 </a:t>
            </a:r>
            <a:r>
              <a:rPr lang="en-US" altLang="ja-JP" baseline="30000" dirty="0" smtClean="0"/>
              <a:t>197</a:t>
            </a:r>
            <a:r>
              <a:rPr lang="en-US" altLang="ja-JP" dirty="0" smtClean="0"/>
              <a:t>Au + fixed target)</a:t>
            </a:r>
            <a:endParaRPr lang="ja-JP" altLang="en-US" dirty="0" smtClean="0"/>
          </a:p>
          <a:p>
            <a:pPr lvl="2"/>
            <a:r>
              <a:rPr lang="en-US" altLang="ja-JP" baseline="30000" dirty="0" smtClean="0"/>
              <a:t>28</a:t>
            </a:r>
            <a:r>
              <a:rPr lang="en-US" altLang="ja-JP" dirty="0" smtClean="0"/>
              <a:t>Si since 1986, </a:t>
            </a:r>
            <a:r>
              <a:rPr lang="en-US" altLang="ja-JP" baseline="30000" dirty="0" smtClean="0"/>
              <a:t>197</a:t>
            </a:r>
            <a:r>
              <a:rPr lang="en-US" altLang="ja-JP" dirty="0" smtClean="0"/>
              <a:t>Au since 1991; programs terminated</a:t>
            </a:r>
            <a:endParaRPr lang="ja-JP" altLang="en-US" dirty="0" smtClean="0"/>
          </a:p>
          <a:p>
            <a:pPr lvl="1"/>
            <a:r>
              <a:rPr lang="en-US" altLang="ja-JP" dirty="0" smtClean="0"/>
              <a:t>CERN-SPS (158 A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 </a:t>
            </a:r>
            <a:r>
              <a:rPr lang="en-US" altLang="ja-JP" baseline="30000" dirty="0" smtClean="0"/>
              <a:t>208</a:t>
            </a:r>
            <a:r>
              <a:rPr lang="en-US" altLang="ja-JP" dirty="0" smtClean="0"/>
              <a:t>Pb + fixed target)</a:t>
            </a:r>
            <a:endParaRPr lang="ja-JP" altLang="en-US" dirty="0" smtClean="0"/>
          </a:p>
          <a:p>
            <a:pPr lvl="2"/>
            <a:r>
              <a:rPr lang="en-US" altLang="ja-JP" baseline="30000" dirty="0" smtClean="0"/>
              <a:t>32</a:t>
            </a:r>
            <a:r>
              <a:rPr lang="en-US" altLang="ja-JP" dirty="0" smtClean="0"/>
              <a:t>S since 1986, </a:t>
            </a:r>
            <a:r>
              <a:rPr lang="en-US" altLang="ja-JP" baseline="30000" dirty="0" smtClean="0"/>
              <a:t>208</a:t>
            </a:r>
            <a:r>
              <a:rPr lang="en-US" altLang="ja-JP" dirty="0" smtClean="0"/>
              <a:t>Pb since 1994; programs terminated</a:t>
            </a:r>
            <a:endParaRPr lang="ja-JP" altLang="en-US" dirty="0" smtClean="0"/>
          </a:p>
          <a:p>
            <a:pPr lvl="1"/>
            <a:r>
              <a:rPr lang="en-US" altLang="ja-JP" dirty="0" smtClean="0"/>
              <a:t>BNL-RHIC (100 + 100 A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 </a:t>
            </a:r>
            <a:r>
              <a:rPr lang="en-US" altLang="ja-JP" baseline="30000" dirty="0" smtClean="0"/>
              <a:t>197</a:t>
            </a:r>
            <a:r>
              <a:rPr lang="en-US" altLang="ja-JP" dirty="0" smtClean="0"/>
              <a:t>Au + </a:t>
            </a:r>
            <a:r>
              <a:rPr lang="en-US" altLang="ja-JP" baseline="30000" dirty="0" smtClean="0"/>
              <a:t>197</a:t>
            </a:r>
            <a:r>
              <a:rPr lang="en-US" altLang="ja-JP" dirty="0" smtClean="0"/>
              <a:t>Au)</a:t>
            </a:r>
            <a:endParaRPr lang="ja-JP" altLang="en-US" dirty="0" smtClean="0"/>
          </a:p>
          <a:p>
            <a:pPr lvl="2"/>
            <a:r>
              <a:rPr lang="en-US" altLang="ja-JP" dirty="0" smtClean="0"/>
              <a:t>since 2000; </a:t>
            </a:r>
            <a:r>
              <a:rPr lang="en-US" altLang="ja-JP" dirty="0" smtClean="0">
                <a:solidFill>
                  <a:srgbClr val="FF00FF"/>
                </a:solidFill>
              </a:rPr>
              <a:t>in operation</a:t>
            </a:r>
            <a:endParaRPr lang="ja-JP" altLang="en-US" dirty="0" smtClean="0">
              <a:solidFill>
                <a:srgbClr val="FF00FF"/>
              </a:solidFill>
            </a:endParaRPr>
          </a:p>
          <a:p>
            <a:pPr lvl="1"/>
            <a:r>
              <a:rPr lang="en-US" altLang="ja-JP" dirty="0" smtClean="0"/>
              <a:t>CERN-LHC (2.8 + 2.8 A </a:t>
            </a:r>
            <a:r>
              <a:rPr lang="en-US" altLang="ja-JP" dirty="0" err="1" smtClean="0"/>
              <a:t>TeV</a:t>
            </a:r>
            <a:r>
              <a:rPr lang="en-US" altLang="ja-JP" dirty="0" smtClean="0"/>
              <a:t> </a:t>
            </a:r>
            <a:r>
              <a:rPr lang="en-US" altLang="ja-JP" baseline="30000" dirty="0" smtClean="0"/>
              <a:t>208</a:t>
            </a:r>
            <a:r>
              <a:rPr lang="en-US" altLang="ja-JP" dirty="0" smtClean="0"/>
              <a:t>Pb + </a:t>
            </a:r>
            <a:r>
              <a:rPr lang="en-US" altLang="ja-JP" baseline="30000" dirty="0" smtClean="0"/>
              <a:t>208</a:t>
            </a:r>
            <a:r>
              <a:rPr lang="en-US" altLang="ja-JP" dirty="0" smtClean="0"/>
              <a:t>Pb)</a:t>
            </a:r>
            <a:endParaRPr lang="ja-JP" altLang="en-US" dirty="0" smtClean="0"/>
          </a:p>
          <a:p>
            <a:pPr lvl="2"/>
            <a:r>
              <a:rPr lang="en-US" altLang="ja-JP" dirty="0" smtClean="0"/>
              <a:t>since 2009; </a:t>
            </a:r>
            <a:r>
              <a:rPr lang="en-US" altLang="ja-JP" dirty="0" smtClean="0">
                <a:solidFill>
                  <a:srgbClr val="FF00FF"/>
                </a:solidFill>
              </a:rPr>
              <a:t>in operation</a:t>
            </a:r>
            <a:endParaRPr lang="ja-JP" altLang="en-US" dirty="0" smtClean="0">
              <a:solidFill>
                <a:srgbClr val="FF00FF"/>
              </a:solidFill>
            </a:endParaRPr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6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R</a:t>
            </a:r>
            <a:r>
              <a:rPr lang="en-US" altLang="ja-JP" dirty="0" smtClean="0"/>
              <a:t>elativistic </a:t>
            </a:r>
            <a:r>
              <a:rPr lang="en-US" altLang="ja-JP" dirty="0" smtClean="0">
                <a:solidFill>
                  <a:srgbClr val="FFFF00"/>
                </a:solidFill>
              </a:rPr>
              <a:t>H</a:t>
            </a:r>
            <a:r>
              <a:rPr lang="en-US" altLang="ja-JP" dirty="0" smtClean="0"/>
              <a:t>eavy </a:t>
            </a:r>
            <a:r>
              <a:rPr lang="en-US" altLang="ja-JP" dirty="0" smtClean="0">
                <a:solidFill>
                  <a:srgbClr val="FFFF00"/>
                </a:solidFill>
              </a:rPr>
              <a:t>I</a:t>
            </a:r>
            <a:r>
              <a:rPr lang="en-US" altLang="ja-JP" dirty="0" smtClean="0"/>
              <a:t>on </a:t>
            </a:r>
            <a:r>
              <a:rPr lang="en-US" altLang="ja-JP" dirty="0" smtClean="0">
                <a:solidFill>
                  <a:srgbClr val="FFFF00"/>
                </a:solidFill>
              </a:rPr>
              <a:t>C</a:t>
            </a:r>
            <a:r>
              <a:rPr lang="en-US" altLang="ja-JP" dirty="0" smtClean="0"/>
              <a:t>ollider at BNL</a:t>
            </a:r>
            <a:endParaRPr lang="ja-JP" altLang="en-US" dirty="0" smtClean="0"/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468313" y="836613"/>
            <a:ext cx="7115175" cy="2133600"/>
            <a:chOff x="295" y="527"/>
            <a:chExt cx="4482" cy="1344"/>
          </a:xfrm>
        </p:grpSpPr>
        <p:pic>
          <p:nvPicPr>
            <p:cNvPr id="20490" name="Picture 7" descr="PhlogoColorA0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709"/>
              <a:ext cx="960" cy="287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1" name="Oval 8"/>
            <p:cNvSpPr>
              <a:spLocks noChangeArrowheads="1"/>
            </p:cNvSpPr>
            <p:nvPr/>
          </p:nvSpPr>
          <p:spPr bwMode="auto">
            <a:xfrm>
              <a:off x="679" y="527"/>
              <a:ext cx="240" cy="144"/>
            </a:xfrm>
            <a:prstGeom prst="ellips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20492" name="Picture 10" descr="無題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" y="754"/>
              <a:ext cx="672" cy="36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3" name="Oval 11"/>
            <p:cNvSpPr>
              <a:spLocks noChangeArrowheads="1"/>
            </p:cNvSpPr>
            <p:nvPr/>
          </p:nvSpPr>
          <p:spPr bwMode="auto">
            <a:xfrm>
              <a:off x="4471" y="575"/>
              <a:ext cx="240" cy="144"/>
            </a:xfrm>
            <a:prstGeom prst="ellips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20494" name="Picture 13" descr="starimag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" y="1253"/>
              <a:ext cx="544" cy="395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5" name="Oval 14"/>
            <p:cNvSpPr>
              <a:spLocks noChangeArrowheads="1"/>
            </p:cNvSpPr>
            <p:nvPr/>
          </p:nvSpPr>
          <p:spPr bwMode="auto">
            <a:xfrm>
              <a:off x="2407" y="1727"/>
              <a:ext cx="240" cy="144"/>
            </a:xfrm>
            <a:prstGeom prst="ellips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  <p:pic>
          <p:nvPicPr>
            <p:cNvPr id="20496" name="Picture 15" descr="phenix_75_72dp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1253"/>
              <a:ext cx="1152" cy="37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7" name="Oval 16"/>
            <p:cNvSpPr>
              <a:spLocks noChangeArrowheads="1"/>
            </p:cNvSpPr>
            <p:nvPr/>
          </p:nvSpPr>
          <p:spPr bwMode="auto">
            <a:xfrm>
              <a:off x="295" y="1295"/>
              <a:ext cx="240" cy="144"/>
            </a:xfrm>
            <a:prstGeom prst="ellips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itchFamily="2" charset="2"/>
                <a:buChar char="n"/>
                <a:defRPr kumimoji="1" sz="2400" b="1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n"/>
                <a:defRPr kumimoji="1" sz="24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2000">
                  <a:solidFill>
                    <a:schemeClr val="tx1"/>
                  </a:solidFill>
                  <a:latin typeface="Franklin Gothic Medium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ja-JP" altLang="en-US" sz="1800" b="0">
                <a:latin typeface="Arial" charset="0"/>
              </a:endParaRPr>
            </a:p>
          </p:txBody>
        </p:sp>
      </p:grpSp>
      <p:sp>
        <p:nvSpPr>
          <p:cNvPr id="22" name="コンテンツ プレースホルダ 4"/>
          <p:cNvSpPr>
            <a:spLocks noGrp="1"/>
          </p:cNvSpPr>
          <p:nvPr>
            <p:ph idx="13"/>
          </p:nvPr>
        </p:nvSpPr>
        <p:spPr>
          <a:xfrm>
            <a:off x="395536" y="4214813"/>
            <a:ext cx="8352928" cy="2071687"/>
          </a:xfrm>
          <a:solidFill>
            <a:schemeClr val="bg1"/>
          </a:soli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dirty="0" smtClean="0"/>
              <a:t>2 independent super-conducting synchrotrons</a:t>
            </a:r>
          </a:p>
          <a:p>
            <a:pPr eaLnBrk="1" hangingPunct="1"/>
            <a:r>
              <a:rPr lang="en-US" altLang="ja-JP" dirty="0" smtClean="0"/>
              <a:t>up to 100 A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 Au and/or 250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 (polarized) </a:t>
            </a:r>
            <a:r>
              <a:rPr lang="en-US" altLang="ja-JP" i="1" dirty="0" smtClean="0"/>
              <a:t>p</a:t>
            </a:r>
          </a:p>
          <a:p>
            <a:pPr lvl="1" eaLnBrk="1" hangingPunct="1"/>
            <a:r>
              <a:rPr lang="en-US" altLang="ja-JP" dirty="0" err="1" smtClean="0"/>
              <a:t>Au+Au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Cu+Cu</a:t>
            </a:r>
            <a:r>
              <a:rPr lang="en-US" altLang="ja-JP" dirty="0" smtClean="0"/>
              <a:t>/U+U/</a:t>
            </a:r>
            <a:r>
              <a:rPr lang="en-US" altLang="ja-JP" dirty="0" err="1" smtClean="0"/>
              <a:t>Cu+Au</a:t>
            </a:r>
            <a:r>
              <a:rPr lang="en-US" altLang="ja-JP" dirty="0" smtClean="0"/>
              <a:t>/</a:t>
            </a:r>
            <a:r>
              <a:rPr lang="en-US" altLang="ja-JP" i="1" dirty="0" err="1" smtClean="0"/>
              <a:t>p</a:t>
            </a:r>
            <a:r>
              <a:rPr lang="en-US" altLang="ja-JP" dirty="0" err="1"/>
              <a:t>+</a:t>
            </a:r>
            <a:r>
              <a:rPr lang="en-US" altLang="ja-JP" dirty="0" err="1" smtClean="0"/>
              <a:t>Au</a:t>
            </a:r>
            <a:r>
              <a:rPr lang="en-US" altLang="ja-JP" dirty="0" smtClean="0"/>
              <a:t>/</a:t>
            </a:r>
            <a:r>
              <a:rPr lang="en-US" altLang="ja-JP" i="1" dirty="0" err="1" smtClean="0"/>
              <a:t>d</a:t>
            </a:r>
            <a:r>
              <a:rPr lang="en-US" altLang="ja-JP" dirty="0" err="1" smtClean="0"/>
              <a:t>+</a:t>
            </a:r>
            <a:r>
              <a:rPr lang="en-US" altLang="ja-JP" dirty="0" err="1"/>
              <a:t>Au</a:t>
            </a:r>
            <a:r>
              <a:rPr lang="en-US" altLang="ja-JP" dirty="0"/>
              <a:t>/</a:t>
            </a:r>
            <a:r>
              <a:rPr lang="en-US" altLang="ja-JP" baseline="30000" dirty="0"/>
              <a:t>3</a:t>
            </a:r>
            <a:r>
              <a:rPr lang="en-US" altLang="ja-JP" dirty="0"/>
              <a:t>He+Au/</a:t>
            </a:r>
            <a:r>
              <a:rPr lang="en-US" altLang="ja-JP" i="1" dirty="0" err="1" smtClean="0"/>
              <a:t>p</a:t>
            </a:r>
            <a:r>
              <a:rPr lang="en-US" altLang="ja-JP" dirty="0" err="1" smtClean="0"/>
              <a:t>+</a:t>
            </a:r>
            <a:r>
              <a:rPr lang="en-US" altLang="ja-JP" i="1" dirty="0" err="1" smtClean="0"/>
              <a:t>p</a:t>
            </a:r>
            <a:r>
              <a:rPr lang="en-US" altLang="ja-JP" dirty="0" smtClean="0"/>
              <a:t>/…</a:t>
            </a:r>
          </a:p>
          <a:p>
            <a:pPr eaLnBrk="1" hangingPunct="1"/>
            <a:r>
              <a:rPr lang="en-US" altLang="ja-JP" dirty="0" smtClean="0"/>
              <a:t>4 (presently 2) complimentary experiments</a:t>
            </a:r>
            <a:endParaRPr lang="ja-JP" altLang="en-US" dirty="0" smtClean="0"/>
          </a:p>
        </p:txBody>
      </p:sp>
      <p:pic>
        <p:nvPicPr>
          <p:cNvPr id="25" name="Picture 2" descr="PHENIXcn1-108-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785813"/>
            <a:ext cx="33575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日付プレースホルダー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7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RHIC Outcomes: New State of Matter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262313" y="3651250"/>
            <a:ext cx="2667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latin typeface="Arial" charset="0"/>
                <a:ea typeface="ＭＳ ゴシック" pitchFamily="49" charset="-128"/>
              </a:rPr>
              <a:t>The matter may melt and/or regenerate J/</a:t>
            </a:r>
            <a:r>
              <a:rPr lang="en-US" altLang="ja-JP" sz="1800" b="0">
                <a:latin typeface="Symbol" pitchFamily="18" charset="2"/>
                <a:ea typeface="ＭＳ ゴシック" pitchFamily="49" charset="-128"/>
              </a:rPr>
              <a:t>y</a:t>
            </a:r>
            <a:r>
              <a:rPr lang="en-US" altLang="ja-JP" sz="1800" b="0">
                <a:latin typeface="Arial" charset="0"/>
                <a:ea typeface="ＭＳ ゴシック" pitchFamily="49" charset="-128"/>
              </a:rPr>
              <a:t>’s</a:t>
            </a:r>
            <a:endParaRPr lang="en-US" altLang="ja-JP" sz="1800" b="0">
              <a:latin typeface="Symbol" pitchFamily="18" charset="2"/>
              <a:ea typeface="ＭＳ ゴシック" pitchFamily="49" charset="-128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500313" y="3071813"/>
            <a:ext cx="2209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solidFill>
                  <a:schemeClr val="accent2"/>
                </a:solidFill>
                <a:latin typeface="Arial" charset="0"/>
                <a:ea typeface="ＭＳ ゴシック" pitchFamily="49" charset="-128"/>
              </a:rPr>
              <a:t>The matter is dense</a:t>
            </a:r>
          </a:p>
        </p:txBody>
      </p:sp>
      <p:pic>
        <p:nvPicPr>
          <p:cNvPr id="11" name="Picture 13" descr="Fig1_wCol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4076700"/>
            <a:ext cx="30321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ppg06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4276725"/>
            <a:ext cx="22542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cdirphot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3614738"/>
            <a:ext cx="2468562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047750" y="5643563"/>
            <a:ext cx="152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solidFill>
                  <a:srgbClr val="0066FF"/>
                </a:solidFill>
                <a:latin typeface="Arial" charset="0"/>
                <a:ea typeface="ＭＳ ゴシック" pitchFamily="49" charset="-128"/>
              </a:rPr>
              <a:t>The matter modifies jets</a:t>
            </a:r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6781800" y="5929313"/>
            <a:ext cx="18986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solidFill>
                  <a:srgbClr val="FF3300"/>
                </a:solidFill>
                <a:latin typeface="Arial" charset="0"/>
                <a:ea typeface="ＭＳ ゴシック" pitchFamily="49" charset="-128"/>
              </a:rPr>
              <a:t>The matter is hot</a:t>
            </a:r>
          </a:p>
        </p:txBody>
      </p:sp>
      <p:pic>
        <p:nvPicPr>
          <p:cNvPr id="17" name="Picture 22" descr="HQElos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181100"/>
            <a:ext cx="3214687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3" descr="HQFlow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643063"/>
            <a:ext cx="3857625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6248400" y="3071813"/>
            <a:ext cx="190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n"/>
              <a:defRPr kumimoji="1" sz="2400" b="1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Franklin Gothic Medium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ja-JP" sz="1800" b="0">
                <a:solidFill>
                  <a:srgbClr val="FFC000"/>
                </a:solidFill>
                <a:latin typeface="Arial" charset="0"/>
                <a:ea typeface="ＭＳ ゴシック" pitchFamily="49" charset="-128"/>
              </a:rPr>
              <a:t>The matter is strongly coupled</a:t>
            </a:r>
          </a:p>
        </p:txBody>
      </p:sp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857375"/>
            <a:ext cx="22860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asahi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179193"/>
            <a:ext cx="2693987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asahi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1315071"/>
            <a:ext cx="1657548" cy="500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chugoku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934843"/>
            <a:ext cx="2709863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yomiuri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400551"/>
            <a:ext cx="3465513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chugoku19jul0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60463"/>
            <a:ext cx="2238375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3"/>
          <p:cNvSpPr>
            <a:spLocks noGrp="1" noChangeArrowheads="1"/>
          </p:cNvSpPr>
          <p:nvPr>
            <p:ph idx="13"/>
          </p:nvPr>
        </p:nvSpPr>
        <p:spPr>
          <a:xfrm>
            <a:off x="457200" y="1125538"/>
            <a:ext cx="8229600" cy="5111750"/>
          </a:xfrm>
        </p:spPr>
        <p:txBody>
          <a:bodyPr/>
          <a:lstStyle/>
          <a:p>
            <a:pPr eaLnBrk="1" hangingPunct="1"/>
            <a:r>
              <a:rPr lang="en-US" altLang="ja-JP" dirty="0" err="1" smtClean="0"/>
              <a:t>partonic</a:t>
            </a:r>
            <a:r>
              <a:rPr lang="en-US" altLang="ja-JP" dirty="0" smtClean="0"/>
              <a:t>: quarks’ degrees of freedom, screening</a:t>
            </a:r>
          </a:p>
          <a:p>
            <a:pPr lvl="1" eaLnBrk="1" hangingPunct="1"/>
            <a:r>
              <a:rPr lang="en-US" altLang="ja-JP" dirty="0" smtClean="0"/>
              <a:t>constituent quark number scaling of collective motion</a:t>
            </a:r>
          </a:p>
          <a:p>
            <a:pPr lvl="1" eaLnBrk="1" hangingPunct="1"/>
            <a:r>
              <a:rPr lang="en-US" altLang="ja-JP" dirty="0" smtClean="0"/>
              <a:t>J/</a:t>
            </a:r>
            <a:r>
              <a:rPr lang="en-US" altLang="ja-JP" dirty="0" smtClean="0">
                <a:latin typeface="Symbol" pitchFamily="18" charset="2"/>
              </a:rPr>
              <a:t>Y</a:t>
            </a:r>
            <a:r>
              <a:rPr lang="en-US" altLang="ja-JP" dirty="0" smtClean="0"/>
              <a:t> suppression</a:t>
            </a:r>
          </a:p>
          <a:p>
            <a:pPr eaLnBrk="1" hangingPunct="1"/>
            <a:r>
              <a:rPr lang="en-US" altLang="ja-JP" dirty="0" smtClean="0"/>
              <a:t>dense: energy loss of (even heavy) quarks</a:t>
            </a:r>
          </a:p>
          <a:p>
            <a:pPr lvl="1" eaLnBrk="1" hangingPunct="1"/>
            <a:r>
              <a:rPr lang="en-US" altLang="ja-JP" dirty="0" smtClean="0"/>
              <a:t>jet quenching (high </a:t>
            </a:r>
            <a:r>
              <a:rPr lang="en-US" altLang="ja-JP" i="1" dirty="0" err="1" smtClean="0"/>
              <a:t>p</a:t>
            </a:r>
            <a:r>
              <a:rPr lang="en-US" altLang="ja-JP" baseline="-25000" dirty="0" err="1" smtClean="0"/>
              <a:t>T</a:t>
            </a:r>
            <a:r>
              <a:rPr lang="en-US" altLang="ja-JP" dirty="0" smtClean="0"/>
              <a:t> suppression)</a:t>
            </a:r>
          </a:p>
          <a:p>
            <a:pPr lvl="1" eaLnBrk="1" hangingPunct="1"/>
            <a:r>
              <a:rPr lang="en-US" altLang="ja-JP" dirty="0" smtClean="0"/>
              <a:t>jet modification</a:t>
            </a:r>
          </a:p>
          <a:p>
            <a:pPr eaLnBrk="1" hangingPunct="1"/>
            <a:r>
              <a:rPr lang="en-US" altLang="ja-JP" dirty="0" smtClean="0"/>
              <a:t>strongly coupled: perfect fluidity</a:t>
            </a:r>
            <a:endParaRPr lang="ja-JP" altLang="en-US" dirty="0" smtClean="0"/>
          </a:p>
          <a:p>
            <a:pPr lvl="1" eaLnBrk="1" hangingPunct="1"/>
            <a:r>
              <a:rPr lang="en-US" altLang="ja-JP" dirty="0" smtClean="0"/>
              <a:t>hydro-dynamical collective motion</a:t>
            </a:r>
          </a:p>
          <a:p>
            <a:pPr eaLnBrk="1" hangingPunct="1"/>
            <a:r>
              <a:rPr lang="en-US" altLang="ja-JP" dirty="0" smtClean="0"/>
              <a:t>hot: thermally radiative</a:t>
            </a:r>
          </a:p>
          <a:p>
            <a:pPr lvl="1" eaLnBrk="1" hangingPunct="1"/>
            <a:r>
              <a:rPr lang="en-US" altLang="ja-JP" dirty="0" smtClean="0"/>
              <a:t>thermal (virtual) photons</a:t>
            </a:r>
          </a:p>
        </p:txBody>
      </p:sp>
      <p:sp>
        <p:nvSpPr>
          <p:cNvPr id="19" name="日付プレースホルダー 1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2015/7/03</a:t>
            </a:r>
            <a:endParaRPr lang="ja-JP" altLang="ja-JP" dirty="0"/>
          </a:p>
        </p:txBody>
      </p:sp>
      <p:sp>
        <p:nvSpPr>
          <p:cNvPr id="20" name="フッター プレースホルダー 1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ja-JP" altLang="en-US" smtClean="0"/>
              <a:t>東北大学集中講義兼セミナー／高エネルギー原子核衝突実験物理学／志垣賢太</a:t>
            </a:r>
            <a:endParaRPr lang="en-US" altLang="ja-JP" dirty="0"/>
          </a:p>
        </p:txBody>
      </p:sp>
      <p:sp>
        <p:nvSpPr>
          <p:cNvPr id="26" name="スライド番号プレースホルダー 2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63583BD5-6FF6-4034-82C9-4E394C5CB913}" type="slidenum">
              <a:rPr lang="en-US" altLang="ja-JP" smtClean="0"/>
              <a:pPr>
                <a:defRPr/>
              </a:pPr>
              <a:t>8</a:t>
            </a:fld>
            <a:r>
              <a:rPr lang="en-US" altLang="ja-JP" smtClean="0"/>
              <a:t>/56</a:t>
            </a:r>
            <a:endParaRPr lang="ja-JP" altLang="ja-JP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63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63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63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63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63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63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63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  <p:bldP spid="16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5.4|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8|15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12.2|10.5|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|9.4|3.9|6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2.7|35.5|1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12.8|10.5|6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40.5|8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|14.9|14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8|12.8|11.8|1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2|11.5"/>
</p:tagLst>
</file>

<file path=ppt/theme/theme1.xml><?xml version="1.0" encoding="utf-8"?>
<a:theme xmlns:a="http://schemas.openxmlformats.org/drawingml/2006/main" name="newstyle">
  <a:themeElements>
    <a:clrScheme name="TG-globalround_TP0111821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99"/>
      </a:accent1>
      <a:accent2>
        <a:srgbClr val="0C3CA6"/>
      </a:accent2>
      <a:accent3>
        <a:srgbClr val="FFFFFF"/>
      </a:accent3>
      <a:accent4>
        <a:srgbClr val="000000"/>
      </a:accent4>
      <a:accent5>
        <a:srgbClr val="AAAACA"/>
      </a:accent5>
      <a:accent6>
        <a:srgbClr val="0A3596"/>
      </a:accent6>
      <a:hlink>
        <a:srgbClr val="CCCCFF"/>
      </a:hlink>
      <a:folHlink>
        <a:srgbClr val="B2B2B2"/>
      </a:folHlink>
    </a:clrScheme>
    <a:fontScheme name="ユーザー定義 1">
      <a:majorFont>
        <a:latin typeface="Franklin Gothic Medium"/>
        <a:ea typeface="ＭＳ Ｐゴシック"/>
        <a:cs typeface=""/>
      </a:majorFont>
      <a:minorFont>
        <a:latin typeface="Franklin Gothic Medium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G-globalround_TP0111821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99"/>
        </a:accent1>
        <a:accent2>
          <a:srgbClr val="0C3CA6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0A3596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globalround_TP01118219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60066"/>
        </a:accent1>
        <a:accent2>
          <a:srgbClr val="FF5050"/>
        </a:accent2>
        <a:accent3>
          <a:srgbClr val="FFFFFF"/>
        </a:accent3>
        <a:accent4>
          <a:srgbClr val="000000"/>
        </a:accent4>
        <a:accent5>
          <a:srgbClr val="B8AAB8"/>
        </a:accent5>
        <a:accent6>
          <a:srgbClr val="E74848"/>
        </a:accent6>
        <a:hlink>
          <a:srgbClr val="FF99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globalround_TP0111821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60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AAB8AA"/>
        </a:accent5>
        <a:accent6>
          <a:srgbClr val="737300"/>
        </a:accent6>
        <a:hlink>
          <a:srgbClr val="CC99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27853</TotalTime>
  <Words>4632</Words>
  <Application>Microsoft Macintosh PowerPoint</Application>
  <PresentationFormat>画面に合わせる (4:3)</PresentationFormat>
  <Paragraphs>850</Paragraphs>
  <Slides>57</Slides>
  <Notes>19</Notes>
  <HiddenSlides>0</HiddenSlides>
  <MMClips>2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57</vt:i4>
      </vt:variant>
    </vt:vector>
  </HeadingPairs>
  <TitlesOfParts>
    <vt:vector size="61" baseType="lpstr">
      <vt:lpstr>newstyle</vt:lpstr>
      <vt:lpstr>Acrobat Document</vt:lpstr>
      <vt:lpstr>Image</vt:lpstr>
      <vt:lpstr>数式</vt:lpstr>
      <vt:lpstr>高エネルギー原子核衝突を用いた 極限状態の実験的探究</vt:lpstr>
      <vt:lpstr>Presentation Outline</vt:lpstr>
      <vt:lpstr>Goals of High Energy A+A Collisions</vt:lpstr>
      <vt:lpstr>Expeditions on QCD Phase Diagram</vt:lpstr>
      <vt:lpstr>Uniqueness of QCD Phase Transition</vt:lpstr>
      <vt:lpstr>Looking into “Parallel World”</vt:lpstr>
      <vt:lpstr>Brief History of A+A Facilities</vt:lpstr>
      <vt:lpstr>Relativistic Heavy Ion Collider at BNL</vt:lpstr>
      <vt:lpstr>RHIC Outcomes: New State of Matter</vt:lpstr>
      <vt:lpstr>Photons as Thermometer</vt:lpstr>
      <vt:lpstr>Photon Production Everywhere</vt:lpstr>
      <vt:lpstr>Where to Catch Thermal Photons</vt:lpstr>
      <vt:lpstr>Naïve Way: Direct Real Photons</vt:lpstr>
      <vt:lpstr>Alternative: “Almost Real” Photons</vt:lpstr>
      <vt:lpstr>Direct Photon Spectra via g and g*</vt:lpstr>
      <vt:lpstr>Initial Temperature Evaluation</vt:lpstr>
      <vt:lpstr>Across the Boundary and Beyond</vt:lpstr>
      <vt:lpstr>A Large Ion Collider Experiment</vt:lpstr>
      <vt:lpstr>First Collisions, 23.11.2009</vt:lpstr>
      <vt:lpstr>First LHC Physics Paper, 28.11.2009</vt:lpstr>
      <vt:lpstr>Almost Zero Baryo-Chemical Potential</vt:lpstr>
      <vt:lpstr>Highest Energy (So Far) Pb+Pb</vt:lpstr>
      <vt:lpstr>Abundant Particle Production</vt:lpstr>
      <vt:lpstr>Highest Initial Energy Density</vt:lpstr>
      <vt:lpstr>Hotter, Larger, Longer-Lived Fireball</vt:lpstr>
      <vt:lpstr>Prominent Probes at Higher Energies</vt:lpstr>
      <vt:lpstr>Jet Modification at LHC</vt:lpstr>
      <vt:lpstr>Jet Energy Loss and Redistribution</vt:lpstr>
      <vt:lpstr>Survived Jets Un-Modified?</vt:lpstr>
      <vt:lpstr>PID’ed Singles for Flavor Differential</vt:lpstr>
      <vt:lpstr>Possible Mass Hierarchy</vt:lpstr>
      <vt:lpstr>p(d)+A: Reference or Unexpected</vt:lpstr>
      <vt:lpstr>RHIC First Year (2000) Outcome</vt:lpstr>
      <vt:lpstr>Another PRL Cover with d+Au</vt:lpstr>
      <vt:lpstr>Something More Complicated (?)</vt:lpstr>
      <vt:lpstr>New Discovery in p+p and p+A</vt:lpstr>
      <vt:lpstr>Hydro-like Behaviors in p+Pb</vt:lpstr>
      <vt:lpstr>Quark Fluid in p+Pb?</vt:lpstr>
      <vt:lpstr>p(d)+A Seemingly in Mystery</vt:lpstr>
      <vt:lpstr>Brand New Topic: Ultra-Intense Field</vt:lpstr>
      <vt:lpstr>Note: Critical Magnetic Field</vt:lpstr>
      <vt:lpstr>Field Intensity and Time Evolution</vt:lpstr>
      <vt:lpstr>Experimental Probes of Intense Field</vt:lpstr>
      <vt:lpstr> g (Low Mass e+e-) “Polarization”</vt:lpstr>
      <vt:lpstr>Work in Progress</vt:lpstr>
      <vt:lpstr>Heavy/Hard Probes at QCD Machine</vt:lpstr>
      <vt:lpstr>Closed Heavy Flavors in Pb+Pb</vt:lpstr>
      <vt:lpstr> Sequentially Melting?</vt:lpstr>
      <vt:lpstr>Forward ’s at ALICE</vt:lpstr>
      <vt:lpstr>Physics in LHC Forward Regions</vt:lpstr>
      <vt:lpstr>ALICE Muon Spectrometer</vt:lpstr>
      <vt:lpstr>Muon Forward Tracker (2021)</vt:lpstr>
      <vt:lpstr>Physics Cases</vt:lpstr>
      <vt:lpstr>Low Mass Physics Enhancement</vt:lpstr>
      <vt:lpstr>Hiroshima Now on MFT</vt:lpstr>
      <vt:lpstr>ALICE（-J） Upgrade Strategies</vt:lpstr>
      <vt:lpstr>Summary and Concluding Remarks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Exploration of Hot Partonic Matter at LHC-ALICE</dc:title>
  <dc:creator>Kenta Shigaki</dc:creator>
  <cp:lastModifiedBy>Shigaki Kenta</cp:lastModifiedBy>
  <cp:revision>543</cp:revision>
  <cp:lastPrinted>2011-02-07T08:25:44Z</cp:lastPrinted>
  <dcterms:created xsi:type="dcterms:W3CDTF">2008-03-11T09:51:31Z</dcterms:created>
  <dcterms:modified xsi:type="dcterms:W3CDTF">2015-07-21T04:32:26Z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TC011182191041</vt:lpwstr>
  </property>
</Properties>
</file>