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19"/>
  </p:notesMasterIdLst>
  <p:handoutMasterIdLst>
    <p:handoutMasterId r:id="rId20"/>
  </p:handoutMasterIdLst>
  <p:sldIdLst>
    <p:sldId id="452" r:id="rId2"/>
    <p:sldId id="768" r:id="rId3"/>
    <p:sldId id="702" r:id="rId4"/>
    <p:sldId id="703" r:id="rId5"/>
    <p:sldId id="785" r:id="rId6"/>
    <p:sldId id="770" r:id="rId7"/>
    <p:sldId id="771" r:id="rId8"/>
    <p:sldId id="796" r:id="rId9"/>
    <p:sldId id="797" r:id="rId10"/>
    <p:sldId id="711" r:id="rId11"/>
    <p:sldId id="762" r:id="rId12"/>
    <p:sldId id="774" r:id="rId13"/>
    <p:sldId id="775" r:id="rId14"/>
    <p:sldId id="776" r:id="rId15"/>
    <p:sldId id="798" r:id="rId16"/>
    <p:sldId id="787" r:id="rId17"/>
    <p:sldId id="779" r:id="rId18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CC66"/>
    <a:srgbClr val="000080"/>
    <a:srgbClr val="806010"/>
    <a:srgbClr val="FF00FF"/>
    <a:srgbClr val="60802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4" d="100"/>
          <a:sy n="174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B52687-754D-9A46-A45F-EE78EBF7FB57}" type="datetimeFigureOut">
              <a:rPr lang="ja-JP" altLang="en-US"/>
              <a:pPr>
                <a:defRPr/>
              </a:pPr>
              <a:t>17/03/28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EBF472-C70E-4F42-A493-6D78EFF818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170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B483AA-81BE-624A-A948-2548C9B8AABB}" type="datetimeFigureOut">
              <a:rPr lang="ja-JP" altLang="en-US"/>
              <a:pPr>
                <a:defRPr/>
              </a:pPr>
              <a:t>17/03/28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AC545B-C41E-D74D-BC93-99D5B8F9D6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13568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3481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6655DA-6028-2F42-A33F-1194EDBAB27E}" type="slidenum">
              <a:rPr lang="ja-JP" altLang="en-US" sz="1200"/>
              <a:pPr/>
              <a:t>6</a:t>
            </a:fld>
            <a:endParaRPr lang="ja-JP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5C1505-B10D-6A4B-8E82-1089300CBB91}" type="slidenum">
              <a:rPr lang="ja-JP" altLang="en-US" sz="1200"/>
              <a:pPr/>
              <a:t>16</a:t>
            </a:fld>
            <a:endParaRPr lang="en-US" altLang="ja-JP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0464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3337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2067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0F337-E4CF-8A4A-923B-BD753E7834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425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7545" y="6453261"/>
            <a:ext cx="792088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150" y="6453261"/>
            <a:ext cx="642937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/16</a:t>
            </a:r>
            <a:endParaRPr lang="ja-JP" dirty="0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5616" y="6453261"/>
            <a:ext cx="5760641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900">
                <a:latin typeface="Verdana" charset="0"/>
              </a:defRPr>
            </a:lvl1pPr>
          </a:lstStyle>
          <a:p>
            <a:pPr>
              <a:defRPr/>
            </a:pPr>
            <a:r>
              <a:rPr lang="ja-JP" altLang="en-US" dirty="0" smtClean="0"/>
              <a:t>クラスターがつなぐクォーク</a:t>
            </a:r>
            <a:r>
              <a:rPr lang="en-US" altLang="ja-JP" dirty="0" smtClean="0"/>
              <a:t>, </a:t>
            </a:r>
            <a:r>
              <a:rPr lang="ja-JP" altLang="en-US" dirty="0" smtClean="0"/>
              <a:t>ハドロン</a:t>
            </a:r>
            <a:r>
              <a:rPr lang="en-US" altLang="ja-JP" dirty="0" smtClean="0"/>
              <a:t>, </a:t>
            </a:r>
            <a:r>
              <a:rPr lang="ja-JP" altLang="en-US" dirty="0" smtClean="0"/>
              <a:t>原子核そして原子</a:t>
            </a:r>
            <a:r>
              <a:rPr lang="en-US" altLang="ja-JP" dirty="0" smtClean="0"/>
              <a:t> - </a:t>
            </a:r>
            <a:r>
              <a:rPr lang="ja-JP" altLang="en-US" dirty="0" smtClean="0"/>
              <a:t>高エネルギー原子核衝突</a:t>
            </a:r>
            <a:r>
              <a:rPr lang="en-US" altLang="ja-JP" dirty="0" smtClean="0"/>
              <a:t> - </a:t>
            </a:r>
            <a:r>
              <a:rPr lang="ja-JP" altLang="en-US" dirty="0" smtClean="0"/>
              <a:t>志垣賢太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49905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4907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3847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8050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20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994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1364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 </a:t>
            </a:r>
            <a:r>
              <a:rPr lang="en-US" altLang="ja-JP" smtClean="0"/>
              <a:t>- </a:t>
            </a:r>
            <a:r>
              <a:rPr lang="ja-JP" altLang="en-US" smtClean="0"/>
              <a:t>高エネルギー原子核衝突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1096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8" y="6215063"/>
            <a:ext cx="965201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8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40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7545" y="6453261"/>
            <a:ext cx="792088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5616" y="6453261"/>
            <a:ext cx="5760641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900">
                <a:latin typeface="Verdana" charset="0"/>
              </a:defRPr>
            </a:lvl1pPr>
          </a:lstStyle>
          <a:p>
            <a:pPr>
              <a:defRPr/>
            </a:pPr>
            <a:r>
              <a:rPr lang="ja-JP" altLang="en-US" dirty="0" smtClean="0"/>
              <a:t>クラスターがつなぐクォーク</a:t>
            </a:r>
            <a:r>
              <a:rPr lang="en-US" altLang="ja-JP" dirty="0" smtClean="0"/>
              <a:t>, </a:t>
            </a:r>
            <a:r>
              <a:rPr lang="ja-JP" altLang="en-US" dirty="0" smtClean="0"/>
              <a:t>ハドロン</a:t>
            </a:r>
            <a:r>
              <a:rPr lang="en-US" altLang="ja-JP" dirty="0" smtClean="0"/>
              <a:t>, </a:t>
            </a:r>
            <a:r>
              <a:rPr lang="ja-JP" altLang="en-US" dirty="0" smtClean="0"/>
              <a:t>原子核そして原子</a:t>
            </a:r>
            <a:r>
              <a:rPr lang="en-US" altLang="ja-JP" dirty="0" smtClean="0"/>
              <a:t> - </a:t>
            </a:r>
            <a:r>
              <a:rPr lang="ja-JP" altLang="en-US" dirty="0" smtClean="0"/>
              <a:t>高エネルギー原子核衝突</a:t>
            </a:r>
            <a:r>
              <a:rPr lang="en-US" altLang="ja-JP" dirty="0" smtClean="0"/>
              <a:t> - </a:t>
            </a:r>
            <a:r>
              <a:rPr lang="ja-JP" altLang="en-US" dirty="0" smtClean="0"/>
              <a:t>志垣賢太</a:t>
            </a:r>
            <a:endParaRPr 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150" y="6453261"/>
            <a:ext cx="642937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/16</a:t>
            </a:r>
            <a:endParaRPr 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COREULOGO_B01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36" y="6335352"/>
            <a:ext cx="923144" cy="415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  <p:sldLayoutId id="2147485000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20.png"/><Relationship Id="rId10" Type="http://schemas.openxmlformats.org/officeDocument/2006/relationships/image" Target="../media/image12.png"/><Relationship Id="rId11" Type="http://schemas.openxmlformats.org/officeDocument/2006/relationships/image" Target="../media/image13.jpeg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6.png"/><Relationship Id="rId14" Type="http://schemas.openxmlformats.org/officeDocument/2006/relationships/image" Target="../media/image14.jpe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jpeg"/><Relationship Id="rId18" Type="http://schemas.openxmlformats.org/officeDocument/2006/relationships/image" Target="../media/image18.jpeg"/><Relationship Id="rId19" Type="http://schemas.openxmlformats.org/officeDocument/2006/relationships/image" Target="../media/image19.jpe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Relationship Id="rId3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42938"/>
            <a:ext cx="9144000" cy="2214562"/>
          </a:xfrm>
        </p:spPr>
        <p:txBody>
          <a:bodyPr/>
          <a:lstStyle/>
          <a:p>
            <a:pPr eaLnBrk="1" hangingPunct="1"/>
            <a:r>
              <a:rPr lang="ja-JP" altLang="en-US" sz="4400" dirty="0">
                <a:latin typeface="Franklin Gothic Medium" charset="0"/>
                <a:ea typeface="ＭＳ Ｐゴシック" charset="0"/>
              </a:rPr>
              <a:t>高エネルギー原子核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衝突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/>
            </a:r>
            <a:br>
              <a:rPr lang="en-US" altLang="ja-JP" dirty="0">
                <a:latin typeface="Franklin Gothic Medium" charset="0"/>
                <a:ea typeface="ＭＳ Ｐゴシック" charset="0"/>
              </a:rPr>
            </a:br>
            <a:r>
              <a:rPr lang="ja-JP" altLang="en-US" sz="3200" dirty="0">
                <a:latin typeface="Franklin Gothic Medium" charset="0"/>
                <a:ea typeface="ＭＳ Ｐゴシック" charset="0"/>
              </a:rPr>
              <a:t>で探る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/>
            </a:r>
            <a:br>
              <a:rPr lang="en-US" altLang="ja-JP" dirty="0">
                <a:latin typeface="Franklin Gothic Medium" charset="0"/>
                <a:ea typeface="ＭＳ Ｐゴシック" charset="0"/>
              </a:rPr>
            </a:br>
            <a:r>
              <a:rPr lang="ja-JP" altLang="en-US" sz="4400" dirty="0">
                <a:latin typeface="Franklin Gothic Medium" charset="0"/>
                <a:ea typeface="ＭＳ Ｐゴシック" charset="0"/>
              </a:rPr>
              <a:t>クォークの相関と</a:t>
            </a:r>
            <a:r>
              <a:rPr lang="ja-JP" altLang="en-US" sz="4400" dirty="0" smtClean="0">
                <a:latin typeface="Franklin Gothic Medium" charset="0"/>
                <a:ea typeface="ＭＳ Ｐゴシック" charset="0"/>
              </a:rPr>
              <a:t>クラスター</a:t>
            </a:r>
            <a:endParaRPr lang="ja-JP" sz="4400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480131"/>
            <a:ext cx="8001000" cy="1447006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志垣 賢太 （                   ）</a:t>
            </a:r>
            <a:r>
              <a:rPr lang="en-US" altLang="ja-JP" sz="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/>
            </a:r>
            <a:br>
              <a:rPr lang="en-US" altLang="ja-JP" sz="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</a:br>
            <a:endParaRPr lang="en-US" altLang="ja-JP" sz="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“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クラスターがつなぐ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クォーク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ハドロン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原子核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そして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原子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”</a:t>
            </a:r>
            <a:endParaRPr lang="en-US" alt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2017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年 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3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月 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16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大阪大学</a:t>
            </a:r>
            <a:endParaRPr 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16387" name="Picture 4" descr="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34" y="4455310"/>
            <a:ext cx="2252994" cy="5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267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ja-JP" altLang="en-US" dirty="0" smtClean="0"/>
              <a:t>有限密度領域での</a:t>
            </a:r>
            <a:r>
              <a:rPr kumimoji="1" lang="en-US" altLang="ja-JP" dirty="0" smtClean="0"/>
              <a:t> “</a:t>
            </a:r>
            <a:r>
              <a:rPr kumimoji="1" lang="ja-JP" altLang="en-US" dirty="0" smtClean="0"/>
              <a:t>観測</a:t>
            </a:r>
            <a:r>
              <a:rPr kumimoji="1" lang="en-US" altLang="ja-JP" dirty="0" smtClean="0"/>
              <a:t>”</a:t>
            </a:r>
            <a:endParaRPr lang="en-US" altLang="ja-JP" dirty="0" smtClean="0"/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dirty="0" err="1" smtClean="0"/>
              <a:t>A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衝突による核内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kumimoji="1" lang="en-US" altLang="ja-JP" dirty="0" smtClean="0"/>
              <a:t>KEK E325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914400" lvl="2" indent="0">
              <a:buNone/>
            </a:pPr>
            <a:r>
              <a:rPr lang="en-US" altLang="ja-JP" dirty="0"/>
              <a:t>↔︎ CBELSA/TAPS, CLAS-</a:t>
            </a:r>
            <a:r>
              <a:rPr lang="en-US" altLang="ja-JP" dirty="0" smtClean="0"/>
              <a:t>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is-IS" altLang="ja-JP" dirty="0" smtClean="0"/>
              <a:t>(</a:t>
            </a:r>
            <a:r>
              <a:rPr lang="is-IS" altLang="ja-JP" i="1" dirty="0"/>
              <a:t>d</a:t>
            </a:r>
            <a:r>
              <a:rPr lang="is-IS" altLang="ja-JP" dirty="0"/>
              <a:t>, </a:t>
            </a:r>
            <a:r>
              <a:rPr lang="is-IS" altLang="ja-JP" baseline="30000" dirty="0"/>
              <a:t>3</a:t>
            </a:r>
            <a:r>
              <a:rPr lang="is-IS" altLang="ja-JP" dirty="0"/>
              <a:t>He) </a:t>
            </a:r>
            <a:r>
              <a:rPr lang="is-IS" altLang="ja-JP" dirty="0" smtClean="0"/>
              <a:t> </a:t>
            </a:r>
            <a:r>
              <a:rPr lang="ja-JP" altLang="en-US" dirty="0" smtClean="0"/>
              <a:t>反応による核内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</a:t>
            </a:r>
            <a:r>
              <a:rPr lang="ja-JP" altLang="en-US" dirty="0" smtClean="0"/>
              <a:t>（鈴木</a:t>
            </a:r>
            <a:r>
              <a:rPr lang="en-US" altLang="ja-JP" dirty="0" smtClean="0"/>
              <a:t>, </a:t>
            </a:r>
            <a:r>
              <a:rPr lang="ja-JP" altLang="en-US" dirty="0" smtClean="0"/>
              <a:t>早野ら）</a:t>
            </a:r>
            <a:endParaRPr lang="is-IS" altLang="ja-JP" dirty="0" smtClean="0"/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ja-JP" altLang="en-US" dirty="0" smtClean="0"/>
              <a:t>高温領域では未確認</a:t>
            </a:r>
            <a:endParaRPr lang="is-IS" altLang="ja-JP" dirty="0" smtClean="0"/>
          </a:p>
          <a:p>
            <a:pPr lvl="1"/>
            <a:r>
              <a:rPr lang="ja-JP" altLang="en-US" dirty="0" smtClean="0"/>
              <a:t>レプトン対測定への挑戦</a:t>
            </a:r>
            <a:endParaRPr lang="is-IS" altLang="ja-JP" dirty="0" smtClean="0"/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</a:t>
            </a:r>
            <a:r>
              <a:rPr lang="ja-JP" altLang="en-US" dirty="0" smtClean="0"/>
              <a:t>実験</a:t>
            </a:r>
            <a:r>
              <a:rPr lang="en-US" altLang="ja-JP" dirty="0" smtClean="0"/>
              <a:t> </a:t>
            </a:r>
            <a:r>
              <a:rPr lang="is-IS" altLang="ja-JP" dirty="0" smtClean="0"/>
              <a:t>RICH </a:t>
            </a:r>
            <a:r>
              <a:rPr lang="ja-JP" altLang="en-US" dirty="0" smtClean="0"/>
              <a:t>検出器</a:t>
            </a:r>
            <a:r>
              <a:rPr lang="is-IS" altLang="ja-JP" dirty="0" smtClean="0"/>
              <a:t>, HBD </a:t>
            </a:r>
            <a:r>
              <a:rPr lang="ja-JP" altLang="en-US" dirty="0" smtClean="0"/>
              <a:t>検出器による電子対測定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カイラル対称性回復現象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1" y="2924944"/>
            <a:ext cx="3131839" cy="1894762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80485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dirty="0" smtClean="0"/>
              <a:t>非相関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粒子対の差引による収量測定成功</a:t>
            </a:r>
            <a:endParaRPr lang="en-US" altLang="ja-JP" dirty="0" smtClean="0"/>
          </a:p>
          <a:p>
            <a:r>
              <a:rPr lang="ja-JP" altLang="en-US" smtClean="0"/>
              <a:t>電子対</a:t>
            </a:r>
            <a:r>
              <a:rPr lang="ja-JP" altLang="en-US" dirty="0"/>
              <a:t>測定との結合に期待</a:t>
            </a:r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r </a:t>
            </a:r>
            <a:r>
              <a:rPr lang="ja-JP" altLang="en-US" dirty="0" smtClean="0">
                <a:latin typeface="Symbol" charset="2"/>
                <a:cs typeface="Symbol" charset="2"/>
              </a:rPr>
              <a:t>測定の現状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5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Pb-Pb</a:t>
            </a:r>
            <a:r>
              <a:rPr lang="ja-JP" altLang="en-US" dirty="0" smtClean="0"/>
              <a:t>）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7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4680520" cy="3846802"/>
          </a:xfrm>
          <a:prstGeom prst="rect">
            <a:avLst/>
          </a:prstGeom>
        </p:spPr>
      </p:pic>
      <p:pic>
        <p:nvPicPr>
          <p:cNvPr id="8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84" y="4335850"/>
            <a:ext cx="2438400" cy="2004060"/>
          </a:xfrm>
          <a:prstGeom prst="rect">
            <a:avLst/>
          </a:prstGeom>
        </p:spPr>
      </p:pic>
      <p:pic>
        <p:nvPicPr>
          <p:cNvPr id="9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84" y="2307462"/>
            <a:ext cx="2438400" cy="2004060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85676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クォーク再結合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（コアレッセンス）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模型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RHIC/LHC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s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クォーク化学ポテンシャル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~ 0</a:t>
            </a: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LHC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クォーク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J/</a:t>
            </a:r>
            <a:r>
              <a:rPr lang="en-US" altLang="ja-JP" dirty="0">
                <a:latin typeface="Symbol" pitchFamily="18" charset="2"/>
              </a:rPr>
              <a:t>y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まで遅い再結合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色場破砕によるクォーク対生成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endParaRPr lang="en-US" altLang="ja-JP" sz="800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i="1" dirty="0" smtClean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096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499350" cy="836613"/>
          </a:xfrm>
        </p:spPr>
        <p:txBody>
          <a:bodyPr/>
          <a:lstStyle/>
          <a:p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特有のハドロン化機構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09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34" y="2708920"/>
            <a:ext cx="2125662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上下矢印 18"/>
          <p:cNvSpPr/>
          <p:nvPr/>
        </p:nvSpPr>
        <p:spPr>
          <a:xfrm>
            <a:off x="899270" y="2662062"/>
            <a:ext cx="360362" cy="3024336"/>
          </a:xfrm>
          <a:prstGeom prst="upDownArrow">
            <a:avLst/>
          </a:prstGeom>
          <a:gradFill>
            <a:gsLst>
              <a:gs pos="0">
                <a:srgbClr val="FFC000"/>
              </a:gs>
              <a:gs pos="50000">
                <a:srgbClr val="92D050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0965" name="Picture 2" descr="http://inspirehep.net/record/802477/files/z-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93096"/>
            <a:ext cx="34305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979712" y="5157192"/>
            <a:ext cx="2487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B. Z. </a:t>
            </a:r>
            <a:r>
              <a:rPr lang="en-US" altLang="ja-JP" sz="1200" dirty="0" err="1">
                <a:solidFill>
                  <a:srgbClr val="0000FF"/>
                </a:solidFill>
                <a:latin typeface="+mn-lt"/>
              </a:rPr>
              <a:t>Kopeliovich</a:t>
            </a: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200" i="1" dirty="0">
                <a:solidFill>
                  <a:srgbClr val="0000FF"/>
                </a:solidFill>
                <a:latin typeface="+mn-lt"/>
              </a:rPr>
              <a:t>et al.</a:t>
            </a: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  <a:latin typeface="+mn-lt"/>
              </a:rPr>
              <a:t>Int. J. Mod. Phys. E18, 1629 (2009)</a:t>
            </a:r>
          </a:p>
        </p:txBody>
      </p:sp>
      <p:pic>
        <p:nvPicPr>
          <p:cNvPr id="11" name="図 10" descr="ali_prel_1189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2808312" cy="202140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56499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s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バリオン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s/c/b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中間子は多種測定済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バリオン：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ALICE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期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2015 - 2018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c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 err="1">
                <a:latin typeface="Franklin Gothic Medium" charset="0"/>
                <a:ea typeface="ＭＳ Ｐゴシック" charset="0"/>
                <a:cs typeface="Symbol" charset="0"/>
              </a:rPr>
              <a:t>pK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p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+</a:t>
            </a:r>
            <a:endParaRPr lang="en-US" altLang="ja-JP" dirty="0">
              <a:latin typeface="Franklin Gothic Medium" charset="0"/>
              <a:ea typeface="ＭＳ Ｐゴシック" charset="0"/>
              <a:cs typeface="Symbol" charset="0"/>
            </a:endParaRPr>
          </a:p>
          <a:p>
            <a:pPr lvl="1">
              <a:defRPr/>
            </a:pP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X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c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Xpp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b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バリオン：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ALICE 3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期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2021 - 2023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b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c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altLang="ja-JP" baseline="-25000" dirty="0" err="1">
                <a:latin typeface="Franklin Gothic Medium" charset="0"/>
                <a:ea typeface="ＭＳ Ｐゴシック" charset="0"/>
              </a:rPr>
              <a:t>c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h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複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バリオン？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X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cc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X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cb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cc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…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→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相関クォーク対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重クォーク間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相互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作用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198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複）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重フレーバ粒子</a:t>
            </a:r>
          </a:p>
        </p:txBody>
      </p:sp>
      <p:pic>
        <p:nvPicPr>
          <p:cNvPr id="41987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63775"/>
            <a:ext cx="20891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00339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i="1" dirty="0">
                <a:latin typeface="Franklin Gothic Medium" charset="0"/>
                <a:ea typeface="ＭＳ Ｐゴシック" charset="0"/>
              </a:rPr>
              <a:t>e.g.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4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クォーク近接結合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vs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中間子分子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ja-JP" altLang="en-US" dirty="0">
                <a:latin typeface="Franklin Gothic Medium" charset="0"/>
                <a:ea typeface="ＭＳ Ｐゴシック" charset="0"/>
              </a:rPr>
              <a:t>異なるコアレッセンス生成率の理論予言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S. Cho, 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et al.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arXiv:1107.1302</a:t>
            </a: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X(3872)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J/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Y 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p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p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→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p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>
                <a:latin typeface="Symbol" charset="0"/>
                <a:ea typeface="ＭＳ Ｐゴシック" charset="0"/>
                <a:cs typeface="Symbol" charset="0"/>
              </a:rPr>
              <a:t>p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ALICE 3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期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2021 - 2023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収量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〜 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o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(10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)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3010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エキゾチック粒子の構造理解</a:t>
            </a:r>
          </a:p>
        </p:txBody>
      </p:sp>
      <p:pic>
        <p:nvPicPr>
          <p:cNvPr id="43011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78088"/>
            <a:ext cx="345598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2520950"/>
            <a:ext cx="304323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45384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加速器運転予定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/16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23" y="2844651"/>
            <a:ext cx="6336705" cy="1458002"/>
          </a:xfrm>
          <a:prstGeom prst="rect">
            <a:avLst/>
          </a:prstGeom>
        </p:spPr>
      </p:pic>
      <p:sp>
        <p:nvSpPr>
          <p:cNvPr id="8" name="Rounded Rectangle 4"/>
          <p:cNvSpPr/>
          <p:nvPr/>
        </p:nvSpPr>
        <p:spPr bwMode="auto">
          <a:xfrm>
            <a:off x="2036839" y="1968723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9" name="Right Brace 6"/>
          <p:cNvSpPr/>
          <p:nvPr/>
        </p:nvSpPr>
        <p:spPr bwMode="auto">
          <a:xfrm rot="16200000">
            <a:off x="2313063" y="1126169"/>
            <a:ext cx="269875" cy="31678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Brace 6"/>
          <p:cNvSpPr/>
          <p:nvPr/>
        </p:nvSpPr>
        <p:spPr bwMode="auto">
          <a:xfrm rot="16200000">
            <a:off x="7209259" y="1502792"/>
            <a:ext cx="269875" cy="23764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4"/>
          <p:cNvSpPr/>
          <p:nvPr/>
        </p:nvSpPr>
        <p:spPr bwMode="auto">
          <a:xfrm>
            <a:off x="6933034" y="1979836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12" name="Text Box 351"/>
          <p:cNvSpPr txBox="1">
            <a:spLocks noChangeArrowheads="1"/>
          </p:cNvSpPr>
          <p:nvPr/>
        </p:nvSpPr>
        <p:spPr bwMode="auto">
          <a:xfrm>
            <a:off x="1080370" y="4275087"/>
            <a:ext cx="2735262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6.5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陽子</a:t>
            </a:r>
            <a:endParaRPr lang="en-US" altLang="ja-JP" sz="1600" dirty="0" smtClean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+Pb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Pb+Pb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13" name="Text Box 351"/>
          <p:cNvSpPr txBox="1">
            <a:spLocks noChangeArrowheads="1"/>
          </p:cNvSpPr>
          <p:nvPr/>
        </p:nvSpPr>
        <p:spPr bwMode="auto">
          <a:xfrm>
            <a:off x="6155953" y="4275087"/>
            <a:ext cx="2376487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陽子</a:t>
            </a:r>
            <a:endParaRPr lang="en-US" altLang="ja-JP" sz="1600" dirty="0" smtClean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+Pb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Pb+Pb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14" name="Text Box 351"/>
          <p:cNvSpPr txBox="1">
            <a:spLocks noChangeArrowheads="1"/>
          </p:cNvSpPr>
          <p:nvPr/>
        </p:nvSpPr>
        <p:spPr bwMode="auto">
          <a:xfrm>
            <a:off x="3743908" y="5077048"/>
            <a:ext cx="280828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LHC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加速器高輝度化</a:t>
            </a:r>
            <a:endParaRPr lang="en-US" altLang="ja-JP" sz="1600" dirty="0" smtClean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ALICE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実験高速化・</a:t>
            </a:r>
            <a:r>
              <a:rPr lang="ja-JP" altLang="en-US" sz="1600" dirty="0" smtClean="0">
                <a:solidFill>
                  <a:srgbClr val="0000FF"/>
                </a:solidFill>
              </a:rPr>
              <a:t>高度化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7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完了：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ジェット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重フレーバ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- 3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倍高速化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- 2014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長期停止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現行：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低中横運動量現象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ALICE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実験の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独壇場</a:t>
            </a:r>
            <a:r>
              <a:rPr lang="ja-JP" altLang="en-US" smtClean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倍高速化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2019 - 2020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長期停止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高度化：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衝突点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近傍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飛跡検出器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主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飛跡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検出器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（東京大学）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共通読出系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（長崎総合科学大学）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データ処理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（広島大学）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新規：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</a:t>
            </a:r>
            <a:r>
              <a:rPr lang="en-US" altLang="ja-JP" sz="8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前方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粒子飛跡検出器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（広島大学）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未定：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前方物理？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2024 - 2026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長期停止？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新規：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</a:t>
            </a:r>
            <a:r>
              <a:rPr lang="en-US" altLang="ja-JP" sz="8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前方光子検出器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（筑波大学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広島大学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奈良女子大学）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Franklin Gothic Medium" charset="0"/>
                <a:ea typeface="ＭＳ Ｐゴシック" charset="0"/>
              </a:rPr>
              <a:t>ALICE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実験高度化計画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41332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435975" cy="5167313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における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HEHIC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smtClean="0">
                <a:latin typeface="Franklin Gothic Medium" charset="0"/>
                <a:ea typeface="ＭＳ Ｐゴシック" charset="0"/>
              </a:rPr>
              <a:t> u,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smtClean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s, c, b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クォークまで俎上に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HEHIC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で探るクォーク相関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クラスター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ja-JP" altLang="en-US" dirty="0"/>
              <a:t>（</a:t>
            </a:r>
            <a:r>
              <a:rPr lang="en-US" altLang="ja-JP" dirty="0"/>
              <a:t>QCD </a:t>
            </a:r>
            <a:r>
              <a:rPr lang="ja-JP" altLang="en-US" dirty="0"/>
              <a:t>色場中の解放クォーク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クォーコニア</a:t>
            </a:r>
            <a:r>
              <a:rPr lang="en-US" altLang="ja-JP" dirty="0" smtClean="0"/>
              <a:t> </a:t>
            </a:r>
            <a:r>
              <a:rPr lang="ja-JP" altLang="en-US" dirty="0"/>
              <a:t>（の前駆体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2"/>
            <a:r>
              <a:rPr lang="ja-JP" altLang="en-US" dirty="0"/>
              <a:t>初期生成抑制と熱的再結合の競合</a:t>
            </a:r>
            <a:endParaRPr lang="en-US" altLang="ja-JP" dirty="0"/>
          </a:p>
          <a:p>
            <a:pPr lvl="2"/>
            <a:r>
              <a:rPr lang="ja-JP" altLang="en-US" dirty="0" smtClean="0"/>
              <a:t>束縛半径による漸次融解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（クォーコニア温度計）</a:t>
            </a:r>
            <a:endParaRPr lang="en-US" altLang="ja-JP" dirty="0"/>
          </a:p>
          <a:p>
            <a:pPr lvl="1"/>
            <a:r>
              <a:rPr lang="ja-JP" altLang="en-US" dirty="0"/>
              <a:t>低質量ベクトル中間子</a:t>
            </a:r>
            <a:r>
              <a:rPr lang="en-US" altLang="ja-JP" dirty="0"/>
              <a:t> </a:t>
            </a:r>
            <a:r>
              <a:rPr lang="ja-JP" altLang="en-US" dirty="0"/>
              <a:t>（の前駆体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中央領域物理と前方領域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粒子測定の新たな邂逅</a:t>
            </a:r>
            <a:endParaRPr lang="en-US" altLang="ja-JP" dirty="0" smtClean="0"/>
          </a:p>
          <a:p>
            <a:pPr lvl="1"/>
            <a:r>
              <a:rPr lang="ja-JP" altLang="en-US" dirty="0"/>
              <a:t>（複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重フレーバ</a:t>
            </a:r>
            <a:r>
              <a:rPr lang="ja-JP" altLang="en-US" dirty="0"/>
              <a:t>粒子</a:t>
            </a:r>
            <a:r>
              <a:rPr lang="en-US" altLang="ja-JP" dirty="0"/>
              <a:t>, </a:t>
            </a:r>
            <a:r>
              <a:rPr lang="ja-JP" altLang="en-US" dirty="0"/>
              <a:t>エキゾチック</a:t>
            </a:r>
            <a:r>
              <a:rPr lang="ja-JP" altLang="en-US" dirty="0" smtClean="0"/>
              <a:t>粒子</a:t>
            </a:r>
            <a:endParaRPr lang="en-US" altLang="ja-JP" dirty="0" smtClean="0"/>
          </a:p>
          <a:p>
            <a:pPr lvl="2"/>
            <a:r>
              <a:rPr lang="ja-JP" altLang="en-US" dirty="0">
                <a:latin typeface="Franklin Gothic Medium" charset="0"/>
                <a:ea typeface="ＭＳ Ｐゴシック" charset="0"/>
              </a:rPr>
              <a:t>相関クォーク対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重クォーク間相互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作用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ハドロン構造</a:t>
            </a:r>
            <a:endParaRPr lang="en-US" altLang="ja-JP" dirty="0"/>
          </a:p>
          <a:p>
            <a:pPr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5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Pb-Pb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2015, 2018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ALICE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高度化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2021 -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>
                <a:latin typeface="Franklin Gothic Medium" charset="0"/>
                <a:ea typeface="ＭＳ Ｐゴシック" charset="0"/>
              </a:rPr>
              <a:t>まとめ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おわり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に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027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加速器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ALICE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実験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クォーク相関とクラスター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ja-JP" altLang="en-US" dirty="0"/>
              <a:t>（</a:t>
            </a:r>
            <a:r>
              <a:rPr lang="en-US" altLang="ja-JP" dirty="0"/>
              <a:t>QCD </a:t>
            </a:r>
            <a:r>
              <a:rPr lang="ja-JP" altLang="en-US" dirty="0"/>
              <a:t>色場中の解放クォーク）</a:t>
            </a:r>
            <a:endParaRPr lang="en-US" altLang="ja-JP" dirty="0"/>
          </a:p>
          <a:p>
            <a:pPr lvl="1"/>
            <a:r>
              <a:rPr lang="ja-JP" altLang="en-US" dirty="0" smtClean="0"/>
              <a:t>クォーコニア</a:t>
            </a:r>
            <a:r>
              <a:rPr lang="en-US" altLang="ja-JP" dirty="0" smtClean="0"/>
              <a:t> </a:t>
            </a:r>
            <a:r>
              <a:rPr lang="ja-JP" altLang="en-US" dirty="0"/>
              <a:t>（の前駆体）</a:t>
            </a:r>
            <a:endParaRPr lang="en-US" altLang="ja-JP" dirty="0"/>
          </a:p>
          <a:p>
            <a:pPr lvl="1"/>
            <a:r>
              <a:rPr lang="ja-JP" altLang="en-US" dirty="0" smtClean="0"/>
              <a:t>低質量</a:t>
            </a:r>
            <a:r>
              <a:rPr lang="ja-JP" altLang="en-US" dirty="0"/>
              <a:t>ベクトル中間子</a:t>
            </a:r>
            <a:r>
              <a:rPr lang="en-US" altLang="ja-JP" dirty="0"/>
              <a:t> </a:t>
            </a:r>
            <a:r>
              <a:rPr lang="ja-JP" altLang="en-US" dirty="0"/>
              <a:t>（の前駆体）</a:t>
            </a:r>
            <a:endParaRPr lang="en-US" altLang="ja-JP" dirty="0"/>
          </a:p>
          <a:p>
            <a:pPr lvl="1"/>
            <a:r>
              <a:rPr lang="ja-JP" altLang="en-US" dirty="0" smtClean="0"/>
              <a:t>（複）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重フレーバ</a:t>
            </a:r>
            <a:r>
              <a:rPr lang="ja-JP" altLang="en-US" dirty="0"/>
              <a:t>粒子</a:t>
            </a:r>
            <a:r>
              <a:rPr lang="en-US" altLang="ja-JP" dirty="0"/>
              <a:t>, </a:t>
            </a:r>
            <a:r>
              <a:rPr lang="ja-JP" altLang="en-US" dirty="0"/>
              <a:t>エキゾチック粒子</a:t>
            </a:r>
            <a:endParaRPr lang="en-US" altLang="ja-JP" dirty="0"/>
          </a:p>
          <a:p>
            <a:pPr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運転予定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高度化計画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まとめ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おわりに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7410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Franklin Gothic Medium" charset="0"/>
                <a:ea typeface="ＭＳ Ｐゴシック" charset="0"/>
              </a:rPr>
              <a:t>講演概要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546470"/>
      </p:ext>
    </p:extLst>
  </p:cSld>
  <p:clrMapOvr>
    <a:masterClrMapping/>
  </p:clrMapOvr>
  <p:transition xmlns:p14="http://schemas.microsoft.com/office/powerpoint/2010/main" spd="slow" advTm="544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0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CERN LHC </a:t>
            </a:r>
            <a:r>
              <a:rPr lang="ja-JP" altLang="en-US" dirty="0" smtClean="0"/>
              <a:t>加速器における原子核衝突実験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42 </a:t>
            </a:r>
            <a:r>
              <a:rPr lang="ja-JP" altLang="en-US" dirty="0" smtClean="0"/>
              <a:t>か国</a:t>
            </a:r>
            <a:r>
              <a:rPr lang="en-US" altLang="ja-JP" dirty="0" smtClean="0"/>
              <a:t>, 174 </a:t>
            </a:r>
            <a:r>
              <a:rPr lang="ja-JP" altLang="en-US" dirty="0" smtClean="0"/>
              <a:t>研究機関</a:t>
            </a:r>
            <a:r>
              <a:rPr lang="en-US" altLang="ja-JP" dirty="0" smtClean="0"/>
              <a:t>, ~1,800 </a:t>
            </a:r>
            <a:r>
              <a:rPr lang="ja-JP" altLang="en-US" dirty="0" smtClean="0"/>
              <a:t>共同研究者</a:t>
            </a:r>
            <a:endParaRPr lang="en-US" altLang="ja-JP" dirty="0" smtClean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5055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ja-JP" altLang="en-US" dirty="0" smtClean="0"/>
              <a:t>核子対あたり重心系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2015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RHIC </a:t>
            </a:r>
            <a:r>
              <a:rPr lang="ja-JP" altLang="en-US" dirty="0" smtClean="0"/>
              <a:t>加速器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Au+Au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衝突の</a:t>
            </a:r>
            <a:r>
              <a:rPr lang="en-US" altLang="ja-JP" dirty="0" smtClean="0"/>
              <a:t> 25 </a:t>
            </a:r>
            <a:r>
              <a:rPr lang="ja-JP" altLang="en-US" dirty="0" smtClean="0"/>
              <a:t>倍</a:t>
            </a:r>
            <a:endParaRPr lang="en-US" altLang="ja-JP" dirty="0"/>
          </a:p>
          <a:p>
            <a:pPr lvl="1"/>
            <a:r>
              <a:rPr lang="ja-JP" altLang="en-US" dirty="0" smtClean="0"/>
              <a:t>設計エネルギー</a:t>
            </a:r>
            <a:r>
              <a:rPr lang="en-US" altLang="ja-JP" dirty="0" smtClean="0"/>
              <a:t>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2010 - 2011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史上最高エネルギー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</a:t>
            </a:r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1302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QCD </a:t>
            </a:r>
            <a:r>
              <a:rPr kumimoji="1" lang="ja-JP" altLang="en-US" dirty="0" smtClean="0"/>
              <a:t>色場中の解放クォーク）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（</a:t>
            </a:r>
            <a:r>
              <a:rPr lang="en-US" altLang="ja-JP" dirty="0" smtClean="0"/>
              <a:t>QCD </a:t>
            </a:r>
            <a:r>
              <a:rPr lang="ja-JP" altLang="en-US" dirty="0" smtClean="0"/>
              <a:t>の極限挙動）</a:t>
            </a:r>
            <a:endParaRPr kumimoji="1" lang="en-US" altLang="ja-JP" dirty="0" smtClean="0"/>
          </a:p>
          <a:p>
            <a:r>
              <a:rPr lang="ja-JP" altLang="en-US" dirty="0" smtClean="0"/>
              <a:t>クォーコニア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（の前駆体）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色デバイ遮蔽</a:t>
            </a:r>
            <a:endParaRPr lang="en-US" altLang="ja-JP" dirty="0" smtClean="0"/>
          </a:p>
          <a:p>
            <a:r>
              <a:rPr lang="ja-JP" altLang="en-US" dirty="0" smtClean="0"/>
              <a:t>低質量ベクトル中間子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（の前駆体）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カイラル対称性</a:t>
            </a:r>
            <a:endParaRPr kumimoji="1" lang="en-US" altLang="ja-JP" dirty="0" smtClean="0"/>
          </a:p>
          <a:p>
            <a:r>
              <a:rPr lang="ja-JP" altLang="en-US" dirty="0"/>
              <a:t>（複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重フレーバ粒子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エキゾチック粒子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ハドロン生成機構</a:t>
            </a:r>
            <a:r>
              <a:rPr lang="en-US" altLang="ja-JP" dirty="0" smtClean="0"/>
              <a:t>, </a:t>
            </a:r>
            <a:r>
              <a:rPr lang="ja-JP" altLang="en-US" dirty="0" smtClean="0"/>
              <a:t>ハドロン構造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重クォークまで含む系統測定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クォーク相関</a:t>
            </a:r>
            <a:r>
              <a:rPr kumimoji="1" lang="en-US" altLang="ja-JP" dirty="0" smtClean="0"/>
              <a:t>, </a:t>
            </a:r>
            <a:r>
              <a:rPr lang="ja-JP" altLang="en-US" smtClean="0"/>
              <a:t>クラスター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71120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クォークの挙動：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グルーオン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放射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パートン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衝突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⇄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媒質の性質：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輸送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係数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グルーオン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密度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0" indent="0">
              <a:buNone/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通過粒子の性質：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質量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色価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重クォークの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“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デッドコーン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”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効果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de-DE" altLang="ja-JP" dirty="0">
                <a:latin typeface="Franklin Gothic Medium" charset="0"/>
                <a:ea typeface="ＭＳ Ｐゴシック" charset="0"/>
              </a:rPr>
              <a:t>Y. </a:t>
            </a:r>
            <a:r>
              <a:rPr lang="de-DE" altLang="ja-JP" dirty="0" err="1">
                <a:latin typeface="Franklin Gothic Medium" charset="0"/>
                <a:ea typeface="ＭＳ Ｐゴシック" charset="0"/>
              </a:rPr>
              <a:t>Dokshitzer</a:t>
            </a:r>
            <a:r>
              <a:rPr lang="de-DE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de-DE" altLang="ja-JP" dirty="0" err="1" smtClean="0">
                <a:latin typeface="Franklin Gothic Medium" charset="0"/>
                <a:ea typeface="ＭＳ Ｐゴシック" charset="0"/>
              </a:rPr>
              <a:t>and</a:t>
            </a:r>
            <a:r>
              <a:rPr lang="de-DE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de-DE" altLang="ja-JP" dirty="0">
                <a:latin typeface="Franklin Gothic Medium" charset="0"/>
                <a:ea typeface="ＭＳ Ｐゴシック" charset="0"/>
              </a:rPr>
              <a:t>D. </a:t>
            </a:r>
            <a:r>
              <a:rPr lang="de-DE" altLang="ja-JP" dirty="0" err="1" smtClean="0">
                <a:latin typeface="Franklin Gothic Medium" charset="0"/>
                <a:ea typeface="ＭＳ Ｐゴシック" charset="0"/>
              </a:rPr>
              <a:t>Kharzeev</a:t>
            </a:r>
            <a:r>
              <a:rPr lang="de-DE" altLang="ja-JP" dirty="0" smtClean="0">
                <a:latin typeface="Franklin Gothic Medium" charset="0"/>
                <a:ea typeface="ＭＳ Ｐゴシック" charset="0"/>
              </a:rPr>
              <a:t>, PLB 519, 199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de-DE" altLang="ja-JP" dirty="0" smtClean="0">
                <a:latin typeface="Franklin Gothic Medium" charset="0"/>
                <a:ea typeface="ＭＳ Ｐゴシック" charset="0"/>
              </a:rPr>
              <a:t>2001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エネルギー損失：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グルーオン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&gt;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軽クォーク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&gt;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重クォーク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2770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499350" cy="836613"/>
          </a:xfrm>
        </p:spPr>
        <p:txBody>
          <a:bodyPr/>
          <a:lstStyle/>
          <a:p>
            <a:r>
              <a:rPr lang="en-US" altLang="ja-JP" dirty="0"/>
              <a:t>QCD </a:t>
            </a:r>
            <a:r>
              <a:rPr lang="ja-JP" altLang="en-US" dirty="0"/>
              <a:t>色場中の</a:t>
            </a:r>
            <a:r>
              <a:rPr lang="ja-JP" altLang="en-US" dirty="0" smtClean="0"/>
              <a:t>解放クォーク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grpSp>
        <p:nvGrpSpPr>
          <p:cNvPr id="32771" name="Group 5"/>
          <p:cNvGrpSpPr>
            <a:grpSpLocks/>
          </p:cNvGrpSpPr>
          <p:nvPr/>
        </p:nvGrpSpPr>
        <p:grpSpPr bwMode="auto">
          <a:xfrm>
            <a:off x="827088" y="2270125"/>
            <a:ext cx="7272337" cy="1824038"/>
            <a:chOff x="336" y="1574"/>
            <a:chExt cx="2475" cy="757"/>
          </a:xfrm>
        </p:grpSpPr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533" y="1772"/>
              <a:ext cx="66" cy="197"/>
            </a:xfrm>
            <a:prstGeom prst="ellipse">
              <a:avLst/>
            </a:prstGeom>
            <a:solidFill>
              <a:srgbClr val="FEC500"/>
            </a:solidFill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883" y="1574"/>
              <a:ext cx="0" cy="6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934" y="1574"/>
              <a:ext cx="0" cy="6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pic>
          <p:nvPicPr>
            <p:cNvPr id="32778" name="Picture 9" descr="spiral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8899">
              <a:off x="1168" y="1631"/>
              <a:ext cx="306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0" descr="spiral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48615">
              <a:off x="961" y="1896"/>
              <a:ext cx="395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1" descr="spiral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38696">
              <a:off x="1357" y="1846"/>
              <a:ext cx="39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2" descr="spiral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" y="1743"/>
              <a:ext cx="24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 rot="10800000" flipV="1">
              <a:off x="581" y="1620"/>
              <a:ext cx="265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ja-JP" sz="1600" dirty="0">
                  <a:solidFill>
                    <a:srgbClr val="3333FF"/>
                  </a:solidFill>
                  <a:latin typeface="+mn-lt"/>
                </a:rPr>
                <a:t>c, b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485" y="1620"/>
              <a:ext cx="307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ja-JP" sz="1600" dirty="0">
                  <a:solidFill>
                    <a:srgbClr val="3333FF"/>
                  </a:solidFill>
                  <a:latin typeface="+mn-lt"/>
                </a:rPr>
                <a:t>D, B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36" y="2188"/>
              <a:ext cx="504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600" dirty="0">
                  <a:solidFill>
                    <a:schemeClr val="accent2"/>
                  </a:solidFill>
                  <a:latin typeface="Times New Roman" charset="0"/>
                </a:rPr>
                <a:t>重クォーク生成</a:t>
              </a:r>
              <a:endParaRPr lang="en-US" altLang="ja-JP" sz="16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914" y="2188"/>
              <a:ext cx="1015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600" dirty="0">
                  <a:solidFill>
                    <a:schemeClr val="accent2"/>
                  </a:solidFill>
                  <a:latin typeface="Times New Roman" charset="0"/>
                </a:rPr>
                <a:t>クォークのエネルギー損失</a:t>
              </a:r>
              <a:endParaRPr lang="en-US" altLang="ja-JP" sz="16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044" y="2190"/>
              <a:ext cx="767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600" dirty="0">
                  <a:solidFill>
                    <a:schemeClr val="accent2"/>
                  </a:solidFill>
                  <a:latin typeface="Times New Roman" charset="0"/>
                </a:rPr>
                <a:t>色場破砕</a:t>
              </a:r>
              <a:r>
                <a:rPr lang="en-US" altLang="ja-JP" sz="1600" dirty="0">
                  <a:solidFill>
                    <a:schemeClr val="accent2"/>
                  </a:solidFill>
                  <a:latin typeface="Times New Roman" charset="0"/>
                </a:rPr>
                <a:t>, </a:t>
              </a:r>
              <a:r>
                <a:rPr lang="ja-JP" altLang="en-US" sz="1600" dirty="0">
                  <a:solidFill>
                    <a:schemeClr val="accent2"/>
                  </a:solidFill>
                  <a:latin typeface="Times New Roman" charset="0"/>
                </a:rPr>
                <a:t>ハドロン生成</a:t>
              </a:r>
              <a:endParaRPr lang="en-US" altLang="ja-JP" sz="16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598" y="1884"/>
              <a:ext cx="186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2197" y="1799"/>
              <a:ext cx="372" cy="169"/>
            </a:xfrm>
            <a:prstGeom prst="rightArrow">
              <a:avLst>
                <a:gd name="adj1" fmla="val 50000"/>
                <a:gd name="adj2" fmla="val 55030"/>
              </a:avLst>
            </a:prstGeom>
            <a:solidFill>
              <a:schemeClr val="folHlink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79984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軽中間子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u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s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〜 D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中間子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c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D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中間子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c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⬄ B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中間子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baseline="30000" dirty="0">
                <a:latin typeface="Symbol" charset="0"/>
                <a:ea typeface="ＭＳ Ｐゴシック" charset="0"/>
              </a:rPr>
              <a:t>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D</a:t>
            </a:r>
            <a:r>
              <a:rPr lang="en-US" altLang="ja-JP" baseline="30000" dirty="0">
                <a:latin typeface="Symbol" charset="0"/>
                <a:ea typeface="ＭＳ Ｐゴシック" charset="0"/>
              </a:rPr>
              <a:t>+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D</a:t>
            </a:r>
            <a:r>
              <a:rPr lang="en-US" altLang="ja-JP" baseline="30000" dirty="0">
                <a:latin typeface="Symbol" charset="0"/>
                <a:ea typeface="ＭＳ Ｐゴシック" charset="0"/>
              </a:rPr>
              <a:t>*+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B 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起源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（二次生成）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J/</a:t>
            </a:r>
            <a:r>
              <a:rPr lang="en-US" altLang="ja-JP" dirty="0">
                <a:latin typeface="Symbol" charset="0"/>
                <a:ea typeface="ＭＳ Ｐゴシック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CMS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ja-JP" altLang="en-US" dirty="0">
                <a:latin typeface="Franklin Gothic Medium" charset="0"/>
                <a:ea typeface="ＭＳ Ｐゴシック" charset="0"/>
              </a:rPr>
              <a:t>特に重い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b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クォークの弱いエネルギー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損失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エネルギー領域の優位性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3794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広範囲系統測定による機構解明へ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33795" name="図 7" descr="alice_der_387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88" y="1637338"/>
            <a:ext cx="2735975" cy="23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alice_der_526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12" y="1710363"/>
            <a:ext cx="2256613" cy="225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 descr="alice_der_529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64" y="1710363"/>
            <a:ext cx="2278684" cy="226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17280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/>
              <a:t>クォーコニア</a:t>
            </a:r>
            <a:r>
              <a:rPr lang="en-US" altLang="ja-JP" dirty="0"/>
              <a:t> </a:t>
            </a:r>
            <a:r>
              <a:rPr lang="ja-JP" altLang="en-US" dirty="0"/>
              <a:t>（の前駆体）</a:t>
            </a:r>
            <a:endParaRPr lang="ja-JP" altLang="en-US" dirty="0" smtClean="0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813800" y="1300120"/>
            <a:ext cx="143892" cy="0"/>
          </a:xfrm>
          <a:prstGeom prst="line">
            <a:avLst/>
          </a:prstGeom>
          <a:noFill/>
          <a:ln w="25400">
            <a:solidFill>
              <a:srgbClr val="7B5C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(cc) </a:t>
            </a:r>
            <a:r>
              <a:rPr lang="ja-JP" altLang="en-US" dirty="0" smtClean="0"/>
              <a:t>抑制：</a:t>
            </a:r>
            <a:r>
              <a:rPr lang="en-US" altLang="ja-JP" dirty="0" smtClean="0"/>
              <a:t> </a:t>
            </a:r>
            <a:r>
              <a:rPr lang="ja-JP" altLang="en-US" dirty="0" smtClean="0"/>
              <a:t>歴史的測定対象</a:t>
            </a:r>
            <a:endParaRPr lang="en-US" altLang="ja-JP" dirty="0" smtClean="0"/>
          </a:p>
          <a:p>
            <a:pPr lvl="1" eaLnBrk="1" hangingPunct="1"/>
            <a:r>
              <a:rPr lang="ja-JP" altLang="en-US" dirty="0" smtClean="0"/>
              <a:t>解放クォーク相中での色デバイ遮蔽の予言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1986 </a:t>
            </a:r>
            <a:r>
              <a:rPr lang="ja-JP" altLang="en-US" dirty="0" smtClean="0"/>
              <a:t>年）</a:t>
            </a:r>
            <a:endParaRPr lang="en-US" altLang="ja-JP" dirty="0"/>
          </a:p>
          <a:p>
            <a:pPr lvl="1" eaLnBrk="1" hangingPunct="1"/>
            <a:r>
              <a:rPr lang="en-US" altLang="ja-JP" dirty="0" smtClean="0"/>
              <a:t>SPS, RHIC </a:t>
            </a:r>
            <a:r>
              <a:rPr lang="ja-JP" altLang="en-US" dirty="0" smtClean="0"/>
              <a:t>で抑制観測</a:t>
            </a:r>
            <a:endParaRPr lang="en-US" altLang="ja-JP" dirty="0"/>
          </a:p>
          <a:p>
            <a:pPr eaLnBrk="1" hangingPunct="1"/>
            <a:endParaRPr lang="en-US" altLang="ja-JP" dirty="0" smtClean="0"/>
          </a:p>
          <a:p>
            <a:pPr lvl="1" eaLnBrk="1" hangingPunct="1"/>
            <a:endParaRPr lang="en-US" altLang="ja-JP" dirty="0"/>
          </a:p>
          <a:p>
            <a:pPr lvl="1" eaLnBrk="1" hangingPunct="1"/>
            <a:endParaRPr lang="en-US" altLang="ja-JP" dirty="0" smtClean="0"/>
          </a:p>
          <a:p>
            <a:pPr marL="457200" lvl="1" indent="0" eaLnBrk="1" hangingPunct="1">
              <a:buNone/>
            </a:pPr>
            <a:endParaRPr lang="en-US" altLang="ja-JP" dirty="0"/>
          </a:p>
          <a:p>
            <a:pPr eaLnBrk="1" hangingPunct="1"/>
            <a:r>
              <a:rPr lang="ja-JP" altLang="en-US" dirty="0" smtClean="0"/>
              <a:t>初期生成抑制と熱的再結合の競合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束縛</a:t>
            </a:r>
            <a:r>
              <a:rPr lang="ja-JP" altLang="en-US" dirty="0"/>
              <a:t>半径による漸次融解？</a:t>
            </a:r>
            <a:endParaRPr lang="en-US" altLang="ja-JP" dirty="0"/>
          </a:p>
          <a:p>
            <a:pPr lvl="1" eaLnBrk="1" hangingPunct="1"/>
            <a:r>
              <a:rPr lang="ja-JP" altLang="en-US" dirty="0" smtClean="0"/>
              <a:t>クォーコニア</a:t>
            </a:r>
            <a:r>
              <a:rPr lang="ja-JP" altLang="en-US" dirty="0"/>
              <a:t>温度計の</a:t>
            </a:r>
            <a:r>
              <a:rPr lang="ja-JP" altLang="en-US" dirty="0" smtClean="0"/>
              <a:t>期待</a:t>
            </a:r>
            <a:endParaRPr lang="en-US" altLang="ja-JP" dirty="0"/>
          </a:p>
        </p:txBody>
      </p:sp>
      <p:pic>
        <p:nvPicPr>
          <p:cNvPr id="13" name="Picture 4" descr="evidence-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15600"/>
            <a:ext cx="2376264" cy="232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deby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7" y="2708920"/>
            <a:ext cx="4283073" cy="1440160"/>
          </a:xfrm>
          <a:prstGeom prst="rect">
            <a:avLst/>
          </a:prstGeom>
        </p:spPr>
      </p:pic>
      <p:pic>
        <p:nvPicPr>
          <p:cNvPr id="15" name="図 14" descr="ther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12" y="5085184"/>
            <a:ext cx="792088" cy="1027828"/>
          </a:xfrm>
          <a:prstGeom prst="rect">
            <a:avLst/>
          </a:prstGeom>
        </p:spPr>
      </p:pic>
      <p:pic>
        <p:nvPicPr>
          <p:cNvPr id="14" name="Picture 3" descr="dig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02" y="4923592"/>
            <a:ext cx="2804010" cy="144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417729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ja-JP" altLang="en-US" dirty="0" smtClean="0">
                <a:latin typeface="Symbol" charset="2"/>
                <a:cs typeface="Symbol" charset="2"/>
              </a:rPr>
              <a:t>：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kumimoji="1" lang="ja-JP" altLang="en-US" dirty="0" smtClean="0"/>
              <a:t>（</a:t>
            </a:r>
            <a:r>
              <a:rPr lang="ja-JP" altLang="en-US" dirty="0" smtClean="0"/>
              <a:t>初期</a:t>
            </a:r>
            <a:r>
              <a:rPr kumimoji="1" lang="ja-JP" altLang="en-US" dirty="0" smtClean="0"/>
              <a:t>抑制と競合して）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遅い再結合</a:t>
            </a:r>
            <a:r>
              <a:rPr lang="ja-JP" altLang="en-US" dirty="0" smtClean="0"/>
              <a:t>の示唆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集団運動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（！</a:t>
            </a:r>
            <a:r>
              <a:rPr lang="en-US" altLang="ja-JP" dirty="0" smtClean="0"/>
              <a:t> RHIC </a:t>
            </a:r>
            <a:r>
              <a:rPr lang="ja-JP" altLang="en-US" dirty="0" smtClean="0"/>
              <a:t>では</a:t>
            </a:r>
            <a:r>
              <a:rPr lang="en-US" altLang="ja-JP" smtClean="0"/>
              <a:t> ~ 0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>
                <a:cs typeface="Symbol" charset="2"/>
              </a:rPr>
              <a:t>(1s)</a:t>
            </a:r>
            <a:r>
              <a:rPr lang="ja-JP" altLang="en-US" dirty="0">
                <a:cs typeface="Symbol" charset="2"/>
              </a:rPr>
              <a:t>：</a:t>
            </a:r>
            <a:r>
              <a:rPr lang="en-US" altLang="ja-JP" dirty="0">
                <a:cs typeface="Symbol" charset="2"/>
              </a:rPr>
              <a:t> </a:t>
            </a:r>
            <a:r>
              <a:rPr lang="ja-JP" altLang="en-US" dirty="0">
                <a:cs typeface="Symbol" charset="2"/>
              </a:rPr>
              <a:t>中心衝突で強い</a:t>
            </a:r>
            <a:r>
              <a:rPr lang="ja-JP" altLang="en-US" dirty="0" smtClean="0">
                <a:cs typeface="Symbol" charset="2"/>
              </a:rPr>
              <a:t>抑制</a:t>
            </a:r>
            <a:endParaRPr lang="en-US" altLang="ja-JP" dirty="0" smtClean="0">
              <a:cs typeface="Symbol" charset="2"/>
            </a:endParaRPr>
          </a:p>
          <a:p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>
                <a:cs typeface="Symbol" charset="2"/>
              </a:rPr>
              <a:t>’</a:t>
            </a:r>
            <a:r>
              <a:rPr lang="en-US" altLang="ja-JP" dirty="0"/>
              <a:t>, </a:t>
            </a:r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>
                <a:cs typeface="Symbol" charset="2"/>
              </a:rPr>
              <a:t>(2s)</a:t>
            </a:r>
            <a:r>
              <a:rPr lang="ja-JP" altLang="en-US" dirty="0">
                <a:cs typeface="Symbol" charset="2"/>
              </a:rPr>
              <a:t>：</a:t>
            </a:r>
            <a:r>
              <a:rPr lang="en-US" altLang="ja-JP" dirty="0"/>
              <a:t> </a:t>
            </a:r>
            <a:r>
              <a:rPr lang="ja-JP" altLang="en-US" dirty="0"/>
              <a:t>基底状態</a:t>
            </a:r>
            <a:r>
              <a:rPr lang="en-US" altLang="ja-JP" dirty="0"/>
              <a:t> 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>
                <a:cs typeface="Symbol" charset="2"/>
              </a:rPr>
              <a:t>,</a:t>
            </a:r>
            <a:r>
              <a:rPr lang="en-US" altLang="ja-JP" dirty="0">
                <a:latin typeface="Symbol" charset="2"/>
                <a:cs typeface="Symbol" charset="2"/>
              </a:rPr>
              <a:t> </a:t>
            </a:r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>
                <a:cs typeface="Symbol" charset="2"/>
              </a:rPr>
              <a:t>(1s)</a:t>
            </a:r>
            <a:r>
              <a:rPr lang="en-US" altLang="ja-JP" dirty="0"/>
              <a:t> </a:t>
            </a:r>
            <a:r>
              <a:rPr lang="ja-JP" altLang="en-US" dirty="0"/>
              <a:t>を超える抑制</a:t>
            </a:r>
            <a:endParaRPr lang="en-US" altLang="ja-JP" dirty="0"/>
          </a:p>
          <a:p>
            <a:pPr lvl="1"/>
            <a:r>
              <a:rPr lang="ja-JP" altLang="en-US" dirty="0"/>
              <a:t>再結合は</a:t>
            </a:r>
            <a:r>
              <a:rPr lang="en-US" altLang="ja-JP" dirty="0"/>
              <a:t> c </a:t>
            </a:r>
            <a:r>
              <a:rPr lang="ja-JP" altLang="en-US" dirty="0"/>
              <a:t>クォークまで？</a:t>
            </a:r>
          </a:p>
          <a:p>
            <a:pPr lvl="1"/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>
                <a:cs typeface="Symbol" charset="2"/>
              </a:rPr>
              <a:t>’</a:t>
            </a:r>
            <a:r>
              <a:rPr lang="en-US" altLang="ja-JP" dirty="0"/>
              <a:t>, </a:t>
            </a:r>
            <a:r>
              <a:rPr lang="fr-FR" altLang="ja-JP" dirty="0">
                <a:sym typeface="Symbol" pitchFamily="18" charset="2"/>
              </a:rPr>
              <a:t> </a:t>
            </a:r>
            <a:r>
              <a:rPr lang="ja-JP" altLang="en-US" dirty="0"/>
              <a:t>最新知見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5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en-US" altLang="ja-JP" dirty="0" err="1"/>
              <a:t>Pb-Pb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pic>
        <p:nvPicPr>
          <p:cNvPr id="9" name="図 8" descr="ali_prel_118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20281"/>
            <a:ext cx="2801121" cy="2016224"/>
          </a:xfrm>
          <a:prstGeom prst="rect">
            <a:avLst/>
          </a:prstGeom>
        </p:spPr>
      </p:pic>
      <p:pic>
        <p:nvPicPr>
          <p:cNvPr id="12" name="図 11" descr="ali_prel_1086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64" y="2276872"/>
            <a:ext cx="1992585" cy="1447738"/>
          </a:xfrm>
          <a:prstGeom prst="rect">
            <a:avLst/>
          </a:prstGeom>
        </p:spPr>
      </p:pic>
      <p:pic>
        <p:nvPicPr>
          <p:cNvPr id="16" name="図 15" descr="ali_prel_1207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98" y="3661892"/>
            <a:ext cx="2049473" cy="1207268"/>
          </a:xfrm>
          <a:prstGeom prst="rect">
            <a:avLst/>
          </a:prstGeom>
        </p:spPr>
      </p:pic>
      <p:pic>
        <p:nvPicPr>
          <p:cNvPr id="17" name="図 16" descr="ali_prel_12546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90" y="3717032"/>
            <a:ext cx="2377172" cy="1555067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2017/3/16</a:t>
            </a:r>
            <a:endParaRPr 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クラスターがつなぐクォーク</a:t>
            </a:r>
            <a:r>
              <a:rPr lang="en-US" altLang="ja-JP" smtClean="0"/>
              <a:t>, </a:t>
            </a:r>
            <a:r>
              <a:rPr lang="ja-JP" altLang="en-US" smtClean="0"/>
              <a:t>ハドロン</a:t>
            </a:r>
            <a:r>
              <a:rPr lang="en-US" altLang="ja-JP" smtClean="0"/>
              <a:t>, </a:t>
            </a:r>
            <a:r>
              <a:rPr lang="ja-JP" altLang="en-US" smtClean="0"/>
              <a:t>原子核そして原子</a:t>
            </a:r>
            <a:r>
              <a:rPr lang="en-US" altLang="ja-JP" smtClean="0"/>
              <a:t> - </a:t>
            </a:r>
            <a:r>
              <a:rPr lang="ja-JP" altLang="en-US" smtClean="0"/>
              <a:t>高エネルギー原子核衝突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/16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9759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36671</TotalTime>
  <Words>1466</Words>
  <Application>Microsoft Macintosh PowerPoint</Application>
  <PresentationFormat>画面に合わせる (4:3)</PresentationFormat>
  <Paragraphs>235</Paragraphs>
  <Slides>17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9" baseType="lpstr">
      <vt:lpstr>newstyle</vt:lpstr>
      <vt:lpstr>Image</vt:lpstr>
      <vt:lpstr>高エネルギー原子核衝突 で探る クォークの相関とクラスター</vt:lpstr>
      <vt:lpstr>講演概要</vt:lpstr>
      <vt:lpstr>A Large Ion Collider Experiment</vt:lpstr>
      <vt:lpstr>史上最高エネルギー Pb-Pb 衝突</vt:lpstr>
      <vt:lpstr>クォーク相関, クラスター</vt:lpstr>
      <vt:lpstr>QCD 色場中の解放クォーク</vt:lpstr>
      <vt:lpstr>広範囲系統測定による機構解明へ</vt:lpstr>
      <vt:lpstr>クォーコニア （の前駆体）</vt:lpstr>
      <vt:lpstr>J/y, y’,  最新知見 （5 TeV Pb-Pb）</vt:lpstr>
      <vt:lpstr>カイラル対称性回復現象</vt:lpstr>
      <vt:lpstr>f, w, r 測定の現状 （5 TeV Pb-Pb）</vt:lpstr>
      <vt:lpstr>特有のハドロン化機構</vt:lpstr>
      <vt:lpstr>（複） 重フレーバ粒子</vt:lpstr>
      <vt:lpstr>エキゾチック粒子の構造理解</vt:lpstr>
      <vt:lpstr>LHC 加速器運転予定</vt:lpstr>
      <vt:lpstr>ALICE 実験高度化計画</vt:lpstr>
      <vt:lpstr>まとめ, おわりに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1113</cp:revision>
  <cp:lastPrinted>2017-03-12T11:08:25Z</cp:lastPrinted>
  <dcterms:created xsi:type="dcterms:W3CDTF">2008-03-11T09:51:31Z</dcterms:created>
  <dcterms:modified xsi:type="dcterms:W3CDTF">2017-03-28T05:21:18Z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