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</p:sldMasterIdLst>
  <p:notesMasterIdLst>
    <p:notesMasterId r:id="rId26"/>
  </p:notesMasterIdLst>
  <p:handoutMasterIdLst>
    <p:handoutMasterId r:id="rId27"/>
  </p:handoutMasterIdLst>
  <p:sldIdLst>
    <p:sldId id="452" r:id="rId2"/>
    <p:sldId id="607" r:id="rId3"/>
    <p:sldId id="766" r:id="rId4"/>
    <p:sldId id="756" r:id="rId5"/>
    <p:sldId id="702" r:id="rId6"/>
    <p:sldId id="703" r:id="rId7"/>
    <p:sldId id="704" r:id="rId8"/>
    <p:sldId id="705" r:id="rId9"/>
    <p:sldId id="708" r:id="rId10"/>
    <p:sldId id="717" r:id="rId11"/>
    <p:sldId id="709" r:id="rId12"/>
    <p:sldId id="761" r:id="rId13"/>
    <p:sldId id="767" r:id="rId14"/>
    <p:sldId id="763" r:id="rId15"/>
    <p:sldId id="711" r:id="rId16"/>
    <p:sldId id="762" r:id="rId17"/>
    <p:sldId id="760" r:id="rId18"/>
    <p:sldId id="650" r:id="rId19"/>
    <p:sldId id="718" r:id="rId20"/>
    <p:sldId id="719" r:id="rId21"/>
    <p:sldId id="720" r:id="rId22"/>
    <p:sldId id="740" r:id="rId23"/>
    <p:sldId id="768" r:id="rId24"/>
    <p:sldId id="769" r:id="rId25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CC66"/>
    <a:srgbClr val="000080"/>
    <a:srgbClr val="806010"/>
    <a:srgbClr val="FF00FF"/>
    <a:srgbClr val="60802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74" d="100"/>
          <a:sy n="174" d="100"/>
        </p:scale>
        <p:origin x="-5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6"/>
    </p:cViewPr>
  </p:sorterViewPr>
  <p:notesViewPr>
    <p:cSldViewPr snapToGrid="0" snapToObjects="1">
      <p:cViewPr varScale="1">
        <p:scale>
          <a:sx n="79" d="100"/>
          <a:sy n="79" d="100"/>
        </p:scale>
        <p:origin x="-2544" y="-96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B52687-754D-9A46-A45F-EE78EBF7FB57}" type="datetimeFigureOut">
              <a:rPr lang="ja-JP" altLang="en-US"/>
              <a:pPr>
                <a:defRPr/>
              </a:pPr>
              <a:t>17/03/28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EBF472-C70E-4F42-A493-6D78EFF818C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1705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CB483AA-81BE-624A-A948-2548C9B8AABB}" type="datetimeFigureOut">
              <a:rPr lang="ja-JP" altLang="en-US"/>
              <a:pPr>
                <a:defRPr/>
              </a:pPr>
              <a:t>17/03/28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AC545B-C41E-D74D-BC93-99D5B8F9D6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013568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>
              <a:latin typeface="Calibri" charset="0"/>
              <a:ea typeface="ＭＳ Ｐ明朝" charset="0"/>
              <a:cs typeface="ＭＳ Ｐ明朝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568158-44AA-8C4E-A969-823E68F70B84}" type="slidenum">
              <a:rPr lang="en-US" altLang="ja-JP" sz="1200"/>
              <a:pPr/>
              <a:t>2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B47330-8D9A-4983-902B-865A28E61B1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6785BE2-EBC3-48DF-BFBE-AAB2F0EA8329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dirty="0" smtClean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70464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日本物理学会シンポジウム </a:t>
            </a:r>
            <a:r>
              <a:rPr lang="en-US" altLang="ja-JP" smtClean="0"/>
              <a:t>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 </a:t>
            </a:r>
            <a:r>
              <a:rPr lang="en-US" altLang="ja-JP" smtClean="0"/>
              <a:t>- LHC </a:t>
            </a:r>
            <a:r>
              <a:rPr lang="ja-JP" altLang="en-US" smtClean="0"/>
              <a:t>における高温 </a:t>
            </a:r>
            <a:r>
              <a:rPr lang="en-US" altLang="ja-JP" smtClean="0"/>
              <a:t>QCD </a:t>
            </a:r>
            <a:r>
              <a:rPr lang="ja-JP" altLang="en-US" smtClean="0"/>
              <a:t>物質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33337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日本物理学会シンポジウム </a:t>
            </a:r>
            <a:r>
              <a:rPr lang="en-US" altLang="ja-JP" smtClean="0"/>
              <a:t>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 </a:t>
            </a:r>
            <a:r>
              <a:rPr lang="en-US" altLang="ja-JP" smtClean="0"/>
              <a:t>- LHC </a:t>
            </a:r>
            <a:r>
              <a:rPr lang="ja-JP" altLang="en-US" smtClean="0"/>
              <a:t>における高温 </a:t>
            </a:r>
            <a:r>
              <a:rPr lang="en-US" altLang="ja-JP" smtClean="0"/>
              <a:t>QCD </a:t>
            </a:r>
            <a:r>
              <a:rPr lang="ja-JP" altLang="en-US" smtClean="0"/>
              <a:t>物質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2067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en-US" altLang="ja-JP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日本物理学会シンポジウム </a:t>
            </a:r>
            <a:r>
              <a:rPr lang="en-US" altLang="ja-JP" smtClean="0"/>
              <a:t>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 </a:t>
            </a:r>
            <a:r>
              <a:rPr lang="en-US" altLang="ja-JP" smtClean="0"/>
              <a:t>- LHC </a:t>
            </a:r>
            <a:r>
              <a:rPr lang="ja-JP" altLang="en-US" smtClean="0"/>
              <a:t>における高温 </a:t>
            </a:r>
            <a:r>
              <a:rPr lang="en-US" altLang="ja-JP" smtClean="0"/>
              <a:t>QCD </a:t>
            </a:r>
            <a:r>
              <a:rPr lang="ja-JP" altLang="en-US" smtClean="0"/>
              <a:t>物質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0F337-E4CF-8A4A-923B-BD753E7834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425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7545" y="6453261"/>
            <a:ext cx="792088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5616" y="6453261"/>
            <a:ext cx="5760641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900">
                <a:latin typeface="Verdana" charset="0"/>
              </a:defRPr>
            </a:lvl1pPr>
          </a:lstStyle>
          <a:p>
            <a:pPr>
              <a:defRPr/>
            </a:pPr>
            <a:r>
              <a:rPr lang="ja-JP" altLang="en-US" dirty="0" smtClean="0"/>
              <a:t>日本物理学会シンポジウム</a:t>
            </a:r>
            <a:r>
              <a:rPr lang="en-US" altLang="ja-JP" dirty="0" smtClean="0"/>
              <a:t> - </a:t>
            </a:r>
            <a:r>
              <a:rPr lang="ja-JP" altLang="en-US" dirty="0" smtClean="0"/>
              <a:t>原子核コライダーにおける </a:t>
            </a:r>
            <a:r>
              <a:rPr lang="en-US" altLang="ja-JP" dirty="0" smtClean="0"/>
              <a:t>QCD </a:t>
            </a:r>
            <a:r>
              <a:rPr lang="ja-JP" altLang="en-US" dirty="0" smtClean="0"/>
              <a:t>物理</a:t>
            </a:r>
            <a:r>
              <a:rPr lang="en-US" altLang="ja-JP" dirty="0" smtClean="0"/>
              <a:t> - LHC </a:t>
            </a:r>
            <a:r>
              <a:rPr lang="ja-JP" altLang="en-US" dirty="0" smtClean="0"/>
              <a:t>における高温</a:t>
            </a:r>
            <a:r>
              <a:rPr lang="en-US" altLang="ja-JP" dirty="0" smtClean="0"/>
              <a:t> QCD </a:t>
            </a:r>
            <a:r>
              <a:rPr lang="ja-JP" altLang="en-US" dirty="0" smtClean="0"/>
              <a:t>物質</a:t>
            </a:r>
            <a:r>
              <a:rPr lang="en-US" altLang="ja-JP" dirty="0" smtClean="0"/>
              <a:t> - </a:t>
            </a:r>
            <a:r>
              <a:rPr lang="ja-JP" altLang="en-US" dirty="0" smtClean="0"/>
              <a:t>志垣賢太</a:t>
            </a:r>
            <a:endParaRPr lang="ja-JP" dirty="0"/>
          </a:p>
        </p:txBody>
      </p:sp>
      <p:sp>
        <p:nvSpPr>
          <p:cNvPr id="13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150" y="6453261"/>
            <a:ext cx="642937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499054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日本物理学会シンポジウム </a:t>
            </a:r>
            <a:r>
              <a:rPr lang="en-US" altLang="ja-JP" smtClean="0"/>
              <a:t>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 </a:t>
            </a:r>
            <a:r>
              <a:rPr lang="en-US" altLang="ja-JP" smtClean="0"/>
              <a:t>- LHC </a:t>
            </a:r>
            <a:r>
              <a:rPr lang="ja-JP" altLang="en-US" smtClean="0"/>
              <a:t>における高温 </a:t>
            </a:r>
            <a:r>
              <a:rPr lang="en-US" altLang="ja-JP" smtClean="0"/>
              <a:t>QCD </a:t>
            </a:r>
            <a:r>
              <a:rPr lang="ja-JP" altLang="en-US" smtClean="0"/>
              <a:t>物質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049077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日本物理学会シンポジウム </a:t>
            </a:r>
            <a:r>
              <a:rPr lang="en-US" altLang="ja-JP" smtClean="0"/>
              <a:t>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 </a:t>
            </a:r>
            <a:r>
              <a:rPr lang="en-US" altLang="ja-JP" smtClean="0"/>
              <a:t>- LHC </a:t>
            </a:r>
            <a:r>
              <a:rPr lang="ja-JP" altLang="en-US" smtClean="0"/>
              <a:t>における高温 </a:t>
            </a:r>
            <a:r>
              <a:rPr lang="en-US" altLang="ja-JP" smtClean="0"/>
              <a:t>QCD </a:t>
            </a:r>
            <a:r>
              <a:rPr lang="ja-JP" altLang="en-US" smtClean="0"/>
              <a:t>物質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3847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日本物理学会シンポジウム </a:t>
            </a:r>
            <a:r>
              <a:rPr lang="en-US" altLang="ja-JP" smtClean="0"/>
              <a:t>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 </a:t>
            </a:r>
            <a:r>
              <a:rPr lang="en-US" altLang="ja-JP" smtClean="0"/>
              <a:t>- LHC </a:t>
            </a:r>
            <a:r>
              <a:rPr lang="ja-JP" altLang="en-US" smtClean="0"/>
              <a:t>における高温 </a:t>
            </a:r>
            <a:r>
              <a:rPr lang="en-US" altLang="ja-JP" smtClean="0"/>
              <a:t>QCD </a:t>
            </a:r>
            <a:r>
              <a:rPr lang="ja-JP" altLang="en-US" smtClean="0"/>
              <a:t>物質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68050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日本物理学会シンポジウム </a:t>
            </a:r>
            <a:r>
              <a:rPr lang="en-US" altLang="ja-JP" smtClean="0"/>
              <a:t>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 </a:t>
            </a:r>
            <a:r>
              <a:rPr lang="en-US" altLang="ja-JP" smtClean="0"/>
              <a:t>- LHC </a:t>
            </a:r>
            <a:r>
              <a:rPr lang="ja-JP" altLang="en-US" smtClean="0"/>
              <a:t>における高温 </a:t>
            </a:r>
            <a:r>
              <a:rPr lang="en-US" altLang="ja-JP" smtClean="0"/>
              <a:t>QCD </a:t>
            </a:r>
            <a:r>
              <a:rPr lang="ja-JP" altLang="en-US" smtClean="0"/>
              <a:t>物質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0209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日本物理学会シンポジウム </a:t>
            </a:r>
            <a:r>
              <a:rPr lang="en-US" altLang="ja-JP" smtClean="0"/>
              <a:t>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 </a:t>
            </a:r>
            <a:r>
              <a:rPr lang="en-US" altLang="ja-JP" smtClean="0"/>
              <a:t>- LHC </a:t>
            </a:r>
            <a:r>
              <a:rPr lang="ja-JP" altLang="en-US" smtClean="0"/>
              <a:t>における高温 </a:t>
            </a:r>
            <a:r>
              <a:rPr lang="en-US" altLang="ja-JP" smtClean="0"/>
              <a:t>QCD </a:t>
            </a:r>
            <a:r>
              <a:rPr lang="ja-JP" altLang="en-US" smtClean="0"/>
              <a:t>物質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9943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日本物理学会シンポジウム </a:t>
            </a:r>
            <a:r>
              <a:rPr lang="en-US" altLang="ja-JP" smtClean="0"/>
              <a:t>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 </a:t>
            </a:r>
            <a:r>
              <a:rPr lang="en-US" altLang="ja-JP" smtClean="0"/>
              <a:t>- LHC </a:t>
            </a:r>
            <a:r>
              <a:rPr lang="ja-JP" altLang="en-US" smtClean="0"/>
              <a:t>における高温 </a:t>
            </a:r>
            <a:r>
              <a:rPr lang="en-US" altLang="ja-JP" smtClean="0"/>
              <a:t>QCD </a:t>
            </a:r>
            <a:r>
              <a:rPr lang="ja-JP" altLang="en-US" smtClean="0"/>
              <a:t>物質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1364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日本物理学会シンポジウム </a:t>
            </a:r>
            <a:r>
              <a:rPr lang="en-US" altLang="ja-JP" smtClean="0"/>
              <a:t>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 </a:t>
            </a:r>
            <a:r>
              <a:rPr lang="en-US" altLang="ja-JP" smtClean="0"/>
              <a:t>- LHC </a:t>
            </a:r>
            <a:r>
              <a:rPr lang="ja-JP" altLang="en-US" smtClean="0"/>
              <a:t>における高温 </a:t>
            </a:r>
            <a:r>
              <a:rPr lang="en-US" altLang="ja-JP" smtClean="0"/>
              <a:t>QCD </a:t>
            </a:r>
            <a:r>
              <a:rPr lang="ja-JP" altLang="en-US" smtClean="0"/>
              <a:t>物質 </a:t>
            </a:r>
            <a:r>
              <a:rPr lang="en-US" altLang="ja-JP" smtClean="0"/>
              <a:t>- </a:t>
            </a:r>
            <a:r>
              <a:rPr lang="ja-JP" altLang="en-US" smtClean="0"/>
              <a:t>志垣賢太</a:t>
            </a:r>
            <a:endParaRPr 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1096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16" descr="hiroshima_mark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8" y="6215063"/>
            <a:ext cx="965201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  <a:cs typeface="+mn-cs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38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9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40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en-US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7545" y="6453261"/>
            <a:ext cx="792088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15616" y="6453261"/>
            <a:ext cx="5760641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900">
                <a:latin typeface="Verdana" charset="0"/>
              </a:defRPr>
            </a:lvl1pPr>
          </a:lstStyle>
          <a:p>
            <a:pPr>
              <a:defRPr/>
            </a:pPr>
            <a:r>
              <a:rPr lang="ja-JP" altLang="en-US" dirty="0" smtClean="0"/>
              <a:t>日本物理学会シンポジウム</a:t>
            </a:r>
            <a:r>
              <a:rPr lang="en-US" altLang="ja-JP" dirty="0" smtClean="0"/>
              <a:t> - </a:t>
            </a:r>
            <a:r>
              <a:rPr lang="ja-JP" altLang="en-US" dirty="0" smtClean="0"/>
              <a:t>原子核コライダーにおける </a:t>
            </a:r>
            <a:r>
              <a:rPr lang="en-US" altLang="ja-JP" dirty="0" smtClean="0"/>
              <a:t>QCD </a:t>
            </a:r>
            <a:r>
              <a:rPr lang="ja-JP" altLang="en-US" dirty="0" smtClean="0"/>
              <a:t>物理</a:t>
            </a:r>
            <a:r>
              <a:rPr lang="en-US" altLang="ja-JP" dirty="0" smtClean="0"/>
              <a:t> - LHC </a:t>
            </a:r>
            <a:r>
              <a:rPr lang="ja-JP" altLang="en-US" dirty="0" smtClean="0"/>
              <a:t>における高温</a:t>
            </a:r>
            <a:r>
              <a:rPr lang="en-US" altLang="ja-JP" dirty="0" smtClean="0"/>
              <a:t> QCD </a:t>
            </a:r>
            <a:r>
              <a:rPr lang="ja-JP" altLang="en-US" dirty="0" smtClean="0"/>
              <a:t>物質</a:t>
            </a:r>
            <a:r>
              <a:rPr lang="en-US" altLang="ja-JP" dirty="0" smtClean="0"/>
              <a:t> - </a:t>
            </a:r>
            <a:r>
              <a:rPr lang="ja-JP" altLang="en-US" dirty="0" smtClean="0"/>
              <a:t>志垣賢太</a:t>
            </a:r>
            <a:endParaRPr lang="ja-JP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150" y="6453261"/>
            <a:ext cx="642937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Franklin Gothic Medium" charset="0"/>
              </a:defRPr>
            </a:lvl1pPr>
          </a:lstStyle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/23</a:t>
            </a:r>
            <a:endParaRPr lang="ja-JP" dirty="0"/>
          </a:p>
        </p:txBody>
      </p:sp>
      <p:pic>
        <p:nvPicPr>
          <p:cNvPr id="1037" name="図 17" descr="lablogo_standard_big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340475"/>
            <a:ext cx="6048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 descr="COREULOGO_B01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36" y="6335352"/>
            <a:ext cx="923144" cy="4151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  <p:sldLayoutId id="2147484993" r:id="rId5"/>
    <p:sldLayoutId id="2147484994" r:id="rId6"/>
    <p:sldLayoutId id="2147484995" r:id="rId7"/>
    <p:sldLayoutId id="2147484996" r:id="rId8"/>
    <p:sldLayoutId id="2147484997" r:id="rId9"/>
    <p:sldLayoutId id="2147484998" r:id="rId10"/>
    <p:sldLayoutId id="2147484999" r:id="rId11"/>
    <p:sldLayoutId id="2147485000" r:id="rId12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n"/>
        <a:defRPr kumimoji="1" sz="24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wmf"/><Relationship Id="rId3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58.emf"/><Relationship Id="rId7" Type="http://schemas.openxmlformats.org/officeDocument/2006/relationships/image" Target="../media/image6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Relationship Id="rId3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20" Type="http://schemas.openxmlformats.org/officeDocument/2006/relationships/image" Target="../media/image24.png"/><Relationship Id="rId10" Type="http://schemas.openxmlformats.org/officeDocument/2006/relationships/image" Target="../media/image16.png"/><Relationship Id="rId11" Type="http://schemas.openxmlformats.org/officeDocument/2006/relationships/image" Target="../media/image17.jpeg"/><Relationship Id="rId12" Type="http://schemas.openxmlformats.org/officeDocument/2006/relationships/oleObject" Target="../embeddings/oleObject1.bin"/><Relationship Id="rId13" Type="http://schemas.openxmlformats.org/officeDocument/2006/relationships/image" Target="../media/image10.png"/><Relationship Id="rId14" Type="http://schemas.openxmlformats.org/officeDocument/2006/relationships/image" Target="../media/image18.jpe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jpeg"/><Relationship Id="rId18" Type="http://schemas.openxmlformats.org/officeDocument/2006/relationships/image" Target="../media/image22.jpeg"/><Relationship Id="rId19" Type="http://schemas.openxmlformats.org/officeDocument/2006/relationships/image" Target="../media/image23.jpeg"/><Relationship Id="rId1" Type="http://schemas.openxmlformats.org/officeDocument/2006/relationships/vmlDrawing" Target="../drawings/vmlDrawing1.v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28.wmf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42938"/>
            <a:ext cx="9144000" cy="2214562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LHC </a:t>
            </a:r>
            <a:r>
              <a:rPr lang="ja-JP" altLang="en-US" dirty="0" smtClean="0"/>
              <a:t>加速器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における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dirty="0" smtClean="0"/>
              <a:t>高温</a:t>
            </a:r>
            <a:r>
              <a:rPr lang="en-US" altLang="ja-JP" dirty="0" smtClean="0"/>
              <a:t> QCD </a:t>
            </a:r>
            <a:r>
              <a:rPr lang="ja-JP" altLang="en-US" dirty="0" smtClean="0"/>
              <a:t>物質</a:t>
            </a:r>
            <a:r>
              <a:rPr lang="en-US" altLang="ja-JP" sz="3200" dirty="0" smtClean="0"/>
              <a:t> </a:t>
            </a:r>
            <a:r>
              <a:rPr lang="ja-JP" altLang="en-US" sz="3200" dirty="0" smtClean="0"/>
              <a:t>の</a:t>
            </a:r>
            <a:r>
              <a:rPr lang="en-US" altLang="ja-JP" sz="3200" dirty="0" smtClean="0"/>
              <a:t> </a:t>
            </a:r>
            <a:r>
              <a:rPr lang="ja-JP" altLang="en-US" dirty="0" smtClean="0"/>
              <a:t>実験研究</a:t>
            </a:r>
            <a:endParaRPr 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4286250"/>
            <a:ext cx="8001000" cy="2143125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志垣 賢太 （                   ）</a:t>
            </a:r>
            <a:r>
              <a:rPr lang="en-US" altLang="ja-JP" sz="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/>
            </a:r>
            <a:br>
              <a:rPr lang="en-US" altLang="ja-JP" sz="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</a:br>
            <a:endParaRPr lang="en-US" altLang="ja-JP" sz="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日本物理学会 実験核物理</a:t>
            </a: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理論核</a:t>
            </a:r>
            <a:r>
              <a:rPr lang="ja-JP" altLang="en-US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物理</a:t>
            </a:r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合同シンポジウム</a:t>
            </a:r>
            <a:endParaRPr lang="en-US" altLang="ja-JP" sz="1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“</a:t>
            </a:r>
            <a:r>
              <a:rPr lang="ja-JP" altLang="en-US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原子核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コライダーにおける </a:t>
            </a: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QCD </a:t>
            </a:r>
            <a:r>
              <a:rPr lang="ja-JP" altLang="en-US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物理</a:t>
            </a:r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”</a:t>
            </a:r>
            <a:endParaRPr lang="en-US" altLang="ja-JP" sz="1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- </a:t>
            </a:r>
            <a:r>
              <a:rPr lang="ja-JP" altLang="en-US" sz="16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クォーク</a:t>
            </a:r>
            <a:r>
              <a:rPr lang="ja-JP" altLang="en-US" sz="16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・グルーオンプラズマの発見を中心</a:t>
            </a:r>
            <a:r>
              <a:rPr lang="ja-JP" altLang="en-US" sz="16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に</a:t>
            </a:r>
            <a:r>
              <a:rPr lang="en-US" altLang="ja-JP" sz="16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-</a:t>
            </a:r>
            <a:endParaRPr lang="en-US" altLang="ja-JP" sz="1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2017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年 </a:t>
            </a: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3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月 </a:t>
            </a:r>
            <a:r>
              <a:rPr lang="en-US" altLang="ja-JP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17 </a:t>
            </a:r>
            <a:r>
              <a:rPr lang="ja-JP" altLang="en-US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日</a:t>
            </a: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sz="18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大阪大学</a:t>
            </a:r>
            <a:endParaRPr lang="ja-JP" sz="18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</p:txBody>
      </p:sp>
      <p:pic>
        <p:nvPicPr>
          <p:cNvPr id="16387" name="Picture 4" descr="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34" y="4261430"/>
            <a:ext cx="2252994" cy="5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Tm="2672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ali-perf-438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19587"/>
            <a:ext cx="3384376" cy="3264511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1184" cy="836613"/>
          </a:xfrm>
        </p:spPr>
        <p:txBody>
          <a:bodyPr/>
          <a:lstStyle/>
          <a:p>
            <a:r>
              <a:rPr kumimoji="1" lang="en-US" altLang="ja-JP" dirty="0" smtClean="0"/>
              <a:t>2015 </a:t>
            </a:r>
            <a:r>
              <a:rPr kumimoji="1" lang="ja-JP" altLang="en-US" dirty="0" smtClean="0"/>
              <a:t>年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Pb-Pb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レプトン対</a:t>
            </a:r>
            <a:r>
              <a:rPr kumimoji="1" lang="ja-JP" altLang="en-US" u="sng" dirty="0" smtClean="0"/>
              <a:t>事前</a:t>
            </a:r>
            <a:r>
              <a:rPr kumimoji="1" lang="ja-JP" altLang="en-US" dirty="0" smtClean="0"/>
              <a:t>目標</a:t>
            </a:r>
            <a:endParaRPr kumimoji="1" lang="ja-JP" altLang="en-US" dirty="0"/>
          </a:p>
        </p:txBody>
      </p:sp>
      <p:pic>
        <p:nvPicPr>
          <p:cNvPr id="6" name="図 5" descr="alice-pub-10276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030" y="2145815"/>
            <a:ext cx="3040728" cy="293937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08695" y="4517648"/>
            <a:ext cx="33750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ALICE, </a:t>
            </a:r>
            <a:r>
              <a:rPr lang="cs-CZ" altLang="ja-JP" sz="1600" dirty="0" smtClean="0">
                <a:solidFill>
                  <a:srgbClr val="002060"/>
                </a:solidFill>
                <a:latin typeface="+mn-lt"/>
              </a:rPr>
              <a:t>PRL </a:t>
            </a:r>
            <a:r>
              <a:rPr lang="cs-CZ" altLang="ja-JP" sz="1600" dirty="0">
                <a:solidFill>
                  <a:srgbClr val="002060"/>
                </a:solidFill>
                <a:latin typeface="+mn-lt"/>
              </a:rPr>
              <a:t>116 (2016) </a:t>
            </a:r>
            <a:r>
              <a:rPr lang="cs-CZ" altLang="ja-JP" sz="1600" dirty="0" smtClean="0">
                <a:solidFill>
                  <a:srgbClr val="002060"/>
                </a:solidFill>
                <a:latin typeface="+mn-lt"/>
              </a:rPr>
              <a:t>222301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J</a:t>
            </a:r>
            <a:r>
              <a:rPr lang="en-US" altLang="ja-JP" dirty="0"/>
              <a:t>/</a:t>
            </a:r>
            <a:r>
              <a:rPr lang="en-US" altLang="ja-JP" dirty="0" smtClean="0">
                <a:latin typeface="Symbol" charset="2"/>
                <a:cs typeface="Symbol" charset="2"/>
              </a:rPr>
              <a:t>y </a:t>
            </a:r>
            <a:r>
              <a:rPr lang="ja-JP" altLang="en-US" dirty="0" smtClean="0">
                <a:latin typeface="Symbol" charset="2"/>
                <a:cs typeface="Symbol" charset="2"/>
              </a:rPr>
              <a:t>高統計微分測定</a:t>
            </a:r>
            <a:endParaRPr kumimoji="1" lang="en-US" altLang="ja-JP" dirty="0" smtClean="0">
              <a:latin typeface="Symbol" charset="2"/>
              <a:cs typeface="Symbol" charset="2"/>
            </a:endParaRPr>
          </a:p>
          <a:p>
            <a:pPr lvl="1"/>
            <a:r>
              <a:rPr kumimoji="1" lang="ja-JP" altLang="en-US" dirty="0" smtClean="0"/>
              <a:t>衝突中心度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ラピディティ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横運動量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集団運動</a:t>
            </a:r>
            <a:endParaRPr lang="en-US" altLang="ja-JP" dirty="0" smtClean="0"/>
          </a:p>
          <a:p>
            <a:r>
              <a:rPr kumimoji="1" lang="ja-JP" altLang="en-US" dirty="0" smtClean="0"/>
              <a:t>極低横運動量</a:t>
            </a:r>
            <a:r>
              <a:rPr kumimoji="1" lang="en-US" altLang="ja-JP" dirty="0" smtClean="0"/>
              <a:t> J/</a:t>
            </a:r>
            <a:r>
              <a:rPr lang="en-US" altLang="ja-JP" dirty="0" smtClean="0">
                <a:latin typeface="Symbol" charset="2"/>
                <a:cs typeface="Symbol" charset="2"/>
              </a:rPr>
              <a:t>y </a:t>
            </a:r>
            <a:r>
              <a:rPr kumimoji="1" lang="ja-JP" altLang="en-US" dirty="0" smtClean="0"/>
              <a:t>電磁生成</a:t>
            </a:r>
            <a:endParaRPr lang="en-US" altLang="ja-JP" dirty="0" smtClean="0">
              <a:cs typeface="Symbol" charset="2"/>
            </a:endParaRPr>
          </a:p>
          <a:p>
            <a:r>
              <a:rPr lang="ja-JP" altLang="en-US" dirty="0" smtClean="0">
                <a:cs typeface="Symbol" charset="2"/>
              </a:rPr>
              <a:t>励起状態：</a:t>
            </a:r>
            <a:r>
              <a:rPr lang="en-US" altLang="ja-JP" dirty="0" smtClean="0"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(2S</a:t>
            </a:r>
            <a:r>
              <a:rPr lang="en-US" altLang="ja-JP" dirty="0" smtClean="0"/>
              <a:t>), </a:t>
            </a:r>
            <a:r>
              <a:rPr lang="fr-FR" altLang="ja-JP" dirty="0" smtClean="0">
                <a:sym typeface="Symbol" pitchFamily="18" charset="2"/>
              </a:rPr>
              <a:t></a:t>
            </a:r>
            <a:r>
              <a:rPr lang="en-US" altLang="ja-JP" dirty="0" smtClean="0"/>
              <a:t>(2S, 3S)</a:t>
            </a:r>
          </a:p>
          <a:p>
            <a:pPr lvl="2"/>
            <a:endParaRPr lang="en-US" altLang="ja-JP" dirty="0" smtClean="0"/>
          </a:p>
          <a:p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,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r</a:t>
            </a:r>
            <a:r>
              <a:rPr lang="en-US" altLang="ja-JP" dirty="0" err="1"/>
              <a:t>+</a:t>
            </a:r>
            <a:r>
              <a:rPr lang="en-US" altLang="ja-JP" dirty="0" err="1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>
                <a:latin typeface="Symbol" charset="2"/>
                <a:cs typeface="Symbol" charset="2"/>
              </a:rPr>
              <a:t> </a:t>
            </a:r>
            <a:r>
              <a:rPr lang="ja-JP" altLang="en-US" dirty="0" smtClean="0">
                <a:latin typeface="Symbol" charset="2"/>
                <a:cs typeface="Symbol" charset="2"/>
              </a:rPr>
              <a:t>微分測定</a:t>
            </a:r>
            <a:endParaRPr lang="en-US" altLang="ja-JP" dirty="0" smtClean="0">
              <a:latin typeface="Symbol" charset="2"/>
              <a:cs typeface="Symbol" charset="2"/>
            </a:endParaRPr>
          </a:p>
          <a:p>
            <a:pPr lvl="1"/>
            <a:r>
              <a:rPr lang="ja-JP" altLang="en-US" dirty="0" smtClean="0"/>
              <a:t>原子核効果による収量抑制</a:t>
            </a:r>
            <a:endParaRPr lang="en-US" altLang="ja-JP" dirty="0"/>
          </a:p>
          <a:p>
            <a:pPr lvl="1"/>
            <a:r>
              <a:rPr lang="ja-JP" altLang="en-US" dirty="0" smtClean="0"/>
              <a:t>集団運動</a:t>
            </a:r>
            <a:endParaRPr lang="en-US" altLang="ja-JP" dirty="0">
              <a:latin typeface="Symbol" charset="2"/>
              <a:cs typeface="Symbol" charset="2"/>
            </a:endParaRPr>
          </a:p>
          <a:p>
            <a:r>
              <a:rPr lang="ja-JP" altLang="en-US" dirty="0" smtClean="0"/>
              <a:t>低</a:t>
            </a:r>
            <a:r>
              <a:rPr lang="en-US" altLang="ja-JP" dirty="0" smtClean="0"/>
              <a:t>〜</a:t>
            </a:r>
            <a:r>
              <a:rPr lang="ja-JP" altLang="en-US" dirty="0" smtClean="0"/>
              <a:t>中間質量領域の連続成分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dirty="0"/>
              <a:t>→ </a:t>
            </a:r>
            <a:r>
              <a:rPr lang="ja-JP" altLang="en-US" dirty="0" smtClean="0"/>
              <a:t>重クォーク</a:t>
            </a:r>
            <a:endParaRPr lang="ja-JP" altLang="en-US" dirty="0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9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974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ja-JP" altLang="en-US" dirty="0" smtClean="0"/>
              <a:t>クォーコニア融解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879918" y="1300120"/>
            <a:ext cx="143892" cy="0"/>
          </a:xfrm>
          <a:prstGeom prst="line">
            <a:avLst/>
          </a:prstGeom>
          <a:noFill/>
          <a:ln w="25400">
            <a:solidFill>
              <a:srgbClr val="7B5C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14435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cc</a:t>
            </a:r>
            <a:r>
              <a:rPr lang="ja-JP" altLang="en-US" dirty="0" smtClean="0"/>
              <a:t>）</a:t>
            </a:r>
            <a:r>
              <a:rPr lang="en-US" altLang="ja-JP" dirty="0" smtClean="0"/>
              <a:t> </a:t>
            </a:r>
            <a:r>
              <a:rPr lang="ja-JP" altLang="en-US" dirty="0" smtClean="0"/>
              <a:t>抑制：</a:t>
            </a:r>
            <a:r>
              <a:rPr lang="en-US" altLang="ja-JP" dirty="0" smtClean="0"/>
              <a:t> </a:t>
            </a:r>
            <a:r>
              <a:rPr lang="ja-JP" altLang="en-US" dirty="0" smtClean="0"/>
              <a:t>歴史的測定対象</a:t>
            </a:r>
            <a:endParaRPr lang="en-US" altLang="ja-JP" dirty="0" smtClean="0"/>
          </a:p>
          <a:p>
            <a:pPr lvl="1" eaLnBrk="1" hangingPunct="1"/>
            <a:r>
              <a:rPr lang="ja-JP" altLang="en-US" dirty="0" smtClean="0"/>
              <a:t>解放クォーク相中での色デバイ遮蔽の予言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1986 </a:t>
            </a:r>
            <a:r>
              <a:rPr lang="ja-JP" altLang="en-US" dirty="0" smtClean="0"/>
              <a:t>年）</a:t>
            </a:r>
            <a:endParaRPr lang="en-US" altLang="ja-JP" dirty="0"/>
          </a:p>
          <a:p>
            <a:pPr lvl="1" eaLnBrk="1" hangingPunct="1"/>
            <a:r>
              <a:rPr lang="en-US" altLang="ja-JP" dirty="0" smtClean="0"/>
              <a:t>SPS </a:t>
            </a:r>
            <a:r>
              <a:rPr lang="ja-JP" altLang="en-US" dirty="0" smtClean="0"/>
              <a:t>加速器</a:t>
            </a:r>
            <a:r>
              <a:rPr lang="en-US" altLang="ja-JP" dirty="0" smtClean="0"/>
              <a:t>, RHIC </a:t>
            </a:r>
            <a:r>
              <a:rPr lang="ja-JP" altLang="en-US" dirty="0" smtClean="0"/>
              <a:t>加速器で抑制観測</a:t>
            </a:r>
            <a:endParaRPr lang="en-US" altLang="ja-JP" dirty="0"/>
          </a:p>
          <a:p>
            <a:pPr eaLnBrk="1" hangingPunct="1"/>
            <a:endParaRPr lang="en-US" altLang="ja-JP" dirty="0" smtClean="0"/>
          </a:p>
          <a:p>
            <a:pPr eaLnBrk="1" hangingPunct="1"/>
            <a:endParaRPr lang="en-US" altLang="ja-JP" dirty="0"/>
          </a:p>
          <a:p>
            <a:pPr lvl="1" eaLnBrk="1" hangingPunct="1"/>
            <a:endParaRPr lang="en-US" altLang="ja-JP" dirty="0" smtClean="0"/>
          </a:p>
          <a:p>
            <a:pPr lvl="1" eaLnBrk="1" hangingPunct="1"/>
            <a:endParaRPr lang="en-US" altLang="ja-JP" dirty="0"/>
          </a:p>
          <a:p>
            <a:pPr lvl="1" eaLnBrk="1" hangingPunct="1"/>
            <a:endParaRPr lang="en-US" altLang="ja-JP" dirty="0" smtClean="0"/>
          </a:p>
          <a:p>
            <a:pPr lvl="1" eaLnBrk="1" hangingPunct="1"/>
            <a:endParaRPr lang="en-US" altLang="ja-JP" dirty="0"/>
          </a:p>
          <a:p>
            <a:pPr eaLnBrk="1" hangingPunct="1"/>
            <a:r>
              <a:rPr lang="ja-JP" altLang="en-US" dirty="0" smtClean="0"/>
              <a:t>初期生成抑制と熱的再結合の競合</a:t>
            </a:r>
            <a:endParaRPr lang="en-US" altLang="ja-JP" dirty="0" smtClean="0"/>
          </a:p>
          <a:p>
            <a:pPr lvl="1" eaLnBrk="1" hangingPunct="1"/>
            <a:r>
              <a:rPr lang="en-US" altLang="ja-JP" dirty="0" smtClean="0"/>
              <a:t>LHC </a:t>
            </a:r>
            <a:r>
              <a:rPr lang="ja-JP" altLang="en-US" dirty="0" smtClean="0"/>
              <a:t>ではさらに減少？</a:t>
            </a:r>
            <a:r>
              <a:rPr lang="en-US" altLang="ja-JP" dirty="0" smtClean="0"/>
              <a:t> </a:t>
            </a:r>
            <a:r>
              <a:rPr lang="ja-JP" altLang="en-US" dirty="0" smtClean="0"/>
              <a:t>増加？</a:t>
            </a:r>
            <a:r>
              <a:rPr lang="en-US" altLang="ja-JP" dirty="0" smtClean="0"/>
              <a:t> </a:t>
            </a:r>
            <a:r>
              <a:rPr lang="ja-JP" altLang="en-US" dirty="0" smtClean="0"/>
              <a:t>集団運動？？</a:t>
            </a:r>
            <a:endParaRPr lang="en-US" altLang="ja-JP" dirty="0"/>
          </a:p>
        </p:txBody>
      </p:sp>
      <p:pic>
        <p:nvPicPr>
          <p:cNvPr id="13" name="Picture 4" descr="evidence-fig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37" y="2540000"/>
            <a:ext cx="3006381" cy="29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10</a:t>
            </a:fld>
            <a:r>
              <a:rPr lang="en-US" altLang="ja-JP" smtClean="0"/>
              <a:t>/23</a:t>
            </a:r>
            <a:endParaRPr lang="ja-JP" dirty="0"/>
          </a:p>
        </p:txBody>
      </p:sp>
      <p:pic>
        <p:nvPicPr>
          <p:cNvPr id="3" name="図 2" descr="deby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" y="3175620"/>
            <a:ext cx="4283073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9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 </a:t>
            </a:r>
            <a:r>
              <a:rPr lang="ja-JP" altLang="en-US" dirty="0" smtClean="0"/>
              <a:t>最新知見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/>
              <a:t>5 </a:t>
            </a:r>
            <a:r>
              <a:rPr lang="en-US" altLang="ja-JP" dirty="0" err="1"/>
              <a:t>TeV</a:t>
            </a:r>
            <a:r>
              <a:rPr lang="en-US" altLang="ja-JP" dirty="0"/>
              <a:t> </a:t>
            </a:r>
            <a:r>
              <a:rPr lang="en-US" altLang="ja-JP" dirty="0" err="1"/>
              <a:t>Pb-</a:t>
            </a:r>
            <a:r>
              <a:rPr lang="en-US" altLang="ja-JP" dirty="0" err="1" smtClean="0"/>
              <a:t>Pb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pic>
        <p:nvPicPr>
          <p:cNvPr id="9" name="図 8" descr="ali_prel_1189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66" y="2661815"/>
            <a:ext cx="5112288" cy="3679783"/>
          </a:xfrm>
          <a:prstGeom prst="rect">
            <a:avLst/>
          </a:prstGeom>
        </p:spPr>
      </p:pic>
      <p:pic>
        <p:nvPicPr>
          <p:cNvPr id="10" name="図 9" descr="ali_prel_1185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606032"/>
            <a:ext cx="2366392" cy="1707007"/>
          </a:xfrm>
          <a:prstGeom prst="rect">
            <a:avLst/>
          </a:prstGeom>
        </p:spPr>
      </p:pic>
      <p:pic>
        <p:nvPicPr>
          <p:cNvPr id="11" name="図 10" descr="ali_prel_1185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" y="2936883"/>
            <a:ext cx="2366392" cy="1707007"/>
          </a:xfrm>
          <a:prstGeom prst="rect">
            <a:avLst/>
          </a:prstGeom>
        </p:spPr>
      </p:pic>
      <p:sp>
        <p:nvSpPr>
          <p:cNvPr id="13" name="日付プレースホルダー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11</a:t>
            </a:fld>
            <a:r>
              <a:rPr lang="en-US" altLang="ja-JP" smtClean="0"/>
              <a:t>/23</a:t>
            </a:r>
            <a:endParaRPr lang="ja-JP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ja-JP" altLang="en-US" dirty="0" smtClean="0"/>
              <a:t>（初期抑制と競合して）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遅い再結合の示唆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中央領域と前方領域で同様の抑制</a:t>
            </a:r>
            <a:endParaRPr lang="en-US" altLang="ja-JP" dirty="0"/>
          </a:p>
          <a:p>
            <a:pPr lvl="1"/>
            <a:r>
              <a:rPr kumimoji="1" lang="ja-JP" altLang="en-US" dirty="0" smtClean="0"/>
              <a:t>集団運動</a:t>
            </a:r>
            <a:r>
              <a:rPr kumimoji="1"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ja-JP" altLang="en-US" dirty="0" smtClean="0">
                <a:solidFill>
                  <a:srgbClr val="FF0000"/>
                </a:solidFill>
              </a:rPr>
              <a:t>！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2"/>
            <a:r>
              <a:rPr kumimoji="1" lang="en-US" altLang="ja-JP" dirty="0"/>
              <a:t> </a:t>
            </a:r>
            <a:r>
              <a:rPr lang="en-US" altLang="ja-JP" dirty="0" smtClean="0"/>
              <a:t>RHIC </a:t>
            </a:r>
            <a:r>
              <a:rPr lang="ja-JP" altLang="en-US" dirty="0" smtClean="0"/>
              <a:t>では</a:t>
            </a:r>
            <a:r>
              <a:rPr lang="en-US" altLang="ja-JP" dirty="0" smtClean="0">
                <a:latin typeface="Symbol" charset="2"/>
                <a:cs typeface="Symbol" charset="2"/>
              </a:rPr>
              <a:t> </a:t>
            </a:r>
            <a:r>
              <a:rPr lang="ja-JP" altLang="en-US" dirty="0">
                <a:latin typeface="Symbol" charset="2"/>
                <a:cs typeface="Symbol" charset="2"/>
              </a:rPr>
              <a:t>（</a:t>
            </a:r>
            <a:r>
              <a:rPr lang="en-US" altLang="ja-JP" dirty="0"/>
              <a:t>c </a:t>
            </a:r>
            <a:r>
              <a:rPr lang="ja-JP" altLang="en-US" dirty="0"/>
              <a:t>クォークは集団運動する</a:t>
            </a:r>
            <a:r>
              <a:rPr lang="ja-JP" altLang="en-US" dirty="0" smtClean="0"/>
              <a:t>が）</a:t>
            </a:r>
            <a:r>
              <a:rPr lang="en-US" altLang="ja-JP" dirty="0" smtClean="0"/>
              <a:t> J/</a:t>
            </a:r>
            <a:r>
              <a:rPr lang="en-US" altLang="ja-JP" dirty="0" smtClean="0">
                <a:latin typeface="Symbol" charset="2"/>
                <a:cs typeface="Symbol" charset="2"/>
              </a:rPr>
              <a:t>y </a:t>
            </a:r>
            <a:r>
              <a:rPr lang="ja-JP" altLang="en-US" dirty="0" smtClean="0">
                <a:latin typeface="Symbol" charset="2"/>
                <a:cs typeface="Symbol" charset="2"/>
              </a:rPr>
              <a:t>集団運動なし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194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ja-JP" altLang="en-US" dirty="0" smtClean="0"/>
              <a:t>クォーコニア温度計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束縛半径による漸次融解？</a:t>
            </a:r>
            <a:endParaRPr lang="en-US" altLang="ja-JP" dirty="0" smtClean="0"/>
          </a:p>
          <a:p>
            <a:pPr lvl="1" eaLnBrk="1" hangingPunct="1"/>
            <a:r>
              <a:rPr lang="ja-JP" altLang="en-US" dirty="0" smtClean="0"/>
              <a:t>強い束縛系は</a:t>
            </a:r>
            <a:r>
              <a:rPr lang="en-US" altLang="ja-JP" dirty="0" smtClean="0"/>
              <a:t> “</a:t>
            </a:r>
            <a:r>
              <a:rPr lang="ja-JP" altLang="en-US" dirty="0" smtClean="0"/>
              <a:t>耐熱性</a:t>
            </a:r>
            <a:r>
              <a:rPr lang="en-US" altLang="ja-JP" dirty="0" smtClean="0"/>
              <a:t>”</a:t>
            </a:r>
          </a:p>
          <a:p>
            <a:pPr lvl="1" eaLnBrk="1" hangingPunct="1"/>
            <a:r>
              <a:rPr lang="ja-JP" altLang="en-US" dirty="0"/>
              <a:t>クォーコニア温度計の期待</a:t>
            </a:r>
            <a:endParaRPr lang="en-US" altLang="ja-JP" dirty="0"/>
          </a:p>
          <a:p>
            <a:pPr lvl="2" eaLnBrk="1" hangingPunct="1"/>
            <a:r>
              <a:rPr lang="en-US" altLang="ja-JP" dirty="0" smtClean="0"/>
              <a:t>CMS </a:t>
            </a:r>
            <a:r>
              <a:rPr lang="ja-JP" altLang="en-US" dirty="0" smtClean="0"/>
              <a:t>実験による予兆発見</a:t>
            </a:r>
            <a:endParaRPr lang="en-US" altLang="ja-JP" dirty="0" smtClean="0"/>
          </a:p>
          <a:p>
            <a:pPr eaLnBrk="1" hangingPunct="1"/>
            <a:endParaRPr lang="en-US" altLang="ja-JP" dirty="0" smtClean="0">
              <a:solidFill>
                <a:srgbClr val="000080"/>
              </a:solidFill>
              <a:sym typeface="Symbol" pitchFamily="18" charset="2"/>
            </a:endParaRPr>
          </a:p>
          <a:p>
            <a:pPr eaLnBrk="1" hangingPunct="1"/>
            <a:endParaRPr lang="en-US" altLang="ja-JP" dirty="0">
              <a:solidFill>
                <a:srgbClr val="000080"/>
              </a:solidFill>
              <a:sym typeface="Symbol" pitchFamily="18" charset="2"/>
            </a:endParaRPr>
          </a:p>
          <a:p>
            <a:pPr eaLnBrk="1" hangingPunct="1"/>
            <a:endParaRPr lang="en-US" altLang="ja-JP" dirty="0" smtClean="0">
              <a:solidFill>
                <a:srgbClr val="000080"/>
              </a:solidFill>
              <a:sym typeface="Symbol" pitchFamily="18" charset="2"/>
            </a:endParaRPr>
          </a:p>
          <a:p>
            <a:pPr lvl="1" eaLnBrk="1" hangingPunct="1"/>
            <a:endParaRPr lang="en-US" altLang="ja-JP" dirty="0">
              <a:solidFill>
                <a:srgbClr val="000080"/>
              </a:solidFill>
              <a:sym typeface="Symbol" pitchFamily="18" charset="2"/>
            </a:endParaRPr>
          </a:p>
          <a:p>
            <a:pPr lvl="1" eaLnBrk="1" hangingPunct="1"/>
            <a:endParaRPr lang="en-US" altLang="ja-JP" dirty="0" smtClean="0">
              <a:solidFill>
                <a:srgbClr val="000080"/>
              </a:solidFill>
              <a:sym typeface="Symbol" pitchFamily="18" charset="2"/>
            </a:endParaRPr>
          </a:p>
          <a:p>
            <a:pPr lvl="1" eaLnBrk="1" hangingPunct="1"/>
            <a:endParaRPr lang="en-US" altLang="ja-JP" dirty="0">
              <a:solidFill>
                <a:srgbClr val="000080"/>
              </a:solidFill>
              <a:sym typeface="Symbol" pitchFamily="18" charset="2"/>
            </a:endParaRPr>
          </a:p>
          <a:p>
            <a:pPr marL="0" indent="0" eaLnBrk="1" hangingPunct="1">
              <a:buNone/>
            </a:pPr>
            <a:r>
              <a:rPr lang="en-US" altLang="ja-JP" dirty="0" smtClean="0">
                <a:solidFill>
                  <a:srgbClr val="000080"/>
                </a:solidFill>
                <a:sym typeface="Symbol" pitchFamily="18" charset="2"/>
              </a:rPr>
              <a:t>⇒</a:t>
            </a:r>
            <a:r>
              <a:rPr lang="en-US" altLang="ja-JP" dirty="0" smtClean="0">
                <a:sym typeface="Symbol" pitchFamily="18" charset="2"/>
              </a:rPr>
              <a:t> 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>
                <a:cs typeface="Symbol" charset="2"/>
              </a:rPr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>
                <a:cs typeface="Symbol" charset="2"/>
              </a:rPr>
              <a:t>(2S), </a:t>
            </a:r>
            <a:r>
              <a:rPr lang="fr-FR" altLang="ja-JP" dirty="0" smtClean="0">
                <a:sym typeface="Symbol" pitchFamily="18" charset="2"/>
              </a:rPr>
              <a:t></a:t>
            </a:r>
            <a:r>
              <a:rPr lang="en-US" altLang="ja-JP" dirty="0" smtClean="0"/>
              <a:t> (1S, 2S, 3S) </a:t>
            </a:r>
            <a:r>
              <a:rPr lang="ja-JP" altLang="en-US" dirty="0" smtClean="0"/>
              <a:t>の系統測定</a:t>
            </a:r>
            <a:endParaRPr lang="en-US" altLang="ja-JP" dirty="0"/>
          </a:p>
          <a:p>
            <a:pPr lvl="2" eaLnBrk="1" hangingPunct="1"/>
            <a:endParaRPr lang="en-US" altLang="ja-JP" dirty="0"/>
          </a:p>
        </p:txBody>
      </p:sp>
      <p:pic>
        <p:nvPicPr>
          <p:cNvPr id="14" name="Picture 3" descr="dig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459880"/>
            <a:ext cx="321345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18281"/>
            <a:ext cx="2167990" cy="205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07736"/>
            <a:ext cx="2129787" cy="208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69" y="3227712"/>
            <a:ext cx="2130424" cy="202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2308845" y="5291360"/>
            <a:ext cx="33432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CMS, PRL 109, 222301 (2012)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12</a:t>
            </a:fld>
            <a:r>
              <a:rPr lang="en-US" altLang="ja-JP" smtClean="0"/>
              <a:t>/23</a:t>
            </a:r>
            <a:endParaRPr lang="ja-JP" dirty="0"/>
          </a:p>
        </p:txBody>
      </p:sp>
      <p:pic>
        <p:nvPicPr>
          <p:cNvPr id="2" name="図 1" descr="therm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64" y="3356992"/>
            <a:ext cx="1523184" cy="19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3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1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fr-FR" altLang="ja-JP" dirty="0">
                <a:sym typeface="Symbol" pitchFamily="18" charset="2"/>
              </a:rPr>
              <a:t></a:t>
            </a:r>
            <a:r>
              <a:rPr lang="en-US" altLang="ja-JP" dirty="0" smtClean="0">
                <a:cs typeface="Symbol" charset="2"/>
              </a:rPr>
              <a:t>(1s)</a:t>
            </a:r>
            <a:r>
              <a:rPr lang="ja-JP" altLang="en-US" dirty="0" smtClean="0">
                <a:cs typeface="Symbol" charset="2"/>
              </a:rPr>
              <a:t>：</a:t>
            </a:r>
            <a:r>
              <a:rPr lang="en-US" altLang="ja-JP" dirty="0" smtClean="0">
                <a:cs typeface="Symbol" charset="2"/>
              </a:rPr>
              <a:t> </a:t>
            </a:r>
            <a:r>
              <a:rPr lang="ja-JP" altLang="en-US" dirty="0" smtClean="0">
                <a:cs typeface="Symbol" charset="2"/>
              </a:rPr>
              <a:t>中心衝突で強い抑制</a:t>
            </a:r>
            <a:endParaRPr lang="en-US" altLang="ja-JP" dirty="0" smtClean="0">
              <a:cs typeface="Symbol" charset="2"/>
            </a:endParaRPr>
          </a:p>
          <a:p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>
                <a:cs typeface="Symbol" charset="2"/>
              </a:rPr>
              <a:t>’</a:t>
            </a:r>
            <a:r>
              <a:rPr lang="en-US" altLang="ja-JP" dirty="0"/>
              <a:t>, </a:t>
            </a:r>
            <a:r>
              <a:rPr lang="fr-FR" altLang="ja-JP" dirty="0">
                <a:sym typeface="Symbol" pitchFamily="18" charset="2"/>
              </a:rPr>
              <a:t></a:t>
            </a:r>
            <a:r>
              <a:rPr lang="en-US" altLang="ja-JP" dirty="0" smtClean="0">
                <a:cs typeface="Symbol" charset="2"/>
              </a:rPr>
              <a:t>(2s)</a:t>
            </a:r>
            <a:r>
              <a:rPr lang="ja-JP" altLang="en-US" dirty="0" smtClean="0">
                <a:cs typeface="Symbol" charset="2"/>
              </a:rPr>
              <a:t>：</a:t>
            </a:r>
            <a:r>
              <a:rPr lang="en-US" altLang="ja-JP" dirty="0" smtClean="0"/>
              <a:t> </a:t>
            </a:r>
            <a:r>
              <a:rPr lang="ja-JP" altLang="en-US" dirty="0" smtClean="0"/>
              <a:t>基底状態</a:t>
            </a:r>
            <a:r>
              <a:rPr lang="en-US" altLang="ja-JP" dirty="0" smtClean="0"/>
              <a:t> J</a:t>
            </a:r>
            <a:r>
              <a:rPr lang="en-US" altLang="ja-JP" dirty="0"/>
              <a:t>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>
                <a:cs typeface="Symbol" charset="2"/>
              </a:rPr>
              <a:t>,</a:t>
            </a:r>
            <a:r>
              <a:rPr lang="en-US" altLang="ja-JP" dirty="0" smtClean="0">
                <a:latin typeface="Symbol" charset="2"/>
                <a:cs typeface="Symbol" charset="2"/>
              </a:rPr>
              <a:t> </a:t>
            </a:r>
            <a:r>
              <a:rPr lang="fr-FR" altLang="ja-JP" dirty="0">
                <a:sym typeface="Symbol" pitchFamily="18" charset="2"/>
              </a:rPr>
              <a:t></a:t>
            </a:r>
            <a:r>
              <a:rPr lang="en-US" altLang="ja-JP" dirty="0" smtClean="0">
                <a:cs typeface="Symbol" charset="2"/>
              </a:rPr>
              <a:t>(</a:t>
            </a:r>
            <a:r>
              <a:rPr lang="en-US" altLang="ja-JP" dirty="0">
                <a:cs typeface="Symbol" charset="2"/>
              </a:rPr>
              <a:t>1s</a:t>
            </a:r>
            <a:r>
              <a:rPr lang="en-US" altLang="ja-JP" dirty="0" smtClean="0">
                <a:cs typeface="Symbol" charset="2"/>
              </a:rPr>
              <a:t>)</a:t>
            </a:r>
            <a:r>
              <a:rPr lang="en-US" altLang="ja-JP" dirty="0" smtClean="0"/>
              <a:t> </a:t>
            </a:r>
            <a:r>
              <a:rPr lang="ja-JP" altLang="en-US" dirty="0" smtClean="0"/>
              <a:t>を超える抑制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再結合は</a:t>
            </a:r>
            <a:r>
              <a:rPr kumimoji="1" lang="en-US" altLang="ja-JP" dirty="0" smtClean="0"/>
              <a:t> </a:t>
            </a:r>
            <a:r>
              <a:rPr lang="en-US" altLang="ja-JP" dirty="0"/>
              <a:t>c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クォークまで？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>
                <a:latin typeface="+mn-lt"/>
                <a:cs typeface="Symbol" charset="2"/>
              </a:rPr>
              <a:t>’</a:t>
            </a:r>
            <a:r>
              <a:rPr lang="en-US" altLang="ja-JP" dirty="0" smtClean="0"/>
              <a:t>, </a:t>
            </a:r>
            <a:r>
              <a:rPr lang="fr-FR" altLang="ja-JP" dirty="0" smtClean="0">
                <a:sym typeface="Symbol" pitchFamily="18" charset="2"/>
              </a:rPr>
              <a:t> </a:t>
            </a:r>
            <a:r>
              <a:rPr lang="ja-JP" altLang="en-US" dirty="0" smtClean="0"/>
              <a:t>最新</a:t>
            </a:r>
            <a:r>
              <a:rPr lang="ja-JP" altLang="en-US" dirty="0"/>
              <a:t>知見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en-US" altLang="ja-JP" dirty="0"/>
              <a:t>5 </a:t>
            </a:r>
            <a:r>
              <a:rPr lang="en-US" altLang="ja-JP" dirty="0" err="1"/>
              <a:t>TeV</a:t>
            </a:r>
            <a:r>
              <a:rPr lang="en-US" altLang="ja-JP" dirty="0"/>
              <a:t> </a:t>
            </a:r>
            <a:r>
              <a:rPr lang="en-US" altLang="ja-JP" dirty="0" err="1"/>
              <a:t>Pb-Pb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pic>
        <p:nvPicPr>
          <p:cNvPr id="7" name="図 6" descr="ali_prel_1086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2" y="2675452"/>
            <a:ext cx="2673180" cy="1942233"/>
          </a:xfrm>
          <a:prstGeom prst="rect">
            <a:avLst/>
          </a:prstGeom>
        </p:spPr>
      </p:pic>
      <p:pic>
        <p:nvPicPr>
          <p:cNvPr id="8" name="図 7" descr="ali_prel_1207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7" y="4689693"/>
            <a:ext cx="2749499" cy="1619627"/>
          </a:xfrm>
          <a:prstGeom prst="rect">
            <a:avLst/>
          </a:prstGeom>
        </p:spPr>
      </p:pic>
      <p:pic>
        <p:nvPicPr>
          <p:cNvPr id="9" name="図 8" descr="ali_prel_12546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98" y="3068960"/>
            <a:ext cx="4513112" cy="2952328"/>
          </a:xfrm>
          <a:prstGeom prst="rect">
            <a:avLst/>
          </a:prstGeom>
        </p:spPr>
      </p:pic>
      <p:sp>
        <p:nvSpPr>
          <p:cNvPr id="13" name="日付プレースホルダー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13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8334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ja-JP" altLang="en-US" dirty="0" smtClean="0"/>
              <a:t>有限密度領域での</a:t>
            </a:r>
            <a:r>
              <a:rPr kumimoji="1" lang="en-US" altLang="ja-JP" dirty="0" smtClean="0"/>
              <a:t> “</a:t>
            </a:r>
            <a:r>
              <a:rPr kumimoji="1" lang="ja-JP" altLang="en-US" dirty="0" smtClean="0"/>
              <a:t>観測</a:t>
            </a:r>
            <a:r>
              <a:rPr kumimoji="1" lang="en-US" altLang="ja-JP" dirty="0" smtClean="0"/>
              <a:t>”</a:t>
            </a:r>
            <a:endParaRPr lang="en-US" altLang="ja-JP" dirty="0" smtClean="0"/>
          </a:p>
          <a:p>
            <a:pPr lvl="1"/>
            <a:r>
              <a:rPr lang="en-US" altLang="ja-JP" baseline="-25000" dirty="0" smtClean="0">
                <a:cs typeface="Symbol" charset="2"/>
              </a:rPr>
              <a:t> </a:t>
            </a:r>
            <a:r>
              <a:rPr lang="en-US" altLang="ja-JP" i="1" dirty="0" err="1"/>
              <a:t>p</a:t>
            </a:r>
            <a:r>
              <a:rPr lang="en-US" altLang="ja-JP" dirty="0" err="1"/>
              <a:t>+</a:t>
            </a:r>
            <a:r>
              <a:rPr lang="en-US" altLang="ja-JP" dirty="0" err="1" smtClean="0"/>
              <a:t>A</a:t>
            </a:r>
            <a:r>
              <a:rPr lang="en-US" altLang="ja-JP" dirty="0" smtClean="0"/>
              <a:t> </a:t>
            </a:r>
            <a:r>
              <a:rPr lang="ja-JP" altLang="en-US" dirty="0" smtClean="0"/>
              <a:t>衝突による核内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kumimoji="1" lang="en-US" altLang="ja-JP" dirty="0" smtClean="0"/>
              <a:t>KEK E325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pPr marL="914400" lvl="2" indent="0">
              <a:buNone/>
            </a:pPr>
            <a:r>
              <a:rPr lang="en-US" altLang="ja-JP" dirty="0" smtClean="0"/>
              <a:t>↔︎ CBELSA</a:t>
            </a:r>
            <a:r>
              <a:rPr lang="en-US" altLang="ja-JP" dirty="0"/>
              <a:t>/</a:t>
            </a:r>
            <a:r>
              <a:rPr lang="en-US" altLang="ja-JP" dirty="0" smtClean="0"/>
              <a:t>TAPS, CLAS-G7</a:t>
            </a:r>
            <a:endParaRPr kumimoji="1" lang="is-IS" altLang="ja-JP" dirty="0" smtClean="0"/>
          </a:p>
          <a:p>
            <a:pPr lvl="1"/>
            <a:r>
              <a:rPr lang="en-US" altLang="ja-JP" baseline="-25000" dirty="0">
                <a:cs typeface="Symbol" charset="2"/>
              </a:rPr>
              <a:t> </a:t>
            </a:r>
            <a:r>
              <a:rPr lang="is-IS" altLang="ja-JP" dirty="0" smtClean="0"/>
              <a:t>(</a:t>
            </a:r>
            <a:r>
              <a:rPr lang="is-IS" altLang="ja-JP" i="1" dirty="0"/>
              <a:t>d</a:t>
            </a:r>
            <a:r>
              <a:rPr lang="is-IS" altLang="ja-JP" dirty="0"/>
              <a:t>, </a:t>
            </a:r>
            <a:r>
              <a:rPr lang="is-IS" altLang="ja-JP" baseline="30000" dirty="0"/>
              <a:t>3</a:t>
            </a:r>
            <a:r>
              <a:rPr lang="is-IS" altLang="ja-JP" dirty="0"/>
              <a:t>He) </a:t>
            </a:r>
            <a:r>
              <a:rPr lang="is-IS" altLang="ja-JP" dirty="0" smtClean="0"/>
              <a:t> </a:t>
            </a:r>
            <a:r>
              <a:rPr lang="ja-JP" altLang="en-US" dirty="0" smtClean="0"/>
              <a:t>反応による核内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is-IS" altLang="ja-JP" dirty="0" smtClean="0"/>
              <a:t> </a:t>
            </a:r>
            <a:r>
              <a:rPr lang="ja-JP" altLang="en-US" dirty="0" smtClean="0"/>
              <a:t>（鈴木</a:t>
            </a:r>
            <a:r>
              <a:rPr lang="en-US" altLang="ja-JP" dirty="0" smtClean="0"/>
              <a:t>, </a:t>
            </a:r>
            <a:r>
              <a:rPr lang="ja-JP" altLang="en-US" dirty="0" smtClean="0"/>
              <a:t>早野ら）</a:t>
            </a:r>
            <a:endParaRPr lang="is-IS" altLang="ja-JP" dirty="0" smtClean="0"/>
          </a:p>
          <a:p>
            <a:pPr lvl="2"/>
            <a:endParaRPr lang="is-IS" altLang="ja-JP" dirty="0" smtClean="0"/>
          </a:p>
          <a:p>
            <a:endParaRPr lang="is-IS" altLang="ja-JP" dirty="0" smtClean="0"/>
          </a:p>
          <a:p>
            <a:endParaRPr lang="is-IS" altLang="ja-JP" dirty="0"/>
          </a:p>
          <a:p>
            <a:endParaRPr lang="is-IS" altLang="ja-JP" dirty="0" smtClean="0"/>
          </a:p>
          <a:p>
            <a:r>
              <a:rPr lang="ja-JP" altLang="en-US" dirty="0" smtClean="0"/>
              <a:t>高温領域では未確認</a:t>
            </a:r>
            <a:endParaRPr lang="is-IS" altLang="ja-JP" dirty="0" smtClean="0"/>
          </a:p>
          <a:p>
            <a:pPr lvl="1"/>
            <a:r>
              <a:rPr lang="ja-JP" altLang="en-US" dirty="0" smtClean="0"/>
              <a:t>レプトン対測定への挑戦</a:t>
            </a:r>
            <a:endParaRPr lang="is-IS" altLang="ja-JP" dirty="0" smtClean="0"/>
          </a:p>
          <a:p>
            <a:pPr lvl="2"/>
            <a:r>
              <a:rPr lang="is-IS" altLang="ja-JP" i="1" dirty="0" smtClean="0"/>
              <a:t>e.g. </a:t>
            </a:r>
            <a:r>
              <a:rPr lang="is-IS" altLang="ja-JP" dirty="0" smtClean="0"/>
              <a:t>PHENIX </a:t>
            </a:r>
            <a:r>
              <a:rPr lang="ja-JP" altLang="en-US" dirty="0" smtClean="0"/>
              <a:t>実験</a:t>
            </a:r>
            <a:r>
              <a:rPr lang="en-US" altLang="ja-JP" dirty="0" smtClean="0"/>
              <a:t> </a:t>
            </a:r>
            <a:r>
              <a:rPr lang="is-IS" altLang="ja-JP" dirty="0" smtClean="0"/>
              <a:t>RICH </a:t>
            </a:r>
            <a:r>
              <a:rPr lang="ja-JP" altLang="en-US" dirty="0" smtClean="0"/>
              <a:t>検出器</a:t>
            </a:r>
            <a:r>
              <a:rPr lang="is-IS" altLang="ja-JP" dirty="0" smtClean="0"/>
              <a:t>, </a:t>
            </a:r>
            <a:r>
              <a:rPr lang="en-US" altLang="ja-JP" dirty="0" smtClean="0"/>
              <a:t>HBD </a:t>
            </a:r>
            <a:r>
              <a:rPr lang="ja-JP" altLang="en-US" dirty="0" smtClean="0"/>
              <a:t>検出器</a:t>
            </a:r>
            <a:endParaRPr lang="is-IS" altLang="ja-JP" dirty="0" smtClean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カイラル対称性回復現象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21" y="2924944"/>
            <a:ext cx="3131839" cy="1894762"/>
          </a:xfrm>
          <a:prstGeom prst="rect">
            <a:avLst/>
          </a:prstGeom>
        </p:spPr>
      </p:pic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14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80485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ja-JP" altLang="en-US" dirty="0" smtClean="0"/>
              <a:t>非相関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</a:t>
            </a:r>
            <a:r>
              <a:rPr lang="ja-JP" altLang="en-US" dirty="0" smtClean="0"/>
              <a:t>粒子対の差引</a:t>
            </a:r>
            <a:r>
              <a:rPr lang="en-US" altLang="ja-JP" dirty="0" smtClean="0"/>
              <a:t>; </a:t>
            </a:r>
            <a:r>
              <a:rPr lang="ja-JP" altLang="en-US" dirty="0" smtClean="0"/>
              <a:t>収量測定成功</a:t>
            </a:r>
            <a:endParaRPr lang="en-US" altLang="ja-JP" dirty="0" smtClean="0"/>
          </a:p>
          <a:p>
            <a:r>
              <a:rPr lang="ja-JP" altLang="en-US" dirty="0" smtClean="0"/>
              <a:t>電子対測定との結合に期待</a:t>
            </a: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r </a:t>
            </a:r>
            <a:r>
              <a:rPr lang="ja-JP" altLang="en-US" dirty="0" smtClean="0"/>
              <a:t>最新状況</a:t>
            </a:r>
            <a:r>
              <a:rPr lang="en-US" altLang="ja-JP" dirty="0" smtClean="0"/>
              <a:t> </a:t>
            </a:r>
            <a:r>
              <a:rPr lang="ja-JP" altLang="en-US" dirty="0"/>
              <a:t>（</a:t>
            </a:r>
            <a:r>
              <a:rPr lang="en-US" altLang="ja-JP" dirty="0"/>
              <a:t>5 </a:t>
            </a:r>
            <a:r>
              <a:rPr lang="en-US" altLang="ja-JP" dirty="0" err="1"/>
              <a:t>TeV</a:t>
            </a:r>
            <a:r>
              <a:rPr lang="en-US" altLang="ja-JP" dirty="0"/>
              <a:t> </a:t>
            </a:r>
            <a:r>
              <a:rPr lang="en-US" altLang="ja-JP" dirty="0" err="1"/>
              <a:t>Pb-Pb</a:t>
            </a:r>
            <a:r>
              <a:rPr lang="ja-JP" altLang="en-US" dirty="0"/>
              <a:t>）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pic>
        <p:nvPicPr>
          <p:cNvPr id="7" name="図 6" descr="ali_prel_1211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4680520" cy="3846802"/>
          </a:xfrm>
          <a:prstGeom prst="rect">
            <a:avLst/>
          </a:prstGeom>
        </p:spPr>
      </p:pic>
      <p:pic>
        <p:nvPicPr>
          <p:cNvPr id="8" name="図 7" descr="ali_prel_1174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684" y="4335850"/>
            <a:ext cx="2438400" cy="2004060"/>
          </a:xfrm>
          <a:prstGeom prst="rect">
            <a:avLst/>
          </a:prstGeom>
        </p:spPr>
      </p:pic>
      <p:pic>
        <p:nvPicPr>
          <p:cNvPr id="9" name="図 8" descr="ali_prel_11746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684" y="2307462"/>
            <a:ext cx="2438400" cy="2004060"/>
          </a:xfrm>
          <a:prstGeom prst="rect">
            <a:avLst/>
          </a:prstGeom>
        </p:spPr>
      </p:pic>
      <p:sp>
        <p:nvSpPr>
          <p:cNvPr id="13" name="日付プレースホルダー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15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85676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23" y="2844651"/>
            <a:ext cx="6336705" cy="1458002"/>
          </a:xfrm>
          <a:prstGeom prst="rect">
            <a:avLst/>
          </a:prstGeom>
        </p:spPr>
      </p:pic>
      <p:sp>
        <p:nvSpPr>
          <p:cNvPr id="8" name="コンテンツ プレースホルダー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Franklin Gothic Medium" charset="0"/>
                <a:ea typeface="ＭＳ Ｐゴシック" charset="0"/>
              </a:rPr>
              <a:t>LHC 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加速器運転予定</a:t>
            </a:r>
            <a:endParaRPr lang="en-US" altLang="ja-JP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036839" y="1968723"/>
            <a:ext cx="822325" cy="4714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2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2313063" y="1126169"/>
            <a:ext cx="269875" cy="316783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Brace 6"/>
          <p:cNvSpPr/>
          <p:nvPr/>
        </p:nvSpPr>
        <p:spPr bwMode="auto">
          <a:xfrm rot="16200000">
            <a:off x="7209259" y="1502792"/>
            <a:ext cx="269875" cy="237648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4"/>
          <p:cNvSpPr/>
          <p:nvPr/>
        </p:nvSpPr>
        <p:spPr bwMode="auto">
          <a:xfrm>
            <a:off x="6933034" y="1979836"/>
            <a:ext cx="822325" cy="4730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3</a:t>
            </a:r>
          </a:p>
        </p:txBody>
      </p:sp>
      <p:sp>
        <p:nvSpPr>
          <p:cNvPr id="29" name="Text Box 351"/>
          <p:cNvSpPr txBox="1">
            <a:spLocks noChangeArrowheads="1"/>
          </p:cNvSpPr>
          <p:nvPr/>
        </p:nvSpPr>
        <p:spPr bwMode="auto">
          <a:xfrm>
            <a:off x="1080370" y="4275087"/>
            <a:ext cx="2735262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6.5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ja-JP" altLang="en-US" sz="1600" dirty="0" smtClean="0">
                <a:solidFill>
                  <a:srgbClr val="0000FF"/>
                </a:solidFill>
                <a:latin typeface="+mn-lt"/>
              </a:rPr>
              <a:t>陽子</a:t>
            </a:r>
            <a:endParaRPr lang="en-US" altLang="ja-JP" sz="1600" dirty="0" smtClean="0">
              <a:solidFill>
                <a:srgbClr val="0000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ja-JP" sz="1600" i="1" dirty="0" err="1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+</a:t>
            </a:r>
            <a:r>
              <a:rPr lang="en-US" altLang="ja-JP" sz="1600" i="1" dirty="0" err="1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err="1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+Pb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Pb+Pb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0" name="Text Box 351"/>
          <p:cNvSpPr txBox="1">
            <a:spLocks noChangeArrowheads="1"/>
          </p:cNvSpPr>
          <p:nvPr/>
        </p:nvSpPr>
        <p:spPr bwMode="auto">
          <a:xfrm>
            <a:off x="6155953" y="4275087"/>
            <a:ext cx="2376487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7.0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ja-JP" altLang="en-US" sz="1600" dirty="0" smtClean="0">
                <a:solidFill>
                  <a:srgbClr val="0000FF"/>
                </a:solidFill>
                <a:latin typeface="+mn-lt"/>
              </a:rPr>
              <a:t>陽子</a:t>
            </a:r>
            <a:endParaRPr lang="en-US" altLang="ja-JP" sz="1600" dirty="0" smtClean="0">
              <a:solidFill>
                <a:srgbClr val="0000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ja-JP" sz="1600" i="1" dirty="0" err="1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+</a:t>
            </a:r>
            <a:r>
              <a:rPr lang="en-US" altLang="ja-JP" sz="1600" i="1" dirty="0" err="1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err="1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+Pb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Pb+Pb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1" name="Text Box 351"/>
          <p:cNvSpPr txBox="1">
            <a:spLocks noChangeArrowheads="1"/>
          </p:cNvSpPr>
          <p:nvPr/>
        </p:nvSpPr>
        <p:spPr bwMode="auto">
          <a:xfrm>
            <a:off x="3743908" y="5077048"/>
            <a:ext cx="2808288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LHC </a:t>
            </a:r>
            <a:r>
              <a:rPr lang="ja-JP" altLang="en-US" sz="1600" dirty="0" smtClean="0">
                <a:solidFill>
                  <a:srgbClr val="0000FF"/>
                </a:solidFill>
                <a:latin typeface="+mn-lt"/>
              </a:rPr>
              <a:t>加速器高輝度化</a:t>
            </a:r>
            <a:endParaRPr lang="en-US" altLang="ja-JP" sz="1600" dirty="0" smtClean="0">
              <a:solidFill>
                <a:srgbClr val="0000FF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ALICE </a:t>
            </a:r>
            <a:r>
              <a:rPr lang="ja-JP" altLang="en-US" sz="1600" dirty="0" smtClean="0">
                <a:solidFill>
                  <a:srgbClr val="0000FF"/>
                </a:solidFill>
                <a:latin typeface="+mn-lt"/>
              </a:rPr>
              <a:t>実験高速化・</a:t>
            </a:r>
            <a:r>
              <a:rPr lang="ja-JP" altLang="en-US" sz="1600" dirty="0" smtClean="0">
                <a:solidFill>
                  <a:srgbClr val="0000FF"/>
                </a:solidFill>
              </a:rPr>
              <a:t>高度化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16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422512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完了：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ジェット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重フレーバ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✓ 2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- 3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倍高速化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新検出器；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2013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- 2014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長期停止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現行：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低中横運動量現象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ALICE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実験の独壇場）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100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倍高速化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新検出器；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2019 - 2020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長期停止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高度化：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衝突点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近傍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飛跡検出器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marL="914400" lvl="2" indent="0"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              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主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飛跡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検出器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（東京大学）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marL="914400" lvl="2" indent="0"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              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共通読出系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（長崎総合科学大学）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914400" lvl="2" indent="0"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              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データ処理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（広島大学）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新規：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</a:t>
            </a:r>
            <a:r>
              <a:rPr lang="en-US" altLang="ja-JP" sz="800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前方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粒子飛跡検出器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（広島大学）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未定：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前方物理？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新検出器；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2024 - 2026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長期停止？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新規：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   </a:t>
            </a:r>
            <a:r>
              <a:rPr lang="en-US" altLang="ja-JP" sz="800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前方光子検出器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（筑波大学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広島大学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奈良女子大学）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993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Franklin Gothic Medium" charset="0"/>
                <a:ea typeface="ＭＳ Ｐゴシック" charset="0"/>
              </a:rPr>
              <a:t>ALICE </a:t>
            </a:r>
            <a:r>
              <a:rPr lang="ja-JP" altLang="en-US">
                <a:latin typeface="Franklin Gothic Medium" charset="0"/>
                <a:ea typeface="ＭＳ Ｐゴシック" charset="0"/>
              </a:rPr>
              <a:t>実験高度化計画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17</a:t>
            </a:fld>
            <a:r>
              <a:rPr lang="en-US" altLang="ja-JP" smtClean="0"/>
              <a:t>/23</a:t>
            </a:r>
            <a:endParaRPr 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ja-JP" altLang="en-US" dirty="0" smtClean="0"/>
              <a:t>衝突点近傍飛跡検出器高度化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MAPS </a:t>
            </a:r>
            <a:r>
              <a:rPr lang="ja-JP" altLang="en-US" dirty="0" smtClean="0"/>
              <a:t>型シリコン・ピクセル検出器</a:t>
            </a:r>
            <a:r>
              <a:rPr lang="en-US" altLang="ja-JP" dirty="0" smtClean="0"/>
              <a:t> 7 </a:t>
            </a:r>
            <a:r>
              <a:rPr lang="ja-JP" altLang="en-US" dirty="0" smtClean="0"/>
              <a:t>層</a:t>
            </a:r>
            <a:endParaRPr lang="en-US" altLang="ja-JP" dirty="0"/>
          </a:p>
          <a:p>
            <a:pPr lvl="1"/>
            <a:r>
              <a:rPr lang="ja-JP" altLang="en-US" dirty="0" smtClean="0"/>
              <a:t>二次粒子生成点の精密測定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D, B </a:t>
            </a:r>
            <a:r>
              <a:rPr lang="ja-JP" altLang="en-US" dirty="0" smtClean="0"/>
              <a:t>中間子分離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主飛跡検出器高度化</a:t>
            </a:r>
            <a:endParaRPr lang="en-US" altLang="ja-JP" dirty="0"/>
          </a:p>
          <a:p>
            <a:pPr lvl="1"/>
            <a:r>
              <a:rPr lang="en-US" altLang="ja-JP" dirty="0" smtClean="0"/>
              <a:t>GEM </a:t>
            </a:r>
            <a:r>
              <a:rPr lang="ja-JP" altLang="en-US" dirty="0" smtClean="0"/>
              <a:t>検出器</a:t>
            </a:r>
            <a:r>
              <a:rPr lang="en-US" altLang="ja-JP" dirty="0" smtClean="0"/>
              <a:t>; </a:t>
            </a:r>
            <a:r>
              <a:rPr lang="ja-JP" altLang="en-US" dirty="0" smtClean="0"/>
              <a:t>ゲーティンググリッド廃止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連続読出</a:t>
            </a:r>
            <a:r>
              <a:rPr lang="en-US" altLang="ja-JP" dirty="0" smtClean="0"/>
              <a:t> ~100 </a:t>
            </a:r>
            <a:r>
              <a:rPr lang="ja-JP" altLang="en-US" dirty="0" smtClean="0"/>
              <a:t>倍高速化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err="1" smtClean="0"/>
              <a:t>Pb-Pb</a:t>
            </a:r>
            <a:r>
              <a:rPr lang="en-US" altLang="ja-JP" dirty="0" smtClean="0"/>
              <a:t> </a:t>
            </a:r>
            <a:r>
              <a:rPr lang="ja-JP" altLang="en-US" dirty="0" smtClean="0"/>
              <a:t>衝突で</a:t>
            </a:r>
            <a:r>
              <a:rPr lang="en-US" altLang="ja-JP" dirty="0" smtClean="0"/>
              <a:t> 50 kHz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事象選択困難な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低中横運動量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現象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前方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</a:t>
            </a:r>
            <a:r>
              <a:rPr lang="ja-JP" altLang="en-US" dirty="0" smtClean="0"/>
              <a:t>粒子飛跡検出器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</a:t>
            </a:r>
            <a:r>
              <a:rPr lang="en-US" altLang="ja-JP" dirty="0" smtClean="0"/>
              <a:t>3 </a:t>
            </a:r>
            <a:r>
              <a:rPr lang="ja-JP" altLang="en-US" dirty="0" smtClean="0"/>
              <a:t>期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kumimoji="1" lang="en-US" altLang="ja-JP" dirty="0" smtClean="0"/>
              <a:t>2021 -</a:t>
            </a:r>
            <a:r>
              <a:rPr kumimoji="1" lang="ja-JP" altLang="en-US" dirty="0" smtClean="0"/>
              <a:t>）</a:t>
            </a:r>
            <a:r>
              <a:rPr lang="en-US" altLang="ja-JP" dirty="0" smtClean="0"/>
              <a:t> </a:t>
            </a:r>
            <a:r>
              <a:rPr kumimoji="1" lang="ja-JP" altLang="en-US" dirty="0" smtClean="0"/>
              <a:t>大規模高度化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204864"/>
            <a:ext cx="2383632" cy="14401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335" y="4853937"/>
            <a:ext cx="1551653" cy="1359185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18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65877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高エネルギー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原子核物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理学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現在までの成果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分野現況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夢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の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在処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LHC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にお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ける高温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QCD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物質研究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5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TeV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Pb-Pb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衝突からの最新物理知見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（抜粋）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古来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から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の鍵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レプトン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（対）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物理展望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次期計画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次世代の鍵：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レプトン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（対）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 eaLnBrk="1" hangingPunct="1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物理的中央領域と技術的前方領域の新たな邂逅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まとめ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おわりに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7410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Franklin Gothic Medium" charset="0"/>
                <a:ea typeface="ＭＳ Ｐゴシック" charset="0"/>
              </a:rPr>
              <a:t>講演概要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544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前方領域：</a:t>
            </a:r>
            <a:r>
              <a:rPr lang="en-US" altLang="ja-JP" dirty="0" smtClean="0"/>
              <a:t> </a:t>
            </a:r>
            <a:r>
              <a:rPr lang="ja-JP" altLang="en-US" dirty="0" smtClean="0"/>
              <a:t>解放クォーク相の異なる領域</a:t>
            </a:r>
            <a:endParaRPr lang="en-GB" dirty="0" smtClean="0"/>
          </a:p>
          <a:p>
            <a:pPr lvl="1"/>
            <a:r>
              <a:rPr lang="en-GB" altLang="ja-JP" dirty="0" smtClean="0"/>
              <a:t>QCD </a:t>
            </a:r>
            <a:r>
              <a:rPr lang="ja-JP" altLang="en-US" dirty="0" smtClean="0"/>
              <a:t>相図の探検</a:t>
            </a:r>
            <a:endParaRPr lang="en-GB" altLang="ja-JP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LHC </a:t>
            </a:r>
            <a:r>
              <a:rPr lang="ja-JP" altLang="en-US" dirty="0" smtClean="0"/>
              <a:t>エネルギーにおける新たな邂逅</a:t>
            </a:r>
            <a:endParaRPr lang="en-GB" dirty="0" smtClean="0"/>
          </a:p>
          <a:p>
            <a:pPr lvl="1"/>
            <a:r>
              <a:rPr lang="ja-JP" altLang="en-US" dirty="0" smtClean="0"/>
              <a:t>物理的に興味深い</a:t>
            </a:r>
            <a:r>
              <a:rPr lang="en-US" altLang="ja-JP" dirty="0" smtClean="0"/>
              <a:t> “</a:t>
            </a:r>
            <a:r>
              <a:rPr lang="ja-JP" altLang="en-US" dirty="0" smtClean="0"/>
              <a:t>中央領域</a:t>
            </a:r>
            <a:r>
              <a:rPr lang="en-US" altLang="ja-JP" dirty="0" smtClean="0"/>
              <a:t>”</a:t>
            </a:r>
          </a:p>
          <a:p>
            <a:pPr lvl="2"/>
            <a:r>
              <a:rPr lang="en-US" altLang="ja-JP" dirty="0" smtClean="0"/>
              <a:t>LHC </a:t>
            </a:r>
            <a:r>
              <a:rPr lang="ja-JP" altLang="en-US" dirty="0" smtClean="0"/>
              <a:t>では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|</a:t>
            </a:r>
            <a:r>
              <a:rPr lang="en-US" altLang="ja-JP" i="1" dirty="0" smtClean="0">
                <a:ea typeface="ＭＳ Ｐゴシック" charset="0"/>
                <a:cs typeface="Symbol" charset="0"/>
              </a:rPr>
              <a:t>y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| ~ 4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まで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RHIC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では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|</a:t>
            </a:r>
            <a:r>
              <a:rPr lang="en-US" altLang="ja-JP" i="1" dirty="0" smtClean="0">
                <a:ea typeface="ＭＳ Ｐゴシック" charset="0"/>
                <a:cs typeface="Symbol" charset="0"/>
              </a:rPr>
              <a:t>y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| ~ 2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まで）</a:t>
            </a:r>
            <a:endParaRPr lang="en-GB" altLang="ja-JP" dirty="0" smtClean="0"/>
          </a:p>
          <a:p>
            <a:pPr lvl="1"/>
            <a:r>
              <a:rPr lang="ja-JP" altLang="en-US" dirty="0" smtClean="0"/>
              <a:t>技術的に利点の多い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</a:t>
            </a:r>
            <a:r>
              <a:rPr lang="ja-JP" altLang="en-US" dirty="0" smtClean="0"/>
              <a:t>粒子測定に好適な</a:t>
            </a:r>
            <a:r>
              <a:rPr lang="en-US" altLang="ja-JP" dirty="0" smtClean="0"/>
              <a:t> “</a:t>
            </a:r>
            <a:r>
              <a:rPr lang="ja-JP" altLang="en-US" dirty="0" smtClean="0"/>
              <a:t>前方領域</a:t>
            </a:r>
            <a:r>
              <a:rPr lang="en-US" altLang="ja-JP" dirty="0" smtClean="0"/>
              <a:t>”</a:t>
            </a:r>
          </a:p>
          <a:p>
            <a:pPr lvl="2"/>
            <a:r>
              <a:rPr lang="en-US" altLang="ja-JP" i="1" dirty="0"/>
              <a:t>e.g.</a:t>
            </a:r>
            <a:r>
              <a:rPr lang="en-US" altLang="ja-JP" dirty="0"/>
              <a:t>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 &gt; 4 </a:t>
            </a:r>
            <a:r>
              <a:rPr lang="en-US" altLang="ja-JP" dirty="0" err="1"/>
              <a:t>GeV</a:t>
            </a:r>
            <a:r>
              <a:rPr lang="en-US" altLang="ja-JP" dirty="0"/>
              <a:t>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,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&lt; 0.25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 →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|</a:t>
            </a:r>
            <a:r>
              <a:rPr lang="en-US" altLang="ja-JP" i="1" dirty="0">
                <a:ea typeface="ＭＳ Ｐゴシック" charset="0"/>
                <a:cs typeface="Symbol" charset="0"/>
              </a:rPr>
              <a:t>y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| &gt; 3.4</a:t>
            </a:r>
            <a:endParaRPr lang="en-GB" altLang="ja-JP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LHC </a:t>
            </a:r>
            <a:r>
              <a:rPr lang="ja-JP" altLang="en-US" dirty="0" smtClean="0"/>
              <a:t>エネルギー前方領域の新規性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899592" y="2276872"/>
            <a:ext cx="3096344" cy="1656184"/>
            <a:chOff x="0" y="1906412"/>
            <a:chExt cx="7073900" cy="36637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3454400"/>
              <a:ext cx="4651418" cy="211578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6412"/>
              <a:ext cx="7073900" cy="1680261"/>
            </a:xfrm>
            <a:prstGeom prst="rect">
              <a:avLst/>
            </a:prstGeom>
          </p:spPr>
        </p:pic>
      </p:grpSp>
      <p:pic>
        <p:nvPicPr>
          <p:cNvPr id="6" name="図 5" descr="ali-perf-993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5" y="2247618"/>
            <a:ext cx="3744417" cy="1901461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19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231421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lang="en-GB" altLang="ja-JP" dirty="0" smtClean="0"/>
              <a:t>2.5 </a:t>
            </a:r>
            <a:r>
              <a:rPr lang="ja-JP" altLang="en-US" dirty="0" smtClean="0"/>
              <a:t>（</a:t>
            </a:r>
            <a:r>
              <a:rPr lang="en-GB" altLang="ja-JP" dirty="0" smtClean="0"/>
              <a:t>9.5</a:t>
            </a:r>
            <a:r>
              <a:rPr lang="en-GB" altLang="ja-JP" baseline="30000" dirty="0" smtClean="0"/>
              <a:t>∘</a:t>
            </a:r>
            <a:r>
              <a:rPr lang="ja-JP" altLang="en-US" dirty="0" smtClean="0"/>
              <a:t>）</a:t>
            </a:r>
            <a:r>
              <a:rPr lang="en-GB" altLang="ja-JP" dirty="0" smtClean="0"/>
              <a:t> &lt; </a:t>
            </a:r>
            <a:r>
              <a:rPr lang="en-GB" altLang="ja-JP" dirty="0" smtClean="0">
                <a:latin typeface="Symbol" charset="2"/>
                <a:cs typeface="Symbol" charset="2"/>
              </a:rPr>
              <a:t>-</a:t>
            </a:r>
            <a:r>
              <a:rPr lang="en-GB" altLang="ja-JP" i="1" dirty="0" smtClean="0">
                <a:latin typeface="Symbol" charset="2"/>
                <a:cs typeface="Symbol" charset="2"/>
              </a:rPr>
              <a:t>h</a:t>
            </a:r>
            <a:r>
              <a:rPr lang="en-GB" altLang="ja-JP" dirty="0" smtClean="0"/>
              <a:t> &lt; 4.0 </a:t>
            </a:r>
            <a:r>
              <a:rPr lang="ja-JP" altLang="en-US" dirty="0" smtClean="0"/>
              <a:t>（</a:t>
            </a:r>
            <a:r>
              <a:rPr lang="en-GB" altLang="ja-JP" dirty="0" smtClean="0"/>
              <a:t>2</a:t>
            </a:r>
            <a:r>
              <a:rPr lang="en-GB" altLang="ja-JP" baseline="30000" dirty="0" smtClean="0"/>
              <a:t>∘</a:t>
            </a:r>
            <a:r>
              <a:rPr lang="ja-JP" altLang="en-US" dirty="0" smtClean="0"/>
              <a:t>）</a:t>
            </a:r>
            <a:endParaRPr lang="en-GB" altLang="ja-JP" dirty="0" smtClean="0"/>
          </a:p>
          <a:p>
            <a:pPr lvl="2"/>
            <a:r>
              <a:rPr lang="ja-JP" altLang="en-US" dirty="0" smtClean="0"/>
              <a:t>（</a:t>
            </a:r>
            <a:r>
              <a:rPr lang="en-US" altLang="ja-JP" dirty="0" smtClean="0"/>
              <a:t>ALICE </a:t>
            </a:r>
            <a:r>
              <a:rPr lang="ja-JP" altLang="en-US" dirty="0" smtClean="0"/>
              <a:t>座標系では負</a:t>
            </a:r>
            <a:r>
              <a:rPr lang="en-US" altLang="ja-JP" dirty="0" smtClean="0"/>
              <a:t> </a:t>
            </a:r>
            <a:r>
              <a:rPr lang="en-GB" altLang="ja-JP" i="1" dirty="0" smtClean="0">
                <a:latin typeface="Symbol" charset="2"/>
                <a:cs typeface="Symbol" charset="2"/>
              </a:rPr>
              <a:t>h</a:t>
            </a:r>
            <a:r>
              <a:rPr lang="en-GB" altLang="ja-JP" dirty="0" smtClean="0">
                <a:latin typeface="Symbol" charset="2"/>
                <a:cs typeface="Symbol" charset="2"/>
              </a:rPr>
              <a:t> </a:t>
            </a:r>
            <a:r>
              <a:rPr lang="ja-JP" altLang="en-US" dirty="0" smtClean="0">
                <a:latin typeface="Symbol" charset="2"/>
                <a:cs typeface="Symbol" charset="2"/>
              </a:rPr>
              <a:t>側）</a:t>
            </a:r>
            <a:endParaRPr lang="en-US" altLang="ja-JP" dirty="0" smtClean="0">
              <a:latin typeface="Symbol" charset="2"/>
              <a:cs typeface="Symbol" charset="2"/>
            </a:endParaRPr>
          </a:p>
          <a:p>
            <a:endParaRPr lang="en-US" altLang="ja-JP" dirty="0">
              <a:latin typeface="Symbol" charset="2"/>
              <a:cs typeface="Symbol" charset="2"/>
            </a:endParaRPr>
          </a:p>
          <a:p>
            <a:endParaRPr lang="en-US" altLang="ja-JP" dirty="0" smtClean="0">
              <a:latin typeface="Symbol" charset="2"/>
              <a:cs typeface="Symbol" charset="2"/>
            </a:endParaRPr>
          </a:p>
          <a:p>
            <a:endParaRPr lang="en-US" altLang="ja-JP" dirty="0">
              <a:latin typeface="Symbol" charset="2"/>
              <a:cs typeface="Symbol" charset="2"/>
            </a:endParaRPr>
          </a:p>
          <a:p>
            <a:pPr lvl="1"/>
            <a:endParaRPr lang="en-US" altLang="ja-JP" dirty="0" smtClean="0">
              <a:latin typeface="Symbol" charset="2"/>
              <a:cs typeface="Symbol" charset="2"/>
            </a:endParaRPr>
          </a:p>
          <a:p>
            <a:pPr lvl="1"/>
            <a:endParaRPr lang="en-US" altLang="ja-JP" dirty="0">
              <a:latin typeface="Symbol" charset="2"/>
              <a:cs typeface="Symbol" charset="2"/>
            </a:endParaRPr>
          </a:p>
          <a:p>
            <a:pPr lvl="1"/>
            <a:endParaRPr lang="en-US" altLang="ja-JP" dirty="0" smtClean="0">
              <a:latin typeface="Symbol" charset="2"/>
              <a:cs typeface="Symbol" charset="2"/>
            </a:endParaRPr>
          </a:p>
          <a:p>
            <a:pPr lvl="1"/>
            <a:endParaRPr lang="en-US" altLang="ja-JP" dirty="0">
              <a:latin typeface="Symbol" charset="2"/>
              <a:cs typeface="Symbol" charset="2"/>
            </a:endParaRPr>
          </a:p>
          <a:p>
            <a:pPr lvl="1"/>
            <a:endParaRPr lang="en-US" altLang="ja-JP" dirty="0" smtClean="0">
              <a:latin typeface="Symbol" charset="2"/>
              <a:cs typeface="Symbol" charset="2"/>
            </a:endParaRPr>
          </a:p>
          <a:p>
            <a:r>
              <a:rPr lang="ja-JP" altLang="en-US" dirty="0" smtClean="0">
                <a:latin typeface="Symbol" charset="2"/>
                <a:cs typeface="Symbol" charset="2"/>
              </a:rPr>
              <a:t>粒子生成点と</a:t>
            </a:r>
            <a:r>
              <a:rPr lang="en-US" altLang="ja-JP" dirty="0" smtClean="0">
                <a:latin typeface="Symbol" charset="2"/>
                <a:cs typeface="Symbol" charset="2"/>
              </a:rPr>
              <a:t> m </a:t>
            </a:r>
            <a:r>
              <a:rPr lang="ja-JP" altLang="en-US" dirty="0" smtClean="0">
                <a:latin typeface="Symbol" charset="2"/>
                <a:cs typeface="Symbol" charset="2"/>
              </a:rPr>
              <a:t>粒子対不変質量の精度向上</a:t>
            </a:r>
            <a:endParaRPr lang="en-US" altLang="ja-JP" dirty="0" smtClean="0">
              <a:latin typeface="Symbol" charset="2"/>
              <a:cs typeface="Symbol" charset="2"/>
            </a:endParaRPr>
          </a:p>
        </p:txBody>
      </p:sp>
      <p:pic>
        <p:nvPicPr>
          <p:cNvPr id="13" name="Image 5" descr="0801015_01-A4-at-144-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925" y="2275658"/>
            <a:ext cx="6305646" cy="374441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ALICE</a:t>
            </a:r>
            <a:r>
              <a:rPr lang="en-GB" dirty="0" smtClean="0">
                <a:latin typeface="Symbol" charset="2"/>
                <a:cs typeface="Symbol" charset="2"/>
              </a:rPr>
              <a:t> m </a:t>
            </a:r>
            <a:r>
              <a:rPr lang="ja-JP" altLang="en-US" dirty="0" smtClean="0"/>
              <a:t>粒子検出器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（現行</a:t>
            </a:r>
            <a:r>
              <a:rPr lang="en-US" altLang="ja-JP" dirty="0" smtClean="0"/>
              <a:t>, 2021〜</a:t>
            </a:r>
            <a:r>
              <a:rPr lang="ja-JP" altLang="en-US" dirty="0" smtClean="0"/>
              <a:t>）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528715"/>
            <a:ext cx="7668344" cy="3344154"/>
          </a:xfrm>
          <a:prstGeom prst="rect">
            <a:avLst/>
          </a:prstGeom>
        </p:spPr>
      </p:pic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641426"/>
              </p:ext>
            </p:extLst>
          </p:nvPr>
        </p:nvGraphicFramePr>
        <p:xfrm>
          <a:off x="1035050" y="212040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24" name="数式" r:id="rId5" imgW="114300" imgH="165100" progId="Equation.3">
                  <p:embed/>
                </p:oleObj>
              </mc:Choice>
              <mc:Fallback>
                <p:oleObj name="数式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5050" y="212040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à coins arrondis 3"/>
          <p:cNvSpPr/>
          <p:nvPr/>
        </p:nvSpPr>
        <p:spPr>
          <a:xfrm>
            <a:off x="971600" y="3901522"/>
            <a:ext cx="144016" cy="360040"/>
          </a:xfrm>
          <a:prstGeom prst="roundRect">
            <a:avLst/>
          </a:prstGeom>
          <a:noFill/>
          <a:ln w="28575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à coins arrondis 51"/>
          <p:cNvSpPr/>
          <p:nvPr/>
        </p:nvSpPr>
        <p:spPr>
          <a:xfrm>
            <a:off x="1377562" y="2173330"/>
            <a:ext cx="3770502" cy="2418359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Imag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79" y="2226112"/>
            <a:ext cx="3145602" cy="2313642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 flipV="1">
            <a:off x="1006255" y="2461362"/>
            <a:ext cx="360040" cy="142770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1008953" y="4261562"/>
            <a:ext cx="538711" cy="265832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u contenu 2"/>
          <p:cNvSpPr txBox="1">
            <a:spLocks/>
          </p:cNvSpPr>
          <p:nvPr/>
        </p:nvSpPr>
        <p:spPr bwMode="auto">
          <a:xfrm>
            <a:off x="395536" y="1149648"/>
            <a:ext cx="8218488" cy="55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0"/>
              <a:buChar char="n"/>
              <a:defRPr kumimoji="1" sz="2800" b="0">
                <a:solidFill>
                  <a:srgbClr val="806010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 b="0">
                <a:solidFill>
                  <a:srgbClr val="000080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n"/>
              <a:defRPr kumimoji="1" sz="2000" b="0">
                <a:solidFill>
                  <a:srgbClr val="60802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b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altLang="ja-JP" dirty="0" smtClean="0"/>
              <a:t>                                                  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3.6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3</a:t>
            </a:r>
            <a:r>
              <a:rPr lang="en-GB" altLang="ja-JP" baseline="30000" dirty="0" smtClean="0"/>
              <a:t>∘</a:t>
            </a:r>
            <a:r>
              <a:rPr lang="ja-JP" altLang="en-US" dirty="0" smtClean="0"/>
              <a:t>））</a:t>
            </a:r>
            <a:endParaRPr lang="en-US" altLang="ja-JP" dirty="0" smtClean="0"/>
          </a:p>
        </p:txBody>
      </p:sp>
      <p:sp>
        <p:nvSpPr>
          <p:cNvPr id="34" name="日付プレースホルダー 3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35" name="フッター プレースホルダー 3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36" name="スライド番号プレースホルダー 3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20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7073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2" animBg="1"/>
      <p:bldP spid="23" grpId="1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15" y="3943087"/>
            <a:ext cx="5256584" cy="237880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dirty="0" smtClean="0"/>
              <a:t>重クォーク中間子分離測定</a:t>
            </a:r>
            <a:endParaRPr lang="en-GB" altLang="ja-JP" dirty="0"/>
          </a:p>
          <a:p>
            <a:pPr lvl="1"/>
            <a:r>
              <a:rPr lang="en-GB" altLang="ja-JP" dirty="0" smtClean="0"/>
              <a:t>D →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ja-JP" altLang="en-US" dirty="0" smtClean="0"/>
              <a:t>：</a:t>
            </a:r>
            <a:r>
              <a:rPr lang="en-US" altLang="ja-JP" dirty="0" smtClean="0"/>
              <a:t>    </a:t>
            </a:r>
            <a:r>
              <a:rPr lang="en-GB" altLang="ja-JP" i="1" dirty="0" err="1" smtClean="0"/>
              <a:t>p</a:t>
            </a:r>
            <a:r>
              <a:rPr lang="en-GB" altLang="ja-JP" baseline="-25000" dirty="0" err="1" smtClean="0"/>
              <a:t>T</a:t>
            </a:r>
            <a:r>
              <a:rPr lang="en-GB" altLang="ja-JP" baseline="-25000" dirty="0" smtClean="0"/>
              <a:t> </a:t>
            </a:r>
            <a:r>
              <a:rPr lang="en-GB" altLang="ja-JP" dirty="0" smtClean="0"/>
              <a:t>&gt; 1 </a:t>
            </a:r>
            <a:r>
              <a:rPr lang="en-GB" altLang="ja-JP" dirty="0"/>
              <a:t>GeV/</a:t>
            </a:r>
            <a:r>
              <a:rPr lang="en-GB" altLang="ja-JP" i="1" dirty="0" smtClean="0"/>
              <a:t>c </a:t>
            </a:r>
            <a:endParaRPr lang="en-GB" altLang="ja-JP" dirty="0"/>
          </a:p>
          <a:p>
            <a:pPr lvl="1"/>
            <a:r>
              <a:rPr lang="en-GB" altLang="ja-JP" dirty="0" smtClean="0"/>
              <a:t>B → </a:t>
            </a:r>
            <a:r>
              <a:rPr lang="en-GB" altLang="ja-JP" dirty="0" smtClean="0">
                <a:latin typeface="Symbol" charset="2"/>
                <a:cs typeface="Symbol" charset="2"/>
              </a:rPr>
              <a:t>m</a:t>
            </a:r>
            <a:r>
              <a:rPr lang="ja-JP" altLang="en-US" dirty="0" smtClean="0"/>
              <a:t>：</a:t>
            </a:r>
            <a:r>
              <a:rPr lang="en-US" altLang="ja-JP" dirty="0" smtClean="0"/>
              <a:t>    </a:t>
            </a:r>
            <a:r>
              <a:rPr lang="en-GB" altLang="ja-JP" i="1" dirty="0" err="1" smtClean="0"/>
              <a:t>p</a:t>
            </a:r>
            <a:r>
              <a:rPr lang="en-GB" altLang="ja-JP" baseline="-25000" dirty="0" err="1" smtClean="0"/>
              <a:t>T</a:t>
            </a:r>
            <a:r>
              <a:rPr lang="en-GB" altLang="ja-JP" baseline="-25000" dirty="0" smtClean="0"/>
              <a:t> </a:t>
            </a:r>
            <a:r>
              <a:rPr lang="en-GB" altLang="ja-JP" dirty="0"/>
              <a:t>&gt;</a:t>
            </a:r>
            <a:r>
              <a:rPr lang="en-GB" altLang="ja-JP" dirty="0" smtClean="0"/>
              <a:t> 2 GeV/</a:t>
            </a:r>
            <a:r>
              <a:rPr lang="en-GB" altLang="ja-JP" i="1" dirty="0" smtClean="0"/>
              <a:t>c</a:t>
            </a:r>
            <a:endParaRPr lang="en-GB" altLang="ja-JP" dirty="0"/>
          </a:p>
          <a:p>
            <a:pPr marL="457200" lvl="1" indent="0">
              <a:buNone/>
            </a:pPr>
            <a:r>
              <a:rPr lang="en-GB" altLang="ja-JP" dirty="0"/>
              <a:t> </a:t>
            </a:r>
            <a:r>
              <a:rPr lang="en-GB" altLang="ja-JP" dirty="0" smtClean="0"/>
              <a:t>           J/</a:t>
            </a:r>
            <a:r>
              <a:rPr lang="en-GB" altLang="ja-JP" dirty="0" smtClean="0">
                <a:latin typeface="Symbol" charset="2"/>
                <a:cs typeface="Symbol" charset="2"/>
              </a:rPr>
              <a:t>y</a:t>
            </a:r>
            <a:r>
              <a:rPr lang="ja-JP" altLang="en-US" dirty="0" smtClean="0"/>
              <a:t>：</a:t>
            </a:r>
            <a:r>
              <a:rPr lang="en-US" altLang="ja-JP" dirty="0" smtClean="0"/>
              <a:t> </a:t>
            </a:r>
            <a:r>
              <a:rPr lang="en-GB" altLang="ja-JP" i="1" dirty="0" err="1" smtClean="0"/>
              <a:t>p</a:t>
            </a:r>
            <a:r>
              <a:rPr lang="en-GB" altLang="ja-JP" baseline="-25000" dirty="0" err="1" smtClean="0"/>
              <a:t>T</a:t>
            </a:r>
            <a:r>
              <a:rPr lang="en-GB" altLang="ja-JP" baseline="-25000" dirty="0" smtClean="0"/>
              <a:t> </a:t>
            </a:r>
            <a:r>
              <a:rPr lang="en-GB" altLang="ja-JP" dirty="0"/>
              <a:t>&gt;</a:t>
            </a:r>
            <a:r>
              <a:rPr lang="en-GB" altLang="ja-JP" dirty="0" smtClean="0"/>
              <a:t> 0 GeV</a:t>
            </a:r>
            <a:r>
              <a:rPr lang="en-GB" altLang="ja-JP" dirty="0"/>
              <a:t>/</a:t>
            </a:r>
            <a:r>
              <a:rPr lang="en-GB" altLang="ja-JP" i="1" dirty="0"/>
              <a:t>c</a:t>
            </a:r>
            <a:endParaRPr lang="en-GB" altLang="ja-JP" i="1" dirty="0" smtClean="0"/>
          </a:p>
          <a:p>
            <a:r>
              <a:rPr lang="ja-JP" altLang="en-US" dirty="0" smtClean="0"/>
              <a:t>クォーコニア分離測定</a:t>
            </a:r>
            <a:endParaRPr lang="en-GB" altLang="ja-JP" dirty="0"/>
          </a:p>
          <a:p>
            <a:pPr lvl="1"/>
            <a:r>
              <a:rPr lang="ja-JP" altLang="en-US" dirty="0" smtClean="0"/>
              <a:t>直接生成／二次生成</a:t>
            </a:r>
            <a:r>
              <a:rPr lang="en-US" altLang="ja-JP" dirty="0" smtClean="0"/>
              <a:t> </a:t>
            </a:r>
            <a:r>
              <a:rPr lang="en-GB" altLang="ja-JP" dirty="0" smtClean="0"/>
              <a:t>J/</a:t>
            </a:r>
            <a:r>
              <a:rPr lang="en-GB" altLang="ja-JP" dirty="0" smtClean="0">
                <a:latin typeface="Symbol" charset="2"/>
                <a:cs typeface="Symbol" charset="2"/>
              </a:rPr>
              <a:t>y</a:t>
            </a:r>
            <a:r>
              <a:rPr lang="en-GB" altLang="ja-JP" dirty="0" smtClean="0">
                <a:cs typeface="Symbol" charset="2"/>
              </a:rPr>
              <a:t>, </a:t>
            </a:r>
            <a:r>
              <a:rPr lang="en-GB" altLang="ja-JP" dirty="0" smtClean="0">
                <a:latin typeface="Symbol" charset="2"/>
                <a:cs typeface="Symbol" charset="2"/>
              </a:rPr>
              <a:t>y</a:t>
            </a:r>
            <a:r>
              <a:rPr lang="en-GB" altLang="ja-JP" dirty="0" smtClean="0"/>
              <a:t>(</a:t>
            </a:r>
            <a:r>
              <a:rPr lang="en-GB" altLang="ja-JP" dirty="0"/>
              <a:t>2S</a:t>
            </a:r>
            <a:r>
              <a:rPr lang="en-GB" altLang="ja-JP" dirty="0" smtClean="0"/>
              <a:t>), </a:t>
            </a:r>
            <a:r>
              <a:rPr lang="fr-FR" altLang="ja-JP" dirty="0" smtClean="0">
                <a:sym typeface="Symbol" pitchFamily="18" charset="2"/>
              </a:rPr>
              <a:t>(1S/2S/3S)</a:t>
            </a:r>
            <a:endParaRPr lang="en-GB" altLang="ja-JP" dirty="0" smtClean="0"/>
          </a:p>
          <a:p>
            <a:pPr>
              <a:lnSpc>
                <a:spcPct val="100000"/>
              </a:lnSpc>
            </a:pPr>
            <a:r>
              <a:rPr lang="ja-JP" altLang="en-US" dirty="0" smtClean="0"/>
              <a:t>低質量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</a:t>
            </a:r>
            <a:r>
              <a:rPr lang="ja-JP" altLang="en-US" dirty="0" smtClean="0"/>
              <a:t>粒子対</a:t>
            </a:r>
            <a:endParaRPr lang="en-GB" altLang="ja-JP" dirty="0"/>
          </a:p>
          <a:p>
            <a:pPr lvl="1"/>
            <a:r>
              <a:rPr lang="ja-JP" altLang="en-US" dirty="0" smtClean="0"/>
              <a:t>カイラル対称性回復現象</a:t>
            </a:r>
            <a:endParaRPr lang="en-US" altLang="ja-JP" dirty="0"/>
          </a:p>
          <a:p>
            <a:pPr lvl="2"/>
            <a:r>
              <a:rPr lang="en-US" altLang="ja-JP" dirty="0">
                <a:latin typeface="Symbol" charset="2"/>
                <a:cs typeface="Symbol" charset="2"/>
              </a:rPr>
              <a:t>r</a:t>
            </a:r>
            <a:r>
              <a:rPr lang="en-US" altLang="ja-JP" dirty="0"/>
              <a:t>, </a:t>
            </a:r>
            <a:r>
              <a:rPr lang="en-US" altLang="ja-JP" dirty="0">
                <a:latin typeface="Symbol" charset="2"/>
                <a:cs typeface="Symbol" charset="2"/>
              </a:rPr>
              <a:t>w</a:t>
            </a:r>
            <a:r>
              <a:rPr lang="en-US" altLang="ja-JP" dirty="0"/>
              <a:t>, </a:t>
            </a:r>
            <a:r>
              <a:rPr lang="en-US" altLang="ja-JP" dirty="0">
                <a:latin typeface="Symbol" charset="2"/>
                <a:cs typeface="Symbol" charset="2"/>
              </a:rPr>
              <a:t>f</a:t>
            </a:r>
            <a:r>
              <a:rPr lang="en-US" altLang="ja-JP" dirty="0"/>
              <a:t> → 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baseline="30000" dirty="0" err="1">
                <a:latin typeface="Symbol" charset="2"/>
                <a:cs typeface="Symbol" charset="2"/>
              </a:rPr>
              <a:t>+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baseline="30000" dirty="0">
                <a:latin typeface="Symbol" charset="2"/>
                <a:cs typeface="Symbol" charset="2"/>
              </a:rPr>
              <a:t>-</a:t>
            </a:r>
            <a:r>
              <a:rPr lang="en-US" altLang="ja-JP" dirty="0"/>
              <a:t> </a:t>
            </a:r>
            <a:r>
              <a:rPr lang="ja-JP" altLang="en-US" dirty="0" smtClean="0"/>
              <a:t>質量分布</a:t>
            </a:r>
            <a:endParaRPr lang="en-US" altLang="ja-JP" dirty="0"/>
          </a:p>
          <a:p>
            <a:pPr lvl="1"/>
            <a:r>
              <a:rPr lang="en-US" altLang="ja-JP" dirty="0" smtClean="0"/>
              <a:t>QGP </a:t>
            </a:r>
            <a:r>
              <a:rPr lang="ja-JP" altLang="en-US" dirty="0" smtClean="0"/>
              <a:t>からの熱輻射</a:t>
            </a:r>
            <a:endParaRPr lang="en-US" altLang="ja-JP" dirty="0"/>
          </a:p>
          <a:p>
            <a:pPr lvl="2"/>
            <a:r>
              <a:rPr lang="ja-JP" altLang="en-US" dirty="0" smtClean="0"/>
              <a:t>直接生成</a:t>
            </a:r>
            <a:r>
              <a:rPr lang="en-US" altLang="ja-JP" dirty="0" smtClean="0"/>
              <a:t>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m</a:t>
            </a:r>
            <a:r>
              <a:rPr lang="en-US" altLang="ja-JP" baseline="30000" dirty="0" err="1">
                <a:latin typeface="Symbol" charset="2"/>
                <a:cs typeface="Symbol" charset="2"/>
              </a:rPr>
              <a:t>+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baseline="30000" dirty="0">
                <a:latin typeface="Symbol" charset="2"/>
                <a:cs typeface="Symbol" charset="2"/>
              </a:rPr>
              <a:t>-</a:t>
            </a:r>
            <a:r>
              <a:rPr lang="en-US" altLang="ja-JP" dirty="0"/>
              <a:t> </a:t>
            </a:r>
            <a:r>
              <a:rPr lang="ja-JP" altLang="en-US" dirty="0" smtClean="0"/>
              <a:t>連続成分</a:t>
            </a:r>
            <a:endParaRPr lang="en-US" altLang="ja-JP" dirty="0"/>
          </a:p>
          <a:p>
            <a:pPr lvl="1"/>
            <a:endParaRPr lang="en-GB" altLang="ja-JP" dirty="0"/>
          </a:p>
          <a:p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前方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</a:t>
            </a:r>
            <a:r>
              <a:rPr lang="ja-JP" altLang="en-US" dirty="0" smtClean="0"/>
              <a:t>粒子飛跡検出器の物理概要</a:t>
            </a:r>
            <a:endParaRPr lang="en-GB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46383" y="5373216"/>
            <a:ext cx="21433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TDR,</a:t>
            </a:r>
          </a:p>
          <a:p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CERN-LHCC-2015-001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2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50516"/>
          <a:stretch>
            <a:fillRect/>
          </a:stretch>
        </p:blipFill>
        <p:spPr bwMode="auto">
          <a:xfrm>
            <a:off x="5195170" y="1201092"/>
            <a:ext cx="2431219" cy="23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/>
          <a:stretch>
            <a:fillRect/>
          </a:stretch>
        </p:blipFill>
        <p:spPr bwMode="auto">
          <a:xfrm>
            <a:off x="5209080" y="3952937"/>
            <a:ext cx="2497195" cy="232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6491314" y="1484784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左カーブ矢印 3"/>
          <p:cNvSpPr/>
          <p:nvPr/>
        </p:nvSpPr>
        <p:spPr>
          <a:xfrm>
            <a:off x="7740352" y="2852936"/>
            <a:ext cx="576064" cy="165618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21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9879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極限状態の物理探求：</a:t>
            </a:r>
            <a:r>
              <a:rPr lang="en-US" altLang="ja-JP" dirty="0" smtClean="0"/>
              <a:t> </a:t>
            </a:r>
            <a:r>
              <a:rPr lang="ja-JP" altLang="en-US" dirty="0" smtClean="0"/>
              <a:t>より高く</a:t>
            </a:r>
            <a:r>
              <a:rPr lang="en-US" altLang="ja-JP" dirty="0" smtClean="0"/>
              <a:t>, </a:t>
            </a:r>
            <a:r>
              <a:rPr lang="ja-JP" altLang="en-US" dirty="0" smtClean="0"/>
              <a:t>より重く</a:t>
            </a:r>
            <a:endParaRPr lang="en-US" altLang="ja-JP" dirty="0" smtClean="0"/>
          </a:p>
          <a:p>
            <a:pPr lvl="1" eaLnBrk="1" hangingPunct="1">
              <a:defRPr/>
            </a:pPr>
            <a:r>
              <a:rPr lang="ja-JP" altLang="en-US" dirty="0" smtClean="0"/>
              <a:t>俎上</a:t>
            </a:r>
            <a:r>
              <a:rPr lang="ja-JP" altLang="en-US" dirty="0"/>
              <a:t>の解放</a:t>
            </a:r>
            <a:r>
              <a:rPr lang="en-US" altLang="ja-JP" dirty="0"/>
              <a:t> </a:t>
            </a:r>
            <a:r>
              <a:rPr lang="en-US" altLang="ja-JP" dirty="0" smtClean="0"/>
              <a:t>u, </a:t>
            </a:r>
            <a:r>
              <a:rPr lang="en-US" altLang="ja-JP" dirty="0"/>
              <a:t>d</a:t>
            </a:r>
            <a:r>
              <a:rPr lang="en-US" altLang="ja-JP" dirty="0" smtClean="0"/>
              <a:t>, </a:t>
            </a:r>
            <a:r>
              <a:rPr lang="en-US" altLang="ja-JP" dirty="0"/>
              <a:t>s, c, </a:t>
            </a:r>
            <a:r>
              <a:rPr lang="en-US" altLang="ja-JP" dirty="0" smtClean="0"/>
              <a:t>b </a:t>
            </a:r>
            <a:r>
              <a:rPr lang="ja-JP" altLang="en-US" dirty="0"/>
              <a:t>クォーク</a:t>
            </a:r>
            <a:r>
              <a:rPr lang="en-US" altLang="ja-JP" dirty="0"/>
              <a:t> </a:t>
            </a:r>
            <a:r>
              <a:rPr lang="ja-JP" altLang="en-US" dirty="0"/>
              <a:t>（とグルーオン</a:t>
            </a:r>
            <a:r>
              <a:rPr lang="ja-JP" altLang="en-US" dirty="0" smtClean="0"/>
              <a:t>）</a:t>
            </a:r>
            <a:endParaRPr lang="en-US" altLang="ja-JP" dirty="0"/>
          </a:p>
          <a:p>
            <a:pPr lvl="1" eaLnBrk="1" hangingPunct="1">
              <a:defRPr/>
            </a:pP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新発見と精密測定の両天秤</a:t>
            </a:r>
            <a:endParaRPr lang="en-US" altLang="ja-JP" dirty="0" smtClean="0">
              <a:latin typeface="Franklin Gothic Medium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LHC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物理的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中央領域と技術的前方領域の新たな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邂逅</a:t>
            </a:r>
            <a:endParaRPr lang="en-US" altLang="ja-JP" dirty="0"/>
          </a:p>
          <a:p>
            <a:pPr eaLnBrk="1" hangingPunct="1">
              <a:defRPr/>
            </a:pPr>
            <a:r>
              <a:rPr lang="en-US" altLang="ja-JP" dirty="0" smtClean="0"/>
              <a:t>ALICE </a:t>
            </a:r>
            <a:r>
              <a:rPr lang="en-US" altLang="ja-JP" dirty="0"/>
              <a:t>2 </a:t>
            </a:r>
            <a:r>
              <a:rPr lang="ja-JP" altLang="en-US" dirty="0"/>
              <a:t>期</a:t>
            </a:r>
            <a:r>
              <a:rPr lang="en-US" altLang="ja-JP" dirty="0"/>
              <a:t> 5 </a:t>
            </a:r>
            <a:r>
              <a:rPr lang="en-US" altLang="ja-JP" dirty="0" err="1"/>
              <a:t>TeV</a:t>
            </a:r>
            <a:r>
              <a:rPr lang="en-US" altLang="ja-JP" dirty="0"/>
              <a:t> </a:t>
            </a:r>
            <a:r>
              <a:rPr lang="en-US" altLang="ja-JP" dirty="0" err="1"/>
              <a:t>Pb-Pb</a:t>
            </a:r>
            <a:r>
              <a:rPr lang="en-US" altLang="ja-JP" dirty="0"/>
              <a:t> </a:t>
            </a:r>
            <a:r>
              <a:rPr lang="ja-JP" altLang="en-US" dirty="0"/>
              <a:t>衝突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en-US" altLang="ja-JP" smtClean="0"/>
              <a:t>2015, 2018</a:t>
            </a:r>
            <a:r>
              <a:rPr lang="ja-JP" altLang="en-US" smtClean="0"/>
              <a:t>）</a:t>
            </a:r>
            <a:endParaRPr lang="en-US" altLang="ja-JP" dirty="0"/>
          </a:p>
          <a:p>
            <a:pPr lvl="1" eaLnBrk="1" hangingPunct="1">
              <a:defRPr/>
            </a:pPr>
            <a:r>
              <a:rPr lang="ja-JP" altLang="en-US" dirty="0" smtClean="0"/>
              <a:t>新規知見続々：</a:t>
            </a:r>
            <a:r>
              <a:rPr lang="en-US" altLang="ja-JP" dirty="0" smtClean="0"/>
              <a:t> </a:t>
            </a:r>
            <a:r>
              <a:rPr lang="ja-JP" altLang="en-US" dirty="0" smtClean="0"/>
              <a:t>一例</a:t>
            </a:r>
            <a:r>
              <a:rPr lang="ja-JP" altLang="en-US" dirty="0"/>
              <a:t>と</a:t>
            </a:r>
            <a:r>
              <a:rPr lang="ja-JP" altLang="en-US" dirty="0" smtClean="0"/>
              <a:t>してレプトン対</a:t>
            </a:r>
            <a:endParaRPr lang="en-US" altLang="ja-JP" dirty="0" smtClean="0"/>
          </a:p>
          <a:p>
            <a:pPr lvl="2" eaLnBrk="1" hangingPunct="1">
              <a:defRPr/>
            </a:pPr>
            <a:r>
              <a:rPr lang="ja-JP" altLang="en-US" dirty="0" smtClean="0"/>
              <a:t>クォーコニア生成機構</a:t>
            </a:r>
            <a:r>
              <a:rPr lang="en-US" altLang="ja-JP" dirty="0" smtClean="0"/>
              <a:t>, </a:t>
            </a:r>
            <a:r>
              <a:rPr lang="ja-JP" altLang="en-US" dirty="0" smtClean="0"/>
              <a:t>漸次融解</a:t>
            </a:r>
            <a:endParaRPr lang="en-US" altLang="ja-JP" dirty="0" smtClean="0"/>
          </a:p>
          <a:p>
            <a:pPr lvl="2" eaLnBrk="1" hangingPunct="1">
              <a:defRPr/>
            </a:pPr>
            <a:r>
              <a:rPr lang="ja-JP" altLang="en-US" dirty="0" smtClean="0"/>
              <a:t>重要残存課題</a:t>
            </a:r>
            <a:r>
              <a:rPr lang="ja-JP" altLang="en-US" dirty="0"/>
              <a:t>：</a:t>
            </a:r>
            <a:r>
              <a:rPr lang="en-US" altLang="ja-JP" dirty="0"/>
              <a:t> </a:t>
            </a:r>
            <a:r>
              <a:rPr lang="ja-JP" altLang="en-US" dirty="0"/>
              <a:t>カイラル対称性回復</a:t>
            </a:r>
            <a:r>
              <a:rPr lang="ja-JP" altLang="en-US" dirty="0" smtClean="0"/>
              <a:t>現象</a:t>
            </a:r>
            <a:endParaRPr lang="en-US" altLang="ja-JP" dirty="0" smtClean="0"/>
          </a:p>
          <a:p>
            <a:pPr lvl="1" eaLnBrk="1" hangingPunct="1">
              <a:defRPr/>
            </a:pPr>
            <a:r>
              <a:rPr lang="ja-JP" altLang="en-US" dirty="0" smtClean="0"/>
              <a:t>割愛せざるを得なかった興味深い話題も多数</a:t>
            </a:r>
            <a:endParaRPr lang="en-US" altLang="ja-JP" dirty="0" smtClean="0"/>
          </a:p>
          <a:p>
            <a:pPr lvl="2" eaLnBrk="1" hangingPunct="1">
              <a:defRPr/>
            </a:pPr>
            <a:r>
              <a:rPr lang="ja-JP" altLang="en-US" dirty="0" smtClean="0"/>
              <a:t>ジェット</a:t>
            </a:r>
            <a:r>
              <a:rPr lang="en-US" altLang="ja-JP" dirty="0" smtClean="0"/>
              <a:t>, </a:t>
            </a:r>
            <a:r>
              <a:rPr lang="ja-JP" altLang="en-US" dirty="0" smtClean="0"/>
              <a:t>集団運動</a:t>
            </a:r>
            <a:r>
              <a:rPr lang="en-US" altLang="ja-JP" dirty="0" smtClean="0"/>
              <a:t>, </a:t>
            </a:r>
            <a:r>
              <a:rPr lang="ja-JP" altLang="en-US" dirty="0" smtClean="0"/>
              <a:t>（長距離）</a:t>
            </a:r>
            <a:r>
              <a:rPr lang="en-US" altLang="ja-JP" dirty="0" smtClean="0"/>
              <a:t> </a:t>
            </a:r>
            <a:r>
              <a:rPr lang="ja-JP" altLang="en-US" dirty="0" smtClean="0"/>
              <a:t>粒子相関</a:t>
            </a:r>
            <a:r>
              <a:rPr lang="en-US" altLang="ja-JP" dirty="0" smtClean="0"/>
              <a:t>, </a:t>
            </a:r>
            <a:r>
              <a:rPr lang="ja-JP" altLang="en-US" dirty="0" smtClean="0"/>
              <a:t>軽衝突系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i="1" dirty="0" err="1" smtClean="0"/>
              <a:t>pp</a:t>
            </a:r>
            <a:r>
              <a:rPr lang="en-US" altLang="ja-JP" dirty="0" smtClean="0"/>
              <a:t>,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-</a:t>
            </a:r>
            <a:r>
              <a:rPr lang="en-US" altLang="ja-JP" dirty="0" err="1" smtClean="0"/>
              <a:t>Pb</a:t>
            </a:r>
            <a:r>
              <a:rPr lang="ja-JP" altLang="en-US" dirty="0" smtClean="0"/>
              <a:t>）</a:t>
            </a:r>
            <a:r>
              <a:rPr lang="en-US" altLang="ja-JP" dirty="0" smtClean="0"/>
              <a:t>,   </a:t>
            </a:r>
            <a:r>
              <a:rPr lang="ja-JP" altLang="en-US" dirty="0" smtClean="0"/>
              <a:t>カイラル異常</a:t>
            </a:r>
            <a:r>
              <a:rPr lang="en-US" altLang="ja-JP" dirty="0" smtClean="0"/>
              <a:t>, </a:t>
            </a:r>
            <a:r>
              <a:rPr lang="ja-JP" altLang="en-US" dirty="0" smtClean="0"/>
              <a:t>エキゾチック粒子</a:t>
            </a:r>
            <a:r>
              <a:rPr lang="en-US" altLang="ja-JP" dirty="0" smtClean="0"/>
              <a:t>, </a:t>
            </a:r>
            <a:r>
              <a:rPr lang="is-IS" altLang="ja-JP" dirty="0" smtClean="0"/>
              <a:t>…</a:t>
            </a:r>
          </a:p>
          <a:p>
            <a:pPr eaLnBrk="1" hangingPunct="1">
              <a:defRPr/>
            </a:pPr>
            <a:r>
              <a:rPr lang="en-US" altLang="ja-JP" dirty="0"/>
              <a:t>ALICE 3 </a:t>
            </a:r>
            <a:r>
              <a:rPr lang="ja-JP" altLang="en-US" dirty="0"/>
              <a:t>期</a:t>
            </a:r>
            <a:r>
              <a:rPr lang="en-US" altLang="ja-JP" dirty="0"/>
              <a:t> </a:t>
            </a:r>
            <a:r>
              <a:rPr lang="ja-JP" altLang="en-US" dirty="0"/>
              <a:t>（</a:t>
            </a:r>
            <a:r>
              <a:rPr lang="en-US" altLang="ja-JP" dirty="0"/>
              <a:t>2021 -</a:t>
            </a:r>
            <a:r>
              <a:rPr lang="ja-JP" altLang="en-US" dirty="0"/>
              <a:t>）</a:t>
            </a:r>
            <a:r>
              <a:rPr lang="en-US" altLang="ja-JP" dirty="0"/>
              <a:t> </a:t>
            </a:r>
            <a:r>
              <a:rPr lang="ja-JP" altLang="en-US" dirty="0"/>
              <a:t>大規模</a:t>
            </a:r>
            <a:r>
              <a:rPr lang="ja-JP" altLang="en-US" dirty="0" smtClean="0"/>
              <a:t>高度化へ</a:t>
            </a:r>
            <a:endParaRPr lang="is-IS" altLang="ja-JP" dirty="0" smtClean="0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 smtClean="0"/>
              <a:t>まとめ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おわりに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22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3961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ja-JP" altLang="en-US" dirty="0" smtClean="0"/>
              <a:t>物理解析</a:t>
            </a:r>
            <a:r>
              <a:rPr lang="en-US" altLang="ja-JP" dirty="0" smtClean="0"/>
              <a:t>, </a:t>
            </a:r>
            <a:r>
              <a:rPr lang="ja-JP" altLang="en-US" dirty="0" smtClean="0"/>
              <a:t>議論</a:t>
            </a:r>
            <a:endParaRPr lang="en-US" altLang="ja-JP" dirty="0" smtClean="0"/>
          </a:p>
          <a:p>
            <a:pPr lvl="1">
              <a:buClr>
                <a:srgbClr val="0C3CA6"/>
              </a:buClr>
            </a:pPr>
            <a:r>
              <a:rPr lang="en-US" altLang="ja-JP" sz="1800" dirty="0" smtClean="0"/>
              <a:t>19pK24-10 </a:t>
            </a:r>
            <a:r>
              <a:rPr lang="ja-JP" altLang="en-US" dirty="0" smtClean="0"/>
              <a:t>横山</a:t>
            </a:r>
            <a:r>
              <a:rPr lang="ja-JP" altLang="en-US" dirty="0"/>
              <a:t>広樹</a:t>
            </a:r>
            <a:r>
              <a:rPr lang="en-US" altLang="ja-JP" dirty="0"/>
              <a:t> </a:t>
            </a:r>
            <a:r>
              <a:rPr lang="ja-JP" altLang="en-US" sz="1800" dirty="0"/>
              <a:t>（</a:t>
            </a:r>
            <a:r>
              <a:rPr lang="ja-JP" altLang="en-US" sz="1800" dirty="0" smtClean="0"/>
              <a:t>筑波）</a:t>
            </a:r>
            <a:r>
              <a:rPr lang="en-US" altLang="ja-JP" sz="1800" dirty="0" smtClean="0"/>
              <a:t> </a:t>
            </a:r>
            <a:r>
              <a:rPr lang="en-US" altLang="ja-JP" sz="1800" dirty="0" smtClean="0">
                <a:solidFill>
                  <a:srgbClr val="608020"/>
                </a:solidFill>
              </a:rPr>
              <a:t>5 </a:t>
            </a:r>
            <a:r>
              <a:rPr lang="en-US" altLang="ja-JP" sz="1800" dirty="0" err="1" smtClean="0">
                <a:solidFill>
                  <a:srgbClr val="608020"/>
                </a:solidFill>
              </a:rPr>
              <a:t>TeV</a:t>
            </a:r>
            <a:r>
              <a:rPr lang="en-US" altLang="ja-JP" sz="1800" dirty="0" smtClean="0">
                <a:solidFill>
                  <a:srgbClr val="608020"/>
                </a:solidFill>
              </a:rPr>
              <a:t> </a:t>
            </a:r>
            <a:r>
              <a:rPr lang="en-US" altLang="ja-JP" sz="1800" dirty="0" err="1" smtClean="0">
                <a:solidFill>
                  <a:srgbClr val="608020"/>
                </a:solidFill>
              </a:rPr>
              <a:t>Pb-Pb</a:t>
            </a:r>
            <a:r>
              <a:rPr lang="en-US" altLang="ja-JP" sz="1800" dirty="0" smtClean="0">
                <a:solidFill>
                  <a:srgbClr val="608020"/>
                </a:solidFill>
              </a:rPr>
              <a:t> </a:t>
            </a:r>
            <a:r>
              <a:rPr lang="ja-JP" altLang="en-US" sz="1800" dirty="0" smtClean="0">
                <a:solidFill>
                  <a:srgbClr val="608020"/>
                </a:solidFill>
              </a:rPr>
              <a:t>衝突における</a:t>
            </a:r>
            <a:r>
              <a:rPr lang="ja-JP" altLang="en-US" sz="1800" dirty="0">
                <a:solidFill>
                  <a:srgbClr val="608020"/>
                </a:solidFill>
              </a:rPr>
              <a:t>ジェット</a:t>
            </a:r>
            <a:r>
              <a:rPr lang="ja-JP" altLang="en-US" sz="1800" dirty="0" smtClean="0">
                <a:solidFill>
                  <a:srgbClr val="608020"/>
                </a:solidFill>
              </a:rPr>
              <a:t>抑制</a:t>
            </a:r>
            <a:endParaRPr lang="en-US" altLang="ja-JP" sz="1800" dirty="0" smtClean="0">
              <a:solidFill>
                <a:srgbClr val="608020"/>
              </a:solidFill>
            </a:endParaRPr>
          </a:p>
          <a:p>
            <a:pPr lvl="1"/>
            <a:r>
              <a:rPr lang="en-US" altLang="ja-JP" sz="1800" dirty="0"/>
              <a:t>19pK24-12 </a:t>
            </a:r>
            <a:r>
              <a:rPr lang="ja-JP" altLang="en-US" dirty="0" smtClean="0"/>
              <a:t>黒田真未</a:t>
            </a:r>
            <a:r>
              <a:rPr lang="en-US" altLang="ja-JP" dirty="0" smtClean="0"/>
              <a:t> </a:t>
            </a:r>
            <a:r>
              <a:rPr lang="ja-JP" altLang="en-US" sz="1800" dirty="0" smtClean="0"/>
              <a:t>（広島）</a:t>
            </a:r>
            <a:r>
              <a:rPr lang="en-US" altLang="ja-JP" sz="1800" dirty="0" smtClean="0"/>
              <a:t> </a:t>
            </a:r>
            <a:r>
              <a:rPr lang="ja-JP" altLang="en-US" sz="1800" dirty="0" smtClean="0">
                <a:solidFill>
                  <a:srgbClr val="608020"/>
                </a:solidFill>
              </a:rPr>
              <a:t>前方</a:t>
            </a:r>
            <a:r>
              <a:rPr lang="en-US" altLang="ja-JP" sz="1800" dirty="0" smtClean="0">
                <a:solidFill>
                  <a:srgbClr val="608020"/>
                </a:solidFill>
              </a:rPr>
              <a:t> </a:t>
            </a:r>
            <a:r>
              <a:rPr lang="en-US" altLang="ja-JP" sz="1800" dirty="0" smtClean="0">
                <a:solidFill>
                  <a:srgbClr val="60802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1800" dirty="0" smtClean="0">
                <a:solidFill>
                  <a:srgbClr val="608020"/>
                </a:solidFill>
              </a:rPr>
              <a:t> </a:t>
            </a:r>
            <a:r>
              <a:rPr lang="ja-JP" altLang="en-US" sz="1800" dirty="0" smtClean="0">
                <a:solidFill>
                  <a:srgbClr val="608020"/>
                </a:solidFill>
              </a:rPr>
              <a:t>粒子飛跡検出器の物理性能評価</a:t>
            </a:r>
            <a:endParaRPr lang="en-US" altLang="ja-JP" sz="1800" dirty="0" smtClean="0">
              <a:solidFill>
                <a:srgbClr val="608020"/>
              </a:solidFill>
            </a:endParaRPr>
          </a:p>
          <a:p>
            <a:r>
              <a:rPr lang="ja-JP" altLang="en-US" dirty="0" smtClean="0"/>
              <a:t>検出器高度化</a:t>
            </a:r>
            <a:endParaRPr lang="en-US" altLang="ja-JP" dirty="0" smtClean="0"/>
          </a:p>
          <a:p>
            <a:pPr lvl="1"/>
            <a:r>
              <a:rPr lang="en-US" altLang="ja-JP" sz="1800" dirty="0"/>
              <a:t>17pK24-6</a:t>
            </a:r>
            <a:r>
              <a:rPr lang="en-US" altLang="ja-JP" dirty="0"/>
              <a:t> </a:t>
            </a:r>
            <a:r>
              <a:rPr lang="ja-JP" altLang="en-US" dirty="0"/>
              <a:t>信</a:t>
            </a:r>
            <a:r>
              <a:rPr lang="ja-JP" altLang="en-US" dirty="0" smtClean="0"/>
              <a:t>廣晃秀</a:t>
            </a:r>
            <a:r>
              <a:rPr lang="en-US" altLang="ja-JP" dirty="0" smtClean="0"/>
              <a:t> </a:t>
            </a:r>
            <a:r>
              <a:rPr lang="ja-JP" altLang="en-US" sz="1800" dirty="0"/>
              <a:t>（</a:t>
            </a:r>
            <a:r>
              <a:rPr lang="ja-JP" altLang="en-US" sz="1800" dirty="0" smtClean="0"/>
              <a:t>広島）</a:t>
            </a:r>
            <a:r>
              <a:rPr lang="en-US" altLang="ja-JP" sz="1800" dirty="0" smtClean="0"/>
              <a:t> </a:t>
            </a:r>
            <a:r>
              <a:rPr lang="ja-JP" altLang="en-US" sz="1800" dirty="0" smtClean="0">
                <a:solidFill>
                  <a:srgbClr val="608020"/>
                </a:solidFill>
              </a:rPr>
              <a:t>前方</a:t>
            </a:r>
            <a:r>
              <a:rPr lang="en-US" altLang="ja-JP" sz="1800" dirty="0" smtClean="0">
                <a:solidFill>
                  <a:srgbClr val="608020"/>
                </a:solidFill>
              </a:rPr>
              <a:t> </a:t>
            </a:r>
            <a:r>
              <a:rPr lang="en-US" altLang="ja-JP" sz="1800" dirty="0">
                <a:solidFill>
                  <a:srgbClr val="60802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1800" dirty="0">
                <a:solidFill>
                  <a:srgbClr val="608020"/>
                </a:solidFill>
              </a:rPr>
              <a:t> </a:t>
            </a:r>
            <a:r>
              <a:rPr lang="ja-JP" altLang="en-US" sz="1800" dirty="0">
                <a:solidFill>
                  <a:srgbClr val="608020"/>
                </a:solidFill>
              </a:rPr>
              <a:t>粒子飛跡検出器</a:t>
            </a:r>
            <a:r>
              <a:rPr lang="ja-JP" altLang="en-US" sz="1800" dirty="0" smtClean="0">
                <a:solidFill>
                  <a:srgbClr val="608020"/>
                </a:solidFill>
              </a:rPr>
              <a:t>の検出素子評価</a:t>
            </a:r>
            <a:endParaRPr lang="en-US" altLang="ja-JP" sz="1800" dirty="0" smtClean="0">
              <a:solidFill>
                <a:srgbClr val="608020"/>
              </a:solidFill>
            </a:endParaRPr>
          </a:p>
          <a:p>
            <a:pPr lvl="1"/>
            <a:r>
              <a:rPr lang="en-US" altLang="ja-JP" sz="1800" dirty="0"/>
              <a:t>19pK23-7</a:t>
            </a:r>
            <a:r>
              <a:rPr lang="en-US" altLang="ja-JP" dirty="0"/>
              <a:t> </a:t>
            </a:r>
            <a:r>
              <a:rPr lang="ja-JP" altLang="en-US" dirty="0" smtClean="0"/>
              <a:t>山川皓生</a:t>
            </a:r>
            <a:r>
              <a:rPr lang="en-US" altLang="ja-JP" dirty="0" smtClean="0"/>
              <a:t> </a:t>
            </a:r>
            <a:r>
              <a:rPr lang="ja-JP" altLang="en-US" sz="1800" dirty="0" smtClean="0"/>
              <a:t>（広島）</a:t>
            </a:r>
            <a:r>
              <a:rPr lang="en-US" altLang="ja-JP" sz="1800" dirty="0" smtClean="0"/>
              <a:t> </a:t>
            </a:r>
            <a:r>
              <a:rPr lang="ja-JP" altLang="en-US" sz="1800" dirty="0" smtClean="0">
                <a:solidFill>
                  <a:srgbClr val="608020"/>
                </a:solidFill>
              </a:rPr>
              <a:t>前方</a:t>
            </a:r>
            <a:r>
              <a:rPr lang="en-US" altLang="ja-JP" sz="1800" dirty="0" smtClean="0">
                <a:solidFill>
                  <a:srgbClr val="608020"/>
                </a:solidFill>
              </a:rPr>
              <a:t> </a:t>
            </a:r>
            <a:r>
              <a:rPr lang="en-US" altLang="ja-JP" sz="1800" dirty="0">
                <a:solidFill>
                  <a:srgbClr val="60802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1800" dirty="0">
                <a:solidFill>
                  <a:srgbClr val="608020"/>
                </a:solidFill>
              </a:rPr>
              <a:t> </a:t>
            </a:r>
            <a:r>
              <a:rPr lang="ja-JP" altLang="en-US" sz="1800" dirty="0">
                <a:solidFill>
                  <a:srgbClr val="608020"/>
                </a:solidFill>
              </a:rPr>
              <a:t>粒子飛跡検出器の制御系</a:t>
            </a:r>
            <a:r>
              <a:rPr lang="ja-JP" altLang="en-US" sz="1800" dirty="0" smtClean="0">
                <a:solidFill>
                  <a:srgbClr val="608020"/>
                </a:solidFill>
              </a:rPr>
              <a:t>開発</a:t>
            </a:r>
            <a:endParaRPr lang="en-US" altLang="ja-JP" sz="1800" dirty="0" smtClean="0">
              <a:solidFill>
                <a:srgbClr val="608020"/>
              </a:solidFill>
            </a:endParaRPr>
          </a:p>
          <a:p>
            <a:r>
              <a:rPr lang="ja-JP" altLang="en-US" dirty="0" smtClean="0"/>
              <a:t>学部生ポスター発表</a:t>
            </a:r>
            <a:endParaRPr lang="en-US" altLang="ja-JP" dirty="0" smtClean="0"/>
          </a:p>
          <a:p>
            <a:pPr lvl="1"/>
            <a:r>
              <a:rPr lang="en-US" altLang="ja-JP" sz="1800" dirty="0" smtClean="0"/>
              <a:t>18pC</a:t>
            </a:r>
            <a:r>
              <a:rPr lang="en-US" altLang="ja-JP" sz="1800" dirty="0"/>
              <a:t>-PS</a:t>
            </a:r>
            <a:r>
              <a:rPr lang="en-US" altLang="ja-JP" sz="1800" dirty="0" smtClean="0"/>
              <a:t>-12 </a:t>
            </a:r>
            <a:r>
              <a:rPr lang="ja-JP" altLang="en-US" dirty="0" smtClean="0"/>
              <a:t>新郷裕太</a:t>
            </a:r>
            <a:r>
              <a:rPr lang="en-US" altLang="ja-JP" dirty="0" smtClean="0"/>
              <a:t> </a:t>
            </a:r>
            <a:r>
              <a:rPr lang="ja-JP" altLang="en-US" sz="1800" dirty="0" smtClean="0"/>
              <a:t>（広島）</a:t>
            </a:r>
            <a:r>
              <a:rPr lang="en-US" altLang="ja-JP" sz="1800" dirty="0" smtClean="0"/>
              <a:t> </a:t>
            </a:r>
            <a:r>
              <a:rPr lang="ja-JP" altLang="en-US" sz="1800" dirty="0" smtClean="0">
                <a:solidFill>
                  <a:srgbClr val="608020"/>
                </a:solidFill>
              </a:rPr>
              <a:t>前方</a:t>
            </a:r>
            <a:r>
              <a:rPr lang="en-US" altLang="ja-JP" sz="1800" dirty="0" smtClean="0">
                <a:solidFill>
                  <a:srgbClr val="608020"/>
                </a:solidFill>
              </a:rPr>
              <a:t> </a:t>
            </a:r>
            <a:r>
              <a:rPr lang="en-US" altLang="ja-JP" sz="1800" dirty="0">
                <a:solidFill>
                  <a:srgbClr val="60802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1800" dirty="0">
                <a:solidFill>
                  <a:srgbClr val="608020"/>
                </a:solidFill>
              </a:rPr>
              <a:t> </a:t>
            </a:r>
            <a:r>
              <a:rPr lang="ja-JP" altLang="en-US" sz="1800" dirty="0">
                <a:solidFill>
                  <a:srgbClr val="608020"/>
                </a:solidFill>
              </a:rPr>
              <a:t>粒子飛跡検出器</a:t>
            </a:r>
            <a:r>
              <a:rPr lang="ja-JP" altLang="en-US" sz="1800" dirty="0" smtClean="0">
                <a:solidFill>
                  <a:srgbClr val="608020"/>
                </a:solidFill>
              </a:rPr>
              <a:t>のインターロック</a:t>
            </a:r>
            <a:endParaRPr lang="en-US" altLang="ja-JP" sz="1800" dirty="0" smtClean="0">
              <a:solidFill>
                <a:srgbClr val="608020"/>
              </a:solidFill>
            </a:endParaRPr>
          </a:p>
          <a:p>
            <a:pPr lvl="1"/>
            <a:r>
              <a:rPr lang="en-US" altLang="ja-JP" sz="1800" dirty="0" smtClean="0"/>
              <a:t>18pC-PS-13 </a:t>
            </a:r>
            <a:r>
              <a:rPr lang="ja-JP" altLang="en-US" dirty="0" smtClean="0"/>
              <a:t>川本悠司</a:t>
            </a:r>
            <a:r>
              <a:rPr lang="en-US" altLang="ja-JP" dirty="0" smtClean="0"/>
              <a:t> </a:t>
            </a:r>
            <a:r>
              <a:rPr lang="ja-JP" altLang="en-US" sz="1800" dirty="0" smtClean="0"/>
              <a:t>（広島）</a:t>
            </a:r>
            <a:r>
              <a:rPr lang="en-US" altLang="ja-JP" sz="1800" dirty="0" smtClean="0"/>
              <a:t> </a:t>
            </a:r>
            <a:r>
              <a:rPr lang="ja-JP" altLang="en-US" sz="1800" dirty="0" smtClean="0">
                <a:solidFill>
                  <a:srgbClr val="608020"/>
                </a:solidFill>
              </a:rPr>
              <a:t>前方</a:t>
            </a:r>
            <a:r>
              <a:rPr lang="en-US" altLang="ja-JP" sz="1800" dirty="0" smtClean="0">
                <a:solidFill>
                  <a:srgbClr val="608020"/>
                </a:solidFill>
              </a:rPr>
              <a:t> </a:t>
            </a:r>
            <a:r>
              <a:rPr lang="en-US" altLang="ja-JP" sz="1800" dirty="0">
                <a:solidFill>
                  <a:srgbClr val="60802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1800" dirty="0">
                <a:solidFill>
                  <a:srgbClr val="608020"/>
                </a:solidFill>
              </a:rPr>
              <a:t> </a:t>
            </a:r>
            <a:r>
              <a:rPr lang="ja-JP" altLang="en-US" sz="1800" dirty="0" smtClean="0">
                <a:solidFill>
                  <a:srgbClr val="608020"/>
                </a:solidFill>
              </a:rPr>
              <a:t>粒子対の測定解析法</a:t>
            </a:r>
            <a:endParaRPr lang="en-US" altLang="ja-JP" sz="1800" dirty="0" smtClean="0">
              <a:solidFill>
                <a:srgbClr val="608020"/>
              </a:solidFill>
            </a:endParaRPr>
          </a:p>
          <a:p>
            <a:pPr lvl="1"/>
            <a:r>
              <a:rPr lang="en-US" altLang="ja-JP" sz="1800" dirty="0" smtClean="0"/>
              <a:t>18pC-PS-14 </a:t>
            </a:r>
            <a:r>
              <a:rPr lang="ja-JP" altLang="en-US" dirty="0" smtClean="0"/>
              <a:t>川名大地</a:t>
            </a:r>
            <a:r>
              <a:rPr lang="en-US" altLang="ja-JP" dirty="0" smtClean="0"/>
              <a:t> </a:t>
            </a:r>
            <a:r>
              <a:rPr lang="ja-JP" altLang="en-US" sz="1800" dirty="0" smtClean="0"/>
              <a:t>（筑波）</a:t>
            </a:r>
            <a:r>
              <a:rPr lang="en-US" altLang="ja-JP" sz="1800" dirty="0" smtClean="0"/>
              <a:t> </a:t>
            </a:r>
            <a:r>
              <a:rPr lang="ja-JP" altLang="en-US" sz="1800" dirty="0" smtClean="0">
                <a:solidFill>
                  <a:srgbClr val="608020"/>
                </a:solidFill>
              </a:rPr>
              <a:t>前方</a:t>
            </a:r>
            <a:r>
              <a:rPr lang="ja-JP" altLang="en-US" sz="1800" dirty="0">
                <a:solidFill>
                  <a:srgbClr val="608020"/>
                </a:solidFill>
              </a:rPr>
              <a:t>光子検出器の試作機性能</a:t>
            </a:r>
            <a:r>
              <a:rPr lang="ja-JP" altLang="en-US" sz="1800" dirty="0" smtClean="0">
                <a:solidFill>
                  <a:srgbClr val="608020"/>
                </a:solidFill>
              </a:rPr>
              <a:t>評価</a:t>
            </a:r>
            <a:endParaRPr lang="en-US" altLang="ja-JP" dirty="0">
              <a:solidFill>
                <a:srgbClr val="608020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ALICE </a:t>
            </a:r>
            <a:r>
              <a:rPr kumimoji="1" lang="ja-JP" altLang="en-US" smtClean="0"/>
              <a:t>実験関連講演</a:t>
            </a:r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23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621965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3401896" cy="367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8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459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79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459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243871" y="2477249"/>
            <a:ext cx="3971925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/>
          </a:p>
        </p:txBody>
      </p:sp>
      <p:sp>
        <p:nvSpPr>
          <p:cNvPr id="28" name="コンテンツ プレースホルダ 14"/>
          <p:cNvSpPr>
            <a:spLocks noGrp="1"/>
          </p:cNvSpPr>
          <p:nvPr>
            <p:ph idx="13"/>
          </p:nvPr>
        </p:nvSpPr>
        <p:spPr>
          <a:xfrm>
            <a:off x="3995936" y="1142985"/>
            <a:ext cx="4679752" cy="1565936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“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熱輻射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”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勾配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~ 220 MeV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ja-JP" altLang="en-US" dirty="0" smtClean="0">
                <a:latin typeface="Franklin Gothic Medium" charset="0"/>
                <a:ea typeface="ＭＳ Ｐゴシック" charset="0"/>
              </a:rPr>
              <a:t>初期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温度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 300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- 600 MeV</a:t>
            </a:r>
          </a:p>
        </p:txBody>
      </p:sp>
      <p:sp>
        <p:nvSpPr>
          <p:cNvPr id="24582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RHIC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の成果：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新たな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QCD 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相への到達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790746" y="-27384"/>
            <a:ext cx="357187" cy="343428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 rot="5400000">
            <a:off x="7123527" y="3735937"/>
            <a:ext cx="357188" cy="298026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530267" y="4333595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24590" name="Rectangle 55"/>
          <p:cNvSpPr>
            <a:spLocks noChangeArrowheads="1"/>
          </p:cNvSpPr>
          <p:nvPr/>
        </p:nvSpPr>
        <p:spPr bwMode="auto">
          <a:xfrm>
            <a:off x="4319973" y="5807375"/>
            <a:ext cx="40324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F. 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Karsch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Lect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. Notes Phys. 583 (2002) 209</a:t>
            </a:r>
            <a:endParaRPr lang="en-US" altLang="ja-JP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3" name="テキスト ボックス 32"/>
          <p:cNvSpPr txBox="1">
            <a:spLocks noChangeArrowheads="1"/>
          </p:cNvSpPr>
          <p:nvPr/>
        </p:nvSpPr>
        <p:spPr bwMode="auto">
          <a:xfrm>
            <a:off x="1285875" y="2852574"/>
            <a:ext cx="1261884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FF00FF"/>
                </a:solidFill>
              </a:rPr>
              <a:t>“</a:t>
            </a:r>
            <a:r>
              <a:rPr lang="ja-JP" altLang="en-US" dirty="0" smtClean="0">
                <a:solidFill>
                  <a:srgbClr val="FF00FF"/>
                </a:solidFill>
              </a:rPr>
              <a:t>完全流体</a:t>
            </a:r>
            <a:r>
              <a:rPr lang="en-US" altLang="ja-JP" dirty="0" smtClean="0">
                <a:solidFill>
                  <a:srgbClr val="FF00FF"/>
                </a:solidFill>
              </a:rPr>
              <a:t>”</a:t>
            </a:r>
            <a:endParaRPr lang="ja-JP" altLang="en-US" dirty="0">
              <a:solidFill>
                <a:srgbClr val="FF00FF"/>
              </a:solidFill>
            </a:endParaRPr>
          </a:p>
        </p:txBody>
      </p:sp>
      <p:sp>
        <p:nvSpPr>
          <p:cNvPr id="34" name="テキスト ボックス 33"/>
          <p:cNvSpPr txBox="1">
            <a:spLocks noChangeArrowheads="1"/>
          </p:cNvSpPr>
          <p:nvPr/>
        </p:nvSpPr>
        <p:spPr bwMode="auto">
          <a:xfrm>
            <a:off x="1285875" y="1911226"/>
            <a:ext cx="1492566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FF0000"/>
                </a:solidFill>
              </a:rPr>
              <a:t>“</a:t>
            </a:r>
            <a:r>
              <a:rPr lang="ja-JP" altLang="en-US" dirty="0" smtClean="0">
                <a:solidFill>
                  <a:srgbClr val="FF0000"/>
                </a:solidFill>
              </a:rPr>
              <a:t>自由気体</a:t>
            </a:r>
            <a:r>
              <a:rPr lang="en-US" altLang="ja-JP" dirty="0" smtClean="0">
                <a:solidFill>
                  <a:srgbClr val="FF0000"/>
                </a:solidFill>
              </a:rPr>
              <a:t>”</a:t>
            </a:r>
            <a:r>
              <a:rPr lang="ja-JP" altLang="en-US" dirty="0" smtClean="0">
                <a:solidFill>
                  <a:srgbClr val="FF0000"/>
                </a:solidFill>
              </a:rPr>
              <a:t>？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flipV="1">
            <a:off x="1968500" y="1196752"/>
            <a:ext cx="0" cy="71447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4067944" y="5807375"/>
            <a:ext cx="4536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PHENIX (A. 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Adare</a:t>
            </a:r>
            <a:r>
              <a:rPr lang="en-US" altLang="ja-JP" sz="1600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, PRC </a:t>
            </a:r>
            <a:r>
              <a:rPr lang="en-US" altLang="ja-JP" sz="1600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81, 034911 (2010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) </a:t>
            </a:r>
            <a:endParaRPr lang="en-US" altLang="ja-JP" sz="1600" dirty="0">
              <a:solidFill>
                <a:srgbClr val="0000FF"/>
              </a:solidFill>
              <a:latin typeface="+mn-lt"/>
              <a:ea typeface="ＭＳ Ｐゴシック" pitchFamily="50" charset="-128"/>
              <a:cs typeface="+mn-cs"/>
            </a:endParaRP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1285875" y="2381727"/>
            <a:ext cx="1338828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dirty="0" smtClean="0">
                <a:solidFill>
                  <a:srgbClr val="FF00FF"/>
                </a:solidFill>
              </a:rPr>
              <a:t>過渡状態？</a:t>
            </a:r>
            <a:endParaRPr lang="ja-JP" altLang="en-US" dirty="0">
              <a:solidFill>
                <a:srgbClr val="FF00FF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2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614142"/>
      </p:ext>
    </p:extLst>
  </p:cSld>
  <p:clrMapOvr>
    <a:masterClrMapping/>
  </p:clrMapOvr>
  <p:transition xmlns:p14="http://schemas.microsoft.com/office/powerpoint/2010/main" spd="slow" advTm="747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/>
      <p:bldP spid="33" grpId="0" animBg="1"/>
      <p:bldP spid="34" grpId="0" animBg="1"/>
      <p:bldP spid="30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 smtClean="0"/>
              <a:t>極限状態の物理</a:t>
            </a:r>
            <a:r>
              <a:rPr lang="ja-JP" altLang="en-US" dirty="0" smtClean="0"/>
              <a:t>探求</a:t>
            </a:r>
            <a:endParaRPr lang="en-US" altLang="ja-JP" dirty="0"/>
          </a:p>
          <a:p>
            <a:pPr lvl="1"/>
            <a:r>
              <a:rPr lang="ja-JP" altLang="en-US" dirty="0" smtClean="0"/>
              <a:t>硬散乱事象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（非対称ジェット対</a:t>
            </a:r>
            <a:r>
              <a:rPr lang="en-US" altLang="ja-JP" dirty="0" smtClean="0"/>
              <a:t>, </a:t>
            </a:r>
            <a:r>
              <a:rPr lang="ja-JP" altLang="en-US" dirty="0" smtClean="0"/>
              <a:t>単ジェット）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重クォーク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b </a:t>
            </a:r>
            <a:r>
              <a:rPr lang="ja-JP" altLang="en-US" dirty="0" smtClean="0"/>
              <a:t>まで）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高多重度</a:t>
            </a:r>
            <a:r>
              <a:rPr lang="ja-JP" altLang="en-US" dirty="0" smtClean="0"/>
              <a:t>事象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ja-JP" altLang="en-US" dirty="0"/>
              <a:t>軽衝突系）</a:t>
            </a:r>
            <a:r>
              <a:rPr lang="en-US" altLang="ja-JP" dirty="0"/>
              <a:t> </a:t>
            </a:r>
          </a:p>
          <a:p>
            <a:r>
              <a:rPr lang="ja-JP" altLang="en-US" dirty="0" smtClean="0"/>
              <a:t>新発見と精密測定の両天秤</a:t>
            </a:r>
            <a:endParaRPr lang="en-US" altLang="ja-JP" dirty="0" smtClean="0"/>
          </a:p>
          <a:p>
            <a:r>
              <a:rPr lang="en-US" altLang="ja-JP" i="1" dirty="0"/>
              <a:t>cf. </a:t>
            </a:r>
            <a:r>
              <a:rPr lang="ja-JP" altLang="en-US" dirty="0" smtClean="0"/>
              <a:t>軽衝突</a:t>
            </a:r>
            <a:r>
              <a:rPr lang="ja-JP" altLang="en-US" dirty="0"/>
              <a:t>系</a:t>
            </a:r>
            <a:r>
              <a:rPr lang="en-US" altLang="ja-JP" dirty="0"/>
              <a:t>, </a:t>
            </a:r>
            <a:r>
              <a:rPr lang="ja-JP" altLang="en-US" dirty="0"/>
              <a:t>エネルギー走査</a:t>
            </a:r>
            <a:r>
              <a:rPr lang="en-US" altLang="ja-JP" dirty="0"/>
              <a:t>, </a:t>
            </a:r>
            <a:r>
              <a:rPr lang="ja-JP" altLang="en-US" dirty="0"/>
              <a:t>高輝度</a:t>
            </a:r>
            <a:r>
              <a:rPr lang="ja-JP" altLang="en-US" dirty="0" smtClean="0"/>
              <a:t>高統計</a:t>
            </a:r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夢の在処：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より高く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より重く</a:t>
            </a:r>
            <a:endParaRPr kumimoji="1" lang="ja-JP" altLang="en-US" dirty="0"/>
          </a:p>
        </p:txBody>
      </p:sp>
      <p:sp>
        <p:nvSpPr>
          <p:cNvPr id="14" name="左カーブ矢印 13"/>
          <p:cNvSpPr/>
          <p:nvPr/>
        </p:nvSpPr>
        <p:spPr>
          <a:xfrm rot="4080863" flipV="1">
            <a:off x="4099884" y="-814020"/>
            <a:ext cx="1187561" cy="4849306"/>
          </a:xfrm>
          <a:prstGeom prst="curvedLef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00"/>
              </a:gs>
              <a:gs pos="60000">
                <a:srgbClr val="FF6600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左カーブ矢印 14"/>
          <p:cNvSpPr/>
          <p:nvPr/>
        </p:nvSpPr>
        <p:spPr>
          <a:xfrm rot="17519137">
            <a:off x="4099884" y="-93940"/>
            <a:ext cx="1187561" cy="4849306"/>
          </a:xfrm>
          <a:prstGeom prst="curvedLef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00"/>
              </a:gs>
              <a:gs pos="60000">
                <a:srgbClr val="FF6600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曲折矢印 21"/>
          <p:cNvSpPr/>
          <p:nvPr/>
        </p:nvSpPr>
        <p:spPr>
          <a:xfrm flipH="1">
            <a:off x="3923928" y="1268760"/>
            <a:ext cx="1393054" cy="504056"/>
          </a:xfrm>
          <a:prstGeom prst="bentArrow">
            <a:avLst>
              <a:gd name="adj1" fmla="val 25000"/>
              <a:gd name="adj2" fmla="val 2747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3" name="曲折矢印 22"/>
          <p:cNvSpPr/>
          <p:nvPr/>
        </p:nvSpPr>
        <p:spPr>
          <a:xfrm>
            <a:off x="2374407" y="1268760"/>
            <a:ext cx="1393054" cy="504056"/>
          </a:xfrm>
          <a:prstGeom prst="bentArrow">
            <a:avLst>
              <a:gd name="adj1" fmla="val 25000"/>
              <a:gd name="adj2" fmla="val 2747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4" name="曲折矢印 23"/>
          <p:cNvSpPr/>
          <p:nvPr/>
        </p:nvSpPr>
        <p:spPr>
          <a:xfrm flipH="1" flipV="1">
            <a:off x="3923928" y="2170212"/>
            <a:ext cx="1393054" cy="504056"/>
          </a:xfrm>
          <a:prstGeom prst="bentArrow">
            <a:avLst>
              <a:gd name="adj1" fmla="val 25000"/>
              <a:gd name="adj2" fmla="val 2747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5" name="曲折矢印 24"/>
          <p:cNvSpPr/>
          <p:nvPr/>
        </p:nvSpPr>
        <p:spPr>
          <a:xfrm flipV="1">
            <a:off x="2374407" y="2170212"/>
            <a:ext cx="1393054" cy="504056"/>
          </a:xfrm>
          <a:prstGeom prst="bentArrow">
            <a:avLst>
              <a:gd name="adj1" fmla="val 25000"/>
              <a:gd name="adj2" fmla="val 2747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2223041" y="1736483"/>
            <a:ext cx="432048" cy="432048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5031353" y="1736483"/>
            <a:ext cx="432048" cy="432048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日付プレースホルダー 2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30" name="フッター プレースホルダー 2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3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423771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tota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719263"/>
            <a:ext cx="4949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54" name="Picture 22" descr="aerial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09738"/>
            <a:ext cx="6858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u="sng" smtClean="0"/>
              <a:t>A</a:t>
            </a:r>
            <a:r>
              <a:rPr lang="en-US" altLang="ja-JP" smtClean="0"/>
              <a:t> </a:t>
            </a:r>
            <a:r>
              <a:rPr lang="en-US" altLang="ja-JP" u="sng" smtClean="0"/>
              <a:t>L</a:t>
            </a:r>
            <a:r>
              <a:rPr lang="en-US" altLang="ja-JP" smtClean="0"/>
              <a:t>arge </a:t>
            </a:r>
            <a:r>
              <a:rPr lang="en-US" altLang="ja-JP" u="sng" smtClean="0"/>
              <a:t>I</a:t>
            </a:r>
            <a:r>
              <a:rPr lang="en-US" altLang="ja-JP" smtClean="0"/>
              <a:t>on </a:t>
            </a:r>
            <a:r>
              <a:rPr lang="en-US" altLang="ja-JP" u="sng" smtClean="0"/>
              <a:t>C</a:t>
            </a:r>
            <a:r>
              <a:rPr lang="en-US" altLang="ja-JP" smtClean="0"/>
              <a:t>ollider </a:t>
            </a:r>
            <a:r>
              <a:rPr lang="en-US" altLang="ja-JP" u="sng" smtClean="0"/>
              <a:t>E</a:t>
            </a:r>
            <a:r>
              <a:rPr lang="en-US" altLang="ja-JP" smtClean="0"/>
              <a:t>xperiment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30744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5" name="Picture 5" descr="Detect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3" name="Picture 8" descr="CMS3d_mediu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76" name="Image" r:id="rId12" imgW="1231746" imgH="1002821" progId="">
                  <p:embed/>
                </p:oleObj>
              </mc:Choice>
              <mc:Fallback>
                <p:oleObj name="Image" r:id="rId12" imgW="1231746" imgH="10028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468439"/>
            <a:ext cx="7480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" y="3949816"/>
            <a:ext cx="32395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19" y="3949816"/>
            <a:ext cx="3245656" cy="2160000"/>
          </a:xfrm>
          <a:prstGeom prst="rect">
            <a:avLst/>
          </a:prstGeom>
        </p:spPr>
      </p:pic>
      <p:pic>
        <p:nvPicPr>
          <p:cNvPr id="37" name="Picture 2" descr="C:\Users\sugitate\Documents\ALICE\FotoCollection\0807012_02-A4-at-144-dpi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026734" cy="20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CERN LHC </a:t>
            </a:r>
            <a:r>
              <a:rPr lang="ja-JP" altLang="en-US" dirty="0" smtClean="0"/>
              <a:t>加速器における原子核衝突実験</a:t>
            </a:r>
            <a:endParaRPr lang="en-US" altLang="ja-JP" dirty="0" smtClean="0"/>
          </a:p>
          <a:p>
            <a:pPr eaLnBrk="1" hangingPunct="1"/>
            <a:r>
              <a:rPr lang="en-US" altLang="ja-JP" dirty="0" smtClean="0"/>
              <a:t>42 </a:t>
            </a:r>
            <a:r>
              <a:rPr lang="ja-JP" altLang="en-US" dirty="0" smtClean="0"/>
              <a:t>か国</a:t>
            </a:r>
            <a:r>
              <a:rPr lang="en-US" altLang="ja-JP" dirty="0" smtClean="0"/>
              <a:t>, 174 </a:t>
            </a:r>
            <a:r>
              <a:rPr lang="ja-JP" altLang="en-US" dirty="0" smtClean="0"/>
              <a:t>研究機関</a:t>
            </a:r>
            <a:r>
              <a:rPr lang="en-US" altLang="ja-JP" dirty="0" smtClean="0"/>
              <a:t>, ~1,800 </a:t>
            </a:r>
            <a:r>
              <a:rPr lang="ja-JP" altLang="en-US" dirty="0" smtClean="0"/>
              <a:t>共同研究者</a:t>
            </a:r>
            <a:endParaRPr lang="en-US" altLang="ja-JP" dirty="0" smtClean="0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91934" y="4452930"/>
            <a:ext cx="1178608" cy="1596824"/>
          </a:xfrm>
          <a:prstGeom prst="rect">
            <a:avLst/>
          </a:prstGeom>
        </p:spPr>
      </p:pic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4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5055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ja-JP" altLang="en-US" dirty="0" smtClean="0"/>
              <a:t>核子対あたり重心系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ja-JP" altLang="en-US" dirty="0" smtClean="0"/>
              <a:t>）</a:t>
            </a:r>
            <a:r>
              <a:rPr lang="en-US" altLang="ja-JP" dirty="0" smtClean="0"/>
              <a:t> 5.02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2015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RHIC </a:t>
            </a:r>
            <a:r>
              <a:rPr lang="ja-JP" altLang="en-US" dirty="0" smtClean="0"/>
              <a:t>加速器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Au+Au</a:t>
            </a:r>
            <a:r>
              <a:rPr lang="en-US" altLang="ja-JP" dirty="0" smtClean="0"/>
              <a:t> </a:t>
            </a:r>
            <a:r>
              <a:rPr lang="ja-JP" altLang="en-US" dirty="0" smtClean="0"/>
              <a:t>衝突の</a:t>
            </a:r>
            <a:r>
              <a:rPr lang="en-US" altLang="ja-JP" dirty="0" smtClean="0"/>
              <a:t> 25 </a:t>
            </a:r>
            <a:r>
              <a:rPr lang="ja-JP" altLang="en-US" dirty="0" smtClean="0"/>
              <a:t>倍</a:t>
            </a:r>
            <a:endParaRPr lang="en-US" altLang="ja-JP" dirty="0"/>
          </a:p>
          <a:p>
            <a:pPr lvl="1"/>
            <a:r>
              <a:rPr lang="ja-JP" altLang="en-US" dirty="0" smtClean="0"/>
              <a:t>設計エネルギー</a:t>
            </a:r>
            <a:r>
              <a:rPr lang="en-US" altLang="ja-JP" dirty="0" smtClean="0"/>
              <a:t> 5.5 </a:t>
            </a:r>
            <a:r>
              <a:rPr lang="en-US" altLang="ja-JP" dirty="0" err="1" smtClean="0"/>
              <a:t>TeV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i="1" dirty="0" smtClean="0"/>
              <a:t>cf.</a:t>
            </a:r>
            <a:r>
              <a:rPr lang="en-US" altLang="ja-JP" dirty="0" smtClean="0"/>
              <a:t> 2.76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smtClean="0"/>
              <a:t>2010 </a:t>
            </a:r>
            <a:r>
              <a:rPr lang="en-US" altLang="ja-JP" dirty="0"/>
              <a:t>-</a:t>
            </a:r>
            <a:r>
              <a:rPr lang="en-US" altLang="ja-JP" dirty="0" smtClean="0"/>
              <a:t> 2011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史上最高エネルギー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Pb-Pb</a:t>
            </a:r>
            <a:r>
              <a:rPr lang="en-US" altLang="ja-JP" dirty="0" smtClean="0"/>
              <a:t> </a:t>
            </a:r>
            <a:r>
              <a:rPr lang="ja-JP" altLang="en-US" dirty="0" smtClean="0"/>
              <a:t>衝突</a:t>
            </a:r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4" y="4432117"/>
            <a:ext cx="2160240" cy="15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3925"/>
            <a:ext cx="4932040" cy="2774273"/>
          </a:xfrm>
          <a:prstGeom prst="rect">
            <a:avLst/>
          </a:prstGeom>
        </p:spPr>
      </p:pic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5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1302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i="1" dirty="0" err="1" smtClean="0"/>
              <a:t>pp</a:t>
            </a:r>
            <a:r>
              <a:rPr lang="en-US" altLang="ja-JP" dirty="0" smtClean="0"/>
              <a:t> </a:t>
            </a:r>
            <a:r>
              <a:rPr lang="ja-JP" altLang="en-US" dirty="0" smtClean="0"/>
              <a:t>衝突中央領域での反陽子／陽子比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2"/>
            <a:endParaRPr lang="en-US" altLang="ja-JP" dirty="0" smtClean="0"/>
          </a:p>
          <a:p>
            <a:pPr lvl="2"/>
            <a:endParaRPr lang="en-US" altLang="ja-JP" dirty="0" smtClean="0"/>
          </a:p>
          <a:p>
            <a:pPr lvl="2"/>
            <a:endParaRPr lang="en-US" altLang="ja-JP" dirty="0" smtClean="0"/>
          </a:p>
          <a:p>
            <a:pPr lvl="1"/>
            <a:r>
              <a:rPr lang="en-US" altLang="ja-JP" dirty="0">
                <a:sym typeface="Symbol" pitchFamily="18" charset="2"/>
              </a:rPr>
              <a:t></a:t>
            </a:r>
            <a:r>
              <a:rPr lang="en-US" altLang="ja-JP" i="1" dirty="0" smtClean="0"/>
              <a:t>s </a:t>
            </a:r>
            <a:r>
              <a:rPr lang="en-US" altLang="ja-JP" dirty="0" smtClean="0"/>
              <a:t>= 0.2 </a:t>
            </a:r>
            <a:r>
              <a:rPr lang="en-US" altLang="ja-JP" dirty="0" err="1" smtClean="0"/>
              <a:t>TeV</a:t>
            </a:r>
            <a:r>
              <a:rPr lang="en-US" altLang="ja-JP" dirty="0"/>
              <a:t> </a:t>
            </a:r>
            <a:r>
              <a:rPr lang="en-US" altLang="ja-JP" dirty="0" smtClean="0"/>
              <a:t>(RHIC)</a:t>
            </a:r>
            <a:r>
              <a:rPr lang="ja-JP" altLang="en-US" dirty="0" smtClean="0"/>
              <a:t>：</a:t>
            </a:r>
            <a:r>
              <a:rPr lang="en-US" altLang="ja-JP" dirty="0" smtClean="0"/>
              <a:t> ~0.8</a:t>
            </a:r>
          </a:p>
          <a:p>
            <a:pPr lvl="1"/>
            <a:r>
              <a:rPr lang="en-US" altLang="ja-JP" dirty="0">
                <a:sym typeface="Symbol" pitchFamily="18" charset="2"/>
              </a:rPr>
              <a:t></a:t>
            </a:r>
            <a:r>
              <a:rPr lang="en-US" altLang="ja-JP" i="1" dirty="0" smtClean="0"/>
              <a:t>s = </a:t>
            </a:r>
            <a:r>
              <a:rPr lang="en-US" altLang="ja-JP" dirty="0" smtClean="0"/>
              <a:t>0.9 </a:t>
            </a:r>
            <a:r>
              <a:rPr lang="en-US" altLang="ja-JP" dirty="0" err="1" smtClean="0"/>
              <a:t>TeV</a:t>
            </a:r>
            <a:r>
              <a:rPr lang="ja-JP" altLang="en-US" dirty="0" smtClean="0"/>
              <a:t>：</a:t>
            </a:r>
            <a:r>
              <a:rPr lang="en-US" altLang="ja-JP" dirty="0" smtClean="0"/>
              <a:t> 0.957 </a:t>
            </a:r>
            <a:r>
              <a:rPr lang="en-US" altLang="ja-JP" dirty="0" smtClean="0">
                <a:sym typeface="Symbol" pitchFamily="18" charset="2"/>
              </a:rPr>
              <a:t> 0.006 (stat)  0.014 (sys)</a:t>
            </a:r>
          </a:p>
          <a:p>
            <a:pPr lvl="1"/>
            <a:r>
              <a:rPr lang="en-US" altLang="ja-JP" dirty="0">
                <a:sym typeface="Symbol" pitchFamily="18" charset="2"/>
              </a:rPr>
              <a:t></a:t>
            </a:r>
            <a:r>
              <a:rPr lang="en-US" altLang="ja-JP" i="1" dirty="0" smtClean="0"/>
              <a:t>s = </a:t>
            </a:r>
            <a:r>
              <a:rPr lang="en-US" altLang="ja-JP" dirty="0" smtClean="0"/>
              <a:t>7.0 </a:t>
            </a:r>
            <a:r>
              <a:rPr lang="en-US" altLang="ja-JP" dirty="0" err="1" smtClean="0"/>
              <a:t>TeV</a:t>
            </a:r>
            <a:r>
              <a:rPr lang="ja-JP" altLang="en-US" dirty="0" smtClean="0"/>
              <a:t>：</a:t>
            </a:r>
            <a:r>
              <a:rPr lang="en-US" altLang="ja-JP" dirty="0" smtClean="0"/>
              <a:t> 0.990 </a:t>
            </a:r>
            <a:r>
              <a:rPr lang="en-US" altLang="ja-JP" dirty="0" smtClean="0">
                <a:sym typeface="Symbol" pitchFamily="18" charset="2"/>
              </a:rPr>
              <a:t> 0.006 (stat)  0.014 (sys)</a:t>
            </a:r>
          </a:p>
        </p:txBody>
      </p:sp>
      <p:sp>
        <p:nvSpPr>
          <p:cNvPr id="3584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813" cy="836613"/>
          </a:xfrm>
        </p:spPr>
        <p:txBody>
          <a:bodyPr/>
          <a:lstStyle/>
          <a:p>
            <a:r>
              <a:rPr lang="en-US" altLang="ja-JP" dirty="0" smtClean="0"/>
              <a:t>“</a:t>
            </a:r>
            <a:r>
              <a:rPr lang="ja-JP" altLang="en-US" dirty="0" smtClean="0"/>
              <a:t>純粋な</a:t>
            </a:r>
            <a:r>
              <a:rPr lang="en-US" altLang="ja-JP" dirty="0" smtClean="0"/>
              <a:t>” </a:t>
            </a:r>
            <a:r>
              <a:rPr lang="ja-JP" altLang="en-US" dirty="0" smtClean="0"/>
              <a:t>高エネルギー密度状態</a:t>
            </a:r>
          </a:p>
        </p:txBody>
      </p:sp>
      <p:pic>
        <p:nvPicPr>
          <p:cNvPr id="3584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51340"/>
            <a:ext cx="4392612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5724525" y="4054802"/>
            <a:ext cx="24876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PRL 105, 072002 (2010)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6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140166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821" y="3501008"/>
            <a:ext cx="2388749" cy="2736304"/>
          </a:xfrm>
          <a:prstGeom prst="rect">
            <a:avLst/>
          </a:prstGeom>
        </p:spPr>
      </p:pic>
      <p:pic>
        <p:nvPicPr>
          <p:cNvPr id="2" name="図 1" descr="ali_pub_1050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29" y="4149080"/>
            <a:ext cx="3468835" cy="2166216"/>
          </a:xfrm>
          <a:prstGeom prst="rect">
            <a:avLst/>
          </a:prstGeom>
        </p:spPr>
      </p:pic>
      <p:sp>
        <p:nvSpPr>
          <p:cNvPr id="29698" name="コンテンツ プレースホルダ 14"/>
          <p:cNvSpPr>
            <a:spLocks noGrp="1"/>
          </p:cNvSpPr>
          <p:nvPr>
            <p:ph idx="13"/>
          </p:nvPr>
        </p:nvSpPr>
        <p:spPr>
          <a:xfrm>
            <a:off x="457200" y="1143000"/>
            <a:ext cx="8307388" cy="5167313"/>
          </a:xfrm>
        </p:spPr>
        <p:txBody>
          <a:bodyPr/>
          <a:lstStyle/>
          <a:p>
            <a:r>
              <a:rPr lang="en-US" altLang="ja-JP" dirty="0" smtClean="0"/>
              <a:t>“</a:t>
            </a:r>
            <a:r>
              <a:rPr lang="ja-JP" altLang="en-US" dirty="0" smtClean="0"/>
              <a:t>平均温度</a:t>
            </a:r>
            <a:r>
              <a:rPr lang="en-US" altLang="ja-JP" dirty="0" smtClean="0"/>
              <a:t>”</a:t>
            </a:r>
            <a:endParaRPr lang="en-US" altLang="ja-JP" dirty="0"/>
          </a:p>
          <a:p>
            <a:pPr lvl="2"/>
            <a:r>
              <a:rPr lang="en-US" altLang="ja-JP" dirty="0" smtClean="0">
                <a:sym typeface="Symbol" pitchFamily="18" charset="2"/>
              </a:rPr>
              <a:t>“</a:t>
            </a:r>
            <a:r>
              <a:rPr lang="ja-JP" altLang="en-US" dirty="0" smtClean="0">
                <a:sym typeface="Symbol" pitchFamily="18" charset="2"/>
              </a:rPr>
              <a:t>熱輻射</a:t>
            </a:r>
            <a:r>
              <a:rPr lang="en-US" altLang="ja-JP" dirty="0" smtClean="0">
                <a:sym typeface="Symbol" pitchFamily="18" charset="2"/>
              </a:rPr>
              <a:t>” </a:t>
            </a:r>
            <a:r>
              <a:rPr lang="ja-JP" altLang="en-US" dirty="0" smtClean="0">
                <a:sym typeface="Symbol" pitchFamily="18" charset="2"/>
              </a:rPr>
              <a:t>平均勾配</a:t>
            </a:r>
            <a:endParaRPr lang="en-US" altLang="ja-JP" dirty="0" smtClean="0">
              <a:sym typeface="Symbol" pitchFamily="18" charset="2"/>
            </a:endParaRPr>
          </a:p>
          <a:p>
            <a:pPr lvl="1"/>
            <a:r>
              <a:rPr lang="en-US" altLang="ja-JP" dirty="0" smtClean="0"/>
              <a:t>297 </a:t>
            </a:r>
            <a:r>
              <a:rPr lang="en-US" altLang="ja-JP" dirty="0">
                <a:sym typeface="Symbol" pitchFamily="18" charset="2"/>
              </a:rPr>
              <a:t> </a:t>
            </a:r>
            <a:r>
              <a:rPr lang="en-US" altLang="ja-JP" dirty="0" smtClean="0">
                <a:sym typeface="Symbol" pitchFamily="18" charset="2"/>
              </a:rPr>
              <a:t>12</a:t>
            </a:r>
            <a:r>
              <a:rPr lang="en-US" altLang="ja-JP" dirty="0" smtClean="0"/>
              <a:t> (stat) </a:t>
            </a:r>
            <a:r>
              <a:rPr lang="en-US" altLang="ja-JP" dirty="0" smtClean="0">
                <a:sym typeface="Symbol" pitchFamily="18" charset="2"/>
              </a:rPr>
              <a:t> 4</a:t>
            </a:r>
            <a:r>
              <a:rPr lang="en-US" altLang="ja-JP" dirty="0" smtClean="0"/>
              <a:t>1 (sys) MeV </a:t>
            </a:r>
            <a:r>
              <a:rPr lang="ja-JP" altLang="en-US" sz="1600" dirty="0" smtClean="0"/>
              <a:t>（</a:t>
            </a:r>
            <a:r>
              <a:rPr lang="en-US" altLang="ja-JP" sz="1600" dirty="0" smtClean="0"/>
              <a:t>RHIC </a:t>
            </a:r>
            <a:r>
              <a:rPr lang="ja-JP" altLang="en-US" sz="1600" dirty="0" smtClean="0"/>
              <a:t>比</a:t>
            </a:r>
            <a:r>
              <a:rPr lang="en-US" altLang="ja-JP" sz="1600" dirty="0" smtClean="0"/>
              <a:t> 1.4 </a:t>
            </a:r>
            <a:r>
              <a:rPr lang="ja-JP" altLang="en-US" sz="1600" dirty="0" smtClean="0"/>
              <a:t>倍）</a:t>
            </a:r>
            <a:endParaRPr lang="en-US" altLang="ja-JP" sz="1600" dirty="0" smtClean="0"/>
          </a:p>
          <a:p>
            <a:r>
              <a:rPr lang="ja-JP" altLang="en-US" dirty="0" smtClean="0"/>
              <a:t>エネルギー密度</a:t>
            </a:r>
            <a:endParaRPr lang="en-US" altLang="ja-JP" dirty="0"/>
          </a:p>
          <a:p>
            <a:pPr lvl="2"/>
            <a:r>
              <a:rPr lang="ja-JP" altLang="en-US" dirty="0" smtClean="0"/>
              <a:t>一次元膨張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</a:t>
            </a:r>
            <a:r>
              <a:rPr lang="en-US" altLang="ja-JP" dirty="0" err="1" smtClean="0"/>
              <a:t>Bjorken</a:t>
            </a:r>
            <a:r>
              <a:rPr lang="ja-JP" altLang="en-US" dirty="0" smtClean="0"/>
              <a:t>）</a:t>
            </a:r>
            <a:r>
              <a:rPr lang="en-US" altLang="ja-JP" dirty="0" smtClean="0"/>
              <a:t> </a:t>
            </a:r>
            <a:r>
              <a:rPr lang="ja-JP" altLang="en-US" dirty="0" smtClean="0"/>
              <a:t>描像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d</a:t>
            </a:r>
            <a:r>
              <a:rPr lang="en-US" altLang="ja-JP" i="1" dirty="0" err="1" smtClean="0"/>
              <a:t>N</a:t>
            </a:r>
            <a:r>
              <a:rPr lang="en-US" altLang="ja-JP" i="1" baseline="-25000" dirty="0" err="1" smtClean="0"/>
              <a:t>ch</a:t>
            </a:r>
            <a:r>
              <a:rPr lang="en-US" altLang="ja-JP" dirty="0"/>
              <a:t>/d</a:t>
            </a:r>
            <a:r>
              <a:rPr lang="en-US" altLang="ja-JP" i="1" dirty="0">
                <a:latin typeface="Symbol" pitchFamily="18" charset="2"/>
              </a:rPr>
              <a:t>h</a:t>
            </a:r>
            <a:r>
              <a:rPr lang="en-US" altLang="ja-JP" dirty="0"/>
              <a:t> = 1,580 </a:t>
            </a:r>
            <a:r>
              <a:rPr lang="en-US" altLang="ja-JP" dirty="0">
                <a:sym typeface="Symbol" pitchFamily="18" charset="2"/>
              </a:rPr>
              <a:t></a:t>
            </a:r>
            <a:r>
              <a:rPr lang="en-US" altLang="ja-JP" dirty="0"/>
              <a:t> </a:t>
            </a:r>
            <a:r>
              <a:rPr lang="en-US" altLang="ja-JP" dirty="0" smtClean="0"/>
              <a:t>80 (sys) </a:t>
            </a:r>
            <a:r>
              <a:rPr lang="ja-JP" altLang="en-US" sz="1600" dirty="0" smtClean="0"/>
              <a:t>（</a:t>
            </a:r>
            <a:r>
              <a:rPr lang="en-US" altLang="ja-JP" sz="1600" dirty="0" smtClean="0"/>
              <a:t>RHIC </a:t>
            </a:r>
            <a:r>
              <a:rPr lang="ja-JP" altLang="en-US" sz="1600" dirty="0" smtClean="0"/>
              <a:t>比</a:t>
            </a:r>
            <a:r>
              <a:rPr lang="en-US" altLang="ja-JP" sz="1600" dirty="0" smtClean="0"/>
              <a:t> 2.5 </a:t>
            </a:r>
            <a:r>
              <a:rPr lang="ja-JP" altLang="en-US" sz="1600" dirty="0" smtClean="0"/>
              <a:t>倍）</a:t>
            </a:r>
            <a:endParaRPr lang="en-US" altLang="ja-JP" sz="1600" dirty="0" smtClean="0"/>
          </a:p>
          <a:p>
            <a:pPr lvl="1" eaLnBrk="1" hangingPunct="1"/>
            <a:r>
              <a:rPr lang="en-US" altLang="ja-JP" i="1" dirty="0">
                <a:latin typeface="Symbol" pitchFamily="18" charset="2"/>
              </a:rPr>
              <a:t>et</a:t>
            </a:r>
            <a:r>
              <a:rPr lang="en-US" altLang="ja-JP" i="1" baseline="-25000" dirty="0"/>
              <a:t>0</a:t>
            </a:r>
            <a:r>
              <a:rPr lang="en-US" altLang="ja-JP" dirty="0"/>
              <a:t> ~ 16 </a:t>
            </a:r>
            <a:r>
              <a:rPr lang="en-US" altLang="ja-JP" dirty="0" err="1"/>
              <a:t>GeV</a:t>
            </a:r>
            <a:r>
              <a:rPr lang="en-US" altLang="ja-JP" dirty="0"/>
              <a:t>/</a:t>
            </a:r>
            <a:r>
              <a:rPr lang="en-US" altLang="ja-JP" dirty="0" smtClean="0"/>
              <a:t>fm</a:t>
            </a:r>
            <a:r>
              <a:rPr lang="en-US" altLang="ja-JP" baseline="30000" dirty="0" smtClean="0"/>
              <a:t>2</a:t>
            </a:r>
            <a:r>
              <a:rPr lang="en-US" altLang="ja-JP" i="1" dirty="0" smtClean="0"/>
              <a:t>c </a:t>
            </a:r>
            <a:r>
              <a:rPr lang="ja-JP" altLang="en-US" sz="1600" dirty="0" smtClean="0"/>
              <a:t>（</a:t>
            </a:r>
            <a:r>
              <a:rPr lang="en-US" altLang="ja-JP" sz="1600" dirty="0" smtClean="0"/>
              <a:t>RHIC </a:t>
            </a:r>
            <a:r>
              <a:rPr lang="ja-JP" altLang="en-US" sz="1600" dirty="0" smtClean="0"/>
              <a:t>比</a:t>
            </a:r>
            <a:r>
              <a:rPr lang="en-US" altLang="ja-JP" sz="1600" dirty="0" smtClean="0"/>
              <a:t> 3 </a:t>
            </a:r>
            <a:r>
              <a:rPr lang="ja-JP" altLang="en-US" sz="1600" dirty="0" smtClean="0"/>
              <a:t>倍）</a:t>
            </a:r>
            <a:endParaRPr lang="en-US" altLang="ja-JP" sz="1600" dirty="0"/>
          </a:p>
          <a:p>
            <a:r>
              <a:rPr lang="ja-JP" altLang="en-US" dirty="0" smtClean="0"/>
              <a:t>時空体積</a:t>
            </a:r>
            <a:endParaRPr lang="en-US" altLang="ja-JP" dirty="0"/>
          </a:p>
          <a:p>
            <a:pPr lvl="2"/>
            <a:r>
              <a:rPr lang="ja-JP" altLang="en-US" dirty="0" smtClean="0"/>
              <a:t>量子相関測定</a:t>
            </a:r>
            <a:endParaRPr lang="en-US" altLang="ja-JP" dirty="0"/>
          </a:p>
          <a:p>
            <a:pPr lvl="1"/>
            <a:r>
              <a:rPr lang="ja-JP" altLang="en-US" dirty="0" smtClean="0"/>
              <a:t>容積</a:t>
            </a:r>
            <a:r>
              <a:rPr lang="en-US" altLang="ja-JP" dirty="0" smtClean="0"/>
              <a:t> ~ </a:t>
            </a:r>
            <a:r>
              <a:rPr lang="en-US" altLang="ja-JP" dirty="0"/>
              <a:t>300 </a:t>
            </a:r>
            <a:r>
              <a:rPr lang="en-US" altLang="ja-JP" dirty="0" smtClean="0"/>
              <a:t>fm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 </a:t>
            </a:r>
            <a:r>
              <a:rPr lang="ja-JP" altLang="en-US" sz="1600" dirty="0" smtClean="0"/>
              <a:t>（</a:t>
            </a:r>
            <a:r>
              <a:rPr lang="en-US" altLang="ja-JP" sz="1600" dirty="0" smtClean="0"/>
              <a:t>RHIC </a:t>
            </a:r>
            <a:r>
              <a:rPr lang="ja-JP" altLang="en-US" sz="1600" dirty="0"/>
              <a:t>比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2 </a:t>
            </a:r>
            <a:r>
              <a:rPr lang="ja-JP" altLang="en-US" sz="1600" dirty="0"/>
              <a:t>倍</a:t>
            </a:r>
            <a:r>
              <a:rPr lang="ja-JP" altLang="en-US" sz="1600" dirty="0" smtClean="0"/>
              <a:t>）</a:t>
            </a:r>
            <a:endParaRPr lang="en-US" altLang="ja-JP" sz="1600" dirty="0" smtClean="0"/>
          </a:p>
          <a:p>
            <a:pPr lvl="1"/>
            <a:r>
              <a:rPr lang="ja-JP" altLang="en-US" dirty="0" smtClean="0"/>
              <a:t>寿命</a:t>
            </a:r>
            <a:r>
              <a:rPr lang="en-US" altLang="ja-JP" dirty="0" smtClean="0"/>
              <a:t> ~ </a:t>
            </a:r>
            <a:r>
              <a:rPr lang="en-US" altLang="ja-JP" dirty="0"/>
              <a:t>10 </a:t>
            </a:r>
            <a:r>
              <a:rPr lang="en-US" altLang="ja-JP" dirty="0" err="1"/>
              <a:t>fm</a:t>
            </a:r>
            <a:r>
              <a:rPr lang="en-US" altLang="ja-JP" dirty="0"/>
              <a:t>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 </a:t>
            </a:r>
            <a:r>
              <a:rPr lang="ja-JP" altLang="en-US" sz="1600" dirty="0" smtClean="0"/>
              <a:t>（</a:t>
            </a:r>
            <a:r>
              <a:rPr lang="en-US" altLang="ja-JP" sz="1600" dirty="0" smtClean="0"/>
              <a:t>RHIC </a:t>
            </a:r>
            <a:r>
              <a:rPr lang="ja-JP" altLang="en-US" sz="1600" dirty="0"/>
              <a:t>比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1.3 </a:t>
            </a:r>
            <a:r>
              <a:rPr lang="ja-JP" altLang="en-US" sz="1600" dirty="0"/>
              <a:t>倍）</a:t>
            </a:r>
            <a:endParaRPr lang="en-US" altLang="ja-JP" sz="1600" dirty="0"/>
          </a:p>
          <a:p>
            <a:pPr lvl="1"/>
            <a:endParaRPr lang="en-US" altLang="ja-JP" i="1" dirty="0"/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</p:txBody>
      </p:sp>
      <p:sp>
        <p:nvSpPr>
          <p:cNvPr id="2867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高温</a:t>
            </a:r>
            <a:r>
              <a:rPr lang="en-US" altLang="ja-JP" dirty="0" smtClean="0"/>
              <a:t>, </a:t>
            </a:r>
            <a:r>
              <a:rPr lang="ja-JP" altLang="en-US" dirty="0" smtClean="0"/>
              <a:t>大容量</a:t>
            </a:r>
            <a:r>
              <a:rPr lang="en-US" altLang="ja-JP" dirty="0" smtClean="0"/>
              <a:t>, </a:t>
            </a:r>
            <a:r>
              <a:rPr lang="ja-JP" altLang="en-US" dirty="0" smtClean="0"/>
              <a:t>長寿命クォーク相生成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351615"/>
              </p:ext>
            </p:extLst>
          </p:nvPr>
        </p:nvGraphicFramePr>
        <p:xfrm>
          <a:off x="4889561" y="2924944"/>
          <a:ext cx="2401819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13" name="数式" r:id="rId7" imgW="2171700" imgH="457200" progId="Equation.3">
                  <p:embed/>
                </p:oleObj>
              </mc:Choice>
              <mc:Fallback>
                <p:oleObj name="数式" r:id="rId7" imgW="2171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61" y="2924944"/>
                        <a:ext cx="2401819" cy="504056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3" descr="fig3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25144"/>
            <a:ext cx="1989835" cy="14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ig3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793" y="4725144"/>
            <a:ext cx="2005569" cy="141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699226" y="4270896"/>
            <a:ext cx="26642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ALICE,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PLB 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696, 328 (2011)</a:t>
            </a:r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7</a:t>
            </a:fld>
            <a:r>
              <a:rPr lang="en-US" altLang="ja-JP" smtClean="0"/>
              <a:t>/23</a:t>
            </a:r>
            <a:endParaRPr lang="ja-JP" dirty="0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5148064" y="5262299"/>
            <a:ext cx="14401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ALICE,</a:t>
            </a:r>
          </a:p>
          <a:p>
            <a:pPr algn="r"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PLB 754, 235</a:t>
            </a:r>
          </a:p>
          <a:p>
            <a:pPr algn="r"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(2016) 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6300192" y="3810526"/>
            <a:ext cx="16561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ALI-PUB-105041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04849912"/>
      </p:ext>
    </p:extLst>
  </p:cSld>
  <p:clrMapOvr>
    <a:masterClrMapping/>
  </p:clrMapOvr>
  <p:transition xmlns:p14="http://schemas.microsoft.com/office/powerpoint/2010/main" spd="slow" advTm="737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17" grpId="0"/>
      <p:bldP spid="1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ja-JP" altLang="en-US" dirty="0" smtClean="0"/>
              <a:t>俎上の解放クォーク・グルーオン相</a:t>
            </a:r>
            <a:endParaRPr lang="en-US" altLang="ja-JP" dirty="0"/>
          </a:p>
          <a:p>
            <a:pPr lvl="1"/>
            <a:r>
              <a:rPr lang="en-US" altLang="ja-JP" dirty="0"/>
              <a:t>u</a:t>
            </a:r>
            <a:r>
              <a:rPr lang="en-US" altLang="ja-JP" dirty="0" smtClean="0"/>
              <a:t>, </a:t>
            </a:r>
            <a:r>
              <a:rPr lang="en-US" altLang="ja-JP" dirty="0"/>
              <a:t>d</a:t>
            </a:r>
            <a:r>
              <a:rPr lang="en-US" altLang="ja-JP" dirty="0" smtClean="0"/>
              <a:t>, s, c </a:t>
            </a:r>
            <a:r>
              <a:rPr lang="ja-JP" altLang="en-US" dirty="0" smtClean="0"/>
              <a:t>に加え</a:t>
            </a:r>
            <a:r>
              <a:rPr lang="en-US" altLang="ja-JP" dirty="0" smtClean="0"/>
              <a:t> b </a:t>
            </a:r>
            <a:r>
              <a:rPr lang="ja-JP" altLang="en-US" dirty="0" smtClean="0"/>
              <a:t>クォークまで</a:t>
            </a:r>
            <a:endParaRPr lang="en-US" altLang="ja-JP" dirty="0" smtClean="0"/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QCD </a:t>
            </a:r>
            <a:r>
              <a:rPr lang="ja-JP" altLang="en-US" dirty="0" smtClean="0"/>
              <a:t>色場中での解放クォーク挙動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エネルギー損失</a:t>
            </a:r>
            <a:r>
              <a:rPr lang="en-US" altLang="ja-JP" dirty="0" smtClean="0"/>
              <a:t>, </a:t>
            </a:r>
            <a:r>
              <a:rPr lang="ja-JP" altLang="en-US" dirty="0" smtClean="0"/>
              <a:t>再分配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質量依存性</a:t>
            </a:r>
            <a:endParaRPr lang="en-US" altLang="ja-JP" dirty="0" smtClean="0"/>
          </a:p>
          <a:p>
            <a:r>
              <a:rPr kumimoji="1" lang="en-US" altLang="ja-JP" dirty="0" smtClean="0"/>
              <a:t>QCD </a:t>
            </a:r>
            <a:r>
              <a:rPr kumimoji="1" lang="ja-JP" altLang="en-US" dirty="0" smtClean="0"/>
              <a:t>色場中でのクォーク間相互作用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色デバイ遮蔽によるクォーコニア融解</a:t>
            </a:r>
            <a:endParaRPr kumimoji="1" lang="en-US" altLang="ja-JP" dirty="0" smtClean="0"/>
          </a:p>
          <a:p>
            <a:r>
              <a:rPr kumimoji="1" lang="ja-JP" altLang="en-US" dirty="0" smtClean="0"/>
              <a:t>カイラル対称性回復現象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低質量ベクトル中間子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（前駆体）</a:t>
            </a:r>
            <a:r>
              <a:rPr lang="en-US" altLang="ja-JP" dirty="0" smtClean="0"/>
              <a:t> </a:t>
            </a:r>
            <a:r>
              <a:rPr lang="ja-JP" altLang="en-US" dirty="0" smtClean="0"/>
              <a:t>質量状態変化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環境は整った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さあ物理だ！</a:t>
            </a:r>
            <a:endParaRPr kumimoji="1"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2017/3/17</a:t>
            </a:r>
            <a:endParaRPr 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日本物理学会シンポジウム</a:t>
            </a:r>
            <a:r>
              <a:rPr lang="en-US" altLang="ja-JP" smtClean="0"/>
              <a:t> - </a:t>
            </a:r>
            <a:r>
              <a:rPr lang="ja-JP" altLang="en-US" smtClean="0"/>
              <a:t>原子核コライダーにおける </a:t>
            </a:r>
            <a:r>
              <a:rPr lang="en-US" altLang="ja-JP" smtClean="0"/>
              <a:t>QCD </a:t>
            </a:r>
            <a:r>
              <a:rPr lang="ja-JP" altLang="en-US" smtClean="0"/>
              <a:t>物理</a:t>
            </a:r>
            <a:r>
              <a:rPr lang="en-US" altLang="ja-JP" smtClean="0"/>
              <a:t> - LHC </a:t>
            </a:r>
            <a:r>
              <a:rPr lang="ja-JP" altLang="en-US" smtClean="0"/>
              <a:t>における高温</a:t>
            </a:r>
            <a:r>
              <a:rPr lang="en-US" altLang="ja-JP" smtClean="0"/>
              <a:t> QCD </a:t>
            </a:r>
            <a:r>
              <a:rPr lang="ja-JP" altLang="en-US" smtClean="0"/>
              <a:t>物質</a:t>
            </a:r>
            <a:r>
              <a:rPr lang="en-US" altLang="ja-JP" smtClean="0"/>
              <a:t> - </a:t>
            </a:r>
            <a:r>
              <a:rPr lang="ja-JP" altLang="en-US" smtClean="0"/>
              <a:t>志垣賢太</a:t>
            </a:r>
            <a:endParaRPr 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62F5A13-150D-4748-8988-B4CFDCF42CA6}" type="slidenum">
              <a:rPr lang="en-US" altLang="ja-JP" smtClean="0"/>
              <a:pPr>
                <a:defRPr/>
              </a:pPr>
              <a:t>8</a:t>
            </a:fld>
            <a:r>
              <a:rPr lang="en-US" altLang="ja-JP" smtClean="0"/>
              <a:t>/23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1618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9.4|3.9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36622</TotalTime>
  <Words>2405</Words>
  <Application>Microsoft Macintosh PowerPoint</Application>
  <PresentationFormat>画面に合わせる (4:3)</PresentationFormat>
  <Paragraphs>337</Paragraphs>
  <Slides>24</Slides>
  <Notes>4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27" baseType="lpstr">
      <vt:lpstr>newstyle</vt:lpstr>
      <vt:lpstr>数式</vt:lpstr>
      <vt:lpstr>Image</vt:lpstr>
      <vt:lpstr>LHC 加速器 における 高温 QCD 物質 の 実験研究</vt:lpstr>
      <vt:lpstr>講演概要</vt:lpstr>
      <vt:lpstr>RHIC の成果： 新たな QCD 相への到達</vt:lpstr>
      <vt:lpstr>夢の在処： より高く, より重く</vt:lpstr>
      <vt:lpstr>A Large Ion Collider Experiment</vt:lpstr>
      <vt:lpstr>史上最高エネルギー Pb-Pb 衝突</vt:lpstr>
      <vt:lpstr>“純粋な” 高エネルギー密度状態</vt:lpstr>
      <vt:lpstr>高温, 大容量, 長寿命クォーク相生成</vt:lpstr>
      <vt:lpstr>環境は整った, さあ物理だ！</vt:lpstr>
      <vt:lpstr>2015 年 Pb-Pb レプトン対事前目標</vt:lpstr>
      <vt:lpstr>クォーコニア融解</vt:lpstr>
      <vt:lpstr>J/y 最新知見 （5 TeV Pb-Pb）</vt:lpstr>
      <vt:lpstr>クォーコニア温度計</vt:lpstr>
      <vt:lpstr>J/y, y’,  最新知見 （5 TeV Pb-Pb）</vt:lpstr>
      <vt:lpstr>カイラル対称性回復現象</vt:lpstr>
      <vt:lpstr>f, w, r 最新状況 （5 TeV Pb-Pb）</vt:lpstr>
      <vt:lpstr>LHC 加速器運転予定</vt:lpstr>
      <vt:lpstr>ALICE 実験高度化計画</vt:lpstr>
      <vt:lpstr>ALICE 3 期 （2021 -） 大規模高度化</vt:lpstr>
      <vt:lpstr>LHC エネルギー前方領域の新規性</vt:lpstr>
      <vt:lpstr>ALICE m 粒子検出器 （現行, 2021〜）</vt:lpstr>
      <vt:lpstr>前方 m 粒子飛跡検出器の物理概要</vt:lpstr>
      <vt:lpstr>まとめ, おわりに</vt:lpstr>
      <vt:lpstr>ALICE 実験関連講演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Hot Partonic Matter at LHC-ALICE</dc:title>
  <dc:creator>Kenta Shigaki</dc:creator>
  <cp:lastModifiedBy>Shigaki Kenta</cp:lastModifiedBy>
  <cp:revision>1155</cp:revision>
  <cp:lastPrinted>2017-03-12T13:00:14Z</cp:lastPrinted>
  <dcterms:created xsi:type="dcterms:W3CDTF">2008-03-11T09:51:31Z</dcterms:created>
  <dcterms:modified xsi:type="dcterms:W3CDTF">2017-03-28T05:19:44Z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TC011182191041</vt:lpwstr>
  </property>
</Properties>
</file>