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embeddings/oleObject2.bin" ContentType="application/vnd.openxmlformats-officedocument.oleObject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</p:sldMasterIdLst>
  <p:notesMasterIdLst>
    <p:notesMasterId r:id="rId42"/>
  </p:notesMasterIdLst>
  <p:handoutMasterIdLst>
    <p:handoutMasterId r:id="rId43"/>
  </p:handoutMasterIdLst>
  <p:sldIdLst>
    <p:sldId id="452" r:id="rId2"/>
    <p:sldId id="754" r:id="rId3"/>
    <p:sldId id="801" r:id="rId4"/>
    <p:sldId id="756" r:id="rId5"/>
    <p:sldId id="649" r:id="rId6"/>
    <p:sldId id="691" r:id="rId7"/>
    <p:sldId id="804" r:id="rId8"/>
    <p:sldId id="760" r:id="rId9"/>
    <p:sldId id="761" r:id="rId10"/>
    <p:sldId id="786" r:id="rId11"/>
    <p:sldId id="812" r:id="rId12"/>
    <p:sldId id="762" r:id="rId13"/>
    <p:sldId id="763" r:id="rId14"/>
    <p:sldId id="764" r:id="rId15"/>
    <p:sldId id="765" r:id="rId16"/>
    <p:sldId id="766" r:id="rId17"/>
    <p:sldId id="767" r:id="rId18"/>
    <p:sldId id="768" r:id="rId19"/>
    <p:sldId id="695" r:id="rId20"/>
    <p:sldId id="692" r:id="rId21"/>
    <p:sldId id="693" r:id="rId22"/>
    <p:sldId id="816" r:id="rId23"/>
    <p:sldId id="743" r:id="rId24"/>
    <p:sldId id="745" r:id="rId25"/>
    <p:sldId id="818" r:id="rId26"/>
    <p:sldId id="746" r:id="rId27"/>
    <p:sldId id="820" r:id="rId28"/>
    <p:sldId id="742" r:id="rId29"/>
    <p:sldId id="822" r:id="rId30"/>
    <p:sldId id="650" r:id="rId31"/>
    <p:sldId id="744" r:id="rId32"/>
    <p:sldId id="673" r:id="rId33"/>
    <p:sldId id="733" r:id="rId34"/>
    <p:sldId id="708" r:id="rId35"/>
    <p:sldId id="718" r:id="rId36"/>
    <p:sldId id="721" r:id="rId37"/>
    <p:sldId id="731" r:id="rId38"/>
    <p:sldId id="740" r:id="rId39"/>
    <p:sldId id="799" r:id="rId40"/>
    <p:sldId id="753" r:id="rId41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80"/>
    <a:srgbClr val="608020"/>
    <a:srgbClr val="0000FF"/>
    <a:srgbClr val="FF00FF"/>
    <a:srgbClr val="80601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93338" autoAdjust="0"/>
  </p:normalViewPr>
  <p:slideViewPr>
    <p:cSldViewPr>
      <p:cViewPr varScale="1">
        <p:scale>
          <a:sx n="148" d="100"/>
          <a:sy n="148" d="100"/>
        </p:scale>
        <p:origin x="-96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B502B2-155D-450A-B178-5C318961021B}" type="datetimeFigureOut">
              <a:rPr lang="ja-JP" altLang="en-US"/>
              <a:pPr>
                <a:defRPr/>
              </a:pPr>
              <a:t>18/04/16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9D3D0BE-4BF6-441C-B760-E1C5DA6BB9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52382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B57F0B3-9ED3-413F-B941-718424E65A29}" type="datetimeFigureOut">
              <a:rPr lang="ja-JP" altLang="en-US"/>
              <a:pPr>
                <a:defRPr/>
              </a:pPr>
              <a:t>18/04/16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1B5CCC1-7F5C-463E-B119-C5B32ECCB8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6379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5AE0C1-7BAB-864C-9D47-042BFCE70CC6}" type="slidenum">
              <a:rPr lang="ja-JP" altLang="en-US" sz="1200"/>
              <a:pPr/>
              <a:t>2</a:t>
            </a:fld>
            <a:endParaRPr lang="en-US" altLang="ja-JP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92275" y="739775"/>
            <a:ext cx="3354388" cy="25161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63" y="3497263"/>
            <a:ext cx="5837237" cy="5629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 sz="800">
              <a:ea typeface="ＭＳ Ｐ明朝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6785BE2-EBC3-48DF-BFBE-AAB2F0EA8329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2B0D5E-B6EA-4F2D-A54D-959CF7FF703D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B47330-8D9A-4983-902B-865A28E61B1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571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28E4E5D-3154-4BD0-B836-4323CF7DA9D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4C290C23-4F0D-4563-B803-F62939BAC91F}" type="slidenum">
              <a:rPr lang="ja-JP" altLang="en-US" smtClean="0"/>
              <a:pPr eaLnBrk="1" hangingPunct="1"/>
              <a:t>3</a:t>
            </a:fld>
            <a:endParaRPr lang="en-US" altLang="ja-JP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29699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BAF77B-A35A-7544-BB97-A2C5B0206568}" type="slidenum">
              <a:rPr lang="ja-JP" altLang="en-US" sz="1200"/>
              <a:pPr/>
              <a:t>6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8975EDC-9F8B-42EB-A404-92EBD45F7E0C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6C61231-B02A-4D7B-88C8-3ECD9D28734B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AEC7C24-B981-4986-95C0-E664DD79A547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84092D1-B8F7-4A11-AE77-5967C2746E22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59190EC-1137-47C9-A656-45D104193A4C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A19398F-746B-43C2-BE95-80A88C07AF41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dirty="0" smtClean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2551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3439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9439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en-US" altLang="ja-JP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C69E-3EB1-47F1-B8C3-E9E8ED43A84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888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/39</a:t>
            </a:r>
            <a:endParaRPr lang="ja-JP" altLang="ja-JP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9286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14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73213" y="6453188"/>
            <a:ext cx="60007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Physics of Quark Matter - Colloquium at Taiwan National Central U. -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5570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6181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3286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ja-JP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7095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ja-JP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44480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ja-JP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6528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21342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5836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16" descr="hiroshima_mark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15063"/>
            <a:ext cx="9652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40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1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2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9286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73213" y="6453188"/>
            <a:ext cx="60007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Physics of Quark Matter - Colloquium at Taiwan National Central U. - </a:t>
            </a:r>
            <a:r>
              <a:rPr lang="en-US" altLang="ja-JP" dirty="0" err="1" smtClean="0"/>
              <a:t>K.Shigaki</a:t>
            </a:r>
            <a:endParaRPr lang="ja-JP" altLang="ja-JP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/39</a:t>
            </a:r>
            <a:endParaRPr lang="ja-JP" altLang="ja-JP" dirty="0"/>
          </a:p>
        </p:txBody>
      </p:sp>
      <p:pic>
        <p:nvPicPr>
          <p:cNvPr id="1037" name="図 17" descr="lablogo_standard_big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340475"/>
            <a:ext cx="6048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2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7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20" Type="http://schemas.openxmlformats.org/officeDocument/2006/relationships/image" Target="../media/image69.png"/><Relationship Id="rId10" Type="http://schemas.openxmlformats.org/officeDocument/2006/relationships/image" Target="../media/image61.png"/><Relationship Id="rId11" Type="http://schemas.openxmlformats.org/officeDocument/2006/relationships/image" Target="../media/image62.jpe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55.png"/><Relationship Id="rId14" Type="http://schemas.openxmlformats.org/officeDocument/2006/relationships/image" Target="../media/image63.jpe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jpeg"/><Relationship Id="rId18" Type="http://schemas.openxmlformats.org/officeDocument/2006/relationships/image" Target="../media/image67.jpeg"/><Relationship Id="rId19" Type="http://schemas.openxmlformats.org/officeDocument/2006/relationships/image" Target="../media/image68.jpeg"/><Relationship Id="rId1" Type="http://schemas.openxmlformats.org/officeDocument/2006/relationships/vmlDrawing" Target="../drawings/vmlDrawing2.vml"/><Relationship Id="rId2" Type="http://schemas.openxmlformats.org/officeDocument/2006/relationships/tags" Target="../tags/tag1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png"/><Relationship Id="rId8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wmf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Relationship Id="rId3" Type="http://schemas.openxmlformats.org/officeDocument/2006/relationships/image" Target="../media/image10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shigaki/Dropbox/Au-Au_200GeV.mpeg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12.png"/><Relationship Id="rId1" Type="http://schemas.openxmlformats.org/officeDocument/2006/relationships/tags" Target="../tags/tag3.xml"/><Relationship Id="rId2" Type="http://schemas.microsoft.com/office/2007/relationships/media" Target="file://localhost/Users/shigaki/Dropbox/Au-Au_200GeV.mpe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28.jpeg"/><Relationship Id="rId14" Type="http://schemas.openxmlformats.org/officeDocument/2006/relationships/image" Target="../media/image29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wmf"/><Relationship Id="rId10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73775"/>
            <a:ext cx="9144000" cy="1899421"/>
          </a:xfrm>
        </p:spPr>
        <p:txBody>
          <a:bodyPr/>
          <a:lstStyle/>
          <a:p>
            <a:pPr eaLnBrk="1" hangingPunct="1"/>
            <a:r>
              <a:rPr lang="en-US" altLang="ja-JP" sz="5400" dirty="0" smtClean="0"/>
              <a:t>Physics </a:t>
            </a:r>
            <a:r>
              <a:rPr lang="en-US" altLang="ja-JP" sz="4000" dirty="0"/>
              <a:t>of</a:t>
            </a:r>
            <a:r>
              <a:rPr lang="en-US" altLang="ja-JP" sz="5400" dirty="0"/>
              <a:t> Quark </a:t>
            </a:r>
            <a:r>
              <a:rPr lang="en-US" altLang="ja-JP" sz="5400" dirty="0" smtClean="0"/>
              <a:t>Matter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2800" dirty="0" smtClean="0"/>
              <a:t>and</a:t>
            </a:r>
            <a:r>
              <a:rPr lang="en-US" altLang="ja-JP" dirty="0"/>
              <a:t> </a:t>
            </a:r>
            <a:r>
              <a:rPr lang="en-US" altLang="ja-JP" sz="3600" dirty="0" smtClean="0"/>
              <a:t>Research </a:t>
            </a:r>
            <a:r>
              <a:rPr lang="en-US" altLang="ja-JP" sz="3600" dirty="0"/>
              <a:t>Activities </a:t>
            </a:r>
            <a:r>
              <a:rPr lang="en-US" altLang="ja-JP" sz="2800" dirty="0" smtClean="0"/>
              <a:t>in</a:t>
            </a:r>
            <a:r>
              <a:rPr lang="en-US" altLang="ja-JP" sz="3600" dirty="0" smtClean="0"/>
              <a:t> Japan</a:t>
            </a:r>
            <a:endParaRPr lang="ja-JP" altLang="ja-JP" sz="36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500" y="4030690"/>
            <a:ext cx="8001000" cy="2143125"/>
          </a:xfrm>
        </p:spPr>
        <p:txBody>
          <a:bodyPr/>
          <a:lstStyle/>
          <a:p>
            <a:pPr eaLnBrk="1" hangingPunct="1"/>
            <a:r>
              <a:rPr lang="en-US" altLang="ja-JP" sz="4000" dirty="0" smtClean="0">
                <a:solidFill>
                  <a:srgbClr val="000080"/>
                </a:solidFill>
              </a:rPr>
              <a:t>Kenta Shigaki </a:t>
            </a:r>
            <a:r>
              <a:rPr lang="ja-JP" altLang="en-US" sz="4000" dirty="0" smtClean="0">
                <a:solidFill>
                  <a:srgbClr val="000080"/>
                </a:solidFill>
              </a:rPr>
              <a:t>（志垣</a:t>
            </a:r>
            <a:r>
              <a:rPr lang="en-US" altLang="ja-JP" sz="4000" dirty="0" smtClean="0">
                <a:solidFill>
                  <a:srgbClr val="000080"/>
                </a:solidFill>
              </a:rPr>
              <a:t> </a:t>
            </a:r>
            <a:r>
              <a:rPr lang="ja-JP" altLang="en-US" sz="4000" dirty="0" smtClean="0">
                <a:solidFill>
                  <a:srgbClr val="000080"/>
                </a:solidFill>
              </a:rPr>
              <a:t>賢太）</a:t>
            </a:r>
            <a:endParaRPr lang="en-US" altLang="ja-JP" sz="4000" dirty="0">
              <a:solidFill>
                <a:srgbClr val="000080"/>
              </a:solidFill>
            </a:endParaRPr>
          </a:p>
          <a:p>
            <a:pPr eaLnBrk="1" hangingPunct="1"/>
            <a:r>
              <a:rPr lang="en-US" altLang="ja-JP" sz="2800" dirty="0" smtClean="0">
                <a:solidFill>
                  <a:srgbClr val="000080"/>
                </a:solidFill>
              </a:rPr>
              <a:t>(Hiroshima University                    )</a:t>
            </a:r>
          </a:p>
          <a:p>
            <a:pPr eaLnBrk="1" hangingPunct="1"/>
            <a:endParaRPr lang="en-US" altLang="ja-JP" sz="800" dirty="0" smtClean="0">
              <a:solidFill>
                <a:srgbClr val="000080"/>
              </a:solidFill>
            </a:endParaRPr>
          </a:p>
          <a:p>
            <a:pPr eaLnBrk="1" hangingPunct="1"/>
            <a:r>
              <a:rPr lang="en-US" altLang="ja-JP" sz="1800" dirty="0" smtClean="0">
                <a:solidFill>
                  <a:srgbClr val="000080"/>
                </a:solidFill>
              </a:rPr>
              <a:t>19 December, 2017</a:t>
            </a:r>
          </a:p>
          <a:p>
            <a:pPr eaLnBrk="1" hangingPunct="1"/>
            <a:r>
              <a:rPr lang="en-US" altLang="ja-JP" sz="1800" dirty="0">
                <a:solidFill>
                  <a:srgbClr val="000080"/>
                </a:solidFill>
              </a:rPr>
              <a:t>Taiwan National Central </a:t>
            </a:r>
            <a:r>
              <a:rPr lang="en-US" altLang="ja-JP" sz="1800" dirty="0" smtClean="0">
                <a:solidFill>
                  <a:srgbClr val="000080"/>
                </a:solidFill>
              </a:rPr>
              <a:t>University</a:t>
            </a:r>
            <a:endParaRPr lang="ja-JP" altLang="ja-JP" sz="1800" dirty="0" smtClean="0">
              <a:solidFill>
                <a:srgbClr val="000080"/>
              </a:solidFill>
            </a:endParaRPr>
          </a:p>
        </p:txBody>
      </p:sp>
      <p:pic>
        <p:nvPicPr>
          <p:cNvPr id="14340" name="Picture 4" descr="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62" y="4793900"/>
            <a:ext cx="166687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Tm="799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5522913"/>
            <a:ext cx="8218488" cy="787400"/>
          </a:xfrm>
        </p:spPr>
        <p:txBody>
          <a:bodyPr/>
          <a:lstStyle/>
          <a:p>
            <a:r>
              <a:rPr lang="en-US" altLang="ja-JP" dirty="0" smtClean="0"/>
              <a:t>less 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particles produced due to “quenching”</a:t>
            </a:r>
            <a:endParaRPr lang="ja-JP" altLang="en-US" dirty="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First Evidence of Extremity</a:t>
            </a:r>
          </a:p>
        </p:txBody>
      </p:sp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682625" y="1198563"/>
            <a:ext cx="7578725" cy="4103687"/>
            <a:chOff x="384" y="240"/>
            <a:chExt cx="4774" cy="2663"/>
          </a:xfrm>
        </p:grpSpPr>
        <p:pic>
          <p:nvPicPr>
            <p:cNvPr id="4302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36"/>
              <a:ext cx="1798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Line 6"/>
            <p:cNvSpPr>
              <a:spLocks noChangeShapeType="1"/>
            </p:cNvSpPr>
            <p:nvPr/>
          </p:nvSpPr>
          <p:spPr bwMode="auto">
            <a:xfrm flipH="1" flipV="1">
              <a:off x="3120" y="336"/>
              <a:ext cx="100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022" name="Line 7"/>
            <p:cNvSpPr>
              <a:spLocks noChangeShapeType="1"/>
            </p:cNvSpPr>
            <p:nvPr/>
          </p:nvSpPr>
          <p:spPr bwMode="auto">
            <a:xfrm flipH="1">
              <a:off x="3120" y="2112"/>
              <a:ext cx="100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30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40"/>
              <a:ext cx="2832" cy="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13" name="Group 9"/>
          <p:cNvGrpSpPr>
            <a:grpSpLocks/>
          </p:cNvGrpSpPr>
          <p:nvPr/>
        </p:nvGrpSpPr>
        <p:grpSpPr bwMode="auto">
          <a:xfrm>
            <a:off x="1474788" y="2998788"/>
            <a:ext cx="1871662" cy="595312"/>
            <a:chOff x="839" y="1797"/>
            <a:chExt cx="1179" cy="375"/>
          </a:xfrm>
        </p:grpSpPr>
        <p:sp>
          <p:nvSpPr>
            <p:cNvPr id="43018" name="Text Box 10"/>
            <p:cNvSpPr txBox="1">
              <a:spLocks noChangeArrowheads="1"/>
            </p:cNvSpPr>
            <p:nvPr/>
          </p:nvSpPr>
          <p:spPr bwMode="auto">
            <a:xfrm>
              <a:off x="839" y="1797"/>
              <a:ext cx="1179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binary collision scaling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based on extrapolated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UA1 p+p data</a:t>
              </a:r>
              <a:endParaRPr kumimoji="0" lang="en-GB" altLang="ja-JP" sz="1400">
                <a:latin typeface="Franklin Gothic Medium" pitchFamily="34" charset="0"/>
              </a:endParaRPr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>
              <a:off x="1124" y="1985"/>
              <a:ext cx="182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GB" altLang="ja-JP" sz="1600">
                  <a:latin typeface="Franklin Gothic Medium" pitchFamily="34" charset="0"/>
                </a:rPr>
                <a:t>--</a:t>
              </a:r>
            </a:p>
          </p:txBody>
        </p:sp>
      </p:grpSp>
      <p:sp>
        <p:nvSpPr>
          <p:cNvPr id="43014" name="Text Box 12"/>
          <p:cNvSpPr txBox="1">
            <a:spLocks noChangeArrowheads="1"/>
          </p:cNvSpPr>
          <p:nvPr/>
        </p:nvSpPr>
        <p:spPr bwMode="auto">
          <a:xfrm>
            <a:off x="5435600" y="4941888"/>
            <a:ext cx="30035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Au+Au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at 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lang="en-US" altLang="ja-JP" sz="1600" i="1" dirty="0" err="1">
                <a:solidFill>
                  <a:srgbClr val="000080"/>
                </a:solidFill>
                <a:latin typeface="Franklin Gothic Medium" pitchFamily="34" charset="0"/>
              </a:rPr>
              <a:t>s</a:t>
            </a:r>
            <a:r>
              <a:rPr lang="en-US" altLang="ja-JP" sz="1600" baseline="-25000" dirty="0" err="1">
                <a:solidFill>
                  <a:srgbClr val="000080"/>
                </a:solidFill>
                <a:latin typeface="Franklin Gothic Medium" pitchFamily="34" charset="0"/>
              </a:rPr>
              <a:t>NN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= 130 </a:t>
            </a:r>
            <a:r>
              <a:rPr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GeV</a:t>
            </a:r>
            <a:endParaRPr kumimoji="0" lang="en-US" altLang="ja-JP" sz="1600" dirty="0">
              <a:solidFill>
                <a:srgbClr val="000080"/>
              </a:solidFill>
              <a:latin typeface="Franklin Gothic Medium" pitchFamily="34" charset="0"/>
            </a:endParaRPr>
          </a:p>
          <a:p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PHENIX PRL 88, 022301 (2002)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9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937078144"/>
      </p:ext>
    </p:extLst>
  </p:cSld>
  <p:clrMapOvr>
    <a:masterClrMapping/>
  </p:clrMapOvr>
  <p:transition xmlns:p14="http://schemas.microsoft.com/office/powerpoint/2010/main" advTm="1924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362950" cy="51673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(unexpectedly) large azimuthal anisotropy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pressure gradient converted to momentum space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fast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thermalization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strong coupling</a:t>
            </a: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constituent quark scaling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 for mesons; 3 for baryons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quark degree of freedom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8914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Strongly Coupled Quark Matter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389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2070100"/>
            <a:ext cx="64928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36" y="3941763"/>
            <a:ext cx="3214688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10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447807"/>
      </p:ext>
    </p:extLst>
  </p:cSld>
  <p:clrMapOvr>
    <a:masterClrMapping/>
  </p:clrMapOvr>
  <p:transition xmlns:p14="http://schemas.microsoft.com/office/powerpoint/2010/main" spd="slow" advTm="10224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3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3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コンテンツ プレースホルダ 6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thermal radiation if in equilibrium</a:t>
            </a:r>
          </a:p>
          <a:p>
            <a:r>
              <a:rPr lang="en-US" altLang="ja-JP" smtClean="0"/>
              <a:t>emission spectrum </a:t>
            </a:r>
            <a:r>
              <a:rPr lang="en-US" altLang="ja-JP" smtClean="0">
                <a:sym typeface="Symbol" pitchFamily="18" charset="2"/>
              </a:rPr>
              <a:t></a:t>
            </a:r>
            <a:r>
              <a:rPr lang="en-US" altLang="ja-JP" smtClean="0"/>
              <a:t> temperature</a:t>
            </a:r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r>
              <a:rPr lang="en-US" altLang="ja-JP" smtClean="0"/>
              <a:t>real and virtual thermal photons</a:t>
            </a:r>
          </a:p>
          <a:p>
            <a:pPr>
              <a:buFont typeface="Wingdings" pitchFamily="2" charset="2"/>
              <a:buNone/>
            </a:pPr>
            <a:endParaRPr lang="ja-JP" altLang="en-US" smtClean="0"/>
          </a:p>
        </p:txBody>
      </p:sp>
      <p:pic>
        <p:nvPicPr>
          <p:cNvPr id="22530" name="Picture 19" descr="C:\Users\Yasuyuki Akiba\Desktop\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171700"/>
            <a:ext cx="3571875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:\Users\Yasuyuki Akiba\Documents\JFY2008\Mytalk\立教談話会 081017\s1g2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495550"/>
            <a:ext cx="4494212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499176" cy="8366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Photons as Wide Scale Thermometer</a:t>
            </a:r>
            <a:endParaRPr lang="en-US" altLang="ja-JP" dirty="0" smtClean="0">
              <a:latin typeface="Arial" charset="0"/>
              <a:cs typeface="Arial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11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1060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コンテンツ プレースホルダ 1"/>
          <p:cNvSpPr>
            <a:spLocks noGrp="1"/>
          </p:cNvSpPr>
          <p:nvPr>
            <p:ph idx="13"/>
          </p:nvPr>
        </p:nvSpPr>
        <p:spPr>
          <a:xfrm flipH="1">
            <a:off x="457200" y="1143000"/>
            <a:ext cx="8218488" cy="5167313"/>
          </a:xfrm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2355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Photon Production Everywhere</a:t>
            </a:r>
            <a:endParaRPr lang="ja-JP" altLang="en-US" dirty="0" smtClean="0"/>
          </a:p>
        </p:txBody>
      </p:sp>
      <p:sp>
        <p:nvSpPr>
          <p:cNvPr id="23556" name="正方形/長方形 6"/>
          <p:cNvSpPr>
            <a:spLocks noChangeArrowheads="1"/>
          </p:cNvSpPr>
          <p:nvPr/>
        </p:nvSpPr>
        <p:spPr bwMode="auto">
          <a:xfrm flipH="1"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 b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 b="0">
              <a:latin typeface="Arial" charset="0"/>
            </a:endParaRPr>
          </a:p>
        </p:txBody>
      </p:sp>
      <p:grpSp>
        <p:nvGrpSpPr>
          <p:cNvPr id="23557" name="Group 166"/>
          <p:cNvGrpSpPr>
            <a:grpSpLocks/>
          </p:cNvGrpSpPr>
          <p:nvPr/>
        </p:nvGrpSpPr>
        <p:grpSpPr bwMode="auto">
          <a:xfrm flipH="1">
            <a:off x="828" y="1085850"/>
            <a:ext cx="9163050" cy="3063875"/>
            <a:chOff x="-12" y="655"/>
            <a:chExt cx="5772" cy="1930"/>
          </a:xfrm>
        </p:grpSpPr>
        <p:sp>
          <p:nvSpPr>
            <p:cNvPr id="23581" name="Rectangle 167"/>
            <p:cNvSpPr>
              <a:spLocks noChangeArrowheads="1"/>
            </p:cNvSpPr>
            <p:nvPr/>
          </p:nvSpPr>
          <p:spPr bwMode="auto">
            <a:xfrm>
              <a:off x="0" y="672"/>
              <a:ext cx="5760" cy="19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ja-JP" sz="1800" b="0">
                <a:latin typeface="Arial" charset="0"/>
              </a:endParaRPr>
            </a:p>
          </p:txBody>
        </p:sp>
        <p:sp>
          <p:nvSpPr>
            <p:cNvPr id="23582" name="Rectangle 168"/>
            <p:cNvSpPr>
              <a:spLocks noChangeArrowheads="1"/>
            </p:cNvSpPr>
            <p:nvPr/>
          </p:nvSpPr>
          <p:spPr bwMode="auto">
            <a:xfrm>
              <a:off x="2228" y="686"/>
              <a:ext cx="1361" cy="18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3583" name="Picture 1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15"/>
            <a:stretch>
              <a:fillRect/>
            </a:stretch>
          </p:blipFill>
          <p:spPr bwMode="auto">
            <a:xfrm>
              <a:off x="5233" y="1054"/>
              <a:ext cx="51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84" name="Group 170"/>
            <p:cNvGrpSpPr>
              <a:grpSpLocks/>
            </p:cNvGrpSpPr>
            <p:nvPr/>
          </p:nvGrpSpPr>
          <p:grpSpPr bwMode="auto">
            <a:xfrm>
              <a:off x="4014" y="685"/>
              <a:ext cx="1467" cy="1872"/>
              <a:chOff x="2143" y="2471"/>
              <a:chExt cx="1467" cy="1872"/>
            </a:xfrm>
          </p:grpSpPr>
          <p:sp>
            <p:nvSpPr>
              <p:cNvPr id="23605" name="Rectangle 171"/>
              <p:cNvSpPr>
                <a:spLocks noChangeArrowheads="1"/>
              </p:cNvSpPr>
              <p:nvPr/>
            </p:nvSpPr>
            <p:spPr bwMode="auto">
              <a:xfrm>
                <a:off x="2143" y="2471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606" name="Group 172"/>
              <p:cNvGrpSpPr>
                <a:grpSpLocks/>
              </p:cNvGrpSpPr>
              <p:nvPr/>
            </p:nvGrpSpPr>
            <p:grpSpPr bwMode="auto">
              <a:xfrm>
                <a:off x="2485" y="2747"/>
                <a:ext cx="1125" cy="1241"/>
                <a:chOff x="672" y="1159"/>
                <a:chExt cx="1125" cy="1241"/>
              </a:xfrm>
            </p:grpSpPr>
            <p:pic>
              <p:nvPicPr>
                <p:cNvPr id="23607" name="Picture 17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41"/>
                <a:stretch>
                  <a:fillRect/>
                </a:stretch>
              </p:blipFill>
              <p:spPr bwMode="auto">
                <a:xfrm>
                  <a:off x="672" y="1248"/>
                  <a:ext cx="727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8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861" y="1159"/>
                  <a:ext cx="93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Pre-equilibrium</a:t>
                  </a:r>
                </a:p>
              </p:txBody>
            </p:sp>
          </p:grpSp>
        </p:grpSp>
        <p:grpSp>
          <p:nvGrpSpPr>
            <p:cNvPr id="23585" name="Group 175"/>
            <p:cNvGrpSpPr>
              <a:grpSpLocks/>
            </p:cNvGrpSpPr>
            <p:nvPr/>
          </p:nvGrpSpPr>
          <p:grpSpPr bwMode="auto">
            <a:xfrm>
              <a:off x="3192" y="685"/>
              <a:ext cx="1361" cy="1872"/>
              <a:chOff x="2171" y="685"/>
              <a:chExt cx="1361" cy="1872"/>
            </a:xfrm>
          </p:grpSpPr>
          <p:sp>
            <p:nvSpPr>
              <p:cNvPr id="23601" name="Rectangle 176"/>
              <p:cNvSpPr>
                <a:spLocks noChangeArrowheads="1"/>
              </p:cNvSpPr>
              <p:nvPr/>
            </p:nvSpPr>
            <p:spPr bwMode="auto">
              <a:xfrm>
                <a:off x="2171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602" name="Group 177"/>
              <p:cNvGrpSpPr>
                <a:grpSpLocks/>
              </p:cNvGrpSpPr>
              <p:nvPr/>
            </p:nvGrpSpPr>
            <p:grpSpPr bwMode="auto">
              <a:xfrm>
                <a:off x="2483" y="736"/>
                <a:ext cx="1000" cy="1414"/>
                <a:chOff x="2483" y="736"/>
                <a:chExt cx="1000" cy="1414"/>
              </a:xfrm>
            </p:grpSpPr>
            <p:pic>
              <p:nvPicPr>
                <p:cNvPr id="23603" name="Picture 178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54047" b="18518"/>
                <a:stretch>
                  <a:fillRect/>
                </a:stretch>
              </p:blipFill>
              <p:spPr bwMode="auto">
                <a:xfrm>
                  <a:off x="2483" y="998"/>
                  <a:ext cx="706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4" name="Rectangle 179"/>
                <p:cNvSpPr>
                  <a:spLocks noChangeArrowheads="1"/>
                </p:cNvSpPr>
                <p:nvPr/>
              </p:nvSpPr>
              <p:spPr bwMode="auto">
                <a:xfrm>
                  <a:off x="2579" y="736"/>
                  <a:ext cx="904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Thermalization</a:t>
                  </a:r>
                </a:p>
              </p:txBody>
            </p:sp>
          </p:grpSp>
        </p:grpSp>
        <p:grpSp>
          <p:nvGrpSpPr>
            <p:cNvPr id="23586" name="Group 180"/>
            <p:cNvGrpSpPr>
              <a:grpSpLocks/>
            </p:cNvGrpSpPr>
            <p:nvPr/>
          </p:nvGrpSpPr>
          <p:grpSpPr bwMode="auto">
            <a:xfrm>
              <a:off x="2256" y="685"/>
              <a:ext cx="1361" cy="1872"/>
              <a:chOff x="2256" y="685"/>
              <a:chExt cx="1361" cy="1872"/>
            </a:xfrm>
          </p:grpSpPr>
          <p:sp>
            <p:nvSpPr>
              <p:cNvPr id="23597" name="Rectangle 181"/>
              <p:cNvSpPr>
                <a:spLocks noChangeArrowheads="1"/>
              </p:cNvSpPr>
              <p:nvPr/>
            </p:nvSpPr>
            <p:spPr bwMode="auto">
              <a:xfrm>
                <a:off x="2256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8" name="Group 182"/>
              <p:cNvGrpSpPr>
                <a:grpSpLocks/>
              </p:cNvGrpSpPr>
              <p:nvPr/>
            </p:nvGrpSpPr>
            <p:grpSpPr bwMode="auto">
              <a:xfrm>
                <a:off x="2511" y="891"/>
                <a:ext cx="764" cy="1283"/>
                <a:chOff x="2511" y="891"/>
                <a:chExt cx="764" cy="1283"/>
              </a:xfrm>
            </p:grpSpPr>
            <p:pic>
              <p:nvPicPr>
                <p:cNvPr id="23599" name="Picture 18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827"/>
                <a:stretch>
                  <a:fillRect/>
                </a:stretch>
              </p:blipFill>
              <p:spPr bwMode="auto">
                <a:xfrm>
                  <a:off x="2511" y="1022"/>
                  <a:ext cx="764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0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2518" y="891"/>
                  <a:ext cx="722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 dirty="0">
                      <a:solidFill>
                        <a:schemeClr val="bg1"/>
                      </a:solidFill>
                      <a:latin typeface="Arial" charset="0"/>
                    </a:rPr>
                    <a:t>QGP </a:t>
                  </a:r>
                  <a:r>
                    <a:rPr kumimoji="0" lang="en-US" altLang="ja-JP" sz="1400" dirty="0" smtClean="0">
                      <a:solidFill>
                        <a:schemeClr val="bg1"/>
                      </a:solidFill>
                      <a:latin typeface="Arial" charset="0"/>
                    </a:rPr>
                    <a:t>phase</a:t>
                  </a:r>
                  <a:endParaRPr kumimoji="0" lang="en-US" altLang="ja-JP" sz="1400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3587" name="Group 185"/>
            <p:cNvGrpSpPr>
              <a:grpSpLocks/>
            </p:cNvGrpSpPr>
            <p:nvPr/>
          </p:nvGrpSpPr>
          <p:grpSpPr bwMode="auto">
            <a:xfrm>
              <a:off x="1151" y="685"/>
              <a:ext cx="1361" cy="1872"/>
              <a:chOff x="2143" y="686"/>
              <a:chExt cx="1361" cy="1872"/>
            </a:xfrm>
          </p:grpSpPr>
          <p:sp>
            <p:nvSpPr>
              <p:cNvPr id="23593" name="Rectangle 186"/>
              <p:cNvSpPr>
                <a:spLocks noChangeArrowheads="1"/>
              </p:cNvSpPr>
              <p:nvPr/>
            </p:nvSpPr>
            <p:spPr bwMode="auto">
              <a:xfrm>
                <a:off x="2143" y="686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4" name="Group 187"/>
              <p:cNvGrpSpPr>
                <a:grpSpLocks/>
              </p:cNvGrpSpPr>
              <p:nvPr/>
            </p:nvGrpSpPr>
            <p:grpSpPr bwMode="auto">
              <a:xfrm>
                <a:off x="2145" y="714"/>
                <a:ext cx="1217" cy="1385"/>
                <a:chOff x="2880" y="912"/>
                <a:chExt cx="1217" cy="1385"/>
              </a:xfrm>
            </p:grpSpPr>
            <p:pic>
              <p:nvPicPr>
                <p:cNvPr id="23595" name="Picture 188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9447"/>
                <a:stretch>
                  <a:fillRect/>
                </a:stretch>
              </p:blipFill>
              <p:spPr bwMode="auto">
                <a:xfrm>
                  <a:off x="2880" y="1296"/>
                  <a:ext cx="1161" cy="1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6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3312" y="912"/>
                  <a:ext cx="78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Mixed phase</a:t>
                  </a:r>
                </a:p>
              </p:txBody>
            </p:sp>
          </p:grpSp>
        </p:grpSp>
        <p:grpSp>
          <p:nvGrpSpPr>
            <p:cNvPr id="23588" name="Group 190"/>
            <p:cNvGrpSpPr>
              <a:grpSpLocks/>
            </p:cNvGrpSpPr>
            <p:nvPr/>
          </p:nvGrpSpPr>
          <p:grpSpPr bwMode="auto">
            <a:xfrm>
              <a:off x="-12" y="655"/>
              <a:ext cx="1547" cy="1902"/>
              <a:chOff x="2098" y="655"/>
              <a:chExt cx="1547" cy="1902"/>
            </a:xfrm>
          </p:grpSpPr>
          <p:sp>
            <p:nvSpPr>
              <p:cNvPr id="23589" name="Rectangle 191"/>
              <p:cNvSpPr>
                <a:spLocks noChangeArrowheads="1"/>
              </p:cNvSpPr>
              <p:nvPr/>
            </p:nvSpPr>
            <p:spPr bwMode="auto">
              <a:xfrm>
                <a:off x="2212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0" name="Group 192"/>
              <p:cNvGrpSpPr>
                <a:grpSpLocks/>
              </p:cNvGrpSpPr>
              <p:nvPr/>
            </p:nvGrpSpPr>
            <p:grpSpPr bwMode="auto">
              <a:xfrm>
                <a:off x="2098" y="655"/>
                <a:ext cx="1547" cy="1520"/>
                <a:chOff x="2098" y="655"/>
                <a:chExt cx="1547" cy="1520"/>
              </a:xfrm>
            </p:grpSpPr>
            <p:pic>
              <p:nvPicPr>
                <p:cNvPr id="23591" name="Picture 19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8" y="975"/>
                  <a:ext cx="1547" cy="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2" name="Text Box 194"/>
                <p:cNvSpPr txBox="1">
                  <a:spLocks noChangeArrowheads="1"/>
                </p:cNvSpPr>
                <p:nvPr/>
              </p:nvSpPr>
              <p:spPr bwMode="auto">
                <a:xfrm>
                  <a:off x="2426" y="655"/>
                  <a:ext cx="912" cy="4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Hadronization 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  (Freeze-out) +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   Expansion</a:t>
                  </a:r>
                  <a:r>
                    <a:rPr kumimoji="0" lang="en-US" altLang="ja-JP" sz="1400" b="0">
                      <a:solidFill>
                        <a:schemeClr val="bg1"/>
                      </a:solidFill>
                      <a:latin typeface="Times New Roman" pitchFamily="18" charset="0"/>
                    </a:rPr>
                    <a:t> </a:t>
                  </a:r>
                </a:p>
              </p:txBody>
            </p:sp>
          </p:grpSp>
        </p:grpSp>
      </p:grpSp>
      <p:grpSp>
        <p:nvGrpSpPr>
          <p:cNvPr id="14" name="Group 195"/>
          <p:cNvGrpSpPr>
            <a:grpSpLocks/>
          </p:cNvGrpSpPr>
          <p:nvPr/>
        </p:nvGrpSpPr>
        <p:grpSpPr bwMode="auto">
          <a:xfrm flipH="1">
            <a:off x="239672" y="2528888"/>
            <a:ext cx="2819408" cy="3286125"/>
            <a:chOff x="7721" y="1593"/>
            <a:chExt cx="1776" cy="2070"/>
          </a:xfrm>
        </p:grpSpPr>
        <p:sp>
          <p:nvSpPr>
            <p:cNvPr id="23576" name="Freeform 28"/>
            <p:cNvSpPr>
              <a:spLocks/>
            </p:cNvSpPr>
            <p:nvPr/>
          </p:nvSpPr>
          <p:spPr bwMode="auto">
            <a:xfrm rot="15437307" flipH="1">
              <a:off x="8133" y="2109"/>
              <a:ext cx="1162" cy="129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7" name="AutoShape 37"/>
            <p:cNvSpPr>
              <a:spLocks noChangeArrowheads="1"/>
            </p:cNvSpPr>
            <p:nvPr/>
          </p:nvSpPr>
          <p:spPr bwMode="auto">
            <a:xfrm>
              <a:off x="7721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0000FF">
                <a:alpha val="9019"/>
              </a:srgbClr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Compton/</a:t>
              </a:r>
              <a:r>
                <a:rPr lang="en-US" altLang="ja-JP" sz="1800" b="0" dirty="0" err="1">
                  <a:latin typeface="+mn-lt"/>
                </a:rPr>
                <a:t>Annihillation</a:t>
              </a:r>
              <a:endParaRPr lang="en-US" altLang="ja-JP" sz="1800" b="0" dirty="0">
                <a:latin typeface="+mn-lt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Fragmentation</a:t>
              </a:r>
            </a:p>
          </p:txBody>
        </p:sp>
        <p:sp>
          <p:nvSpPr>
            <p:cNvPr id="23578" name="Text Box 41"/>
            <p:cNvSpPr txBox="1">
              <a:spLocks noChangeArrowheads="1"/>
            </p:cNvSpPr>
            <p:nvPr/>
          </p:nvSpPr>
          <p:spPr bwMode="auto">
            <a:xfrm>
              <a:off x="7811" y="2755"/>
              <a:ext cx="14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>
                  <a:latin typeface="+mn-lt"/>
                </a:rPr>
                <a:t>Prompt Photon</a:t>
              </a:r>
            </a:p>
          </p:txBody>
        </p:sp>
      </p:grpSp>
      <p:grpSp>
        <p:nvGrpSpPr>
          <p:cNvPr id="15" name="Group 163"/>
          <p:cNvGrpSpPr>
            <a:grpSpLocks/>
          </p:cNvGrpSpPr>
          <p:nvPr/>
        </p:nvGrpSpPr>
        <p:grpSpPr bwMode="auto">
          <a:xfrm flipH="1">
            <a:off x="2827335" y="2303463"/>
            <a:ext cx="3152777" cy="3511550"/>
            <a:chOff x="2283" y="1451"/>
            <a:chExt cx="1986" cy="2212"/>
          </a:xfrm>
        </p:grpSpPr>
        <p:sp>
          <p:nvSpPr>
            <p:cNvPr id="23570" name="Freeform 26"/>
            <p:cNvSpPr>
              <a:spLocks/>
            </p:cNvSpPr>
            <p:nvPr/>
          </p:nvSpPr>
          <p:spPr bwMode="auto">
            <a:xfrm rot="6017332">
              <a:off x="3455" y="2203"/>
              <a:ext cx="993" cy="57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1" name="Line 27"/>
            <p:cNvSpPr>
              <a:spLocks noChangeShapeType="1"/>
            </p:cNvSpPr>
            <p:nvPr/>
          </p:nvSpPr>
          <p:spPr bwMode="auto">
            <a:xfrm flipH="1">
              <a:off x="4070" y="1451"/>
              <a:ext cx="199" cy="284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2" name="AutoShape 36"/>
            <p:cNvSpPr>
              <a:spLocks noChangeArrowheads="1"/>
            </p:cNvSpPr>
            <p:nvPr/>
          </p:nvSpPr>
          <p:spPr bwMode="auto">
            <a:xfrm>
              <a:off x="2283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10196"/>
              </a:srgbClr>
            </a:solidFill>
            <a:ln w="38100">
              <a:solidFill>
                <a:srgbClr val="8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Jet-Photon Conversion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Jet-Bremsstrahlung (QGP) </a:t>
              </a:r>
            </a:p>
          </p:txBody>
        </p:sp>
        <p:sp>
          <p:nvSpPr>
            <p:cNvPr id="23573" name="Text Box 40"/>
            <p:cNvSpPr txBox="1">
              <a:spLocks noChangeArrowheads="1"/>
            </p:cNvSpPr>
            <p:nvPr/>
          </p:nvSpPr>
          <p:spPr bwMode="auto">
            <a:xfrm>
              <a:off x="2490" y="2755"/>
              <a:ext cx="12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 err="1">
                  <a:latin typeface="+mn-lt"/>
                </a:rPr>
                <a:t>Jet+Medium</a:t>
              </a:r>
              <a:endParaRPr lang="en-US" altLang="ja-JP" b="0" dirty="0">
                <a:latin typeface="+mn-lt"/>
              </a:endParaRPr>
            </a:p>
          </p:txBody>
        </p:sp>
        <p:sp>
          <p:nvSpPr>
            <p:cNvPr id="23574" name="Freeform 129"/>
            <p:cNvSpPr>
              <a:spLocks/>
            </p:cNvSpPr>
            <p:nvPr/>
          </p:nvSpPr>
          <p:spPr bwMode="auto">
            <a:xfrm rot="4601596">
              <a:off x="2803" y="2174"/>
              <a:ext cx="993" cy="57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5" name="Line 130"/>
            <p:cNvSpPr>
              <a:spLocks noChangeShapeType="1"/>
            </p:cNvSpPr>
            <p:nvPr/>
          </p:nvSpPr>
          <p:spPr bwMode="auto">
            <a:xfrm>
              <a:off x="3038" y="1569"/>
              <a:ext cx="113" cy="142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6" name="Group 164"/>
          <p:cNvGrpSpPr>
            <a:grpSpLocks/>
          </p:cNvGrpSpPr>
          <p:nvPr/>
        </p:nvGrpSpPr>
        <p:grpSpPr bwMode="auto">
          <a:xfrm flipH="1">
            <a:off x="4444305" y="2528888"/>
            <a:ext cx="4448175" cy="3286125"/>
            <a:chOff x="-2553" y="1593"/>
            <a:chExt cx="2802" cy="2070"/>
          </a:xfrm>
        </p:grpSpPr>
        <p:sp>
          <p:nvSpPr>
            <p:cNvPr id="23566" name="AutoShape 35"/>
            <p:cNvSpPr>
              <a:spLocks noChangeArrowheads="1"/>
            </p:cNvSpPr>
            <p:nvPr/>
          </p:nvSpPr>
          <p:spPr bwMode="auto">
            <a:xfrm>
              <a:off x="-2553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7843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Thermal Photon (QGP)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Thermal Photon (HG)</a:t>
              </a:r>
            </a:p>
          </p:txBody>
        </p:sp>
        <p:sp>
          <p:nvSpPr>
            <p:cNvPr id="23567" name="Text Box 38"/>
            <p:cNvSpPr txBox="1">
              <a:spLocks noChangeArrowheads="1"/>
            </p:cNvSpPr>
            <p:nvPr/>
          </p:nvSpPr>
          <p:spPr bwMode="auto">
            <a:xfrm>
              <a:off x="-2553" y="2758"/>
              <a:ext cx="16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>
                  <a:latin typeface="+mn-lt"/>
                </a:rPr>
                <a:t>Thermal Photon</a:t>
              </a:r>
            </a:p>
          </p:txBody>
        </p:sp>
        <p:sp>
          <p:nvSpPr>
            <p:cNvPr id="23565" name="Freeform 30"/>
            <p:cNvSpPr>
              <a:spLocks/>
            </p:cNvSpPr>
            <p:nvPr/>
          </p:nvSpPr>
          <p:spPr bwMode="auto">
            <a:xfrm rot="18987311" flipH="1">
              <a:off x="-1192" y="2175"/>
              <a:ext cx="1441" cy="90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8" name="Freeform 131"/>
            <p:cNvSpPr>
              <a:spLocks/>
            </p:cNvSpPr>
            <p:nvPr/>
          </p:nvSpPr>
          <p:spPr bwMode="auto">
            <a:xfrm rot="5163832">
              <a:off x="-2445" y="2070"/>
              <a:ext cx="1096" cy="142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9" name="Freeform 132"/>
            <p:cNvSpPr>
              <a:spLocks/>
            </p:cNvSpPr>
            <p:nvPr/>
          </p:nvSpPr>
          <p:spPr bwMode="auto">
            <a:xfrm rot="6517267">
              <a:off x="-1566" y="2183"/>
              <a:ext cx="1096" cy="142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7" name="WordArt 34"/>
          <p:cNvSpPr>
            <a:spLocks noChangeArrowheads="1" noChangeShapeType="1" noTextEdit="1"/>
          </p:cNvSpPr>
          <p:nvPr/>
        </p:nvSpPr>
        <p:spPr bwMode="auto">
          <a:xfrm>
            <a:off x="899592" y="5805264"/>
            <a:ext cx="7200900" cy="6302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altLang="ja-JP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66FF"/>
                    </a:gs>
                  </a:gsLst>
                  <a:lin ang="0" scaled="1"/>
                </a:gradFill>
                <a:latin typeface="ＭＳ Ｐゴシック"/>
                <a:ea typeface="ＭＳ Ｐゴシック"/>
              </a:rPr>
              <a:t>Time Evolution</a:t>
            </a:r>
            <a:endParaRPr lang="ja-JP" altLang="en-US" sz="3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0066FF"/>
                  </a:gs>
                </a:gsLst>
                <a:lin ang="0" scaled="1"/>
              </a:gradFill>
              <a:latin typeface="ＭＳ Ｐゴシック"/>
              <a:ea typeface="ＭＳ Ｐゴシック"/>
            </a:endParaRPr>
          </a:p>
        </p:txBody>
      </p:sp>
      <p:sp>
        <p:nvSpPr>
          <p:cNvPr id="6" name="ストライプ矢印 5"/>
          <p:cNvSpPr/>
          <p:nvPr/>
        </p:nvSpPr>
        <p:spPr>
          <a:xfrm>
            <a:off x="443741" y="5373216"/>
            <a:ext cx="8232715" cy="398437"/>
          </a:xfrm>
          <a:prstGeom prst="stripedRightArrow">
            <a:avLst>
              <a:gd name="adj1" fmla="val 50000"/>
              <a:gd name="adj2" fmla="val 475733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36000">
                <a:srgbClr val="FF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12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319372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コンテンツ プレースホルダ 37"/>
          <p:cNvSpPr>
            <a:spLocks noGrp="1"/>
          </p:cNvSpPr>
          <p:nvPr>
            <p:ph idx="13"/>
          </p:nvPr>
        </p:nvSpPr>
        <p:spPr>
          <a:xfrm>
            <a:off x="5072063" y="1143000"/>
            <a:ext cx="3748409" cy="5167313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high </a:t>
            </a:r>
            <a:r>
              <a:rPr lang="en-US" altLang="ja-JP" i="1" dirty="0" err="1" smtClean="0">
                <a:solidFill>
                  <a:srgbClr val="00B050"/>
                </a:solidFill>
              </a:rPr>
              <a:t>p</a:t>
            </a:r>
            <a:r>
              <a:rPr lang="en-US" altLang="ja-JP" baseline="-25000" dirty="0" err="1" smtClean="0">
                <a:solidFill>
                  <a:srgbClr val="00B050"/>
                </a:solidFill>
              </a:rPr>
              <a:t>T</a:t>
            </a:r>
            <a:r>
              <a:rPr lang="en-US" altLang="ja-JP" i="1" baseline="-25000" dirty="0" smtClean="0">
                <a:solidFill>
                  <a:srgbClr val="00B050"/>
                </a:solidFill>
              </a:rPr>
              <a:t> </a:t>
            </a:r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: </a:t>
            </a:r>
            <a:r>
              <a:rPr lang="en-US" altLang="ja-JP" dirty="0" err="1" smtClean="0">
                <a:solidFill>
                  <a:srgbClr val="00B050"/>
                </a:solidFill>
                <a:cs typeface="Arial" charset="0"/>
              </a:rPr>
              <a:t>pQCD</a:t>
            </a:r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 photons</a:t>
            </a:r>
          </a:p>
          <a:p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low </a:t>
            </a:r>
            <a:r>
              <a:rPr lang="en-US" altLang="ja-JP" i="1" dirty="0" err="1" smtClean="0">
                <a:solidFill>
                  <a:schemeClr val="accent2"/>
                </a:solidFill>
                <a:cs typeface="Arial" charset="0"/>
              </a:rPr>
              <a:t>p</a:t>
            </a:r>
            <a:r>
              <a:rPr lang="en-US" altLang="ja-JP" baseline="-25000" dirty="0" err="1" smtClean="0">
                <a:solidFill>
                  <a:schemeClr val="accent2"/>
                </a:solidFill>
                <a:cs typeface="Arial" charset="0"/>
              </a:rPr>
              <a:t>T</a:t>
            </a:r>
            <a:r>
              <a:rPr lang="en-US" altLang="ja-JP" i="1" baseline="-25000" dirty="0" smtClean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: photons from </a:t>
            </a:r>
            <a:r>
              <a:rPr lang="en-US" altLang="ja-JP" dirty="0" err="1" smtClean="0">
                <a:solidFill>
                  <a:schemeClr val="accent2"/>
                </a:solidFill>
                <a:cs typeface="Arial" charset="0"/>
              </a:rPr>
              <a:t>hadronic</a:t>
            </a:r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 gas</a:t>
            </a:r>
          </a:p>
          <a:p>
            <a:r>
              <a:rPr lang="en-US" altLang="ja-JP" dirty="0" smtClean="0">
                <a:solidFill>
                  <a:srgbClr val="FF0000"/>
                </a:solidFill>
                <a:cs typeface="Arial" charset="0"/>
              </a:rPr>
              <a:t>intermediate </a:t>
            </a:r>
            <a:r>
              <a:rPr lang="en-US" altLang="ja-JP" i="1" dirty="0" err="1" smtClean="0">
                <a:solidFill>
                  <a:srgbClr val="FF0000"/>
                </a:solidFill>
                <a:cs typeface="Arial" charset="0"/>
              </a:rPr>
              <a:t>p</a:t>
            </a:r>
            <a:r>
              <a:rPr lang="en-US" altLang="ja-JP" baseline="-25000" dirty="0" err="1" smtClean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altLang="ja-JP" i="1" baseline="-25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cs typeface="Arial" charset="0"/>
              </a:rPr>
              <a:t>: QGP thermal photons dominant (!)</a:t>
            </a:r>
            <a:endParaRPr lang="en-US" altLang="ja-JP" i="1" dirty="0" smtClean="0">
              <a:solidFill>
                <a:schemeClr val="accent2"/>
              </a:solidFill>
              <a:cs typeface="Arial" charset="0"/>
            </a:endParaRPr>
          </a:p>
          <a:p>
            <a:r>
              <a:rPr lang="en-US" altLang="ja-JP" dirty="0" smtClean="0">
                <a:cs typeface="Arial" charset="0"/>
              </a:rPr>
              <a:t>also other sources</a:t>
            </a:r>
          </a:p>
          <a:p>
            <a:r>
              <a:rPr lang="en-US" altLang="ja-JP" dirty="0" smtClean="0">
                <a:solidFill>
                  <a:srgbClr val="00B0F0"/>
                </a:solidFill>
                <a:cs typeface="Arial" charset="0"/>
              </a:rPr>
              <a:t>plus hadron decay photons everywhere</a:t>
            </a:r>
          </a:p>
          <a:p>
            <a:pPr>
              <a:buFontTx/>
              <a:buNone/>
            </a:pPr>
            <a:endParaRPr lang="en-US" altLang="ja-JP" dirty="0" smtClean="0"/>
          </a:p>
          <a:p>
            <a:endParaRPr lang="ja-JP" altLang="en-US" dirty="0" smtClean="0"/>
          </a:p>
        </p:txBody>
      </p:sp>
      <p:sp>
        <p:nvSpPr>
          <p:cNvPr id="24579" name="タイトル 35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 smtClean="0"/>
              <a:t>Where to Catch QGP Thermal Photons</a:t>
            </a:r>
            <a:endParaRPr lang="ja-JP" altLang="en-US" dirty="0" smtClean="0"/>
          </a:p>
        </p:txBody>
      </p:sp>
      <p:grpSp>
        <p:nvGrpSpPr>
          <p:cNvPr id="24580" name="グループ化 24"/>
          <p:cNvGrpSpPr>
            <a:grpSpLocks/>
          </p:cNvGrpSpPr>
          <p:nvPr/>
        </p:nvGrpSpPr>
        <p:grpSpPr bwMode="auto">
          <a:xfrm>
            <a:off x="228600" y="2209800"/>
            <a:ext cx="4770438" cy="4057650"/>
            <a:chOff x="5880100" y="3543300"/>
            <a:chExt cx="3192463" cy="2600325"/>
          </a:xfrm>
        </p:grpSpPr>
        <p:pic>
          <p:nvPicPr>
            <p:cNvPr id="2461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100" y="3543300"/>
              <a:ext cx="3192463" cy="260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12" name="Comment 17"/>
            <p:cNvSpPr>
              <a:spLocks noChangeArrowheads="1"/>
            </p:cNvSpPr>
            <p:nvPr/>
          </p:nvSpPr>
          <p:spPr bwMode="auto">
            <a:xfrm>
              <a:off x="6492033" y="5435555"/>
              <a:ext cx="2199134" cy="216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13500000">
                <a:srgbClr val="99903B"/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ja-JP" sz="1600" dirty="0" err="1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S.Turbide</a:t>
              </a:r>
              <a:r>
                <a:rPr lang="en-US" altLang="ja-JP" sz="1600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600" i="1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et al.</a:t>
              </a:r>
              <a:r>
                <a:rPr lang="en-US" altLang="ja-JP" sz="1600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, PRC 69 014903 </a:t>
              </a:r>
            </a:p>
          </p:txBody>
        </p:sp>
      </p:grpSp>
      <p:sp>
        <p:nvSpPr>
          <p:cNvPr id="6" name="円/楕円 26"/>
          <p:cNvSpPr/>
          <p:nvPr/>
        </p:nvSpPr>
        <p:spPr bwMode="auto">
          <a:xfrm rot="1957616">
            <a:off x="2071688" y="3503613"/>
            <a:ext cx="2027237" cy="444500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810000" y="1143000"/>
            <a:ext cx="1290638" cy="869950"/>
            <a:chOff x="659" y="2526"/>
            <a:chExt cx="1404" cy="665"/>
          </a:xfrm>
        </p:grpSpPr>
        <p:grpSp>
          <p:nvGrpSpPr>
            <p:cNvPr id="24601" name="Group 34"/>
            <p:cNvGrpSpPr>
              <a:grpSpLocks/>
            </p:cNvGrpSpPr>
            <p:nvPr/>
          </p:nvGrpSpPr>
          <p:grpSpPr bwMode="auto">
            <a:xfrm>
              <a:off x="852" y="2575"/>
              <a:ext cx="938" cy="460"/>
              <a:chOff x="2144" y="2660"/>
              <a:chExt cx="878" cy="410"/>
            </a:xfrm>
          </p:grpSpPr>
          <p:sp>
            <p:nvSpPr>
              <p:cNvPr id="24606" name="Freeform 35"/>
              <p:cNvSpPr>
                <a:spLocks/>
              </p:cNvSpPr>
              <p:nvPr/>
            </p:nvSpPr>
            <p:spPr bwMode="auto">
              <a:xfrm>
                <a:off x="2144" y="2660"/>
                <a:ext cx="456" cy="74"/>
              </a:xfrm>
              <a:custGeom>
                <a:avLst/>
                <a:gdLst>
                  <a:gd name="T0" fmla="*/ 0 w 744"/>
                  <a:gd name="T1" fmla="*/ 0 h 152"/>
                  <a:gd name="T2" fmla="*/ 1 w 744"/>
                  <a:gd name="T3" fmla="*/ 0 h 152"/>
                  <a:gd name="T4" fmla="*/ 1 w 744"/>
                  <a:gd name="T5" fmla="*/ 0 h 152"/>
                  <a:gd name="T6" fmla="*/ 1 w 744"/>
                  <a:gd name="T7" fmla="*/ 0 h 152"/>
                  <a:gd name="T8" fmla="*/ 1 w 744"/>
                  <a:gd name="T9" fmla="*/ 0 h 152"/>
                  <a:gd name="T10" fmla="*/ 1 w 744"/>
                  <a:gd name="T11" fmla="*/ 0 h 152"/>
                  <a:gd name="T12" fmla="*/ 1 w 744"/>
                  <a:gd name="T13" fmla="*/ 0 h 152"/>
                  <a:gd name="T14" fmla="*/ 1 w 744"/>
                  <a:gd name="T15" fmla="*/ 0 h 152"/>
                  <a:gd name="T16" fmla="*/ 1 w 744"/>
                  <a:gd name="T17" fmla="*/ 0 h 152"/>
                  <a:gd name="T18" fmla="*/ 1 w 744"/>
                  <a:gd name="T19" fmla="*/ 0 h 152"/>
                  <a:gd name="T20" fmla="*/ 1 w 744"/>
                  <a:gd name="T21" fmla="*/ 0 h 152"/>
                  <a:gd name="T22" fmla="*/ 1 w 744"/>
                  <a:gd name="T23" fmla="*/ 0 h 152"/>
                  <a:gd name="T24" fmla="*/ 1 w 744"/>
                  <a:gd name="T25" fmla="*/ 0 h 152"/>
                  <a:gd name="T26" fmla="*/ 1 w 744"/>
                  <a:gd name="T27" fmla="*/ 0 h 152"/>
                  <a:gd name="T28" fmla="*/ 1 w 744"/>
                  <a:gd name="T29" fmla="*/ 0 h 152"/>
                  <a:gd name="T30" fmla="*/ 1 w 744"/>
                  <a:gd name="T31" fmla="*/ 0 h 152"/>
                  <a:gd name="T32" fmla="*/ 1 w 744"/>
                  <a:gd name="T33" fmla="*/ 0 h 152"/>
                  <a:gd name="T34" fmla="*/ 1 w 744"/>
                  <a:gd name="T35" fmla="*/ 0 h 152"/>
                  <a:gd name="T36" fmla="*/ 1 w 744"/>
                  <a:gd name="T37" fmla="*/ 0 h 152"/>
                  <a:gd name="T38" fmla="*/ 1 w 744"/>
                  <a:gd name="T39" fmla="*/ 0 h 152"/>
                  <a:gd name="T40" fmla="*/ 1 w 744"/>
                  <a:gd name="T41" fmla="*/ 0 h 152"/>
                  <a:gd name="T42" fmla="*/ 1 w 744"/>
                  <a:gd name="T43" fmla="*/ 0 h 152"/>
                  <a:gd name="T44" fmla="*/ 1 w 744"/>
                  <a:gd name="T45" fmla="*/ 0 h 152"/>
                  <a:gd name="T46" fmla="*/ 1 w 744"/>
                  <a:gd name="T47" fmla="*/ 0 h 152"/>
                  <a:gd name="T48" fmla="*/ 1 w 744"/>
                  <a:gd name="T49" fmla="*/ 0 h 152"/>
                  <a:gd name="T50" fmla="*/ 1 w 744"/>
                  <a:gd name="T51" fmla="*/ 0 h 152"/>
                  <a:gd name="T52" fmla="*/ 1 w 744"/>
                  <a:gd name="T53" fmla="*/ 0 h 152"/>
                  <a:gd name="T54" fmla="*/ 1 w 744"/>
                  <a:gd name="T55" fmla="*/ 0 h 152"/>
                  <a:gd name="T56" fmla="*/ 1 w 744"/>
                  <a:gd name="T57" fmla="*/ 0 h 152"/>
                  <a:gd name="T58" fmla="*/ 1 w 744"/>
                  <a:gd name="T59" fmla="*/ 0 h 152"/>
                  <a:gd name="T60" fmla="*/ 1 w 744"/>
                  <a:gd name="T61" fmla="*/ 0 h 152"/>
                  <a:gd name="T62" fmla="*/ 1 w 744"/>
                  <a:gd name="T63" fmla="*/ 0 h 1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4"/>
                  <a:gd name="T97" fmla="*/ 0 h 152"/>
                  <a:gd name="T98" fmla="*/ 744 w 744"/>
                  <a:gd name="T99" fmla="*/ 152 h 1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4" h="152">
                    <a:moveTo>
                      <a:pt x="0" y="82"/>
                    </a:moveTo>
                    <a:cubicBezTo>
                      <a:pt x="26" y="44"/>
                      <a:pt x="52" y="6"/>
                      <a:pt x="68" y="6"/>
                    </a:cubicBezTo>
                    <a:cubicBezTo>
                      <a:pt x="84" y="6"/>
                      <a:pt x="98" y="59"/>
                      <a:pt x="98" y="82"/>
                    </a:cubicBezTo>
                    <a:cubicBezTo>
                      <a:pt x="98" y="105"/>
                      <a:pt x="77" y="147"/>
                      <a:pt x="70" y="146"/>
                    </a:cubicBezTo>
                    <a:cubicBezTo>
                      <a:pt x="63" y="145"/>
                      <a:pt x="44" y="97"/>
                      <a:pt x="54" y="74"/>
                    </a:cubicBezTo>
                    <a:cubicBezTo>
                      <a:pt x="64" y="51"/>
                      <a:pt x="111" y="7"/>
                      <a:pt x="130" y="8"/>
                    </a:cubicBezTo>
                    <a:cubicBezTo>
                      <a:pt x="149" y="9"/>
                      <a:pt x="168" y="54"/>
                      <a:pt x="170" y="78"/>
                    </a:cubicBezTo>
                    <a:cubicBezTo>
                      <a:pt x="172" y="102"/>
                      <a:pt x="148" y="152"/>
                      <a:pt x="140" y="150"/>
                    </a:cubicBezTo>
                    <a:cubicBezTo>
                      <a:pt x="132" y="148"/>
                      <a:pt x="112" y="92"/>
                      <a:pt x="124" y="68"/>
                    </a:cubicBezTo>
                    <a:cubicBezTo>
                      <a:pt x="136" y="44"/>
                      <a:pt x="189" y="0"/>
                      <a:pt x="210" y="4"/>
                    </a:cubicBezTo>
                    <a:cubicBezTo>
                      <a:pt x="231" y="8"/>
                      <a:pt x="246" y="66"/>
                      <a:pt x="248" y="90"/>
                    </a:cubicBezTo>
                    <a:cubicBezTo>
                      <a:pt x="250" y="114"/>
                      <a:pt x="229" y="151"/>
                      <a:pt x="220" y="150"/>
                    </a:cubicBezTo>
                    <a:cubicBezTo>
                      <a:pt x="211" y="149"/>
                      <a:pt x="184" y="109"/>
                      <a:pt x="194" y="86"/>
                    </a:cubicBezTo>
                    <a:cubicBezTo>
                      <a:pt x="204" y="63"/>
                      <a:pt x="256" y="10"/>
                      <a:pt x="278" y="10"/>
                    </a:cubicBezTo>
                    <a:cubicBezTo>
                      <a:pt x="300" y="10"/>
                      <a:pt x="324" y="61"/>
                      <a:pt x="328" y="84"/>
                    </a:cubicBezTo>
                    <a:cubicBezTo>
                      <a:pt x="332" y="107"/>
                      <a:pt x="310" y="145"/>
                      <a:pt x="302" y="146"/>
                    </a:cubicBezTo>
                    <a:cubicBezTo>
                      <a:pt x="294" y="147"/>
                      <a:pt x="267" y="111"/>
                      <a:pt x="278" y="88"/>
                    </a:cubicBezTo>
                    <a:cubicBezTo>
                      <a:pt x="289" y="65"/>
                      <a:pt x="342" y="10"/>
                      <a:pt x="368" y="6"/>
                    </a:cubicBezTo>
                    <a:cubicBezTo>
                      <a:pt x="394" y="2"/>
                      <a:pt x="427" y="41"/>
                      <a:pt x="434" y="64"/>
                    </a:cubicBezTo>
                    <a:cubicBezTo>
                      <a:pt x="441" y="87"/>
                      <a:pt x="417" y="143"/>
                      <a:pt x="408" y="146"/>
                    </a:cubicBezTo>
                    <a:cubicBezTo>
                      <a:pt x="399" y="149"/>
                      <a:pt x="371" y="107"/>
                      <a:pt x="382" y="84"/>
                    </a:cubicBezTo>
                    <a:cubicBezTo>
                      <a:pt x="393" y="61"/>
                      <a:pt x="453" y="7"/>
                      <a:pt x="476" y="6"/>
                    </a:cubicBezTo>
                    <a:cubicBezTo>
                      <a:pt x="499" y="5"/>
                      <a:pt x="518" y="52"/>
                      <a:pt x="522" y="76"/>
                    </a:cubicBezTo>
                    <a:cubicBezTo>
                      <a:pt x="526" y="100"/>
                      <a:pt x="506" y="149"/>
                      <a:pt x="498" y="148"/>
                    </a:cubicBezTo>
                    <a:cubicBezTo>
                      <a:pt x="490" y="147"/>
                      <a:pt x="463" y="95"/>
                      <a:pt x="474" y="72"/>
                    </a:cubicBezTo>
                    <a:cubicBezTo>
                      <a:pt x="485" y="49"/>
                      <a:pt x="541" y="6"/>
                      <a:pt x="564" y="8"/>
                    </a:cubicBezTo>
                    <a:cubicBezTo>
                      <a:pt x="587" y="10"/>
                      <a:pt x="610" y="63"/>
                      <a:pt x="612" y="86"/>
                    </a:cubicBezTo>
                    <a:cubicBezTo>
                      <a:pt x="614" y="109"/>
                      <a:pt x="584" y="150"/>
                      <a:pt x="574" y="148"/>
                    </a:cubicBezTo>
                    <a:cubicBezTo>
                      <a:pt x="564" y="146"/>
                      <a:pt x="541" y="99"/>
                      <a:pt x="552" y="76"/>
                    </a:cubicBezTo>
                    <a:cubicBezTo>
                      <a:pt x="563" y="53"/>
                      <a:pt x="615" y="10"/>
                      <a:pt x="638" y="8"/>
                    </a:cubicBezTo>
                    <a:cubicBezTo>
                      <a:pt x="661" y="6"/>
                      <a:pt x="670" y="52"/>
                      <a:pt x="688" y="62"/>
                    </a:cubicBezTo>
                    <a:cubicBezTo>
                      <a:pt x="706" y="72"/>
                      <a:pt x="735" y="69"/>
                      <a:pt x="744" y="70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7" name="Freeform 36"/>
              <p:cNvSpPr>
                <a:spLocks/>
              </p:cNvSpPr>
              <p:nvPr/>
            </p:nvSpPr>
            <p:spPr bwMode="auto">
              <a:xfrm>
                <a:off x="2594" y="2998"/>
                <a:ext cx="400" cy="72"/>
              </a:xfrm>
              <a:custGeom>
                <a:avLst/>
                <a:gdLst>
                  <a:gd name="T0" fmla="*/ 0 w 616"/>
                  <a:gd name="T1" fmla="*/ 0 h 170"/>
                  <a:gd name="T2" fmla="*/ 1 w 616"/>
                  <a:gd name="T3" fmla="*/ 0 h 170"/>
                  <a:gd name="T4" fmla="*/ 1 w 616"/>
                  <a:gd name="T5" fmla="*/ 0 h 170"/>
                  <a:gd name="T6" fmla="*/ 1 w 616"/>
                  <a:gd name="T7" fmla="*/ 0 h 170"/>
                  <a:gd name="T8" fmla="*/ 1 w 616"/>
                  <a:gd name="T9" fmla="*/ 0 h 170"/>
                  <a:gd name="T10" fmla="*/ 1 w 616"/>
                  <a:gd name="T11" fmla="*/ 0 h 170"/>
                  <a:gd name="T12" fmla="*/ 1 w 616"/>
                  <a:gd name="T13" fmla="*/ 0 h 170"/>
                  <a:gd name="T14" fmla="*/ 1 w 616"/>
                  <a:gd name="T15" fmla="*/ 0 h 1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16"/>
                  <a:gd name="T25" fmla="*/ 0 h 170"/>
                  <a:gd name="T26" fmla="*/ 616 w 616"/>
                  <a:gd name="T27" fmla="*/ 170 h 1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16" h="170">
                    <a:moveTo>
                      <a:pt x="0" y="86"/>
                    </a:moveTo>
                    <a:cubicBezTo>
                      <a:pt x="27" y="43"/>
                      <a:pt x="54" y="0"/>
                      <a:pt x="82" y="12"/>
                    </a:cubicBezTo>
                    <a:cubicBezTo>
                      <a:pt x="110" y="24"/>
                      <a:pt x="136" y="160"/>
                      <a:pt x="168" y="160"/>
                    </a:cubicBezTo>
                    <a:cubicBezTo>
                      <a:pt x="200" y="160"/>
                      <a:pt x="243" y="11"/>
                      <a:pt x="276" y="10"/>
                    </a:cubicBezTo>
                    <a:cubicBezTo>
                      <a:pt x="309" y="9"/>
                      <a:pt x="337" y="154"/>
                      <a:pt x="368" y="154"/>
                    </a:cubicBezTo>
                    <a:cubicBezTo>
                      <a:pt x="399" y="154"/>
                      <a:pt x="430" y="11"/>
                      <a:pt x="460" y="12"/>
                    </a:cubicBezTo>
                    <a:cubicBezTo>
                      <a:pt x="490" y="13"/>
                      <a:pt x="520" y="146"/>
                      <a:pt x="546" y="158"/>
                    </a:cubicBezTo>
                    <a:cubicBezTo>
                      <a:pt x="572" y="170"/>
                      <a:pt x="605" y="96"/>
                      <a:pt x="616" y="84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8" name="Line 37"/>
              <p:cNvSpPr>
                <a:spLocks noChangeShapeType="1"/>
              </p:cNvSpPr>
              <p:nvPr/>
            </p:nvSpPr>
            <p:spPr bwMode="auto">
              <a:xfrm>
                <a:off x="2152" y="303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9" name="Line 38"/>
              <p:cNvSpPr>
                <a:spLocks noChangeShapeType="1"/>
              </p:cNvSpPr>
              <p:nvPr/>
            </p:nvSpPr>
            <p:spPr bwMode="auto">
              <a:xfrm>
                <a:off x="2588" y="269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10" name="Line 39"/>
              <p:cNvSpPr>
                <a:spLocks noChangeShapeType="1"/>
              </p:cNvSpPr>
              <p:nvPr/>
            </p:nvSpPr>
            <p:spPr bwMode="auto">
              <a:xfrm flipV="1">
                <a:off x="2590" y="2694"/>
                <a:ext cx="0" cy="342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4602" name="Text Box 40"/>
            <p:cNvSpPr txBox="1">
              <a:spLocks noChangeArrowheads="1"/>
            </p:cNvSpPr>
            <p:nvPr/>
          </p:nvSpPr>
          <p:spPr bwMode="auto">
            <a:xfrm>
              <a:off x="675" y="2958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4603" name="Text Box 41"/>
            <p:cNvSpPr txBox="1">
              <a:spLocks noChangeArrowheads="1"/>
            </p:cNvSpPr>
            <p:nvPr/>
          </p:nvSpPr>
          <p:spPr bwMode="auto">
            <a:xfrm>
              <a:off x="1756" y="2526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4604" name="Text Box 42"/>
            <p:cNvSpPr txBox="1">
              <a:spLocks noChangeArrowheads="1"/>
            </p:cNvSpPr>
            <p:nvPr/>
          </p:nvSpPr>
          <p:spPr bwMode="auto">
            <a:xfrm>
              <a:off x="659" y="2526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24605" name="Text Box 43"/>
            <p:cNvSpPr txBox="1">
              <a:spLocks noChangeArrowheads="1"/>
            </p:cNvSpPr>
            <p:nvPr/>
          </p:nvSpPr>
          <p:spPr bwMode="auto">
            <a:xfrm>
              <a:off x="1735" y="2950"/>
              <a:ext cx="2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Symbol" pitchFamily="18" charset="2"/>
                </a:rPr>
                <a:t>g</a:t>
              </a:r>
              <a:endParaRPr lang="en-US" altLang="ja-JP" sz="1400">
                <a:solidFill>
                  <a:srgbClr val="00B05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990600" y="1143000"/>
            <a:ext cx="1112838" cy="812800"/>
            <a:chOff x="724" y="3120"/>
            <a:chExt cx="1253" cy="955"/>
          </a:xfrm>
        </p:grpSpPr>
        <p:sp>
          <p:nvSpPr>
            <p:cNvPr id="24592" name="Line 13"/>
            <p:cNvSpPr>
              <a:spLocks noChangeShapeType="1"/>
            </p:cNvSpPr>
            <p:nvPr/>
          </p:nvSpPr>
          <p:spPr bwMode="auto">
            <a:xfrm rot="19557788" flipV="1">
              <a:off x="859" y="3640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3" name="Freeform 14"/>
            <p:cNvSpPr>
              <a:spLocks/>
            </p:cNvSpPr>
            <p:nvPr/>
          </p:nvSpPr>
          <p:spPr bwMode="auto">
            <a:xfrm rot="2500574">
              <a:off x="1338" y="3639"/>
              <a:ext cx="400" cy="72"/>
            </a:xfrm>
            <a:custGeom>
              <a:avLst/>
              <a:gdLst>
                <a:gd name="T0" fmla="*/ 0 w 616"/>
                <a:gd name="T1" fmla="*/ 0 h 170"/>
                <a:gd name="T2" fmla="*/ 1 w 616"/>
                <a:gd name="T3" fmla="*/ 0 h 170"/>
                <a:gd name="T4" fmla="*/ 1 w 616"/>
                <a:gd name="T5" fmla="*/ 0 h 170"/>
                <a:gd name="T6" fmla="*/ 1 w 616"/>
                <a:gd name="T7" fmla="*/ 0 h 170"/>
                <a:gd name="T8" fmla="*/ 1 w 616"/>
                <a:gd name="T9" fmla="*/ 0 h 170"/>
                <a:gd name="T10" fmla="*/ 1 w 616"/>
                <a:gd name="T11" fmla="*/ 0 h 170"/>
                <a:gd name="T12" fmla="*/ 1 w 616"/>
                <a:gd name="T13" fmla="*/ 0 h 170"/>
                <a:gd name="T14" fmla="*/ 1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4" name="Text Box 15"/>
            <p:cNvSpPr txBox="1">
              <a:spLocks noChangeArrowheads="1"/>
            </p:cNvSpPr>
            <p:nvPr/>
          </p:nvSpPr>
          <p:spPr bwMode="auto">
            <a:xfrm>
              <a:off x="1686" y="3713"/>
              <a:ext cx="291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24595" name="Oval 16"/>
            <p:cNvSpPr>
              <a:spLocks noChangeArrowheads="1"/>
            </p:cNvSpPr>
            <p:nvPr/>
          </p:nvSpPr>
          <p:spPr bwMode="auto">
            <a:xfrm>
              <a:off x="1136" y="3424"/>
              <a:ext cx="288" cy="144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ja-JP" sz="1800" b="0">
                <a:latin typeface="Arial" charset="0"/>
              </a:endParaRPr>
            </a:p>
          </p:txBody>
        </p:sp>
        <p:sp>
          <p:nvSpPr>
            <p:cNvPr id="24596" name="Line 17"/>
            <p:cNvSpPr>
              <a:spLocks noChangeShapeType="1"/>
            </p:cNvSpPr>
            <p:nvPr/>
          </p:nvSpPr>
          <p:spPr bwMode="auto">
            <a:xfrm rot="2042212" flipH="1" flipV="1">
              <a:off x="859" y="3265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7" name="Line 18"/>
            <p:cNvSpPr>
              <a:spLocks noChangeShapeType="1"/>
            </p:cNvSpPr>
            <p:nvPr/>
          </p:nvSpPr>
          <p:spPr bwMode="auto">
            <a:xfrm rot="19557788" flipV="1">
              <a:off x="1351" y="3277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8" name="Text Box 19"/>
            <p:cNvSpPr txBox="1">
              <a:spLocks noChangeArrowheads="1"/>
            </p:cNvSpPr>
            <p:nvPr/>
          </p:nvSpPr>
          <p:spPr bwMode="auto">
            <a:xfrm>
              <a:off x="1650" y="3137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</a:p>
          </p:txBody>
        </p:sp>
        <p:sp>
          <p:nvSpPr>
            <p:cNvPr id="24599" name="Text Box 20"/>
            <p:cNvSpPr txBox="1">
              <a:spLocks noChangeArrowheads="1"/>
            </p:cNvSpPr>
            <p:nvPr/>
          </p:nvSpPr>
          <p:spPr bwMode="auto">
            <a:xfrm>
              <a:off x="724" y="3692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r</a:t>
              </a:r>
            </a:p>
          </p:txBody>
        </p:sp>
        <p:sp>
          <p:nvSpPr>
            <p:cNvPr id="24600" name="Text Box 21"/>
            <p:cNvSpPr txBox="1">
              <a:spLocks noChangeArrowheads="1"/>
            </p:cNvSpPr>
            <p:nvPr/>
          </p:nvSpPr>
          <p:spPr bwMode="auto">
            <a:xfrm>
              <a:off x="731" y="3120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</a:p>
          </p:txBody>
        </p:sp>
      </p:grpSp>
      <p:cxnSp>
        <p:nvCxnSpPr>
          <p:cNvPr id="12295" name="Straight Arrow Connector 30"/>
          <p:cNvCxnSpPr>
            <a:cxnSpLocks noChangeShapeType="1"/>
          </p:cNvCxnSpPr>
          <p:nvPr/>
        </p:nvCxnSpPr>
        <p:spPr bwMode="auto">
          <a:xfrm rot="5400000">
            <a:off x="1371601" y="2209800"/>
            <a:ext cx="609600" cy="3175"/>
          </a:xfrm>
          <a:prstGeom prst="straightConnector1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6" name="Straight Arrow Connector 31"/>
          <p:cNvCxnSpPr>
            <a:cxnSpLocks noChangeShapeType="1"/>
          </p:cNvCxnSpPr>
          <p:nvPr/>
        </p:nvCxnSpPr>
        <p:spPr bwMode="auto">
          <a:xfrm rot="5400000">
            <a:off x="3124200" y="3124200"/>
            <a:ext cx="2362200" cy="76200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Freeform 30"/>
          <p:cNvSpPr>
            <a:spLocks/>
          </p:cNvSpPr>
          <p:nvPr/>
        </p:nvSpPr>
        <p:spPr bwMode="auto">
          <a:xfrm>
            <a:off x="2039938" y="2363788"/>
            <a:ext cx="2889250" cy="1962150"/>
          </a:xfrm>
          <a:custGeom>
            <a:avLst/>
            <a:gdLst>
              <a:gd name="T0" fmla="*/ 0 w 2888166"/>
              <a:gd name="T1" fmla="*/ 0 h 1962614"/>
              <a:gd name="T2" fmla="*/ 463071 w 2888166"/>
              <a:gd name="T3" fmla="*/ 431416 h 1962614"/>
              <a:gd name="T4" fmla="*/ 1152031 w 2888166"/>
              <a:gd name="T5" fmla="*/ 940263 h 1962614"/>
              <a:gd name="T6" fmla="*/ 1931341 w 2888166"/>
              <a:gd name="T7" fmla="*/ 1438054 h 1962614"/>
              <a:gd name="T8" fmla="*/ 2688060 w 2888166"/>
              <a:gd name="T9" fmla="*/ 1836281 h 1962614"/>
              <a:gd name="T10" fmla="*/ 2925242 w 2888166"/>
              <a:gd name="T11" fmla="*/ 1946899 h 1962614"/>
              <a:gd name="T12" fmla="*/ 2925242 w 2888166"/>
              <a:gd name="T13" fmla="*/ 1946899 h 19626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88166"/>
              <a:gd name="T22" fmla="*/ 0 h 1962614"/>
              <a:gd name="T23" fmla="*/ 2888166 w 2888166"/>
              <a:gd name="T24" fmla="*/ 1962614 h 19626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88166" h="1962614">
                <a:moveTo>
                  <a:pt x="0" y="0"/>
                </a:moveTo>
                <a:cubicBezTo>
                  <a:pt x="133814" y="138461"/>
                  <a:pt x="267629" y="276922"/>
                  <a:pt x="457200" y="434897"/>
                </a:cubicBezTo>
                <a:cubicBezTo>
                  <a:pt x="646771" y="592872"/>
                  <a:pt x="895815" y="778726"/>
                  <a:pt x="1137425" y="947853"/>
                </a:cubicBezTo>
                <a:cubicBezTo>
                  <a:pt x="1379035" y="1116980"/>
                  <a:pt x="1654098" y="1299116"/>
                  <a:pt x="1906859" y="1449658"/>
                </a:cubicBezTo>
                <a:cubicBezTo>
                  <a:pt x="2159620" y="1600200"/>
                  <a:pt x="2490439" y="1765609"/>
                  <a:pt x="2653990" y="1851102"/>
                </a:cubicBezTo>
                <a:cubicBezTo>
                  <a:pt x="2817541" y="1936595"/>
                  <a:pt x="2888166" y="1962614"/>
                  <a:pt x="2888166" y="1962614"/>
                </a:cubicBezTo>
              </a:path>
            </a:pathLst>
          </a:cu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5400000">
            <a:off x="2247901" y="2476500"/>
            <a:ext cx="1143000" cy="3175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89163" y="1335088"/>
            <a:ext cx="151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err="1">
                <a:solidFill>
                  <a:srgbClr val="00B0F0"/>
                </a:solidFill>
                <a:latin typeface="+mn-lt"/>
              </a:rPr>
              <a:t>hadron</a:t>
            </a:r>
            <a:r>
              <a:rPr lang="en-US" altLang="ja-JP" dirty="0">
                <a:solidFill>
                  <a:srgbClr val="00B0F0"/>
                </a:solidFill>
                <a:latin typeface="+mn-lt"/>
              </a:rPr>
              <a:t> decay</a:t>
            </a:r>
          </a:p>
          <a:p>
            <a:pPr>
              <a:defRPr/>
            </a:pPr>
            <a:r>
              <a:rPr lang="en-US" altLang="ja-JP" dirty="0">
                <a:solidFill>
                  <a:srgbClr val="00B0F0"/>
                </a:solidFill>
                <a:latin typeface="+mn-lt"/>
              </a:rPr>
              <a:t>photons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13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830775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804988"/>
            <a:ext cx="38703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795588"/>
            <a:ext cx="44561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Cent0Option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86038"/>
            <a:ext cx="25717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13"/>
          <p:cNvSpPr>
            <a:spLocks noChangeArrowheads="1"/>
          </p:cNvSpPr>
          <p:nvPr/>
        </p:nvSpPr>
        <p:spPr bwMode="auto">
          <a:xfrm>
            <a:off x="2143125" y="2714625"/>
            <a:ext cx="1771650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ja-JP" sz="1200" dirty="0">
                <a:latin typeface="+mn-lt"/>
              </a:rPr>
              <a:t>PRL 94, 232301 (2005)</a:t>
            </a:r>
          </a:p>
        </p:txBody>
      </p:sp>
      <p:sp>
        <p:nvSpPr>
          <p:cNvPr id="25606" name="タイトル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Naïve Way: Direct Real Photons</a:t>
            </a:r>
            <a:endParaRPr lang="ja-JP" altLang="en-US" smtClean="0"/>
          </a:p>
        </p:txBody>
      </p:sp>
      <p:sp>
        <p:nvSpPr>
          <p:cNvPr id="25613" name="コンテンツ プレースホルダ 17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measured as “excess” above hadron decay photon</a:t>
            </a:r>
          </a:p>
          <a:p>
            <a:pPr lvl="1"/>
            <a:r>
              <a:rPr lang="en-US" altLang="ja-JP" smtClean="0"/>
              <a:t>Au+Au result consistent with pQCD×binary scaling</a:t>
            </a:r>
          </a:p>
          <a:p>
            <a:r>
              <a:rPr lang="en-US" altLang="ja-JP" smtClean="0"/>
              <a:t>challenging at lower </a:t>
            </a:r>
            <a:r>
              <a:rPr lang="en-US" altLang="ja-JP" i="1" smtClean="0"/>
              <a:t>p</a:t>
            </a:r>
            <a:r>
              <a:rPr lang="en-US" altLang="ja-JP" baseline="-25000" smtClean="0"/>
              <a:t>T</a:t>
            </a:r>
            <a:r>
              <a:rPr lang="en-US" altLang="ja-JP" smtClean="0"/>
              <a:t> due to smaller S/B ratio</a:t>
            </a:r>
            <a:endParaRPr lang="ja-JP" altLang="en-US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14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9001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2 0.08929 L 5E-6 -8.11936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-44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00375"/>
            <a:ext cx="4786312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コンテンツ プレースホルダ 19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low mass electron-positron pairs</a:t>
            </a:r>
          </a:p>
          <a:p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: </a:t>
            </a:r>
            <a:r>
              <a:rPr lang="en-US" altLang="ja-JP" dirty="0" err="1" smtClean="0"/>
              <a:t>hadronic</a:t>
            </a:r>
            <a:r>
              <a:rPr lang="en-US" altLang="ja-JP" dirty="0" smtClean="0"/>
              <a:t> decay + </a:t>
            </a:r>
            <a:r>
              <a:rPr lang="en-US" altLang="ja-JP" dirty="0" err="1" smtClean="0"/>
              <a:t>pQCD</a:t>
            </a:r>
            <a:r>
              <a:rPr lang="en-US" altLang="ja-JP" dirty="0" smtClean="0"/>
              <a:t> photon at 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altLang="ja-JP" baseline="-25000" dirty="0" smtClean="0"/>
          </a:p>
          <a:p>
            <a:r>
              <a:rPr lang="en-US" altLang="ja-JP" dirty="0" err="1" smtClean="0"/>
              <a:t>Au+Au</a:t>
            </a:r>
            <a:r>
              <a:rPr lang="en-US" altLang="ja-JP" dirty="0" smtClean="0"/>
              <a:t>: enhancement above ~ 135 MeV</a:t>
            </a:r>
          </a:p>
          <a:p>
            <a:pPr lvl="1"/>
            <a:r>
              <a:rPr lang="en-US" altLang="ja-JP" dirty="0" smtClean="0"/>
              <a:t>no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 decay virtual photon background above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mass</a:t>
            </a:r>
            <a:endParaRPr lang="ja-JP" altLang="en-US" dirty="0" smtClean="0"/>
          </a:p>
        </p:txBody>
      </p:sp>
      <p:pic>
        <p:nvPicPr>
          <p:cNvPr id="26628" name="Picture 19" descr="C:\Users\Yasuyuki Akiba\Desktop\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214688"/>
            <a:ext cx="178752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タイトル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Alternative: “Almost Real” Photons</a:t>
            </a:r>
            <a:endParaRPr lang="ja-JP" altLang="en-US" smtClean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643563" y="543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PRL 104, 132301 (2010)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15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735655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357313"/>
            <a:ext cx="4429125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コンテンツ プレースホルダ 17"/>
          <p:cNvSpPr>
            <a:spLocks noGrp="1"/>
          </p:cNvSpPr>
          <p:nvPr>
            <p:ph idx="13"/>
          </p:nvPr>
        </p:nvSpPr>
        <p:spPr>
          <a:xfrm>
            <a:off x="4286250" y="1319213"/>
            <a:ext cx="4533900" cy="4033837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real and virtual photon methods </a:t>
            </a:r>
            <a:r>
              <a:rPr lang="en-US" altLang="ja-JP" dirty="0" err="1" smtClean="0"/>
              <a:t>consisitent</a:t>
            </a:r>
            <a:endParaRPr lang="en-US" altLang="ja-JP" dirty="0"/>
          </a:p>
          <a:p>
            <a:pPr>
              <a:defRPr/>
            </a:pPr>
            <a:r>
              <a:rPr lang="en-US" altLang="ja-JP" dirty="0" err="1" smtClean="0"/>
              <a:t>Au+Au</a:t>
            </a:r>
            <a:r>
              <a:rPr lang="en-US" altLang="ja-JP" dirty="0" smtClean="0"/>
              <a:t>: “thermal” excess</a:t>
            </a:r>
            <a:endParaRPr lang="en-US" altLang="ja-JP" dirty="0"/>
          </a:p>
          <a:p>
            <a:pPr lvl="1">
              <a:defRPr/>
            </a:pPr>
            <a:r>
              <a:rPr lang="en-US" altLang="ja-JP" dirty="0" smtClean="0"/>
              <a:t>~ </a:t>
            </a:r>
            <a:r>
              <a:rPr lang="en-US" altLang="ja-JP" dirty="0"/>
              <a:t>exponential </a:t>
            </a:r>
            <a:r>
              <a:rPr lang="en-US" altLang="ja-JP" dirty="0" smtClean="0"/>
              <a:t>with slope 221 </a:t>
            </a:r>
            <a:r>
              <a:rPr lang="en-US" altLang="ja-JP" dirty="0">
                <a:sym typeface="Symbol" pitchFamily="18" charset="2"/>
              </a:rPr>
              <a:t> </a:t>
            </a:r>
            <a:r>
              <a:rPr lang="en-US" altLang="ja-JP" dirty="0"/>
              <a:t>19</a:t>
            </a:r>
            <a:r>
              <a:rPr lang="en-US" altLang="ja-JP" dirty="0">
                <a:sym typeface="Symbol" pitchFamily="18" charset="2"/>
              </a:rPr>
              <a:t> </a:t>
            </a:r>
            <a:r>
              <a:rPr lang="en-US" altLang="ja-JP" dirty="0"/>
              <a:t> 19 </a:t>
            </a:r>
            <a:r>
              <a:rPr lang="en-US" altLang="ja-JP" dirty="0" smtClean="0"/>
              <a:t>MeV</a:t>
            </a:r>
          </a:p>
          <a:p>
            <a:pPr>
              <a:defRPr/>
            </a:pPr>
            <a:r>
              <a:rPr lang="en-US" altLang="ja-JP" i="1" dirty="0"/>
              <a:t>c</a:t>
            </a:r>
            <a:r>
              <a:rPr lang="en-US" altLang="ja-JP" i="1" dirty="0" smtClean="0"/>
              <a:t>f.</a:t>
            </a:r>
            <a:r>
              <a:rPr lang="en-US" altLang="ja-JP" dirty="0" smtClean="0"/>
              <a:t> </a:t>
            </a:r>
            <a:r>
              <a:rPr lang="en-US" altLang="ja-JP" i="1" dirty="0" err="1"/>
              <a:t>p</a:t>
            </a:r>
            <a:r>
              <a:rPr lang="en-US" altLang="ja-JP" dirty="0" err="1"/>
              <a:t>+</a:t>
            </a:r>
            <a:r>
              <a:rPr lang="en-US" altLang="ja-JP" i="1" dirty="0" err="1"/>
              <a:t>p</a:t>
            </a:r>
            <a:r>
              <a:rPr lang="en-US" altLang="ja-JP" dirty="0"/>
              <a:t> </a:t>
            </a:r>
            <a:r>
              <a:rPr lang="en-US" altLang="ja-JP" dirty="0" smtClean="0"/>
              <a:t>data</a:t>
            </a:r>
          </a:p>
          <a:p>
            <a:pPr lvl="1">
              <a:defRPr/>
            </a:pPr>
            <a:r>
              <a:rPr lang="en-US" altLang="ja-JP" dirty="0" smtClean="0"/>
              <a:t>consistent </a:t>
            </a:r>
            <a:r>
              <a:rPr lang="en-US" altLang="ja-JP" dirty="0"/>
              <a:t>with </a:t>
            </a:r>
            <a:r>
              <a:rPr lang="en-US" altLang="ja-JP" dirty="0" err="1"/>
              <a:t>pQCD</a:t>
            </a:r>
            <a:r>
              <a:rPr lang="en-US" altLang="ja-JP" dirty="0"/>
              <a:t> down to low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altLang="ja-JP" dirty="0"/>
          </a:p>
          <a:p>
            <a:pPr marL="0" indent="0">
              <a:buFont typeface="Wingdings" pitchFamily="2" charset="2"/>
              <a:buNone/>
              <a:defRPr/>
            </a:pPr>
            <a:endParaRPr lang="en-US" altLang="ja-JP" dirty="0"/>
          </a:p>
        </p:txBody>
      </p:sp>
      <p:sp>
        <p:nvSpPr>
          <p:cNvPr id="27657" name="TextBox 6"/>
          <p:cNvSpPr txBox="1">
            <a:spLocks noChangeArrowheads="1"/>
          </p:cNvSpPr>
          <p:nvPr/>
        </p:nvSpPr>
        <p:spPr bwMode="auto">
          <a:xfrm>
            <a:off x="4357688" y="5429250"/>
            <a:ext cx="2428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NLO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pQCD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 (W.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Vogelsang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sp>
        <p:nvSpPr>
          <p:cNvPr id="27653" name="タイトル 16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smtClean="0"/>
              <a:t>Direct Photon Spectra via </a:t>
            </a:r>
            <a:r>
              <a:rPr lang="en-US" altLang="ja-JP" smtClean="0">
                <a:latin typeface="Symbol" pitchFamily="18" charset="2"/>
              </a:rPr>
              <a:t>g </a:t>
            </a:r>
            <a:r>
              <a:rPr lang="en-US" altLang="ja-JP" smtClean="0"/>
              <a:t>and </a:t>
            </a:r>
            <a:r>
              <a:rPr lang="en-US" altLang="ja-JP" smtClean="0">
                <a:latin typeface="Symbol" pitchFamily="18" charset="2"/>
              </a:rPr>
              <a:t>g</a:t>
            </a:r>
            <a:r>
              <a:rPr lang="en-US" altLang="ja-JP" smtClean="0"/>
              <a:t>*</a:t>
            </a:r>
            <a:endParaRPr lang="ja-JP" altLang="en-US" smtClean="0"/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357688" y="5178425"/>
            <a:ext cx="4606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 PRL 104, 132301 (2010)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2051050" y="4005263"/>
            <a:ext cx="2300288" cy="720725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1908175" y="2600325"/>
            <a:ext cx="2443163" cy="0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 6"/>
          <p:cNvSpPr/>
          <p:nvPr/>
        </p:nvSpPr>
        <p:spPr>
          <a:xfrm>
            <a:off x="827088" y="1628775"/>
            <a:ext cx="1081087" cy="237648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16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694608"/>
      </p:ext>
    </p:extLst>
  </p:cSld>
  <p:clrMapOvr>
    <a:masterClrMapping/>
  </p:clrMapOvr>
  <p:transition xmlns:p14="http://schemas.microsoft.com/office/powerpoint/2010/main" spd="slow" advTm="617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Initial Temperature Evaluation</a:t>
            </a:r>
            <a:endParaRPr lang="ja-JP" altLang="en-US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214563"/>
            <a:ext cx="3786187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2781300"/>
            <a:ext cx="42513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コネクタ 17"/>
          <p:cNvCxnSpPr/>
          <p:nvPr/>
        </p:nvCxnSpPr>
        <p:spPr>
          <a:xfrm>
            <a:off x="4945063" y="4679950"/>
            <a:ext cx="347662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945063" y="4818063"/>
            <a:ext cx="34766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065713" y="4330700"/>
            <a:ext cx="714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70C0"/>
                </a:solidFill>
                <a:latin typeface="+mn-lt"/>
              </a:rPr>
              <a:t>slope</a:t>
            </a:r>
            <a:endParaRPr lang="ja-JP" alt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46663" y="4772025"/>
            <a:ext cx="2419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+mn-lt"/>
              </a:rPr>
              <a:t>transition temperature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282825" y="4818063"/>
            <a:ext cx="2360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PRC 81, 034911 (2010)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4221311" y="5358978"/>
            <a:ext cx="33750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ALICE, PLB 754, 235-248 (2016)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Picture 2" descr="http://i.andhranews.net/Books/Guinness-World-Record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31" y="2975392"/>
            <a:ext cx="1880833" cy="18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3536732"/>
            <a:ext cx="1948716" cy="2232248"/>
          </a:xfrm>
          <a:prstGeom prst="rect">
            <a:avLst/>
          </a:prstGeom>
        </p:spPr>
      </p:pic>
      <p:sp>
        <p:nvSpPr>
          <p:cNvPr id="29698" name="コンテンツ プレースホルダ 14"/>
          <p:cNvSpPr>
            <a:spLocks noGrp="1"/>
          </p:cNvSpPr>
          <p:nvPr>
            <p:ph idx="13"/>
          </p:nvPr>
        </p:nvSpPr>
        <p:spPr>
          <a:xfrm>
            <a:off x="457200" y="1143000"/>
            <a:ext cx="8307388" cy="5167313"/>
          </a:xfrm>
        </p:spPr>
        <p:txBody>
          <a:bodyPr/>
          <a:lstStyle/>
          <a:p>
            <a:r>
              <a:rPr lang="en-US" altLang="ja-JP" dirty="0" smtClean="0"/>
              <a:t>initial temperature &gt; data slope ~ 220 MeV</a:t>
            </a:r>
          </a:p>
          <a:p>
            <a:r>
              <a:rPr lang="en-US" altLang="ja-JP" dirty="0" smtClean="0"/>
              <a:t>300–600 MeV (model dependence within factor 2)</a:t>
            </a:r>
          </a:p>
          <a:p>
            <a:pPr lvl="1"/>
            <a:r>
              <a:rPr lang="en-US" altLang="ja-JP" dirty="0" smtClean="0"/>
              <a:t>hydro-dynamic description</a:t>
            </a:r>
          </a:p>
          <a:p>
            <a:pPr lvl="2"/>
            <a:r>
              <a:rPr lang="en-US" altLang="ja-JP" dirty="0" smtClean="0"/>
              <a:t>w/ </a:t>
            </a:r>
            <a:r>
              <a:rPr lang="en-US" altLang="ja-JP" i="1" dirty="0" smtClean="0">
                <a:latin typeface="Symbol" pitchFamily="18" charset="2"/>
              </a:rPr>
              <a:t>t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= 0.15–0.6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/>
              <a:t>slope at 2.76 </a:t>
            </a:r>
            <a:r>
              <a:rPr lang="en-US" altLang="ja-JP" dirty="0" err="1"/>
              <a:t>TeV</a:t>
            </a:r>
            <a:r>
              <a:rPr lang="en-US" altLang="ja-JP" dirty="0"/>
              <a:t>: 297 </a:t>
            </a:r>
            <a:r>
              <a:rPr lang="en-US" altLang="ja-JP" dirty="0">
                <a:sym typeface="Symbol" pitchFamily="18" charset="2"/>
              </a:rPr>
              <a:t> 12</a:t>
            </a:r>
            <a:r>
              <a:rPr lang="en-US" altLang="ja-JP" dirty="0"/>
              <a:t> (stat.) </a:t>
            </a:r>
            <a:r>
              <a:rPr lang="en-US" altLang="ja-JP" dirty="0">
                <a:sym typeface="Symbol" pitchFamily="18" charset="2"/>
              </a:rPr>
              <a:t> 4</a:t>
            </a:r>
            <a:r>
              <a:rPr lang="en-US" altLang="ja-JP" dirty="0"/>
              <a:t>1 (sys.) MeV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i="1" dirty="0" smtClean="0"/>
              <a:t>cf.</a:t>
            </a:r>
            <a:r>
              <a:rPr lang="en-US" altLang="ja-JP" dirty="0" smtClean="0"/>
              <a:t> phase transition predicted at ~ 170 MeV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17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0549515"/>
      </p:ext>
    </p:extLst>
  </p:cSld>
  <p:clrMapOvr>
    <a:masterClrMapping/>
  </p:clrMapOvr>
  <p:transition xmlns:p14="http://schemas.microsoft.com/office/powerpoint/2010/main" spd="slow" advTm="737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14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0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97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056063" y="2588419"/>
            <a:ext cx="39719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0">
              <a:latin typeface="Arial" charset="0"/>
            </a:endParaRPr>
          </a:p>
        </p:txBody>
      </p:sp>
      <p:sp>
        <p:nvSpPr>
          <p:cNvPr id="29703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/>
              <a:t>RHIC </a:t>
            </a:r>
            <a:r>
              <a:rPr lang="en-US" altLang="ja-JP" dirty="0" smtClean="0"/>
              <a:t>Outcome: Boundary Crossed</a:t>
            </a:r>
            <a:endParaRPr lang="ja-JP" altLang="en-US" dirty="0" smtClean="0"/>
          </a:p>
        </p:txBody>
      </p:sp>
      <p:sp>
        <p:nvSpPr>
          <p:cNvPr id="26" name="角丸四角形 25"/>
          <p:cNvSpPr/>
          <p:nvPr/>
        </p:nvSpPr>
        <p:spPr>
          <a:xfrm>
            <a:off x="790746" y="-27384"/>
            <a:ext cx="357187" cy="343428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 rot="5400000">
            <a:off x="6935719" y="3847812"/>
            <a:ext cx="357188" cy="298026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342459" y="4445470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4860032" y="2171179"/>
            <a:ext cx="3528392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F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. </a:t>
            </a:r>
            <a:r>
              <a:rPr lang="en-US" altLang="ja-JP" sz="1600" dirty="0" err="1" smtClean="0">
                <a:solidFill>
                  <a:srgbClr val="000090"/>
                </a:solidFill>
                <a:latin typeface="+mn-lt"/>
              </a:rPr>
              <a:t>Karsch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,</a:t>
            </a:r>
          </a:p>
          <a:p>
            <a:pPr>
              <a:lnSpc>
                <a:spcPct val="80000"/>
              </a:lnSpc>
            </a:pP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Lect. Notes Phys. 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583, 209 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(</a:t>
            </a:r>
            <a:r>
              <a:rPr lang="en-US" altLang="ja-JP" sz="1600" dirty="0" smtClean="0">
                <a:solidFill>
                  <a:srgbClr val="000090"/>
                </a:solidFill>
                <a:latin typeface="+mn-lt"/>
              </a:rPr>
              <a:t>2002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)</a:t>
            </a:r>
            <a:endParaRPr lang="en-US" altLang="ja-JP" sz="160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1285875" y="2841625"/>
            <a:ext cx="1550988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FF"/>
                </a:solidFill>
              </a:rPr>
              <a:t>“perfect fluid”</a:t>
            </a:r>
            <a:endParaRPr lang="ja-JP" altLang="en-US">
              <a:solidFill>
                <a:srgbClr val="FF00FF"/>
              </a:solidFill>
            </a:endParaRP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1285875" y="2127250"/>
            <a:ext cx="136525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“free gas” ?</a:t>
            </a:r>
            <a:endParaRPr lang="ja-JP" altLang="en-US">
              <a:solidFill>
                <a:srgbClr val="FF0000"/>
              </a:solidFill>
            </a:endParaRPr>
          </a:p>
        </p:txBody>
      </p:sp>
      <p:cxnSp>
        <p:nvCxnSpPr>
          <p:cNvPr id="32" name="直線矢印コネクタ 31"/>
          <p:cNvCxnSpPr>
            <a:stCxn id="31" idx="0"/>
          </p:cNvCxnSpPr>
          <p:nvPr/>
        </p:nvCxnSpPr>
        <p:spPr>
          <a:xfrm flipV="1">
            <a:off x="1968500" y="1555750"/>
            <a:ext cx="0" cy="5715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18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940630"/>
      </p:ext>
    </p:extLst>
  </p:cSld>
  <p:clrMapOvr>
    <a:masterClrMapping/>
  </p:clrMapOvr>
  <p:transition xmlns:p14="http://schemas.microsoft.com/office/powerpoint/2010/main" spd="slow" advTm="747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/>
              <a:t>u</a:t>
            </a:r>
            <a:r>
              <a:rPr lang="en-US" altLang="ja-JP" dirty="0" smtClean="0"/>
              <a:t>nique features of quark matter physics</a:t>
            </a:r>
          </a:p>
          <a:p>
            <a:pPr lvl="1" eaLnBrk="1" hangingPunct="1"/>
            <a:r>
              <a:rPr lang="en-US" altLang="ja-JP" dirty="0" smtClean="0"/>
              <a:t>to look into “parallel world” across phase boundary </a:t>
            </a:r>
          </a:p>
          <a:p>
            <a:pPr eaLnBrk="1" hangingPunct="1"/>
            <a:r>
              <a:rPr lang="en-US" altLang="ja-JP" dirty="0" smtClean="0"/>
              <a:t>discovery of quark matter (at BNL RHIC)</a:t>
            </a:r>
          </a:p>
          <a:p>
            <a:pPr lvl="1" eaLnBrk="1" hangingPunct="1"/>
            <a:r>
              <a:rPr lang="en-US" altLang="ja-JP" dirty="0" smtClean="0"/>
              <a:t>achieved temperature </a:t>
            </a:r>
            <a:r>
              <a:rPr lang="en-US" altLang="ja-JP" sz="1800" dirty="0" smtClean="0"/>
              <a:t>and</a:t>
            </a:r>
            <a:r>
              <a:rPr lang="en-US" altLang="ja-JP" dirty="0" smtClean="0"/>
              <a:t> regime on phase diagram</a:t>
            </a:r>
          </a:p>
          <a:p>
            <a:pPr eaLnBrk="1" hangingPunct="1"/>
            <a:r>
              <a:rPr lang="en-US" altLang="ja-JP" dirty="0" smtClean="0"/>
              <a:t>advanced studies (at CERN LHC)</a:t>
            </a:r>
          </a:p>
          <a:p>
            <a:pPr lvl="1" eaLnBrk="1" hangingPunct="1"/>
            <a:r>
              <a:rPr lang="en-US" altLang="ja-JP" dirty="0" smtClean="0"/>
              <a:t>properties of fireball </a:t>
            </a:r>
            <a:r>
              <a:rPr lang="en-US" altLang="ja-JP" sz="1800" dirty="0" smtClean="0"/>
              <a:t>and</a:t>
            </a:r>
            <a:r>
              <a:rPr lang="en-US" altLang="ja-JP" dirty="0" smtClean="0"/>
              <a:t> behavior of </a:t>
            </a:r>
            <a:r>
              <a:rPr lang="en-US" altLang="ja-JP" dirty="0" err="1" smtClean="0"/>
              <a:t>deconfined</a:t>
            </a:r>
            <a:r>
              <a:rPr lang="en-US" altLang="ja-JP" dirty="0" smtClean="0"/>
              <a:t> quarks</a:t>
            </a:r>
          </a:p>
          <a:p>
            <a:pPr lvl="1" eaLnBrk="1" hangingPunct="1"/>
            <a:r>
              <a:rPr lang="en-US" altLang="ja-JP" dirty="0" smtClean="0"/>
              <a:t>new topic(s)</a:t>
            </a:r>
          </a:p>
          <a:p>
            <a:pPr lvl="2" eaLnBrk="1" hangingPunct="1"/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mysteries in </a:t>
            </a:r>
            <a:r>
              <a:rPr lang="en-US" altLang="ja-JP" i="1" dirty="0" smtClean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altLang="ja-JP" i="1" dirty="0" smtClean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)+A and </a:t>
            </a:r>
            <a:r>
              <a:rPr lang="en-US" altLang="ja-JP" i="1" dirty="0" err="1" smtClean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en-US" altLang="ja-JP" dirty="0" err="1" smtClean="0">
                <a:solidFill>
                  <a:schemeClr val="bg1">
                    <a:lumMod val="65000"/>
                  </a:schemeClr>
                </a:solidFill>
              </a:rPr>
              <a:t>+</a:t>
            </a:r>
            <a:r>
              <a:rPr lang="en-US" altLang="ja-JP" i="1" dirty="0" err="1" smtClean="0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 collisions</a:t>
            </a:r>
          </a:p>
          <a:p>
            <a:pPr lvl="2" eaLnBrk="1" hangingPunct="1"/>
            <a:r>
              <a:rPr lang="en-US" altLang="ja-JP" dirty="0" smtClean="0"/>
              <a:t>ultra-intense U(1) magnetic field</a:t>
            </a:r>
          </a:p>
          <a:p>
            <a:pPr lvl="1" eaLnBrk="1" hangingPunct="1"/>
            <a:r>
              <a:rPr lang="en-US" altLang="ja-JP" dirty="0" smtClean="0"/>
              <a:t>near future </a:t>
            </a:r>
            <a:r>
              <a:rPr lang="en-US" altLang="ja-JP" dirty="0"/>
              <a:t>p</a:t>
            </a:r>
            <a:r>
              <a:rPr lang="en-US" altLang="ja-JP" dirty="0" smtClean="0"/>
              <a:t>rospects</a:t>
            </a:r>
          </a:p>
          <a:p>
            <a:pPr eaLnBrk="1" hangingPunct="1"/>
            <a:r>
              <a:rPr lang="en-US" altLang="ja-JP" dirty="0" smtClean="0"/>
              <a:t>summary and concluding remarks</a:t>
            </a:r>
          </a:p>
        </p:txBody>
      </p:sp>
      <p:sp>
        <p:nvSpPr>
          <p:cNvPr id="15363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Presentation Outline</a:t>
            </a:r>
            <a:endParaRPr lang="ja-JP" altLang="en-US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6942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tota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719263"/>
            <a:ext cx="4949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54" name="Picture 22" descr="aerial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09738"/>
            <a:ext cx="6858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u="sng" smtClean="0"/>
              <a:t>A</a:t>
            </a:r>
            <a:r>
              <a:rPr lang="en-US" altLang="ja-JP" smtClean="0"/>
              <a:t> </a:t>
            </a:r>
            <a:r>
              <a:rPr lang="en-US" altLang="ja-JP" u="sng" smtClean="0"/>
              <a:t>L</a:t>
            </a:r>
            <a:r>
              <a:rPr lang="en-US" altLang="ja-JP" smtClean="0"/>
              <a:t>arge </a:t>
            </a:r>
            <a:r>
              <a:rPr lang="en-US" altLang="ja-JP" u="sng" smtClean="0"/>
              <a:t>I</a:t>
            </a:r>
            <a:r>
              <a:rPr lang="en-US" altLang="ja-JP" smtClean="0"/>
              <a:t>on </a:t>
            </a:r>
            <a:r>
              <a:rPr lang="en-US" altLang="ja-JP" u="sng" smtClean="0"/>
              <a:t>C</a:t>
            </a:r>
            <a:r>
              <a:rPr lang="en-US" altLang="ja-JP" smtClean="0"/>
              <a:t>ollider </a:t>
            </a:r>
            <a:r>
              <a:rPr lang="en-US" altLang="ja-JP" u="sng" smtClean="0"/>
              <a:t>E</a:t>
            </a:r>
            <a:r>
              <a:rPr lang="en-US" altLang="ja-JP" smtClean="0"/>
              <a:t>xperiment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30744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5" name="Picture 5" descr="Detect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3" name="Picture 8" descr="CMS3d_mediu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" name="Image" r:id="rId12" imgW="1231746" imgH="1002821" progId="">
                  <p:embed/>
                </p:oleObj>
              </mc:Choice>
              <mc:Fallback>
                <p:oleObj name="Image" r:id="rId12" imgW="1231746" imgH="10028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468439"/>
            <a:ext cx="7480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" y="3949816"/>
            <a:ext cx="32395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19" y="3949816"/>
            <a:ext cx="3245656" cy="2160000"/>
          </a:xfrm>
          <a:prstGeom prst="rect">
            <a:avLst/>
          </a:prstGeom>
        </p:spPr>
      </p:pic>
      <p:pic>
        <p:nvPicPr>
          <p:cNvPr id="37" name="Picture 2" descr="C:\Users\sugitate\Documents\ALICE\FotoCollection\0807012_02-A4-at-144-dpi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026734" cy="20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i="1" u="sng" dirty="0" smtClean="0"/>
              <a:t>the</a:t>
            </a:r>
            <a:r>
              <a:rPr lang="en-US" altLang="ja-JP" dirty="0" smtClean="0"/>
              <a:t> nucleus-nucleus collision experiment at LHC</a:t>
            </a:r>
          </a:p>
          <a:p>
            <a:pPr eaLnBrk="1" hangingPunct="1"/>
            <a:r>
              <a:rPr lang="en-US" altLang="ja-JP" dirty="0" smtClean="0"/>
              <a:t>42 countries; 174 institutes; ~1,800 members</a:t>
            </a: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91934" y="4452930"/>
            <a:ext cx="1178608" cy="1596824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19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3339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5.02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per nucleon-nucleon </a:t>
            </a:r>
            <a:r>
              <a:rPr lang="en-US" altLang="ja-JP" dirty="0"/>
              <a:t>pair </a:t>
            </a:r>
            <a:r>
              <a:rPr lang="en-US" altLang="ja-JP" dirty="0" smtClean="0"/>
              <a:t>(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) in 2015</a:t>
            </a:r>
          </a:p>
          <a:p>
            <a:pPr lvl="1"/>
            <a:r>
              <a:rPr lang="en-US" altLang="ja-JP" dirty="0" smtClean="0"/>
              <a:t>25 </a:t>
            </a:r>
            <a:r>
              <a:rPr lang="en-US" altLang="ja-JP" dirty="0"/>
              <a:t>times </a:t>
            </a:r>
            <a:r>
              <a:rPr lang="en-US" altLang="ja-JP" dirty="0" smtClean="0"/>
              <a:t>higher than </a:t>
            </a:r>
            <a:r>
              <a:rPr lang="en-US" altLang="ja-JP" dirty="0"/>
              <a:t>at RHIC</a:t>
            </a:r>
          </a:p>
          <a:p>
            <a:pPr lvl="1"/>
            <a:r>
              <a:rPr lang="en-US" altLang="ja-JP" dirty="0" smtClean="0"/>
              <a:t>design energy at 5.5 </a:t>
            </a:r>
            <a:r>
              <a:rPr lang="en-US" altLang="ja-JP" dirty="0" err="1" smtClean="0"/>
              <a:t>TeV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2.76 </a:t>
            </a:r>
            <a:r>
              <a:rPr lang="en-US" altLang="ja-JP" dirty="0" err="1" smtClean="0"/>
              <a:t>TeV</a:t>
            </a:r>
            <a:r>
              <a:rPr lang="en-US" altLang="ja-JP" dirty="0"/>
              <a:t> </a:t>
            </a:r>
            <a:r>
              <a:rPr lang="en-US" altLang="ja-JP" dirty="0" smtClean="0"/>
              <a:t>in 2010 and 2011</a:t>
            </a:r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Pb-Pb</a:t>
            </a:r>
            <a:r>
              <a:rPr lang="en-US" altLang="ja-JP" dirty="0" smtClean="0"/>
              <a:t> at Highest Ever Energy</a:t>
            </a:r>
            <a:endParaRPr lang="ja-JP" altLang="en-US" dirty="0" smtClean="0"/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4" y="4432117"/>
            <a:ext cx="2160240" cy="15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3925"/>
            <a:ext cx="4932040" cy="2774273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20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07811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362950" cy="51673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fireball compared to that at RHIC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energy density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~3, volume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~2, life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/>
              <a:t>× 1.2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–1.3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~ 16 GeV/fm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(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thermalization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time ~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fm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smtClean="0">
                <a:latin typeface="Franklin Gothic Medium" charset="0"/>
                <a:ea typeface="ＭＳ Ｐゴシック" charset="0"/>
              </a:rPr>
              <a:t>c)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 eaLnBrk="1" hangingPunct="1"/>
            <a:r>
              <a:rPr lang="en-US" altLang="ja-JP" dirty="0">
                <a:latin typeface="Franklin Gothic Medium" charset="0"/>
                <a:ea typeface="ＭＳ Ｐゴシック" charset="0"/>
              </a:rPr>
              <a:t>~ 300 fm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~ 10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fm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>
                <a:latin typeface="Franklin Gothic Medium" charset="0"/>
                <a:ea typeface="ＭＳ Ｐゴシック" charset="0"/>
              </a:rPr>
              <a:t>c</a:t>
            </a: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net quark (baryon) density ~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anti-proton/proton at mid-rapidity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i="1" dirty="0" err="1" smtClean="0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Symbol" charset="0"/>
              </a:rPr>
              <a:t> 900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GeV</a:t>
            </a:r>
            <a:r>
              <a:rPr lang="ja-JP" altLang="en-US" dirty="0">
                <a:latin typeface="Franklin Gothic Medium" charset="0"/>
                <a:ea typeface="ＭＳ Ｐゴシック" charset="0"/>
                <a:sym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	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0.957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 0.006 (stat)  0.014 (sys)</a:t>
            </a:r>
          </a:p>
          <a:p>
            <a:pPr lvl="2"/>
            <a:r>
              <a:rPr lang="en-US" altLang="ja-JP" i="1" dirty="0" err="1" smtClean="0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  <a:sym typeface="Symbol" charset="0"/>
              </a:rPr>
              <a:t>p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Symbol" charset="0"/>
              </a:rPr>
              <a:t> 7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sym typeface="Symbol" charset="0"/>
              </a:rPr>
              <a:t>TeV</a:t>
            </a:r>
            <a:r>
              <a:rPr lang="ja-JP" altLang="en-US" dirty="0" smtClean="0">
                <a:latin typeface="Franklin Gothic Medium" charset="0"/>
                <a:ea typeface="ＭＳ Ｐゴシック" charset="0"/>
                <a:sym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	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0.990 </a:t>
            </a:r>
            <a:r>
              <a:rPr lang="en-US" altLang="ja-JP" dirty="0">
                <a:latin typeface="Franklin Gothic Medium" charset="0"/>
                <a:ea typeface="ＭＳ Ｐゴシック" charset="0"/>
                <a:sym typeface="Symbol" charset="0"/>
              </a:rPr>
              <a:t> 0.006 (stat)  0.014 (sys)</a:t>
            </a:r>
          </a:p>
          <a:p>
            <a:endParaRPr lang="en-US" altLang="ja-JP" dirty="0">
              <a:latin typeface="Franklin Gothic Medium" charset="0"/>
              <a:ea typeface="ＭＳ Ｐゴシック" charset="0"/>
              <a:sym typeface="Symbol" charset="0"/>
            </a:endParaRPr>
          </a:p>
        </p:txBody>
      </p:sp>
      <p:sp>
        <p:nvSpPr>
          <p:cNvPr id="45058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87208" cy="836613"/>
          </a:xfrm>
        </p:spPr>
        <p:txBody>
          <a:bodyPr/>
          <a:lstStyle/>
          <a:p>
            <a:r>
              <a:rPr lang="en-US" altLang="ja-JP" dirty="0"/>
              <a:t>Hotter, Larger, Longer-</a:t>
            </a:r>
            <a:r>
              <a:rPr lang="en-US" altLang="ja-JP" dirty="0" smtClean="0"/>
              <a:t>Lived, and Purer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949575"/>
            <a:ext cx="258445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2" descr="fig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2871788"/>
            <a:ext cx="25114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fig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871788"/>
            <a:ext cx="25304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2701925"/>
            <a:ext cx="26130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460875" y="3781425"/>
            <a:ext cx="2487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PLB 696, 328 (2011)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441700" y="2955925"/>
            <a:ext cx="24876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  <a:ea typeface="ＭＳ Ｐゴシック" pitchFamily="50" charset="-128"/>
                <a:cs typeface="+mn-cs"/>
              </a:rPr>
              <a:t>PRL 105, 072002 (2010)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21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71946"/>
      </p:ext>
    </p:extLst>
  </p:cSld>
  <p:clrMapOvr>
    <a:masterClrMapping/>
  </p:clrMapOvr>
  <p:transition xmlns:p14="http://schemas.microsoft.com/office/powerpoint/2010/main" spd="slow" advTm="698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13958 0.0004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deconfined</a:t>
            </a:r>
            <a:r>
              <a:rPr lang="en-US" altLang="ja-JP" dirty="0"/>
              <a:t> </a:t>
            </a:r>
            <a:r>
              <a:rPr lang="en-US" altLang="ja-JP" dirty="0" smtClean="0"/>
              <a:t>quark/gluon phase now on </a:t>
            </a:r>
            <a:r>
              <a:rPr lang="en-US" altLang="ja-JP" dirty="0" err="1" smtClean="0"/>
              <a:t>präparat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quark behavior in strong QCD field</a:t>
            </a:r>
          </a:p>
          <a:p>
            <a:pPr marL="457200" lvl="1" indent="0">
              <a:buNone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✓</a:t>
            </a:r>
            <a:r>
              <a:rPr lang="en-US" altLang="ja-JP" dirty="0" smtClean="0"/>
              <a:t>energy loss and redistribution </a:t>
            </a:r>
          </a:p>
          <a:p>
            <a:r>
              <a:rPr kumimoji="1" lang="en-US" altLang="ja-JP" dirty="0" smtClean="0"/>
              <a:t>quarks interaction in strong QCD field</a:t>
            </a:r>
          </a:p>
          <a:p>
            <a:pPr lvl="1"/>
            <a:r>
              <a:rPr lang="en-US" altLang="ja-JP" dirty="0"/>
              <a:t>color Debye </a:t>
            </a:r>
            <a:r>
              <a:rPr lang="en-US" altLang="ja-JP" dirty="0" smtClean="0"/>
              <a:t>screening to melt </a:t>
            </a:r>
            <a:r>
              <a:rPr kumimoji="1" lang="en-US" altLang="ja-JP" dirty="0" err="1" smtClean="0"/>
              <a:t>quarkonia</a:t>
            </a:r>
            <a:endParaRPr kumimoji="1" lang="en-US" altLang="ja-JP" dirty="0" smtClean="0"/>
          </a:p>
          <a:p>
            <a:r>
              <a:rPr kumimoji="1" lang="en-US" altLang="ja-JP" dirty="0" smtClean="0"/>
              <a:t>chiral symmetry restoration</a:t>
            </a:r>
          </a:p>
          <a:p>
            <a:pPr lvl="1"/>
            <a:r>
              <a:rPr lang="en-US" altLang="ja-JP" dirty="0" smtClean="0"/>
              <a:t>hadron mass modification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Time for More Physics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22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7518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Melting </a:t>
            </a:r>
            <a:r>
              <a:rPr lang="en-US" altLang="ja-JP" dirty="0" err="1" smtClean="0"/>
              <a:t>Quarkonia</a:t>
            </a:r>
            <a:endParaRPr lang="ja-JP" altLang="en-US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594" y="2860775"/>
            <a:ext cx="4069886" cy="1380639"/>
          </a:xfrm>
          <a:prstGeom prst="rect">
            <a:avLst/>
          </a:prstGeom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851500" y="1300120"/>
            <a:ext cx="143892" cy="0"/>
          </a:xfrm>
          <a:prstGeom prst="line">
            <a:avLst/>
          </a:prstGeom>
          <a:noFill/>
          <a:ln w="25400">
            <a:solidFill>
              <a:srgbClr val="7B5C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1508464" y="5651960"/>
            <a:ext cx="144016" cy="0"/>
          </a:xfrm>
          <a:prstGeom prst="line">
            <a:avLst/>
          </a:prstGeom>
          <a:noFill/>
          <a:ln w="25400">
            <a:solidFill>
              <a:srgbClr val="7B5C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14435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(cc) suppression as </a:t>
            </a:r>
            <a:r>
              <a:rPr lang="en-US" altLang="ja-JP" dirty="0" err="1" smtClean="0"/>
              <a:t>deconfinement</a:t>
            </a:r>
            <a:r>
              <a:rPr lang="en-US" altLang="ja-JP" dirty="0" smtClean="0"/>
              <a:t> signature</a:t>
            </a:r>
          </a:p>
          <a:p>
            <a:pPr lvl="1" eaLnBrk="1" hangingPunct="1"/>
            <a:r>
              <a:rPr lang="en-US" altLang="ja-JP" dirty="0"/>
              <a:t>color Debye screening predicted already in 1986</a:t>
            </a:r>
          </a:p>
          <a:p>
            <a:pPr lvl="1" eaLnBrk="1" hangingPunct="1"/>
            <a:r>
              <a:rPr lang="en-US" altLang="ja-JP" dirty="0" smtClean="0"/>
              <a:t>heavy (charm, beauty) quarks only from initial collisions</a:t>
            </a:r>
          </a:p>
          <a:p>
            <a:pPr lvl="1" eaLnBrk="1" hangingPunct="1"/>
            <a:r>
              <a:rPr lang="en-US" altLang="ja-JP" dirty="0" smtClean="0"/>
              <a:t>tighter bound states more “heat resistant”</a:t>
            </a:r>
          </a:p>
          <a:p>
            <a:pPr lvl="1" eaLnBrk="1" hangingPunct="1"/>
            <a:r>
              <a:rPr lang="en-US" altLang="ja-JP" dirty="0" smtClean="0"/>
              <a:t>observed at SPS and RHIC</a:t>
            </a:r>
            <a:endParaRPr lang="en-US" altLang="ja-JP" dirty="0"/>
          </a:p>
          <a:p>
            <a:pPr eaLnBrk="1" hangingPunct="1"/>
            <a:r>
              <a:rPr lang="en-US" altLang="ja-JP" dirty="0" smtClean="0"/>
              <a:t>interpretation ambiguous</a:t>
            </a:r>
          </a:p>
          <a:p>
            <a:pPr lvl="1" eaLnBrk="1" hangingPunct="1"/>
            <a:r>
              <a:rPr lang="en-US" altLang="ja-JP" dirty="0" smtClean="0"/>
              <a:t>sequential melting?</a:t>
            </a:r>
          </a:p>
          <a:p>
            <a:pPr marL="914400" lvl="2" indent="0" eaLnBrk="1" hangingPunct="1">
              <a:buNone/>
            </a:pPr>
            <a:r>
              <a:rPr lang="en-US" altLang="ja-JP" dirty="0" smtClean="0">
                <a:sym typeface="Symbol" pitchFamily="18" charset="2"/>
              </a:rPr>
              <a:t> </a:t>
            </a:r>
            <a:r>
              <a:rPr lang="en-US" altLang="ja-JP" dirty="0" smtClean="0"/>
              <a:t>further suppression at LHC</a:t>
            </a:r>
          </a:p>
          <a:p>
            <a:pPr lvl="1" eaLnBrk="1" hangingPunct="1"/>
            <a:r>
              <a:rPr lang="en-US" altLang="ja-JP" dirty="0" smtClean="0"/>
              <a:t>early melting and late recombination competing?</a:t>
            </a:r>
          </a:p>
          <a:p>
            <a:pPr marL="914400" lvl="2" indent="0" eaLnBrk="1" hangingPunct="1">
              <a:buNone/>
            </a:pPr>
            <a:r>
              <a:rPr lang="en-US" altLang="ja-JP" dirty="0" smtClean="0">
                <a:sym typeface="Symbol" pitchFamily="18" charset="2"/>
              </a:rPr>
              <a:t> </a:t>
            </a:r>
            <a:r>
              <a:rPr lang="en-US" altLang="ja-JP" dirty="0" smtClean="0"/>
              <a:t>enhancement at LHC</a:t>
            </a:r>
          </a:p>
          <a:p>
            <a:pPr eaLnBrk="1" hangingPunct="1"/>
            <a:r>
              <a:rPr lang="fr-FR" altLang="ja-JP" dirty="0" smtClean="0">
                <a:sym typeface="Symbol" pitchFamily="18" charset="2"/>
              </a:rPr>
              <a:t></a:t>
            </a:r>
            <a:r>
              <a:rPr lang="en-US" altLang="ja-JP" dirty="0" smtClean="0"/>
              <a:t> (bb) another key to resolve mechanism</a:t>
            </a:r>
          </a:p>
        </p:txBody>
      </p:sp>
      <p:pic>
        <p:nvPicPr>
          <p:cNvPr id="13" name="Picture 4" descr="evidence-fig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112" y="3429000"/>
            <a:ext cx="3006381" cy="29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23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47037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1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1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1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14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14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14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J/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y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News from ALICE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pic>
        <p:nvPicPr>
          <p:cNvPr id="47106" name="図 8" descr="ali_prel_1189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2662238"/>
            <a:ext cx="5113337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図 9" descr="ali_prel_1185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605338"/>
            <a:ext cx="236696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図 10" descr="ali_prel_1185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2936875"/>
            <a:ext cx="2365375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コンテンツ プレースホルダー 7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azimuthal anisotropy (</a:t>
            </a:r>
            <a:r>
              <a:rPr lang="en-US" altLang="ja-JP" dirty="0" smtClean="0">
                <a:solidFill>
                  <a:srgbClr val="FF0000"/>
                </a:solidFill>
                <a:latin typeface="Franklin Gothic Medium" charset="0"/>
                <a:ea typeface="ＭＳ Ｐゴシック" charset="0"/>
              </a:rPr>
              <a:t>!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)</a:t>
            </a: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late charm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-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anti-charm recombination implied</a:t>
            </a:r>
          </a:p>
          <a:p>
            <a:pPr lvl="2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along with initial suppression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no J/</a:t>
            </a:r>
            <a:r>
              <a:rPr lang="en-US" altLang="ja-JP" dirty="0" smtClean="0">
                <a:latin typeface="Symbol" charset="0"/>
                <a:ea typeface="ＭＳ Ｐゴシック" charset="0"/>
                <a:cs typeface="Symbol" charset="0"/>
              </a:rPr>
              <a:t>y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unisotropy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at RHIC energy (unlike single charm)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24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62633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/>
              <a:t>Color Debye Screening </a:t>
            </a:r>
            <a:r>
              <a:rPr lang="en-US" altLang="ja-JP" dirty="0" smtClean="0"/>
              <a:t>Thermometer?</a:t>
            </a:r>
            <a:endParaRPr lang="ja-JP" altLang="en-US" dirty="0" smtClean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2769713"/>
            <a:ext cx="21621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766538"/>
            <a:ext cx="212407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88" y="2774475"/>
            <a:ext cx="3452844" cy="32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ig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71588"/>
            <a:ext cx="381635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300163" y="4996975"/>
            <a:ext cx="33432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CMS, PRL 109, 222301 (2012)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fr-FR" altLang="ja-JP" dirty="0" smtClean="0">
                <a:sym typeface="Symbol" pitchFamily="18" charset="2"/>
              </a:rPr>
              <a:t></a:t>
            </a:r>
            <a:r>
              <a:rPr lang="en-US" altLang="ja-JP" dirty="0" smtClean="0"/>
              <a:t>(2S) more suppressed than </a:t>
            </a:r>
            <a:r>
              <a:rPr lang="fr-FR" altLang="ja-JP" dirty="0" smtClean="0">
                <a:sym typeface="Symbol" pitchFamily="18" charset="2"/>
              </a:rPr>
              <a:t></a:t>
            </a:r>
            <a:r>
              <a:rPr lang="en-US" altLang="ja-JP" dirty="0" smtClean="0"/>
              <a:t>(1S)</a:t>
            </a:r>
          </a:p>
          <a:p>
            <a:pPr lvl="1"/>
            <a:r>
              <a:rPr lang="fr-FR" altLang="ja-JP" dirty="0" smtClean="0">
                <a:sym typeface="Symbol" pitchFamily="18" charset="2"/>
              </a:rPr>
              <a:t></a:t>
            </a:r>
            <a:r>
              <a:rPr lang="en-US" altLang="ja-JP" dirty="0" smtClean="0"/>
              <a:t>(3S) even more suppressed</a:t>
            </a:r>
          </a:p>
          <a:p>
            <a:r>
              <a:rPr lang="en-US" altLang="ja-JP" dirty="0" smtClean="0"/>
              <a:t>sequential melting yet to be established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pPr lvl="2"/>
            <a:r>
              <a:rPr lang="en-US" altLang="ja-JP" dirty="0" smtClean="0"/>
              <a:t>(feed down uncorrected)</a:t>
            </a:r>
            <a:endParaRPr lang="ja-JP" altLang="en-US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25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17972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264" cy="5167313"/>
          </a:xfrm>
        </p:spPr>
        <p:txBody>
          <a:bodyPr/>
          <a:lstStyle/>
          <a:p>
            <a:r>
              <a:rPr lang="fr-FR" altLang="ja-JP" dirty="0">
                <a:latin typeface="Franklin Gothic Medium" charset="0"/>
                <a:ea typeface="ＭＳ Ｐゴシック" charset="0"/>
                <a:sym typeface="Symbol" charset="0"/>
              </a:rPr>
              <a:t></a:t>
            </a:r>
            <a:r>
              <a:rPr lang="en-US" altLang="ja-JP" dirty="0">
                <a:latin typeface="Franklin Gothic Medium" charset="0"/>
                <a:ea typeface="ＭＳ Ｐゴシック" charset="0"/>
                <a:cs typeface="Symbol" charset="0"/>
              </a:rPr>
              <a:t>(1s)</a:t>
            </a:r>
            <a:r>
              <a:rPr lang="ja-JP" altLang="en-US" dirty="0">
                <a:latin typeface="Franklin Gothic Medium" charset="0"/>
                <a:ea typeface="ＭＳ Ｐゴシック" charset="0"/>
                <a:cs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  <a:cs typeface="Symbol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cs typeface="Symbol" charset="0"/>
              </a:rPr>
              <a:t>finally melting in central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  <a:cs typeface="Symbol" charset="0"/>
              </a:rPr>
              <a:t>Pb+Pb</a:t>
            </a:r>
            <a:endParaRPr lang="en-US" altLang="ja-JP" dirty="0">
              <a:latin typeface="Franklin Gothic Medium" charset="0"/>
              <a:ea typeface="ＭＳ Ｐゴシック" charset="0"/>
              <a:cs typeface="Symbol" charset="0"/>
            </a:endParaRPr>
          </a:p>
          <a:p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y</a:t>
            </a:r>
            <a:r>
              <a:rPr lang="en-US" altLang="ja-JP" dirty="0">
                <a:latin typeface="Franklin Gothic Medium" charset="0"/>
                <a:ea typeface="ＭＳ Ｐゴシック" charset="0"/>
                <a:cs typeface="Symbol" charset="0"/>
              </a:rPr>
              <a:t>’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fr-FR" altLang="ja-JP" dirty="0">
                <a:latin typeface="Franklin Gothic Medium" charset="0"/>
                <a:ea typeface="ＭＳ Ｐゴシック" charset="0"/>
                <a:sym typeface="Symbol" charset="0"/>
              </a:rPr>
              <a:t></a:t>
            </a:r>
            <a:r>
              <a:rPr lang="en-US" altLang="ja-JP" dirty="0">
                <a:latin typeface="Franklin Gothic Medium" charset="0"/>
                <a:ea typeface="ＭＳ Ｐゴシック" charset="0"/>
                <a:cs typeface="Symbol" charset="0"/>
              </a:rPr>
              <a:t>(2s)</a:t>
            </a:r>
            <a:r>
              <a:rPr lang="ja-JP" altLang="en-US" dirty="0">
                <a:latin typeface="Franklin Gothic Medium" charset="0"/>
                <a:ea typeface="ＭＳ Ｐゴシック" charset="0"/>
                <a:cs typeface="Symbol" charset="0"/>
              </a:rPr>
              <a:t>：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more suppressed than ground states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little beauty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-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anti-beauty recombination (unlike charm)?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>
                <a:latin typeface="+mn-lt"/>
                <a:cs typeface="Symbol" charset="2"/>
              </a:rPr>
              <a:t>’</a:t>
            </a:r>
            <a:r>
              <a:rPr lang="en-US" altLang="ja-JP" dirty="0" smtClean="0"/>
              <a:t>, </a:t>
            </a:r>
            <a:r>
              <a:rPr lang="fr-FR" altLang="ja-JP" dirty="0" smtClean="0">
                <a:sym typeface="Symbol" pitchFamily="18" charset="2"/>
              </a:rPr>
              <a:t> News </a:t>
            </a:r>
            <a:r>
              <a:rPr lang="en-US" altLang="ja-JP" dirty="0" smtClean="0">
                <a:sym typeface="Symbol" pitchFamily="18" charset="2"/>
              </a:rPr>
              <a:t>from ALICE</a:t>
            </a:r>
            <a:endParaRPr lang="ja-JP" altLang="en-US" dirty="0"/>
          </a:p>
        </p:txBody>
      </p:sp>
      <p:pic>
        <p:nvPicPr>
          <p:cNvPr id="49155" name="図 6" descr="ali_prel_1086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2674938"/>
            <a:ext cx="26733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図 7" descr="ali_prel_1207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4689475"/>
            <a:ext cx="274796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図 8" descr="ali_prel_12546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3068638"/>
            <a:ext cx="45132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26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23735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“observations” in finite density </a:t>
            </a:r>
            <a:r>
              <a:rPr lang="en-US" altLang="ja-JP" dirty="0" smtClean="0"/>
              <a:t>regime</a:t>
            </a:r>
          </a:p>
          <a:p>
            <a:pPr lvl="1"/>
            <a:r>
              <a:rPr lang="en-US" altLang="ja-JP" baseline="-25000" dirty="0" smtClean="0"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w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in nuclei via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+A</a:t>
            </a:r>
            <a:r>
              <a:rPr kumimoji="1" lang="en-US" altLang="ja-JP" dirty="0" smtClean="0"/>
              <a:t> (KEK E325)</a:t>
            </a:r>
          </a:p>
          <a:p>
            <a:pPr lvl="2"/>
            <a:r>
              <a:rPr kumimoji="1" lang="en-US" altLang="ja-JP" dirty="0" smtClean="0"/>
              <a:t>though apparent contradiction to </a:t>
            </a:r>
            <a:r>
              <a:rPr lang="en-US" altLang="ja-JP" dirty="0" smtClean="0"/>
              <a:t>CBELSA</a:t>
            </a:r>
            <a:r>
              <a:rPr lang="en-US" altLang="ja-JP" dirty="0"/>
              <a:t>/</a:t>
            </a:r>
            <a:r>
              <a:rPr lang="en-US" altLang="ja-JP" dirty="0" smtClean="0"/>
              <a:t>TAPS and CLAS-G7</a:t>
            </a:r>
            <a:endParaRPr kumimoji="1" lang="is-IS" altLang="ja-JP" dirty="0" smtClean="0"/>
          </a:p>
          <a:p>
            <a:pPr lvl="1"/>
            <a:r>
              <a:rPr lang="en-US" altLang="ja-JP" baseline="-25000" dirty="0">
                <a:cs typeface="Symbol" charset="2"/>
              </a:rPr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is-IS" altLang="ja-JP" dirty="0" smtClean="0"/>
              <a:t> in nuclei via (</a:t>
            </a:r>
            <a:r>
              <a:rPr lang="is-IS" altLang="ja-JP" i="1" dirty="0" smtClean="0"/>
              <a:t>d</a:t>
            </a:r>
            <a:r>
              <a:rPr lang="is-IS" altLang="ja-JP" dirty="0" smtClean="0"/>
              <a:t>, </a:t>
            </a:r>
            <a:r>
              <a:rPr lang="is-IS" altLang="ja-JP" baseline="30000" dirty="0" smtClean="0"/>
              <a:t>3</a:t>
            </a:r>
            <a:r>
              <a:rPr lang="is-IS" altLang="ja-JP" dirty="0" smtClean="0"/>
              <a:t>He)</a:t>
            </a:r>
          </a:p>
          <a:p>
            <a:pPr lvl="2"/>
            <a:endParaRPr lang="is-IS" altLang="ja-JP" dirty="0" smtClean="0"/>
          </a:p>
          <a:p>
            <a:endParaRPr lang="is-IS" altLang="ja-JP" dirty="0" smtClean="0"/>
          </a:p>
          <a:p>
            <a:endParaRPr lang="is-IS" altLang="ja-JP" dirty="0"/>
          </a:p>
          <a:p>
            <a:endParaRPr lang="is-IS" altLang="ja-JP" dirty="0" smtClean="0"/>
          </a:p>
          <a:p>
            <a:r>
              <a:rPr lang="is-IS" altLang="ja-JP" dirty="0" smtClean="0"/>
              <a:t>no evidence in high temperature regime yet</a:t>
            </a:r>
          </a:p>
          <a:p>
            <a:pPr lvl="1"/>
            <a:r>
              <a:rPr lang="is-IS" altLang="ja-JP" dirty="0" smtClean="0"/>
              <a:t>challenging dilepton measurements</a:t>
            </a:r>
          </a:p>
          <a:p>
            <a:pPr lvl="2"/>
            <a:r>
              <a:rPr lang="is-IS" altLang="ja-JP" i="1" dirty="0" smtClean="0"/>
              <a:t>e.g. </a:t>
            </a:r>
            <a:r>
              <a:rPr lang="is-IS" altLang="ja-JP" dirty="0" smtClean="0"/>
              <a:t>PHENIX with RICH, hadron blind detector, ...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Chiral Symmetry Restoration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21" y="2924944"/>
            <a:ext cx="3131839" cy="1894762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27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6171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ew low mass 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 err="1" smtClean="0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 smtClean="0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altLang="ja-JP" baseline="30000" dirty="0" smtClean="0">
                <a:latin typeface="Symbol" charset="0"/>
                <a:ea typeface="ＭＳ Ｐゴシック" charset="0"/>
                <a:cs typeface="Symbol" charset="0"/>
              </a:rPr>
              <a:t>-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measurement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to be combined with more traditional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 err="1">
                <a:latin typeface="Symbol" charset="0"/>
                <a:ea typeface="ＭＳ Ｐゴシック" charset="0"/>
                <a:cs typeface="Symbol" charset="0"/>
              </a:rPr>
              <a:t>+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e</a:t>
            </a:r>
            <a:r>
              <a:rPr lang="en-US" altLang="ja-JP" baseline="30000" dirty="0">
                <a:latin typeface="Symbol" charset="0"/>
                <a:ea typeface="ＭＳ Ｐゴシック" charset="0"/>
                <a:cs typeface="Symbol" charset="0"/>
              </a:rPr>
              <a:t>-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1202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f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w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r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News from ALICE</a:t>
            </a:r>
            <a:endParaRPr lang="ja-JP" altLang="en-US" dirty="0">
              <a:latin typeface="Symbol" charset="0"/>
              <a:ea typeface="ＭＳ Ｐゴシック" charset="0"/>
              <a:cs typeface="Symbol" charset="0"/>
            </a:endParaRPr>
          </a:p>
        </p:txBody>
      </p:sp>
      <p:pic>
        <p:nvPicPr>
          <p:cNvPr id="51203" name="図 6" descr="ali_prel_1211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467995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図 7" descr="ali_prel_1174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4335463"/>
            <a:ext cx="24384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8" descr="ali_prel_11746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2308225"/>
            <a:ext cx="24384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28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69932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"/>
          <p:cNvGrpSpPr>
            <a:grpSpLocks/>
          </p:cNvGrpSpPr>
          <p:nvPr/>
        </p:nvGrpSpPr>
        <p:grpSpPr bwMode="auto">
          <a:xfrm>
            <a:off x="900113" y="1196975"/>
            <a:ext cx="7188192" cy="5135563"/>
            <a:chOff x="385" y="799"/>
            <a:chExt cx="4528" cy="3235"/>
          </a:xfrm>
        </p:grpSpPr>
        <p:pic>
          <p:nvPicPr>
            <p:cNvPr id="24582" name="Picture 3" descr="91080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799"/>
              <a:ext cx="2235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Text Box 4"/>
            <p:cNvSpPr txBox="1">
              <a:spLocks noChangeArrowheads="1"/>
            </p:cNvSpPr>
            <p:nvPr/>
          </p:nvSpPr>
          <p:spPr bwMode="auto">
            <a:xfrm>
              <a:off x="3334" y="3798"/>
              <a:ext cx="67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Big Bang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84" name="AutoShape 5"/>
            <p:cNvSpPr>
              <a:spLocks noChangeArrowheads="1"/>
            </p:cNvSpPr>
            <p:nvPr/>
          </p:nvSpPr>
          <p:spPr bwMode="auto">
            <a:xfrm flipH="1">
              <a:off x="2630" y="2750"/>
              <a:ext cx="697" cy="242"/>
            </a:xfrm>
            <a:prstGeom prst="homePlate">
              <a:avLst>
                <a:gd name="adj" fmla="val 7200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-6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5" name="AutoShape 6"/>
            <p:cNvSpPr>
              <a:spLocks noChangeArrowheads="1"/>
            </p:cNvSpPr>
            <p:nvPr/>
          </p:nvSpPr>
          <p:spPr bwMode="auto">
            <a:xfrm flipH="1">
              <a:off x="2631" y="3793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0.00 s</a:t>
              </a:r>
              <a:endParaRPr lang="en-US" altLang="ja-JP">
                <a:latin typeface="Franklin Gothic Medium" charset="0"/>
              </a:endParaRPr>
            </a:p>
          </p:txBody>
        </p:sp>
        <p:sp>
          <p:nvSpPr>
            <p:cNvPr id="24586" name="AutoShape 7"/>
            <p:cNvSpPr>
              <a:spLocks noChangeArrowheads="1"/>
            </p:cNvSpPr>
            <p:nvPr/>
          </p:nvSpPr>
          <p:spPr bwMode="auto">
            <a:xfrm flipH="1">
              <a:off x="2630" y="2069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12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7" name="AutoShape 8"/>
            <p:cNvSpPr>
              <a:spLocks noChangeArrowheads="1"/>
            </p:cNvSpPr>
            <p:nvPr/>
          </p:nvSpPr>
          <p:spPr bwMode="auto">
            <a:xfrm flipH="1">
              <a:off x="2630" y="2432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10</a:t>
              </a:r>
              <a:r>
                <a:rPr lang="en-US" altLang="ja-JP" baseline="30000">
                  <a:latin typeface="Franklin Gothic Medium" charset="0"/>
                  <a:ea typeface="HGSｺﾞｼｯｸE" charset="0"/>
                  <a:cs typeface="HGSｺﾞｼｯｸE" charset="0"/>
                </a:rPr>
                <a:t>2 </a:t>
              </a:r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s</a:t>
              </a:r>
            </a:p>
          </p:txBody>
        </p:sp>
        <p:sp>
          <p:nvSpPr>
            <p:cNvPr id="24588" name="AutoShape 9"/>
            <p:cNvSpPr>
              <a:spLocks noChangeArrowheads="1"/>
            </p:cNvSpPr>
            <p:nvPr/>
          </p:nvSpPr>
          <p:spPr bwMode="auto">
            <a:xfrm flipH="1">
              <a:off x="2631" y="1661"/>
              <a:ext cx="697" cy="241"/>
            </a:xfrm>
            <a:prstGeom prst="homePlate">
              <a:avLst>
                <a:gd name="adj" fmla="val 723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 by</a:t>
              </a:r>
            </a:p>
          </p:txBody>
        </p:sp>
        <p:sp>
          <p:nvSpPr>
            <p:cNvPr id="24589" name="AutoShape 10"/>
            <p:cNvSpPr>
              <a:spLocks noChangeArrowheads="1"/>
            </p:cNvSpPr>
            <p:nvPr/>
          </p:nvSpPr>
          <p:spPr bwMode="auto">
            <a:xfrm flipH="1">
              <a:off x="2630" y="1071"/>
              <a:ext cx="697" cy="242"/>
            </a:xfrm>
            <a:prstGeom prst="homePlate">
              <a:avLst>
                <a:gd name="adj" fmla="val 7200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>
                  <a:latin typeface="Franklin Gothic Medium" charset="0"/>
                  <a:ea typeface="HGSｺﾞｼｯｸE" charset="0"/>
                  <a:cs typeface="HGSｺﾞｼｯｸE" charset="0"/>
                </a:rPr>
                <a:t>14 by</a:t>
              </a:r>
            </a:p>
          </p:txBody>
        </p:sp>
        <p:sp>
          <p:nvSpPr>
            <p:cNvPr id="24590" name="Text Box 12"/>
            <p:cNvSpPr txBox="1">
              <a:spLocks noChangeArrowheads="1"/>
            </p:cNvSpPr>
            <p:nvPr/>
          </p:nvSpPr>
          <p:spPr bwMode="auto">
            <a:xfrm>
              <a:off x="3334" y="2065"/>
              <a:ext cx="10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atom formation</a:t>
              </a:r>
              <a:endParaRPr lang="en-US" altLang="ja-JP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24591" name="Text Box 13"/>
            <p:cNvSpPr txBox="1">
              <a:spLocks noChangeArrowheads="1"/>
            </p:cNvSpPr>
            <p:nvPr/>
          </p:nvSpPr>
          <p:spPr bwMode="auto">
            <a:xfrm>
              <a:off x="3334" y="2428"/>
              <a:ext cx="11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nuclei synthesis</a:t>
              </a:r>
              <a:endParaRPr lang="en-US" altLang="ja-JP" sz="18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24592" name="Text Box 14"/>
            <p:cNvSpPr txBox="1">
              <a:spLocks noChangeArrowheads="1"/>
            </p:cNvSpPr>
            <p:nvPr/>
          </p:nvSpPr>
          <p:spPr bwMode="auto">
            <a:xfrm>
              <a:off x="3334" y="1657"/>
              <a:ext cx="146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star/galaxy formation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93" name="Text Box 16"/>
            <p:cNvSpPr txBox="1">
              <a:spLocks noChangeArrowheads="1"/>
            </p:cNvSpPr>
            <p:nvPr/>
          </p:nvSpPr>
          <p:spPr bwMode="auto">
            <a:xfrm>
              <a:off x="3334" y="1076"/>
              <a:ext cx="15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Franklin Gothic Medium" charset="0"/>
                  <a:ea typeface="HG創英角ﾎﾟｯﾌﾟ体" charset="0"/>
                  <a:cs typeface="HG創英角ﾎﾟｯﾌﾟ体" charset="0"/>
                </a:rPr>
                <a:t>this colloquium</a:t>
              </a:r>
              <a:endParaRPr lang="en-US" altLang="ja-JP" sz="1800" dirty="0">
                <a:solidFill>
                  <a:schemeClr val="bg2"/>
                </a:solidFill>
                <a:latin typeface="Franklin Gothic Medium" charset="0"/>
                <a:ea typeface="HG創英角ﾎﾟｯﾌﾟ体" charset="0"/>
                <a:cs typeface="HG創英角ﾎﾟｯﾌﾟ体" charset="0"/>
              </a:endParaRPr>
            </a:p>
          </p:txBody>
        </p:sp>
        <p:sp>
          <p:nvSpPr>
            <p:cNvPr id="24594" name="Text Box 17"/>
            <p:cNvSpPr txBox="1">
              <a:spLocks noChangeArrowheads="1"/>
            </p:cNvSpPr>
            <p:nvPr/>
          </p:nvSpPr>
          <p:spPr bwMode="auto">
            <a:xfrm>
              <a:off x="3334" y="2741"/>
              <a:ext cx="1579" cy="58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quark confinement</a:t>
              </a:r>
              <a:endParaRPr lang="ja-JP" altLang="en-US" sz="1800" dirty="0">
                <a:solidFill>
                  <a:schemeClr val="bg2"/>
                </a:solidFill>
                <a:latin typeface="+mn-lt"/>
              </a:endParaRPr>
            </a:p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anti-quark annihilation</a:t>
              </a:r>
              <a:endParaRPr lang="ja-JP" altLang="en-US" sz="1800" dirty="0">
                <a:solidFill>
                  <a:schemeClr val="bg2"/>
                </a:solidFill>
                <a:latin typeface="+mn-lt"/>
              </a:endParaRPr>
            </a:p>
            <a:p>
              <a:r>
                <a:rPr lang="en-US" altLang="ja-JP" sz="1800" dirty="0" smtClean="0">
                  <a:solidFill>
                    <a:schemeClr val="bg2"/>
                  </a:solidFill>
                  <a:latin typeface="+mn-lt"/>
                </a:rPr>
                <a:t>quark pair production</a:t>
              </a:r>
              <a:endParaRPr lang="en-US" altLang="ja-JP" sz="1800" dirty="0">
                <a:solidFill>
                  <a:schemeClr val="bg2"/>
                </a:solidFill>
                <a:latin typeface="+mn-lt"/>
                <a:ea typeface="HG創英角ﾎﾟｯﾌﾟ体" charset="0"/>
                <a:cs typeface="HG創英角ﾎﾟｯﾌﾟ体" charset="0"/>
              </a:endParaRPr>
            </a:p>
          </p:txBody>
        </p:sp>
      </p:grpSp>
      <p:sp>
        <p:nvSpPr>
          <p:cNvPr id="24578" name="Rectangle 1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History of Universe and Matter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337652839"/>
      </p:ext>
    </p:extLst>
  </p:cSld>
  <p:clrMapOvr>
    <a:masterClrMapping/>
  </p:clrMapOvr>
  <p:transition xmlns:p14="http://schemas.microsoft.com/office/powerpoint/2010/main" advTm="373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 smtClean="0"/>
              <a:t>U(1) magnetic field</a:t>
            </a:r>
          </a:p>
          <a:p>
            <a:pPr lvl="1"/>
            <a:r>
              <a:rPr lang="en-US" altLang="ja-JP" dirty="0" smtClean="0"/>
              <a:t>naturally expected with moving charged sources (nuclei)</a:t>
            </a:r>
          </a:p>
          <a:p>
            <a:pPr lvl="1"/>
            <a:r>
              <a:rPr lang="en-US" altLang="ja-JP" dirty="0" smtClean="0"/>
              <a:t>~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LHC, ~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RHIC</a:t>
            </a:r>
          </a:p>
          <a:p>
            <a:pPr lvl="2"/>
            <a:r>
              <a:rPr lang="en-US" altLang="ja-JP" i="1" dirty="0" smtClean="0"/>
              <a:t>cf.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magnetar</a:t>
            </a:r>
            <a:r>
              <a:rPr lang="en-US" altLang="ja-JP" dirty="0" smtClean="0"/>
              <a:t> surface ~ 10</a:t>
            </a:r>
            <a:r>
              <a:rPr lang="en-US" altLang="ja-JP" baseline="30000" dirty="0" smtClean="0"/>
              <a:t>11</a:t>
            </a:r>
            <a:r>
              <a:rPr lang="en-US" altLang="ja-JP" dirty="0" smtClean="0"/>
              <a:t> T</a:t>
            </a:r>
          </a:p>
          <a:p>
            <a:pPr lvl="1"/>
            <a:r>
              <a:rPr lang="en-US" altLang="ja-JP" dirty="0" smtClean="0"/>
              <a:t>could be long-lived in “perfect fluid”</a:t>
            </a:r>
          </a:p>
          <a:p>
            <a:r>
              <a:rPr lang="en-US" altLang="ja-JP" dirty="0" smtClean="0"/>
              <a:t>possible non-linear QED behaviors</a:t>
            </a:r>
          </a:p>
          <a:p>
            <a:pPr lvl="1"/>
            <a:r>
              <a:rPr lang="en-US" altLang="ja-JP" dirty="0" smtClean="0"/>
              <a:t>above electron critical magnetic field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= 4×10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 T</a:t>
            </a:r>
          </a:p>
          <a:p>
            <a:pPr lvl="1"/>
            <a:r>
              <a:rPr lang="en-US" altLang="ja-JP" i="1" dirty="0"/>
              <a:t>e.g.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>
                <a:sym typeface="Symbol" pitchFamily="18" charset="2"/>
              </a:rPr>
              <a:t></a:t>
            </a:r>
            <a:r>
              <a:rPr lang="en-US" altLang="ja-JP" dirty="0"/>
              <a:t> </a:t>
            </a:r>
            <a:r>
              <a:rPr lang="en-US" altLang="ja-JP" dirty="0">
                <a:latin typeface="Symbol" pitchFamily="18" charset="2"/>
              </a:rPr>
              <a:t>g g</a:t>
            </a:r>
            <a:r>
              <a:rPr lang="en-US" altLang="ja-JP" dirty="0"/>
              <a:t>,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>
                <a:sym typeface="Symbol" pitchFamily="18" charset="2"/>
              </a:rPr>
              <a:t></a:t>
            </a:r>
            <a:r>
              <a:rPr lang="en-US" altLang="ja-JP" dirty="0"/>
              <a:t> </a:t>
            </a:r>
            <a:r>
              <a:rPr lang="en-US" altLang="ja-JP" dirty="0" err="1"/>
              <a:t>e</a:t>
            </a:r>
            <a:r>
              <a:rPr lang="en-US" altLang="ja-JP" baseline="30000" dirty="0" err="1">
                <a:latin typeface="Symbol" pitchFamily="18" charset="2"/>
              </a:rPr>
              <a:t>+</a:t>
            </a:r>
            <a:r>
              <a:rPr lang="en-US" altLang="ja-JP" dirty="0" err="1"/>
              <a:t>e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dirty="0"/>
              <a:t>, birefringence, </a:t>
            </a:r>
            <a:r>
              <a:rPr lang="en-US" altLang="ja-JP" dirty="0" smtClean="0"/>
              <a:t>…</a:t>
            </a:r>
          </a:p>
          <a:p>
            <a:r>
              <a:rPr lang="en-US" altLang="ja-JP" dirty="0" smtClean="0"/>
              <a:t>various interesting physics under discussion</a:t>
            </a:r>
          </a:p>
          <a:p>
            <a:pPr lvl="1"/>
            <a:r>
              <a:rPr lang="en-US" altLang="ja-JP" dirty="0" smtClean="0"/>
              <a:t>chiral magnetic effects</a:t>
            </a:r>
          </a:p>
          <a:p>
            <a:pPr lvl="1"/>
            <a:r>
              <a:rPr lang="en-US" altLang="ja-JP" dirty="0" smtClean="0"/>
              <a:t>quark synchrotron radiation</a:t>
            </a:r>
          </a:p>
        </p:txBody>
      </p:sp>
      <p:sp>
        <p:nvSpPr>
          <p:cNvPr id="5120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Ultra-Intense Magnetic Field</a:t>
            </a:r>
            <a:endParaRPr lang="ja-JP" altLang="en-US" dirty="0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57413"/>
            <a:ext cx="15843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平行四辺形 10"/>
          <p:cNvSpPr/>
          <p:nvPr/>
        </p:nvSpPr>
        <p:spPr>
          <a:xfrm>
            <a:off x="2339752" y="2416324"/>
            <a:ext cx="3948112" cy="3959225"/>
          </a:xfrm>
          <a:prstGeom prst="parallelogram">
            <a:avLst>
              <a:gd name="adj" fmla="val 53513"/>
            </a:avLst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808189" y="3721249"/>
            <a:ext cx="892175" cy="13477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8"/>
          <p:cNvSpPr/>
          <p:nvPr/>
        </p:nvSpPr>
        <p:spPr>
          <a:xfrm>
            <a:off x="5597302" y="2290911"/>
            <a:ext cx="465137" cy="1349375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8"/>
          <p:cNvSpPr/>
          <p:nvPr/>
        </p:nvSpPr>
        <p:spPr>
          <a:xfrm rot="10800000">
            <a:off x="2508027" y="5105549"/>
            <a:ext cx="465137" cy="1347787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141564" y="3721249"/>
            <a:ext cx="1328738" cy="231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073177" y="2967186"/>
            <a:ext cx="1249362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爆発 1 16"/>
          <p:cNvSpPr/>
          <p:nvPr/>
        </p:nvSpPr>
        <p:spPr>
          <a:xfrm>
            <a:off x="3903439" y="4108599"/>
            <a:ext cx="701675" cy="58102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8" name="グループ化 43"/>
          <p:cNvGrpSpPr>
            <a:grpSpLocks/>
          </p:cNvGrpSpPr>
          <p:nvPr/>
        </p:nvGrpSpPr>
        <p:grpSpPr bwMode="auto">
          <a:xfrm>
            <a:off x="3235102" y="2117874"/>
            <a:ext cx="2038350" cy="4257675"/>
            <a:chOff x="1278498" y="1757276"/>
            <a:chExt cx="2038708" cy="4257488"/>
          </a:xfrm>
        </p:grpSpPr>
        <p:sp>
          <p:nvSpPr>
            <p:cNvPr id="19" name="円柱 18"/>
            <p:cNvSpPr/>
            <p:nvPr/>
          </p:nvSpPr>
          <p:spPr>
            <a:xfrm>
              <a:off x="1278498" y="1757276"/>
              <a:ext cx="2038708" cy="4257488"/>
            </a:xfrm>
            <a:prstGeom prst="can">
              <a:avLst/>
            </a:pr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2075563" y="1869983"/>
              <a:ext cx="444578" cy="1409638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テキスト ボックス 26"/>
            <p:cNvSpPr txBox="1">
              <a:spLocks noChangeArrowheads="1"/>
            </p:cNvSpPr>
            <p:nvPr/>
          </p:nvSpPr>
          <p:spPr bwMode="auto">
            <a:xfrm>
              <a:off x="1623367" y="2411009"/>
              <a:ext cx="1693838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 smtClean="0">
                  <a:solidFill>
                    <a:srgbClr val="FF0000"/>
                  </a:solidFill>
                  <a:latin typeface="+mn-lt"/>
                </a:rPr>
                <a:t>Magnetic Field</a:t>
              </a:r>
              <a:endParaRPr lang="ja-JP" altLang="en-US" sz="1800" b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29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if strong P/CP violation + magnetic field</a:t>
            </a:r>
          </a:p>
          <a:p>
            <a:endParaRPr kumimoji="1" lang="en-US" altLang="ja-JP" dirty="0" smtClean="0"/>
          </a:p>
          <a:p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r>
              <a:rPr kumimoji="1" lang="en-US" altLang="ja-JP" dirty="0" smtClean="0"/>
              <a:t>charge separation, observed at RHIC and LHC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Chiral Magnetic Effects</a:t>
            </a:r>
            <a:endParaRPr kumimoji="1" lang="ja-JP" altLang="en-US" dirty="0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629289"/>
            <a:ext cx="3213547" cy="2016224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4572000" y="1628800"/>
            <a:ext cx="2877084" cy="1872701"/>
            <a:chOff x="137" y="453"/>
            <a:chExt cx="2353" cy="1524"/>
          </a:xfrm>
        </p:grpSpPr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 rot="10800000">
              <a:off x="1897" y="512"/>
              <a:ext cx="259" cy="207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>
              <a:off x="554" y="711"/>
              <a:ext cx="469" cy="61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>
              <a:off x="773" y="711"/>
              <a:ext cx="460" cy="606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922" y="839"/>
              <a:ext cx="1475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886" y="1488"/>
              <a:ext cx="1037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146" y="707"/>
              <a:ext cx="2344" cy="1199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8014" y="0"/>
                  </a:moveTo>
                  <a:lnTo>
                    <a:pt x="0" y="21600"/>
                  </a:lnTo>
                  <a:lnTo>
                    <a:pt x="13586" y="21600"/>
                  </a:lnTo>
                  <a:lnTo>
                    <a:pt x="21600" y="0"/>
                  </a:lnTo>
                  <a:close/>
                  <a:moveTo>
                    <a:pt x="8014" y="0"/>
                  </a:moveTo>
                </a:path>
              </a:pathLst>
            </a:cu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137" y="1649"/>
              <a:ext cx="206" cy="260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879" y="711"/>
              <a:ext cx="564" cy="74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 flipH="1">
              <a:off x="866" y="1391"/>
              <a:ext cx="181" cy="476"/>
            </a:xfrm>
            <a:custGeom>
              <a:avLst/>
              <a:gdLst>
                <a:gd name="T0" fmla="*/ 0 w 21361"/>
                <a:gd name="T1" fmla="*/ 0 h 21401"/>
                <a:gd name="T2" fmla="*/ 21361 w 21361"/>
                <a:gd name="T3" fmla="*/ 21401 h 21401"/>
              </a:gdLst>
              <a:ahLst/>
              <a:cxnLst/>
              <a:rect l="T0" t="T1" r="T2" b="T3"/>
              <a:pathLst>
                <a:path w="21361" h="21401">
                  <a:moveTo>
                    <a:pt x="7120" y="19313"/>
                  </a:moveTo>
                  <a:cubicBezTo>
                    <a:pt x="5406" y="18346"/>
                    <a:pt x="3177" y="17047"/>
                    <a:pt x="1977" y="15567"/>
                  </a:cubicBezTo>
                  <a:cubicBezTo>
                    <a:pt x="777" y="14087"/>
                    <a:pt x="-80" y="12063"/>
                    <a:pt x="6" y="10492"/>
                  </a:cubicBezTo>
                  <a:cubicBezTo>
                    <a:pt x="91" y="8921"/>
                    <a:pt x="1120" y="7471"/>
                    <a:pt x="2491" y="6081"/>
                  </a:cubicBezTo>
                  <a:cubicBezTo>
                    <a:pt x="3863" y="4691"/>
                    <a:pt x="6520" y="3090"/>
                    <a:pt x="8491" y="2093"/>
                  </a:cubicBezTo>
                  <a:cubicBezTo>
                    <a:pt x="10463" y="1096"/>
                    <a:pt x="13891" y="-112"/>
                    <a:pt x="14149" y="9"/>
                  </a:cubicBezTo>
                  <a:cubicBezTo>
                    <a:pt x="16891" y="1610"/>
                    <a:pt x="18091" y="3513"/>
                    <a:pt x="19206" y="5054"/>
                  </a:cubicBezTo>
                  <a:cubicBezTo>
                    <a:pt x="20406" y="6715"/>
                    <a:pt x="21006" y="8347"/>
                    <a:pt x="21263" y="10069"/>
                  </a:cubicBezTo>
                  <a:cubicBezTo>
                    <a:pt x="21520" y="11791"/>
                    <a:pt x="21263" y="13905"/>
                    <a:pt x="20577" y="15416"/>
                  </a:cubicBezTo>
                  <a:cubicBezTo>
                    <a:pt x="19891" y="16926"/>
                    <a:pt x="18434" y="18105"/>
                    <a:pt x="16977" y="19101"/>
                  </a:cubicBezTo>
                  <a:cubicBezTo>
                    <a:pt x="15520" y="20098"/>
                    <a:pt x="12091" y="21488"/>
                    <a:pt x="12091" y="21397"/>
                  </a:cubicBezTo>
                  <a:cubicBezTo>
                    <a:pt x="12091" y="21367"/>
                    <a:pt x="8834" y="20280"/>
                    <a:pt x="7120" y="19313"/>
                  </a:cubicBezTo>
                  <a:close/>
                  <a:moveTo>
                    <a:pt x="7120" y="19313"/>
                  </a:moveTo>
                </a:path>
              </a:pathLst>
            </a:custGeom>
            <a:solidFill>
              <a:srgbClr val="FFFFFF"/>
            </a:solidFill>
            <a:ln w="381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>
              <a:off x="758" y="1350"/>
              <a:ext cx="419" cy="55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1489" y="598"/>
              <a:ext cx="737" cy="662"/>
              <a:chOff x="1489" y="598"/>
              <a:chExt cx="737" cy="662"/>
            </a:xfrm>
          </p:grpSpPr>
          <p:grpSp>
            <p:nvGrpSpPr>
              <p:cNvPr id="90" name="Group 15"/>
              <p:cNvGrpSpPr>
                <a:grpSpLocks/>
              </p:cNvGrpSpPr>
              <p:nvPr/>
            </p:nvGrpSpPr>
            <p:grpSpPr bwMode="auto">
              <a:xfrm>
                <a:off x="1489" y="598"/>
                <a:ext cx="737" cy="662"/>
                <a:chOff x="1489" y="598"/>
                <a:chExt cx="737" cy="662"/>
              </a:xfrm>
            </p:grpSpPr>
            <p:sp>
              <p:nvSpPr>
                <p:cNvPr id="92" name="Oval 16"/>
                <p:cNvSpPr>
                  <a:spLocks noChangeArrowheads="1"/>
                </p:cNvSpPr>
                <p:nvPr/>
              </p:nvSpPr>
              <p:spPr bwMode="auto">
                <a:xfrm>
                  <a:off x="1503" y="599"/>
                  <a:ext cx="705" cy="6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99"/>
                    </a:gs>
                  </a:gsLst>
                  <a:lin ang="0" scaled="1"/>
                </a:gradFill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3" name="Oval 17"/>
                <p:cNvSpPr>
                  <a:spLocks noChangeArrowheads="1"/>
                </p:cNvSpPr>
                <p:nvPr/>
              </p:nvSpPr>
              <p:spPr bwMode="auto">
                <a:xfrm>
                  <a:off x="1503" y="598"/>
                  <a:ext cx="705" cy="654"/>
                </a:xfrm>
                <a:prstGeom prst="ellipse">
                  <a:avLst/>
                </a:prstGeom>
                <a:noFill/>
                <a:ln w="255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4" name="AutoShape 18"/>
                <p:cNvSpPr>
                  <a:spLocks noChangeArrowheads="1"/>
                </p:cNvSpPr>
                <p:nvPr/>
              </p:nvSpPr>
              <p:spPr bwMode="auto">
                <a:xfrm>
                  <a:off x="1489" y="869"/>
                  <a:ext cx="738" cy="391"/>
                </a:xfrm>
                <a:custGeom>
                  <a:avLst/>
                  <a:gdLst>
                    <a:gd name="T0" fmla="*/ 0 w 21580"/>
                    <a:gd name="T1" fmla="*/ 0 h 21198"/>
                    <a:gd name="T2" fmla="*/ 21580 w 21580"/>
                    <a:gd name="T3" fmla="*/ 21198 h 21198"/>
                  </a:gdLst>
                  <a:ahLst/>
                  <a:cxnLst/>
                  <a:rect l="T0" t="T1" r="T2" b="T3"/>
                  <a:pathLst>
                    <a:path w="21580" h="21198">
                      <a:moveTo>
                        <a:pt x="885" y="4138"/>
                      </a:moveTo>
                      <a:cubicBezTo>
                        <a:pt x="1264" y="4606"/>
                        <a:pt x="1748" y="5470"/>
                        <a:pt x="2506" y="6226"/>
                      </a:cubicBezTo>
                      <a:cubicBezTo>
                        <a:pt x="3264" y="6982"/>
                        <a:pt x="4401" y="8098"/>
                        <a:pt x="5496" y="8710"/>
                      </a:cubicBezTo>
                      <a:cubicBezTo>
                        <a:pt x="6591" y="9322"/>
                        <a:pt x="7769" y="9754"/>
                        <a:pt x="9075" y="9790"/>
                      </a:cubicBezTo>
                      <a:cubicBezTo>
                        <a:pt x="10380" y="9826"/>
                        <a:pt x="12043" y="9502"/>
                        <a:pt x="13327" y="9034"/>
                      </a:cubicBezTo>
                      <a:cubicBezTo>
                        <a:pt x="14612" y="8566"/>
                        <a:pt x="15748" y="7954"/>
                        <a:pt x="16801" y="6946"/>
                      </a:cubicBezTo>
                      <a:cubicBezTo>
                        <a:pt x="17854" y="5938"/>
                        <a:pt x="18906" y="4102"/>
                        <a:pt x="19706" y="2950"/>
                      </a:cubicBezTo>
                      <a:cubicBezTo>
                        <a:pt x="20506" y="1798"/>
                        <a:pt x="21285" y="-290"/>
                        <a:pt x="21580" y="34"/>
                      </a:cubicBezTo>
                      <a:cubicBezTo>
                        <a:pt x="21475" y="178"/>
                        <a:pt x="21559" y="3346"/>
                        <a:pt x="21433" y="4894"/>
                      </a:cubicBezTo>
                      <a:cubicBezTo>
                        <a:pt x="21306" y="6442"/>
                        <a:pt x="21180" y="7882"/>
                        <a:pt x="20864" y="9322"/>
                      </a:cubicBezTo>
                      <a:cubicBezTo>
                        <a:pt x="20569" y="10762"/>
                        <a:pt x="20022" y="12346"/>
                        <a:pt x="19538" y="13534"/>
                      </a:cubicBezTo>
                      <a:cubicBezTo>
                        <a:pt x="19075" y="14722"/>
                        <a:pt x="18633" y="15550"/>
                        <a:pt x="18022" y="16522"/>
                      </a:cubicBezTo>
                      <a:cubicBezTo>
                        <a:pt x="17391" y="17458"/>
                        <a:pt x="16612" y="18466"/>
                        <a:pt x="15748" y="19222"/>
                      </a:cubicBezTo>
                      <a:cubicBezTo>
                        <a:pt x="14885" y="19942"/>
                        <a:pt x="13854" y="20590"/>
                        <a:pt x="12822" y="20878"/>
                      </a:cubicBezTo>
                      <a:cubicBezTo>
                        <a:pt x="11791" y="21166"/>
                        <a:pt x="10612" y="21310"/>
                        <a:pt x="9559" y="21094"/>
                      </a:cubicBezTo>
                      <a:cubicBezTo>
                        <a:pt x="8485" y="20878"/>
                        <a:pt x="7412" y="20302"/>
                        <a:pt x="6506" y="19618"/>
                      </a:cubicBezTo>
                      <a:cubicBezTo>
                        <a:pt x="5601" y="18898"/>
                        <a:pt x="4801" y="18070"/>
                        <a:pt x="4043" y="16954"/>
                      </a:cubicBezTo>
                      <a:cubicBezTo>
                        <a:pt x="3285" y="15838"/>
                        <a:pt x="2527" y="14398"/>
                        <a:pt x="1980" y="12958"/>
                      </a:cubicBezTo>
                      <a:cubicBezTo>
                        <a:pt x="1433" y="11518"/>
                        <a:pt x="1075" y="10006"/>
                        <a:pt x="738" y="8242"/>
                      </a:cubicBezTo>
                      <a:cubicBezTo>
                        <a:pt x="401" y="6478"/>
                        <a:pt x="-20" y="3022"/>
                        <a:pt x="1" y="2338"/>
                      </a:cubicBezTo>
                      <a:lnTo>
                        <a:pt x="885" y="4138"/>
                      </a:lnTo>
                      <a:close/>
                      <a:moveTo>
                        <a:pt x="885" y="4138"/>
                      </a:moveTo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5" name="AutoShape 19"/>
                <p:cNvSpPr>
                  <a:spLocks noChangeArrowheads="1"/>
                </p:cNvSpPr>
                <p:nvPr/>
              </p:nvSpPr>
              <p:spPr bwMode="auto">
                <a:xfrm>
                  <a:off x="1503" y="879"/>
                  <a:ext cx="704" cy="171"/>
                </a:xfrm>
                <a:custGeom>
                  <a:avLst/>
                  <a:gdLst>
                    <a:gd name="T0" fmla="*/ 0 w 21600"/>
                    <a:gd name="T1" fmla="*/ 0 h 21530"/>
                    <a:gd name="T2" fmla="*/ 21600 w 21600"/>
                    <a:gd name="T3" fmla="*/ 21530 h 21530"/>
                  </a:gdLst>
                  <a:ahLst/>
                  <a:cxnLst/>
                  <a:rect l="T0" t="T1" r="T2" b="T3"/>
                  <a:pathLst>
                    <a:path w="21600" h="21530">
                      <a:moveTo>
                        <a:pt x="0" y="6556"/>
                      </a:moveTo>
                      <a:cubicBezTo>
                        <a:pt x="375" y="7732"/>
                        <a:pt x="1258" y="11262"/>
                        <a:pt x="2228" y="13447"/>
                      </a:cubicBezTo>
                      <a:cubicBezTo>
                        <a:pt x="3199" y="15633"/>
                        <a:pt x="4699" y="18154"/>
                        <a:pt x="5803" y="19499"/>
                      </a:cubicBezTo>
                      <a:cubicBezTo>
                        <a:pt x="6906" y="20844"/>
                        <a:pt x="7656" y="21432"/>
                        <a:pt x="8914" y="21516"/>
                      </a:cubicBezTo>
                      <a:cubicBezTo>
                        <a:pt x="10171" y="21600"/>
                        <a:pt x="11958" y="21348"/>
                        <a:pt x="13415" y="20003"/>
                      </a:cubicBezTo>
                      <a:cubicBezTo>
                        <a:pt x="14871" y="18658"/>
                        <a:pt x="16283" y="16809"/>
                        <a:pt x="17651" y="13447"/>
                      </a:cubicBezTo>
                      <a:cubicBezTo>
                        <a:pt x="19019" y="10086"/>
                        <a:pt x="20784" y="2774"/>
                        <a:pt x="21600" y="0"/>
                      </a:cubicBezTo>
                    </a:path>
                  </a:pathLst>
                </a:custGeom>
                <a:noFill/>
                <a:ln w="126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91" name="AutoShape 20"/>
              <p:cNvSpPr>
                <a:spLocks noChangeArrowheads="1"/>
              </p:cNvSpPr>
              <p:nvPr/>
            </p:nvSpPr>
            <p:spPr bwMode="auto">
              <a:xfrm>
                <a:off x="1501" y="693"/>
                <a:ext cx="181" cy="475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633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027" y="708"/>
              <a:ext cx="605" cy="1"/>
            </a:xfrm>
            <a:prstGeom prst="line">
              <a:avLst/>
            </a:pr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248" y="840"/>
              <a:ext cx="437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825" y="968"/>
              <a:ext cx="863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H="1">
              <a:off x="1443" y="919"/>
              <a:ext cx="253" cy="32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720" y="1125"/>
              <a:ext cx="1477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>
              <a:off x="760" y="708"/>
              <a:ext cx="882" cy="119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635" y="1226"/>
              <a:ext cx="1479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8" name="Group 28"/>
            <p:cNvGrpSpPr>
              <a:grpSpLocks/>
            </p:cNvGrpSpPr>
            <p:nvPr/>
          </p:nvGrpSpPr>
          <p:grpSpPr bwMode="auto">
            <a:xfrm>
              <a:off x="1101" y="972"/>
              <a:ext cx="349" cy="656"/>
              <a:chOff x="1101" y="972"/>
              <a:chExt cx="349" cy="656"/>
            </a:xfrm>
          </p:grpSpPr>
          <p:sp>
            <p:nvSpPr>
              <p:cNvPr id="86" name="Oval 29"/>
              <p:cNvSpPr>
                <a:spLocks noChangeArrowheads="1"/>
              </p:cNvSpPr>
              <p:nvPr/>
            </p:nvSpPr>
            <p:spPr bwMode="auto">
              <a:xfrm>
                <a:off x="1101" y="973"/>
                <a:ext cx="350" cy="657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lin ang="0" scaled="1"/>
              </a:gra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7" name="AutoShape 30"/>
              <p:cNvSpPr>
                <a:spLocks noChangeArrowheads="1"/>
              </p:cNvSpPr>
              <p:nvPr/>
            </p:nvSpPr>
            <p:spPr bwMode="auto">
              <a:xfrm>
                <a:off x="1101" y="1291"/>
                <a:ext cx="350" cy="337"/>
              </a:xfrm>
              <a:custGeom>
                <a:avLst/>
                <a:gdLst>
                  <a:gd name="T0" fmla="*/ 0 w 21530"/>
                  <a:gd name="T1" fmla="*/ 0 h 21245"/>
                  <a:gd name="T2" fmla="*/ 21530 w 21530"/>
                  <a:gd name="T3" fmla="*/ 21245 h 21245"/>
                </a:gdLst>
                <a:ahLst/>
                <a:cxnLst/>
                <a:rect l="T0" t="T1" r="T2" b="T3"/>
                <a:pathLst>
                  <a:path w="21530" h="21245">
                    <a:moveTo>
                      <a:pt x="574" y="1704"/>
                    </a:moveTo>
                    <a:cubicBezTo>
                      <a:pt x="1060" y="2082"/>
                      <a:pt x="2076" y="2795"/>
                      <a:pt x="2871" y="3172"/>
                    </a:cubicBezTo>
                    <a:cubicBezTo>
                      <a:pt x="3666" y="3550"/>
                      <a:pt x="4550" y="3634"/>
                      <a:pt x="5345" y="3843"/>
                    </a:cubicBezTo>
                    <a:cubicBezTo>
                      <a:pt x="6140" y="4053"/>
                      <a:pt x="6891" y="4347"/>
                      <a:pt x="7774" y="4472"/>
                    </a:cubicBezTo>
                    <a:cubicBezTo>
                      <a:pt x="8658" y="4598"/>
                      <a:pt x="9629" y="4598"/>
                      <a:pt x="10645" y="4556"/>
                    </a:cubicBezTo>
                    <a:cubicBezTo>
                      <a:pt x="11661" y="4514"/>
                      <a:pt x="12766" y="4347"/>
                      <a:pt x="13826" y="4095"/>
                    </a:cubicBezTo>
                    <a:cubicBezTo>
                      <a:pt x="14886" y="3843"/>
                      <a:pt x="15990" y="3550"/>
                      <a:pt x="17006" y="3046"/>
                    </a:cubicBezTo>
                    <a:cubicBezTo>
                      <a:pt x="18022" y="2543"/>
                      <a:pt x="19215" y="1495"/>
                      <a:pt x="19966" y="991"/>
                    </a:cubicBezTo>
                    <a:cubicBezTo>
                      <a:pt x="20717" y="488"/>
                      <a:pt x="21158" y="-225"/>
                      <a:pt x="21423" y="69"/>
                    </a:cubicBezTo>
                    <a:cubicBezTo>
                      <a:pt x="21335" y="236"/>
                      <a:pt x="21600" y="1453"/>
                      <a:pt x="21512" y="2711"/>
                    </a:cubicBezTo>
                    <a:cubicBezTo>
                      <a:pt x="21423" y="3969"/>
                      <a:pt x="21247" y="6108"/>
                      <a:pt x="20937" y="7744"/>
                    </a:cubicBezTo>
                    <a:cubicBezTo>
                      <a:pt x="20628" y="9380"/>
                      <a:pt x="20098" y="11183"/>
                      <a:pt x="19612" y="12525"/>
                    </a:cubicBezTo>
                    <a:cubicBezTo>
                      <a:pt x="19126" y="13867"/>
                      <a:pt x="18685" y="14832"/>
                      <a:pt x="18022" y="15923"/>
                    </a:cubicBezTo>
                    <a:cubicBezTo>
                      <a:pt x="17404" y="17013"/>
                      <a:pt x="16609" y="18145"/>
                      <a:pt x="15725" y="18984"/>
                    </a:cubicBezTo>
                    <a:cubicBezTo>
                      <a:pt x="14842" y="19823"/>
                      <a:pt x="13826" y="20536"/>
                      <a:pt x="12766" y="20872"/>
                    </a:cubicBezTo>
                    <a:cubicBezTo>
                      <a:pt x="11706" y="21207"/>
                      <a:pt x="10513" y="21375"/>
                      <a:pt x="9453" y="21123"/>
                    </a:cubicBezTo>
                    <a:cubicBezTo>
                      <a:pt x="8348" y="20872"/>
                      <a:pt x="7244" y="20243"/>
                      <a:pt x="6317" y="19446"/>
                    </a:cubicBezTo>
                    <a:cubicBezTo>
                      <a:pt x="5389" y="18649"/>
                      <a:pt x="4594" y="17684"/>
                      <a:pt x="3843" y="16426"/>
                    </a:cubicBezTo>
                    <a:cubicBezTo>
                      <a:pt x="3048" y="15168"/>
                      <a:pt x="2297" y="13532"/>
                      <a:pt x="1723" y="11896"/>
                    </a:cubicBezTo>
                    <a:cubicBezTo>
                      <a:pt x="1193" y="10260"/>
                      <a:pt x="751" y="8331"/>
                      <a:pt x="442" y="6528"/>
                    </a:cubicBezTo>
                    <a:cubicBezTo>
                      <a:pt x="177" y="4724"/>
                      <a:pt x="0" y="1746"/>
                      <a:pt x="0" y="949"/>
                    </a:cubicBezTo>
                    <a:lnTo>
                      <a:pt x="574" y="1704"/>
                    </a:lnTo>
                    <a:close/>
                    <a:moveTo>
                      <a:pt x="574" y="1704"/>
                    </a:move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8" name="AutoShape 31"/>
              <p:cNvSpPr>
                <a:spLocks noChangeArrowheads="1"/>
              </p:cNvSpPr>
              <p:nvPr/>
            </p:nvSpPr>
            <p:spPr bwMode="auto">
              <a:xfrm>
                <a:off x="1101" y="1288"/>
                <a:ext cx="348" cy="73"/>
              </a:xfrm>
              <a:custGeom>
                <a:avLst/>
                <a:gdLst>
                  <a:gd name="T0" fmla="*/ 0 w 21600"/>
                  <a:gd name="T1" fmla="*/ 0 h 21530"/>
                  <a:gd name="T2" fmla="*/ 21600 w 21600"/>
                  <a:gd name="T3" fmla="*/ 21530 h 21530"/>
                </a:gdLst>
                <a:ahLst/>
                <a:cxnLst/>
                <a:rect l="T0" t="T1" r="T2" b="T3"/>
                <a:pathLst>
                  <a:path w="21600" h="21530">
                    <a:moveTo>
                      <a:pt x="0" y="6556"/>
                    </a:moveTo>
                    <a:cubicBezTo>
                      <a:pt x="375" y="7732"/>
                      <a:pt x="1258" y="11262"/>
                      <a:pt x="2228" y="13447"/>
                    </a:cubicBezTo>
                    <a:cubicBezTo>
                      <a:pt x="3199" y="15633"/>
                      <a:pt x="4699" y="18154"/>
                      <a:pt x="5803" y="19499"/>
                    </a:cubicBezTo>
                    <a:cubicBezTo>
                      <a:pt x="6906" y="20844"/>
                      <a:pt x="7656" y="21432"/>
                      <a:pt x="8914" y="21516"/>
                    </a:cubicBezTo>
                    <a:cubicBezTo>
                      <a:pt x="10171" y="21600"/>
                      <a:pt x="11958" y="21348"/>
                      <a:pt x="13415" y="20003"/>
                    </a:cubicBezTo>
                    <a:cubicBezTo>
                      <a:pt x="14871" y="18658"/>
                      <a:pt x="16283" y="16809"/>
                      <a:pt x="17651" y="13447"/>
                    </a:cubicBezTo>
                    <a:cubicBezTo>
                      <a:pt x="19019" y="10086"/>
                      <a:pt x="20784" y="2774"/>
                      <a:pt x="21600" y="0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9" name="Oval 32"/>
              <p:cNvSpPr>
                <a:spLocks noChangeArrowheads="1"/>
              </p:cNvSpPr>
              <p:nvPr/>
            </p:nvSpPr>
            <p:spPr bwMode="auto">
              <a:xfrm>
                <a:off x="1101" y="972"/>
                <a:ext cx="350" cy="656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9" name="Line 33"/>
            <p:cNvSpPr>
              <a:spLocks noChangeShapeType="1"/>
            </p:cNvSpPr>
            <p:nvPr/>
          </p:nvSpPr>
          <p:spPr bwMode="auto">
            <a:xfrm flipH="1">
              <a:off x="1395" y="1008"/>
              <a:ext cx="666" cy="895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Line 34"/>
            <p:cNvSpPr>
              <a:spLocks noChangeShapeType="1"/>
            </p:cNvSpPr>
            <p:nvPr/>
          </p:nvSpPr>
          <p:spPr bwMode="auto">
            <a:xfrm flipH="1">
              <a:off x="1185" y="1057"/>
              <a:ext cx="629" cy="84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1342" y="1355"/>
              <a:ext cx="678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flipH="1">
              <a:off x="966" y="1340"/>
              <a:ext cx="431" cy="564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H="1">
              <a:off x="1058" y="1350"/>
              <a:ext cx="119" cy="13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Line 38"/>
            <p:cNvSpPr>
              <a:spLocks noChangeShapeType="1"/>
            </p:cNvSpPr>
            <p:nvPr/>
          </p:nvSpPr>
          <p:spPr bwMode="auto">
            <a:xfrm>
              <a:off x="842" y="1355"/>
              <a:ext cx="346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5" name="Group 39"/>
            <p:cNvGrpSpPr>
              <a:grpSpLocks/>
            </p:cNvGrpSpPr>
            <p:nvPr/>
          </p:nvGrpSpPr>
          <p:grpSpPr bwMode="auto">
            <a:xfrm>
              <a:off x="326" y="1302"/>
              <a:ext cx="729" cy="665"/>
              <a:chOff x="326" y="1302"/>
              <a:chExt cx="729" cy="665"/>
            </a:xfrm>
          </p:grpSpPr>
          <p:sp>
            <p:nvSpPr>
              <p:cNvPr id="80" name="Oval 40"/>
              <p:cNvSpPr>
                <a:spLocks noChangeArrowheads="1"/>
              </p:cNvSpPr>
              <p:nvPr/>
            </p:nvSpPr>
            <p:spPr bwMode="auto">
              <a:xfrm>
                <a:off x="334" y="1302"/>
                <a:ext cx="708" cy="65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99"/>
                  </a:gs>
                </a:gsLst>
                <a:lin ang="0" scaled="1"/>
              </a:gra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1" name="Oval 41"/>
              <p:cNvSpPr>
                <a:spLocks noChangeArrowheads="1"/>
              </p:cNvSpPr>
              <p:nvPr/>
            </p:nvSpPr>
            <p:spPr bwMode="auto">
              <a:xfrm>
                <a:off x="334" y="1302"/>
                <a:ext cx="706" cy="655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2" name="AutoShape 42"/>
              <p:cNvSpPr>
                <a:spLocks noChangeArrowheads="1"/>
              </p:cNvSpPr>
              <p:nvPr/>
            </p:nvSpPr>
            <p:spPr bwMode="auto">
              <a:xfrm>
                <a:off x="326" y="1578"/>
                <a:ext cx="730" cy="391"/>
              </a:xfrm>
              <a:custGeom>
                <a:avLst/>
                <a:gdLst>
                  <a:gd name="T0" fmla="*/ 0 w 21535"/>
                  <a:gd name="T1" fmla="*/ 0 h 21239"/>
                  <a:gd name="T2" fmla="*/ 21535 w 21535"/>
                  <a:gd name="T3" fmla="*/ 21239 h 21239"/>
                </a:gdLst>
                <a:ahLst/>
                <a:cxnLst/>
                <a:rect l="T0" t="T1" r="T2" b="T3"/>
                <a:pathLst>
                  <a:path w="21535" h="21239">
                    <a:moveTo>
                      <a:pt x="484" y="3789"/>
                    </a:moveTo>
                    <a:cubicBezTo>
                      <a:pt x="858" y="4321"/>
                      <a:pt x="1320" y="5234"/>
                      <a:pt x="2200" y="6071"/>
                    </a:cubicBezTo>
                    <a:cubicBezTo>
                      <a:pt x="3079" y="6907"/>
                      <a:pt x="4663" y="8200"/>
                      <a:pt x="5763" y="8809"/>
                    </a:cubicBezTo>
                    <a:cubicBezTo>
                      <a:pt x="6863" y="9417"/>
                      <a:pt x="7611" y="9683"/>
                      <a:pt x="8864" y="9721"/>
                    </a:cubicBezTo>
                    <a:cubicBezTo>
                      <a:pt x="10118" y="9759"/>
                      <a:pt x="12010" y="9531"/>
                      <a:pt x="13352" y="9037"/>
                    </a:cubicBezTo>
                    <a:cubicBezTo>
                      <a:pt x="14693" y="8543"/>
                      <a:pt x="15815" y="7744"/>
                      <a:pt x="16915" y="6717"/>
                    </a:cubicBezTo>
                    <a:cubicBezTo>
                      <a:pt x="18015" y="5690"/>
                      <a:pt x="19180" y="3979"/>
                      <a:pt x="19950" y="2876"/>
                    </a:cubicBezTo>
                    <a:cubicBezTo>
                      <a:pt x="20720" y="1773"/>
                      <a:pt x="21248" y="-242"/>
                      <a:pt x="21512" y="24"/>
                    </a:cubicBezTo>
                    <a:cubicBezTo>
                      <a:pt x="21402" y="176"/>
                      <a:pt x="21600" y="2952"/>
                      <a:pt x="21512" y="4435"/>
                    </a:cubicBezTo>
                    <a:cubicBezTo>
                      <a:pt x="21424" y="5919"/>
                      <a:pt x="21248" y="7516"/>
                      <a:pt x="20940" y="8999"/>
                    </a:cubicBezTo>
                    <a:cubicBezTo>
                      <a:pt x="20632" y="10482"/>
                      <a:pt x="20082" y="12117"/>
                      <a:pt x="19598" y="13334"/>
                    </a:cubicBezTo>
                    <a:cubicBezTo>
                      <a:pt x="19114" y="14551"/>
                      <a:pt x="18675" y="15426"/>
                      <a:pt x="18037" y="16414"/>
                    </a:cubicBezTo>
                    <a:cubicBezTo>
                      <a:pt x="17399" y="17403"/>
                      <a:pt x="16607" y="18430"/>
                      <a:pt x="15727" y="19190"/>
                    </a:cubicBezTo>
                    <a:cubicBezTo>
                      <a:pt x="14847" y="19951"/>
                      <a:pt x="13813" y="20597"/>
                      <a:pt x="12758" y="20902"/>
                    </a:cubicBezTo>
                    <a:cubicBezTo>
                      <a:pt x="11702" y="21206"/>
                      <a:pt x="10514" y="21358"/>
                      <a:pt x="9436" y="21130"/>
                    </a:cubicBezTo>
                    <a:cubicBezTo>
                      <a:pt x="8358" y="20902"/>
                      <a:pt x="7259" y="20331"/>
                      <a:pt x="6335" y="19609"/>
                    </a:cubicBezTo>
                    <a:cubicBezTo>
                      <a:pt x="5411" y="18886"/>
                      <a:pt x="4597" y="18012"/>
                      <a:pt x="3827" y="16871"/>
                    </a:cubicBezTo>
                    <a:cubicBezTo>
                      <a:pt x="3057" y="15730"/>
                      <a:pt x="2288" y="14247"/>
                      <a:pt x="1738" y="12764"/>
                    </a:cubicBezTo>
                    <a:cubicBezTo>
                      <a:pt x="1188" y="11281"/>
                      <a:pt x="748" y="9531"/>
                      <a:pt x="462" y="7896"/>
                    </a:cubicBezTo>
                    <a:cubicBezTo>
                      <a:pt x="176" y="6261"/>
                      <a:pt x="0" y="3523"/>
                      <a:pt x="0" y="2838"/>
                    </a:cubicBezTo>
                    <a:lnTo>
                      <a:pt x="484" y="3789"/>
                    </a:lnTo>
                    <a:close/>
                    <a:moveTo>
                      <a:pt x="484" y="3789"/>
                    </a:move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3" name="AutoShape 43"/>
              <p:cNvSpPr>
                <a:spLocks noChangeArrowheads="1"/>
              </p:cNvSpPr>
              <p:nvPr/>
            </p:nvSpPr>
            <p:spPr bwMode="auto">
              <a:xfrm flipH="1">
                <a:off x="864" y="1384"/>
                <a:ext cx="181" cy="471"/>
              </a:xfrm>
              <a:custGeom>
                <a:avLst/>
                <a:gdLst>
                  <a:gd name="T0" fmla="*/ 0 w 21361"/>
                  <a:gd name="T1" fmla="*/ 0 h 21401"/>
                  <a:gd name="T2" fmla="*/ 21361 w 21361"/>
                  <a:gd name="T3" fmla="*/ 21401 h 21401"/>
                </a:gdLst>
                <a:ahLst/>
                <a:cxnLst/>
                <a:rect l="T0" t="T1" r="T2" b="T3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3816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4" name="AutoShape 44"/>
              <p:cNvSpPr>
                <a:spLocks noChangeArrowheads="1"/>
              </p:cNvSpPr>
              <p:nvPr/>
            </p:nvSpPr>
            <p:spPr bwMode="auto">
              <a:xfrm>
                <a:off x="847" y="1382"/>
                <a:ext cx="82" cy="478"/>
              </a:xfrm>
              <a:custGeom>
                <a:avLst/>
                <a:gdLst>
                  <a:gd name="T0" fmla="*/ 0 w 21248"/>
                  <a:gd name="T1" fmla="*/ 0 h 21318"/>
                  <a:gd name="T2" fmla="*/ 21248 w 21248"/>
                  <a:gd name="T3" fmla="*/ 21318 h 21318"/>
                </a:gdLst>
                <a:ahLst/>
                <a:cxnLst/>
                <a:rect l="T0" t="T1" r="T2" b="T3"/>
                <a:pathLst>
                  <a:path w="21248" h="21318">
                    <a:moveTo>
                      <a:pt x="16701" y="18255"/>
                    </a:moveTo>
                    <a:cubicBezTo>
                      <a:pt x="15943" y="17395"/>
                      <a:pt x="15943" y="16801"/>
                      <a:pt x="15564" y="15852"/>
                    </a:cubicBezTo>
                    <a:cubicBezTo>
                      <a:pt x="15185" y="14903"/>
                      <a:pt x="14427" y="13686"/>
                      <a:pt x="14427" y="12470"/>
                    </a:cubicBezTo>
                    <a:cubicBezTo>
                      <a:pt x="14427" y="11253"/>
                      <a:pt x="14806" y="9888"/>
                      <a:pt x="14995" y="8464"/>
                    </a:cubicBezTo>
                    <a:cubicBezTo>
                      <a:pt x="15185" y="7040"/>
                      <a:pt x="15374" y="5319"/>
                      <a:pt x="15564" y="3925"/>
                    </a:cubicBezTo>
                    <a:cubicBezTo>
                      <a:pt x="15753" y="2530"/>
                      <a:pt x="17648" y="-170"/>
                      <a:pt x="15943" y="8"/>
                    </a:cubicBezTo>
                    <a:cubicBezTo>
                      <a:pt x="9880" y="1581"/>
                      <a:pt x="7227" y="3450"/>
                      <a:pt x="4764" y="4963"/>
                    </a:cubicBezTo>
                    <a:cubicBezTo>
                      <a:pt x="2111" y="6595"/>
                      <a:pt x="785" y="8197"/>
                      <a:pt x="216" y="9888"/>
                    </a:cubicBezTo>
                    <a:cubicBezTo>
                      <a:pt x="-352" y="11579"/>
                      <a:pt x="216" y="13627"/>
                      <a:pt x="1732" y="15140"/>
                    </a:cubicBezTo>
                    <a:cubicBezTo>
                      <a:pt x="3248" y="16653"/>
                      <a:pt x="6280" y="17870"/>
                      <a:pt x="9501" y="18908"/>
                    </a:cubicBezTo>
                    <a:cubicBezTo>
                      <a:pt x="12722" y="19946"/>
                      <a:pt x="20111" y="21430"/>
                      <a:pt x="21248" y="21311"/>
                    </a:cubicBezTo>
                    <a:cubicBezTo>
                      <a:pt x="21248" y="21282"/>
                      <a:pt x="17648" y="18878"/>
                      <a:pt x="16701" y="18255"/>
                    </a:cubicBezTo>
                    <a:close/>
                    <a:moveTo>
                      <a:pt x="16701" y="18255"/>
                    </a:moveTo>
                  </a:path>
                </a:pathLst>
              </a:custGeom>
              <a:solidFill>
                <a:srgbClr val="0099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5" name="AutoShape 45"/>
              <p:cNvSpPr>
                <a:spLocks noChangeArrowheads="1"/>
              </p:cNvSpPr>
              <p:nvPr/>
            </p:nvSpPr>
            <p:spPr bwMode="auto">
              <a:xfrm>
                <a:off x="334" y="1638"/>
                <a:ext cx="571" cy="119"/>
              </a:xfrm>
              <a:custGeom>
                <a:avLst/>
                <a:gdLst>
                  <a:gd name="T0" fmla="*/ 0 w 21600"/>
                  <a:gd name="T1" fmla="*/ 0 h 21488"/>
                  <a:gd name="T2" fmla="*/ 21600 w 21600"/>
                  <a:gd name="T3" fmla="*/ 21488 h 21488"/>
                </a:gdLst>
                <a:ahLst/>
                <a:cxnLst/>
                <a:rect l="T0" t="T1" r="T2" b="T3"/>
                <a:pathLst>
                  <a:path w="21600" h="21488">
                    <a:moveTo>
                      <a:pt x="0" y="0"/>
                    </a:moveTo>
                    <a:cubicBezTo>
                      <a:pt x="465" y="1689"/>
                      <a:pt x="1558" y="6758"/>
                      <a:pt x="2762" y="9895"/>
                    </a:cubicBezTo>
                    <a:cubicBezTo>
                      <a:pt x="3965" y="13032"/>
                      <a:pt x="5824" y="16653"/>
                      <a:pt x="7191" y="18583"/>
                    </a:cubicBezTo>
                    <a:cubicBezTo>
                      <a:pt x="8558" y="20514"/>
                      <a:pt x="9488" y="21359"/>
                      <a:pt x="11046" y="21479"/>
                    </a:cubicBezTo>
                    <a:cubicBezTo>
                      <a:pt x="12605" y="21600"/>
                      <a:pt x="15202" y="20393"/>
                      <a:pt x="16624" y="19307"/>
                    </a:cubicBezTo>
                    <a:cubicBezTo>
                      <a:pt x="18046" y="18221"/>
                      <a:pt x="18784" y="16894"/>
                      <a:pt x="19522" y="14842"/>
                    </a:cubicBezTo>
                    <a:cubicBezTo>
                      <a:pt x="20260" y="12791"/>
                      <a:pt x="20643" y="8809"/>
                      <a:pt x="20998" y="7240"/>
                    </a:cubicBezTo>
                    <a:cubicBezTo>
                      <a:pt x="21354" y="5672"/>
                      <a:pt x="21463" y="5551"/>
                      <a:pt x="21600" y="5068"/>
                    </a:cubicBezTo>
                  </a:path>
                </a:pathLst>
              </a:cu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6" name="Line 46"/>
            <p:cNvSpPr>
              <a:spLocks noChangeShapeType="1"/>
            </p:cNvSpPr>
            <p:nvPr/>
          </p:nvSpPr>
          <p:spPr bwMode="auto">
            <a:xfrm flipH="1">
              <a:off x="883" y="1228"/>
              <a:ext cx="182" cy="224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Line 47"/>
            <p:cNvSpPr>
              <a:spLocks noChangeShapeType="1"/>
            </p:cNvSpPr>
            <p:nvPr/>
          </p:nvSpPr>
          <p:spPr bwMode="auto">
            <a:xfrm>
              <a:off x="884" y="1488"/>
              <a:ext cx="914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Line 48"/>
            <p:cNvSpPr>
              <a:spLocks noChangeShapeType="1"/>
            </p:cNvSpPr>
            <p:nvPr/>
          </p:nvSpPr>
          <p:spPr bwMode="auto">
            <a:xfrm>
              <a:off x="818" y="1744"/>
              <a:ext cx="918" cy="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Line 49"/>
            <p:cNvSpPr>
              <a:spLocks noChangeShapeType="1"/>
            </p:cNvSpPr>
            <p:nvPr/>
          </p:nvSpPr>
          <p:spPr bwMode="auto">
            <a:xfrm>
              <a:off x="872" y="1617"/>
              <a:ext cx="969" cy="2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Line 50"/>
            <p:cNvSpPr>
              <a:spLocks noChangeShapeType="1"/>
            </p:cNvSpPr>
            <p:nvPr/>
          </p:nvSpPr>
          <p:spPr bwMode="auto">
            <a:xfrm flipH="1">
              <a:off x="756" y="1479"/>
              <a:ext cx="328" cy="426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Line 51"/>
            <p:cNvSpPr>
              <a:spLocks noChangeShapeType="1"/>
            </p:cNvSpPr>
            <p:nvPr/>
          </p:nvSpPr>
          <p:spPr bwMode="auto">
            <a:xfrm flipH="1">
              <a:off x="554" y="1768"/>
              <a:ext cx="121" cy="139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Line 52"/>
            <p:cNvSpPr>
              <a:spLocks noChangeShapeType="1"/>
            </p:cNvSpPr>
            <p:nvPr/>
          </p:nvSpPr>
          <p:spPr bwMode="auto">
            <a:xfrm flipH="1">
              <a:off x="348" y="1737"/>
              <a:ext cx="139" cy="168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Line 53"/>
            <p:cNvSpPr>
              <a:spLocks noChangeShapeType="1"/>
            </p:cNvSpPr>
            <p:nvPr/>
          </p:nvSpPr>
          <p:spPr bwMode="auto">
            <a:xfrm>
              <a:off x="175" y="1907"/>
              <a:ext cx="1445" cy="3"/>
            </a:xfrm>
            <a:prstGeom prst="line">
              <a:avLst/>
            </a:prstGeom>
            <a:noFill/>
            <a:ln w="2556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AutoShape 54"/>
            <p:cNvSpPr>
              <a:spLocks noChangeArrowheads="1"/>
            </p:cNvSpPr>
            <p:nvPr/>
          </p:nvSpPr>
          <p:spPr bwMode="auto">
            <a:xfrm>
              <a:off x="390" y="1771"/>
              <a:ext cx="261" cy="20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2900" y="0"/>
                  </a:moveTo>
                  <a:lnTo>
                    <a:pt x="5310" y="13161"/>
                  </a:lnTo>
                  <a:lnTo>
                    <a:pt x="0" y="13161"/>
                  </a:lnTo>
                  <a:lnTo>
                    <a:pt x="5040" y="21600"/>
                  </a:lnTo>
                  <a:lnTo>
                    <a:pt x="18930" y="13161"/>
                  </a:lnTo>
                  <a:lnTo>
                    <a:pt x="13950" y="13266"/>
                  </a:lnTo>
                  <a:lnTo>
                    <a:pt x="21600" y="0"/>
                  </a:lnTo>
                  <a:lnTo>
                    <a:pt x="12900" y="0"/>
                  </a:lnTo>
                  <a:close/>
                  <a:moveTo>
                    <a:pt x="12900" y="0"/>
                  </a:moveTo>
                </a:path>
              </a:pathLst>
            </a:custGeom>
            <a:solidFill>
              <a:srgbClr val="BBE0E3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45" name="Group 55"/>
            <p:cNvGrpSpPr>
              <a:grpSpLocks/>
            </p:cNvGrpSpPr>
            <p:nvPr/>
          </p:nvGrpSpPr>
          <p:grpSpPr bwMode="auto">
            <a:xfrm>
              <a:off x="892" y="940"/>
              <a:ext cx="795" cy="366"/>
              <a:chOff x="892" y="940"/>
              <a:chExt cx="795" cy="366"/>
            </a:xfrm>
          </p:grpSpPr>
          <p:sp>
            <p:nvSpPr>
              <p:cNvPr id="67" name="Line 56"/>
              <p:cNvSpPr>
                <a:spLocks noChangeShapeType="1"/>
              </p:cNvSpPr>
              <p:nvPr/>
            </p:nvSpPr>
            <p:spPr bwMode="auto">
              <a:xfrm flipV="1">
                <a:off x="1325" y="1007"/>
                <a:ext cx="48" cy="122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Line 57"/>
              <p:cNvSpPr>
                <a:spLocks noChangeShapeType="1"/>
              </p:cNvSpPr>
              <p:nvPr/>
            </p:nvSpPr>
            <p:spPr bwMode="auto">
              <a:xfrm flipV="1">
                <a:off x="1411" y="939"/>
                <a:ext cx="122" cy="177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9" name="Line 58"/>
              <p:cNvSpPr>
                <a:spLocks noChangeShapeType="1"/>
              </p:cNvSpPr>
              <p:nvPr/>
            </p:nvSpPr>
            <p:spPr bwMode="auto">
              <a:xfrm flipV="1">
                <a:off x="1465" y="1113"/>
                <a:ext cx="193" cy="94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Line 59"/>
              <p:cNvSpPr>
                <a:spLocks noChangeShapeType="1"/>
              </p:cNvSpPr>
              <p:nvPr/>
            </p:nvSpPr>
            <p:spPr bwMode="auto">
              <a:xfrm flipV="1">
                <a:off x="1465" y="1235"/>
                <a:ext cx="223" cy="40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" name="Line 60"/>
              <p:cNvSpPr>
                <a:spLocks noChangeShapeType="1"/>
              </p:cNvSpPr>
              <p:nvPr/>
            </p:nvSpPr>
            <p:spPr bwMode="auto">
              <a:xfrm flipH="1" flipV="1">
                <a:off x="970" y="966"/>
                <a:ext cx="217" cy="146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Line 61"/>
              <p:cNvSpPr>
                <a:spLocks noChangeShapeType="1"/>
              </p:cNvSpPr>
              <p:nvPr/>
            </p:nvSpPr>
            <p:spPr bwMode="auto">
              <a:xfrm flipH="1" flipV="1">
                <a:off x="907" y="1124"/>
                <a:ext cx="234" cy="95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3" name="Line 62"/>
              <p:cNvSpPr>
                <a:spLocks noChangeShapeType="1"/>
              </p:cNvSpPr>
              <p:nvPr/>
            </p:nvSpPr>
            <p:spPr bwMode="auto">
              <a:xfrm flipH="1" flipV="1">
                <a:off x="891" y="1284"/>
                <a:ext cx="210" cy="24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4" name="Line 63"/>
              <p:cNvSpPr>
                <a:spLocks noChangeShapeType="1"/>
              </p:cNvSpPr>
              <p:nvPr/>
            </p:nvSpPr>
            <p:spPr bwMode="auto">
              <a:xfrm flipH="1" flipV="1">
                <a:off x="1071" y="1231"/>
                <a:ext cx="155" cy="40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5" name="Line 64"/>
              <p:cNvSpPr>
                <a:spLocks noChangeShapeType="1"/>
              </p:cNvSpPr>
              <p:nvPr/>
            </p:nvSpPr>
            <p:spPr bwMode="auto">
              <a:xfrm flipH="1" flipV="1">
                <a:off x="1086" y="1102"/>
                <a:ext cx="139" cy="73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6" name="Line 65"/>
              <p:cNvSpPr>
                <a:spLocks noChangeShapeType="1"/>
              </p:cNvSpPr>
              <p:nvPr/>
            </p:nvSpPr>
            <p:spPr bwMode="auto">
              <a:xfrm flipH="1" flipV="1">
                <a:off x="1209" y="1031"/>
                <a:ext cx="64" cy="98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7" name="Line 66"/>
              <p:cNvSpPr>
                <a:spLocks noChangeShapeType="1"/>
              </p:cNvSpPr>
              <p:nvPr/>
            </p:nvSpPr>
            <p:spPr bwMode="auto">
              <a:xfrm flipV="1">
                <a:off x="1372" y="1094"/>
                <a:ext cx="83" cy="63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8" name="Line 67"/>
              <p:cNvSpPr>
                <a:spLocks noChangeShapeType="1"/>
              </p:cNvSpPr>
              <p:nvPr/>
            </p:nvSpPr>
            <p:spPr bwMode="auto">
              <a:xfrm flipV="1">
                <a:off x="1365" y="1203"/>
                <a:ext cx="137" cy="31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9" name="Line 68"/>
              <p:cNvSpPr>
                <a:spLocks noChangeShapeType="1"/>
              </p:cNvSpPr>
              <p:nvPr/>
            </p:nvSpPr>
            <p:spPr bwMode="auto">
              <a:xfrm flipH="1" flipV="1">
                <a:off x="1185" y="1179"/>
                <a:ext cx="95" cy="56"/>
              </a:xfrm>
              <a:prstGeom prst="line">
                <a:avLst/>
              </a:prstGeom>
              <a:noFill/>
              <a:ln w="12600">
                <a:solidFill>
                  <a:srgbClr val="000099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46" name="Group 69"/>
            <p:cNvGrpSpPr>
              <a:grpSpLocks/>
            </p:cNvGrpSpPr>
            <p:nvPr/>
          </p:nvGrpSpPr>
          <p:grpSpPr bwMode="auto">
            <a:xfrm>
              <a:off x="892" y="1382"/>
              <a:ext cx="751" cy="325"/>
              <a:chOff x="892" y="1382"/>
              <a:chExt cx="751" cy="325"/>
            </a:xfrm>
          </p:grpSpPr>
          <p:sp>
            <p:nvSpPr>
              <p:cNvPr id="54" name="Line 70"/>
              <p:cNvSpPr>
                <a:spLocks noChangeShapeType="1"/>
              </p:cNvSpPr>
              <p:nvPr/>
            </p:nvSpPr>
            <p:spPr bwMode="auto">
              <a:xfrm flipH="1">
                <a:off x="1165" y="1511"/>
                <a:ext cx="68" cy="127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Line 71"/>
              <p:cNvSpPr>
                <a:spLocks noChangeShapeType="1"/>
              </p:cNvSpPr>
              <p:nvPr/>
            </p:nvSpPr>
            <p:spPr bwMode="auto">
              <a:xfrm flipH="1">
                <a:off x="1014" y="1559"/>
                <a:ext cx="137" cy="149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Line 72"/>
              <p:cNvSpPr>
                <a:spLocks noChangeShapeType="1"/>
              </p:cNvSpPr>
              <p:nvPr/>
            </p:nvSpPr>
            <p:spPr bwMode="auto">
              <a:xfrm flipH="1">
                <a:off x="891" y="1475"/>
                <a:ext cx="206" cy="7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" name="Line 73"/>
              <p:cNvSpPr>
                <a:spLocks noChangeShapeType="1"/>
              </p:cNvSpPr>
              <p:nvPr/>
            </p:nvSpPr>
            <p:spPr bwMode="auto">
              <a:xfrm flipH="1">
                <a:off x="938" y="1410"/>
                <a:ext cx="160" cy="15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Line 74"/>
              <p:cNvSpPr>
                <a:spLocks noChangeShapeType="1"/>
              </p:cNvSpPr>
              <p:nvPr/>
            </p:nvSpPr>
            <p:spPr bwMode="auto">
              <a:xfrm>
                <a:off x="1372" y="1565"/>
                <a:ext cx="196" cy="119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Line 75"/>
              <p:cNvSpPr>
                <a:spLocks noChangeShapeType="1"/>
              </p:cNvSpPr>
              <p:nvPr/>
            </p:nvSpPr>
            <p:spPr bwMode="auto">
              <a:xfrm>
                <a:off x="1416" y="1463"/>
                <a:ext cx="213" cy="7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Line 76"/>
              <p:cNvSpPr>
                <a:spLocks noChangeShapeType="1"/>
              </p:cNvSpPr>
              <p:nvPr/>
            </p:nvSpPr>
            <p:spPr bwMode="auto">
              <a:xfrm>
                <a:off x="1456" y="1382"/>
                <a:ext cx="188" cy="5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Line 77"/>
              <p:cNvSpPr>
                <a:spLocks noChangeShapeType="1"/>
              </p:cNvSpPr>
              <p:nvPr/>
            </p:nvSpPr>
            <p:spPr bwMode="auto">
              <a:xfrm>
                <a:off x="1334" y="1416"/>
                <a:ext cx="135" cy="20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Line 78"/>
              <p:cNvSpPr>
                <a:spLocks noChangeShapeType="1"/>
              </p:cNvSpPr>
              <p:nvPr/>
            </p:nvSpPr>
            <p:spPr bwMode="auto">
              <a:xfrm>
                <a:off x="1334" y="1506"/>
                <a:ext cx="122" cy="51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Line 79"/>
              <p:cNvSpPr>
                <a:spLocks noChangeShapeType="1"/>
              </p:cNvSpPr>
              <p:nvPr/>
            </p:nvSpPr>
            <p:spPr bwMode="auto">
              <a:xfrm>
                <a:off x="1291" y="1547"/>
                <a:ext cx="46" cy="76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Line 80"/>
              <p:cNvSpPr>
                <a:spLocks noChangeShapeType="1"/>
              </p:cNvSpPr>
              <p:nvPr/>
            </p:nvSpPr>
            <p:spPr bwMode="auto">
              <a:xfrm flipH="1">
                <a:off x="1090" y="1523"/>
                <a:ext cx="100" cy="41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" name="Line 81"/>
              <p:cNvSpPr>
                <a:spLocks noChangeShapeType="1"/>
              </p:cNvSpPr>
              <p:nvPr/>
            </p:nvSpPr>
            <p:spPr bwMode="auto">
              <a:xfrm flipH="1">
                <a:off x="1047" y="1448"/>
                <a:ext cx="152" cy="1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Line 82"/>
              <p:cNvSpPr>
                <a:spLocks noChangeShapeType="1"/>
              </p:cNvSpPr>
              <p:nvPr/>
            </p:nvSpPr>
            <p:spPr bwMode="auto">
              <a:xfrm>
                <a:off x="1279" y="1449"/>
                <a:ext cx="77" cy="33"/>
              </a:xfrm>
              <a:prstGeom prst="line">
                <a:avLst/>
              </a:prstGeom>
              <a:noFill/>
              <a:ln w="12600">
                <a:solidFill>
                  <a:srgbClr val="99CCFF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7" name="Line 83"/>
            <p:cNvSpPr>
              <a:spLocks noChangeShapeType="1"/>
            </p:cNvSpPr>
            <p:nvPr/>
          </p:nvSpPr>
          <p:spPr bwMode="auto">
            <a:xfrm>
              <a:off x="265" y="1746"/>
              <a:ext cx="239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Line 84"/>
            <p:cNvSpPr>
              <a:spLocks noChangeShapeType="1"/>
            </p:cNvSpPr>
            <p:nvPr/>
          </p:nvSpPr>
          <p:spPr bwMode="auto">
            <a:xfrm>
              <a:off x="2119" y="969"/>
              <a:ext cx="181" cy="1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Line 85"/>
            <p:cNvSpPr>
              <a:spLocks noChangeShapeType="1"/>
            </p:cNvSpPr>
            <p:nvPr/>
          </p:nvSpPr>
          <p:spPr bwMode="auto">
            <a:xfrm flipH="1">
              <a:off x="2188" y="708"/>
              <a:ext cx="92" cy="103"/>
            </a:xfrm>
            <a:prstGeom prst="line">
              <a:avLst/>
            </a:prstGeom>
            <a:noFill/>
            <a:ln w="12600">
              <a:solidFill>
                <a:srgbClr val="99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AutoShape 86"/>
            <p:cNvSpPr>
              <a:spLocks noChangeArrowheads="1"/>
            </p:cNvSpPr>
            <p:nvPr/>
          </p:nvSpPr>
          <p:spPr bwMode="auto">
            <a:xfrm>
              <a:off x="1208" y="1080"/>
              <a:ext cx="133" cy="135"/>
            </a:xfrm>
            <a:prstGeom prst="plus">
              <a:avLst>
                <a:gd name="adj" fmla="val 34722"/>
              </a:avLst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" name="Rectangle 87"/>
            <p:cNvSpPr>
              <a:spLocks noChangeArrowheads="1"/>
            </p:cNvSpPr>
            <p:nvPr/>
          </p:nvSpPr>
          <p:spPr bwMode="auto">
            <a:xfrm>
              <a:off x="1208" y="1444"/>
              <a:ext cx="133" cy="45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AutoShape 88"/>
            <p:cNvSpPr>
              <a:spLocks noChangeArrowheads="1"/>
            </p:cNvSpPr>
            <p:nvPr/>
          </p:nvSpPr>
          <p:spPr bwMode="auto">
            <a:xfrm>
              <a:off x="1240" y="575"/>
              <a:ext cx="89" cy="315"/>
            </a:xfrm>
            <a:prstGeom prst="upArrow">
              <a:avLst>
                <a:gd name="adj1" fmla="val 50000"/>
                <a:gd name="adj2" fmla="val 88483"/>
              </a:avLst>
            </a:prstGeom>
            <a:solidFill>
              <a:srgbClr val="00CC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Text Box 89"/>
            <p:cNvSpPr txBox="1">
              <a:spLocks noChangeArrowheads="1"/>
            </p:cNvSpPr>
            <p:nvPr/>
          </p:nvSpPr>
          <p:spPr bwMode="auto">
            <a:xfrm>
              <a:off x="961" y="453"/>
              <a:ext cx="319" cy="302"/>
            </a:xfrm>
            <a:prstGeom prst="rect">
              <a:avLst/>
            </a:prstGeom>
            <a:solidFill>
              <a:srgbClr val="FFFFCC">
                <a:alpha val="34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Clr>
                  <a:srgbClr val="2A7E50"/>
                </a:buClr>
              </a:pPr>
              <a:r>
                <a:rPr lang="en-US" i="1" dirty="0" smtClean="0">
                  <a:solidFill>
                    <a:srgbClr val="2A7E50"/>
                  </a:solidFill>
                </a:rPr>
                <a:t>B</a:t>
              </a:r>
              <a:endParaRPr lang="en-US" i="1" dirty="0">
                <a:solidFill>
                  <a:srgbClr val="2A7E50"/>
                </a:solidFill>
              </a:endParaRPr>
            </a:p>
          </p:txBody>
        </p:sp>
      </p:grpSp>
      <p:pic>
        <p:nvPicPr>
          <p:cNvPr id="4" name="図 3" descr="2012-Aug-14-figur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0" y="4054201"/>
            <a:ext cx="3384376" cy="2428994"/>
          </a:xfrm>
          <a:prstGeom prst="rect">
            <a:avLst/>
          </a:prstGeom>
        </p:spPr>
      </p:pic>
      <p:sp>
        <p:nvSpPr>
          <p:cNvPr id="96" name="テキスト ボックス 95"/>
          <p:cNvSpPr txBox="1"/>
          <p:nvPr/>
        </p:nvSpPr>
        <p:spPr>
          <a:xfrm>
            <a:off x="3939608" y="5610726"/>
            <a:ext cx="4447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+mn-lt"/>
              </a:rPr>
              <a:t>correlation between particles with same charges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939608" y="4818638"/>
            <a:ext cx="471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n>
                  <a:solidFill>
                    <a:srgbClr val="000090"/>
                  </a:solidFill>
                </a:ln>
                <a:noFill/>
                <a:latin typeface="+mn-lt"/>
              </a:rPr>
              <a:t>correlation between particles with different charges</a:t>
            </a:r>
            <a:endParaRPr kumimoji="1" lang="ja-JP" altLang="en-US" sz="1600" dirty="0">
              <a:ln>
                <a:solidFill>
                  <a:srgbClr val="000090"/>
                </a:solidFill>
              </a:ln>
              <a:noFill/>
              <a:latin typeface="+mn-lt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02" name="スライド番号プレースホルダー 10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30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8077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anisotropic decay w.r.t. magnetic field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feasibility study based on QED calculations</a:t>
            </a:r>
          </a:p>
          <a:p>
            <a:pPr lvl="1"/>
            <a:r>
              <a:rPr lang="en-US" altLang="ja-JP" dirty="0"/>
              <a:t>v</a:t>
            </a:r>
            <a:r>
              <a:rPr lang="en-US" altLang="ja-JP" dirty="0" smtClean="0"/>
              <a:t>acuum polarization tensors under magnetic field</a:t>
            </a:r>
          </a:p>
          <a:p>
            <a:pPr lvl="2"/>
            <a:r>
              <a:rPr lang="en-US" altLang="ja-JP" dirty="0"/>
              <a:t>s</a:t>
            </a:r>
            <a:r>
              <a:rPr lang="en-US" altLang="ja-JP" dirty="0" smtClean="0"/>
              <a:t>ummation for infinite Landau levels</a:t>
            </a:r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hoton momentum up to ~ </a:t>
            </a:r>
            <a:r>
              <a:rPr lang="en-US" altLang="ja-JP" dirty="0" err="1" smtClean="0"/>
              <a:t>GeV</a:t>
            </a:r>
            <a:endParaRPr lang="en-US" altLang="ja-JP" dirty="0"/>
          </a:p>
          <a:p>
            <a:pPr lvl="2"/>
            <a:r>
              <a:rPr lang="en-US" altLang="ja-JP" i="1" dirty="0"/>
              <a:t>r</a:t>
            </a:r>
            <a:r>
              <a:rPr lang="en-US" altLang="ja-JP" i="1" dirty="0" smtClean="0"/>
              <a:t>ef.</a:t>
            </a:r>
            <a:r>
              <a:rPr lang="en-US" altLang="ja-JP" dirty="0" smtClean="0"/>
              <a:t> K.-I. Ishikawa, K. </a:t>
            </a:r>
            <a:r>
              <a:rPr lang="en-US" altLang="ja-JP" dirty="0" err="1" smtClean="0"/>
              <a:t>Shigaki</a:t>
            </a:r>
            <a:r>
              <a:rPr lang="en-US" altLang="ja-JP" dirty="0" smtClean="0"/>
              <a:t> </a:t>
            </a:r>
            <a:r>
              <a:rPr lang="en-US" altLang="ja-JP" i="1" dirty="0" smtClean="0"/>
              <a:t>et al.</a:t>
            </a:r>
            <a:r>
              <a:rPr lang="en-US" altLang="ja-JP" dirty="0" smtClean="0"/>
              <a:t>,</a:t>
            </a:r>
          </a:p>
          <a:p>
            <a:pPr marL="914400" lvl="2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Int. J. Mod. Phys. A28, 1350100 (2013) </a:t>
            </a:r>
            <a:endParaRPr lang="en-US" altLang="ja-JP" dirty="0"/>
          </a:p>
          <a:p>
            <a:r>
              <a:rPr lang="en-US" altLang="ja-JP" dirty="0" smtClean="0"/>
              <a:t>anisotropy ~ </a:t>
            </a:r>
            <a:r>
              <a:rPr lang="en-US" altLang="ja-JP" i="1" dirty="0" smtClean="0"/>
              <a:t>o</a:t>
            </a:r>
            <a:r>
              <a:rPr lang="en-US" altLang="ja-JP" dirty="0" smtClean="0"/>
              <a:t>(10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)</a:t>
            </a:r>
          </a:p>
        </p:txBody>
      </p:sp>
      <p:sp>
        <p:nvSpPr>
          <p:cNvPr id="57347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(Low Mass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anose="05050102010706020507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dirty="0" smtClean="0"/>
              <a:t>) “Polarization” ?</a:t>
            </a:r>
            <a:endParaRPr lang="ja-JP" altLang="en-US" dirty="0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62332"/>
            <a:ext cx="2875839" cy="20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" y="1688488"/>
            <a:ext cx="414915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57"/>
          <p:cNvGrpSpPr>
            <a:grpSpLocks/>
          </p:cNvGrpSpPr>
          <p:nvPr/>
        </p:nvGrpSpPr>
        <p:grpSpPr bwMode="auto">
          <a:xfrm flipH="1">
            <a:off x="4664295" y="2002093"/>
            <a:ext cx="3683765" cy="1106936"/>
            <a:chOff x="2393352" y="1601603"/>
            <a:chExt cx="5804770" cy="1743591"/>
          </a:xfrm>
        </p:grpSpPr>
        <p:sp>
          <p:nvSpPr>
            <p:cNvPr id="17" name="円/楕円 16"/>
            <p:cNvSpPr/>
            <p:nvPr/>
          </p:nvSpPr>
          <p:spPr>
            <a:xfrm>
              <a:off x="7525040" y="2165416"/>
              <a:ext cx="673082" cy="67281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2000" dirty="0" smtClean="0"/>
                <a:t>?</a:t>
              </a:r>
              <a:endParaRPr lang="ja-JP" altLang="en-US" sz="2000" dirty="0"/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6310478" y="1722462"/>
              <a:ext cx="784931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  <p:grpSp>
          <p:nvGrpSpPr>
            <p:cNvPr id="19" name="グループ化 56"/>
            <p:cNvGrpSpPr>
              <a:grpSpLocks/>
            </p:cNvGrpSpPr>
            <p:nvPr/>
          </p:nvGrpSpPr>
          <p:grpSpPr bwMode="auto">
            <a:xfrm>
              <a:off x="2393352" y="1601603"/>
              <a:ext cx="1636104" cy="1743591"/>
              <a:chOff x="3185061" y="1601603"/>
              <a:chExt cx="1636104" cy="1743591"/>
            </a:xfrm>
          </p:grpSpPr>
          <p:cxnSp>
            <p:nvCxnSpPr>
              <p:cNvPr id="28" name="直線矢印コネクタ 27"/>
              <p:cNvCxnSpPr/>
              <p:nvPr/>
            </p:nvCxnSpPr>
            <p:spPr>
              <a:xfrm flipH="1">
                <a:off x="4244917" y="2485956"/>
                <a:ext cx="576248" cy="4935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H="1" flipV="1">
                <a:off x="4211581" y="2106704"/>
                <a:ext cx="609584" cy="3649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3185061" y="2714961"/>
                <a:ext cx="1071077" cy="630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e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+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3497874" y="1601603"/>
                <a:ext cx="758264" cy="63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e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-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20" name="グループ化 55"/>
            <p:cNvGrpSpPr>
              <a:grpSpLocks/>
            </p:cNvGrpSpPr>
            <p:nvPr/>
          </p:nvGrpSpPr>
          <p:grpSpPr bwMode="auto">
            <a:xfrm>
              <a:off x="4008819" y="1957541"/>
              <a:ext cx="3516221" cy="1028268"/>
              <a:chOff x="518386" y="2033437"/>
              <a:chExt cx="3516221" cy="1028268"/>
            </a:xfrm>
          </p:grpSpPr>
          <p:sp>
            <p:nvSpPr>
              <p:cNvPr id="22" name="円/楕円 21"/>
              <p:cNvSpPr/>
              <p:nvPr/>
            </p:nvSpPr>
            <p:spPr>
              <a:xfrm flipV="1">
                <a:off x="1835977" y="2108017"/>
                <a:ext cx="869927" cy="869585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1910588" y="2184185"/>
                <a:ext cx="720706" cy="718836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16200000">
                <a:off x="2144787" y="2845067"/>
                <a:ext cx="252307" cy="18097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5210584">
                <a:off x="2180505" y="2069898"/>
                <a:ext cx="252306" cy="179383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17016" y="2485684"/>
                <a:ext cx="1317591" cy="220570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518386" y="2465056"/>
                <a:ext cx="1317591" cy="220569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1" name="テキスト ボックス 62"/>
            <p:cNvSpPr txBox="1">
              <a:spLocks noChangeArrowheads="1"/>
            </p:cNvSpPr>
            <p:nvPr/>
          </p:nvSpPr>
          <p:spPr bwMode="auto">
            <a:xfrm>
              <a:off x="3918301" y="1722462"/>
              <a:ext cx="984863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31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st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Wingdings"/>
              </a:rPr>
              <a:t> 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high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phenomena (jets), heavy flavors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✓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–3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high speeding, new detectors; LS1 2013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2014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readout (Tokyo), PHOS readout (Hiroshima)</a:t>
            </a: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di-jet calorimeter (Tsukuba)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nd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– low/mid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phenomena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100 high speeding, new detectors; LS2 2019–2020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chamber (Tokyo), new vertex trackers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muon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forward tracker (Hiroshima)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rd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– (further) forward physics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 detectors; LS3 2024 ?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forward calorimeter (Tsukuba)</a:t>
            </a:r>
          </a:p>
        </p:txBody>
      </p:sp>
      <p:sp>
        <p:nvSpPr>
          <p:cNvPr id="3993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ALICE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-Japan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Upgrade Strategies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32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87652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new inner tracking system</a:t>
            </a:r>
          </a:p>
          <a:p>
            <a:pPr lvl="1"/>
            <a:r>
              <a:rPr lang="en-US" altLang="ja-JP" dirty="0" smtClean="0"/>
              <a:t>7 </a:t>
            </a:r>
            <a:r>
              <a:rPr lang="en-US" altLang="ja-JP" dirty="0"/>
              <a:t>l</a:t>
            </a:r>
            <a:r>
              <a:rPr lang="en-US" altLang="ja-JP" dirty="0" smtClean="0"/>
              <a:t>ayers </a:t>
            </a:r>
            <a:r>
              <a:rPr lang="en-US" altLang="ja-JP" dirty="0"/>
              <a:t>of </a:t>
            </a:r>
            <a:r>
              <a:rPr lang="en-US" altLang="ja-JP" dirty="0" smtClean="0"/>
              <a:t>MAPS </a:t>
            </a:r>
            <a:r>
              <a:rPr lang="en-US" altLang="ja-JP" dirty="0"/>
              <a:t>s</a:t>
            </a:r>
            <a:r>
              <a:rPr lang="en-US" altLang="ja-JP" dirty="0" smtClean="0"/>
              <a:t>ilicon </a:t>
            </a:r>
            <a:r>
              <a:rPr lang="en-US" altLang="ja-JP" dirty="0"/>
              <a:t>p</a:t>
            </a:r>
            <a:r>
              <a:rPr lang="en-US" altLang="ja-JP" dirty="0" smtClean="0"/>
              <a:t>ixel detectors</a:t>
            </a:r>
            <a:endParaRPr lang="en-US" altLang="ja-JP" dirty="0"/>
          </a:p>
          <a:p>
            <a:pPr lvl="1"/>
            <a:r>
              <a:rPr lang="en-US" altLang="ja-JP" dirty="0" smtClean="0"/>
              <a:t>precise </a:t>
            </a:r>
            <a:r>
              <a:rPr lang="en-US" altLang="ja-JP" dirty="0"/>
              <a:t>measurement of displaced </a:t>
            </a:r>
            <a:r>
              <a:rPr lang="en-US" altLang="ja-JP" dirty="0" smtClean="0"/>
              <a:t>vertices</a:t>
            </a:r>
          </a:p>
          <a:p>
            <a:pPr lvl="2"/>
            <a:r>
              <a:rPr lang="en-US" altLang="ja-JP" dirty="0" smtClean="0"/>
              <a:t>to separate charm/beauty mesons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new </a:t>
            </a:r>
            <a:r>
              <a:rPr lang="en-US" altLang="ja-JP" dirty="0"/>
              <a:t>TPC readout chambers</a:t>
            </a:r>
          </a:p>
          <a:p>
            <a:pPr lvl="1"/>
            <a:r>
              <a:rPr lang="en-US" altLang="ja-JP" dirty="0" smtClean="0"/>
              <a:t>GEM </a:t>
            </a:r>
            <a:r>
              <a:rPr lang="en-US" altLang="ja-JP" dirty="0"/>
              <a:t>technology with </a:t>
            </a:r>
            <a:r>
              <a:rPr lang="en-US" altLang="ja-JP" dirty="0" smtClean="0"/>
              <a:t>no gating grid</a:t>
            </a:r>
          </a:p>
          <a:p>
            <a:pPr lvl="1"/>
            <a:r>
              <a:rPr lang="en-US" altLang="ja-JP" dirty="0" smtClean="0"/>
              <a:t>~100 times </a:t>
            </a:r>
            <a:r>
              <a:rPr lang="en-US" altLang="ja-JP" dirty="0"/>
              <a:t>higher data taking rate (50 kHz in </a:t>
            </a:r>
            <a:r>
              <a:rPr lang="en-US" altLang="ja-JP" dirty="0" err="1" smtClean="0"/>
              <a:t>Pb</a:t>
            </a:r>
            <a:r>
              <a:rPr lang="en-US" altLang="ja-JP" dirty="0" err="1"/>
              <a:t>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/>
              <a:t>continuous </a:t>
            </a:r>
            <a:r>
              <a:rPr lang="en-US" altLang="ja-JP" dirty="0" smtClean="0"/>
              <a:t>readout without triggering 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</a:t>
            </a:r>
            <a:r>
              <a:rPr lang="en-US" altLang="ja-JP" dirty="0"/>
              <a:t>Forward Tracker (MFT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Major Upgrades at Run 3 (2021–)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792" y="2636912"/>
            <a:ext cx="2383632" cy="14401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755" y="4869160"/>
            <a:ext cx="1551653" cy="1359185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33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55105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two interesting regimes of quark-gluon droplets</a:t>
            </a:r>
          </a:p>
          <a:p>
            <a:pPr lvl="1"/>
            <a:r>
              <a:rPr lang="en-GB" altLang="ja-JP" dirty="0"/>
              <a:t>exploration on QCD phase </a:t>
            </a:r>
            <a:r>
              <a:rPr lang="en-GB" altLang="ja-JP" dirty="0" smtClean="0"/>
              <a:t>diagram</a:t>
            </a:r>
          </a:p>
          <a:p>
            <a:endParaRPr lang="en-GB" dirty="0" smtClean="0"/>
          </a:p>
          <a:p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r>
              <a:rPr lang="en-GB" dirty="0" smtClean="0"/>
              <a:t>virtues at LHC</a:t>
            </a:r>
          </a:p>
          <a:p>
            <a:pPr lvl="1"/>
            <a:r>
              <a:rPr lang="en-GB" i="1" u="sng" dirty="0" smtClean="0"/>
              <a:t>not too forward</a:t>
            </a:r>
            <a:r>
              <a:rPr lang="en-GB" dirty="0" smtClean="0"/>
              <a:t> for “central” physics (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2.5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&lt; |</a:t>
            </a:r>
            <a:r>
              <a:rPr lang="en-US" altLang="ja-JP" dirty="0">
                <a:latin typeface="Symbol" charset="0"/>
                <a:ea typeface="ＭＳ Ｐゴシック" charset="0"/>
                <a:cs typeface="Symbol" charset="0"/>
              </a:rPr>
              <a:t>h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&lt;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3.6)</a:t>
            </a:r>
            <a:endParaRPr lang="en-GB" dirty="0" smtClean="0"/>
          </a:p>
          <a:p>
            <a:pPr lvl="1"/>
            <a:r>
              <a:rPr lang="en-GB" i="1" u="sng" dirty="0" smtClean="0"/>
              <a:t>forward enough</a:t>
            </a:r>
            <a:r>
              <a:rPr lang="en-GB" dirty="0" smtClean="0"/>
              <a:t> for </a:t>
            </a:r>
            <a:r>
              <a:rPr lang="en-GB" dirty="0" err="1" smtClean="0"/>
              <a:t>muon</a:t>
            </a:r>
            <a:r>
              <a:rPr lang="en-GB" smtClean="0"/>
              <a:t> measurement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Uniqueness of LHC Forward Region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35496" y="2398412"/>
            <a:ext cx="4457452" cy="2308642"/>
            <a:chOff x="0" y="1906412"/>
            <a:chExt cx="7073900" cy="36637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3454400"/>
              <a:ext cx="4651418" cy="211578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6412"/>
              <a:ext cx="7073900" cy="1680261"/>
            </a:xfrm>
            <a:prstGeom prst="rect">
              <a:avLst/>
            </a:prstGeom>
          </p:spPr>
        </p:pic>
      </p:grpSp>
      <p:pic>
        <p:nvPicPr>
          <p:cNvPr id="6" name="図 5" descr="ali-perf-993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53" y="2470420"/>
            <a:ext cx="4680520" cy="2376827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34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8907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5" descr="0801015_01-A4-at-144-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772816"/>
            <a:ext cx="7154483" cy="4248472"/>
          </a:xfrm>
          <a:prstGeom prst="rect">
            <a:avLst/>
          </a:prstGeom>
        </p:spPr>
      </p:pic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vertex and invariant mass resolutions to improve</a:t>
            </a:r>
            <a:endParaRPr kumimoji="1" lang="ja-JP" alt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Forward Tracker (2021–)</a:t>
            </a:r>
            <a:endParaRPr lang="en-GB" dirty="0"/>
          </a:p>
        </p:txBody>
      </p:sp>
      <p:sp>
        <p:nvSpPr>
          <p:cNvPr id="6" name="AutoShape 2"/>
          <p:cNvSpPr>
            <a:spLocks/>
          </p:cNvSpPr>
          <p:nvPr/>
        </p:nvSpPr>
        <p:spPr bwMode="auto">
          <a:xfrm>
            <a:off x="5866210" y="1700808"/>
            <a:ext cx="1071563" cy="2500313"/>
          </a:xfrm>
          <a:prstGeom prst="roundRect">
            <a:avLst>
              <a:gd name="adj" fmla="val 12500"/>
            </a:avLst>
          </a:prstGeom>
          <a:solidFill>
            <a:srgbClr val="66CC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 rot="10800000" flipH="1">
            <a:off x="7312819" y="1783409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rot="10800000" flipH="1">
            <a:off x="7768233" y="1780060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rot="10800000" flipH="1">
            <a:off x="6401991" y="1780060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rot="10800000" flipH="1">
            <a:off x="5419725" y="2036789"/>
            <a:ext cx="0" cy="182165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rot="10800000">
            <a:off x="5031284" y="2146177"/>
            <a:ext cx="0" cy="160846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2751981" y="2039021"/>
            <a:ext cx="1919883" cy="1811610"/>
            <a:chOff x="0" y="0"/>
            <a:chExt cx="1720" cy="1623"/>
          </a:xfrm>
        </p:grpSpPr>
        <p:sp>
          <p:nvSpPr>
            <p:cNvPr id="16" name="AutoShape 8"/>
            <p:cNvSpPr>
              <a:spLocks/>
            </p:cNvSpPr>
            <p:nvPr/>
          </p:nvSpPr>
          <p:spPr bwMode="auto">
            <a:xfrm>
              <a:off x="0" y="273"/>
              <a:ext cx="1718" cy="1122"/>
            </a:xfrm>
            <a:prstGeom prst="roundRect">
              <a:avLst>
                <a:gd name="adj" fmla="val 10699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9"/>
            <p:cNvSpPr>
              <a:spLocks/>
            </p:cNvSpPr>
            <p:nvPr/>
          </p:nvSpPr>
          <p:spPr bwMode="auto">
            <a:xfrm rot="-5400000">
              <a:off x="728" y="-696"/>
              <a:ext cx="296" cy="1688"/>
            </a:xfrm>
            <a:custGeom>
              <a:avLst/>
              <a:gdLst>
                <a:gd name="T0" fmla="*/ 0 w 21600"/>
                <a:gd name="T1" fmla="*/ 21600 h 21600"/>
                <a:gd name="T2" fmla="*/ 21600 w 21600"/>
                <a:gd name="T3" fmla="*/ 21600 h 21600"/>
                <a:gd name="T4" fmla="*/ 0 w 21600"/>
                <a:gd name="T5" fmla="*/ 0 h 21600"/>
                <a:gd name="T6" fmla="*/ 0 w 21600"/>
                <a:gd name="T7" fmla="*/ 21600 h 21600"/>
                <a:gd name="T8" fmla="*/ 0 w 21600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8" name="AutoShape 10"/>
            <p:cNvSpPr>
              <a:spLocks/>
            </p:cNvSpPr>
            <p:nvPr/>
          </p:nvSpPr>
          <p:spPr bwMode="auto">
            <a:xfrm rot="-5400000">
              <a:off x="739" y="647"/>
              <a:ext cx="264" cy="1688"/>
            </a:xfrm>
            <a:custGeom>
              <a:avLst/>
              <a:gdLst>
                <a:gd name="T0" fmla="*/ 21600 w 21600"/>
                <a:gd name="T1" fmla="*/ 21600 h 21600"/>
                <a:gd name="T2" fmla="*/ 0 w 21600"/>
                <a:gd name="T3" fmla="*/ 21600 h 21600"/>
                <a:gd name="T4" fmla="*/ 21600 w 21600"/>
                <a:gd name="T5" fmla="*/ 0 h 21600"/>
                <a:gd name="T6" fmla="*/ 21600 w 21600"/>
                <a:gd name="T7" fmla="*/ 21600 h 21600"/>
                <a:gd name="T8" fmla="*/ 21600 w 21600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9" name="Rectangle 11"/>
            <p:cNvSpPr>
              <a:spLocks/>
            </p:cNvSpPr>
            <p:nvPr/>
          </p:nvSpPr>
          <p:spPr bwMode="auto">
            <a:xfrm>
              <a:off x="226" y="815"/>
              <a:ext cx="1366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ts val="1055"/>
                </a:spcBef>
              </a:pPr>
              <a:r>
                <a:rPr lang="en-US" sz="1300" dirty="0">
                  <a:solidFill>
                    <a:schemeClr val="bg1"/>
                  </a:solidFill>
                  <a:latin typeface="Helvetica Neue" charset="0"/>
                  <a:ea typeface="ＭＳ Ｐゴシック" charset="0"/>
                  <a:sym typeface="Helvetica Neue" charset="0"/>
                </a:rPr>
                <a:t>Absorber</a:t>
              </a:r>
            </a:p>
          </p:txBody>
        </p:sp>
      </p:grpSp>
      <p:sp>
        <p:nvSpPr>
          <p:cNvPr id="20" name="Freeform 13"/>
          <p:cNvSpPr>
            <a:spLocks/>
          </p:cNvSpPr>
          <p:nvPr/>
        </p:nvSpPr>
        <p:spPr bwMode="auto">
          <a:xfrm>
            <a:off x="5750124" y="2136131"/>
            <a:ext cx="1241227" cy="100459"/>
          </a:xfrm>
          <a:custGeom>
            <a:avLst/>
            <a:gdLst>
              <a:gd name="T0" fmla="*/ 0 w 21600"/>
              <a:gd name="T1" fmla="*/ 279541 h 10101"/>
              <a:gd name="T2" fmla="*/ 1765300 w 21600"/>
              <a:gd name="T3" fmla="*/ 305524 h 101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10101">
                <a:moveTo>
                  <a:pt x="0" y="8264"/>
                </a:moveTo>
                <a:cubicBezTo>
                  <a:pt x="0" y="8264"/>
                  <a:pt x="9095" y="-11499"/>
                  <a:pt x="21600" y="10101"/>
                </a:cubicBezTo>
              </a:path>
            </a:pathLst>
          </a:custGeom>
          <a:noFill/>
          <a:ln w="50800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rot="10800000" flipH="1">
            <a:off x="4598195" y="2189709"/>
            <a:ext cx="1249040" cy="198686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rot="10800000">
            <a:off x="6980189" y="2235474"/>
            <a:ext cx="1073795" cy="313655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3" name="Freeform 16"/>
          <p:cNvSpPr>
            <a:spLocks/>
          </p:cNvSpPr>
          <p:nvPr/>
        </p:nvSpPr>
        <p:spPr bwMode="auto">
          <a:xfrm rot="10800000" flipH="1">
            <a:off x="5705475" y="3635203"/>
            <a:ext cx="1241227" cy="99342"/>
          </a:xfrm>
          <a:custGeom>
            <a:avLst/>
            <a:gdLst>
              <a:gd name="T0" fmla="*/ 0 w 21600"/>
              <a:gd name="T1" fmla="*/ 276434 h 10101"/>
              <a:gd name="T2" fmla="*/ 1765300 w 21600"/>
              <a:gd name="T3" fmla="*/ 302128 h 101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10101">
                <a:moveTo>
                  <a:pt x="0" y="8264"/>
                </a:moveTo>
                <a:cubicBezTo>
                  <a:pt x="0" y="8264"/>
                  <a:pt x="9095" y="-11499"/>
                  <a:pt x="21600" y="10101"/>
                </a:cubicBezTo>
              </a:path>
            </a:pathLst>
          </a:custGeom>
          <a:noFill/>
          <a:ln w="50800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4551314" y="3483398"/>
            <a:ext cx="1249040" cy="197569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6937772" y="3323779"/>
            <a:ext cx="1072679" cy="312539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26" name="Group 21"/>
          <p:cNvGrpSpPr>
            <a:grpSpLocks/>
          </p:cNvGrpSpPr>
          <p:nvPr/>
        </p:nvGrpSpPr>
        <p:grpSpPr bwMode="auto">
          <a:xfrm>
            <a:off x="1231702" y="2389511"/>
            <a:ext cx="3425652" cy="1095003"/>
            <a:chOff x="0" y="0"/>
            <a:chExt cx="3069" cy="981"/>
          </a:xfrm>
        </p:grpSpPr>
        <p:sp>
          <p:nvSpPr>
            <p:cNvPr id="27" name="AutoShape 19"/>
            <p:cNvSpPr>
              <a:spLocks/>
            </p:cNvSpPr>
            <p:nvPr/>
          </p:nvSpPr>
          <p:spPr bwMode="auto">
            <a:xfrm rot="4980001">
              <a:off x="1433" y="-1209"/>
              <a:ext cx="240" cy="302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8" name="AutoShape 20"/>
            <p:cNvSpPr>
              <a:spLocks/>
            </p:cNvSpPr>
            <p:nvPr/>
          </p:nvSpPr>
          <p:spPr bwMode="auto">
            <a:xfrm rot="5820000" flipH="1">
              <a:off x="1395" y="-834"/>
              <a:ext cx="240" cy="302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1410296" y="2850506"/>
            <a:ext cx="0" cy="180826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0" name="Rectangle 23"/>
          <p:cNvSpPr>
            <a:spLocks/>
          </p:cNvSpPr>
          <p:nvPr/>
        </p:nvSpPr>
        <p:spPr bwMode="auto">
          <a:xfrm>
            <a:off x="1309837" y="2654202"/>
            <a:ext cx="1211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spcBef>
                <a:spcPts val="1055"/>
              </a:spcBef>
            </a:pPr>
            <a:r>
              <a:rPr lang="en-US" sz="1000">
                <a:latin typeface="Helvetica Neue Medium" charset="0"/>
                <a:ea typeface="ＭＳ Ｐゴシック" charset="0"/>
                <a:sym typeface="Helvetica Neue Medium" charset="0"/>
              </a:rPr>
              <a:t>IP</a:t>
            </a:r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>
            <a:off x="1115616" y="2942035"/>
            <a:ext cx="71437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32" name="Group 27"/>
          <p:cNvGrpSpPr>
            <a:grpSpLocks/>
          </p:cNvGrpSpPr>
          <p:nvPr/>
        </p:nvGrpSpPr>
        <p:grpSpPr bwMode="auto">
          <a:xfrm>
            <a:off x="1406948" y="2397324"/>
            <a:ext cx="3202409" cy="1260203"/>
            <a:chOff x="0" y="0"/>
            <a:chExt cx="2868" cy="1129"/>
          </a:xfrm>
        </p:grpSpPr>
        <p:sp>
          <p:nvSpPr>
            <p:cNvPr id="33" name="Line 25"/>
            <p:cNvSpPr>
              <a:spLocks noChangeShapeType="1"/>
            </p:cNvSpPr>
            <p:nvPr/>
          </p:nvSpPr>
          <p:spPr bwMode="auto">
            <a:xfrm rot="10800000" flipH="1">
              <a:off x="18" y="0"/>
              <a:ext cx="2832" cy="479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18" y="471"/>
              <a:ext cx="2816" cy="49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35" name="Rectangle 28"/>
          <p:cNvSpPr>
            <a:spLocks/>
          </p:cNvSpPr>
          <p:nvPr/>
        </p:nvSpPr>
        <p:spPr bwMode="auto">
          <a:xfrm>
            <a:off x="5687616" y="4210051"/>
            <a:ext cx="152362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055"/>
              </a:spcBef>
            </a:pPr>
            <a:r>
              <a:rPr lang="en-US" sz="1300">
                <a:latin typeface="Helvetica Neue" charset="0"/>
                <a:ea typeface="ＭＳ Ｐゴシック" charset="0"/>
                <a:sym typeface="Helvetica Neue" charset="0"/>
              </a:rPr>
              <a:t>Dipole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431023" y="2179714"/>
            <a:ext cx="1320958" cy="1512168"/>
          </a:xfrm>
          <a:prstGeom prst="roundRect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1749372" y="2487815"/>
            <a:ext cx="593796" cy="911803"/>
            <a:chOff x="1749372" y="2487815"/>
            <a:chExt cx="593796" cy="911803"/>
          </a:xfrm>
        </p:grpSpPr>
        <p:sp>
          <p:nvSpPr>
            <p:cNvPr id="40" name="Line 31"/>
            <p:cNvSpPr>
              <a:spLocks noChangeShapeType="1"/>
            </p:cNvSpPr>
            <p:nvPr/>
          </p:nvSpPr>
          <p:spPr bwMode="auto">
            <a:xfrm rot="10800000" flipH="1">
              <a:off x="1892500" y="2619669"/>
              <a:ext cx="0" cy="65256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1" name="Line 32"/>
            <p:cNvSpPr>
              <a:spLocks noChangeShapeType="1"/>
            </p:cNvSpPr>
            <p:nvPr/>
          </p:nvSpPr>
          <p:spPr bwMode="auto">
            <a:xfrm rot="10800000" flipH="1">
              <a:off x="2019984" y="2596203"/>
              <a:ext cx="0" cy="70284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2" name="Line 33"/>
            <p:cNvSpPr>
              <a:spLocks noChangeShapeType="1"/>
            </p:cNvSpPr>
            <p:nvPr/>
          </p:nvSpPr>
          <p:spPr bwMode="auto">
            <a:xfrm rot="10800000" flipH="1">
              <a:off x="2181017" y="2547037"/>
              <a:ext cx="0" cy="77883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3" name="Line 34"/>
            <p:cNvSpPr>
              <a:spLocks noChangeShapeType="1"/>
            </p:cNvSpPr>
            <p:nvPr/>
          </p:nvSpPr>
          <p:spPr bwMode="auto">
            <a:xfrm rot="10800000">
              <a:off x="2343168" y="2487815"/>
              <a:ext cx="0" cy="91180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5" name="Line 31"/>
            <p:cNvSpPr>
              <a:spLocks noChangeShapeType="1"/>
            </p:cNvSpPr>
            <p:nvPr/>
          </p:nvSpPr>
          <p:spPr bwMode="auto">
            <a:xfrm rot="10800000" flipH="1">
              <a:off x="1749372" y="2619215"/>
              <a:ext cx="0" cy="65256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62" name="Grouper 61"/>
          <p:cNvGrpSpPr/>
          <p:nvPr/>
        </p:nvGrpSpPr>
        <p:grpSpPr>
          <a:xfrm>
            <a:off x="857527" y="3573016"/>
            <a:ext cx="4362545" cy="2783334"/>
            <a:chOff x="117588" y="3573016"/>
            <a:chExt cx="4362545" cy="2783334"/>
          </a:xfrm>
        </p:grpSpPr>
        <p:cxnSp>
          <p:nvCxnSpPr>
            <p:cNvPr id="46" name="Connecteur droit 45"/>
            <p:cNvCxnSpPr/>
            <p:nvPr/>
          </p:nvCxnSpPr>
          <p:spPr>
            <a:xfrm>
              <a:off x="2031861" y="3645024"/>
              <a:ext cx="2186772" cy="3168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flipH="1">
              <a:off x="353371" y="3573016"/>
              <a:ext cx="310338" cy="3888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à coins arrondis 51"/>
            <p:cNvSpPr/>
            <p:nvPr/>
          </p:nvSpPr>
          <p:spPr>
            <a:xfrm>
              <a:off x="117588" y="3937991"/>
              <a:ext cx="4362545" cy="2418359"/>
            </a:xfrm>
            <a:prstGeom prst="roundRect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77" y="3978321"/>
            <a:ext cx="3145602" cy="2313642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39" name="スライド番号プレースホルダー 3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35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554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1" animBg="1"/>
      <p:bldP spid="14" grpId="1" animBg="1"/>
      <p:bldP spid="20" grpId="1" animBg="1"/>
      <p:bldP spid="21" grpId="1" animBg="1"/>
      <p:bldP spid="22" grpId="1" animBg="1"/>
      <p:bldP spid="23" grpId="1" animBg="1"/>
      <p:bldP spid="24" grpId="1" animBg="1"/>
      <p:bldP spid="25" grpId="1" animBg="1"/>
      <p:bldP spid="29" grpId="1" animBg="1"/>
      <p:bldP spid="30" grpId="1"/>
      <p:bldP spid="31" grpId="1" animBg="1"/>
      <p:bldP spid="35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50516"/>
          <a:stretch>
            <a:fillRect/>
          </a:stretch>
        </p:blipFill>
        <p:spPr bwMode="auto">
          <a:xfrm>
            <a:off x="701675" y="2941420"/>
            <a:ext cx="35099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/>
          <a:stretch>
            <a:fillRect/>
          </a:stretch>
        </p:blipFill>
        <p:spPr bwMode="auto">
          <a:xfrm>
            <a:off x="4854575" y="2957295"/>
            <a:ext cx="3605213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コンテンツ プレースホルダー 2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significant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improvement with MFT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mass resolution by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~4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signal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/background ratio by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~10</a:t>
            </a:r>
            <a:endParaRPr lang="en-US" altLang="ja-JP" dirty="0">
              <a:solidFill>
                <a:srgbClr val="FF00FF"/>
              </a:solidFill>
              <a:latin typeface="Franklin Gothic Medium" charset="0"/>
              <a:ea typeface="ＭＳ Ｐゴシック" charset="0"/>
            </a:endParaRPr>
          </a:p>
        </p:txBody>
      </p:sp>
      <p:sp>
        <p:nvSpPr>
          <p:cNvPr id="4710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Low Mass Vector Mesons </a:t>
            </a:r>
            <a:r>
              <a:rPr lang="en-US" altLang="ja-JP" dirty="0" smtClean="0">
                <a:latin typeface="Symbol" charset="2"/>
                <a:ea typeface="ＭＳ Ｐゴシック" charset="0"/>
                <a:cs typeface="Symbol" charset="2"/>
              </a:rPr>
              <a:t>f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smtClean="0">
                <a:latin typeface="Symbol" charset="2"/>
                <a:ea typeface="ＭＳ Ｐゴシック" charset="0"/>
                <a:cs typeface="Symbol" charset="2"/>
              </a:rPr>
              <a:t>w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smtClean="0">
                <a:latin typeface="Symbol" charset="2"/>
                <a:ea typeface="ＭＳ Ｐゴシック" charset="0"/>
                <a:cs typeface="Symbol" charset="2"/>
              </a:rPr>
              <a:t>r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4284663" y="3517682"/>
            <a:ext cx="476250" cy="194468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89893" y="2409650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altLang="ja-JP" sz="1600" dirty="0" smtClean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pPr algn="r"/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 smtClean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36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22767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LHC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Run Schedule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932683" y="1905000"/>
            <a:ext cx="822325" cy="4714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2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2203581" y="1242466"/>
            <a:ext cx="269875" cy="28077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Brace 6"/>
          <p:cNvSpPr/>
          <p:nvPr/>
        </p:nvSpPr>
        <p:spPr bwMode="auto">
          <a:xfrm rot="16200000">
            <a:off x="7029239" y="1331055"/>
            <a:ext cx="269875" cy="259251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ounded Rectangle 4"/>
          <p:cNvSpPr/>
          <p:nvPr/>
        </p:nvSpPr>
        <p:spPr bwMode="auto">
          <a:xfrm>
            <a:off x="6746403" y="1916113"/>
            <a:ext cx="822325" cy="4730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anchor="ctr"/>
          <a:lstStyle/>
          <a:p>
            <a:pPr algn="ctr">
              <a:defRPr/>
            </a:pPr>
            <a:r>
              <a:rPr lang="en-US" dirty="0"/>
              <a:t>Run 3</a:t>
            </a:r>
          </a:p>
        </p:txBody>
      </p:sp>
      <p:sp>
        <p:nvSpPr>
          <p:cNvPr id="29" name="Text Box 351"/>
          <p:cNvSpPr txBox="1">
            <a:spLocks noChangeArrowheads="1"/>
          </p:cNvSpPr>
          <p:nvPr/>
        </p:nvSpPr>
        <p:spPr bwMode="auto">
          <a:xfrm>
            <a:off x="934622" y="4212431"/>
            <a:ext cx="2807791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6.5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 proton beam</a:t>
            </a:r>
          </a:p>
          <a:p>
            <a:pPr algn="ctr" eaLnBrk="1" hangingPunct="1">
              <a:defRPr/>
            </a:pP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Pb-Pb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0" name="Text Box 351"/>
          <p:cNvSpPr txBox="1">
            <a:spLocks noChangeArrowheads="1"/>
          </p:cNvSpPr>
          <p:nvPr/>
        </p:nvSpPr>
        <p:spPr bwMode="auto">
          <a:xfrm>
            <a:off x="5867921" y="4212431"/>
            <a:ext cx="2592511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7.0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TeV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proton beam</a:t>
            </a:r>
          </a:p>
          <a:p>
            <a:pPr algn="ctr" eaLnBrk="1" hangingPunct="1">
              <a:defRPr/>
            </a:pP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i="1" dirty="0" smtClean="0">
                <a:solidFill>
                  <a:srgbClr val="0000FF"/>
                </a:solidFill>
                <a:latin typeface="+mn-lt"/>
              </a:rPr>
              <a:t>p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-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Pb-Pb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1" name="Text Box 351"/>
          <p:cNvSpPr txBox="1">
            <a:spLocks noChangeArrowheads="1"/>
          </p:cNvSpPr>
          <p:nvPr/>
        </p:nvSpPr>
        <p:spPr bwMode="auto">
          <a:xfrm>
            <a:off x="3347864" y="5149056"/>
            <a:ext cx="2952328" cy="5847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LHC luminosity upgrade</a:t>
            </a:r>
          </a:p>
          <a:p>
            <a:pPr algn="ctr" eaLnBrk="1" hangingPunct="1">
              <a:defRPr/>
            </a:pP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ALICE upgrade &amp; high speeding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798888"/>
            <a:ext cx="5868144" cy="1350192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37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5442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2984"/>
            <a:ext cx="8363272" cy="516732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quark physics via high energy nuclear collisions</a:t>
            </a:r>
          </a:p>
          <a:p>
            <a:pPr eaLnBrk="1" hangingPunct="1">
              <a:defRPr/>
            </a:pPr>
            <a:r>
              <a:rPr lang="en-US" altLang="ja-JP" dirty="0" smtClean="0"/>
              <a:t>unique to look into “parallel world”</a:t>
            </a:r>
          </a:p>
          <a:p>
            <a:pPr lvl="1" eaLnBrk="1" hangingPunct="1">
              <a:defRPr/>
            </a:pPr>
            <a:r>
              <a:rPr lang="en-US" altLang="ja-JP" dirty="0"/>
              <a:t>early </a:t>
            </a:r>
            <a:r>
              <a:rPr lang="en-US" altLang="ja-JP" dirty="0" smtClean="0"/>
              <a:t>universe phase </a:t>
            </a:r>
            <a:r>
              <a:rPr lang="en-US" altLang="ja-JP" dirty="0"/>
              <a:t>transition experimentally reverted</a:t>
            </a:r>
          </a:p>
          <a:p>
            <a:pPr lvl="2" eaLnBrk="1" hangingPunct="1">
              <a:defRPr/>
            </a:pPr>
            <a:r>
              <a:rPr lang="en-US" altLang="ja-JP" dirty="0"/>
              <a:t>&gt;</a:t>
            </a:r>
            <a:r>
              <a:rPr lang="en-US" altLang="ja-JP" dirty="0" smtClean="0"/>
              <a:t> 300 MeV reached; beyond boundary ~ 170 MeV</a:t>
            </a:r>
          </a:p>
          <a:p>
            <a:pPr eaLnBrk="1" hangingPunct="1">
              <a:defRPr/>
            </a:pPr>
            <a:r>
              <a:rPr lang="en-US" altLang="ja-JP" dirty="0" err="1" smtClean="0"/>
              <a:t>deconfined</a:t>
            </a:r>
            <a:r>
              <a:rPr lang="en-US" altLang="ja-JP" dirty="0" smtClean="0"/>
              <a:t> quarks/gluons finally on </a:t>
            </a:r>
            <a:r>
              <a:rPr lang="en-US" altLang="ja-JP" dirty="0" err="1" smtClean="0"/>
              <a:t>präparat</a:t>
            </a:r>
            <a:endParaRPr lang="en-US" altLang="ja-JP" dirty="0" smtClean="0"/>
          </a:p>
          <a:p>
            <a:pPr lvl="1" eaLnBrk="1" hangingPunct="1">
              <a:defRPr/>
            </a:pPr>
            <a:r>
              <a:rPr lang="en-US" altLang="ja-JP" dirty="0"/>
              <a:t>s</a:t>
            </a:r>
            <a:r>
              <a:rPr lang="en-US" altLang="ja-JP" dirty="0" smtClean="0"/>
              <a:t>teadily revealing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phase properties</a:t>
            </a:r>
          </a:p>
          <a:p>
            <a:pPr lvl="1" eaLnBrk="1" hangingPunct="1">
              <a:defRPr/>
            </a:pPr>
            <a:r>
              <a:rPr lang="en-US" altLang="ja-JP" dirty="0"/>
              <a:t>c</a:t>
            </a:r>
            <a:r>
              <a:rPr lang="en-US" altLang="ja-JP" dirty="0" smtClean="0"/>
              <a:t>hiral symmetry restoration yet to be attacked</a:t>
            </a:r>
          </a:p>
          <a:p>
            <a:pPr eaLnBrk="1" hangingPunct="1">
              <a:defRPr/>
            </a:pPr>
            <a:r>
              <a:rPr lang="en-US" altLang="ja-JP" dirty="0"/>
              <a:t>e</a:t>
            </a:r>
            <a:r>
              <a:rPr lang="en-US" altLang="ja-JP" dirty="0" smtClean="0"/>
              <a:t>ver emerging new (</a:t>
            </a:r>
            <a:r>
              <a:rPr lang="en-US" altLang="ja-JP" i="1" dirty="0" smtClean="0"/>
              <a:t>i.e. </a:t>
            </a:r>
            <a:r>
              <a:rPr lang="en-US" altLang="ja-JP" dirty="0" smtClean="0"/>
              <a:t>exciting) topics</a:t>
            </a:r>
          </a:p>
          <a:p>
            <a:pPr lvl="1" eaLnBrk="1" hangingPunct="1">
              <a:defRPr/>
            </a:pPr>
            <a:r>
              <a:rPr lang="en-US" altLang="ja-JP" i="1" dirty="0" smtClean="0"/>
              <a:t>e.g. </a:t>
            </a:r>
            <a:r>
              <a:rPr lang="en-US" altLang="ja-JP" dirty="0" smtClean="0"/>
              <a:t>ultra-intense U(1) magnetic field </a:t>
            </a:r>
          </a:p>
          <a:p>
            <a:pPr eaLnBrk="1" hangingPunct="1">
              <a:defRPr/>
            </a:pPr>
            <a:r>
              <a:rPr lang="en-US" altLang="ja-JP" dirty="0" smtClean="0"/>
              <a:t>next steps already in preparation</a:t>
            </a:r>
          </a:p>
          <a:p>
            <a:pPr lvl="1" eaLnBrk="1" hangingPunct="1">
              <a:defRPr/>
            </a:pPr>
            <a:r>
              <a:rPr lang="en-US" altLang="ja-JP" dirty="0" smtClean="0"/>
              <a:t>ALICE major upgrades (2021</a:t>
            </a:r>
            <a:r>
              <a:rPr lang="en-GB" altLang="ja-JP" dirty="0" smtClean="0"/>
              <a:t>–</a:t>
            </a:r>
            <a:r>
              <a:rPr lang="en-US" altLang="ja-JP" dirty="0" smtClean="0"/>
              <a:t>)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Summary</a:t>
            </a:r>
            <a:endParaRPr lang="ja-JP" altLang="en-US" dirty="0" smtClean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38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4371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5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833" name="Text Box 25"/>
          <p:cNvSpPr txBox="1">
            <a:spLocks noChangeArrowheads="1"/>
          </p:cNvSpPr>
          <p:nvPr/>
        </p:nvSpPr>
        <p:spPr bwMode="auto">
          <a:xfrm>
            <a:off x="5932488" y="5200650"/>
            <a:ext cx="2288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Color-Flavor Locking?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59" name="コンテンツ プレースホルダ 58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toward </a:t>
            </a:r>
            <a:r>
              <a:rPr lang="en-US" altLang="ja-JP" dirty="0" smtClean="0"/>
              <a:t>(or back to) </a:t>
            </a:r>
            <a:r>
              <a:rPr lang="en-US" altLang="ja-JP" dirty="0" err="1" smtClean="0"/>
              <a:t>deconfined</a:t>
            </a:r>
            <a:r>
              <a:rPr lang="en-US" altLang="ja-JP" dirty="0" smtClean="0"/>
              <a:t> </a:t>
            </a:r>
            <a:r>
              <a:rPr lang="en-US" altLang="ja-JP" dirty="0" err="1"/>
              <a:t>partonic</a:t>
            </a:r>
            <a:r>
              <a:rPr lang="en-US" altLang="ja-JP" dirty="0"/>
              <a:t> phase</a:t>
            </a:r>
          </a:p>
          <a:p>
            <a:r>
              <a:rPr lang="en-US" altLang="ja-JP" dirty="0"/>
              <a:t>lattice Quantum Chromo-Dynamics predictions</a:t>
            </a:r>
          </a:p>
          <a:p>
            <a:pPr lvl="1"/>
            <a:r>
              <a:rPr lang="en-US" altLang="ja-JP" dirty="0"/>
              <a:t>critical temperature ~ 170 MeV</a:t>
            </a:r>
          </a:p>
          <a:p>
            <a:pPr lvl="1"/>
            <a:r>
              <a:rPr lang="en-US" altLang="ja-JP" dirty="0"/>
              <a:t>critical energy density ~ 1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/fm</a:t>
            </a:r>
            <a:r>
              <a:rPr lang="en-US" altLang="ja-JP" baseline="30000" dirty="0" smtClean="0"/>
              <a:t>3</a:t>
            </a:r>
          </a:p>
          <a:p>
            <a:pPr lvl="1"/>
            <a:endParaRPr lang="en-US" altLang="ja-JP" baseline="30000" dirty="0" smtClean="0"/>
          </a:p>
        </p:txBody>
      </p:sp>
      <p:pic>
        <p:nvPicPr>
          <p:cNvPr id="1783862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50" y="3272634"/>
            <a:ext cx="4104456" cy="28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3863" name="Rectangle 55"/>
          <p:cNvSpPr>
            <a:spLocks noChangeArrowheads="1"/>
          </p:cNvSpPr>
          <p:nvPr/>
        </p:nvSpPr>
        <p:spPr bwMode="auto">
          <a:xfrm>
            <a:off x="5345946" y="5327967"/>
            <a:ext cx="316835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F.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Karsch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Lect. Notes Phys. 583 (2002) 209</a:t>
            </a:r>
            <a:endParaRPr lang="en-US" altLang="ja-JP" i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74795" y="2352675"/>
            <a:ext cx="3736031" cy="3556000"/>
            <a:chOff x="6026" y="970"/>
            <a:chExt cx="5404" cy="2240"/>
          </a:xfrm>
        </p:grpSpPr>
        <p:sp>
          <p:nvSpPr>
            <p:cNvPr id="25657" name="Freeform 5"/>
            <p:cNvSpPr>
              <a:spLocks/>
            </p:cNvSpPr>
            <p:nvPr/>
          </p:nvSpPr>
          <p:spPr bwMode="auto">
            <a:xfrm>
              <a:off x="6343" y="1329"/>
              <a:ext cx="1467" cy="1873"/>
            </a:xfrm>
            <a:custGeom>
              <a:avLst/>
              <a:gdLst>
                <a:gd name="T0" fmla="*/ 1467 w 1467"/>
                <a:gd name="T1" fmla="*/ 1873 h 1873"/>
                <a:gd name="T2" fmla="*/ 859 w 1467"/>
                <a:gd name="T3" fmla="*/ 937 h 1873"/>
                <a:gd name="T4" fmla="*/ 475 w 1467"/>
                <a:gd name="T5" fmla="*/ 321 h 1873"/>
                <a:gd name="T6" fmla="*/ 267 w 1467"/>
                <a:gd name="T7" fmla="*/ 65 h 1873"/>
                <a:gd name="T8" fmla="*/ 115 w 1467"/>
                <a:gd name="T9" fmla="*/ 1 h 1873"/>
                <a:gd name="T10" fmla="*/ 19 w 1467"/>
                <a:gd name="T11" fmla="*/ 73 h 1873"/>
                <a:gd name="T12" fmla="*/ 3 w 1467"/>
                <a:gd name="T13" fmla="*/ 289 h 1873"/>
                <a:gd name="T14" fmla="*/ 11 w 1467"/>
                <a:gd name="T15" fmla="*/ 657 h 18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7"/>
                <a:gd name="T25" fmla="*/ 0 h 1873"/>
                <a:gd name="T26" fmla="*/ 1467 w 1467"/>
                <a:gd name="T27" fmla="*/ 1873 h 18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7" h="1873">
                  <a:moveTo>
                    <a:pt x="1467" y="1873"/>
                  </a:moveTo>
                  <a:cubicBezTo>
                    <a:pt x="1245" y="1534"/>
                    <a:pt x="1024" y="1196"/>
                    <a:pt x="859" y="937"/>
                  </a:cubicBezTo>
                  <a:cubicBezTo>
                    <a:pt x="694" y="678"/>
                    <a:pt x="574" y="466"/>
                    <a:pt x="475" y="321"/>
                  </a:cubicBezTo>
                  <a:cubicBezTo>
                    <a:pt x="376" y="176"/>
                    <a:pt x="327" y="118"/>
                    <a:pt x="267" y="65"/>
                  </a:cubicBezTo>
                  <a:cubicBezTo>
                    <a:pt x="207" y="12"/>
                    <a:pt x="156" y="0"/>
                    <a:pt x="115" y="1"/>
                  </a:cubicBezTo>
                  <a:cubicBezTo>
                    <a:pt x="74" y="2"/>
                    <a:pt x="38" y="25"/>
                    <a:pt x="19" y="73"/>
                  </a:cubicBezTo>
                  <a:cubicBezTo>
                    <a:pt x="0" y="121"/>
                    <a:pt x="4" y="192"/>
                    <a:pt x="3" y="289"/>
                  </a:cubicBezTo>
                  <a:cubicBezTo>
                    <a:pt x="2" y="386"/>
                    <a:pt x="9" y="580"/>
                    <a:pt x="11" y="657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58" name="Freeform 6"/>
            <p:cNvSpPr>
              <a:spLocks/>
            </p:cNvSpPr>
            <p:nvPr/>
          </p:nvSpPr>
          <p:spPr bwMode="auto">
            <a:xfrm>
              <a:off x="6026" y="970"/>
              <a:ext cx="1792" cy="2240"/>
            </a:xfrm>
            <a:custGeom>
              <a:avLst/>
              <a:gdLst>
                <a:gd name="T0" fmla="*/ 1792 w 1792"/>
                <a:gd name="T1" fmla="*/ 2240 h 2240"/>
                <a:gd name="T2" fmla="*/ 1256 w 1792"/>
                <a:gd name="T3" fmla="*/ 1312 h 2240"/>
                <a:gd name="T4" fmla="*/ 792 w 1792"/>
                <a:gd name="T5" fmla="*/ 552 h 2240"/>
                <a:gd name="T6" fmla="*/ 416 w 1792"/>
                <a:gd name="T7" fmla="*/ 88 h 2240"/>
                <a:gd name="T8" fmla="*/ 152 w 1792"/>
                <a:gd name="T9" fmla="*/ 24 h 2240"/>
                <a:gd name="T10" fmla="*/ 48 w 1792"/>
                <a:gd name="T11" fmla="*/ 120 h 2240"/>
                <a:gd name="T12" fmla="*/ 16 w 1792"/>
                <a:gd name="T13" fmla="*/ 192 h 2240"/>
                <a:gd name="T14" fmla="*/ 8 w 1792"/>
                <a:gd name="T15" fmla="*/ 480 h 2240"/>
                <a:gd name="T16" fmla="*/ 0 w 1792"/>
                <a:gd name="T17" fmla="*/ 1000 h 2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2240"/>
                <a:gd name="T29" fmla="*/ 1792 w 1792"/>
                <a:gd name="T30" fmla="*/ 2240 h 2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2240">
                  <a:moveTo>
                    <a:pt x="1792" y="2240"/>
                  </a:moveTo>
                  <a:cubicBezTo>
                    <a:pt x="1607" y="1916"/>
                    <a:pt x="1423" y="1593"/>
                    <a:pt x="1256" y="1312"/>
                  </a:cubicBezTo>
                  <a:cubicBezTo>
                    <a:pt x="1089" y="1031"/>
                    <a:pt x="932" y="756"/>
                    <a:pt x="792" y="552"/>
                  </a:cubicBezTo>
                  <a:cubicBezTo>
                    <a:pt x="652" y="348"/>
                    <a:pt x="523" y="176"/>
                    <a:pt x="416" y="88"/>
                  </a:cubicBezTo>
                  <a:cubicBezTo>
                    <a:pt x="309" y="0"/>
                    <a:pt x="213" y="19"/>
                    <a:pt x="152" y="24"/>
                  </a:cubicBezTo>
                  <a:cubicBezTo>
                    <a:pt x="91" y="29"/>
                    <a:pt x="71" y="92"/>
                    <a:pt x="48" y="120"/>
                  </a:cubicBezTo>
                  <a:cubicBezTo>
                    <a:pt x="25" y="148"/>
                    <a:pt x="23" y="132"/>
                    <a:pt x="16" y="192"/>
                  </a:cubicBezTo>
                  <a:cubicBezTo>
                    <a:pt x="9" y="252"/>
                    <a:pt x="11" y="345"/>
                    <a:pt x="8" y="480"/>
                  </a:cubicBezTo>
                  <a:cubicBezTo>
                    <a:pt x="5" y="615"/>
                    <a:pt x="2" y="892"/>
                    <a:pt x="0" y="1000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15" name="Text Box 7"/>
            <p:cNvSpPr txBox="1">
              <a:spLocks noChangeArrowheads="1"/>
            </p:cNvSpPr>
            <p:nvPr/>
          </p:nvSpPr>
          <p:spPr bwMode="auto">
            <a:xfrm>
              <a:off x="7287" y="1914"/>
              <a:ext cx="41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80"/>
                  </a:solidFill>
                  <a:latin typeface="+mn-lt"/>
                </a:rPr>
                <a:t>High Energy A+A Collisions</a:t>
              </a:r>
              <a:endParaRPr kumimoji="0" lang="ja-JP" altLang="en-US" dirty="0">
                <a:solidFill>
                  <a:srgbClr val="FF0080"/>
                </a:solidFill>
                <a:latin typeface="+mn-lt"/>
              </a:endParaRPr>
            </a:p>
          </p:txBody>
        </p:sp>
      </p:grpSp>
      <p:sp>
        <p:nvSpPr>
          <p:cNvPr id="1783816" name="Line 8"/>
          <p:cNvSpPr>
            <a:spLocks noChangeShapeType="1"/>
          </p:cNvSpPr>
          <p:nvPr/>
        </p:nvSpPr>
        <p:spPr bwMode="auto">
          <a:xfrm>
            <a:off x="1384300" y="5956300"/>
            <a:ext cx="5511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17" name="Line 9"/>
          <p:cNvSpPr>
            <a:spLocks noChangeShapeType="1"/>
          </p:cNvSpPr>
          <p:nvPr/>
        </p:nvSpPr>
        <p:spPr bwMode="auto">
          <a:xfrm flipV="1">
            <a:off x="1397000" y="2336800"/>
            <a:ext cx="0" cy="3619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28900" y="5697538"/>
            <a:ext cx="314325" cy="344487"/>
            <a:chOff x="2226" y="2943"/>
            <a:chExt cx="198" cy="217"/>
          </a:xfrm>
        </p:grpSpPr>
        <p:sp>
          <p:nvSpPr>
            <p:cNvPr id="25647" name="Oval 11"/>
            <p:cNvSpPr>
              <a:spLocks noChangeAspect="1" noChangeArrowheads="1"/>
            </p:cNvSpPr>
            <p:nvPr/>
          </p:nvSpPr>
          <p:spPr bwMode="auto">
            <a:xfrm>
              <a:off x="2262" y="3076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8" name="Oval 12"/>
            <p:cNvSpPr>
              <a:spLocks noChangeAspect="1" noChangeArrowheads="1"/>
            </p:cNvSpPr>
            <p:nvPr/>
          </p:nvSpPr>
          <p:spPr bwMode="auto">
            <a:xfrm>
              <a:off x="2269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9" name="Oval 13"/>
            <p:cNvSpPr>
              <a:spLocks noChangeAspect="1" noChangeArrowheads="1"/>
            </p:cNvSpPr>
            <p:nvPr/>
          </p:nvSpPr>
          <p:spPr bwMode="auto">
            <a:xfrm>
              <a:off x="2311" y="3056"/>
              <a:ext cx="85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50" name="Oval 14"/>
            <p:cNvSpPr>
              <a:spLocks noChangeAspect="1" noChangeArrowheads="1"/>
            </p:cNvSpPr>
            <p:nvPr/>
          </p:nvSpPr>
          <p:spPr bwMode="auto">
            <a:xfrm>
              <a:off x="2226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3" name="Oval 15"/>
            <p:cNvSpPr>
              <a:spLocks noChangeAspect="1" noChangeArrowheads="1"/>
            </p:cNvSpPr>
            <p:nvPr/>
          </p:nvSpPr>
          <p:spPr bwMode="auto">
            <a:xfrm>
              <a:off x="2320" y="2943"/>
              <a:ext cx="86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2" name="Oval 16"/>
            <p:cNvSpPr>
              <a:spLocks noChangeAspect="1" noChangeArrowheads="1"/>
            </p:cNvSpPr>
            <p:nvPr/>
          </p:nvSpPr>
          <p:spPr bwMode="auto">
            <a:xfrm>
              <a:off x="2295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5" name="Oval 17"/>
            <p:cNvSpPr>
              <a:spLocks noChangeAspect="1" noChangeArrowheads="1"/>
            </p:cNvSpPr>
            <p:nvPr/>
          </p:nvSpPr>
          <p:spPr bwMode="auto">
            <a:xfrm>
              <a:off x="2338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6" name="Oval 18"/>
            <p:cNvSpPr>
              <a:spLocks noChangeAspect="1" noChangeArrowheads="1"/>
            </p:cNvSpPr>
            <p:nvPr/>
          </p:nvSpPr>
          <p:spPr bwMode="auto">
            <a:xfrm>
              <a:off x="2253" y="2972"/>
              <a:ext cx="85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7" name="Oval 19"/>
            <p:cNvSpPr>
              <a:spLocks noChangeAspect="1" noChangeArrowheads="1"/>
            </p:cNvSpPr>
            <p:nvPr/>
          </p:nvSpPr>
          <p:spPr bwMode="auto">
            <a:xfrm>
              <a:off x="2269" y="3056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6" name="Oval 20"/>
            <p:cNvSpPr>
              <a:spLocks noChangeAspect="1" noChangeArrowheads="1"/>
            </p:cNvSpPr>
            <p:nvPr/>
          </p:nvSpPr>
          <p:spPr bwMode="auto">
            <a:xfrm>
              <a:off x="2298" y="2955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783829" name="Freeform 21"/>
          <p:cNvSpPr>
            <a:spLocks/>
          </p:cNvSpPr>
          <p:nvPr/>
        </p:nvSpPr>
        <p:spPr bwMode="auto">
          <a:xfrm>
            <a:off x="2362200" y="3536950"/>
            <a:ext cx="2641600" cy="2419350"/>
          </a:xfrm>
          <a:custGeom>
            <a:avLst/>
            <a:gdLst>
              <a:gd name="T0" fmla="*/ 2147483647 w 1664"/>
              <a:gd name="T1" fmla="*/ 2147483647 h 1524"/>
              <a:gd name="T2" fmla="*/ 2147483647 w 1664"/>
              <a:gd name="T3" fmla="*/ 2147483647 h 1524"/>
              <a:gd name="T4" fmla="*/ 2147483647 w 1664"/>
              <a:gd name="T5" fmla="*/ 2147483647 h 1524"/>
              <a:gd name="T6" fmla="*/ 2147483647 w 1664"/>
              <a:gd name="T7" fmla="*/ 2147483647 h 1524"/>
              <a:gd name="T8" fmla="*/ 2147483647 w 1664"/>
              <a:gd name="T9" fmla="*/ 2147483647 h 1524"/>
              <a:gd name="T10" fmla="*/ 2147483647 w 1664"/>
              <a:gd name="T11" fmla="*/ 2147483647 h 1524"/>
              <a:gd name="T12" fmla="*/ 0 w 1664"/>
              <a:gd name="T13" fmla="*/ 2147483647 h 15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4"/>
              <a:gd name="T22" fmla="*/ 0 h 1524"/>
              <a:gd name="T23" fmla="*/ 1664 w 1664"/>
              <a:gd name="T24" fmla="*/ 1524 h 15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4" h="1524">
                <a:moveTo>
                  <a:pt x="1664" y="1524"/>
                </a:moveTo>
                <a:cubicBezTo>
                  <a:pt x="1652" y="1398"/>
                  <a:pt x="1640" y="1272"/>
                  <a:pt x="1600" y="1140"/>
                </a:cubicBezTo>
                <a:cubicBezTo>
                  <a:pt x="1560" y="1008"/>
                  <a:pt x="1519" y="868"/>
                  <a:pt x="1424" y="732"/>
                </a:cubicBezTo>
                <a:cubicBezTo>
                  <a:pt x="1329" y="596"/>
                  <a:pt x="1161" y="425"/>
                  <a:pt x="1032" y="324"/>
                </a:cubicBezTo>
                <a:cubicBezTo>
                  <a:pt x="903" y="223"/>
                  <a:pt x="776" y="175"/>
                  <a:pt x="648" y="124"/>
                </a:cubicBezTo>
                <a:cubicBezTo>
                  <a:pt x="520" y="73"/>
                  <a:pt x="372" y="40"/>
                  <a:pt x="264" y="20"/>
                </a:cubicBezTo>
                <a:cubicBezTo>
                  <a:pt x="156" y="0"/>
                  <a:pt x="78" y="2"/>
                  <a:pt x="0" y="4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0" name="Freeform 22"/>
          <p:cNvSpPr>
            <a:spLocks/>
          </p:cNvSpPr>
          <p:nvPr/>
        </p:nvSpPr>
        <p:spPr bwMode="auto">
          <a:xfrm>
            <a:off x="5664200" y="4668838"/>
            <a:ext cx="1168400" cy="1262062"/>
          </a:xfrm>
          <a:custGeom>
            <a:avLst/>
            <a:gdLst>
              <a:gd name="T0" fmla="*/ 0 w 736"/>
              <a:gd name="T1" fmla="*/ 2147483647 h 795"/>
              <a:gd name="T2" fmla="*/ 2147483647 w 736"/>
              <a:gd name="T3" fmla="*/ 2147483647 h 795"/>
              <a:gd name="T4" fmla="*/ 2147483647 w 736"/>
              <a:gd name="T5" fmla="*/ 2147483647 h 795"/>
              <a:gd name="T6" fmla="*/ 2147483647 w 736"/>
              <a:gd name="T7" fmla="*/ 2147483647 h 795"/>
              <a:gd name="T8" fmla="*/ 2147483647 w 736"/>
              <a:gd name="T9" fmla="*/ 2147483647 h 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6"/>
              <a:gd name="T16" fmla="*/ 0 h 795"/>
              <a:gd name="T17" fmla="*/ 736 w 736"/>
              <a:gd name="T18" fmla="*/ 795 h 7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6" h="795">
                <a:moveTo>
                  <a:pt x="0" y="795"/>
                </a:moveTo>
                <a:cubicBezTo>
                  <a:pt x="0" y="687"/>
                  <a:pt x="1" y="579"/>
                  <a:pt x="40" y="475"/>
                </a:cubicBezTo>
                <a:cubicBezTo>
                  <a:pt x="79" y="371"/>
                  <a:pt x="147" y="246"/>
                  <a:pt x="232" y="171"/>
                </a:cubicBezTo>
                <a:cubicBezTo>
                  <a:pt x="317" y="96"/>
                  <a:pt x="468" y="54"/>
                  <a:pt x="552" y="27"/>
                </a:cubicBezTo>
                <a:cubicBezTo>
                  <a:pt x="636" y="0"/>
                  <a:pt x="686" y="5"/>
                  <a:pt x="736" y="11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1" name="Freeform 23"/>
          <p:cNvSpPr>
            <a:spLocks/>
          </p:cNvSpPr>
          <p:nvPr/>
        </p:nvSpPr>
        <p:spPr bwMode="auto">
          <a:xfrm>
            <a:off x="4711700" y="4433888"/>
            <a:ext cx="2146300" cy="379412"/>
          </a:xfrm>
          <a:custGeom>
            <a:avLst/>
            <a:gdLst>
              <a:gd name="T0" fmla="*/ 0 w 1352"/>
              <a:gd name="T1" fmla="*/ 2147483647 h 239"/>
              <a:gd name="T2" fmla="*/ 2147483647 w 1352"/>
              <a:gd name="T3" fmla="*/ 2147483647 h 239"/>
              <a:gd name="T4" fmla="*/ 2147483647 w 1352"/>
              <a:gd name="T5" fmla="*/ 2147483647 h 239"/>
              <a:gd name="T6" fmla="*/ 2147483647 w 1352"/>
              <a:gd name="T7" fmla="*/ 2147483647 h 239"/>
              <a:gd name="T8" fmla="*/ 0 60000 65536"/>
              <a:gd name="T9" fmla="*/ 0 60000 65536"/>
              <a:gd name="T10" fmla="*/ 0 60000 65536"/>
              <a:gd name="T11" fmla="*/ 0 60000 65536"/>
              <a:gd name="T12" fmla="*/ 0 w 1352"/>
              <a:gd name="T13" fmla="*/ 0 h 239"/>
              <a:gd name="T14" fmla="*/ 1352 w 1352"/>
              <a:gd name="T15" fmla="*/ 239 h 2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52" h="239">
                <a:moveTo>
                  <a:pt x="0" y="239"/>
                </a:moveTo>
                <a:cubicBezTo>
                  <a:pt x="177" y="166"/>
                  <a:pt x="355" y="94"/>
                  <a:pt x="520" y="55"/>
                </a:cubicBezTo>
                <a:cubicBezTo>
                  <a:pt x="685" y="16"/>
                  <a:pt x="853" y="14"/>
                  <a:pt x="992" y="7"/>
                </a:cubicBezTo>
                <a:cubicBezTo>
                  <a:pt x="1131" y="0"/>
                  <a:pt x="1241" y="7"/>
                  <a:pt x="1352" y="15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2" name="Text Box 24"/>
          <p:cNvSpPr txBox="1">
            <a:spLocks noChangeArrowheads="1"/>
          </p:cNvSpPr>
          <p:nvPr/>
        </p:nvSpPr>
        <p:spPr bwMode="auto">
          <a:xfrm>
            <a:off x="4185456" y="4859868"/>
            <a:ext cx="27061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 Super-Conductivity?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4" name="Text Box 26"/>
          <p:cNvSpPr txBox="1">
            <a:spLocks noChangeArrowheads="1"/>
          </p:cNvSpPr>
          <p:nvPr/>
        </p:nvSpPr>
        <p:spPr bwMode="auto">
          <a:xfrm>
            <a:off x="1513409" y="3068960"/>
            <a:ext cx="1718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Tri-Critical point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783835" name="Text Box 27"/>
          <p:cNvSpPr txBox="1">
            <a:spLocks noChangeArrowheads="1"/>
          </p:cNvSpPr>
          <p:nvPr/>
        </p:nvSpPr>
        <p:spPr bwMode="auto">
          <a:xfrm>
            <a:off x="6926263" y="5765800"/>
            <a:ext cx="166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Baryon Density</a:t>
            </a:r>
            <a:endParaRPr kumimoji="0" lang="en-US" altLang="ja-JP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6" name="Text Box 28"/>
          <p:cNvSpPr txBox="1">
            <a:spLocks noChangeArrowheads="1"/>
          </p:cNvSpPr>
          <p:nvPr/>
        </p:nvSpPr>
        <p:spPr bwMode="auto">
          <a:xfrm rot="16200000">
            <a:off x="-476512" y="3083611"/>
            <a:ext cx="31072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Energy </a:t>
            </a:r>
            <a:r>
              <a:rPr kumimoji="0" lang="en-US" altLang="ja-JP" dirty="0">
                <a:solidFill>
                  <a:srgbClr val="000000"/>
                </a:solidFill>
                <a:latin typeface="+mn-lt"/>
              </a:rPr>
              <a:t>Density (Temperature)</a:t>
            </a:r>
          </a:p>
          <a:p>
            <a:pPr eaLnBrk="0" hangingPunct="0">
              <a:defRPr/>
            </a:pPr>
            <a:endParaRPr kumimoji="0" lang="ja-JP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7" name="Text Box 29"/>
          <p:cNvSpPr txBox="1">
            <a:spLocks noChangeArrowheads="1"/>
          </p:cNvSpPr>
          <p:nvPr/>
        </p:nvSpPr>
        <p:spPr bwMode="auto">
          <a:xfrm>
            <a:off x="1692275" y="5610225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80FF"/>
                </a:solidFill>
                <a:latin typeface="+mn-lt"/>
              </a:rPr>
              <a:t>Nucleus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783838" name="Text Box 30"/>
          <p:cNvSpPr txBox="1">
            <a:spLocks noChangeArrowheads="1"/>
          </p:cNvSpPr>
          <p:nvPr/>
        </p:nvSpPr>
        <p:spPr bwMode="auto">
          <a:xfrm>
            <a:off x="3844925" y="2914650"/>
            <a:ext cx="2861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err="1" smtClean="0">
                <a:solidFill>
                  <a:srgbClr val="FF8000"/>
                </a:solidFill>
                <a:latin typeface="+mn-lt"/>
              </a:rPr>
              <a:t>Deconfined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 </a:t>
            </a:r>
            <a:r>
              <a:rPr kumimoji="0" lang="en-US" altLang="ja-JP" dirty="0" err="1">
                <a:solidFill>
                  <a:srgbClr val="FF8000"/>
                </a:solidFill>
                <a:latin typeface="+mn-lt"/>
              </a:rPr>
              <a:t>Partonic</a:t>
            </a: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 Phase</a:t>
            </a:r>
          </a:p>
          <a:p>
            <a:pPr eaLnBrk="0" hangingPunct="0">
              <a:defRPr/>
            </a:pP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(Quark-Gluon Plasma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)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9" name="Text Box 31"/>
          <p:cNvSpPr txBox="1">
            <a:spLocks noChangeArrowheads="1"/>
          </p:cNvSpPr>
          <p:nvPr/>
        </p:nvSpPr>
        <p:spPr bwMode="auto">
          <a:xfrm>
            <a:off x="2630488" y="4581525"/>
            <a:ext cx="1311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Hadron gas</a:t>
            </a:r>
            <a:endParaRPr kumimoji="0" lang="ja-JP" altLang="en-US" b="1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43" name="Line 35"/>
          <p:cNvSpPr>
            <a:spLocks noChangeShapeType="1"/>
          </p:cNvSpPr>
          <p:nvPr/>
        </p:nvSpPr>
        <p:spPr bwMode="auto">
          <a:xfrm>
            <a:off x="4838700" y="5867400"/>
            <a:ext cx="1257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44" name="Text Box 36"/>
          <p:cNvSpPr txBox="1">
            <a:spLocks noChangeArrowheads="1"/>
          </p:cNvSpPr>
          <p:nvPr/>
        </p:nvSpPr>
        <p:spPr bwMode="auto">
          <a:xfrm>
            <a:off x="4903788" y="5497513"/>
            <a:ext cx="1442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chemeClr val="accent2"/>
                </a:solidFill>
                <a:latin typeface="+mn-lt"/>
              </a:rPr>
              <a:t>Neutron Star</a:t>
            </a:r>
            <a:endParaRPr kumimoji="0" lang="en-US" altLang="ja-JP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83845" name="Text Box 37"/>
          <p:cNvSpPr txBox="1">
            <a:spLocks noChangeArrowheads="1"/>
          </p:cNvSpPr>
          <p:nvPr/>
        </p:nvSpPr>
        <p:spPr bwMode="auto">
          <a:xfrm rot="16200000">
            <a:off x="-556841" y="3304480"/>
            <a:ext cx="26281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Critical </a:t>
            </a:r>
            <a:r>
              <a:rPr kumimoji="0" lang="en-US" altLang="ja-JP" sz="1400" dirty="0">
                <a:solidFill>
                  <a:srgbClr val="000000"/>
                </a:solidFill>
                <a:latin typeface="+mn-lt"/>
              </a:rPr>
              <a:t>Temperature ~ 170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MeV</a:t>
            </a:r>
            <a:endParaRPr kumimoji="0" lang="en-US" altLang="ja-JP" sz="14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771775" y="2060575"/>
            <a:ext cx="762000" cy="661988"/>
            <a:chOff x="4560" y="336"/>
            <a:chExt cx="480" cy="417"/>
          </a:xfrm>
        </p:grpSpPr>
        <p:sp>
          <p:nvSpPr>
            <p:cNvPr id="25632" name="Oval 39"/>
            <p:cNvSpPr>
              <a:spLocks noChangeAspect="1" noChangeArrowheads="1"/>
            </p:cNvSpPr>
            <p:nvPr/>
          </p:nvSpPr>
          <p:spPr bwMode="auto">
            <a:xfrm>
              <a:off x="4560" y="555"/>
              <a:ext cx="61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3" name="Oval 40"/>
            <p:cNvSpPr>
              <a:spLocks noChangeAspect="1" noChangeArrowheads="1"/>
            </p:cNvSpPr>
            <p:nvPr/>
          </p:nvSpPr>
          <p:spPr bwMode="auto">
            <a:xfrm>
              <a:off x="4715" y="431"/>
              <a:ext cx="60" cy="60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4" name="Oval 41"/>
            <p:cNvSpPr>
              <a:spLocks noChangeAspect="1" noChangeArrowheads="1"/>
            </p:cNvSpPr>
            <p:nvPr/>
          </p:nvSpPr>
          <p:spPr bwMode="auto">
            <a:xfrm>
              <a:off x="4839" y="555"/>
              <a:ext cx="61" cy="6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5" name="Oval 42"/>
            <p:cNvSpPr>
              <a:spLocks noChangeAspect="1" noChangeArrowheads="1"/>
            </p:cNvSpPr>
            <p:nvPr/>
          </p:nvSpPr>
          <p:spPr bwMode="auto">
            <a:xfrm>
              <a:off x="4621" y="463"/>
              <a:ext cx="61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6" name="Oval 43"/>
            <p:cNvSpPr>
              <a:spLocks noChangeAspect="1" noChangeArrowheads="1"/>
            </p:cNvSpPr>
            <p:nvPr/>
          </p:nvSpPr>
          <p:spPr bwMode="auto">
            <a:xfrm>
              <a:off x="4863" y="397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7" name="Oval 44"/>
            <p:cNvSpPr>
              <a:spLocks noChangeAspect="1" noChangeArrowheads="1"/>
            </p:cNvSpPr>
            <p:nvPr/>
          </p:nvSpPr>
          <p:spPr bwMode="auto">
            <a:xfrm>
              <a:off x="4649" y="370"/>
              <a:ext cx="62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8" name="Oval 45"/>
            <p:cNvSpPr>
              <a:spLocks noChangeAspect="1" noChangeArrowheads="1"/>
            </p:cNvSpPr>
            <p:nvPr/>
          </p:nvSpPr>
          <p:spPr bwMode="auto">
            <a:xfrm>
              <a:off x="4979" y="491"/>
              <a:ext cx="61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9" name="Oval 46"/>
            <p:cNvSpPr>
              <a:spLocks noChangeAspect="1" noChangeArrowheads="1"/>
            </p:cNvSpPr>
            <p:nvPr/>
          </p:nvSpPr>
          <p:spPr bwMode="auto">
            <a:xfrm>
              <a:off x="4854" y="680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0" name="Oval 47"/>
            <p:cNvSpPr>
              <a:spLocks noChangeAspect="1" noChangeArrowheads="1"/>
            </p:cNvSpPr>
            <p:nvPr/>
          </p:nvSpPr>
          <p:spPr bwMode="auto">
            <a:xfrm>
              <a:off x="4949" y="585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1" name="Oval 48"/>
            <p:cNvSpPr>
              <a:spLocks noChangeAspect="1" noChangeArrowheads="1"/>
            </p:cNvSpPr>
            <p:nvPr/>
          </p:nvSpPr>
          <p:spPr bwMode="auto">
            <a:xfrm>
              <a:off x="4881" y="336"/>
              <a:ext cx="60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2" name="Oval 49"/>
            <p:cNvSpPr>
              <a:spLocks noChangeAspect="1" noChangeArrowheads="1"/>
            </p:cNvSpPr>
            <p:nvPr/>
          </p:nvSpPr>
          <p:spPr bwMode="auto">
            <a:xfrm>
              <a:off x="4700" y="585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3" name="Oval 50"/>
            <p:cNvSpPr>
              <a:spLocks noChangeAspect="1" noChangeArrowheads="1"/>
            </p:cNvSpPr>
            <p:nvPr/>
          </p:nvSpPr>
          <p:spPr bwMode="auto">
            <a:xfrm>
              <a:off x="4787" y="369"/>
              <a:ext cx="61" cy="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pic>
          <p:nvPicPr>
            <p:cNvPr id="25644" name="Picture 51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79315">
              <a:off x="4635" y="673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5" name="Picture 52" descr="Gluons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83694">
              <a:off x="4631" y="524"/>
              <a:ext cx="155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6" name="Picture 53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6724">
              <a:off x="4795" y="462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Expeditions on QCD Phase Diagram</a:t>
            </a:r>
            <a:endParaRPr lang="ja-JP" altLang="en-US" dirty="0" smtClean="0"/>
          </a:p>
        </p:txBody>
      </p:sp>
      <p:pic>
        <p:nvPicPr>
          <p:cNvPr id="61" name="Picture 3" descr="qg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785938"/>
            <a:ext cx="3348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グループ化 14"/>
          <p:cNvGrpSpPr>
            <a:grpSpLocks/>
          </p:cNvGrpSpPr>
          <p:nvPr/>
        </p:nvGrpSpPr>
        <p:grpSpPr bwMode="auto">
          <a:xfrm>
            <a:off x="1258889" y="1785938"/>
            <a:ext cx="1573636" cy="4017962"/>
            <a:chOff x="1259220" y="1785938"/>
            <a:chExt cx="1573523" cy="4017970"/>
          </a:xfrm>
        </p:grpSpPr>
        <p:sp>
          <p:nvSpPr>
            <p:cNvPr id="25630" name="Line 33"/>
            <p:cNvSpPr>
              <a:spLocks noChangeShapeType="1"/>
            </p:cNvSpPr>
            <p:nvPr/>
          </p:nvSpPr>
          <p:spPr bwMode="auto">
            <a:xfrm>
              <a:off x="1485900" y="2155272"/>
              <a:ext cx="0" cy="36486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42" name="Text Box 34"/>
            <p:cNvSpPr txBox="1">
              <a:spLocks noChangeArrowheads="1"/>
            </p:cNvSpPr>
            <p:nvPr/>
          </p:nvSpPr>
          <p:spPr bwMode="auto">
            <a:xfrm>
              <a:off x="1259220" y="1785938"/>
              <a:ext cx="1573523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00"/>
                  </a:solidFill>
                  <a:latin typeface="+mn-lt"/>
                </a:rPr>
                <a:t>Early Universe</a:t>
              </a:r>
              <a:endParaRPr kumimoji="0" lang="ja-JP" altLang="en-US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6" name="日付プレースホルダー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96047"/>
      </p:ext>
    </p:extLst>
  </p:cSld>
  <p:clrMapOvr>
    <a:masterClrMapping/>
  </p:clrMapOvr>
  <p:transition xmlns:p14="http://schemas.microsoft.com/office/powerpoint/2010/main" spd="slow" advTm="6736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83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83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83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8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8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8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8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8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83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83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83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83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8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83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83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83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78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78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833" grpId="0"/>
      <p:bldP spid="1783863" grpId="0"/>
      <p:bldP spid="1783816" grpId="0" animBg="1"/>
      <p:bldP spid="1783817" grpId="0" animBg="1"/>
      <p:bldP spid="1783829" grpId="0" animBg="1"/>
      <p:bldP spid="1783830" grpId="0" animBg="1"/>
      <p:bldP spid="1783831" grpId="0" animBg="1"/>
      <p:bldP spid="1783832" grpId="0"/>
      <p:bldP spid="1783834" grpId="0"/>
      <p:bldP spid="1783835" grpId="0"/>
      <p:bldP spid="1783836" grpId="0"/>
      <p:bldP spid="1783837" grpId="0"/>
      <p:bldP spid="1783838" grpId="0"/>
      <p:bldP spid="1783839" grpId="0"/>
      <p:bldP spid="1783843" grpId="0" animBg="1"/>
      <p:bldP spid="1783844" grpId="0"/>
      <p:bldP spid="17838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quark physics (high energy nuclear physics)</a:t>
            </a:r>
          </a:p>
          <a:p>
            <a:pPr marL="457200" lvl="1" indent="0">
              <a:buNone/>
            </a:pPr>
            <a:r>
              <a:rPr lang="mr-IN" altLang="ja-JP" dirty="0" smtClean="0"/>
              <a:t>…</a:t>
            </a:r>
            <a:r>
              <a:rPr lang="en-US" altLang="ja-JP" dirty="0" smtClean="0"/>
              <a:t> and more at Hiroshima University</a:t>
            </a:r>
          </a:p>
          <a:p>
            <a:pPr lvl="2"/>
            <a:r>
              <a:rPr kumimoji="1" lang="en-US" altLang="ja-JP" dirty="0" smtClean="0"/>
              <a:t>high energy astrophysics</a:t>
            </a:r>
          </a:p>
          <a:p>
            <a:pPr lvl="2"/>
            <a:r>
              <a:rPr lang="en-US" altLang="ja-JP" dirty="0" smtClean="0"/>
              <a:t>optical and infrared </a:t>
            </a:r>
            <a:r>
              <a:rPr kumimoji="1" lang="en-US" altLang="ja-JP" dirty="0" smtClean="0"/>
              <a:t>astronomy</a:t>
            </a:r>
          </a:p>
          <a:p>
            <a:pPr lvl="2"/>
            <a:r>
              <a:rPr lang="en-US" altLang="ja-JP" dirty="0" smtClean="0"/>
              <a:t>elementary particle theory</a:t>
            </a:r>
          </a:p>
          <a:p>
            <a:pPr lvl="2"/>
            <a:r>
              <a:rPr kumimoji="1" lang="en-US" altLang="ja-JP" dirty="0" smtClean="0"/>
              <a:t>astrophysics and cosmology</a:t>
            </a:r>
            <a:endParaRPr lang="en-US" altLang="ja-JP" dirty="0"/>
          </a:p>
          <a:p>
            <a:r>
              <a:rPr kumimoji="1" lang="en-US" altLang="ja-JP" dirty="0" smtClean="0"/>
              <a:t>wide range of activity and expertise, including:</a:t>
            </a:r>
          </a:p>
          <a:p>
            <a:pPr lvl="1"/>
            <a:r>
              <a:rPr lang="en-US" altLang="ja-JP" dirty="0" smtClean="0"/>
              <a:t>particle </a:t>
            </a:r>
            <a:r>
              <a:rPr lang="en-US" altLang="ja-JP" dirty="0"/>
              <a:t>detector research and </a:t>
            </a:r>
            <a:r>
              <a:rPr lang="en-US" altLang="ja-JP" dirty="0" smtClean="0"/>
              <a:t>development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high performance computing</a:t>
            </a:r>
          </a:p>
          <a:p>
            <a:r>
              <a:rPr kumimoji="1" lang="en-US" altLang="ja-JP" dirty="0" smtClean="0"/>
              <a:t>NCU - HU </a:t>
            </a:r>
            <a:r>
              <a:rPr lang="en-US" altLang="ja-JP" dirty="0" smtClean="0"/>
              <a:t>interaction/collaboration </a:t>
            </a:r>
            <a:r>
              <a:rPr lang="en-US" altLang="ja-JP" dirty="0"/>
              <a:t>to </a:t>
            </a:r>
            <a:r>
              <a:rPr kumimoji="1" lang="en-US" altLang="ja-JP" dirty="0" smtClean="0"/>
              <a:t>grow further</a:t>
            </a:r>
          </a:p>
          <a:p>
            <a:r>
              <a:rPr lang="en-US" altLang="ja-JP" dirty="0" smtClean="0"/>
              <a:t>THANK YOU FOR THE INVITATION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Concluding Remarks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39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9608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only possible boundary to experimentally cross</a:t>
            </a:r>
          </a:p>
          <a:p>
            <a:pPr lvl="1"/>
            <a:r>
              <a:rPr lang="en-US" altLang="ja-JP" dirty="0" smtClean="0"/>
              <a:t>to prove (or disprove) paradigm of universe evolution</a:t>
            </a:r>
          </a:p>
          <a:p>
            <a:pPr lvl="1"/>
            <a:r>
              <a:rPr lang="en-US" altLang="ja-JP" dirty="0"/>
              <a:t>lost phase within experimental reach</a:t>
            </a:r>
          </a:p>
          <a:p>
            <a:pPr lvl="2"/>
            <a:r>
              <a:rPr lang="en-US" altLang="ja-JP" dirty="0" smtClean="0"/>
              <a:t>not just to catch residue</a:t>
            </a:r>
          </a:p>
          <a:p>
            <a:pPr lvl="1"/>
            <a:endParaRPr lang="ja-JP" altLang="en-US" dirty="0" smtClean="0"/>
          </a:p>
        </p:txBody>
      </p:sp>
      <p:sp>
        <p:nvSpPr>
          <p:cNvPr id="1843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Uniqueness of QCD Phase Transition</a:t>
            </a:r>
            <a:endParaRPr lang="ja-JP" altLang="en-US" smtClean="0"/>
          </a:p>
        </p:txBody>
      </p:sp>
      <p:graphicFrame>
        <p:nvGraphicFramePr>
          <p:cNvPr id="18436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112268"/>
              </p:ext>
            </p:extLst>
          </p:nvPr>
        </p:nvGraphicFramePr>
        <p:xfrm>
          <a:off x="3078788" y="2996952"/>
          <a:ext cx="4661564" cy="3295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5" name="Acrobat Document" r:id="rId3" imgW="10684800" imgH="7568280" progId="AcroExch.Document.7">
                  <p:embed/>
                </p:oleObj>
              </mc:Choice>
              <mc:Fallback>
                <p:oleObj name="Acrobat Document" r:id="rId3" imgW="10684800" imgH="7568280" progId="AcroExch.Document.7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788" y="2996952"/>
                        <a:ext cx="4661564" cy="3295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34100" y="5922963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K. Homma, 2008/09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Looking into “Parallel World”</a:t>
            </a:r>
            <a:endParaRPr lang="ja-JP" altLang="en-US" dirty="0" smtClean="0"/>
          </a:p>
        </p:txBody>
      </p:sp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644900"/>
            <a:ext cx="401478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5275263" y="5078413"/>
            <a:ext cx="23209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T.Hatsuda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H.Shiomi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 and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H.Kuwabara</a:t>
            </a:r>
            <a:endParaRPr lang="en-US" altLang="ja-JP" sz="1400" dirty="0">
              <a:solidFill>
                <a:srgbClr val="0000FF"/>
              </a:solidFill>
              <a:latin typeface="+mn-lt"/>
            </a:endParaRPr>
          </a:p>
          <a:p>
            <a:pPr>
              <a:defRPr/>
            </a:pP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Prog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. </a:t>
            </a:r>
            <a:r>
              <a:rPr lang="en-US" altLang="ja-JP" sz="1400" dirty="0" err="1">
                <a:solidFill>
                  <a:srgbClr val="0000FF"/>
                </a:solidFill>
                <a:latin typeface="+mn-lt"/>
              </a:rPr>
              <a:t>Theor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. Phys. 95</a:t>
            </a:r>
            <a:r>
              <a:rPr lang="ja-JP" altLang="en-US" sz="1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(1996)</a:t>
            </a:r>
            <a:r>
              <a:rPr lang="ja-JP" altLang="en-US" sz="14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+mn-lt"/>
              </a:rPr>
              <a:t>1009 </a:t>
            </a:r>
          </a:p>
        </p:txBody>
      </p:sp>
      <p:sp>
        <p:nvSpPr>
          <p:cNvPr id="355333" name="Rectangle 5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henomena with restored symmetry</a:t>
            </a:r>
          </a:p>
          <a:p>
            <a:pPr>
              <a:defRPr/>
            </a:pPr>
            <a:r>
              <a:rPr lang="en-US" altLang="ja-JP" dirty="0" smtClean="0"/>
              <a:t>QCD phase </a:t>
            </a:r>
            <a:r>
              <a:rPr lang="en-US" altLang="ja-JP" smtClean="0"/>
              <a:t>transition with </a:t>
            </a:r>
            <a:r>
              <a:rPr lang="en-US" altLang="ja-JP" dirty="0" smtClean="0"/>
              <a:t>chiral symmetry →</a:t>
            </a:r>
          </a:p>
          <a:p>
            <a:pPr lvl="1">
              <a:defRPr/>
            </a:pPr>
            <a:r>
              <a:rPr lang="en-US" altLang="ja-JP" dirty="0"/>
              <a:t>d</a:t>
            </a:r>
            <a:r>
              <a:rPr lang="en-US" altLang="ja-JP" dirty="0" smtClean="0"/>
              <a:t>iminishing effective (light) quark masses</a:t>
            </a:r>
          </a:p>
          <a:p>
            <a:pPr lvl="1"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robably lower hadron masses</a:t>
            </a:r>
          </a:p>
          <a:p>
            <a:pPr>
              <a:defRPr/>
            </a:pPr>
            <a:r>
              <a:rPr lang="en-US" altLang="ja-JP" i="1" dirty="0" smtClean="0"/>
              <a:t>e.g.</a:t>
            </a:r>
            <a:r>
              <a:rPr lang="en-US" altLang="ja-JP" dirty="0"/>
              <a:t> light vector </a:t>
            </a:r>
            <a:r>
              <a:rPr lang="en-US" altLang="ja-JP" dirty="0" smtClean="0"/>
              <a:t>meson mass modification</a:t>
            </a:r>
          </a:p>
          <a:p>
            <a:pPr lvl="2">
              <a:defRPr/>
            </a:pPr>
            <a:endParaRPr lang="ja-JP" altLang="en-US" dirty="0" smtClean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76300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History of Quark Matter Search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pic>
        <p:nvPicPr>
          <p:cNvPr id="7" name="Au-Au_200GeV.mpeg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35" y="1268760"/>
            <a:ext cx="412638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" name="Rectangle 3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1970’s–80’s: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first trials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LBL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BEVALAC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2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40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Ar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AGS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15 A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Si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solidFill>
                <a:srgbClr val="000090"/>
              </a:solidFill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SPS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200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32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S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1990’s: onsets of discovery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–AGS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11 A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solidFill>
                <a:srgbClr val="000090"/>
              </a:solidFill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–SPS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158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Pb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2000’s: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deconfined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partonic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phase!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thanks to nuclear colliders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 smtClean="0">
                <a:latin typeface="Franklin Gothic Medium" charset="0"/>
                <a:ea typeface="ＭＳ Ｐゴシック" charset="0"/>
              </a:rPr>
              <a:t>BNL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–RHIC	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100 + 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100 A GeV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 +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197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Au</a:t>
            </a:r>
            <a:r>
              <a:rPr lang="ja-JP" altLang="en-US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）</a:t>
            </a:r>
          </a:p>
          <a:p>
            <a:pPr lvl="1"/>
            <a:r>
              <a:rPr lang="en-US" altLang="ja-JP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CERN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–LHC	</a:t>
            </a:r>
            <a:r>
              <a:rPr lang="ja-JP" altLang="en-US" dirty="0" smtClean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2.8 + 2.8 A </a:t>
            </a:r>
            <a:r>
              <a:rPr lang="en-US" altLang="ja-JP" dirty="0" err="1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TeV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208</a:t>
            </a:r>
            <a:r>
              <a:rPr lang="en-US" altLang="ja-JP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Pb + </a:t>
            </a:r>
            <a:r>
              <a:rPr lang="en-US" altLang="ja-JP" baseline="30000" dirty="0">
                <a:solidFill>
                  <a:srgbClr val="000090"/>
                </a:solidFill>
                <a:latin typeface="Franklin Gothic Medium" charset="0"/>
                <a:ea typeface="ＭＳ Ｐゴシック" charset="0"/>
              </a:rPr>
              <a:t>20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8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Pb</a:t>
            </a:r>
            <a:r>
              <a:rPr lang="ja-JP" altLang="en-US" dirty="0"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059386"/>
      </p:ext>
    </p:extLst>
  </p:cSld>
  <p:clrMapOvr>
    <a:masterClrMapping/>
  </p:clrMapOvr>
  <p:transition xmlns:p14="http://schemas.microsoft.com/office/powerpoint/2010/main" spd="slow" advTm="761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R</a:t>
            </a:r>
            <a:r>
              <a:rPr lang="en-US" altLang="ja-JP" dirty="0" smtClean="0"/>
              <a:t>elativistic </a:t>
            </a:r>
            <a:r>
              <a:rPr lang="en-US" altLang="ja-JP" dirty="0" smtClean="0">
                <a:solidFill>
                  <a:srgbClr val="FFFF00"/>
                </a:solidFill>
              </a:rPr>
              <a:t>H</a:t>
            </a:r>
            <a:r>
              <a:rPr lang="en-US" altLang="ja-JP" dirty="0" smtClean="0"/>
              <a:t>eavy </a:t>
            </a:r>
            <a:r>
              <a:rPr lang="en-US" altLang="ja-JP" dirty="0" smtClean="0">
                <a:solidFill>
                  <a:srgbClr val="FFFF00"/>
                </a:solidFill>
              </a:rPr>
              <a:t>I</a:t>
            </a:r>
            <a:r>
              <a:rPr lang="en-US" altLang="ja-JP" dirty="0" smtClean="0"/>
              <a:t>on </a:t>
            </a:r>
            <a:r>
              <a:rPr lang="en-US" altLang="ja-JP" dirty="0" smtClean="0">
                <a:solidFill>
                  <a:srgbClr val="FFFF00"/>
                </a:solidFill>
              </a:rPr>
              <a:t>C</a:t>
            </a:r>
            <a:r>
              <a:rPr lang="en-US" altLang="ja-JP" dirty="0" smtClean="0"/>
              <a:t>ollider at BNL</a:t>
            </a:r>
            <a:endParaRPr lang="ja-JP" altLang="en-US" dirty="0" smtClean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8313" y="836613"/>
            <a:ext cx="7115175" cy="2133600"/>
            <a:chOff x="295" y="527"/>
            <a:chExt cx="4482" cy="1344"/>
          </a:xfrm>
        </p:grpSpPr>
        <p:pic>
          <p:nvPicPr>
            <p:cNvPr id="20490" name="Picture 7" descr="PhlogoColorA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09"/>
              <a:ext cx="960" cy="28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Oval 8"/>
            <p:cNvSpPr>
              <a:spLocks noChangeArrowheads="1"/>
            </p:cNvSpPr>
            <p:nvPr/>
          </p:nvSpPr>
          <p:spPr bwMode="auto">
            <a:xfrm>
              <a:off x="679" y="5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2" name="Picture 10" descr="無題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754"/>
              <a:ext cx="672" cy="36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Oval 11"/>
            <p:cNvSpPr>
              <a:spLocks noChangeArrowheads="1"/>
            </p:cNvSpPr>
            <p:nvPr/>
          </p:nvSpPr>
          <p:spPr bwMode="auto">
            <a:xfrm>
              <a:off x="4471" y="57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4" name="Picture 13" descr="star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253"/>
              <a:ext cx="544" cy="395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Oval 14"/>
            <p:cNvSpPr>
              <a:spLocks noChangeArrowheads="1"/>
            </p:cNvSpPr>
            <p:nvPr/>
          </p:nvSpPr>
          <p:spPr bwMode="auto">
            <a:xfrm>
              <a:off x="2407" y="17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6" name="Picture 15" descr="phenix_75_72dp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53"/>
              <a:ext cx="1152" cy="37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Oval 16"/>
            <p:cNvSpPr>
              <a:spLocks noChangeArrowheads="1"/>
            </p:cNvSpPr>
            <p:nvPr/>
          </p:nvSpPr>
          <p:spPr bwMode="auto">
            <a:xfrm>
              <a:off x="295" y="129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</p:grpSp>
      <p:sp>
        <p:nvSpPr>
          <p:cNvPr id="2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4214813"/>
            <a:ext cx="8218488" cy="2071687"/>
          </a:xfrm>
          <a:solidFill>
            <a:schemeClr val="bg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dirty="0" smtClean="0"/>
              <a:t>2 independent super-conducting synchrotrons</a:t>
            </a:r>
          </a:p>
          <a:p>
            <a:pPr eaLnBrk="1" hangingPunct="1"/>
            <a:r>
              <a:rPr lang="en-US" altLang="ja-JP" dirty="0" smtClean="0"/>
              <a:t>up to 100 A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Au and/or 250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(polarized) </a:t>
            </a:r>
            <a:r>
              <a:rPr lang="en-US" altLang="ja-JP" i="1" dirty="0" smtClean="0"/>
              <a:t>p</a:t>
            </a:r>
          </a:p>
          <a:p>
            <a:pPr lvl="1" eaLnBrk="1" hangingPunct="1"/>
            <a:r>
              <a:rPr lang="en-US" altLang="ja-JP" dirty="0" err="1">
                <a:latin typeface="Franklin Gothic Medium" charset="0"/>
                <a:ea typeface="ＭＳ Ｐゴシック" charset="0"/>
              </a:rPr>
              <a:t>Au+Au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/U+U/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Cu+Cu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i="1" dirty="0" err="1">
                <a:latin typeface="Franklin Gothic Medium" charset="0"/>
                <a:ea typeface="ＭＳ Ｐゴシック" charset="0"/>
              </a:rPr>
              <a:t>d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/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He+Au/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Cu+Au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…</a:t>
            </a:r>
          </a:p>
          <a:p>
            <a:pPr eaLnBrk="1" hangingPunct="1"/>
            <a:r>
              <a:rPr lang="en-US" altLang="ja-JP" dirty="0" smtClean="0"/>
              <a:t>4 (presently 1.5) complimentary experiments</a:t>
            </a:r>
            <a:endParaRPr lang="ja-JP" altLang="en-US" dirty="0" smtClean="0"/>
          </a:p>
        </p:txBody>
      </p:sp>
      <p:pic>
        <p:nvPicPr>
          <p:cNvPr id="25" name="Picture 2" descr="PHENIXcn1-108-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785813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7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64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RHIC Outcomes: New State of Matter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62313" y="3651250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latin typeface="Arial" charset="0"/>
                <a:ea typeface="ＭＳ ゴシック" pitchFamily="49" charset="-128"/>
              </a:rPr>
              <a:t>The matter may melt and/or regenerate J/</a:t>
            </a:r>
            <a:r>
              <a:rPr lang="en-US" altLang="ja-JP" sz="1800" b="0">
                <a:latin typeface="Symbol" pitchFamily="18" charset="2"/>
                <a:ea typeface="ＭＳ ゴシック" pitchFamily="49" charset="-128"/>
              </a:rPr>
              <a:t>y</a:t>
            </a:r>
            <a:r>
              <a:rPr lang="en-US" altLang="ja-JP" sz="1800" b="0">
                <a:latin typeface="Arial" charset="0"/>
                <a:ea typeface="ＭＳ ゴシック" pitchFamily="49" charset="-128"/>
              </a:rPr>
              <a:t>’s</a:t>
            </a:r>
            <a:endParaRPr lang="en-US" altLang="ja-JP" sz="1800" b="0">
              <a:latin typeface="Symbol" pitchFamily="18" charset="2"/>
              <a:ea typeface="ＭＳ ゴシック" pitchFamily="49" charset="-128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00313" y="30718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chemeClr val="accent2"/>
                </a:solidFill>
                <a:latin typeface="Arial" charset="0"/>
                <a:ea typeface="ＭＳ ゴシック" pitchFamily="49" charset="-128"/>
              </a:rPr>
              <a:t>The matter is dense</a:t>
            </a:r>
          </a:p>
        </p:txBody>
      </p:sp>
      <p:pic>
        <p:nvPicPr>
          <p:cNvPr id="11" name="Picture 13" descr="Fig1_w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076700"/>
            <a:ext cx="30321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ppg0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276725"/>
            <a:ext cx="22542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dirpho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614738"/>
            <a:ext cx="246856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047750" y="5643563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0066FF"/>
                </a:solidFill>
                <a:latin typeface="Arial" charset="0"/>
                <a:ea typeface="ＭＳ ゴシック" pitchFamily="49" charset="-128"/>
              </a:rPr>
              <a:t>The matter modifies jets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781800" y="5929313"/>
            <a:ext cx="1898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3300"/>
                </a:solidFill>
                <a:latin typeface="Arial" charset="0"/>
                <a:ea typeface="ＭＳ ゴシック" pitchFamily="49" charset="-128"/>
              </a:rPr>
              <a:t>The matter is hot</a:t>
            </a:r>
          </a:p>
        </p:txBody>
      </p:sp>
      <p:pic>
        <p:nvPicPr>
          <p:cNvPr id="17" name="Picture 22" descr="HQElo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81100"/>
            <a:ext cx="32146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HQFlo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43063"/>
            <a:ext cx="38576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48400" y="3071813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C000"/>
                </a:solidFill>
                <a:latin typeface="Arial" charset="0"/>
                <a:ea typeface="ＭＳ ゴシック" pitchFamily="49" charset="-128"/>
              </a:rPr>
              <a:t>The matter is strongly coupled</a:t>
            </a: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57375"/>
            <a:ext cx="2286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asahi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79193"/>
            <a:ext cx="2693987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asah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1315071"/>
            <a:ext cx="1657548" cy="500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hugoku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34843"/>
            <a:ext cx="2709863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yomiuri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400551"/>
            <a:ext cx="346551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hugoku19jul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60463"/>
            <a:ext cx="22383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dirty="0" err="1" smtClean="0"/>
              <a:t>partonic</a:t>
            </a:r>
            <a:r>
              <a:rPr lang="en-US" altLang="ja-JP" dirty="0" smtClean="0"/>
              <a:t>: quarks’ degrees of freedom, screening</a:t>
            </a:r>
          </a:p>
          <a:p>
            <a:pPr lvl="1" eaLnBrk="1" hangingPunct="1"/>
            <a:r>
              <a:rPr lang="en-US" altLang="ja-JP" dirty="0" smtClean="0"/>
              <a:t>constituent quark number scaling of collective motion</a:t>
            </a:r>
          </a:p>
          <a:p>
            <a:pPr lvl="1" eaLnBrk="1" hangingPunct="1"/>
            <a:r>
              <a:rPr lang="en-US" altLang="ja-JP" dirty="0" smtClean="0"/>
              <a:t>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suppression</a:t>
            </a:r>
          </a:p>
          <a:p>
            <a:pPr eaLnBrk="1" hangingPunct="1"/>
            <a:r>
              <a:rPr lang="en-US" altLang="ja-JP" dirty="0" smtClean="0"/>
              <a:t>dense: energy loss of (even heavy) quarks</a:t>
            </a:r>
          </a:p>
          <a:p>
            <a:pPr lvl="1" eaLnBrk="1" hangingPunct="1"/>
            <a:r>
              <a:rPr lang="en-US" altLang="ja-JP" dirty="0" smtClean="0"/>
              <a:t>jet quenching (high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suppression)</a:t>
            </a:r>
          </a:p>
          <a:p>
            <a:pPr lvl="1" eaLnBrk="1" hangingPunct="1"/>
            <a:r>
              <a:rPr lang="en-US" altLang="ja-JP" dirty="0" smtClean="0"/>
              <a:t>jet modification</a:t>
            </a:r>
          </a:p>
          <a:p>
            <a:pPr eaLnBrk="1" hangingPunct="1"/>
            <a:r>
              <a:rPr lang="en-US" altLang="ja-JP" dirty="0" smtClean="0"/>
              <a:t>strongly coupled: perfect fluidity</a:t>
            </a:r>
            <a:endParaRPr lang="ja-JP" altLang="en-US" dirty="0" smtClean="0"/>
          </a:p>
          <a:p>
            <a:pPr lvl="1" eaLnBrk="1" hangingPunct="1"/>
            <a:r>
              <a:rPr lang="en-US" altLang="ja-JP" dirty="0" smtClean="0"/>
              <a:t>hydro-dynamical collective motion</a:t>
            </a:r>
          </a:p>
          <a:p>
            <a:pPr eaLnBrk="1" hangingPunct="1"/>
            <a:r>
              <a:rPr lang="en-US" altLang="ja-JP" dirty="0" smtClean="0"/>
              <a:t>hot: thermally </a:t>
            </a:r>
            <a:r>
              <a:rPr lang="en-US" altLang="ja-JP" dirty="0" err="1" smtClean="0"/>
              <a:t>radiative</a:t>
            </a:r>
            <a:endParaRPr lang="en-US" altLang="ja-JP" dirty="0" smtClean="0"/>
          </a:p>
          <a:p>
            <a:pPr lvl="1" eaLnBrk="1" hangingPunct="1"/>
            <a:r>
              <a:rPr lang="en-US" altLang="ja-JP" dirty="0" smtClean="0"/>
              <a:t>thermal (virtual) photons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2018/12/19</a:t>
            </a:r>
            <a:endParaRPr lang="ja-JP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Physics of Quark Matter - Colloquium at Taiwan National Central U. - K.Shigaki</a:t>
            </a:r>
            <a:endParaRPr lang="ja-JP" altLang="ja-JP" dirty="0"/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8</a:t>
            </a:fld>
            <a:r>
              <a:rPr lang="en-US" altLang="ja-JP" smtClean="0"/>
              <a:t>/39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85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2|1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5.4|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9.4|3.9|6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2.8|10.5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7|1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0.5|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14.9|1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8|12.8|11.8|12.6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36573</TotalTime>
  <Words>3085</Words>
  <Application>Microsoft Macintosh PowerPoint</Application>
  <PresentationFormat>画面に合わせる (4:3)</PresentationFormat>
  <Paragraphs>557</Paragraphs>
  <Slides>40</Slides>
  <Notes>14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40</vt:i4>
      </vt:variant>
    </vt:vector>
  </HeadingPairs>
  <TitlesOfParts>
    <vt:vector size="43" baseType="lpstr">
      <vt:lpstr>newstyle</vt:lpstr>
      <vt:lpstr>Acrobat Document</vt:lpstr>
      <vt:lpstr>Image</vt:lpstr>
      <vt:lpstr>Physics of Quark Matter and Research Activities in Japan</vt:lpstr>
      <vt:lpstr>Presentation Outline</vt:lpstr>
      <vt:lpstr>History of Universe and Matter</vt:lpstr>
      <vt:lpstr>Expeditions on QCD Phase Diagram</vt:lpstr>
      <vt:lpstr>Uniqueness of QCD Phase Transition</vt:lpstr>
      <vt:lpstr>Looking into “Parallel World”</vt:lpstr>
      <vt:lpstr>History of Quark Matter Search</vt:lpstr>
      <vt:lpstr>Relativistic Heavy Ion Collider at BNL</vt:lpstr>
      <vt:lpstr>RHIC Outcomes: New State of Matter</vt:lpstr>
      <vt:lpstr>First Evidence of Extremity</vt:lpstr>
      <vt:lpstr>Strongly Coupled Quark Matter</vt:lpstr>
      <vt:lpstr>Photons as Wide Scale Thermometer</vt:lpstr>
      <vt:lpstr>Photon Production Everywhere</vt:lpstr>
      <vt:lpstr>Where to Catch QGP Thermal Photons</vt:lpstr>
      <vt:lpstr>Naïve Way: Direct Real Photons</vt:lpstr>
      <vt:lpstr>Alternative: “Almost Real” Photons</vt:lpstr>
      <vt:lpstr>Direct Photon Spectra via g and g*</vt:lpstr>
      <vt:lpstr>Initial Temperature Evaluation</vt:lpstr>
      <vt:lpstr>RHIC Outcome: Boundary Crossed</vt:lpstr>
      <vt:lpstr>A Large Ion Collider Experiment</vt:lpstr>
      <vt:lpstr>Pb-Pb at Highest Ever Energy</vt:lpstr>
      <vt:lpstr>Hotter, Larger, Longer-Lived, and Purer</vt:lpstr>
      <vt:lpstr>Time for More Physics</vt:lpstr>
      <vt:lpstr>Melting Quarkonia</vt:lpstr>
      <vt:lpstr>J/y News from ALICE</vt:lpstr>
      <vt:lpstr>Color Debye Screening Thermometer?</vt:lpstr>
      <vt:lpstr>J/y, y’,  News from ALICE</vt:lpstr>
      <vt:lpstr>Chiral Symmetry Restoration</vt:lpstr>
      <vt:lpstr>f, w, r News from ALICE</vt:lpstr>
      <vt:lpstr>Ultra-Intense Magnetic Field</vt:lpstr>
      <vt:lpstr>Chiral Magnetic Effects</vt:lpstr>
      <vt:lpstr> g (Low Mass e+e-) “Polarization” ?</vt:lpstr>
      <vt:lpstr>ALICE（-Japan） Upgrade Strategies</vt:lpstr>
      <vt:lpstr>Major Upgrades at Run 3 (2021–)</vt:lpstr>
      <vt:lpstr>Uniqueness of LHC Forward Region</vt:lpstr>
      <vt:lpstr>Muon Forward Tracker (2021–)</vt:lpstr>
      <vt:lpstr>Low Mass Vector Mesons f, w, r</vt:lpstr>
      <vt:lpstr>LHC Run Schedule</vt:lpstr>
      <vt:lpstr>Summary</vt:lpstr>
      <vt:lpstr>Concluding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Hot Partonic Matter at LHC-ALICE</dc:title>
  <dc:creator>Kenta Shigaki</dc:creator>
  <cp:lastModifiedBy>Shigaki Kenta</cp:lastModifiedBy>
  <cp:revision>927</cp:revision>
  <cp:lastPrinted>2017-12-13T04:17:30Z</cp:lastPrinted>
  <dcterms:created xsi:type="dcterms:W3CDTF">2008-03-11T09:51:31Z</dcterms:created>
  <dcterms:modified xsi:type="dcterms:W3CDTF">2018-04-16T10:46:39Z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TC011182191041</vt:lpwstr>
  </property>
</Properties>
</file>