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452" r:id="rId2"/>
    <p:sldId id="754" r:id="rId3"/>
    <p:sldId id="828" r:id="rId4"/>
    <p:sldId id="829" r:id="rId5"/>
    <p:sldId id="830" r:id="rId6"/>
    <p:sldId id="831" r:id="rId7"/>
    <p:sldId id="832" r:id="rId8"/>
    <p:sldId id="833" r:id="rId9"/>
    <p:sldId id="870" r:id="rId10"/>
    <p:sldId id="871" r:id="rId11"/>
    <p:sldId id="843" r:id="rId12"/>
    <p:sldId id="844" r:id="rId13"/>
    <p:sldId id="845" r:id="rId14"/>
    <p:sldId id="846" r:id="rId15"/>
    <p:sldId id="847" r:id="rId16"/>
    <p:sldId id="848" r:id="rId17"/>
    <p:sldId id="849" r:id="rId18"/>
    <p:sldId id="850" r:id="rId19"/>
    <p:sldId id="851" r:id="rId20"/>
    <p:sldId id="852" r:id="rId21"/>
    <p:sldId id="853" r:id="rId22"/>
    <p:sldId id="854" r:id="rId23"/>
    <p:sldId id="855" r:id="rId24"/>
    <p:sldId id="856" r:id="rId25"/>
    <p:sldId id="857" r:id="rId26"/>
    <p:sldId id="858" r:id="rId27"/>
    <p:sldId id="859" r:id="rId28"/>
    <p:sldId id="860" r:id="rId29"/>
    <p:sldId id="868" r:id="rId30"/>
    <p:sldId id="867" r:id="rId31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3338" autoAdjust="0"/>
  </p:normalViewPr>
  <p:slideViewPr>
    <p:cSldViewPr>
      <p:cViewPr varScale="1">
        <p:scale>
          <a:sx n="148" d="100"/>
          <a:sy n="148" d="100"/>
        </p:scale>
        <p:origin x="-96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18/04/04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18/04/04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5AE0C1-7BAB-864C-9D47-042BFCE70CC6}" type="slidenum">
              <a:rPr lang="ja-JP" altLang="en-US" sz="1200"/>
              <a:pPr/>
              <a:t>2</a:t>
            </a:fld>
            <a:endParaRPr lang="en-US" altLang="ja-JP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739775"/>
            <a:ext cx="3354388" cy="25161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3497263"/>
            <a:ext cx="5837237" cy="562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sz="800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BAF77B-A35A-7544-BB97-A2C5B0206568}" type="slidenum">
              <a:rPr lang="ja-JP" altLang="en-US" sz="1200"/>
              <a:pPr/>
              <a:t>5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>
              <a:ea typeface="ＭＳ Ｐ明朝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A68E4-8624-FF48-B879-2F8CAEF47BCF}" type="slidenum">
              <a:rPr lang="en-US" altLang="ja-JP"/>
              <a:pPr eaLnBrk="1" hangingPunct="1"/>
              <a:t>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ja-JP">
              <a:ea typeface="ＭＳ Ｐ明朝" charset="0"/>
            </a:endParaRP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82E85F-C801-0144-BC80-DE328D932658}" type="slidenum">
              <a:rPr lang="en-US" altLang="ja-JP"/>
              <a:pPr eaLnBrk="1" hangingPunct="1"/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3CF7A05D-509F-41C3-9EB5-E9B35743A550}" type="slidenum">
              <a:rPr lang="ja-JP" altLang="en-US" smtClean="0"/>
              <a:pPr eaLnBrk="1" hangingPunct="1"/>
              <a:t>15</a:t>
            </a:fld>
            <a:endParaRPr lang="en-US" altLang="ja-JP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/29</a:t>
            </a:r>
            <a:endParaRPr lang="ja-JP" altLang="ja-JP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Experimental Opportunities - Chiral Particle Seminar II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Experimental Opportunities - Chiral Particle Seminar II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/29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20" Type="http://schemas.openxmlformats.org/officeDocument/2006/relationships/image" Target="../media/image47.png"/><Relationship Id="rId10" Type="http://schemas.openxmlformats.org/officeDocument/2006/relationships/image" Target="../media/image39.png"/><Relationship Id="rId11" Type="http://schemas.openxmlformats.org/officeDocument/2006/relationships/image" Target="../media/image40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33.png"/><Relationship Id="rId14" Type="http://schemas.openxmlformats.org/officeDocument/2006/relationships/image" Target="../media/image41.jpe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jpeg"/><Relationship Id="rId18" Type="http://schemas.openxmlformats.org/officeDocument/2006/relationships/image" Target="../media/image45.jpeg"/><Relationship Id="rId19" Type="http://schemas.openxmlformats.org/officeDocument/2006/relationships/image" Target="../media/image46.jpeg"/><Relationship Id="rId1" Type="http://schemas.openxmlformats.org/officeDocument/2006/relationships/vmlDrawing" Target="../drawings/vmlDrawing2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w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higaki/Dropbox/Au-Au_200GeV.mpe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tags" Target="../tags/tag3.xml"/><Relationship Id="rId2" Type="http://schemas.microsoft.com/office/2007/relationships/media" Target="file://localhost/Users/shigaki/Dropbox/Au-Au_200GeV.mpe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w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3775"/>
            <a:ext cx="9144000" cy="1899421"/>
          </a:xfrm>
        </p:spPr>
        <p:txBody>
          <a:bodyPr/>
          <a:lstStyle/>
          <a:p>
            <a:pPr eaLnBrk="1" hangingPunct="1"/>
            <a:r>
              <a:rPr lang="ja-JP" altLang="en-US" sz="3200" dirty="0" smtClean="0"/>
              <a:t>総括に代えて：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原子核素粒子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における</a:t>
            </a:r>
            <a:r>
              <a:rPr lang="en-US" altLang="ja-JP" sz="2400" dirty="0" smtClean="0"/>
              <a:t> </a:t>
            </a:r>
            <a:r>
              <a:rPr lang="ja-JP" altLang="en-US" sz="4000" dirty="0" smtClean="0"/>
              <a:t>カイラル現象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への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実験的アプローチ機会</a:t>
            </a:r>
            <a:endParaRPr lang="ja-JP" altLang="ja-JP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3915894"/>
            <a:ext cx="8001000" cy="2278630"/>
          </a:xfrm>
        </p:spPr>
        <p:txBody>
          <a:bodyPr/>
          <a:lstStyle/>
          <a:p>
            <a:pPr eaLnBrk="1" hangingPunct="1"/>
            <a:r>
              <a:rPr lang="ja-JP" altLang="en-US" sz="4000" dirty="0" smtClean="0">
                <a:solidFill>
                  <a:srgbClr val="000080"/>
                </a:solidFill>
              </a:rPr>
              <a:t>志垣</a:t>
            </a:r>
            <a:r>
              <a:rPr lang="en-US" altLang="ja-JP" sz="4000" dirty="0" smtClean="0">
                <a:solidFill>
                  <a:srgbClr val="000080"/>
                </a:solidFill>
              </a:rPr>
              <a:t> </a:t>
            </a:r>
            <a:r>
              <a:rPr lang="ja-JP" altLang="en-US" sz="4000" dirty="0" smtClean="0">
                <a:solidFill>
                  <a:srgbClr val="000080"/>
                </a:solidFill>
              </a:rPr>
              <a:t>賢太</a:t>
            </a:r>
            <a:r>
              <a:rPr lang="en-US" altLang="ja-JP" sz="4000" dirty="0" smtClean="0">
                <a:solidFill>
                  <a:srgbClr val="000080"/>
                </a:solidFill>
              </a:rPr>
              <a:t> </a:t>
            </a:r>
            <a:r>
              <a:rPr lang="ja-JP" altLang="en-US" sz="2800" dirty="0" smtClean="0">
                <a:solidFill>
                  <a:srgbClr val="000080"/>
                </a:solidFill>
              </a:rPr>
              <a:t>（</a:t>
            </a:r>
            <a:r>
              <a:rPr lang="en-US" altLang="ja-JP" sz="2800" dirty="0" smtClean="0">
                <a:solidFill>
                  <a:srgbClr val="000080"/>
                </a:solidFill>
              </a:rPr>
              <a:t>                      </a:t>
            </a:r>
            <a:r>
              <a:rPr lang="ja-JP" altLang="en-US" sz="2800" dirty="0" smtClean="0">
                <a:solidFill>
                  <a:srgbClr val="000080"/>
                </a:solidFill>
              </a:rPr>
              <a:t>）</a:t>
            </a:r>
            <a:endParaRPr lang="en-US" altLang="ja-JP" sz="2800" dirty="0" smtClean="0">
              <a:solidFill>
                <a:srgbClr val="000080"/>
              </a:solidFill>
            </a:endParaRPr>
          </a:p>
          <a:p>
            <a:pPr eaLnBrk="1" hangingPunct="1"/>
            <a:endParaRPr lang="en-US" altLang="ja-JP" sz="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ja-JP" altLang="en-US" sz="1800" dirty="0" smtClean="0">
                <a:solidFill>
                  <a:srgbClr val="000080"/>
                </a:solidFill>
              </a:rPr>
              <a:t>広島</a:t>
            </a:r>
            <a:r>
              <a:rPr lang="ja-JP" altLang="en-US" sz="1800" dirty="0">
                <a:solidFill>
                  <a:srgbClr val="000080"/>
                </a:solidFill>
              </a:rPr>
              <a:t>大学キラル国際研究</a:t>
            </a:r>
            <a:r>
              <a:rPr lang="ja-JP" altLang="en-US" sz="1800" dirty="0" smtClean="0">
                <a:solidFill>
                  <a:srgbClr val="000080"/>
                </a:solidFill>
              </a:rPr>
              <a:t>拠点</a:t>
            </a:r>
            <a:r>
              <a:rPr lang="en-US" altLang="ja-JP" sz="1800" dirty="0" smtClean="0">
                <a:solidFill>
                  <a:srgbClr val="000080"/>
                </a:solidFill>
              </a:rPr>
              <a:t> </a:t>
            </a:r>
            <a:r>
              <a:rPr lang="ja-JP" altLang="en-US" sz="1800" dirty="0" smtClean="0">
                <a:solidFill>
                  <a:srgbClr val="000080"/>
                </a:solidFill>
              </a:rPr>
              <a:t>（</a:t>
            </a:r>
            <a:r>
              <a:rPr lang="en-US" altLang="ja-JP" sz="1800" dirty="0" err="1">
                <a:solidFill>
                  <a:srgbClr val="000080"/>
                </a:solidFill>
              </a:rPr>
              <a:t>CResCent</a:t>
            </a:r>
            <a:r>
              <a:rPr lang="ja-JP" altLang="en-US" sz="1800" dirty="0" smtClean="0">
                <a:solidFill>
                  <a:srgbClr val="000080"/>
                </a:solidFill>
              </a:rPr>
              <a:t>）</a:t>
            </a:r>
            <a:endParaRPr lang="en-US" altLang="ja-JP" sz="1800" dirty="0">
              <a:solidFill>
                <a:srgbClr val="000080"/>
              </a:solidFill>
            </a:endParaRPr>
          </a:p>
          <a:p>
            <a:pPr eaLnBrk="1" hangingPunct="1"/>
            <a:r>
              <a:rPr lang="ja-JP" altLang="en-US" sz="1800" dirty="0" smtClean="0">
                <a:solidFill>
                  <a:srgbClr val="000080"/>
                </a:solidFill>
              </a:rPr>
              <a:t>広島</a:t>
            </a:r>
            <a:r>
              <a:rPr lang="ja-JP" altLang="en-US" sz="1800" dirty="0">
                <a:solidFill>
                  <a:srgbClr val="000080"/>
                </a:solidFill>
              </a:rPr>
              <a:t>大学極限宇宙研究</a:t>
            </a:r>
            <a:r>
              <a:rPr lang="ja-JP" altLang="en-US" sz="1800" dirty="0" smtClean="0">
                <a:solidFill>
                  <a:srgbClr val="000080"/>
                </a:solidFill>
              </a:rPr>
              <a:t>拠点</a:t>
            </a:r>
            <a:r>
              <a:rPr lang="en-US" altLang="ja-JP" sz="1800" dirty="0" smtClean="0">
                <a:solidFill>
                  <a:srgbClr val="000080"/>
                </a:solidFill>
              </a:rPr>
              <a:t> </a:t>
            </a:r>
            <a:r>
              <a:rPr lang="ja-JP" altLang="en-US" sz="1800" dirty="0" smtClean="0">
                <a:solidFill>
                  <a:srgbClr val="000080"/>
                </a:solidFill>
              </a:rPr>
              <a:t>（</a:t>
            </a:r>
            <a:r>
              <a:rPr lang="en-US" altLang="ja-JP" sz="1800" dirty="0">
                <a:solidFill>
                  <a:srgbClr val="000080"/>
                </a:solidFill>
              </a:rPr>
              <a:t>Core-U</a:t>
            </a:r>
            <a:r>
              <a:rPr lang="ja-JP" altLang="en-US" sz="1800" dirty="0" smtClean="0">
                <a:solidFill>
                  <a:srgbClr val="000080"/>
                </a:solidFill>
              </a:rPr>
              <a:t>）</a:t>
            </a:r>
            <a:endParaRPr lang="en-US" altLang="ja-JP" sz="1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ja-JP" altLang="en-US" sz="1800" dirty="0" smtClean="0">
                <a:solidFill>
                  <a:srgbClr val="000080"/>
                </a:solidFill>
              </a:rPr>
              <a:t>合同キラル</a:t>
            </a:r>
            <a:r>
              <a:rPr lang="ja-JP" altLang="en-US" sz="1800" dirty="0">
                <a:solidFill>
                  <a:srgbClr val="000080"/>
                </a:solidFill>
              </a:rPr>
              <a:t>素粒子論</a:t>
            </a:r>
            <a:r>
              <a:rPr lang="ja-JP" altLang="en-US" sz="1800" dirty="0" smtClean="0">
                <a:solidFill>
                  <a:srgbClr val="000080"/>
                </a:solidFill>
              </a:rPr>
              <a:t>セミナー</a:t>
            </a:r>
            <a:r>
              <a:rPr lang="en-US" altLang="ja-JP" sz="1800" dirty="0" smtClean="0">
                <a:solidFill>
                  <a:srgbClr val="000080"/>
                </a:solidFill>
              </a:rPr>
              <a:t> II</a:t>
            </a:r>
          </a:p>
          <a:p>
            <a:pPr eaLnBrk="1" hangingPunct="1"/>
            <a:r>
              <a:rPr lang="en-US" altLang="ja-JP" sz="1800" dirty="0">
                <a:solidFill>
                  <a:srgbClr val="000080"/>
                </a:solidFill>
              </a:rPr>
              <a:t>2018 </a:t>
            </a:r>
            <a:r>
              <a:rPr lang="ja-JP" altLang="en-US" sz="1800" dirty="0">
                <a:solidFill>
                  <a:srgbClr val="000080"/>
                </a:solidFill>
              </a:rPr>
              <a:t>年</a:t>
            </a:r>
            <a:r>
              <a:rPr lang="en-US" altLang="ja-JP" sz="1800" dirty="0">
                <a:solidFill>
                  <a:srgbClr val="000080"/>
                </a:solidFill>
              </a:rPr>
              <a:t> 4 </a:t>
            </a:r>
            <a:r>
              <a:rPr lang="ja-JP" altLang="en-US" sz="1800" dirty="0">
                <a:solidFill>
                  <a:srgbClr val="000080"/>
                </a:solidFill>
              </a:rPr>
              <a:t>月</a:t>
            </a:r>
            <a:r>
              <a:rPr lang="en-US" altLang="ja-JP" sz="1800" dirty="0">
                <a:solidFill>
                  <a:srgbClr val="000080"/>
                </a:solidFill>
              </a:rPr>
              <a:t> 2 </a:t>
            </a:r>
            <a:r>
              <a:rPr lang="ja-JP" altLang="en-US" sz="1800" dirty="0">
                <a:solidFill>
                  <a:srgbClr val="000080"/>
                </a:solidFill>
              </a:rPr>
              <a:t>日</a:t>
            </a:r>
            <a:r>
              <a:rPr lang="en-US" altLang="ja-JP" sz="1800" dirty="0">
                <a:solidFill>
                  <a:srgbClr val="000080"/>
                </a:solidFill>
              </a:rPr>
              <a:t> </a:t>
            </a:r>
            <a:r>
              <a:rPr lang="ja-JP" altLang="en-US" sz="1800" dirty="0" smtClean="0">
                <a:solidFill>
                  <a:srgbClr val="000080"/>
                </a:solidFill>
              </a:rPr>
              <a:t>広島市</a:t>
            </a:r>
            <a:r>
              <a:rPr lang="en-US" altLang="ja-JP" sz="1800" dirty="0" smtClean="0">
                <a:solidFill>
                  <a:srgbClr val="000080"/>
                </a:solidFill>
              </a:rPr>
              <a:t> </a:t>
            </a:r>
            <a:r>
              <a:rPr lang="ja-JP" altLang="en-US" sz="1800" dirty="0" smtClean="0">
                <a:solidFill>
                  <a:srgbClr val="000080"/>
                </a:solidFill>
              </a:rPr>
              <a:t>神田山荘</a:t>
            </a:r>
            <a:endParaRPr lang="en-US" altLang="ja-JP" sz="1800" dirty="0">
              <a:solidFill>
                <a:srgbClr val="000080"/>
              </a:solidFill>
            </a:endParaRPr>
          </a:p>
        </p:txBody>
      </p:sp>
      <p:pic>
        <p:nvPicPr>
          <p:cNvPr id="14340" name="Picture 4" descr="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8" y="4016896"/>
            <a:ext cx="2212783" cy="58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806" y="6122516"/>
            <a:ext cx="3528388" cy="5040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Tm="79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  <a:ea typeface="ＭＳ Ｐゴシック" pitchFamily="50" charset="-128"/>
                <a:cs typeface="+mn-cs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  <a:ea typeface="ＭＳ Ｐゴシック" pitchFamily="50" charset="-128"/>
                <a:cs typeface="+mn-cs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  <a:ea typeface="ＭＳ Ｐゴシック" pitchFamily="50" charset="-128"/>
                <a:cs typeface="+mn-cs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  <a:ea typeface="ＭＳ Ｐゴシック" pitchFamily="50" charset="-128"/>
                <a:cs typeface="+mn-cs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  <a:ea typeface="ＭＳ Ｐゴシック" pitchFamily="50" charset="-128"/>
                <a:cs typeface="+mn-cs"/>
              </a:rPr>
              <a:t>)</a:t>
            </a:r>
          </a:p>
        </p:txBody>
      </p:sp>
      <p:sp>
        <p:nvSpPr>
          <p:cNvPr id="77829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Photon Spectra in Heavy Ion Collisions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FF0000"/>
                </a:solidFill>
                <a:latin typeface="+mn-lt"/>
                <a:ea typeface="ＭＳ Ｐゴシック" pitchFamily="50" charset="-128"/>
                <a:cs typeface="+mn-cs"/>
              </a:rPr>
              <a:t>PHENIX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365104"/>
            <a:ext cx="2304926" cy="287618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157278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  <p:pic>
        <p:nvPicPr>
          <p:cNvPr id="14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24" y="3969288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4222" cy="4033837"/>
          </a:xfrm>
        </p:spPr>
        <p:txBody>
          <a:bodyPr/>
          <a:lstStyle/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Au+Au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at √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s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NN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= 200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GeV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/>
              <a:t>“thermal” excess</a:t>
            </a:r>
          </a:p>
          <a:p>
            <a:pPr lvl="1">
              <a:defRPr/>
            </a:pPr>
            <a:r>
              <a:rPr lang="en-US" altLang="ja-JP" dirty="0" smtClean="0"/>
              <a:t>slope ~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MeV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initially ~ 300 – 600 MeV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well above phase boundary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cf.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as reference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/>
              <a:t>consistent with </a:t>
            </a:r>
            <a:r>
              <a:rPr lang="en-US" altLang="ja-JP" dirty="0" err="1" smtClean="0"/>
              <a:t>pQCD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68458"/>
      </p:ext>
    </p:ext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588419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/>
              <a:t>RHIC </a:t>
            </a:r>
            <a:r>
              <a:rPr lang="en-US" altLang="ja-JP" dirty="0" smtClean="0"/>
              <a:t>Outcome: Boundary Crossed</a:t>
            </a:r>
            <a:endParaRPr lang="ja-JP" altLang="en-US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847812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445470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60032" y="2171179"/>
            <a:ext cx="352839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F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Lect. Notes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583, 209 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(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2002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318009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42 countries; 174 institutes; ~1,800 members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3587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per nucleon-nucleon </a:t>
            </a:r>
            <a:r>
              <a:rPr lang="en-US" altLang="ja-JP" dirty="0"/>
              <a:t>pair </a:t>
            </a:r>
            <a:r>
              <a:rPr lang="en-US" altLang="ja-JP" dirty="0" smtClean="0"/>
              <a:t>(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) in 2015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/>
              <a:t>times </a:t>
            </a:r>
            <a:r>
              <a:rPr lang="en-US" altLang="ja-JP" dirty="0" smtClean="0"/>
              <a:t>higher than </a:t>
            </a:r>
            <a:r>
              <a:rPr lang="en-US" altLang="ja-JP" dirty="0"/>
              <a:t>at RHIC</a:t>
            </a:r>
          </a:p>
          <a:p>
            <a:pPr lvl="1"/>
            <a:r>
              <a:rPr lang="en-US" altLang="ja-JP" dirty="0" smtClean="0"/>
              <a:t>design energy at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in 2010 and 2011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Pb-Pb</a:t>
            </a:r>
            <a:r>
              <a:rPr lang="en-US" altLang="ja-JP" dirty="0" smtClean="0"/>
              <a:t> at Highest Ever Energy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4463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fireball compared to that at RHIC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energy density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~3, volume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~2, life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1.2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–1.3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~ 16 GeV/fm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thermalization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time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c)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~ 300 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~ 10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net quark (baryon) density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anti-proton/proton at mid-rapidity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900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GeV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0.957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7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TeV</a:t>
            </a:r>
            <a:r>
              <a:rPr lang="ja-JP" altLang="en-US" dirty="0" smtClean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0.990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endParaRPr lang="en-US" altLang="ja-JP" dirty="0">
              <a:latin typeface="Franklin Gothic Medium" charset="0"/>
              <a:ea typeface="ＭＳ Ｐゴシック" charset="0"/>
              <a:sym typeface="Symbol" charset="0"/>
            </a:endParaRPr>
          </a:p>
        </p:txBody>
      </p:sp>
      <p:sp>
        <p:nvSpPr>
          <p:cNvPr id="4505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836613"/>
          </a:xfrm>
        </p:spPr>
        <p:txBody>
          <a:bodyPr/>
          <a:lstStyle/>
          <a:p>
            <a:r>
              <a:rPr lang="en-US" altLang="ja-JP" dirty="0"/>
              <a:t>Hotter, Larger, Longer-</a:t>
            </a:r>
            <a:r>
              <a:rPr lang="en-US" altLang="ja-JP" dirty="0" smtClean="0"/>
              <a:t>Lived, and Purer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49575"/>
            <a:ext cx="25844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71788"/>
            <a:ext cx="25114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ig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71788"/>
            <a:ext cx="25304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701925"/>
            <a:ext cx="2613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60875" y="37814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PLB 696, 328 (2011)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1700" y="2955925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PRL 105, 072002 (2010)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677633"/>
      </p:ext>
    </p:extLst>
  </p:cSld>
  <p:clrMapOvr>
    <a:masterClrMapping/>
  </p:clrMapOvr>
  <p:transition xmlns:p14="http://schemas.microsoft.com/office/powerpoint/2010/main" spd="slow" advTm="698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13958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in hand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lvl="1"/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</a:p>
          <a:p>
            <a:r>
              <a:rPr kumimoji="1" lang="en-US" altLang="ja-JP" dirty="0" smtClean="0"/>
              <a:t>more exotics</a:t>
            </a:r>
          </a:p>
          <a:p>
            <a:pPr lvl="1"/>
            <a:r>
              <a:rPr lang="en-US" altLang="ja-JP" dirty="0" smtClean="0"/>
              <a:t>physics under ultra-intense magnetic field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Playground with Extreme Conditions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5516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ja-JP" dirty="0" smtClean="0"/>
              <a:t>total mass = sum of components’ masses?</a:t>
            </a:r>
            <a:endParaRPr lang="ja-JP" altLang="en-US" dirty="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Mysteries of Mass</a:t>
            </a:r>
            <a:endParaRPr lang="ja-JP" altLang="en-US" dirty="0" smtClean="0"/>
          </a:p>
        </p:txBody>
      </p:sp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539750" y="4141168"/>
            <a:ext cx="8064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467544" y="2348880"/>
            <a:ext cx="2119313" cy="1792288"/>
            <a:chOff x="467544" y="2348880"/>
            <a:chExt cx="2119313" cy="1792288"/>
          </a:xfrm>
        </p:grpSpPr>
        <p:sp>
          <p:nvSpPr>
            <p:cNvPr id="10246" name="Line 5"/>
            <p:cNvSpPr>
              <a:spLocks noChangeShapeType="1"/>
            </p:cNvSpPr>
            <p:nvPr/>
          </p:nvSpPr>
          <p:spPr bwMode="auto">
            <a:xfrm flipH="1">
              <a:off x="1688332" y="2482230"/>
              <a:ext cx="4762" cy="156368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7" name="Line 6"/>
            <p:cNvSpPr>
              <a:spLocks noChangeShapeType="1"/>
            </p:cNvSpPr>
            <p:nvPr/>
          </p:nvSpPr>
          <p:spPr bwMode="auto">
            <a:xfrm flipV="1">
              <a:off x="797744" y="2348880"/>
              <a:ext cx="1789113" cy="69850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1626419" y="2382218"/>
              <a:ext cx="131763" cy="1333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49" name="Line 8"/>
            <p:cNvSpPr>
              <a:spLocks noChangeShapeType="1"/>
            </p:cNvSpPr>
            <p:nvPr/>
          </p:nvSpPr>
          <p:spPr bwMode="auto">
            <a:xfrm>
              <a:off x="2520182" y="238221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0" name="Oval 9"/>
            <p:cNvSpPr>
              <a:spLocks noChangeArrowheads="1"/>
            </p:cNvSpPr>
            <p:nvPr/>
          </p:nvSpPr>
          <p:spPr bwMode="auto">
            <a:xfrm>
              <a:off x="2486844" y="2613993"/>
              <a:ext cx="66675" cy="682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kumimoji="0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931094" y="2980705"/>
              <a:ext cx="0" cy="333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52" name="Oval 11"/>
            <p:cNvSpPr>
              <a:spLocks noChangeArrowheads="1"/>
            </p:cNvSpPr>
            <p:nvPr/>
          </p:nvSpPr>
          <p:spPr bwMode="auto">
            <a:xfrm>
              <a:off x="467544" y="3214068"/>
              <a:ext cx="927100" cy="898525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53" name="AutoShape 12"/>
            <p:cNvSpPr>
              <a:spLocks noChangeArrowheads="1"/>
            </p:cNvSpPr>
            <p:nvPr/>
          </p:nvSpPr>
          <p:spPr bwMode="auto">
            <a:xfrm>
              <a:off x="1280344" y="4015755"/>
              <a:ext cx="814388" cy="125413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395537" y="3472187"/>
            <a:ext cx="1080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universe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1763688" y="2734643"/>
            <a:ext cx="1512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astronomical objects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3424978" y="2348883"/>
            <a:ext cx="1786785" cy="1792295"/>
            <a:chOff x="3424978" y="2348883"/>
            <a:chExt cx="1786785" cy="1792295"/>
          </a:xfrm>
        </p:grpSpPr>
        <p:sp>
          <p:nvSpPr>
            <p:cNvPr id="10273" name="Line 16"/>
            <p:cNvSpPr>
              <a:spLocks noChangeShapeType="1"/>
            </p:cNvSpPr>
            <p:nvPr/>
          </p:nvSpPr>
          <p:spPr bwMode="auto">
            <a:xfrm>
              <a:off x="4318969" y="2471003"/>
              <a:ext cx="0" cy="1560027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4" name="Line 17"/>
            <p:cNvSpPr>
              <a:spLocks noChangeShapeType="1"/>
            </p:cNvSpPr>
            <p:nvPr/>
          </p:nvSpPr>
          <p:spPr bwMode="auto">
            <a:xfrm flipV="1">
              <a:off x="3424978" y="2348883"/>
              <a:ext cx="1786785" cy="64173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5" name="Oval 18"/>
            <p:cNvSpPr>
              <a:spLocks noChangeArrowheads="1"/>
            </p:cNvSpPr>
            <p:nvPr/>
          </p:nvSpPr>
          <p:spPr bwMode="auto">
            <a:xfrm>
              <a:off x="4251950" y="2380012"/>
              <a:ext cx="132842" cy="1221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6" name="Line 19"/>
            <p:cNvSpPr>
              <a:spLocks noChangeShapeType="1"/>
            </p:cNvSpPr>
            <p:nvPr/>
          </p:nvSpPr>
          <p:spPr bwMode="auto">
            <a:xfrm>
              <a:off x="5145940" y="2380012"/>
              <a:ext cx="0" cy="244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7" name="Line 20"/>
            <p:cNvSpPr>
              <a:spLocks noChangeShapeType="1"/>
            </p:cNvSpPr>
            <p:nvPr/>
          </p:nvSpPr>
          <p:spPr bwMode="auto">
            <a:xfrm>
              <a:off x="3557820" y="2929553"/>
              <a:ext cx="0" cy="306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82" name="Oval 25"/>
            <p:cNvSpPr>
              <a:spLocks noChangeArrowheads="1"/>
            </p:cNvSpPr>
            <p:nvPr/>
          </p:nvSpPr>
          <p:spPr bwMode="auto">
            <a:xfrm>
              <a:off x="5100463" y="2563192"/>
              <a:ext cx="99332" cy="909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3" name="AutoShape 26"/>
            <p:cNvSpPr>
              <a:spLocks noChangeArrowheads="1"/>
            </p:cNvSpPr>
            <p:nvPr/>
          </p:nvSpPr>
          <p:spPr bwMode="auto">
            <a:xfrm>
              <a:off x="3906082" y="4025044"/>
              <a:ext cx="812610" cy="11613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57" name="Text Box 27"/>
          <p:cNvSpPr txBox="1">
            <a:spLocks noChangeArrowheads="1"/>
          </p:cNvSpPr>
          <p:nvPr/>
        </p:nvSpPr>
        <p:spPr bwMode="auto">
          <a:xfrm>
            <a:off x="2483768" y="3645024"/>
            <a:ext cx="864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proton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4716016" y="2734643"/>
            <a:ext cx="862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5762712" y="3345830"/>
            <a:ext cx="762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smtClean="0">
                <a:latin typeface="+mn-lt"/>
              </a:rPr>
              <a:t>quark</a:t>
            </a:r>
            <a:endParaRPr kumimoji="0" lang="ja-JP" altLang="en-US" dirty="0">
              <a:latin typeface="+mn-lt"/>
            </a:endParaRPr>
          </a:p>
        </p:txBody>
      </p:sp>
      <p:grpSp>
        <p:nvGrpSpPr>
          <p:cNvPr id="10260" name="Group 30"/>
          <p:cNvGrpSpPr>
            <a:grpSpLocks/>
          </p:cNvGrpSpPr>
          <p:nvPr/>
        </p:nvGrpSpPr>
        <p:grpSpPr bwMode="auto">
          <a:xfrm>
            <a:off x="6011738" y="2348880"/>
            <a:ext cx="1846263" cy="1792288"/>
            <a:chOff x="816" y="912"/>
            <a:chExt cx="2592" cy="2791"/>
          </a:xfrm>
        </p:grpSpPr>
        <p:sp>
          <p:nvSpPr>
            <p:cNvPr id="10265" name="Line 31"/>
            <p:cNvSpPr>
              <a:spLocks noChangeShapeType="1"/>
            </p:cNvSpPr>
            <p:nvPr/>
          </p:nvSpPr>
          <p:spPr bwMode="auto">
            <a:xfrm>
              <a:off x="2112" y="1104"/>
              <a:ext cx="0" cy="244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6" name="Line 32"/>
            <p:cNvSpPr>
              <a:spLocks noChangeShapeType="1"/>
            </p:cNvSpPr>
            <p:nvPr/>
          </p:nvSpPr>
          <p:spPr bwMode="auto">
            <a:xfrm flipV="1">
              <a:off x="816" y="912"/>
              <a:ext cx="2592" cy="100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7" name="Oval 33"/>
            <p:cNvSpPr>
              <a:spLocks noChangeArrowheads="1"/>
            </p:cNvSpPr>
            <p:nvPr/>
          </p:nvSpPr>
          <p:spPr bwMode="auto">
            <a:xfrm>
              <a:off x="2016" y="960"/>
              <a:ext cx="192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68" name="Line 34"/>
            <p:cNvSpPr>
              <a:spLocks noChangeShapeType="1"/>
            </p:cNvSpPr>
            <p:nvPr/>
          </p:nvSpPr>
          <p:spPr bwMode="auto">
            <a:xfrm>
              <a:off x="3312" y="9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69" name="Line 35"/>
            <p:cNvSpPr>
              <a:spLocks noChangeShapeType="1"/>
            </p:cNvSpPr>
            <p:nvPr/>
          </p:nvSpPr>
          <p:spPr bwMode="auto">
            <a:xfrm>
              <a:off x="1008" y="182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70" name="Oval 36"/>
            <p:cNvSpPr>
              <a:spLocks noChangeArrowheads="1"/>
            </p:cNvSpPr>
            <p:nvPr/>
          </p:nvSpPr>
          <p:spPr bwMode="auto">
            <a:xfrm>
              <a:off x="3284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1" name="Oval 37"/>
            <p:cNvSpPr>
              <a:spLocks noChangeArrowheads="1"/>
            </p:cNvSpPr>
            <p:nvPr/>
          </p:nvSpPr>
          <p:spPr bwMode="auto">
            <a:xfrm>
              <a:off x="930" y="22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2" name="AutoShape 38"/>
            <p:cNvSpPr>
              <a:spLocks noChangeArrowheads="1"/>
            </p:cNvSpPr>
            <p:nvPr/>
          </p:nvSpPr>
          <p:spPr bwMode="auto">
            <a:xfrm>
              <a:off x="1519" y="3521"/>
              <a:ext cx="1179" cy="182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61" name="Text Box 39"/>
          <p:cNvSpPr txBox="1">
            <a:spLocks noChangeArrowheads="1"/>
          </p:cNvSpPr>
          <p:nvPr/>
        </p:nvSpPr>
        <p:spPr bwMode="auto">
          <a:xfrm>
            <a:off x="6841932" y="2710661"/>
            <a:ext cx="1889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dirty="0" smtClean="0">
                <a:latin typeface="+mn-lt"/>
              </a:rPr>
              <a:t>quark in standard model</a:t>
            </a:r>
            <a:endParaRPr kumimoji="0" lang="ja-JP" altLang="en-US" dirty="0"/>
          </a:p>
        </p:txBody>
      </p:sp>
      <p:sp>
        <p:nvSpPr>
          <p:cNvPr id="10262" name="Text Box 40"/>
          <p:cNvSpPr txBox="1">
            <a:spLocks noChangeArrowheads="1"/>
          </p:cNvSpPr>
          <p:nvPr/>
        </p:nvSpPr>
        <p:spPr bwMode="auto">
          <a:xfrm>
            <a:off x="467544" y="4365104"/>
            <a:ext cx="2843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matter</a:t>
            </a:r>
            <a:r>
              <a:rPr lang="ja-JP" altLang="en-US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</a:t>
            </a:r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            5 %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  <a:p>
            <a:pPr eaLnBrk="1" hangingPunct="1"/>
            <a:r>
              <a:rPr lang="ja-JP" altLang="en-US" sz="2000" dirty="0" smtClean="0">
                <a:solidFill>
                  <a:srgbClr val="002060"/>
                </a:solidFill>
                <a:latin typeface="ＭＳ ゴシック" pitchFamily="49" charset="-128"/>
                <a:ea typeface="ＭＳ ゴシック" pitchFamily="49" charset="-128"/>
              </a:rPr>
              <a:t>  </a:t>
            </a:r>
            <a:endParaRPr lang="en-US" altLang="ja-JP" sz="2000" dirty="0">
              <a:solidFill>
                <a:srgbClr val="002060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3203848" y="4365104"/>
            <a:ext cx="2520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        1%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011738" y="4365104"/>
            <a:ext cx="26766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002060"/>
                </a:solidFill>
                <a:latin typeface="+mn-lt"/>
                <a:ea typeface="ＭＳ ゴシック" pitchFamily="49" charset="-128"/>
              </a:rPr>
              <a:t>quark mass in standard model = 0</a:t>
            </a:r>
            <a:endParaRPr lang="en-US" altLang="ja-JP" sz="2000" dirty="0">
              <a:solidFill>
                <a:srgbClr val="002060"/>
              </a:solidFill>
              <a:latin typeface="+mn-lt"/>
              <a:ea typeface="ＭＳ ゴシック" pitchFamily="49" charset="-128"/>
            </a:endParaRPr>
          </a:p>
        </p:txBody>
      </p: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467544" y="5229200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matter </a:t>
            </a:r>
            <a:r>
              <a:rPr lang="ja-JP" altLang="en-US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</a:t>
            </a:r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  27 %      chiral symmetry breaking      BEH mechanism</a:t>
            </a:r>
          </a:p>
          <a:p>
            <a:pPr eaLnBrk="1" hangingPunct="1"/>
            <a:r>
              <a:rPr lang="en-US" altLang="ja-JP" sz="2000" dirty="0" smtClean="0">
                <a:solidFill>
                  <a:srgbClr val="A50021"/>
                </a:solidFill>
                <a:latin typeface="+mn-lt"/>
                <a:ea typeface="ＭＳ ゴシック" pitchFamily="49" charset="-128"/>
              </a:rPr>
              <a:t>dark energy    68 %</a:t>
            </a:r>
          </a:p>
        </p:txBody>
      </p:sp>
      <p:sp>
        <p:nvSpPr>
          <p:cNvPr id="50" name="円/楕円 49"/>
          <p:cNvSpPr/>
          <p:nvPr/>
        </p:nvSpPr>
        <p:spPr>
          <a:xfrm>
            <a:off x="2888506" y="5168423"/>
            <a:ext cx="3096344" cy="563870"/>
          </a:xfrm>
          <a:prstGeom prst="ellipse">
            <a:avLst/>
          </a:prstGeom>
          <a:solidFill>
            <a:srgbClr val="FFC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203575" y="3164216"/>
            <a:ext cx="758755" cy="725538"/>
            <a:chOff x="3203575" y="3164216"/>
            <a:chExt cx="758755" cy="725538"/>
          </a:xfrm>
        </p:grpSpPr>
        <p:sp>
          <p:nvSpPr>
            <p:cNvPr id="10278" name="Oval 21"/>
            <p:cNvSpPr>
              <a:spLocks noChangeArrowheads="1"/>
            </p:cNvSpPr>
            <p:nvPr/>
          </p:nvSpPr>
          <p:spPr bwMode="auto">
            <a:xfrm>
              <a:off x="3203575" y="3164216"/>
              <a:ext cx="758755" cy="72553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79" name="Oval 22"/>
            <p:cNvSpPr>
              <a:spLocks noChangeArrowheads="1"/>
            </p:cNvSpPr>
            <p:nvPr/>
          </p:nvSpPr>
          <p:spPr bwMode="auto">
            <a:xfrm>
              <a:off x="3636807" y="3327043"/>
              <a:ext cx="99332" cy="921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0" name="Oval 23"/>
            <p:cNvSpPr>
              <a:spLocks noChangeArrowheads="1"/>
            </p:cNvSpPr>
            <p:nvPr/>
          </p:nvSpPr>
          <p:spPr bwMode="auto">
            <a:xfrm>
              <a:off x="3311285" y="3489870"/>
              <a:ext cx="99332" cy="9218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81" name="Oval 24"/>
            <p:cNvSpPr>
              <a:spLocks noChangeArrowheads="1"/>
            </p:cNvSpPr>
            <p:nvPr/>
          </p:nvSpPr>
          <p:spPr bwMode="auto">
            <a:xfrm>
              <a:off x="3636807" y="3652697"/>
              <a:ext cx="98136" cy="9099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4702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Uniqueness of Chiral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340957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9871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4900"/>
            <a:ext cx="40147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275263" y="5078413"/>
            <a:ext cx="2320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T.Hatsuda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H.Shiomi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H.Kuwabara</a:t>
            </a:r>
            <a:endParaRPr lang="en-US" altLang="ja-JP" sz="1400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Prog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Theor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Phys. 95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(1996)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 smtClean="0"/>
              <a:t>QCD phase </a:t>
            </a:r>
            <a:r>
              <a:rPr lang="en-US" altLang="ja-JP" smtClean="0"/>
              <a:t>transition with </a:t>
            </a:r>
            <a:r>
              <a:rPr lang="en-US" altLang="ja-JP" dirty="0" smtClean="0"/>
              <a:t>chiral symmetry →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0353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“observations” in finite density </a:t>
            </a:r>
            <a:r>
              <a:rPr lang="en-US" altLang="ja-JP" dirty="0" smtClean="0"/>
              <a:t>regime</a:t>
            </a:r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 nuclei via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+A</a:t>
            </a:r>
            <a:r>
              <a:rPr kumimoji="1" lang="en-US" altLang="ja-JP" dirty="0" smtClean="0"/>
              <a:t> (KEK E325)</a:t>
            </a:r>
          </a:p>
          <a:p>
            <a:pPr lvl="2"/>
            <a:r>
              <a:rPr kumimoji="1" lang="en-US" altLang="ja-JP" dirty="0" smtClean="0"/>
              <a:t>though apparent contradiction to </a:t>
            </a:r>
            <a:r>
              <a:rPr lang="en-US" altLang="ja-JP" dirty="0" smtClean="0"/>
              <a:t>CB-ELSA</a:t>
            </a:r>
            <a:r>
              <a:rPr lang="en-US" altLang="ja-JP" dirty="0"/>
              <a:t>/</a:t>
            </a:r>
            <a:r>
              <a:rPr lang="en-US" altLang="ja-JP" dirty="0" smtClean="0"/>
              <a:t>TAPS and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in nuclei via (</a:t>
            </a:r>
            <a:r>
              <a:rPr lang="is-IS" altLang="ja-JP" i="1" dirty="0" smtClean="0"/>
              <a:t>d</a:t>
            </a:r>
            <a:r>
              <a:rPr lang="is-IS" altLang="ja-JP" dirty="0" smtClean="0"/>
              <a:t>, </a:t>
            </a:r>
            <a:r>
              <a:rPr lang="is-IS" altLang="ja-JP" baseline="30000" dirty="0" smtClean="0"/>
              <a:t>3</a:t>
            </a:r>
            <a:r>
              <a:rPr lang="is-IS" altLang="ja-JP" dirty="0" smtClean="0"/>
              <a:t>He)</a:t>
            </a:r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is-IS" altLang="ja-JP" dirty="0" smtClean="0"/>
              <a:t>no evidence in high temperature regime yet</a:t>
            </a:r>
          </a:p>
          <a:p>
            <a:pPr lvl="1"/>
            <a:r>
              <a:rPr lang="is-IS" altLang="ja-JP" dirty="0" smtClean="0"/>
              <a:t>challenging dilepton measurements</a:t>
            </a:r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with RICH, hadron blind detector, ...</a:t>
            </a:r>
          </a:p>
          <a:p>
            <a:endParaRPr kumimoji="1" lang="ja-JP" altLang="en-US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50" y="2708920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Chiral Symmetry Restoration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38" y="4425834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5426" y="3158130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7814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ultra-relativistic heavy ion collisions</a:t>
            </a:r>
          </a:p>
          <a:p>
            <a:pPr lvl="1" eaLnBrk="1" hangingPunct="1"/>
            <a:r>
              <a:rPr lang="en-US" altLang="ja-JP" dirty="0" smtClean="0"/>
              <a:t>unique features of quark matter physics</a:t>
            </a:r>
          </a:p>
          <a:p>
            <a:pPr lvl="2" eaLnBrk="1" hangingPunct="1"/>
            <a:r>
              <a:rPr lang="en-US" altLang="ja-JP" dirty="0" smtClean="0"/>
              <a:t>to look into “parallel world” across phase boundary </a:t>
            </a:r>
          </a:p>
          <a:p>
            <a:pPr eaLnBrk="1" hangingPunct="1"/>
            <a:r>
              <a:rPr lang="en-US" altLang="ja-JP" dirty="0" smtClean="0"/>
              <a:t>chiral symmetry restoration (</a:t>
            </a:r>
            <a:r>
              <a:rPr lang="en-US" altLang="ja-JP" i="1" dirty="0" smtClean="0">
                <a:solidFill>
                  <a:srgbClr val="FF00FF"/>
                </a:solidFill>
              </a:rPr>
              <a:t>a la </a:t>
            </a:r>
            <a:r>
              <a:rPr lang="en-US" altLang="ja-JP" dirty="0" smtClean="0">
                <a:solidFill>
                  <a:srgbClr val="FF00FF"/>
                </a:solidFill>
              </a:rPr>
              <a:t>Fukushima-san</a:t>
            </a:r>
            <a:r>
              <a:rPr lang="en-US" altLang="ja-JP" dirty="0" smtClean="0"/>
              <a:t>)</a:t>
            </a:r>
          </a:p>
          <a:p>
            <a:pPr lvl="1" eaLnBrk="1" hangingPunct="1"/>
            <a:r>
              <a:rPr lang="en-US" altLang="ja-JP" dirty="0" smtClean="0"/>
              <a:t>hadron mass state modification</a:t>
            </a:r>
          </a:p>
          <a:p>
            <a:pPr eaLnBrk="1" hangingPunct="1"/>
            <a:r>
              <a:rPr lang="en-US" altLang="ja-JP" dirty="0" smtClean="0"/>
              <a:t>chiral anomalies (</a:t>
            </a:r>
            <a:r>
              <a:rPr lang="en-US" altLang="ja-JP" i="1" dirty="0" smtClean="0">
                <a:solidFill>
                  <a:srgbClr val="FF00FF"/>
                </a:solidFill>
              </a:rPr>
              <a:t>a la </a:t>
            </a:r>
            <a:r>
              <a:rPr lang="en-US" altLang="ja-JP" dirty="0" smtClean="0">
                <a:solidFill>
                  <a:srgbClr val="FF00FF"/>
                </a:solidFill>
              </a:rPr>
              <a:t>Hidaka-san</a:t>
            </a:r>
            <a:r>
              <a:rPr lang="en-US" altLang="ja-JP" dirty="0" smtClean="0"/>
              <a:t>)</a:t>
            </a:r>
          </a:p>
          <a:p>
            <a:pPr lvl="1" eaLnBrk="1" hangingPunct="1"/>
            <a:r>
              <a:rPr lang="en-US" altLang="ja-JP" dirty="0" smtClean="0"/>
              <a:t>ultra-intense U(1) magnetic field</a:t>
            </a:r>
          </a:p>
          <a:p>
            <a:pPr eaLnBrk="1" hangingPunct="1"/>
            <a:r>
              <a:rPr lang="en-US" altLang="ja-JP" dirty="0" smtClean="0"/>
              <a:t>interesting future framework (</a:t>
            </a:r>
            <a:r>
              <a:rPr lang="en-US" altLang="ja-JP" i="1" dirty="0" smtClean="0">
                <a:solidFill>
                  <a:srgbClr val="FF00FF"/>
                </a:solidFill>
              </a:rPr>
              <a:t>a la </a:t>
            </a:r>
            <a:r>
              <a:rPr lang="en-US" altLang="ja-JP" dirty="0" smtClean="0">
                <a:solidFill>
                  <a:srgbClr val="FF00FF"/>
                </a:solidFill>
              </a:rPr>
              <a:t>Yamamoto-san</a:t>
            </a:r>
            <a:r>
              <a:rPr lang="en-US" altLang="ja-JP" dirty="0" smtClean="0"/>
              <a:t>)</a:t>
            </a:r>
          </a:p>
          <a:p>
            <a:pPr lvl="1" eaLnBrk="1" hangingPunct="1"/>
            <a:r>
              <a:rPr lang="en-US" altLang="ja-JP" dirty="0" smtClean="0"/>
              <a:t>fixed target program at LHC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942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ew low mass (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err="1" smtClean="0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smtClean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further improve by detector upgrade from 2021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be combined with more traditional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Multiple Probes at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37303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4547098"/>
            <a:ext cx="2339148" cy="19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42" y="2659249"/>
            <a:ext cx="2339148" cy="192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133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Ultra-Intense Magnetic Field</a:t>
            </a:r>
            <a:endParaRPr lang="ja-JP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g</a:t>
            </a:r>
            <a:r>
              <a:rPr lang="en-US" altLang="ja-JP" dirty="0"/>
              <a:t>,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 err="1"/>
              <a:t>e</a:t>
            </a:r>
            <a:r>
              <a:rPr lang="en-US" altLang="ja-JP" baseline="30000" dirty="0" err="1">
                <a:latin typeface="Symbol" pitchFamily="18" charset="2"/>
              </a:rPr>
              <a:t>+</a:t>
            </a:r>
            <a:r>
              <a:rPr lang="en-US" altLang="ja-JP" dirty="0" err="1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, birefringence, </a:t>
            </a:r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various interesting physics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0041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if strong P/CP violation + magnetic field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kumimoji="1" lang="en-US" altLang="ja-JP" dirty="0" smtClean="0"/>
              <a:t>charge separation, observed at RHIC and LHC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Chiral Magnetic Effects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9289"/>
            <a:ext cx="3213547" cy="20162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572000" y="1628800"/>
            <a:ext cx="2877084" cy="1872701"/>
            <a:chOff x="137" y="453"/>
            <a:chExt cx="2353" cy="1524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0800000">
              <a:off x="1897" y="512"/>
              <a:ext cx="259" cy="2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554" y="711"/>
              <a:ext cx="469" cy="61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773" y="711"/>
              <a:ext cx="460" cy="60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922" y="839"/>
              <a:ext cx="1475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86" y="1488"/>
              <a:ext cx="10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6" y="707"/>
              <a:ext cx="2344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37" y="1649"/>
              <a:ext cx="206" cy="260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79" y="711"/>
              <a:ext cx="564" cy="74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866" y="1391"/>
              <a:ext cx="181" cy="476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758" y="1350"/>
              <a:ext cx="419" cy="55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489" y="598"/>
              <a:ext cx="737" cy="662"/>
              <a:chOff x="1489" y="598"/>
              <a:chExt cx="737" cy="662"/>
            </a:xfrm>
          </p:grpSpPr>
          <p:grpSp>
            <p:nvGrpSpPr>
              <p:cNvPr id="90" name="Group 15"/>
              <p:cNvGrpSpPr>
                <a:grpSpLocks/>
              </p:cNvGrpSpPr>
              <p:nvPr/>
            </p:nvGrpSpPr>
            <p:grpSpPr bwMode="auto">
              <a:xfrm>
                <a:off x="1489" y="598"/>
                <a:ext cx="737" cy="662"/>
                <a:chOff x="1489" y="598"/>
                <a:chExt cx="737" cy="662"/>
              </a:xfrm>
            </p:grpSpPr>
            <p:sp>
              <p:nvSpPr>
                <p:cNvPr id="92" name="Oval 16"/>
                <p:cNvSpPr>
                  <a:spLocks noChangeArrowheads="1"/>
                </p:cNvSpPr>
                <p:nvPr/>
              </p:nvSpPr>
              <p:spPr bwMode="auto">
                <a:xfrm>
                  <a:off x="1503" y="599"/>
                  <a:ext cx="705" cy="6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lin ang="0" scaled="1"/>
                </a:gra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17"/>
                <p:cNvSpPr>
                  <a:spLocks noChangeArrowheads="1"/>
                </p:cNvSpPr>
                <p:nvPr/>
              </p:nvSpPr>
              <p:spPr bwMode="auto">
                <a:xfrm>
                  <a:off x="1503" y="598"/>
                  <a:ext cx="705" cy="654"/>
                </a:xfrm>
                <a:prstGeom prst="ellipse">
                  <a:avLst/>
                </a:prstGeom>
                <a:noFill/>
                <a:ln w="255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AutoShape 18"/>
                <p:cNvSpPr>
                  <a:spLocks noChangeArrowheads="1"/>
                </p:cNvSpPr>
                <p:nvPr/>
              </p:nvSpPr>
              <p:spPr bwMode="auto">
                <a:xfrm>
                  <a:off x="1489" y="869"/>
                  <a:ext cx="738" cy="391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AutoShape 19"/>
                <p:cNvSpPr>
                  <a:spLocks noChangeArrowheads="1"/>
                </p:cNvSpPr>
                <p:nvPr/>
              </p:nvSpPr>
              <p:spPr bwMode="auto">
                <a:xfrm>
                  <a:off x="1503" y="879"/>
                  <a:ext cx="704" cy="171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91" name="AutoShape 20"/>
              <p:cNvSpPr>
                <a:spLocks noChangeArrowheads="1"/>
              </p:cNvSpPr>
              <p:nvPr/>
            </p:nvSpPr>
            <p:spPr bwMode="auto">
              <a:xfrm>
                <a:off x="1501" y="693"/>
                <a:ext cx="181" cy="475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3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027" y="708"/>
              <a:ext cx="605" cy="1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48" y="840"/>
              <a:ext cx="4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25" y="968"/>
              <a:ext cx="863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1443" y="919"/>
              <a:ext cx="253" cy="32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20" y="1125"/>
              <a:ext cx="1477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60" y="708"/>
              <a:ext cx="882" cy="11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35" y="1226"/>
              <a:ext cx="1479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1101" y="972"/>
              <a:ext cx="349" cy="656"/>
              <a:chOff x="1101" y="972"/>
              <a:chExt cx="349" cy="656"/>
            </a:xfrm>
          </p:grpSpPr>
          <p:sp>
            <p:nvSpPr>
              <p:cNvPr id="86" name="Oval 29"/>
              <p:cNvSpPr>
                <a:spLocks noChangeArrowheads="1"/>
              </p:cNvSpPr>
              <p:nvPr/>
            </p:nvSpPr>
            <p:spPr bwMode="auto">
              <a:xfrm>
                <a:off x="1101" y="973"/>
                <a:ext cx="350" cy="657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1101" y="1291"/>
                <a:ext cx="350" cy="337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auto">
              <a:xfrm>
                <a:off x="1101" y="1288"/>
                <a:ext cx="348" cy="73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1101" y="972"/>
                <a:ext cx="350" cy="656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>
              <a:off x="1395" y="1008"/>
              <a:ext cx="666" cy="8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>
              <a:off x="1185" y="1057"/>
              <a:ext cx="629" cy="84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342" y="1355"/>
              <a:ext cx="678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966" y="1340"/>
              <a:ext cx="431" cy="56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1058" y="1350"/>
              <a:ext cx="119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842" y="1355"/>
              <a:ext cx="346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326" y="1302"/>
              <a:ext cx="729" cy="665"/>
              <a:chOff x="326" y="1302"/>
              <a:chExt cx="729" cy="665"/>
            </a:xfrm>
          </p:grpSpPr>
          <p:sp>
            <p:nvSpPr>
              <p:cNvPr id="80" name="Oval 40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8" cy="65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41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6" cy="655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AutoShape 42"/>
              <p:cNvSpPr>
                <a:spLocks noChangeArrowheads="1"/>
              </p:cNvSpPr>
              <p:nvPr/>
            </p:nvSpPr>
            <p:spPr bwMode="auto">
              <a:xfrm>
                <a:off x="326" y="1578"/>
                <a:ext cx="730" cy="391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utoShape 43"/>
              <p:cNvSpPr>
                <a:spLocks noChangeArrowheads="1"/>
              </p:cNvSpPr>
              <p:nvPr/>
            </p:nvSpPr>
            <p:spPr bwMode="auto">
              <a:xfrm flipH="1">
                <a:off x="864" y="1384"/>
                <a:ext cx="181" cy="471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AutoShape 44"/>
              <p:cNvSpPr>
                <a:spLocks noChangeArrowheads="1"/>
              </p:cNvSpPr>
              <p:nvPr/>
            </p:nvSpPr>
            <p:spPr bwMode="auto">
              <a:xfrm>
                <a:off x="847" y="1382"/>
                <a:ext cx="82" cy="478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5" name="AutoShape 45"/>
              <p:cNvSpPr>
                <a:spLocks noChangeArrowheads="1"/>
              </p:cNvSpPr>
              <p:nvPr/>
            </p:nvSpPr>
            <p:spPr bwMode="auto">
              <a:xfrm>
                <a:off x="334" y="1638"/>
                <a:ext cx="571" cy="119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 flipH="1">
              <a:off x="883" y="1228"/>
              <a:ext cx="182" cy="22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884" y="1488"/>
              <a:ext cx="914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818" y="1744"/>
              <a:ext cx="918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872" y="1617"/>
              <a:ext cx="969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H="1">
              <a:off x="756" y="1479"/>
              <a:ext cx="328" cy="42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554" y="1768"/>
              <a:ext cx="121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348" y="1737"/>
              <a:ext cx="139" cy="168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75" y="1907"/>
              <a:ext cx="1445" cy="3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AutoShape 54"/>
            <p:cNvSpPr>
              <a:spLocks noChangeArrowheads="1"/>
            </p:cNvSpPr>
            <p:nvPr/>
          </p:nvSpPr>
          <p:spPr bwMode="auto">
            <a:xfrm>
              <a:off x="390" y="1771"/>
              <a:ext cx="261" cy="20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892" y="940"/>
              <a:ext cx="795" cy="366"/>
              <a:chOff x="892" y="940"/>
              <a:chExt cx="795" cy="366"/>
            </a:xfrm>
          </p:grpSpPr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 flipV="1">
                <a:off x="1325" y="1007"/>
                <a:ext cx="48" cy="122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 flipV="1">
                <a:off x="1411" y="939"/>
                <a:ext cx="122" cy="177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 flipV="1">
                <a:off x="1465" y="1113"/>
                <a:ext cx="193" cy="9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 flipV="1">
                <a:off x="1465" y="1235"/>
                <a:ext cx="223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 flipH="1" flipV="1">
                <a:off x="970" y="966"/>
                <a:ext cx="217" cy="14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61"/>
              <p:cNvSpPr>
                <a:spLocks noChangeShapeType="1"/>
              </p:cNvSpPr>
              <p:nvPr/>
            </p:nvSpPr>
            <p:spPr bwMode="auto">
              <a:xfrm flipH="1" flipV="1">
                <a:off x="907" y="1124"/>
                <a:ext cx="234" cy="95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 flipH="1" flipV="1">
                <a:off x="891" y="1284"/>
                <a:ext cx="210" cy="2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 flipH="1" flipV="1">
                <a:off x="1071" y="1231"/>
                <a:ext cx="155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H="1" flipV="1">
                <a:off x="1086" y="1102"/>
                <a:ext cx="139" cy="7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 flipH="1" flipV="1">
                <a:off x="1209" y="1031"/>
                <a:ext cx="64" cy="98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 flipV="1">
                <a:off x="1372" y="1094"/>
                <a:ext cx="83" cy="6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365" y="1203"/>
                <a:ext cx="137" cy="31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 flipH="1" flipV="1">
                <a:off x="1185" y="1179"/>
                <a:ext cx="95" cy="5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6" name="Group 69"/>
            <p:cNvGrpSpPr>
              <a:grpSpLocks/>
            </p:cNvGrpSpPr>
            <p:nvPr/>
          </p:nvGrpSpPr>
          <p:grpSpPr bwMode="auto">
            <a:xfrm>
              <a:off x="892" y="1382"/>
              <a:ext cx="751" cy="325"/>
              <a:chOff x="892" y="1382"/>
              <a:chExt cx="751" cy="325"/>
            </a:xfrm>
          </p:grpSpPr>
          <p:sp>
            <p:nvSpPr>
              <p:cNvPr id="54" name="Line 70"/>
              <p:cNvSpPr>
                <a:spLocks noChangeShapeType="1"/>
              </p:cNvSpPr>
              <p:nvPr/>
            </p:nvSpPr>
            <p:spPr bwMode="auto">
              <a:xfrm flipH="1">
                <a:off x="1165" y="1511"/>
                <a:ext cx="68" cy="127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71"/>
              <p:cNvSpPr>
                <a:spLocks noChangeShapeType="1"/>
              </p:cNvSpPr>
              <p:nvPr/>
            </p:nvSpPr>
            <p:spPr bwMode="auto">
              <a:xfrm flipH="1">
                <a:off x="1014" y="1559"/>
                <a:ext cx="137" cy="14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72"/>
              <p:cNvSpPr>
                <a:spLocks noChangeShapeType="1"/>
              </p:cNvSpPr>
              <p:nvPr/>
            </p:nvSpPr>
            <p:spPr bwMode="auto">
              <a:xfrm flipH="1">
                <a:off x="891" y="1475"/>
                <a:ext cx="206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73"/>
              <p:cNvSpPr>
                <a:spLocks noChangeShapeType="1"/>
              </p:cNvSpPr>
              <p:nvPr/>
            </p:nvSpPr>
            <p:spPr bwMode="auto">
              <a:xfrm flipH="1">
                <a:off x="938" y="1410"/>
                <a:ext cx="160" cy="1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74"/>
              <p:cNvSpPr>
                <a:spLocks noChangeShapeType="1"/>
              </p:cNvSpPr>
              <p:nvPr/>
            </p:nvSpPr>
            <p:spPr bwMode="auto">
              <a:xfrm>
                <a:off x="1372" y="1565"/>
                <a:ext cx="196" cy="11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75"/>
              <p:cNvSpPr>
                <a:spLocks noChangeShapeType="1"/>
              </p:cNvSpPr>
              <p:nvPr/>
            </p:nvSpPr>
            <p:spPr bwMode="auto">
              <a:xfrm>
                <a:off x="1416" y="1463"/>
                <a:ext cx="213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76"/>
              <p:cNvSpPr>
                <a:spLocks noChangeShapeType="1"/>
              </p:cNvSpPr>
              <p:nvPr/>
            </p:nvSpPr>
            <p:spPr bwMode="auto">
              <a:xfrm>
                <a:off x="1456" y="1382"/>
                <a:ext cx="188" cy="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>
                <a:off x="1334" y="1416"/>
                <a:ext cx="135" cy="20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78"/>
              <p:cNvSpPr>
                <a:spLocks noChangeShapeType="1"/>
              </p:cNvSpPr>
              <p:nvPr/>
            </p:nvSpPr>
            <p:spPr bwMode="auto">
              <a:xfrm>
                <a:off x="1334" y="1506"/>
                <a:ext cx="122" cy="5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79"/>
              <p:cNvSpPr>
                <a:spLocks noChangeShapeType="1"/>
              </p:cNvSpPr>
              <p:nvPr/>
            </p:nvSpPr>
            <p:spPr bwMode="auto">
              <a:xfrm>
                <a:off x="1291" y="1547"/>
                <a:ext cx="46" cy="76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80"/>
              <p:cNvSpPr>
                <a:spLocks noChangeShapeType="1"/>
              </p:cNvSpPr>
              <p:nvPr/>
            </p:nvSpPr>
            <p:spPr bwMode="auto">
              <a:xfrm flipH="1">
                <a:off x="1090" y="1523"/>
                <a:ext cx="100" cy="4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81"/>
              <p:cNvSpPr>
                <a:spLocks noChangeShapeType="1"/>
              </p:cNvSpPr>
              <p:nvPr/>
            </p:nvSpPr>
            <p:spPr bwMode="auto">
              <a:xfrm flipH="1">
                <a:off x="1047" y="1448"/>
                <a:ext cx="152" cy="1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82"/>
              <p:cNvSpPr>
                <a:spLocks noChangeShapeType="1"/>
              </p:cNvSpPr>
              <p:nvPr/>
            </p:nvSpPr>
            <p:spPr bwMode="auto">
              <a:xfrm>
                <a:off x="1279" y="1449"/>
                <a:ext cx="77" cy="3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7" name="Line 83"/>
            <p:cNvSpPr>
              <a:spLocks noChangeShapeType="1"/>
            </p:cNvSpPr>
            <p:nvPr/>
          </p:nvSpPr>
          <p:spPr bwMode="auto">
            <a:xfrm>
              <a:off x="265" y="1746"/>
              <a:ext cx="239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84"/>
            <p:cNvSpPr>
              <a:spLocks noChangeShapeType="1"/>
            </p:cNvSpPr>
            <p:nvPr/>
          </p:nvSpPr>
          <p:spPr bwMode="auto">
            <a:xfrm>
              <a:off x="2119" y="969"/>
              <a:ext cx="181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H="1">
              <a:off x="2188" y="708"/>
              <a:ext cx="92" cy="10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AutoShape 86"/>
            <p:cNvSpPr>
              <a:spLocks noChangeArrowheads="1"/>
            </p:cNvSpPr>
            <p:nvPr/>
          </p:nvSpPr>
          <p:spPr bwMode="auto">
            <a:xfrm>
              <a:off x="1208" y="1080"/>
              <a:ext cx="133" cy="135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7"/>
            <p:cNvSpPr>
              <a:spLocks noChangeArrowheads="1"/>
            </p:cNvSpPr>
            <p:nvPr/>
          </p:nvSpPr>
          <p:spPr bwMode="auto">
            <a:xfrm>
              <a:off x="1208" y="1444"/>
              <a:ext cx="133" cy="4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88"/>
            <p:cNvSpPr>
              <a:spLocks noChangeArrowheads="1"/>
            </p:cNvSpPr>
            <p:nvPr/>
          </p:nvSpPr>
          <p:spPr bwMode="auto">
            <a:xfrm>
              <a:off x="1240" y="575"/>
              <a:ext cx="89" cy="315"/>
            </a:xfrm>
            <a:prstGeom prst="upArrow">
              <a:avLst>
                <a:gd name="adj1" fmla="val 50000"/>
                <a:gd name="adj2" fmla="val 88483"/>
              </a:avLst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961" y="453"/>
              <a:ext cx="319" cy="302"/>
            </a:xfrm>
            <a:prstGeom prst="rect">
              <a:avLst/>
            </a:prstGeom>
            <a:solidFill>
              <a:srgbClr val="FFFFCC">
                <a:alpha val="3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2A7E50"/>
                </a:buClr>
              </a:pPr>
              <a:r>
                <a:rPr lang="en-US" i="1" dirty="0" smtClean="0">
                  <a:solidFill>
                    <a:srgbClr val="2A7E50"/>
                  </a:solidFill>
                </a:rPr>
                <a:t>B</a:t>
              </a:r>
              <a:endParaRPr lang="en-US" i="1" dirty="0">
                <a:solidFill>
                  <a:srgbClr val="2A7E50"/>
                </a:solidFill>
              </a:endParaRPr>
            </a:p>
          </p:txBody>
        </p:sp>
      </p:grpSp>
      <p:pic>
        <p:nvPicPr>
          <p:cNvPr id="4" name="図 3" descr="2012-Aug-14-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4054201"/>
            <a:ext cx="3384376" cy="2428994"/>
          </a:xfrm>
          <a:prstGeom prst="rect">
            <a:avLst/>
          </a:prstGeom>
        </p:spPr>
      </p:pic>
      <p:sp>
        <p:nvSpPr>
          <p:cNvPr id="96" name="テキスト ボックス 95"/>
          <p:cNvSpPr txBox="1"/>
          <p:nvPr/>
        </p:nvSpPr>
        <p:spPr>
          <a:xfrm>
            <a:off x="3939608" y="5610726"/>
            <a:ext cx="4447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correlation between particles with same charges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39608" y="4818638"/>
            <a:ext cx="47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n>
                  <a:solidFill>
                    <a:srgbClr val="000090"/>
                  </a:solidFill>
                </a:ln>
                <a:noFill/>
                <a:latin typeface="+mn-lt"/>
              </a:rPr>
              <a:t>correlation between particles with different charges</a:t>
            </a:r>
            <a:endParaRPr kumimoji="1" lang="ja-JP" altLang="en-US" sz="1600" dirty="0">
              <a:ln>
                <a:solidFill>
                  <a:srgbClr val="000090"/>
                </a:solidFill>
              </a:ln>
              <a:noFill/>
              <a:latin typeface="+mn-lt"/>
            </a:endParaRPr>
          </a:p>
        </p:txBody>
      </p:sp>
      <p:sp>
        <p:nvSpPr>
          <p:cNvPr id="98" name="日付プレースホルダー 9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99" name="フッター プレースホルダー 9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00" name="スライド番号プレースホルダー 9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90330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 smtClean="0"/>
              <a:t>though still above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after several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pPr lvl="1"/>
            <a:endParaRPr lang="en-US" altLang="ja-JP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9560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/>
              <a:t>10</a:t>
            </a:r>
            <a:r>
              <a:rPr lang="en-US" altLang="ja-JP" baseline="30000" dirty="0"/>
              <a:t>14</a:t>
            </a:r>
            <a:r>
              <a:rPr lang="en-US" altLang="ja-JP" dirty="0"/>
              <a:t> – 10</a:t>
            </a:r>
            <a:r>
              <a:rPr lang="en-US" altLang="ja-JP" baseline="30000" dirty="0"/>
              <a:t>15</a:t>
            </a:r>
            <a:r>
              <a:rPr lang="en-US" altLang="ja-JP" dirty="0"/>
              <a:t> T at </a:t>
            </a:r>
            <a:r>
              <a:rPr lang="en-US" altLang="ja-JP" dirty="0" smtClean="0"/>
              <a:t>LHC</a:t>
            </a:r>
          </a:p>
          <a:p>
            <a:r>
              <a:rPr lang="en-US" altLang="ja-JP" dirty="0" smtClean="0"/>
              <a:t>possible longer-lived field in “perfect fluid”</a:t>
            </a:r>
          </a:p>
          <a:p>
            <a:pPr lvl="1"/>
            <a:r>
              <a:rPr lang="en-US" altLang="ja-JP" dirty="0" smtClean="0"/>
              <a:t>participant contribution</a:t>
            </a:r>
          </a:p>
          <a:p>
            <a:pPr lvl="1"/>
            <a:r>
              <a:rPr lang="en-US" altLang="ja-JP" dirty="0" smtClean="0"/>
              <a:t>“static field” approximation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pPr lvl="1"/>
            <a:endParaRPr lang="ja-JP" altLang="en-US" dirty="0" smtClean="0"/>
          </a:p>
        </p:txBody>
      </p:sp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674366" y="4224864"/>
            <a:ext cx="2897634" cy="2044765"/>
            <a:chOff x="3779912" y="2276632"/>
            <a:chExt cx="5294849" cy="4025198"/>
          </a:xfrm>
        </p:grpSpPr>
        <p:pic>
          <p:nvPicPr>
            <p:cNvPr id="604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007487" y="2719821"/>
              <a:ext cx="2669204" cy="145408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4932040" y="4365104"/>
            <a:ext cx="2996157" cy="21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正方形/長方形 103"/>
          <p:cNvSpPr/>
          <p:nvPr/>
        </p:nvSpPr>
        <p:spPr>
          <a:xfrm>
            <a:off x="940469" y="4178843"/>
            <a:ext cx="1071563" cy="2090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5772746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 dirty="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4747547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 dirty="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 dirty="0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954888" y="3789040"/>
            <a:ext cx="1928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hangingPunct="1"/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baryon stopping </a:t>
            </a:r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power</a:t>
            </a:r>
          </a:p>
          <a:p>
            <a:pPr algn="r" eaLnBrk="1" hangingPunct="1"/>
            <a:r>
              <a:rPr lang="en-US" altLang="ja-JP" sz="1400" dirty="0" smtClean="0">
                <a:solidFill>
                  <a:srgbClr val="000080"/>
                </a:solidFill>
                <a:latin typeface="Franklin Gothic Medium" pitchFamily="34" charset="0"/>
              </a:rPr>
              <a:t>taken into </a:t>
            </a:r>
            <a:r>
              <a:rPr lang="en-US" altLang="ja-JP" sz="1400" dirty="0">
                <a:solidFill>
                  <a:srgbClr val="000080"/>
                </a:solidFill>
                <a:latin typeface="Franklin Gothic Medium" pitchFamily="34" charset="0"/>
              </a:rPr>
              <a:t>account</a:t>
            </a:r>
            <a:endParaRPr lang="ja-JP" altLang="en-US" sz="1400" dirty="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0202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2" grpId="0"/>
      <p:bldP spid="103" grpId="0"/>
      <p:bldP spid="1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048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Shigaki,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/>
              <a:t>l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/>
              <a:t>l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 ?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 smtClean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3273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(jets),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speeding up,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readout 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u="sng" baseline="30000" dirty="0" smtClean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u="sng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u="sng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u="sng" dirty="0" smtClean="0">
                <a:latin typeface="Franklin Gothic Medium" charset="0"/>
                <a:ea typeface="ＭＳ Ｐゴシック" charset="0"/>
              </a:rPr>
              <a:t> phenomena</a:t>
            </a:r>
            <a:endParaRPr lang="en-US" altLang="ja-JP" u="sng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speeding up,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new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 + Nagasaki, Nara)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(further) forward physics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LS3? 2024?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(Tsukuba + Hiroshima, Nara)</a:t>
            </a: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-Japan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7549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Near-Term LHC Run Schedule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932683" y="1905000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2203581" y="1242466"/>
            <a:ext cx="269875" cy="28077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Brace 6"/>
          <p:cNvSpPr/>
          <p:nvPr/>
        </p:nvSpPr>
        <p:spPr bwMode="auto">
          <a:xfrm rot="16200000">
            <a:off x="7029239" y="1331055"/>
            <a:ext cx="269875" cy="25925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4"/>
          <p:cNvSpPr/>
          <p:nvPr/>
        </p:nvSpPr>
        <p:spPr bwMode="auto">
          <a:xfrm>
            <a:off x="6746403" y="1916113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29" name="Text Box 351"/>
          <p:cNvSpPr txBox="1">
            <a:spLocks noChangeArrowheads="1"/>
          </p:cNvSpPr>
          <p:nvPr/>
        </p:nvSpPr>
        <p:spPr bwMode="auto">
          <a:xfrm>
            <a:off x="934622" y="4212546"/>
            <a:ext cx="280779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Text Box 351"/>
          <p:cNvSpPr txBox="1">
            <a:spLocks noChangeArrowheads="1"/>
          </p:cNvSpPr>
          <p:nvPr/>
        </p:nvSpPr>
        <p:spPr bwMode="auto">
          <a:xfrm>
            <a:off x="5867921" y="4212546"/>
            <a:ext cx="259251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Text Box 351"/>
          <p:cNvSpPr txBox="1">
            <a:spLocks noChangeArrowheads="1"/>
          </p:cNvSpPr>
          <p:nvPr/>
        </p:nvSpPr>
        <p:spPr bwMode="auto">
          <a:xfrm>
            <a:off x="3337942" y="5253388"/>
            <a:ext cx="2952328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luminosity upgrade</a:t>
            </a: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upgrade &amp; speeding up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98888"/>
            <a:ext cx="5868144" cy="1350192"/>
          </a:xfrm>
          <a:prstGeom prst="rect">
            <a:avLst/>
          </a:prstGeom>
        </p:spPr>
      </p:pic>
      <p:sp>
        <p:nvSpPr>
          <p:cNvPr id="18" name="Rounded Rectangle 4"/>
          <p:cNvSpPr/>
          <p:nvPr/>
        </p:nvSpPr>
        <p:spPr bwMode="auto">
          <a:xfrm>
            <a:off x="4130030" y="4037388"/>
            <a:ext cx="1368152" cy="936104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 smtClean="0"/>
              <a:t>Long Shutdown 2</a:t>
            </a:r>
            <a:endParaRPr 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5980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discussions for run 4 (2026 -) and beyond</a:t>
            </a:r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2"/>
            <a:endParaRPr lang="en-US" altLang="ja-JP" dirty="0"/>
          </a:p>
          <a:p>
            <a:r>
              <a:rPr kumimoji="1" lang="en-US" altLang="ja-JP" dirty="0" smtClean="0"/>
              <a:t>fixed target program at LHC</a:t>
            </a:r>
          </a:p>
          <a:p>
            <a:pPr lvl="1"/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~ 72 GeV with 2.76 A GeV 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beam</a:t>
            </a:r>
          </a:p>
          <a:p>
            <a:pPr lvl="2"/>
            <a:r>
              <a:rPr kumimoji="1" lang="en-US" altLang="ja-JP" dirty="0" smtClean="0"/>
              <a:t>well above critical </a:t>
            </a:r>
            <a:r>
              <a:rPr lang="en-US" altLang="ja-JP" dirty="0">
                <a:sym typeface="Symbol" pitchFamily="18" charset="2"/>
              </a:rPr>
              <a:t></a:t>
            </a:r>
            <a:r>
              <a:rPr lang="en-US" altLang="ja-JP" i="1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 </a:t>
            </a:r>
            <a:r>
              <a:rPr lang="en-US" altLang="ja-JP" dirty="0" smtClean="0"/>
              <a:t> (probably between 10 </a:t>
            </a:r>
            <a:r>
              <a:rPr lang="mr-IN" altLang="ja-JP" dirty="0" smtClean="0"/>
              <a:t>–</a:t>
            </a:r>
            <a:r>
              <a:rPr lang="en-US" altLang="ja-JP" dirty="0" smtClean="0"/>
              <a:t> 20 GeV)</a:t>
            </a:r>
          </a:p>
          <a:p>
            <a:pPr lvl="1"/>
            <a:r>
              <a:rPr lang="en-US" altLang="ja-JP" dirty="0" smtClean="0"/>
              <a:t>much higher rate than colliders</a:t>
            </a:r>
          </a:p>
          <a:p>
            <a:pPr lvl="1"/>
            <a:r>
              <a:rPr lang="en-US" altLang="ja-JP" dirty="0" err="1" smtClean="0"/>
              <a:t>muon</a:t>
            </a:r>
            <a:r>
              <a:rPr lang="en-US" altLang="ja-JP" dirty="0" smtClean="0"/>
              <a:t> measurement in “central” region</a:t>
            </a:r>
          </a:p>
          <a:p>
            <a:pPr lvl="2"/>
            <a:r>
              <a:rPr lang="en-US" altLang="ja-JP" dirty="0"/>
              <a:t>center-of-mass rapidity shifted by ~ </a:t>
            </a:r>
            <a:r>
              <a:rPr lang="en-US" altLang="ja-JP" dirty="0" smtClean="0"/>
              <a:t>4.3</a:t>
            </a:r>
            <a:endParaRPr lang="en-US" altLang="ja-JP" dirty="0"/>
          </a:p>
          <a:p>
            <a:pPr lvl="2"/>
            <a:r>
              <a:rPr lang="en-US" altLang="ja-JP" dirty="0" smtClean="0"/>
              <a:t>ALICE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spectrometer covering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2.5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&lt; |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&lt;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3.6</a:t>
            </a:r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Further Future Opportunity 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51" y="1611638"/>
            <a:ext cx="2459587" cy="1841274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2818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900113" y="1196975"/>
            <a:ext cx="7188192" cy="5135563"/>
            <a:chOff x="385" y="799"/>
            <a:chExt cx="4528" cy="3235"/>
          </a:xfrm>
        </p:grpSpPr>
        <p:pic>
          <p:nvPicPr>
            <p:cNvPr id="24582" name="Picture 3" descr="9108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99"/>
              <a:ext cx="2235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3334" y="3798"/>
              <a:ext cx="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Big Bang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84" name="AutoShape 5"/>
            <p:cNvSpPr>
              <a:spLocks noChangeArrowheads="1"/>
            </p:cNvSpPr>
            <p:nvPr/>
          </p:nvSpPr>
          <p:spPr bwMode="auto">
            <a:xfrm flipH="1">
              <a:off x="2630" y="2750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-6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5" name="AutoShape 6"/>
            <p:cNvSpPr>
              <a:spLocks noChangeArrowheads="1"/>
            </p:cNvSpPr>
            <p:nvPr/>
          </p:nvSpPr>
          <p:spPr bwMode="auto">
            <a:xfrm flipH="1">
              <a:off x="2631" y="3793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0.00 s</a:t>
              </a:r>
              <a:endParaRPr lang="en-US" altLang="ja-JP">
                <a:latin typeface="Franklin Gothic Medium" charset="0"/>
              </a:endParaRPr>
            </a:p>
          </p:txBody>
        </p:sp>
        <p:sp>
          <p:nvSpPr>
            <p:cNvPr id="24586" name="AutoShape 7"/>
            <p:cNvSpPr>
              <a:spLocks noChangeArrowheads="1"/>
            </p:cNvSpPr>
            <p:nvPr/>
          </p:nvSpPr>
          <p:spPr bwMode="auto">
            <a:xfrm flipH="1">
              <a:off x="2630" y="2069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12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7" name="AutoShape 8"/>
            <p:cNvSpPr>
              <a:spLocks noChangeArrowheads="1"/>
            </p:cNvSpPr>
            <p:nvPr/>
          </p:nvSpPr>
          <p:spPr bwMode="auto">
            <a:xfrm flipH="1">
              <a:off x="2630" y="2432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8" name="AutoShape 9"/>
            <p:cNvSpPr>
              <a:spLocks noChangeArrowheads="1"/>
            </p:cNvSpPr>
            <p:nvPr/>
          </p:nvSpPr>
          <p:spPr bwMode="auto">
            <a:xfrm flipH="1">
              <a:off x="2631" y="1661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 by</a:t>
              </a:r>
            </a:p>
          </p:txBody>
        </p:sp>
        <p:sp>
          <p:nvSpPr>
            <p:cNvPr id="24589" name="AutoShape 10"/>
            <p:cNvSpPr>
              <a:spLocks noChangeArrowheads="1"/>
            </p:cNvSpPr>
            <p:nvPr/>
          </p:nvSpPr>
          <p:spPr bwMode="auto">
            <a:xfrm flipH="1">
              <a:off x="2630" y="1071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14 by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3334" y="2065"/>
              <a:ext cx="10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atom formation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334" y="2428"/>
              <a:ext cx="11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nuclei synthesis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3334" y="1657"/>
              <a:ext cx="14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star/galaxy formation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3" name="Text Box 16"/>
            <p:cNvSpPr txBox="1">
              <a:spLocks noChangeArrowheads="1"/>
            </p:cNvSpPr>
            <p:nvPr/>
          </p:nvSpPr>
          <p:spPr bwMode="auto">
            <a:xfrm>
              <a:off x="3334" y="1076"/>
              <a:ext cx="15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Franklin Gothic Medium" charset="0"/>
                  <a:ea typeface="HG創英角ﾎﾟｯﾌﾟ体" charset="0"/>
                  <a:cs typeface="HG創英角ﾎﾟｯﾌﾟ体" charset="0"/>
                </a:rPr>
                <a:t>this colloquium</a:t>
              </a:r>
              <a:endParaRPr lang="en-US" altLang="ja-JP" sz="1800" dirty="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4" name="Text Box 17"/>
            <p:cNvSpPr txBox="1">
              <a:spLocks noChangeArrowheads="1"/>
            </p:cNvSpPr>
            <p:nvPr/>
          </p:nvSpPr>
          <p:spPr bwMode="auto">
            <a:xfrm>
              <a:off x="3334" y="2741"/>
              <a:ext cx="1579" cy="5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confinement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anti-quark annihilation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pair production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</p:grpSp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Universe and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002070990"/>
      </p:ext>
    </p:extLst>
  </p:cSld>
  <p:clrMapOvr>
    <a:masterClrMapping/>
  </p:clrMapOvr>
  <p:transition xmlns:p14="http://schemas.microsoft.com/office/powerpoint/2010/main" advTm="373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 and gluons now in hand</a:t>
            </a:r>
          </a:p>
          <a:p>
            <a:pPr lvl="1" eaLnBrk="1" hangingPunct="1">
              <a:defRPr/>
            </a:pPr>
            <a:r>
              <a:rPr lang="en-US" altLang="ja-JP" dirty="0" smtClean="0"/>
              <a:t>opposite situation to many other chirality in nature</a:t>
            </a:r>
          </a:p>
          <a:p>
            <a:pPr lvl="2" eaLnBrk="1" hangingPunct="1">
              <a:defRPr/>
            </a:pPr>
            <a:r>
              <a:rPr lang="en-US" altLang="ja-JP" dirty="0"/>
              <a:t>chiral symmetry usually broken; restored by heating </a:t>
            </a:r>
            <a:r>
              <a:rPr lang="en-US" altLang="ja-JP" dirty="0" smtClean="0"/>
              <a:t>up</a:t>
            </a:r>
          </a:p>
          <a:p>
            <a:pPr lvl="1" eaLnBrk="1" hangingPunct="1">
              <a:defRPr/>
            </a:pPr>
            <a:r>
              <a:rPr lang="en-US" altLang="ja-JP" dirty="0" smtClean="0"/>
              <a:t>parity symmetry breaking also possible</a:t>
            </a:r>
          </a:p>
          <a:p>
            <a:pPr eaLnBrk="1" hangingPunct="1">
              <a:defRPr/>
            </a:pPr>
            <a:r>
              <a:rPr lang="en-US" altLang="ja-JP" dirty="0" smtClean="0"/>
              <a:t>chirality/parity/</a:t>
            </a:r>
            <a:r>
              <a:rPr lang="en-US" altLang="ja-JP" dirty="0" err="1" smtClean="0"/>
              <a:t>helicity</a:t>
            </a:r>
            <a:r>
              <a:rPr lang="en-US" altLang="ja-JP" dirty="0" smtClean="0"/>
              <a:t>: </a:t>
            </a:r>
            <a:r>
              <a:rPr lang="en-US" altLang="ja-JP" dirty="0"/>
              <a:t>long standing key issue</a:t>
            </a:r>
          </a:p>
          <a:p>
            <a:pPr lvl="1" eaLnBrk="1" hangingPunct="1">
              <a:defRPr/>
            </a:pPr>
            <a:r>
              <a:rPr lang="en-US" altLang="ja-JP" dirty="0"/>
              <a:t>“parallel world” with </a:t>
            </a:r>
            <a:r>
              <a:rPr lang="en-US" altLang="ja-JP" dirty="0" smtClean="0"/>
              <a:t>modified hadron mass</a:t>
            </a:r>
            <a:endParaRPr lang="en-US" altLang="ja-JP" dirty="0"/>
          </a:p>
          <a:p>
            <a:pPr lvl="1" eaLnBrk="1" hangingPunct="1">
              <a:defRPr/>
            </a:pPr>
            <a:r>
              <a:rPr lang="en-US" altLang="ja-JP" dirty="0" smtClean="0"/>
              <a:t>interplay </a:t>
            </a:r>
            <a:r>
              <a:rPr lang="en-US" altLang="ja-JP" dirty="0"/>
              <a:t>with ultra-intense magnetic field ~ 10</a:t>
            </a:r>
            <a:r>
              <a:rPr lang="en-US" altLang="ja-JP" baseline="30000" dirty="0"/>
              <a:t>14</a:t>
            </a:r>
            <a:r>
              <a:rPr lang="en-US" altLang="ja-JP" dirty="0"/>
              <a:t> T</a:t>
            </a:r>
          </a:p>
          <a:p>
            <a:pPr eaLnBrk="1" hangingPunct="1">
              <a:defRPr/>
            </a:pPr>
            <a:r>
              <a:rPr lang="en-US" altLang="ja-JP" dirty="0" smtClean="0"/>
              <a:t>experimental approaches with high expectations</a:t>
            </a:r>
            <a:endParaRPr lang="en-US" altLang="ja-JP" dirty="0"/>
          </a:p>
          <a:p>
            <a:pPr lvl="1" eaLnBrk="1" hangingPunct="1">
              <a:defRPr/>
            </a:pPr>
            <a:r>
              <a:rPr lang="en-US" altLang="ja-JP" dirty="0" smtClean="0"/>
              <a:t>chiral symmetry restoration as remaining challenge</a:t>
            </a:r>
          </a:p>
          <a:p>
            <a:pPr lvl="1" eaLnBrk="1" hangingPunct="1">
              <a:defRPr/>
            </a:pPr>
            <a:r>
              <a:rPr lang="en-US" altLang="ja-JP" dirty="0" smtClean="0"/>
              <a:t>new topics, </a:t>
            </a:r>
            <a:r>
              <a:rPr lang="en-US" altLang="ja-JP" i="1" dirty="0" smtClean="0"/>
              <a:t>e.g. </a:t>
            </a:r>
            <a:r>
              <a:rPr lang="en-US" altLang="ja-JP" dirty="0" smtClean="0"/>
              <a:t>ultra-intense magnetic field</a:t>
            </a:r>
          </a:p>
          <a:p>
            <a:pPr lvl="1" eaLnBrk="1" hangingPunct="1">
              <a:defRPr/>
            </a:pPr>
            <a:r>
              <a:rPr lang="en-US" altLang="ja-JP" dirty="0" smtClean="0"/>
              <a:t>fixed target program at LHC possibly in future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 and </a:t>
            </a:r>
            <a:r>
              <a:rPr lang="en-US" altLang="ja-JP" smtClean="0"/>
              <a:t>Concluding Remarks</a:t>
            </a:r>
            <a:endParaRPr lang="ja-JP" altLang="en-US" dirty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9594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0" y="3272634"/>
            <a:ext cx="4104456" cy="28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345946" y="5327967"/>
            <a:ext cx="31683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smtClean="0"/>
              <a:t>(or back to)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824669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33" grpId="0"/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Uniqueness of QCD Phase Transition</a:t>
            </a:r>
            <a:endParaRPr lang="ja-JP" altLang="en-US" dirty="0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633085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1951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QGPsigna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5330"/>
            <a:ext cx="3240360" cy="427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Quark Matter Search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7" name="Au-Au_200GeV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5" y="1268760"/>
            <a:ext cx="412638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1970’s–80’s: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trials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LBL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BEVALAC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40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Ar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15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Si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32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1990’s: onsets of discovery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11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158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2000’s: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phase!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thanks to nuclear colliders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–RHIC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100 +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–LHC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2.8 + 2.8 A </a:t>
            </a:r>
            <a:r>
              <a:rPr lang="en-US" altLang="ja-JP" dirty="0" err="1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8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189737"/>
      </p:ext>
    </p:extLst>
  </p:cSld>
  <p:clrMapOvr>
    <a:masterClrMapping/>
  </p:clrMapOvr>
  <p:transition xmlns:p14="http://schemas.microsoft.com/office/powerpoint/2010/main" spd="slow" advTm="76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6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>
                <a:latin typeface="Franklin Gothic Medium" charset="0"/>
                <a:ea typeface="ＭＳ Ｐゴシック" charset="0"/>
              </a:rPr>
              <a:t>Au+Au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/U+U/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Cu+Cu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He+Au/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…</a:t>
            </a:r>
          </a:p>
          <a:p>
            <a:pPr eaLnBrk="1" hangingPunct="1"/>
            <a:r>
              <a:rPr lang="en-US" altLang="ja-JP" dirty="0" smtClean="0"/>
              <a:t>4 (presently 1.5)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82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 dirty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</a:t>
            </a:r>
            <a:r>
              <a:rPr lang="en-US" altLang="ja-JP" dirty="0" err="1" smtClean="0"/>
              <a:t>radiative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54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thermal radiation if in equilibrium</a:t>
            </a:r>
          </a:p>
          <a:p>
            <a:r>
              <a:rPr lang="en-US" altLang="ja-JP" dirty="0"/>
              <a:t>emission spectrum </a:t>
            </a:r>
            <a:r>
              <a:rPr lang="en-US" altLang="ja-JP" dirty="0">
                <a:sym typeface="Symbol" pitchFamily="18" charset="2"/>
              </a:rPr>
              <a:t></a:t>
            </a:r>
            <a:r>
              <a:rPr lang="en-US" altLang="ja-JP" dirty="0"/>
              <a:t> temperature</a:t>
            </a: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72708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74" y="2276770"/>
            <a:ext cx="3168352" cy="21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+mn-lt"/>
                <a:ea typeface="ＭＳ Ｐゴシック" charset="0"/>
                <a:cs typeface="Arial" charset="0"/>
              </a:rPr>
              <a:t>Over 2 Trillion Kelvin (170 MeV)?</a:t>
            </a:r>
            <a:endParaRPr lang="en-US" altLang="ja-JP" dirty="0">
              <a:latin typeface="+mn-lt"/>
              <a:ea typeface="ＭＳ Ｐゴシック" charset="0"/>
              <a:cs typeface="Arial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20" y="4481415"/>
            <a:ext cx="5440660" cy="1899913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2018/04/02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Experimental Opportunities - Chiral Particle Seminar II - K.Shigaki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/29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865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36756</TotalTime>
  <Words>2333</Words>
  <Application>Microsoft Macintosh PowerPoint</Application>
  <PresentationFormat>画面に合わせる (4:3)</PresentationFormat>
  <Paragraphs>432</Paragraphs>
  <Slides>30</Slides>
  <Notes>10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33" baseType="lpstr">
      <vt:lpstr>newstyle</vt:lpstr>
      <vt:lpstr>Acrobat Document</vt:lpstr>
      <vt:lpstr>Image</vt:lpstr>
      <vt:lpstr>総括に代えて： 原子核素粒子 における カイラル現象 への 実験的アプローチ機会</vt:lpstr>
      <vt:lpstr>Presentation Outline</vt:lpstr>
      <vt:lpstr>History of Universe and Matter</vt:lpstr>
      <vt:lpstr>Expeditions on QCD Phase Diagram</vt:lpstr>
      <vt:lpstr>Uniqueness of QCD Phase Transition</vt:lpstr>
      <vt:lpstr>History of Quark Matter Search</vt:lpstr>
      <vt:lpstr>Relativistic Heavy Ion Collider at BNL</vt:lpstr>
      <vt:lpstr>RHIC Outcomes: New State of Matter</vt:lpstr>
      <vt:lpstr>Over 2 Trillion Kelvin (170 MeV)?</vt:lpstr>
      <vt:lpstr>Photon Spectra in Heavy Ion Collisions</vt:lpstr>
      <vt:lpstr>RHIC Outcome: Boundary Crossed</vt:lpstr>
      <vt:lpstr>A Large Ion Collider Experiment</vt:lpstr>
      <vt:lpstr>Pb-Pb at Highest Ever Energy</vt:lpstr>
      <vt:lpstr>Hotter, Larger, Longer-Lived, and Purer</vt:lpstr>
      <vt:lpstr>Playground with Extreme Conditions</vt:lpstr>
      <vt:lpstr>Mysteries of Mass</vt:lpstr>
      <vt:lpstr>Uniqueness of Chiral Phase Transition</vt:lpstr>
      <vt:lpstr>Looking into “Parallel World”</vt:lpstr>
      <vt:lpstr>Chiral Symmetry Restoration</vt:lpstr>
      <vt:lpstr>Multiple Probes at ALICE</vt:lpstr>
      <vt:lpstr>Ultra-Intense Magnetic Field</vt:lpstr>
      <vt:lpstr>Chiral Magnetic Effects</vt:lpstr>
      <vt:lpstr>Field Intensity and Time Evolution</vt:lpstr>
      <vt:lpstr>Field Intensity and Time Evolution</vt:lpstr>
      <vt:lpstr>Experimental Probes of Intense Field</vt:lpstr>
      <vt:lpstr> g (Low Mass l+l-) “Polarization” ?</vt:lpstr>
      <vt:lpstr>ALICE（-Japan） Upgrade Strategies</vt:lpstr>
      <vt:lpstr>Near-Term LHC Run Schedule</vt:lpstr>
      <vt:lpstr>Further Future Opportunity 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978</cp:revision>
  <cp:lastPrinted>2017-12-13T04:17:30Z</cp:lastPrinted>
  <dcterms:created xsi:type="dcterms:W3CDTF">2008-03-11T09:51:31Z</dcterms:created>
  <dcterms:modified xsi:type="dcterms:W3CDTF">2018-04-04T01:32:54Z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