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452" r:id="rId2"/>
    <p:sldId id="768" r:id="rId3"/>
    <p:sldId id="804" r:id="rId4"/>
    <p:sldId id="805" r:id="rId5"/>
    <p:sldId id="802" r:id="rId6"/>
    <p:sldId id="799" r:id="rId7"/>
    <p:sldId id="803" r:id="rId8"/>
    <p:sldId id="774" r:id="rId9"/>
    <p:sldId id="776" r:id="rId10"/>
    <p:sldId id="702" r:id="rId11"/>
    <p:sldId id="703" r:id="rId12"/>
    <p:sldId id="787" r:id="rId13"/>
    <p:sldId id="798" r:id="rId14"/>
    <p:sldId id="806" r:id="rId15"/>
    <p:sldId id="779" r:id="rId16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CC66"/>
    <a:srgbClr val="000080"/>
    <a:srgbClr val="806010"/>
    <a:srgbClr val="FF00FF"/>
    <a:srgbClr val="608020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96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B52687-754D-9A46-A45F-EE78EBF7FB57}" type="datetimeFigureOut">
              <a:rPr lang="ja-JP" altLang="en-US"/>
              <a:pPr>
                <a:defRPr/>
              </a:pPr>
              <a:t>18/04/04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6EBF472-C70E-4F42-A493-6D78EFF818C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1705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B483AA-81BE-624A-A948-2548C9B8AABB}" type="datetimeFigureOut">
              <a:rPr lang="ja-JP" altLang="en-US"/>
              <a:pPr>
                <a:defRPr/>
              </a:pPr>
              <a:t>18/04/04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AC545B-C41E-D74D-BC93-99D5B8F9D6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13568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75C436-4915-EE48-8D7E-91BB9DF6C57E}" type="slidenum">
              <a:rPr lang="ja-JP" altLang="en-US" sz="1200"/>
              <a:pPr/>
              <a:t>2</a:t>
            </a:fld>
            <a:endParaRPr lang="en-US" altLang="ja-JP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2275" y="739775"/>
            <a:ext cx="3354388" cy="25161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3497263"/>
            <a:ext cx="5837237" cy="5629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 sz="800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71BEA4-2E3C-9148-B56C-5ACD95238958}" type="slidenum">
              <a:rPr lang="ja-JP" altLang="en-US" sz="1200"/>
              <a:pPr/>
              <a:t>4</a:t>
            </a:fld>
            <a:endParaRPr lang="en-US" altLang="ja-JP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AB47330-8D9A-4983-902B-865A28E61B1B}" type="slidenum">
              <a:rPr lang="ja-JP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5C1505-B10D-6A4B-8E82-1089300CBB91}" type="slidenum">
              <a:rPr lang="ja-JP" altLang="en-US" sz="1200"/>
              <a:pPr/>
              <a:t>14</a:t>
            </a:fld>
            <a:endParaRPr lang="en-US" altLang="ja-JP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3357563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  <a:cs typeface="+mn-cs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2965450"/>
            <a:ext cx="9144000" cy="863600"/>
            <a:chOff x="0" y="1868"/>
            <a:chExt cx="5760" cy="54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>
              <a:off x="0" y="2064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gray">
            <a:xfrm>
              <a:off x="2592" y="1868"/>
              <a:ext cx="576" cy="544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8" name="Picture 6" descr="g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7" y="1935"/>
              <a:ext cx="425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81200" y="914400"/>
            <a:ext cx="5181600" cy="5026025"/>
            <a:chOff x="1248" y="576"/>
            <a:chExt cx="3264" cy="3166"/>
          </a:xfrm>
        </p:grpSpPr>
        <p:sp>
          <p:nvSpPr>
            <p:cNvPr id="10" name="Oval 8"/>
            <p:cNvSpPr>
              <a:spLocks noChangeArrowheads="1"/>
            </p:cNvSpPr>
            <p:nvPr userDrawn="1"/>
          </p:nvSpPr>
          <p:spPr bwMode="ltGray">
            <a:xfrm>
              <a:off x="2352" y="1656"/>
              <a:ext cx="1056" cy="1008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9"/>
            <p:cNvSpPr>
              <a:spLocks noChangeArrowheads="1"/>
            </p:cNvSpPr>
            <p:nvPr userDrawn="1"/>
          </p:nvSpPr>
          <p:spPr bwMode="ltGray">
            <a:xfrm>
              <a:off x="2112" y="1430"/>
              <a:ext cx="1536" cy="142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Oval 10"/>
            <p:cNvSpPr>
              <a:spLocks noChangeArrowheads="1"/>
            </p:cNvSpPr>
            <p:nvPr userDrawn="1"/>
          </p:nvSpPr>
          <p:spPr bwMode="ltGray">
            <a:xfrm>
              <a:off x="1776" y="1050"/>
              <a:ext cx="2208" cy="2190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Oval 11"/>
            <p:cNvSpPr>
              <a:spLocks noChangeArrowheads="1"/>
            </p:cNvSpPr>
            <p:nvPr userDrawn="1"/>
          </p:nvSpPr>
          <p:spPr bwMode="ltGray">
            <a:xfrm>
              <a:off x="1248" y="576"/>
              <a:ext cx="3264" cy="316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7993062" cy="79216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ja-JP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357694"/>
            <a:ext cx="4321175" cy="17764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/>
            </a:lvl1pPr>
          </a:lstStyle>
          <a:p>
            <a:r>
              <a:rPr lang="ja-JP" altLang="en-US" dirty="0" smtClean="0"/>
              <a:t>マスタ サブタイトルの書式設定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70464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2018/3/31</a:t>
            </a:r>
            <a:endParaRPr 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ja-JP" altLang="en-US" smtClean="0"/>
              <a:t>クォーク層とハドロン層を結ぶ動的機構 </a:t>
            </a:r>
            <a:r>
              <a:rPr lang="en-US" altLang="ja-JP" smtClean="0"/>
              <a:t>- </a:t>
            </a:r>
            <a:r>
              <a:rPr lang="ja-JP" altLang="en-US" smtClean="0"/>
              <a:t>志垣賢太</a:t>
            </a:r>
            <a:endParaRPr 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3337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1463" y="0"/>
            <a:ext cx="2054225" cy="63103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1863" cy="63103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2018/3/31</a:t>
            </a:r>
            <a:endParaRPr 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ja-JP" altLang="en-US" smtClean="0"/>
              <a:t>クォーク層とハドロン層を結ぶ動的機構 </a:t>
            </a:r>
            <a:r>
              <a:rPr lang="en-US" altLang="ja-JP" smtClean="0"/>
              <a:t>- </a:t>
            </a:r>
            <a:r>
              <a:rPr lang="ja-JP" altLang="en-US" smtClean="0"/>
              <a:t>志垣賢太</a:t>
            </a:r>
            <a:endParaRPr 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2067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ja-JP" smtClean="0"/>
              <a:t>2018/3/31</a:t>
            </a:r>
            <a:endParaRPr lang="en-US" altLang="ja-JP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ja-JP" altLang="en-US" smtClean="0"/>
              <a:t>クォーク層とハドロン層を結ぶ動的機構 </a:t>
            </a:r>
            <a:r>
              <a:rPr lang="en-US" altLang="ja-JP" smtClean="0"/>
              <a:t>- </a:t>
            </a:r>
            <a:r>
              <a:rPr lang="ja-JP" altLang="en-US" smtClean="0"/>
              <a:t>志垣賢太</a:t>
            </a:r>
            <a:endParaRPr lang="ja-JP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F337-E4CF-8A4A-923B-BD753E7834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425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 2"/>
          <p:cNvSpPr>
            <a:spLocks noGrp="1"/>
          </p:cNvSpPr>
          <p:nvPr>
            <p:ph idx="13"/>
          </p:nvPr>
        </p:nvSpPr>
        <p:spPr>
          <a:xfrm>
            <a:off x="457200" y="1142984"/>
            <a:ext cx="8218488" cy="5167329"/>
          </a:xfrm>
        </p:spPr>
        <p:txBody>
          <a:bodyPr/>
          <a:lstStyle>
            <a:lvl1pPr>
              <a:defRPr sz="2800" b="0">
                <a:solidFill>
                  <a:srgbClr val="806010"/>
                </a:solidFill>
              </a:defRPr>
            </a:lvl1pPr>
            <a:lvl2pPr>
              <a:defRPr sz="2400" b="0">
                <a:solidFill>
                  <a:srgbClr val="000080"/>
                </a:solidFill>
              </a:defRPr>
            </a:lvl2pPr>
            <a:lvl3pPr>
              <a:defRPr sz="2000" b="0">
                <a:solidFill>
                  <a:srgbClr val="608020"/>
                </a:solidFill>
              </a:defRPr>
            </a:lvl3pPr>
            <a:lvl4pPr>
              <a:defRPr sz="2000" b="0"/>
            </a:lvl4pPr>
            <a:lvl5pPr>
              <a:defRPr sz="2000" b="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6150" y="6453261"/>
            <a:ext cx="642937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Franklin Gothic Medium" charset="0"/>
              </a:defRPr>
            </a:lvl1pPr>
          </a:lstStyle>
          <a:p>
            <a:pPr>
              <a:defRPr/>
            </a:pPr>
            <a:fld id="{862F5A13-150D-4748-8988-B4CFDCF42CA6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/14</a:t>
            </a:r>
            <a:endParaRPr lang="ja-JP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7545" y="6453261"/>
            <a:ext cx="792088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Franklin Gothic Medium" charset="0"/>
              </a:defRPr>
            </a:lvl1pPr>
          </a:lstStyle>
          <a:p>
            <a:pPr>
              <a:defRPr/>
            </a:pPr>
            <a:r>
              <a:rPr lang="en-US" altLang="ja-JP" smtClean="0"/>
              <a:t>2018/3/31</a:t>
            </a:r>
            <a:endParaRPr lang="ja-JP" dirty="0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5616" y="6453261"/>
            <a:ext cx="5760641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spcBef>
                <a:spcPct val="50000"/>
              </a:spcBef>
              <a:defRPr kumimoji="0" sz="900">
                <a:latin typeface="Verdana" charset="0"/>
              </a:defRPr>
            </a:lvl1pPr>
          </a:lstStyle>
          <a:p>
            <a:pPr>
              <a:defRPr/>
            </a:pPr>
            <a:r>
              <a:rPr lang="ja-JP" altLang="en-US" dirty="0" smtClean="0"/>
              <a:t>クォーク層とハドロン層を結ぶ動的機構</a:t>
            </a:r>
            <a:r>
              <a:rPr lang="en-US" altLang="ja-JP" dirty="0" smtClean="0"/>
              <a:t> - </a:t>
            </a:r>
            <a:r>
              <a:rPr lang="ja-JP" altLang="en-US" dirty="0" smtClean="0"/>
              <a:t>志垣賢太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149905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2018/3/31</a:t>
            </a:r>
            <a:endParaRPr 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ja-JP" altLang="en-US" smtClean="0"/>
              <a:t>クォーク層とハドロン層を結ぶ動的機構 </a:t>
            </a:r>
            <a:r>
              <a:rPr lang="en-US" altLang="ja-JP" smtClean="0"/>
              <a:t>- </a:t>
            </a:r>
            <a:r>
              <a:rPr lang="ja-JP" altLang="en-US" smtClean="0"/>
              <a:t>志垣賢太</a:t>
            </a:r>
            <a:endParaRPr 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4907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22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1850" y="1341438"/>
            <a:ext cx="4033838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2018/3/31</a:t>
            </a:r>
            <a:endParaRPr 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ja-JP" altLang="en-US" smtClean="0"/>
              <a:t>クォーク層とハドロン層を結ぶ動的機構 </a:t>
            </a:r>
            <a:r>
              <a:rPr lang="en-US" altLang="ja-JP" smtClean="0"/>
              <a:t>- </a:t>
            </a:r>
            <a:r>
              <a:rPr lang="ja-JP" altLang="en-US" smtClean="0"/>
              <a:t>志垣賢太</a:t>
            </a:r>
            <a:endParaRPr 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3847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2018/3/31</a:t>
            </a:r>
            <a:endParaRPr 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ja-JP" altLang="en-US" smtClean="0"/>
              <a:t>クォーク層とハドロン層を結ぶ動的機構 </a:t>
            </a:r>
            <a:r>
              <a:rPr lang="en-US" altLang="ja-JP" smtClean="0"/>
              <a:t>- </a:t>
            </a:r>
            <a:r>
              <a:rPr lang="ja-JP" altLang="en-US" smtClean="0"/>
              <a:t>志垣賢太</a:t>
            </a:r>
            <a:endParaRPr 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8050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2018/3/31</a:t>
            </a:r>
            <a:endParaRPr 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ja-JP" altLang="en-US" smtClean="0"/>
              <a:t>クォーク層とハドロン層を結ぶ動的機構 </a:t>
            </a:r>
            <a:r>
              <a:rPr lang="en-US" altLang="ja-JP" smtClean="0"/>
              <a:t>- </a:t>
            </a:r>
            <a:r>
              <a:rPr lang="ja-JP" altLang="en-US" smtClean="0"/>
              <a:t>志垣賢太</a:t>
            </a:r>
            <a:endParaRPr 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209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2018/3/31</a:t>
            </a:r>
            <a:endParaRPr 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ja-JP" altLang="en-US" smtClean="0"/>
              <a:t>クォーク層とハドロン層を結ぶ動的機構 </a:t>
            </a:r>
            <a:r>
              <a:rPr lang="en-US" altLang="ja-JP" smtClean="0"/>
              <a:t>- </a:t>
            </a:r>
            <a:r>
              <a:rPr lang="ja-JP" altLang="en-US" smtClean="0"/>
              <a:t>志垣賢太</a:t>
            </a:r>
            <a:endParaRPr 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9943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2018/3/31</a:t>
            </a:r>
            <a:endParaRPr 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ja-JP" altLang="en-US" smtClean="0"/>
              <a:t>クォーク層とハドロン層を結ぶ動的機構 </a:t>
            </a:r>
            <a:r>
              <a:rPr lang="en-US" altLang="ja-JP" smtClean="0"/>
              <a:t>- </a:t>
            </a:r>
            <a:r>
              <a:rPr lang="ja-JP" altLang="en-US" smtClean="0"/>
              <a:t>志垣賢太</a:t>
            </a:r>
            <a:endParaRPr 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1364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2018/3/31</a:t>
            </a:r>
            <a:endParaRPr 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ja-JP" altLang="en-US" smtClean="0"/>
              <a:t>クォーク層とハドロン層を結ぶ動的機構 </a:t>
            </a:r>
            <a:r>
              <a:rPr lang="en-US" altLang="ja-JP" smtClean="0"/>
              <a:t>- </a:t>
            </a:r>
            <a:r>
              <a:rPr lang="ja-JP" altLang="en-US" smtClean="0"/>
              <a:t>志垣賢太</a:t>
            </a:r>
            <a:endParaRPr 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096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16" descr="hiroshima_mark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88" y="6215063"/>
            <a:ext cx="965201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  <a:cs typeface="+mn-cs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gray">
          <a:xfrm>
            <a:off x="0" y="838200"/>
            <a:ext cx="9144000" cy="152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9" name="Oval 4"/>
          <p:cNvSpPr>
            <a:spLocks noChangeArrowheads="1"/>
          </p:cNvSpPr>
          <p:nvPr/>
        </p:nvSpPr>
        <p:spPr bwMode="gray">
          <a:xfrm>
            <a:off x="8001000" y="457200"/>
            <a:ext cx="838200" cy="8382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030" name="Picture 5" descr="g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560388"/>
            <a:ext cx="6191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62800" y="-381000"/>
            <a:ext cx="2514600" cy="2514600"/>
            <a:chOff x="4512" y="-240"/>
            <a:chExt cx="1584" cy="1584"/>
          </a:xfrm>
        </p:grpSpPr>
        <p:sp>
          <p:nvSpPr>
            <p:cNvPr id="1038" name="Oval 7"/>
            <p:cNvSpPr>
              <a:spLocks noChangeArrowheads="1"/>
            </p:cNvSpPr>
            <p:nvPr userDrawn="1"/>
          </p:nvSpPr>
          <p:spPr bwMode="ltGray">
            <a:xfrm>
              <a:off x="4931" y="187"/>
              <a:ext cx="746" cy="71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9" name="Oval 8"/>
            <p:cNvSpPr>
              <a:spLocks noChangeArrowheads="1"/>
            </p:cNvSpPr>
            <p:nvPr userDrawn="1"/>
          </p:nvSpPr>
          <p:spPr bwMode="ltGray">
            <a:xfrm>
              <a:off x="4768" y="-3"/>
              <a:ext cx="1072" cy="1096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0" name="Oval 9"/>
            <p:cNvSpPr>
              <a:spLocks noChangeArrowheads="1"/>
            </p:cNvSpPr>
            <p:nvPr userDrawn="1"/>
          </p:nvSpPr>
          <p:spPr bwMode="ltGray">
            <a:xfrm>
              <a:off x="4512" y="-240"/>
              <a:ext cx="1584" cy="1584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3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4279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en-US"/>
          </a:p>
        </p:txBody>
      </p:sp>
      <p:sp>
        <p:nvSpPr>
          <p:cNvPr id="103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184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7545" y="6453261"/>
            <a:ext cx="792088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Franklin Gothic Medium" charset="0"/>
              </a:defRPr>
            </a:lvl1pPr>
          </a:lstStyle>
          <a:p>
            <a:pPr>
              <a:defRPr/>
            </a:pPr>
            <a:r>
              <a:rPr lang="en-US" altLang="ja-JP" smtClean="0"/>
              <a:t>2018/3/31</a:t>
            </a:r>
            <a:endParaRPr lang="ja-JP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5616" y="6453261"/>
            <a:ext cx="5760641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spcBef>
                <a:spcPct val="50000"/>
              </a:spcBef>
              <a:defRPr kumimoji="0" sz="900">
                <a:latin typeface="Verdana" charset="0"/>
              </a:defRPr>
            </a:lvl1pPr>
          </a:lstStyle>
          <a:p>
            <a:pPr>
              <a:defRPr/>
            </a:pPr>
            <a:r>
              <a:rPr lang="ja-JP" altLang="en-US" dirty="0" smtClean="0"/>
              <a:t>クォーク層とハドロン層を結ぶ動的機構</a:t>
            </a:r>
            <a:r>
              <a:rPr lang="en-US" altLang="ja-JP" dirty="0" smtClean="0"/>
              <a:t> - </a:t>
            </a:r>
            <a:r>
              <a:rPr lang="ja-JP" altLang="en-US" dirty="0" smtClean="0"/>
              <a:t>志垣賢太</a:t>
            </a:r>
            <a:endParaRPr lang="ja-JP" dirty="0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6150" y="6453261"/>
            <a:ext cx="642937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Franklin Gothic Medium" charset="0"/>
              </a:defRPr>
            </a:lvl1pPr>
          </a:lstStyle>
          <a:p>
            <a:pPr>
              <a:defRPr/>
            </a:pPr>
            <a:fld id="{862F5A13-150D-4748-8988-B4CFDCF42CA6}" type="slidenum">
              <a:rPr lang="en-US" altLang="ja-JP" smtClean="0"/>
              <a:pPr>
                <a:defRPr/>
              </a:pPr>
              <a:t>‹#›</a:t>
            </a:fld>
            <a:r>
              <a:rPr lang="en-US" altLang="ja-JP" dirty="0" smtClean="0"/>
              <a:t>/14</a:t>
            </a:r>
            <a:endParaRPr lang="ja-JP" dirty="0"/>
          </a:p>
        </p:txBody>
      </p:sp>
      <p:pic>
        <p:nvPicPr>
          <p:cNvPr id="1037" name="図 17" descr="lablogo_standard_big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6340475"/>
            <a:ext cx="6048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 descr="COREULOGO_B01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36" y="6335352"/>
            <a:ext cx="923144" cy="4151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89" r:id="rId1"/>
    <p:sldLayoutId id="2147484990" r:id="rId2"/>
    <p:sldLayoutId id="2147484991" r:id="rId3"/>
    <p:sldLayoutId id="2147484992" r:id="rId4"/>
    <p:sldLayoutId id="2147484993" r:id="rId5"/>
    <p:sldLayoutId id="2147484994" r:id="rId6"/>
    <p:sldLayoutId id="2147484995" r:id="rId7"/>
    <p:sldLayoutId id="2147484996" r:id="rId8"/>
    <p:sldLayoutId id="2147484997" r:id="rId9"/>
    <p:sldLayoutId id="2147484998" r:id="rId10"/>
    <p:sldLayoutId id="2147484999" r:id="rId11"/>
    <p:sldLayoutId id="2147485000" r:id="rId12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Franklin Gothic Medium" pitchFamily="34" charset="0"/>
          <a:ea typeface="ＭＳ Ｐゴシック" pitchFamily="50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0"/>
        <a:buChar char="n"/>
        <a:defRPr kumimoji="1" sz="24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jpeg"/><Relationship Id="rId20" Type="http://schemas.openxmlformats.org/officeDocument/2006/relationships/image" Target="../media/image39.png"/><Relationship Id="rId10" Type="http://schemas.openxmlformats.org/officeDocument/2006/relationships/image" Target="../media/image31.png"/><Relationship Id="rId11" Type="http://schemas.openxmlformats.org/officeDocument/2006/relationships/image" Target="../media/image32.jpeg"/><Relationship Id="rId12" Type="http://schemas.openxmlformats.org/officeDocument/2006/relationships/oleObject" Target="../embeddings/oleObject2.bin"/><Relationship Id="rId13" Type="http://schemas.openxmlformats.org/officeDocument/2006/relationships/image" Target="../media/image25.png"/><Relationship Id="rId14" Type="http://schemas.openxmlformats.org/officeDocument/2006/relationships/image" Target="../media/image33.jpe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jpeg"/><Relationship Id="rId18" Type="http://schemas.openxmlformats.org/officeDocument/2006/relationships/image" Target="../media/image37.jpeg"/><Relationship Id="rId19" Type="http://schemas.openxmlformats.org/officeDocument/2006/relationships/image" Target="../media/image38.jpeg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wm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42938"/>
            <a:ext cx="9144000" cy="2214562"/>
          </a:xfrm>
        </p:spPr>
        <p:txBody>
          <a:bodyPr/>
          <a:lstStyle/>
          <a:p>
            <a:pPr eaLnBrk="1" hangingPunct="1"/>
            <a:r>
              <a:rPr lang="ja-JP" altLang="en-US" sz="4000" dirty="0" smtClean="0">
                <a:latin typeface="Franklin Gothic Medium" charset="0"/>
                <a:ea typeface="ＭＳ Ｐゴシック" charset="0"/>
              </a:rPr>
              <a:t>クォーク層とハドロン層を結ぶ動的機構</a:t>
            </a:r>
            <a:endParaRPr lang="ja-JP" sz="4000" dirty="0">
              <a:latin typeface="Franklin Gothic Medium" charset="0"/>
              <a:ea typeface="ＭＳ Ｐゴシック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4480131"/>
            <a:ext cx="8001000" cy="1447006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ja-JP" altLang="en-US" sz="3200" dirty="0">
                <a:solidFill>
                  <a:srgbClr val="000080"/>
                </a:solidFill>
                <a:latin typeface="Franklin Gothic Medium" charset="0"/>
                <a:ea typeface="ＭＳ Ｐゴシック" charset="0"/>
              </a:rPr>
              <a:t>志垣 賢太 （                   ）</a:t>
            </a:r>
            <a:r>
              <a:rPr lang="en-US" altLang="ja-JP" sz="800" dirty="0">
                <a:solidFill>
                  <a:srgbClr val="000080"/>
                </a:solidFill>
                <a:latin typeface="Franklin Gothic Medium" charset="0"/>
                <a:ea typeface="ＭＳ Ｐゴシック" charset="0"/>
              </a:rPr>
              <a:t/>
            </a:r>
            <a:br>
              <a:rPr lang="en-US" altLang="ja-JP" sz="800" dirty="0">
                <a:solidFill>
                  <a:srgbClr val="000080"/>
                </a:solidFill>
                <a:latin typeface="Franklin Gothic Medium" charset="0"/>
                <a:ea typeface="ＭＳ Ｐゴシック" charset="0"/>
              </a:rPr>
            </a:br>
            <a:endParaRPr lang="en-US" altLang="ja-JP" sz="800" dirty="0">
              <a:solidFill>
                <a:srgbClr val="000080"/>
              </a:solidFill>
              <a:latin typeface="Franklin Gothic Medium" charset="0"/>
              <a:ea typeface="ＭＳ Ｐゴシック" charset="0"/>
            </a:endParaRPr>
          </a:p>
          <a:p>
            <a:pPr eaLnBrk="1" hangingPunct="1"/>
            <a:r>
              <a:rPr lang="en-US" altLang="ja-JP" sz="1800" dirty="0" smtClean="0">
                <a:solidFill>
                  <a:srgbClr val="000080"/>
                </a:solidFill>
                <a:latin typeface="Franklin Gothic Medium" charset="0"/>
                <a:ea typeface="ＭＳ Ｐゴシック" charset="0"/>
              </a:rPr>
              <a:t>“</a:t>
            </a:r>
            <a:r>
              <a:rPr lang="ja-JP" altLang="en-US" sz="1800" dirty="0">
                <a:solidFill>
                  <a:srgbClr val="000080"/>
                </a:solidFill>
                <a:latin typeface="Franklin Gothic Medium" charset="0"/>
                <a:ea typeface="ＭＳ Ｐゴシック" charset="0"/>
              </a:rPr>
              <a:t>量子クラスターで読み解く物質の階層</a:t>
            </a:r>
            <a:r>
              <a:rPr lang="en-US" altLang="ja-JP" sz="1800" dirty="0" smtClean="0">
                <a:solidFill>
                  <a:srgbClr val="000080"/>
                </a:solidFill>
                <a:latin typeface="Franklin Gothic Medium" charset="0"/>
                <a:ea typeface="ＭＳ Ｐゴシック" charset="0"/>
              </a:rPr>
              <a:t>”</a:t>
            </a:r>
            <a:endParaRPr lang="en-US" altLang="ja-JP" sz="1800" dirty="0">
              <a:solidFill>
                <a:srgbClr val="000080"/>
              </a:solidFill>
              <a:latin typeface="Franklin Gothic Medium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altLang="ja-JP" sz="1800" dirty="0" smtClean="0">
                <a:solidFill>
                  <a:srgbClr val="000080"/>
                </a:solidFill>
                <a:latin typeface="Franklin Gothic Medium" charset="0"/>
                <a:ea typeface="ＭＳ Ｐゴシック" charset="0"/>
              </a:rPr>
              <a:t>2018 </a:t>
            </a:r>
            <a:r>
              <a:rPr lang="ja-JP" altLang="en-US" sz="1800" dirty="0">
                <a:solidFill>
                  <a:srgbClr val="000080"/>
                </a:solidFill>
                <a:latin typeface="Franklin Gothic Medium" charset="0"/>
                <a:ea typeface="ＭＳ Ｐゴシック" charset="0"/>
              </a:rPr>
              <a:t>年 </a:t>
            </a:r>
            <a:r>
              <a:rPr lang="en-US" altLang="ja-JP" sz="1800" dirty="0">
                <a:solidFill>
                  <a:srgbClr val="000080"/>
                </a:solidFill>
                <a:latin typeface="Franklin Gothic Medium" charset="0"/>
                <a:ea typeface="ＭＳ Ｐゴシック" charset="0"/>
              </a:rPr>
              <a:t>3 </a:t>
            </a:r>
            <a:r>
              <a:rPr lang="ja-JP" altLang="en-US" sz="1800" dirty="0">
                <a:solidFill>
                  <a:srgbClr val="000080"/>
                </a:solidFill>
                <a:latin typeface="Franklin Gothic Medium" charset="0"/>
                <a:ea typeface="ＭＳ Ｐゴシック" charset="0"/>
              </a:rPr>
              <a:t>月 </a:t>
            </a:r>
            <a:r>
              <a:rPr lang="en-US" altLang="ja-JP" sz="1800" dirty="0" smtClean="0">
                <a:solidFill>
                  <a:srgbClr val="000080"/>
                </a:solidFill>
                <a:latin typeface="Franklin Gothic Medium" charset="0"/>
                <a:ea typeface="ＭＳ Ｐゴシック" charset="0"/>
              </a:rPr>
              <a:t>31 </a:t>
            </a:r>
            <a:r>
              <a:rPr lang="ja-JP" altLang="en-US" sz="1800" dirty="0" smtClean="0">
                <a:solidFill>
                  <a:srgbClr val="000080"/>
                </a:solidFill>
                <a:latin typeface="Franklin Gothic Medium" charset="0"/>
                <a:ea typeface="ＭＳ Ｐゴシック" charset="0"/>
              </a:rPr>
              <a:t>日</a:t>
            </a:r>
            <a:r>
              <a:rPr lang="en-US" altLang="ja-JP" sz="1800" dirty="0" smtClean="0">
                <a:solidFill>
                  <a:srgbClr val="000080"/>
                </a:solidFill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sz="1800" dirty="0" smtClean="0">
                <a:solidFill>
                  <a:srgbClr val="000080"/>
                </a:solidFill>
                <a:latin typeface="Franklin Gothic Medium" charset="0"/>
                <a:ea typeface="ＭＳ Ｐゴシック" charset="0"/>
              </a:rPr>
              <a:t>東京工業大学</a:t>
            </a:r>
            <a:endParaRPr lang="ja-JP" sz="1800" dirty="0">
              <a:solidFill>
                <a:srgbClr val="000080"/>
              </a:solidFill>
              <a:latin typeface="Franklin Gothic Medium" charset="0"/>
              <a:ea typeface="ＭＳ Ｐゴシック" charset="0"/>
            </a:endParaRPr>
          </a:p>
        </p:txBody>
      </p:sp>
      <p:pic>
        <p:nvPicPr>
          <p:cNvPr id="16387" name="Picture 4" descr="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34" y="4455310"/>
            <a:ext cx="2252994" cy="5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 advTm="2672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43_front-or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719263"/>
            <a:ext cx="6872287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e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709738"/>
            <a:ext cx="6764337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alice_technical_paper_ALICE-couleur-OK06_cut_nam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 r="9293"/>
          <a:stretch>
            <a:fillRect/>
          </a:stretch>
        </p:blipFill>
        <p:spPr bwMode="auto">
          <a:xfrm>
            <a:off x="1400175" y="1701800"/>
            <a:ext cx="63595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tota3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719263"/>
            <a:ext cx="49498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6054" name="Picture 22" descr="aerialvie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709738"/>
            <a:ext cx="6858000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u="sng" smtClean="0"/>
              <a:t>A</a:t>
            </a:r>
            <a:r>
              <a:rPr lang="en-US" altLang="ja-JP" smtClean="0"/>
              <a:t> </a:t>
            </a:r>
            <a:r>
              <a:rPr lang="en-US" altLang="ja-JP" u="sng" smtClean="0"/>
              <a:t>L</a:t>
            </a:r>
            <a:r>
              <a:rPr lang="en-US" altLang="ja-JP" smtClean="0"/>
              <a:t>arge </a:t>
            </a:r>
            <a:r>
              <a:rPr lang="en-US" altLang="ja-JP" u="sng" smtClean="0"/>
              <a:t>I</a:t>
            </a:r>
            <a:r>
              <a:rPr lang="en-US" altLang="ja-JP" smtClean="0"/>
              <a:t>on </a:t>
            </a:r>
            <a:r>
              <a:rPr lang="en-US" altLang="ja-JP" u="sng" smtClean="0"/>
              <a:t>C</a:t>
            </a:r>
            <a:r>
              <a:rPr lang="en-US" altLang="ja-JP" smtClean="0"/>
              <a:t>ollider </a:t>
            </a:r>
            <a:r>
              <a:rPr lang="en-US" altLang="ja-JP" u="sng" smtClean="0"/>
              <a:t>E</a:t>
            </a:r>
            <a:r>
              <a:rPr lang="en-US" altLang="ja-JP" smtClean="0"/>
              <a:t>xperiment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14875" y="5308600"/>
            <a:ext cx="785813" cy="708025"/>
            <a:chOff x="3016" y="2341"/>
            <a:chExt cx="726" cy="681"/>
          </a:xfrm>
        </p:grpSpPr>
        <p:sp>
          <p:nvSpPr>
            <p:cNvPr id="30744" name="Rectangle 4"/>
            <p:cNvSpPr>
              <a:spLocks noChangeArrowheads="1"/>
            </p:cNvSpPr>
            <p:nvPr/>
          </p:nvSpPr>
          <p:spPr bwMode="auto">
            <a:xfrm>
              <a:off x="3016" y="2341"/>
              <a:ext cx="726" cy="6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kumimoji="1" sz="2400" b="1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 b="0">
                <a:latin typeface="Arial" charset="0"/>
              </a:endParaRPr>
            </a:p>
          </p:txBody>
        </p:sp>
        <p:pic>
          <p:nvPicPr>
            <p:cNvPr id="30745" name="Picture 5" descr="Detecto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387"/>
              <a:ext cx="635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636963" y="3203575"/>
            <a:ext cx="935037" cy="649288"/>
            <a:chOff x="2109" y="663"/>
            <a:chExt cx="816" cy="590"/>
          </a:xfrm>
        </p:grpSpPr>
        <p:sp>
          <p:nvSpPr>
            <p:cNvPr id="30742" name="Rectangle 7"/>
            <p:cNvSpPr>
              <a:spLocks noChangeArrowheads="1"/>
            </p:cNvSpPr>
            <p:nvPr/>
          </p:nvSpPr>
          <p:spPr bwMode="auto">
            <a:xfrm>
              <a:off x="2109" y="663"/>
              <a:ext cx="816" cy="5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kumimoji="1" sz="2400" b="1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Franklin Gothic Medium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800" b="0">
                <a:latin typeface="Arial" charset="0"/>
              </a:endParaRPr>
            </a:p>
          </p:txBody>
        </p:sp>
        <p:pic>
          <p:nvPicPr>
            <p:cNvPr id="30743" name="Picture 8" descr="CMS3d_medium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709"/>
              <a:ext cx="680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593975" y="4724400"/>
            <a:ext cx="815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0">
                <a:solidFill>
                  <a:srgbClr val="CCFF66"/>
                </a:solidFill>
                <a:ea typeface="HGS創英角ｺﾞｼｯｸUB" pitchFamily="50" charset="-128"/>
              </a:rPr>
              <a:t>ALICE</a:t>
            </a:r>
          </a:p>
        </p:txBody>
      </p:sp>
      <p:graphicFrame>
        <p:nvGraphicFramePr>
          <p:cNvPr id="25" name="Object 14"/>
          <p:cNvGraphicFramePr>
            <a:graphicFrameLocks noChangeAspect="1"/>
          </p:cNvGraphicFramePr>
          <p:nvPr/>
        </p:nvGraphicFramePr>
        <p:xfrm>
          <a:off x="6858000" y="4268788"/>
          <a:ext cx="7921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29" name="Image" r:id="rId12" imgW="1231746" imgH="1002821" progId="">
                  <p:embed/>
                </p:oleObj>
              </mc:Choice>
              <mc:Fallback>
                <p:oleObj name="Image" r:id="rId12" imgW="1231746" imgH="10028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268788"/>
                        <a:ext cx="79216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15" descr="alice_detecto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5294313"/>
            <a:ext cx="10461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3636963" y="2665413"/>
            <a:ext cx="679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0">
                <a:solidFill>
                  <a:srgbClr val="CCFF66"/>
                </a:solidFill>
                <a:ea typeface="HGS創英角ｺﾞｼｯｸUB" pitchFamily="50" charset="-128"/>
              </a:rPr>
              <a:t>CMS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6858000" y="3730625"/>
            <a:ext cx="765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0">
                <a:solidFill>
                  <a:srgbClr val="CCFF66"/>
                </a:solidFill>
                <a:ea typeface="HGS創英角ｺﾞｼｯｸUB" pitchFamily="50" charset="-128"/>
              </a:rPr>
              <a:t>LHCb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4786313" y="4786313"/>
            <a:ext cx="152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Franklin Gothic Medium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2000" b="0">
                <a:solidFill>
                  <a:srgbClr val="CCFF66"/>
                </a:solidFill>
                <a:ea typeface="HGS創英角ｺﾞｼｯｸUB" pitchFamily="50" charset="-128"/>
              </a:rPr>
              <a:t>ATLAS, LHCf</a:t>
            </a:r>
          </a:p>
        </p:txBody>
      </p:sp>
      <p:pic>
        <p:nvPicPr>
          <p:cNvPr id="35" name="Picture 4" descr="LHCf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5284788"/>
            <a:ext cx="12001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2468439"/>
            <a:ext cx="74803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5" y="3949816"/>
            <a:ext cx="323954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19" y="3949816"/>
            <a:ext cx="3245656" cy="2160000"/>
          </a:xfrm>
          <a:prstGeom prst="rect">
            <a:avLst/>
          </a:prstGeom>
        </p:spPr>
      </p:pic>
      <p:pic>
        <p:nvPicPr>
          <p:cNvPr id="37" name="Picture 2" descr="C:\Users\sugitate\Documents\ALICE\FotoCollection\0807012_02-A4-at-144-dpi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3026734" cy="20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6053" name="Rectangle 21"/>
          <p:cNvSpPr>
            <a:spLocks noGrp="1" noChangeArrowheads="1"/>
          </p:cNvSpPr>
          <p:nvPr>
            <p:ph idx="13"/>
          </p:nvPr>
        </p:nvSpPr>
        <p:spPr>
          <a:xfrm>
            <a:off x="457200" y="1125538"/>
            <a:ext cx="8229600" cy="511175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CERN LHC </a:t>
            </a:r>
            <a:r>
              <a:rPr lang="ja-JP" altLang="en-US" dirty="0" smtClean="0"/>
              <a:t>加速器における原子核衝突実験</a:t>
            </a:r>
            <a:endParaRPr lang="en-US" altLang="ja-JP" dirty="0" smtClean="0"/>
          </a:p>
          <a:p>
            <a:pPr eaLnBrk="1" hangingPunct="1"/>
            <a:r>
              <a:rPr lang="en-US" altLang="ja-JP" dirty="0" smtClean="0"/>
              <a:t>42 </a:t>
            </a:r>
            <a:r>
              <a:rPr lang="ja-JP" altLang="en-US" dirty="0" smtClean="0"/>
              <a:t>か国</a:t>
            </a:r>
            <a:r>
              <a:rPr lang="en-US" altLang="ja-JP" dirty="0" smtClean="0"/>
              <a:t>, 174 </a:t>
            </a:r>
            <a:r>
              <a:rPr lang="ja-JP" altLang="en-US" dirty="0" smtClean="0"/>
              <a:t>研究機関</a:t>
            </a:r>
            <a:r>
              <a:rPr lang="en-US" altLang="ja-JP" dirty="0" smtClean="0"/>
              <a:t>, ~1,800 </a:t>
            </a:r>
            <a:r>
              <a:rPr lang="ja-JP" altLang="en-US" dirty="0" smtClean="0"/>
              <a:t>共同研究者</a:t>
            </a:r>
            <a:endParaRPr lang="en-US" altLang="ja-JP" dirty="0" smtClean="0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91934" y="4452930"/>
            <a:ext cx="1178608" cy="1596824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2018/3/31</a:t>
            </a:r>
            <a:endParaRPr lang="ja-JP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クォーク層とハドロン層を結ぶ動的機構</a:t>
            </a:r>
            <a:r>
              <a:rPr lang="en-US" altLang="ja-JP" smtClean="0"/>
              <a:t> - </a:t>
            </a:r>
            <a:r>
              <a:rPr lang="ja-JP" altLang="en-US" smtClean="0"/>
              <a:t>志垣賢太</a:t>
            </a:r>
            <a:endParaRPr 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2F5A13-150D-4748-8988-B4CFDCF42CA6}" type="slidenum">
              <a:rPr lang="en-US" altLang="ja-JP" smtClean="0"/>
              <a:pPr>
                <a:defRPr/>
              </a:pPr>
              <a:t>9</a:t>
            </a:fld>
            <a:r>
              <a:rPr lang="en-US" altLang="ja-JP" smtClean="0"/>
              <a:t>/14</a:t>
            </a:r>
            <a:endParaRPr lang="ja-JP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50550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119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0" dur="1000"/>
                                        <p:tgtEl>
                                          <p:spTgt spid="1196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96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r>
              <a:rPr lang="ja-JP" altLang="en-US" dirty="0" smtClean="0"/>
              <a:t>核子対あたり重心系</a:t>
            </a:r>
            <a:r>
              <a:rPr lang="en-US" altLang="ja-JP" dirty="0" smtClean="0"/>
              <a:t> </a:t>
            </a:r>
            <a:r>
              <a:rPr lang="ja-JP" altLang="en-US" dirty="0" smtClean="0"/>
              <a:t>（</a:t>
            </a:r>
            <a:r>
              <a:rPr lang="en-US" altLang="ja-JP" dirty="0" smtClean="0">
                <a:sym typeface="Symbol" pitchFamily="18" charset="2"/>
              </a:rPr>
              <a:t></a:t>
            </a:r>
            <a:r>
              <a:rPr lang="en-US" altLang="ja-JP" i="1" dirty="0" err="1" smtClean="0"/>
              <a:t>s</a:t>
            </a:r>
            <a:r>
              <a:rPr lang="en-US" altLang="ja-JP" baseline="-25000" dirty="0" err="1" smtClean="0"/>
              <a:t>NN</a:t>
            </a:r>
            <a:r>
              <a:rPr lang="ja-JP" altLang="en-US" dirty="0" smtClean="0"/>
              <a:t>）</a:t>
            </a:r>
            <a:r>
              <a:rPr lang="en-US" altLang="ja-JP" dirty="0" smtClean="0"/>
              <a:t> 5.02 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2015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RHIC </a:t>
            </a:r>
            <a:r>
              <a:rPr lang="ja-JP" altLang="en-US" dirty="0" smtClean="0"/>
              <a:t>加速器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Au+Au</a:t>
            </a:r>
            <a:r>
              <a:rPr lang="en-US" altLang="ja-JP" dirty="0" smtClean="0"/>
              <a:t> </a:t>
            </a:r>
            <a:r>
              <a:rPr lang="ja-JP" altLang="en-US" dirty="0" smtClean="0"/>
              <a:t>衝突の</a:t>
            </a:r>
            <a:r>
              <a:rPr lang="en-US" altLang="ja-JP" dirty="0" smtClean="0"/>
              <a:t> 25 </a:t>
            </a:r>
            <a:r>
              <a:rPr lang="ja-JP" altLang="en-US" dirty="0" smtClean="0"/>
              <a:t>倍</a:t>
            </a:r>
            <a:endParaRPr lang="en-US" altLang="ja-JP" dirty="0"/>
          </a:p>
          <a:p>
            <a:pPr lvl="1"/>
            <a:r>
              <a:rPr lang="ja-JP" altLang="en-US" dirty="0" smtClean="0"/>
              <a:t>設計エネルギー</a:t>
            </a:r>
            <a:r>
              <a:rPr lang="en-US" altLang="ja-JP" dirty="0" smtClean="0"/>
              <a:t> 5.5 </a:t>
            </a:r>
            <a:r>
              <a:rPr lang="en-US" altLang="ja-JP" dirty="0" err="1" smtClean="0"/>
              <a:t>TeV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i="1" dirty="0" smtClean="0"/>
              <a:t>cf.</a:t>
            </a:r>
            <a:r>
              <a:rPr lang="en-US" altLang="ja-JP" dirty="0" smtClean="0"/>
              <a:t> 2.76 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2010 - 2011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</p:txBody>
      </p:sp>
      <p:sp>
        <p:nvSpPr>
          <p:cNvPr id="36867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史上最高エネルギー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Pb-Pb</a:t>
            </a:r>
            <a:r>
              <a:rPr lang="en-US" altLang="ja-JP" dirty="0" smtClean="0"/>
              <a:t> </a:t>
            </a:r>
            <a:r>
              <a:rPr lang="ja-JP" altLang="en-US" dirty="0" smtClean="0"/>
              <a:t>衝突</a:t>
            </a:r>
          </a:p>
        </p:txBody>
      </p:sp>
      <p:pic>
        <p:nvPicPr>
          <p:cNvPr id="36868" name="Picture 5" descr="1011251_01-A4-at-144-dpi"/>
          <p:cNvPicPr>
            <a:picLocks noChangeAspect="1" noChangeArrowheads="1"/>
          </p:cNvPicPr>
          <p:nvPr/>
        </p:nvPicPr>
        <p:blipFill>
          <a:blip r:embed="rId2" cstate="print">
            <a:lum bright="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54" y="4432117"/>
            <a:ext cx="2160240" cy="158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703925"/>
            <a:ext cx="4932040" cy="2774273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2018/3/31</a:t>
            </a:r>
            <a:endParaRPr 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クォーク層とハドロン層を結ぶ動的機構</a:t>
            </a:r>
            <a:r>
              <a:rPr lang="en-US" altLang="ja-JP" smtClean="0"/>
              <a:t> - </a:t>
            </a:r>
            <a:r>
              <a:rPr lang="ja-JP" altLang="en-US" smtClean="0"/>
              <a:t>志垣賢太</a:t>
            </a:r>
            <a:endParaRPr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2F5A13-150D-4748-8988-B4CFDCF42CA6}" type="slidenum">
              <a:rPr lang="en-US" altLang="ja-JP" smtClean="0"/>
              <a:pPr>
                <a:defRPr/>
              </a:pPr>
              <a:t>10</a:t>
            </a:fld>
            <a:r>
              <a:rPr lang="en-US" altLang="ja-JP" smtClean="0"/>
              <a:t>/14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11302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完了：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ジェット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,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重フレーバ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marL="457200" lvl="1" indent="0">
              <a:buFontTx/>
              <a:buNone/>
              <a:defRPr/>
            </a:pP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✓ 2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- 3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倍高速化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,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新検出器；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2013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- 2014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長期停止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>
              <a:defRPr/>
            </a:pP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現行：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u="sng" dirty="0" smtClean="0">
                <a:latin typeface="Franklin Gothic Medium" charset="0"/>
                <a:ea typeface="ＭＳ Ｐゴシック" charset="0"/>
              </a:rPr>
              <a:t>低中横運動量現象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（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ALICE 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実験の独壇場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）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>
              <a:defRPr/>
            </a:pP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100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倍高速化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,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新検出器；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2019 - 2020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長期停止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2">
              <a:defRPr/>
            </a:pP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高度化：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衝突点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近傍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飛跡検出器</a:t>
            </a:r>
            <a:endParaRPr lang="en-US" altLang="ja-JP" dirty="0" smtClean="0">
              <a:latin typeface="Franklin Gothic Medium" charset="0"/>
              <a:ea typeface="ＭＳ Ｐゴシック" charset="0"/>
            </a:endParaRPr>
          </a:p>
          <a:p>
            <a:pPr marL="914400" lvl="2" indent="0">
              <a:buNone/>
              <a:defRPr/>
            </a:pP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                 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主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飛跡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検出器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（東京大学）</a:t>
            </a:r>
            <a:endParaRPr lang="en-US" altLang="ja-JP" dirty="0" smtClean="0">
              <a:latin typeface="Franklin Gothic Medium" charset="0"/>
              <a:ea typeface="ＭＳ Ｐゴシック" charset="0"/>
            </a:endParaRPr>
          </a:p>
          <a:p>
            <a:pPr marL="914400" lvl="2" indent="0">
              <a:buNone/>
              <a:defRPr/>
            </a:pP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                 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共通読出系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（長崎総合科学大学）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marL="914400" lvl="2" indent="0">
              <a:buNone/>
              <a:defRPr/>
            </a:pP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                 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データ処理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（原研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+ </a:t>
            </a:r>
            <a:r>
              <a:rPr lang="mr-IN" altLang="ja-JP" smtClean="0">
                <a:latin typeface="Franklin Gothic Medium" charset="0"/>
                <a:ea typeface="ＭＳ Ｐゴシック" charset="0"/>
              </a:rPr>
              <a:t>…</a:t>
            </a:r>
            <a:r>
              <a:rPr lang="ja-JP" altLang="en-US" smtClean="0">
                <a:latin typeface="Franklin Gothic Medium" charset="0"/>
                <a:ea typeface="ＭＳ Ｐゴシック" charset="0"/>
              </a:rPr>
              <a:t>）</a:t>
            </a:r>
            <a:endParaRPr lang="en-US" altLang="ja-JP" dirty="0" smtClean="0">
              <a:latin typeface="Franklin Gothic Medium" charset="0"/>
              <a:ea typeface="ＭＳ Ｐゴシック" charset="0"/>
            </a:endParaRPr>
          </a:p>
          <a:p>
            <a:pPr lvl="2">
              <a:defRPr/>
            </a:pP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新規：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   </a:t>
            </a:r>
            <a:r>
              <a:rPr lang="en-US" altLang="ja-JP" sz="800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前方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en-US" altLang="ja-JP" dirty="0" smtClean="0">
                <a:latin typeface="Symbol" charset="2"/>
                <a:ea typeface="ＭＳ Ｐゴシック" charset="0"/>
                <a:cs typeface="Symbol" charset="2"/>
              </a:rPr>
              <a:t>m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粒子飛跡検出器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（広島大学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+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長崎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,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奈良）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>
              <a:defRPr/>
            </a:pP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未定：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前方物理？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>
              <a:defRPr/>
            </a:pP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新検出器；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2024 - 2026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長期停止？</a:t>
            </a:r>
            <a:endParaRPr lang="en-US" altLang="ja-JP" dirty="0" smtClean="0">
              <a:latin typeface="Franklin Gothic Medium" charset="0"/>
              <a:ea typeface="ＭＳ Ｐゴシック" charset="0"/>
            </a:endParaRPr>
          </a:p>
          <a:p>
            <a:pPr lvl="2">
              <a:defRPr/>
            </a:pP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新規：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   </a:t>
            </a:r>
            <a:r>
              <a:rPr lang="en-US" altLang="ja-JP" sz="800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前方光子検出器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（筑波大学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+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広島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,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奈良）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>
              <a:defRPr/>
            </a:pP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>
              <a:defRPr/>
            </a:pPr>
            <a:endParaRPr lang="ja-JP" altLang="en-US" dirty="0">
              <a:latin typeface="Franklin Gothic Medium" charset="0"/>
              <a:ea typeface="ＭＳ Ｐゴシック" charset="0"/>
            </a:endParaRPr>
          </a:p>
        </p:txBody>
      </p:sp>
      <p:sp>
        <p:nvSpPr>
          <p:cNvPr id="39938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Franklin Gothic Medium" charset="0"/>
                <a:ea typeface="ＭＳ Ｐゴシック" charset="0"/>
              </a:rPr>
              <a:t>稀事象探索に向けた実験高度化</a:t>
            </a:r>
            <a:endParaRPr lang="ja-JP" altLang="en-US" dirty="0">
              <a:latin typeface="Franklin Gothic Medium" charset="0"/>
              <a:ea typeface="ＭＳ Ｐゴシック" charset="0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2018/3/31</a:t>
            </a:r>
            <a:endParaRPr 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クォーク層とハドロン層を結ぶ動的機構</a:t>
            </a:r>
            <a:r>
              <a:rPr lang="en-US" altLang="ja-JP" smtClean="0"/>
              <a:t> - </a:t>
            </a:r>
            <a:r>
              <a:rPr lang="ja-JP" altLang="en-US" smtClean="0"/>
              <a:t>志垣賢太</a:t>
            </a:r>
            <a:endParaRPr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2F5A13-150D-4748-8988-B4CFDCF42CA6}" type="slidenum">
              <a:rPr lang="en-US" altLang="ja-JP" smtClean="0"/>
              <a:pPr>
                <a:defRPr/>
              </a:pPr>
              <a:t>11</a:t>
            </a:fld>
            <a:r>
              <a:rPr lang="en-US" altLang="ja-JP" smtClean="0"/>
              <a:t>/14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141332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Franklin Gothic Medium" charset="0"/>
                <a:ea typeface="ＭＳ Ｐゴシック" charset="0"/>
              </a:rPr>
              <a:t>LHC 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加速器運転予定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23" y="2844651"/>
            <a:ext cx="6336705" cy="1458002"/>
          </a:xfrm>
          <a:prstGeom prst="rect">
            <a:avLst/>
          </a:prstGeom>
        </p:spPr>
      </p:pic>
      <p:sp>
        <p:nvSpPr>
          <p:cNvPr id="8" name="Rounded Rectangle 4"/>
          <p:cNvSpPr/>
          <p:nvPr/>
        </p:nvSpPr>
        <p:spPr bwMode="auto">
          <a:xfrm>
            <a:off x="2036839" y="1968723"/>
            <a:ext cx="822325" cy="4714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6800" anchor="ctr"/>
          <a:lstStyle/>
          <a:p>
            <a:pPr algn="ctr">
              <a:defRPr/>
            </a:pPr>
            <a:r>
              <a:rPr lang="en-US" dirty="0"/>
              <a:t>Run 2</a:t>
            </a:r>
          </a:p>
        </p:txBody>
      </p:sp>
      <p:sp>
        <p:nvSpPr>
          <p:cNvPr id="9" name="Right Brace 6"/>
          <p:cNvSpPr/>
          <p:nvPr/>
        </p:nvSpPr>
        <p:spPr bwMode="auto">
          <a:xfrm rot="16200000">
            <a:off x="2313063" y="1126169"/>
            <a:ext cx="269875" cy="316783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Brace 6"/>
          <p:cNvSpPr/>
          <p:nvPr/>
        </p:nvSpPr>
        <p:spPr bwMode="auto">
          <a:xfrm rot="16200000">
            <a:off x="7209259" y="1502792"/>
            <a:ext cx="269875" cy="237648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4"/>
          <p:cNvSpPr/>
          <p:nvPr/>
        </p:nvSpPr>
        <p:spPr bwMode="auto">
          <a:xfrm>
            <a:off x="6933034" y="1979836"/>
            <a:ext cx="822325" cy="4730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6800" anchor="ctr"/>
          <a:lstStyle/>
          <a:p>
            <a:pPr algn="ctr">
              <a:defRPr/>
            </a:pPr>
            <a:r>
              <a:rPr lang="en-US" dirty="0"/>
              <a:t>Run 3</a:t>
            </a:r>
          </a:p>
        </p:txBody>
      </p:sp>
      <p:sp>
        <p:nvSpPr>
          <p:cNvPr id="12" name="Text Box 351"/>
          <p:cNvSpPr txBox="1">
            <a:spLocks noChangeArrowheads="1"/>
          </p:cNvSpPr>
          <p:nvPr/>
        </p:nvSpPr>
        <p:spPr bwMode="auto">
          <a:xfrm>
            <a:off x="1080370" y="4275087"/>
            <a:ext cx="2735262" cy="5857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600" dirty="0" smtClean="0">
                <a:solidFill>
                  <a:srgbClr val="0000FF"/>
                </a:solidFill>
                <a:latin typeface="+mn-lt"/>
              </a:rPr>
              <a:t>6.5 </a:t>
            </a:r>
            <a:r>
              <a:rPr lang="en-US" altLang="ja-JP" sz="1600" dirty="0" err="1" smtClean="0">
                <a:solidFill>
                  <a:srgbClr val="0000FF"/>
                </a:solidFill>
                <a:latin typeface="+mn-lt"/>
              </a:rPr>
              <a:t>TeV</a:t>
            </a:r>
            <a:r>
              <a:rPr lang="en-US" altLang="ja-JP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ja-JP" altLang="en-US" sz="1600" dirty="0" smtClean="0">
                <a:solidFill>
                  <a:srgbClr val="0000FF"/>
                </a:solidFill>
                <a:latin typeface="+mn-lt"/>
              </a:rPr>
              <a:t>陽子</a:t>
            </a:r>
            <a:endParaRPr lang="en-US" altLang="ja-JP" sz="1600" dirty="0" smtClean="0">
              <a:solidFill>
                <a:srgbClr val="0000FF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en-US" altLang="ja-JP" sz="1600" i="1" dirty="0" err="1" smtClean="0">
                <a:solidFill>
                  <a:srgbClr val="0000FF"/>
                </a:solidFill>
                <a:latin typeface="+mn-lt"/>
              </a:rPr>
              <a:t>p</a:t>
            </a:r>
            <a:r>
              <a:rPr lang="en-US" altLang="ja-JP" sz="1600" dirty="0" err="1">
                <a:solidFill>
                  <a:srgbClr val="0000FF"/>
                </a:solidFill>
                <a:latin typeface="+mn-lt"/>
              </a:rPr>
              <a:t>+</a:t>
            </a:r>
            <a:r>
              <a:rPr lang="en-US" altLang="ja-JP" sz="1600" i="1" dirty="0" err="1">
                <a:solidFill>
                  <a:srgbClr val="0000FF"/>
                </a:solidFill>
                <a:latin typeface="+mn-lt"/>
              </a:rPr>
              <a:t>p</a:t>
            </a:r>
            <a:r>
              <a:rPr lang="en-US" altLang="ja-JP" sz="1600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ja-JP" sz="1600" i="1" dirty="0" err="1" smtClean="0">
                <a:solidFill>
                  <a:srgbClr val="0000FF"/>
                </a:solidFill>
                <a:latin typeface="+mn-lt"/>
              </a:rPr>
              <a:t>p</a:t>
            </a:r>
            <a:r>
              <a:rPr lang="en-US" altLang="ja-JP" sz="1600" dirty="0" err="1" smtClean="0">
                <a:solidFill>
                  <a:srgbClr val="0000FF"/>
                </a:solidFill>
                <a:latin typeface="+mn-lt"/>
              </a:rPr>
              <a:t>+Pb</a:t>
            </a:r>
            <a:r>
              <a:rPr lang="en-US" altLang="ja-JP" sz="16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ja-JP" sz="1600" dirty="0" err="1" smtClean="0">
                <a:solidFill>
                  <a:srgbClr val="0000FF"/>
                </a:solidFill>
                <a:latin typeface="+mn-lt"/>
              </a:rPr>
              <a:t>Pb+Pb</a:t>
            </a:r>
            <a:endParaRPr lang="en-US" altLang="ja-JP" sz="1600" dirty="0">
              <a:solidFill>
                <a:srgbClr val="0000FF"/>
              </a:solidFill>
            </a:endParaRPr>
          </a:p>
        </p:txBody>
      </p:sp>
      <p:sp>
        <p:nvSpPr>
          <p:cNvPr id="13" name="Text Box 351"/>
          <p:cNvSpPr txBox="1">
            <a:spLocks noChangeArrowheads="1"/>
          </p:cNvSpPr>
          <p:nvPr/>
        </p:nvSpPr>
        <p:spPr bwMode="auto">
          <a:xfrm>
            <a:off x="6155953" y="4275087"/>
            <a:ext cx="2376487" cy="5857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600" dirty="0" smtClean="0">
                <a:solidFill>
                  <a:srgbClr val="0000FF"/>
                </a:solidFill>
                <a:latin typeface="+mn-lt"/>
              </a:rPr>
              <a:t>7.0 </a:t>
            </a:r>
            <a:r>
              <a:rPr lang="en-US" altLang="ja-JP" sz="1600" dirty="0" err="1" smtClean="0">
                <a:solidFill>
                  <a:srgbClr val="0000FF"/>
                </a:solidFill>
                <a:latin typeface="+mn-lt"/>
              </a:rPr>
              <a:t>TeV</a:t>
            </a:r>
            <a:r>
              <a:rPr lang="en-US" altLang="ja-JP" sz="16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ja-JP" altLang="en-US" sz="1600" dirty="0" smtClean="0">
                <a:solidFill>
                  <a:srgbClr val="0000FF"/>
                </a:solidFill>
                <a:latin typeface="+mn-lt"/>
              </a:rPr>
              <a:t>陽子</a:t>
            </a:r>
            <a:endParaRPr lang="en-US" altLang="ja-JP" sz="1600" dirty="0" smtClean="0">
              <a:solidFill>
                <a:srgbClr val="0000FF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en-US" altLang="ja-JP" sz="1600" i="1" dirty="0" err="1" smtClean="0">
                <a:solidFill>
                  <a:srgbClr val="0000FF"/>
                </a:solidFill>
                <a:latin typeface="+mn-lt"/>
              </a:rPr>
              <a:t>p</a:t>
            </a:r>
            <a:r>
              <a:rPr lang="en-US" altLang="ja-JP" sz="1600" dirty="0" err="1" smtClean="0">
                <a:solidFill>
                  <a:srgbClr val="0000FF"/>
                </a:solidFill>
                <a:latin typeface="+mn-lt"/>
              </a:rPr>
              <a:t>+</a:t>
            </a:r>
            <a:r>
              <a:rPr lang="en-US" altLang="ja-JP" sz="1600" i="1" dirty="0" err="1" smtClean="0">
                <a:solidFill>
                  <a:srgbClr val="0000FF"/>
                </a:solidFill>
                <a:latin typeface="+mn-lt"/>
              </a:rPr>
              <a:t>p</a:t>
            </a:r>
            <a:r>
              <a:rPr lang="en-US" altLang="ja-JP" sz="16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ja-JP" sz="1600" i="1" dirty="0" err="1" smtClean="0">
                <a:solidFill>
                  <a:srgbClr val="0000FF"/>
                </a:solidFill>
                <a:latin typeface="+mn-lt"/>
              </a:rPr>
              <a:t>p</a:t>
            </a:r>
            <a:r>
              <a:rPr lang="en-US" altLang="ja-JP" sz="1600" dirty="0" err="1" smtClean="0">
                <a:solidFill>
                  <a:srgbClr val="0000FF"/>
                </a:solidFill>
                <a:latin typeface="+mn-lt"/>
              </a:rPr>
              <a:t>+Pb</a:t>
            </a:r>
            <a:r>
              <a:rPr lang="en-US" altLang="ja-JP" sz="1600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altLang="ja-JP" sz="1600" dirty="0" err="1" smtClean="0">
                <a:solidFill>
                  <a:srgbClr val="0000FF"/>
                </a:solidFill>
                <a:latin typeface="+mn-lt"/>
              </a:rPr>
              <a:t>Pb+Pb</a:t>
            </a:r>
            <a:endParaRPr lang="en-US" altLang="ja-JP" sz="1600" dirty="0">
              <a:solidFill>
                <a:srgbClr val="0000FF"/>
              </a:solidFill>
            </a:endParaRPr>
          </a:p>
        </p:txBody>
      </p:sp>
      <p:sp>
        <p:nvSpPr>
          <p:cNvPr id="14" name="Text Box 351"/>
          <p:cNvSpPr txBox="1">
            <a:spLocks noChangeArrowheads="1"/>
          </p:cNvSpPr>
          <p:nvPr/>
        </p:nvSpPr>
        <p:spPr bwMode="auto">
          <a:xfrm>
            <a:off x="3743908" y="5077048"/>
            <a:ext cx="2808288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600" dirty="0" smtClean="0">
                <a:solidFill>
                  <a:srgbClr val="0000FF"/>
                </a:solidFill>
                <a:latin typeface="+mn-lt"/>
              </a:rPr>
              <a:t>LHC </a:t>
            </a:r>
            <a:r>
              <a:rPr lang="ja-JP" altLang="en-US" sz="1600" dirty="0" smtClean="0">
                <a:solidFill>
                  <a:srgbClr val="0000FF"/>
                </a:solidFill>
                <a:latin typeface="+mn-lt"/>
              </a:rPr>
              <a:t>加速器高輝度化</a:t>
            </a:r>
            <a:endParaRPr lang="en-US" altLang="ja-JP" sz="1600" dirty="0" smtClean="0">
              <a:solidFill>
                <a:srgbClr val="0000FF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en-US" altLang="ja-JP" sz="1600" dirty="0" smtClean="0">
                <a:solidFill>
                  <a:srgbClr val="0000FF"/>
                </a:solidFill>
                <a:latin typeface="+mn-lt"/>
              </a:rPr>
              <a:t>ALICE </a:t>
            </a:r>
            <a:r>
              <a:rPr lang="ja-JP" altLang="en-US" sz="1600" dirty="0" smtClean="0">
                <a:solidFill>
                  <a:srgbClr val="0000FF"/>
                </a:solidFill>
                <a:latin typeface="+mn-lt"/>
              </a:rPr>
              <a:t>実験高速化・</a:t>
            </a:r>
            <a:r>
              <a:rPr lang="ja-JP" altLang="en-US" sz="1600" dirty="0" smtClean="0">
                <a:solidFill>
                  <a:srgbClr val="0000FF"/>
                </a:solidFill>
              </a:rPr>
              <a:t>高度化</a:t>
            </a:r>
            <a:endParaRPr lang="en-US" altLang="ja-JP" sz="1600" dirty="0">
              <a:solidFill>
                <a:srgbClr val="0000FF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2018/3/31</a:t>
            </a:r>
            <a:endParaRPr 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クォーク層とハドロン層を結ぶ動的機構</a:t>
            </a:r>
            <a:r>
              <a:rPr lang="en-US" altLang="ja-JP" smtClean="0"/>
              <a:t> - </a:t>
            </a:r>
            <a:r>
              <a:rPr lang="ja-JP" altLang="en-US" smtClean="0"/>
              <a:t>志垣賢太</a:t>
            </a:r>
            <a:endParaRPr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2F5A13-150D-4748-8988-B4CFDCF42CA6}" type="slidenum">
              <a:rPr lang="en-US" altLang="ja-JP" smtClean="0"/>
              <a:pPr>
                <a:defRPr/>
              </a:pPr>
              <a:t>12</a:t>
            </a:fld>
            <a:r>
              <a:rPr lang="en-US" altLang="ja-JP" smtClean="0"/>
              <a:t>/14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68127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中央／前方領域：</a:t>
            </a:r>
            <a:r>
              <a:rPr lang="en-US" altLang="ja-JP" dirty="0" smtClean="0"/>
              <a:t> </a:t>
            </a:r>
            <a:r>
              <a:rPr lang="ja-JP" altLang="en-US" dirty="0" smtClean="0"/>
              <a:t>解放クォーク相の異なる領域</a:t>
            </a:r>
            <a:endParaRPr lang="en-GB" dirty="0" smtClean="0"/>
          </a:p>
          <a:p>
            <a:pPr lvl="1"/>
            <a:r>
              <a:rPr lang="en-GB" altLang="ja-JP" dirty="0" smtClean="0"/>
              <a:t>QCD </a:t>
            </a:r>
            <a:r>
              <a:rPr lang="ja-JP" altLang="en-US" dirty="0" smtClean="0"/>
              <a:t>相図の探査</a:t>
            </a:r>
            <a:endParaRPr lang="en-GB" altLang="ja-JP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LHC </a:t>
            </a:r>
            <a:r>
              <a:rPr lang="ja-JP" altLang="en-US" dirty="0" smtClean="0"/>
              <a:t>エネルギー</a:t>
            </a:r>
            <a:r>
              <a:rPr lang="en-US" altLang="ja-JP" dirty="0" smtClean="0"/>
              <a:t> </a:t>
            </a:r>
            <a:r>
              <a:rPr lang="ja-JP" altLang="en-US" smtClean="0"/>
              <a:t>（以上）</a:t>
            </a:r>
            <a:r>
              <a:rPr lang="en-US" altLang="ja-JP" dirty="0" smtClean="0"/>
              <a:t> </a:t>
            </a:r>
            <a:r>
              <a:rPr lang="ja-JP" altLang="en-US" dirty="0" smtClean="0"/>
              <a:t>における新たな邂逅</a:t>
            </a:r>
            <a:endParaRPr lang="en-GB" dirty="0" smtClean="0"/>
          </a:p>
          <a:p>
            <a:pPr lvl="1"/>
            <a:r>
              <a:rPr lang="ja-JP" altLang="en-US" dirty="0" smtClean="0"/>
              <a:t>物理的に興味深い</a:t>
            </a:r>
            <a:r>
              <a:rPr lang="en-US" altLang="ja-JP" dirty="0" smtClean="0"/>
              <a:t> “</a:t>
            </a:r>
            <a:r>
              <a:rPr lang="ja-JP" altLang="en-US" dirty="0" smtClean="0"/>
              <a:t>中央領域</a:t>
            </a:r>
            <a:r>
              <a:rPr lang="en-US" altLang="ja-JP" dirty="0" smtClean="0"/>
              <a:t>”</a:t>
            </a:r>
          </a:p>
          <a:p>
            <a:pPr lvl="2"/>
            <a:r>
              <a:rPr lang="en-US" altLang="ja-JP" dirty="0" smtClean="0"/>
              <a:t>LHC </a:t>
            </a:r>
            <a:r>
              <a:rPr lang="ja-JP" altLang="en-US" dirty="0" smtClean="0"/>
              <a:t>では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|</a:t>
            </a:r>
            <a:r>
              <a:rPr lang="en-US" altLang="ja-JP" i="1" dirty="0" smtClean="0">
                <a:ea typeface="ＭＳ Ｐゴシック" charset="0"/>
                <a:cs typeface="Symbol" charset="0"/>
              </a:rPr>
              <a:t>y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| ~ 4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まで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（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RHIC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では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|</a:t>
            </a:r>
            <a:r>
              <a:rPr lang="en-US" altLang="ja-JP" i="1" dirty="0" smtClean="0">
                <a:ea typeface="ＭＳ Ｐゴシック" charset="0"/>
                <a:cs typeface="Symbol" charset="0"/>
              </a:rPr>
              <a:t>y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| ~ 2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まで）</a:t>
            </a:r>
            <a:endParaRPr lang="en-GB" altLang="ja-JP" dirty="0" smtClean="0"/>
          </a:p>
          <a:p>
            <a:pPr lvl="1"/>
            <a:r>
              <a:rPr lang="ja-JP" altLang="en-US" dirty="0" smtClean="0"/>
              <a:t>技術的に利点の多い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Symbol" charset="2"/>
                <a:cs typeface="Symbol" charset="2"/>
              </a:rPr>
              <a:t>m</a:t>
            </a:r>
            <a:r>
              <a:rPr lang="en-US" altLang="ja-JP" dirty="0" smtClean="0"/>
              <a:t> </a:t>
            </a:r>
            <a:r>
              <a:rPr lang="ja-JP" altLang="en-US" dirty="0" smtClean="0"/>
              <a:t>粒子測定に好適な</a:t>
            </a:r>
            <a:r>
              <a:rPr lang="en-US" altLang="ja-JP" dirty="0" smtClean="0"/>
              <a:t> “</a:t>
            </a:r>
            <a:r>
              <a:rPr lang="ja-JP" altLang="en-US" dirty="0" smtClean="0"/>
              <a:t>前方領域</a:t>
            </a:r>
            <a:r>
              <a:rPr lang="en-US" altLang="ja-JP" dirty="0" smtClean="0"/>
              <a:t>”</a:t>
            </a:r>
          </a:p>
          <a:p>
            <a:pPr lvl="2"/>
            <a:r>
              <a:rPr lang="en-US" altLang="ja-JP" i="1" dirty="0"/>
              <a:t>e.g.</a:t>
            </a:r>
            <a:r>
              <a:rPr lang="en-US" altLang="ja-JP" dirty="0"/>
              <a:t> </a:t>
            </a:r>
            <a:r>
              <a:rPr lang="en-US" altLang="ja-JP" i="1" dirty="0" smtClean="0"/>
              <a:t>p</a:t>
            </a:r>
            <a:r>
              <a:rPr lang="en-US" altLang="ja-JP" dirty="0" smtClean="0"/>
              <a:t> &gt; 4 </a:t>
            </a:r>
            <a:r>
              <a:rPr lang="en-US" altLang="ja-JP" dirty="0" err="1"/>
              <a:t>GeV</a:t>
            </a:r>
            <a:r>
              <a:rPr lang="en-US" altLang="ja-JP" dirty="0"/>
              <a:t>/</a:t>
            </a:r>
            <a:r>
              <a:rPr lang="en-US" altLang="ja-JP" i="1" dirty="0" smtClean="0"/>
              <a:t>c</a:t>
            </a:r>
            <a:r>
              <a:rPr lang="en-US" altLang="ja-JP" dirty="0" smtClean="0"/>
              <a:t>, </a:t>
            </a:r>
            <a:r>
              <a:rPr lang="en-US" altLang="ja-JP" i="1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&lt; 0.25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/</a:t>
            </a:r>
            <a:r>
              <a:rPr lang="en-US" altLang="ja-JP" i="1" dirty="0" smtClean="0"/>
              <a:t>c</a:t>
            </a:r>
            <a:r>
              <a:rPr lang="en-US" altLang="ja-JP" dirty="0" smtClean="0"/>
              <a:t> → 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|</a:t>
            </a:r>
            <a:r>
              <a:rPr lang="en-US" altLang="ja-JP" i="1" dirty="0">
                <a:ea typeface="ＭＳ Ｐゴシック" charset="0"/>
                <a:cs typeface="Symbol" charset="0"/>
              </a:rPr>
              <a:t>y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| &gt; 3.4</a:t>
            </a:r>
            <a:endParaRPr lang="en-GB" altLang="ja-JP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/>
              <a:t>LHC </a:t>
            </a:r>
            <a:r>
              <a:rPr lang="ja-JP" altLang="en-US" dirty="0" smtClean="0"/>
              <a:t>エネルギー前方領域の新規性</a:t>
            </a:r>
            <a:endParaRPr lang="en-GB" dirty="0"/>
          </a:p>
        </p:txBody>
      </p:sp>
      <p:grpSp>
        <p:nvGrpSpPr>
          <p:cNvPr id="4" name="Grouper 3"/>
          <p:cNvGrpSpPr/>
          <p:nvPr/>
        </p:nvGrpSpPr>
        <p:grpSpPr>
          <a:xfrm>
            <a:off x="899592" y="2276872"/>
            <a:ext cx="3096344" cy="1656184"/>
            <a:chOff x="0" y="1906412"/>
            <a:chExt cx="7073900" cy="3663775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6500" y="3454400"/>
              <a:ext cx="4651418" cy="2115787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906412"/>
              <a:ext cx="7073900" cy="1680261"/>
            </a:xfrm>
            <a:prstGeom prst="rect">
              <a:avLst/>
            </a:prstGeom>
          </p:spPr>
        </p:pic>
      </p:grpSp>
      <p:pic>
        <p:nvPicPr>
          <p:cNvPr id="6" name="図 5" descr="ali-perf-993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2247618"/>
            <a:ext cx="3744417" cy="1901461"/>
          </a:xfrm>
          <a:prstGeom prst="rect">
            <a:avLst/>
          </a:prstGeom>
        </p:spPr>
      </p:pic>
      <p:sp>
        <p:nvSpPr>
          <p:cNvPr id="5" name="日付プレースホルダー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2018/3/31</a:t>
            </a:r>
            <a:endParaRPr lang="ja-JP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クォーク層とハドロン層を結ぶ動的機構</a:t>
            </a:r>
            <a:r>
              <a:rPr lang="en-US" altLang="ja-JP" smtClean="0"/>
              <a:t> - </a:t>
            </a:r>
            <a:r>
              <a:rPr lang="ja-JP" altLang="en-US" smtClean="0"/>
              <a:t>志垣賢太</a:t>
            </a:r>
            <a:endParaRPr 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2F5A13-150D-4748-8988-B4CFDCF42CA6}" type="slidenum">
              <a:rPr lang="en-US" altLang="ja-JP" smtClean="0"/>
              <a:pPr>
                <a:defRPr/>
              </a:pPr>
              <a:t>13</a:t>
            </a:fld>
            <a:r>
              <a:rPr lang="en-US" altLang="ja-JP" smtClean="0"/>
              <a:t>/14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13893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idx="13"/>
          </p:nvPr>
        </p:nvSpPr>
        <p:spPr>
          <a:xfrm>
            <a:off x="457200" y="1143000"/>
            <a:ext cx="8435975" cy="5167313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クォーク層：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物質世界の最基本階層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 eaLnBrk="1" hangingPunct="1"/>
            <a:r>
              <a:rPr lang="ja-JP" altLang="en-US" dirty="0" smtClean="0">
                <a:latin typeface="Franklin Gothic Medium" charset="0"/>
                <a:ea typeface="ＭＳ Ｐゴシック" charset="0"/>
              </a:rPr>
              <a:t>実験：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最近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10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年余でついに手中に</a:t>
            </a:r>
            <a:endParaRPr lang="en-US" altLang="ja-JP" dirty="0" smtClean="0">
              <a:latin typeface="Franklin Gothic Medium" charset="0"/>
              <a:ea typeface="ＭＳ Ｐゴシック" charset="0"/>
            </a:endParaRPr>
          </a:p>
          <a:p>
            <a:pPr lvl="1" eaLnBrk="1" hangingPunct="1"/>
            <a:r>
              <a:rPr lang="ja-JP" altLang="en-US" dirty="0" smtClean="0">
                <a:latin typeface="Franklin Gothic Medium" charset="0"/>
                <a:ea typeface="ＭＳ Ｐゴシック" charset="0"/>
              </a:rPr>
              <a:t>理論：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格子量子色力学による第一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原理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計算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eaLnBrk="1" hangingPunct="1"/>
            <a:r>
              <a:rPr lang="ja-JP" altLang="en-US" dirty="0">
                <a:latin typeface="Franklin Gothic Medium" charset="0"/>
                <a:ea typeface="ＭＳ Ｐゴシック" charset="0"/>
              </a:rPr>
              <a:t>クォーク層とハドロン層を結ぶ特有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の動的機構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 eaLnBrk="1" hangingPunct="1"/>
            <a:r>
              <a:rPr lang="ja-JP" altLang="en-US" dirty="0">
                <a:latin typeface="Franklin Gothic Medium" charset="0"/>
                <a:ea typeface="ＭＳ Ｐゴシック" charset="0"/>
              </a:rPr>
              <a:t>クォーク再結合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（</a:t>
            </a:r>
            <a:r>
              <a:rPr lang="en-US" altLang="ja-JP" i="1" dirty="0">
                <a:latin typeface="Franklin Gothic Medium" charset="0"/>
                <a:ea typeface="ＭＳ Ｐゴシック" charset="0"/>
              </a:rPr>
              <a:t>cf. 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色場破砕）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eaLnBrk="1" hangingPunct="1"/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クォーク対などの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「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サブ階層」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顕在化の期待</a:t>
            </a:r>
            <a:endParaRPr lang="en-US" altLang="ja-JP" dirty="0" smtClean="0">
              <a:latin typeface="Franklin Gothic Medium" charset="0"/>
              <a:ea typeface="ＭＳ Ｐゴシック" charset="0"/>
            </a:endParaRPr>
          </a:p>
          <a:p>
            <a:pPr lvl="1" eaLnBrk="1" hangingPunct="1"/>
            <a:r>
              <a:rPr lang="ja-JP" altLang="en-US" dirty="0" smtClean="0">
                <a:latin typeface="Franklin Gothic Medium" charset="0"/>
                <a:ea typeface="ＭＳ Ｐゴシック" charset="0"/>
              </a:rPr>
              <a:t>色場破砕との系統比較の重要性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/>
            <a:r>
              <a:rPr lang="en-US" altLang="ja-JP" i="1" dirty="0"/>
              <a:t>e.g. </a:t>
            </a:r>
            <a:r>
              <a:rPr lang="ja-JP" altLang="en-US" dirty="0"/>
              <a:t>エキゾチック粒子の生成機構と内部構造</a:t>
            </a:r>
            <a:endParaRPr lang="en-US" altLang="ja-JP" dirty="0"/>
          </a:p>
          <a:p>
            <a:pPr eaLnBrk="1" hangingPunct="1"/>
            <a:r>
              <a:rPr lang="en-US" altLang="ja-JP" dirty="0" smtClean="0">
                <a:latin typeface="Franklin Gothic Medium" charset="0"/>
                <a:ea typeface="ＭＳ Ｐゴシック" charset="0"/>
              </a:rPr>
              <a:t>ALICE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実験：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唯一無二の研究機会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 eaLnBrk="1" hangingPunct="1"/>
            <a:r>
              <a:rPr lang="en-US" altLang="ja-JP" dirty="0">
                <a:latin typeface="Franklin Gothic Medium" charset="0"/>
                <a:ea typeface="ＭＳ Ｐゴシック" charset="0"/>
              </a:rPr>
              <a:t>5 </a:t>
            </a:r>
            <a:r>
              <a:rPr lang="en-US" altLang="ja-JP" dirty="0" err="1">
                <a:latin typeface="Franklin Gothic Medium" charset="0"/>
                <a:ea typeface="ＭＳ Ｐゴシック" charset="0"/>
              </a:rPr>
              <a:t>TeV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</a:t>
            </a:r>
            <a:r>
              <a:rPr lang="en-US" altLang="ja-JP" dirty="0" err="1">
                <a:latin typeface="Franklin Gothic Medium" charset="0"/>
                <a:ea typeface="ＭＳ Ｐゴシック" charset="0"/>
              </a:rPr>
              <a:t>Pb-Pb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衝突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（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2015, 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2018,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（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2021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））</a:t>
            </a:r>
            <a:endParaRPr lang="en-US" altLang="ja-JP" dirty="0" smtClean="0">
              <a:latin typeface="Franklin Gothic Medium" charset="0"/>
              <a:ea typeface="ＭＳ Ｐゴシック" charset="0"/>
            </a:endParaRPr>
          </a:p>
          <a:p>
            <a:pPr lvl="1" eaLnBrk="1" hangingPunct="1"/>
            <a:r>
              <a:rPr lang="ja-JP" altLang="en-US" dirty="0" smtClean="0">
                <a:latin typeface="Franklin Gothic Medium" charset="0"/>
                <a:ea typeface="ＭＳ Ｐゴシック" charset="0"/>
              </a:rPr>
              <a:t>検出器高度化による稀事象探索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（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2021 -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）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>
                <a:latin typeface="Franklin Gothic Medium" charset="0"/>
                <a:ea typeface="ＭＳ Ｐゴシック" charset="0"/>
              </a:rPr>
              <a:t>まとめ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,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おわり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に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2018/3/31</a:t>
            </a:r>
            <a:endParaRPr 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クォーク層とハドロン層を結ぶ動的機構</a:t>
            </a:r>
            <a:r>
              <a:rPr lang="en-US" altLang="ja-JP" smtClean="0"/>
              <a:t> - </a:t>
            </a:r>
            <a:r>
              <a:rPr lang="ja-JP" altLang="en-US" smtClean="0"/>
              <a:t>志垣賢太</a:t>
            </a:r>
            <a:endParaRPr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2F5A13-150D-4748-8988-B4CFDCF42CA6}" type="slidenum">
              <a:rPr lang="en-US" altLang="ja-JP" smtClean="0"/>
              <a:pPr>
                <a:defRPr/>
              </a:pPr>
              <a:t>14</a:t>
            </a:fld>
            <a:r>
              <a:rPr lang="en-US" altLang="ja-JP" smtClean="0"/>
              <a:t>/14</a:t>
            </a:r>
            <a:endParaRPr 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0277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コンテンツ プレースホルダ 4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Franklin Gothic Medium" charset="0"/>
                <a:ea typeface="ＭＳ Ｐゴシック" charset="0"/>
              </a:rPr>
              <a:t>解放クォーク層の発見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 eaLnBrk="1" hangingPunct="1"/>
            <a:r>
              <a:rPr lang="ja-JP" altLang="en-US" dirty="0" smtClean="0">
                <a:latin typeface="Franklin Gothic Medium" charset="0"/>
                <a:ea typeface="ＭＳ Ｐゴシック" charset="0"/>
              </a:rPr>
              <a:t>極初期宇宙発展描像に対する特筆すべき意義</a:t>
            </a:r>
            <a:endParaRPr lang="en-US" altLang="ja-JP" dirty="0" smtClean="0">
              <a:latin typeface="Franklin Gothic Medium" charset="0"/>
              <a:ea typeface="ＭＳ Ｐゴシック" charset="0"/>
            </a:endParaRPr>
          </a:p>
          <a:p>
            <a:pPr eaLnBrk="1" hangingPunct="1"/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クォーク層とハドロン層を結ぶ特有の機構</a:t>
            </a:r>
            <a:endParaRPr lang="en-US" altLang="ja-JP" dirty="0" smtClean="0">
              <a:latin typeface="Franklin Gothic Medium" charset="0"/>
              <a:ea typeface="ＭＳ Ｐゴシック" charset="0"/>
            </a:endParaRPr>
          </a:p>
          <a:p>
            <a:pPr lvl="1" eaLnBrk="1" hangingPunct="1"/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クォーク再結合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（</a:t>
            </a:r>
            <a:r>
              <a:rPr lang="en-US" altLang="ja-JP" i="1" dirty="0" smtClean="0">
                <a:latin typeface="Franklin Gothic Medium" charset="0"/>
                <a:ea typeface="ＭＳ Ｐゴシック" charset="0"/>
              </a:rPr>
              <a:t>cf.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色場破砕）</a:t>
            </a:r>
            <a:endParaRPr lang="en-US" altLang="ja-JP" dirty="0" smtClean="0">
              <a:latin typeface="Franklin Gothic Medium" charset="0"/>
              <a:ea typeface="ＭＳ Ｐゴシック" charset="0"/>
            </a:endParaRPr>
          </a:p>
          <a:p>
            <a:pPr eaLnBrk="1" hangingPunct="1"/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「サブ階層」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顕在化の可能性</a:t>
            </a:r>
            <a:endParaRPr lang="en-US" altLang="ja-JP" dirty="0" smtClean="0">
              <a:latin typeface="Franklin Gothic Medium" charset="0"/>
              <a:ea typeface="ＭＳ Ｐゴシック" charset="0"/>
            </a:endParaRPr>
          </a:p>
          <a:p>
            <a:pPr lvl="1"/>
            <a:r>
              <a:rPr lang="en-US" altLang="ja-JP" i="1" dirty="0" smtClean="0"/>
              <a:t>e.g. </a:t>
            </a:r>
            <a:r>
              <a:rPr lang="ja-JP" altLang="en-US" dirty="0" smtClean="0"/>
              <a:t>エキゾチック粒子の生成機構と内部構造</a:t>
            </a:r>
            <a:endParaRPr lang="en-US" altLang="ja-JP" dirty="0" smtClean="0"/>
          </a:p>
          <a:p>
            <a:pPr eaLnBrk="1" hangingPunct="1"/>
            <a:r>
              <a:rPr lang="ja-JP" altLang="en-US" dirty="0" smtClean="0">
                <a:latin typeface="Franklin Gothic Medium" charset="0"/>
                <a:ea typeface="ＭＳ Ｐゴシック" charset="0"/>
              </a:rPr>
              <a:t>稀事象探索に向けた研究手法</a:t>
            </a:r>
            <a:endParaRPr lang="en-US" altLang="ja-JP" dirty="0" smtClean="0">
              <a:latin typeface="Franklin Gothic Medium" charset="0"/>
              <a:ea typeface="ＭＳ Ｐゴシック" charset="0"/>
            </a:endParaRPr>
          </a:p>
          <a:p>
            <a:pPr lvl="1" eaLnBrk="1" hangingPunct="1"/>
            <a:r>
              <a:rPr lang="en-US" altLang="ja-JP" dirty="0">
                <a:latin typeface="Franklin Gothic Medium" charset="0"/>
                <a:ea typeface="ＭＳ Ｐゴシック" charset="0"/>
              </a:rPr>
              <a:t>LHC 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加速器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ALICE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実験高度化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eaLnBrk="1" hangingPunct="1"/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まとめ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, 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おわりに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</p:txBody>
      </p:sp>
      <p:sp>
        <p:nvSpPr>
          <p:cNvPr id="17410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Franklin Gothic Medium" charset="0"/>
                <a:ea typeface="ＭＳ Ｐゴシック" charset="0"/>
              </a:rPr>
              <a:t>講演概要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2018/3/31</a:t>
            </a:r>
            <a:endParaRPr 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クォーク層とハドロン層を結ぶ動的機構</a:t>
            </a:r>
            <a:r>
              <a:rPr lang="en-US" altLang="ja-JP" smtClean="0"/>
              <a:t> - </a:t>
            </a:r>
            <a:r>
              <a:rPr lang="ja-JP" altLang="en-US" smtClean="0"/>
              <a:t>志垣賢太</a:t>
            </a:r>
            <a:endParaRPr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2F5A13-150D-4748-8988-B4CFDCF42CA6}" type="slidenum">
              <a:rPr lang="en-US" altLang="ja-JP" smtClean="0"/>
              <a:pPr>
                <a:defRPr/>
              </a:pPr>
              <a:t>1</a:t>
            </a:fld>
            <a:r>
              <a:rPr lang="en-US" altLang="ja-JP" smtClean="0"/>
              <a:t>/14</a:t>
            </a:r>
            <a:endParaRPr 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3546470"/>
      </p:ext>
    </p:extLst>
  </p:cSld>
  <p:clrMapOvr>
    <a:masterClrMapping/>
  </p:clrMapOvr>
  <p:transition xmlns:p14="http://schemas.microsoft.com/office/powerpoint/2010/main" spd="slow" advTm="54474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/>
          <p:cNvGrpSpPr>
            <a:grpSpLocks/>
          </p:cNvGrpSpPr>
          <p:nvPr/>
        </p:nvGrpSpPr>
        <p:grpSpPr bwMode="auto">
          <a:xfrm>
            <a:off x="900113" y="1196975"/>
            <a:ext cx="7151687" cy="5135563"/>
            <a:chOff x="385" y="799"/>
            <a:chExt cx="4505" cy="3235"/>
          </a:xfrm>
        </p:grpSpPr>
        <p:pic>
          <p:nvPicPr>
            <p:cNvPr id="24582" name="Picture 3" descr="9108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799"/>
              <a:ext cx="2235" cy="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 Box 4"/>
            <p:cNvSpPr txBox="1">
              <a:spLocks noChangeArrowheads="1"/>
            </p:cNvSpPr>
            <p:nvPr/>
          </p:nvSpPr>
          <p:spPr bwMode="auto">
            <a:xfrm>
              <a:off x="3334" y="3798"/>
              <a:ext cx="15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800">
                  <a:solidFill>
                    <a:schemeClr val="bg2"/>
                  </a:solidFill>
                </a:rPr>
                <a:t>宇宙開闢 （ビッグバン）</a:t>
              </a:r>
              <a:endParaRPr lang="en-US" altLang="ja-JP" sz="1800">
                <a:solidFill>
                  <a:schemeClr val="bg2"/>
                </a:solidFill>
                <a:latin typeface="Franklin Gothic Medium" charset="0"/>
                <a:ea typeface="HG創英角ﾎﾟｯﾌﾟ体" charset="0"/>
                <a:cs typeface="HG創英角ﾎﾟｯﾌﾟ体" charset="0"/>
              </a:endParaRPr>
            </a:p>
          </p:txBody>
        </p:sp>
        <p:sp>
          <p:nvSpPr>
            <p:cNvPr id="24584" name="AutoShape 5"/>
            <p:cNvSpPr>
              <a:spLocks noChangeArrowheads="1"/>
            </p:cNvSpPr>
            <p:nvPr/>
          </p:nvSpPr>
          <p:spPr bwMode="auto">
            <a:xfrm flipH="1">
              <a:off x="2630" y="2750"/>
              <a:ext cx="697" cy="242"/>
            </a:xfrm>
            <a:prstGeom prst="homePlate">
              <a:avLst>
                <a:gd name="adj" fmla="val 7200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Franklin Gothic Medium" charset="0"/>
                  <a:ea typeface="HGSｺﾞｼｯｸE" charset="0"/>
                  <a:cs typeface="HGSｺﾞｼｯｸE" charset="0"/>
                </a:rPr>
                <a:t>10</a:t>
              </a:r>
              <a:r>
                <a:rPr lang="en-US" altLang="ja-JP" baseline="30000">
                  <a:latin typeface="Franklin Gothic Medium" charset="0"/>
                  <a:ea typeface="HGSｺﾞｼｯｸE" charset="0"/>
                  <a:cs typeface="HGSｺﾞｼｯｸE" charset="0"/>
                </a:rPr>
                <a:t>-6 </a:t>
              </a:r>
              <a:r>
                <a:rPr lang="en-US" altLang="ja-JP">
                  <a:latin typeface="Franklin Gothic Medium" charset="0"/>
                  <a:ea typeface="HGSｺﾞｼｯｸE" charset="0"/>
                  <a:cs typeface="HGSｺﾞｼｯｸE" charset="0"/>
                </a:rPr>
                <a:t>s</a:t>
              </a:r>
            </a:p>
          </p:txBody>
        </p:sp>
        <p:sp>
          <p:nvSpPr>
            <p:cNvPr id="24585" name="AutoShape 6"/>
            <p:cNvSpPr>
              <a:spLocks noChangeArrowheads="1"/>
            </p:cNvSpPr>
            <p:nvPr/>
          </p:nvSpPr>
          <p:spPr bwMode="auto">
            <a:xfrm flipH="1">
              <a:off x="2631" y="3793"/>
              <a:ext cx="697" cy="241"/>
            </a:xfrm>
            <a:prstGeom prst="homePlate">
              <a:avLst>
                <a:gd name="adj" fmla="val 7230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Franklin Gothic Medium" charset="0"/>
                  <a:ea typeface="HGSｺﾞｼｯｸE" charset="0"/>
                  <a:cs typeface="HGSｺﾞｼｯｸE" charset="0"/>
                </a:rPr>
                <a:t>0.00 s</a:t>
              </a:r>
              <a:endParaRPr lang="en-US" altLang="ja-JP">
                <a:latin typeface="Franklin Gothic Medium" charset="0"/>
              </a:endParaRPr>
            </a:p>
          </p:txBody>
        </p:sp>
        <p:sp>
          <p:nvSpPr>
            <p:cNvPr id="24586" name="AutoShape 7"/>
            <p:cNvSpPr>
              <a:spLocks noChangeArrowheads="1"/>
            </p:cNvSpPr>
            <p:nvPr/>
          </p:nvSpPr>
          <p:spPr bwMode="auto">
            <a:xfrm flipH="1">
              <a:off x="2630" y="2069"/>
              <a:ext cx="697" cy="241"/>
            </a:xfrm>
            <a:prstGeom prst="homePlate">
              <a:avLst>
                <a:gd name="adj" fmla="val 7230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Franklin Gothic Medium" charset="0"/>
                  <a:ea typeface="HGSｺﾞｼｯｸE" charset="0"/>
                  <a:cs typeface="HGSｺﾞｼｯｸE" charset="0"/>
                </a:rPr>
                <a:t>10</a:t>
              </a:r>
              <a:r>
                <a:rPr lang="en-US" altLang="ja-JP" baseline="30000">
                  <a:latin typeface="Franklin Gothic Medium" charset="0"/>
                  <a:ea typeface="HGSｺﾞｼｯｸE" charset="0"/>
                  <a:cs typeface="HGSｺﾞｼｯｸE" charset="0"/>
                </a:rPr>
                <a:t>12 </a:t>
              </a:r>
              <a:r>
                <a:rPr lang="en-US" altLang="ja-JP">
                  <a:latin typeface="Franklin Gothic Medium" charset="0"/>
                  <a:ea typeface="HGSｺﾞｼｯｸE" charset="0"/>
                  <a:cs typeface="HGSｺﾞｼｯｸE" charset="0"/>
                </a:rPr>
                <a:t>s</a:t>
              </a:r>
            </a:p>
          </p:txBody>
        </p:sp>
        <p:sp>
          <p:nvSpPr>
            <p:cNvPr id="24587" name="AutoShape 8"/>
            <p:cNvSpPr>
              <a:spLocks noChangeArrowheads="1"/>
            </p:cNvSpPr>
            <p:nvPr/>
          </p:nvSpPr>
          <p:spPr bwMode="auto">
            <a:xfrm flipH="1">
              <a:off x="2630" y="2432"/>
              <a:ext cx="697" cy="241"/>
            </a:xfrm>
            <a:prstGeom prst="homePlate">
              <a:avLst>
                <a:gd name="adj" fmla="val 7230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Franklin Gothic Medium" charset="0"/>
                  <a:ea typeface="HGSｺﾞｼｯｸE" charset="0"/>
                  <a:cs typeface="HGSｺﾞｼｯｸE" charset="0"/>
                </a:rPr>
                <a:t>10</a:t>
              </a:r>
              <a:r>
                <a:rPr lang="en-US" altLang="ja-JP" baseline="30000">
                  <a:latin typeface="Franklin Gothic Medium" charset="0"/>
                  <a:ea typeface="HGSｺﾞｼｯｸE" charset="0"/>
                  <a:cs typeface="HGSｺﾞｼｯｸE" charset="0"/>
                </a:rPr>
                <a:t>2 </a:t>
              </a:r>
              <a:r>
                <a:rPr lang="en-US" altLang="ja-JP">
                  <a:latin typeface="Franklin Gothic Medium" charset="0"/>
                  <a:ea typeface="HGSｺﾞｼｯｸE" charset="0"/>
                  <a:cs typeface="HGSｺﾞｼｯｸE" charset="0"/>
                </a:rPr>
                <a:t>s</a:t>
              </a:r>
            </a:p>
          </p:txBody>
        </p:sp>
        <p:sp>
          <p:nvSpPr>
            <p:cNvPr id="24588" name="AutoShape 9"/>
            <p:cNvSpPr>
              <a:spLocks noChangeArrowheads="1"/>
            </p:cNvSpPr>
            <p:nvPr/>
          </p:nvSpPr>
          <p:spPr bwMode="auto">
            <a:xfrm flipH="1">
              <a:off x="2631" y="1661"/>
              <a:ext cx="697" cy="241"/>
            </a:xfrm>
            <a:prstGeom prst="homePlate">
              <a:avLst>
                <a:gd name="adj" fmla="val 7230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Franklin Gothic Medium" charset="0"/>
                  <a:ea typeface="HGSｺﾞｼｯｸE" charset="0"/>
                  <a:cs typeface="HGSｺﾞｼｯｸE" charset="0"/>
                </a:rPr>
                <a:t>1 by</a:t>
              </a:r>
            </a:p>
          </p:txBody>
        </p:sp>
        <p:sp>
          <p:nvSpPr>
            <p:cNvPr id="24589" name="AutoShape 10"/>
            <p:cNvSpPr>
              <a:spLocks noChangeArrowheads="1"/>
            </p:cNvSpPr>
            <p:nvPr/>
          </p:nvSpPr>
          <p:spPr bwMode="auto">
            <a:xfrm flipH="1">
              <a:off x="2630" y="1071"/>
              <a:ext cx="697" cy="242"/>
            </a:xfrm>
            <a:prstGeom prst="homePlate">
              <a:avLst>
                <a:gd name="adj" fmla="val 7200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>
                  <a:latin typeface="Franklin Gothic Medium" charset="0"/>
                  <a:ea typeface="HGSｺﾞｼｯｸE" charset="0"/>
                  <a:cs typeface="HGSｺﾞｼｯｸE" charset="0"/>
                </a:rPr>
                <a:t>14 by</a:t>
              </a:r>
            </a:p>
          </p:txBody>
        </p:sp>
        <p:sp>
          <p:nvSpPr>
            <p:cNvPr id="24590" name="Text Box 12"/>
            <p:cNvSpPr txBox="1">
              <a:spLocks noChangeArrowheads="1"/>
            </p:cNvSpPr>
            <p:nvPr/>
          </p:nvSpPr>
          <p:spPr bwMode="auto">
            <a:xfrm>
              <a:off x="3334" y="2065"/>
              <a:ext cx="8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800">
                  <a:solidFill>
                    <a:schemeClr val="bg2"/>
                  </a:solidFill>
                </a:rPr>
                <a:t>原子の生成</a:t>
              </a:r>
              <a:endParaRPr lang="en-US" altLang="ja-JP" sz="1800">
                <a:solidFill>
                  <a:schemeClr val="bg2"/>
                </a:solidFill>
              </a:endParaRPr>
            </a:p>
          </p:txBody>
        </p:sp>
        <p:sp>
          <p:nvSpPr>
            <p:cNvPr id="24591" name="Text Box 13"/>
            <p:cNvSpPr txBox="1">
              <a:spLocks noChangeArrowheads="1"/>
            </p:cNvSpPr>
            <p:nvPr/>
          </p:nvSpPr>
          <p:spPr bwMode="auto">
            <a:xfrm>
              <a:off x="3334" y="2428"/>
              <a:ext cx="9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800">
                  <a:solidFill>
                    <a:schemeClr val="bg2"/>
                  </a:solidFill>
                </a:rPr>
                <a:t>原子核の生成</a:t>
              </a:r>
              <a:endParaRPr lang="en-US" altLang="ja-JP" sz="1800">
                <a:solidFill>
                  <a:schemeClr val="bg2"/>
                </a:solidFill>
              </a:endParaRPr>
            </a:p>
          </p:txBody>
        </p:sp>
        <p:sp>
          <p:nvSpPr>
            <p:cNvPr id="24592" name="Text Box 14"/>
            <p:cNvSpPr txBox="1">
              <a:spLocks noChangeArrowheads="1"/>
            </p:cNvSpPr>
            <p:nvPr/>
          </p:nvSpPr>
          <p:spPr bwMode="auto">
            <a:xfrm>
              <a:off x="3334" y="1657"/>
              <a:ext cx="1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800">
                  <a:solidFill>
                    <a:schemeClr val="bg2"/>
                  </a:solidFill>
                </a:rPr>
                <a:t>銀河・天体の生成</a:t>
              </a:r>
              <a:endParaRPr lang="en-US" altLang="ja-JP" sz="1800">
                <a:solidFill>
                  <a:schemeClr val="bg2"/>
                </a:solidFill>
                <a:latin typeface="Franklin Gothic Medium" charset="0"/>
                <a:ea typeface="HG創英角ﾎﾟｯﾌﾟ体" charset="0"/>
                <a:cs typeface="HG創英角ﾎﾟｯﾌﾟ体" charset="0"/>
              </a:endParaRPr>
            </a:p>
          </p:txBody>
        </p:sp>
        <p:sp>
          <p:nvSpPr>
            <p:cNvPr id="24593" name="Text Box 16"/>
            <p:cNvSpPr txBox="1">
              <a:spLocks noChangeArrowheads="1"/>
            </p:cNvSpPr>
            <p:nvPr/>
          </p:nvSpPr>
          <p:spPr bwMode="auto">
            <a:xfrm>
              <a:off x="3334" y="1076"/>
              <a:ext cx="15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800">
                  <a:solidFill>
                    <a:schemeClr val="bg2"/>
                  </a:solidFill>
                  <a:latin typeface="Franklin Gothic Medium" charset="0"/>
                </a:rPr>
                <a:t>生命誕生： 現在</a:t>
              </a:r>
              <a:endParaRPr lang="en-US" altLang="ja-JP" sz="1800">
                <a:solidFill>
                  <a:schemeClr val="bg2"/>
                </a:solidFill>
                <a:latin typeface="Franklin Gothic Medium" charset="0"/>
                <a:ea typeface="HG創英角ﾎﾟｯﾌﾟ体" charset="0"/>
                <a:cs typeface="HG創英角ﾎﾟｯﾌﾟ体" charset="0"/>
              </a:endParaRPr>
            </a:p>
          </p:txBody>
        </p:sp>
        <p:sp>
          <p:nvSpPr>
            <p:cNvPr id="24594" name="Text Box 17"/>
            <p:cNvSpPr txBox="1">
              <a:spLocks noChangeArrowheads="1"/>
            </p:cNvSpPr>
            <p:nvPr/>
          </p:nvSpPr>
          <p:spPr bwMode="auto">
            <a:xfrm>
              <a:off x="3334" y="2741"/>
              <a:ext cx="1178" cy="57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800">
                  <a:solidFill>
                    <a:schemeClr val="bg2"/>
                  </a:solidFill>
                </a:rPr>
                <a:t>クォークの閉込</a:t>
              </a:r>
            </a:p>
            <a:p>
              <a:r>
                <a:rPr lang="ja-JP" altLang="en-US" sz="1800">
                  <a:solidFill>
                    <a:schemeClr val="bg2"/>
                  </a:solidFill>
                </a:rPr>
                <a:t>反クォークの消滅</a:t>
              </a:r>
            </a:p>
            <a:p>
              <a:r>
                <a:rPr lang="ja-JP" altLang="en-US" sz="1800">
                  <a:solidFill>
                    <a:schemeClr val="bg2"/>
                  </a:solidFill>
                </a:rPr>
                <a:t>クォークの生成</a:t>
              </a:r>
              <a:endParaRPr lang="en-US" altLang="ja-JP" sz="1800">
                <a:solidFill>
                  <a:schemeClr val="bg2"/>
                </a:solidFill>
                <a:latin typeface="Franklin Gothic Medium" charset="0"/>
                <a:ea typeface="HG創英角ﾎﾟｯﾌﾟ体" charset="0"/>
                <a:cs typeface="HG創英角ﾎﾟｯﾌﾟ体" charset="0"/>
              </a:endParaRPr>
            </a:p>
          </p:txBody>
        </p:sp>
      </p:grpSp>
      <p:sp>
        <p:nvSpPr>
          <p:cNvPr id="24578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70788" cy="836613"/>
          </a:xfrm>
        </p:spPr>
        <p:txBody>
          <a:bodyPr/>
          <a:lstStyle/>
          <a:p>
            <a:r>
              <a:rPr lang="ja-JP" altLang="en-US">
                <a:latin typeface="Franklin Gothic Medium" charset="0"/>
                <a:ea typeface="ＭＳ Ｐゴシック" charset="0"/>
              </a:rPr>
              <a:t>宇宙の歴史とクォーク物理学</a:t>
            </a:r>
            <a:endParaRPr lang="en-US" altLang="ja-JP">
              <a:latin typeface="Franklin Gothic Medium" charset="0"/>
              <a:ea typeface="ＭＳ Ｐゴシック" charset="0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2018/3/31</a:t>
            </a:r>
            <a:endParaRPr 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クォーク層とハドロン層を結ぶ動的機構</a:t>
            </a:r>
            <a:r>
              <a:rPr lang="en-US" altLang="ja-JP" smtClean="0"/>
              <a:t> - </a:t>
            </a:r>
            <a:r>
              <a:rPr lang="ja-JP" altLang="en-US" smtClean="0"/>
              <a:t>志垣賢太</a:t>
            </a:r>
            <a:endParaRPr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2F5A13-150D-4748-8988-B4CFDCF42CA6}" type="slidenum">
              <a:rPr lang="en-US" altLang="ja-JP" smtClean="0"/>
              <a:pPr>
                <a:defRPr/>
              </a:pPr>
              <a:t>2</a:t>
            </a:fld>
            <a:r>
              <a:rPr lang="en-US" altLang="ja-JP" smtClean="0"/>
              <a:t>/14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1025476058"/>
      </p:ext>
    </p:extLst>
  </p:cSld>
  <p:clrMapOvr>
    <a:masterClrMapping/>
  </p:clrMapOvr>
  <p:transition xmlns:p14="http://schemas.microsoft.com/office/powerpoint/2010/main" advTm="37392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実験的に遡り得る唯一の初期宇宙相転移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>
              <a:defRPr/>
            </a:pP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宇宙発展を理解するパラダイムの実証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（または反証）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marL="457200" lvl="1" indent="0">
              <a:buFontTx/>
              <a:buNone/>
              <a:defRPr/>
            </a:pP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↔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相転移の残渣検出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>
              <a:defRPr/>
            </a:pPr>
            <a:endParaRPr lang="ja-JP" altLang="en-US" dirty="0">
              <a:latin typeface="Franklin Gothic Medium" charset="0"/>
              <a:ea typeface="ＭＳ Ｐゴシック" charset="0"/>
            </a:endParaRPr>
          </a:p>
        </p:txBody>
      </p:sp>
      <p:sp>
        <p:nvSpPr>
          <p:cNvPr id="28674" name="タイトル 2"/>
          <p:cNvSpPr>
            <a:spLocks noGrp="1"/>
          </p:cNvSpPr>
          <p:nvPr>
            <p:ph type="title"/>
          </p:nvPr>
        </p:nvSpPr>
        <p:spPr>
          <a:xfrm>
            <a:off x="457200" y="0"/>
            <a:ext cx="7570788" cy="836613"/>
          </a:xfrm>
        </p:spPr>
        <p:txBody>
          <a:bodyPr/>
          <a:lstStyle/>
          <a:p>
            <a:r>
              <a:rPr lang="ja-JP" altLang="en-US" dirty="0" smtClean="0">
                <a:latin typeface="Franklin Gothic Medium" charset="0"/>
                <a:ea typeface="ＭＳ Ｐゴシック" charset="0"/>
              </a:rPr>
              <a:t>極初期宇宙物理における特筆意義</a:t>
            </a:r>
            <a:endParaRPr lang="ja-JP" altLang="en-US" dirty="0">
              <a:latin typeface="Franklin Gothic Medium" charset="0"/>
              <a:ea typeface="ＭＳ Ｐゴシック" charset="0"/>
            </a:endParaRPr>
          </a:p>
        </p:txBody>
      </p:sp>
      <p:graphicFrame>
        <p:nvGraphicFramePr>
          <p:cNvPr id="28675" name="オブジェクト 1"/>
          <p:cNvGraphicFramePr>
            <a:graphicFrameLocks noChangeAspect="1"/>
          </p:cNvGraphicFramePr>
          <p:nvPr/>
        </p:nvGraphicFramePr>
        <p:xfrm>
          <a:off x="2771775" y="2576513"/>
          <a:ext cx="5256213" cy="371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8" name="Acrobat Document" r:id="rId3" imgW="10693400" imgH="7581900" progId="AcroExch.Document.7">
                  <p:embed/>
                </p:oleObj>
              </mc:Choice>
              <mc:Fallback>
                <p:oleObj name="Acrobat Document" r:id="rId3" imgW="10693400" imgH="75819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576513"/>
                        <a:ext cx="5256213" cy="371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27088" y="5922963"/>
            <a:ext cx="2089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dirty="0">
                <a:solidFill>
                  <a:srgbClr val="0000FF"/>
                </a:solidFill>
                <a:latin typeface="+mn-lt"/>
              </a:rPr>
              <a:t>本間謙輔</a:t>
            </a:r>
            <a:r>
              <a:rPr lang="en-US" altLang="ja-JP" sz="1600" dirty="0">
                <a:solidFill>
                  <a:srgbClr val="0000FF"/>
                </a:solidFill>
                <a:latin typeface="+mn-lt"/>
              </a:rPr>
              <a:t> 2008/09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2018/3/31</a:t>
            </a:r>
            <a:endParaRPr 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クォーク層とハドロン層を結ぶ動的機構</a:t>
            </a:r>
            <a:r>
              <a:rPr lang="en-US" altLang="ja-JP" smtClean="0"/>
              <a:t> - </a:t>
            </a:r>
            <a:r>
              <a:rPr lang="ja-JP" altLang="en-US" smtClean="0"/>
              <a:t>志垣賢太</a:t>
            </a:r>
            <a:endParaRPr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2F5A13-150D-4748-8988-B4CFDCF42CA6}" type="slidenum">
              <a:rPr lang="en-US" altLang="ja-JP" smtClean="0"/>
              <a:pPr>
                <a:defRPr/>
              </a:pPr>
              <a:t>3</a:t>
            </a:fld>
            <a:r>
              <a:rPr lang="en-US" altLang="ja-JP" smtClean="0"/>
              <a:t>/14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284711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70788" cy="836613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Franklin Gothic Medium" charset="0"/>
                <a:ea typeface="ＭＳ Ｐゴシック" charset="0"/>
              </a:rPr>
              <a:t>解放クォーク層の発見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（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RHIC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加速器）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62313" y="365125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ea typeface="ＭＳ ゴシック" charset="0"/>
                <a:cs typeface="ＭＳ ゴシック" charset="0"/>
              </a:rPr>
              <a:t>The matter may melt and/or regenerate J/</a:t>
            </a:r>
            <a:r>
              <a:rPr lang="en-US" altLang="ja-JP" sz="1800">
                <a:latin typeface="Symbol" charset="0"/>
                <a:ea typeface="ＭＳ ゴシック" charset="0"/>
                <a:cs typeface="ＭＳ ゴシック" charset="0"/>
              </a:rPr>
              <a:t>y</a:t>
            </a:r>
            <a:r>
              <a:rPr lang="en-US" altLang="ja-JP" sz="1800">
                <a:ea typeface="ＭＳ ゴシック" charset="0"/>
                <a:cs typeface="ＭＳ ゴシック" charset="0"/>
              </a:rPr>
              <a:t>’s</a:t>
            </a:r>
            <a:endParaRPr lang="en-US" altLang="ja-JP" sz="1800">
              <a:latin typeface="Symbol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00313" y="3071813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chemeClr val="accent2"/>
                </a:solidFill>
                <a:ea typeface="ＭＳ ゴシック" charset="0"/>
                <a:cs typeface="ＭＳ ゴシック" charset="0"/>
              </a:rPr>
              <a:t>The matter is dense</a:t>
            </a:r>
          </a:p>
        </p:txBody>
      </p:sp>
      <p:pic>
        <p:nvPicPr>
          <p:cNvPr id="11" name="Picture 13" descr="Fig1_w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076700"/>
            <a:ext cx="30321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ppg0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4276725"/>
            <a:ext cx="22542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cdirpho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614738"/>
            <a:ext cx="2468562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047750" y="5643563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rgbClr val="0066FF"/>
                </a:solidFill>
                <a:ea typeface="ＭＳ ゴシック" charset="0"/>
                <a:cs typeface="ＭＳ ゴシック" charset="0"/>
              </a:rPr>
              <a:t>The matter modifies jets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781800" y="5929313"/>
            <a:ext cx="18986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rgbClr val="FF3300"/>
                </a:solidFill>
                <a:ea typeface="ＭＳ ゴシック" charset="0"/>
                <a:cs typeface="ＭＳ ゴシック" charset="0"/>
              </a:rPr>
              <a:t>The matter is hot</a:t>
            </a:r>
          </a:p>
        </p:txBody>
      </p:sp>
      <p:pic>
        <p:nvPicPr>
          <p:cNvPr id="17" name="Picture 22" descr="HQElo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181100"/>
            <a:ext cx="3214687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3" descr="HQFl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643063"/>
            <a:ext cx="3857625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248400" y="3071813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solidFill>
                  <a:srgbClr val="FFC000"/>
                </a:solidFill>
                <a:ea typeface="ＭＳ ゴシック" charset="0"/>
                <a:cs typeface="ＭＳ ゴシック" charset="0"/>
              </a:rPr>
              <a:t>The matter is strongly coupled</a:t>
            </a: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57375"/>
            <a:ext cx="2286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3"/>
          <p:cNvSpPr>
            <a:spLocks noGrp="1" noChangeArrowheads="1"/>
          </p:cNvSpPr>
          <p:nvPr>
            <p:ph idx="13"/>
          </p:nvPr>
        </p:nvSpPr>
        <p:spPr>
          <a:xfrm>
            <a:off x="457200" y="1125538"/>
            <a:ext cx="8229600" cy="5111750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Franklin Gothic Medium" charset="0"/>
                <a:ea typeface="ＭＳ Ｐゴシック" charset="0"/>
              </a:rPr>
              <a:t>パートン由来： クォーク自由度顕在化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, 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色価遮蔽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 eaLnBrk="1" hangingPunct="1"/>
            <a:r>
              <a:rPr lang="ja-JP" altLang="en-US" dirty="0">
                <a:latin typeface="Franklin Gothic Medium" charset="0"/>
                <a:ea typeface="ＭＳ Ｐゴシック" charset="0"/>
              </a:rPr>
              <a:t>構成クォーク数スケーリング則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 eaLnBrk="1" hangingPunct="1"/>
            <a:r>
              <a:rPr lang="en-US" altLang="ja-JP" dirty="0">
                <a:latin typeface="Franklin Gothic Medium" charset="0"/>
                <a:ea typeface="ＭＳ Ｐゴシック" charset="0"/>
              </a:rPr>
              <a:t>J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/</a:t>
            </a:r>
            <a:r>
              <a:rPr lang="en-US" altLang="ja-JP" dirty="0" smtClean="0">
                <a:latin typeface="Symbol" charset="0"/>
                <a:ea typeface="ＭＳ Ｐゴシック" charset="0"/>
              </a:rPr>
              <a:t>y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収量抑制</a:t>
            </a:r>
          </a:p>
          <a:p>
            <a:pPr eaLnBrk="1" hangingPunct="1"/>
            <a:r>
              <a:rPr lang="ja-JP" altLang="en-US" dirty="0">
                <a:latin typeface="Franklin Gothic Medium" charset="0"/>
                <a:ea typeface="ＭＳ Ｐゴシック" charset="0"/>
              </a:rPr>
              <a:t>稠密：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クォークのエネルギー損失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 eaLnBrk="1" hangingPunct="1"/>
            <a:r>
              <a:rPr lang="ja-JP" altLang="en-US" dirty="0">
                <a:latin typeface="Franklin Gothic Medium" charset="0"/>
                <a:ea typeface="ＭＳ Ｐゴシック" charset="0"/>
              </a:rPr>
              <a:t>ジェット （高横運動量ハドロン） 収量抑制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 eaLnBrk="1" hangingPunct="1"/>
            <a:r>
              <a:rPr lang="ja-JP" altLang="en-US" dirty="0">
                <a:latin typeface="Franklin Gothic Medium" charset="0"/>
                <a:ea typeface="ＭＳ Ｐゴシック" charset="0"/>
              </a:rPr>
              <a:t>ジェット形状変化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eaLnBrk="1" hangingPunct="1"/>
            <a:r>
              <a:rPr lang="ja-JP" altLang="en-US" dirty="0">
                <a:latin typeface="Franklin Gothic Medium" charset="0"/>
                <a:ea typeface="ＭＳ Ｐゴシック" charset="0"/>
              </a:rPr>
              <a:t>強結合：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完全流体</a:t>
            </a:r>
          </a:p>
          <a:p>
            <a:pPr lvl="1" eaLnBrk="1" hangingPunct="1"/>
            <a:r>
              <a:rPr lang="ja-JP" altLang="en-US" dirty="0">
                <a:latin typeface="Franklin Gothic Medium" charset="0"/>
                <a:ea typeface="ＭＳ Ｐゴシック" charset="0"/>
              </a:rPr>
              <a:t>流体力学で記述される集団運動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eaLnBrk="1" hangingPunct="1"/>
            <a:r>
              <a:rPr lang="ja-JP" altLang="en-US" dirty="0">
                <a:latin typeface="Franklin Gothic Medium" charset="0"/>
                <a:ea typeface="ＭＳ Ｐゴシック" charset="0"/>
              </a:rPr>
              <a:t>高エネルギー密度：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高温熱輻射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 eaLnBrk="1" hangingPunct="1"/>
            <a:r>
              <a:rPr lang="ja-JP" altLang="en-US" dirty="0">
                <a:latin typeface="Franklin Gothic Medium" charset="0"/>
                <a:ea typeface="ＭＳ Ｐゴシック" charset="0"/>
              </a:rPr>
              <a:t>熱輻射 （仮想） 光子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2018/3/31</a:t>
            </a:r>
            <a:endParaRPr 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クォーク層とハドロン層を結ぶ動的機構</a:t>
            </a:r>
            <a:r>
              <a:rPr lang="en-US" altLang="ja-JP" smtClean="0"/>
              <a:t> - </a:t>
            </a:r>
            <a:r>
              <a:rPr lang="ja-JP" altLang="en-US" smtClean="0"/>
              <a:t>志垣賢太</a:t>
            </a:r>
            <a:endParaRPr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2F5A13-150D-4748-8988-B4CFDCF42CA6}" type="slidenum">
              <a:rPr lang="en-US" altLang="ja-JP" smtClean="0"/>
              <a:pPr>
                <a:defRPr/>
              </a:pPr>
              <a:t>4</a:t>
            </a:fld>
            <a:r>
              <a:rPr lang="en-US" altLang="ja-JP" smtClean="0"/>
              <a:t>/14</a:t>
            </a:r>
            <a:endParaRPr lang="ja-JP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103354"/>
      </p:ext>
    </p:extLst>
  </p:cSld>
  <p:clrMapOvr>
    <a:masterClrMapping/>
  </p:clrMapOvr>
  <p:transition xmlns:p14="http://schemas.microsoft.com/office/powerpoint/2010/main" spd="slow" advTm="4416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3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863" name="Picture 15" descr="Rcp_4060_seq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r="8197"/>
          <a:stretch>
            <a:fillRect/>
          </a:stretch>
        </p:blipFill>
        <p:spPr bwMode="auto">
          <a:xfrm>
            <a:off x="1131888" y="2133600"/>
            <a:ext cx="6248400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864" name="Rectangle 16"/>
          <p:cNvSpPr>
            <a:spLocks noChangeArrowheads="1"/>
          </p:cNvSpPr>
          <p:nvPr/>
        </p:nvSpPr>
        <p:spPr bwMode="auto">
          <a:xfrm>
            <a:off x="5453063" y="3403600"/>
            <a:ext cx="1263650" cy="457200"/>
          </a:xfrm>
          <a:prstGeom prst="rect">
            <a:avLst/>
          </a:prstGeom>
          <a:solidFill>
            <a:srgbClr val="FF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ja-JP" altLang="en-US" dirty="0"/>
              <a:t>バリオン</a:t>
            </a:r>
            <a:endParaRPr kumimoji="0" lang="en-US" altLang="ja-JP" dirty="0">
              <a:latin typeface="Times" charset="0"/>
            </a:endParaRPr>
          </a:p>
        </p:txBody>
      </p:sp>
      <p:sp>
        <p:nvSpPr>
          <p:cNvPr id="590865" name="Rectangle 17"/>
          <p:cNvSpPr>
            <a:spLocks noChangeArrowheads="1"/>
          </p:cNvSpPr>
          <p:nvPr/>
        </p:nvSpPr>
        <p:spPr bwMode="auto">
          <a:xfrm>
            <a:off x="4460875" y="4700588"/>
            <a:ext cx="1263650" cy="457200"/>
          </a:xfrm>
          <a:prstGeom prst="rect">
            <a:avLst/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kumimoji="0" lang="ja-JP" altLang="en-US" b="1" dirty="0">
                <a:solidFill>
                  <a:schemeClr val="bg1"/>
                </a:solidFill>
              </a:rPr>
              <a:t>中間子</a:t>
            </a:r>
            <a:endParaRPr kumimoji="0" lang="ja-JP" altLang="en-US" b="1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590866" name="Freeform 18"/>
          <p:cNvSpPr>
            <a:spLocks/>
          </p:cNvSpPr>
          <p:nvPr/>
        </p:nvSpPr>
        <p:spPr bwMode="auto">
          <a:xfrm>
            <a:off x="2503488" y="3608388"/>
            <a:ext cx="4337050" cy="838200"/>
          </a:xfrm>
          <a:custGeom>
            <a:avLst/>
            <a:gdLst>
              <a:gd name="T0" fmla="*/ 0 w 2732"/>
              <a:gd name="T1" fmla="*/ 2147483647 h 528"/>
              <a:gd name="T2" fmla="*/ 2147483647 w 2732"/>
              <a:gd name="T3" fmla="*/ 2147483647 h 528"/>
              <a:gd name="T4" fmla="*/ 2147483647 w 2732"/>
              <a:gd name="T5" fmla="*/ 2147483647 h 528"/>
              <a:gd name="T6" fmla="*/ 2147483647 w 2732"/>
              <a:gd name="T7" fmla="*/ 2147483647 h 528"/>
              <a:gd name="T8" fmla="*/ 2147483647 w 2732"/>
              <a:gd name="T9" fmla="*/ 2147483647 h 528"/>
              <a:gd name="T10" fmla="*/ 2147483647 w 2732"/>
              <a:gd name="T11" fmla="*/ 2147483647 h 528"/>
              <a:gd name="T12" fmla="*/ 2147483647 w 2732"/>
              <a:gd name="T13" fmla="*/ 2147483647 h 528"/>
              <a:gd name="T14" fmla="*/ 2147483647 w 2732"/>
              <a:gd name="T15" fmla="*/ 2147483647 h 528"/>
              <a:gd name="T16" fmla="*/ 2147483647 w 2732"/>
              <a:gd name="T17" fmla="*/ 2147483647 h 528"/>
              <a:gd name="T18" fmla="*/ 2147483647 w 2732"/>
              <a:gd name="T19" fmla="*/ 2147483647 h 528"/>
              <a:gd name="T20" fmla="*/ 2147483647 w 2732"/>
              <a:gd name="T21" fmla="*/ 2147483647 h 5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32"/>
              <a:gd name="T34" fmla="*/ 0 h 528"/>
              <a:gd name="T35" fmla="*/ 2732 w 2732"/>
              <a:gd name="T36" fmla="*/ 528 h 5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32" h="528">
                <a:moveTo>
                  <a:pt x="0" y="172"/>
                </a:moveTo>
                <a:cubicBezTo>
                  <a:pt x="66" y="142"/>
                  <a:pt x="133" y="113"/>
                  <a:pt x="204" y="88"/>
                </a:cubicBezTo>
                <a:cubicBezTo>
                  <a:pt x="275" y="63"/>
                  <a:pt x="349" y="34"/>
                  <a:pt x="424" y="20"/>
                </a:cubicBezTo>
                <a:cubicBezTo>
                  <a:pt x="499" y="6"/>
                  <a:pt x="582" y="0"/>
                  <a:pt x="652" y="4"/>
                </a:cubicBezTo>
                <a:cubicBezTo>
                  <a:pt x="722" y="8"/>
                  <a:pt x="783" y="23"/>
                  <a:pt x="844" y="44"/>
                </a:cubicBezTo>
                <a:cubicBezTo>
                  <a:pt x="905" y="65"/>
                  <a:pt x="953" y="99"/>
                  <a:pt x="1016" y="128"/>
                </a:cubicBezTo>
                <a:cubicBezTo>
                  <a:pt x="1079" y="157"/>
                  <a:pt x="1155" y="195"/>
                  <a:pt x="1220" y="220"/>
                </a:cubicBezTo>
                <a:cubicBezTo>
                  <a:pt x="1285" y="245"/>
                  <a:pt x="1331" y="253"/>
                  <a:pt x="1408" y="280"/>
                </a:cubicBezTo>
                <a:cubicBezTo>
                  <a:pt x="1485" y="307"/>
                  <a:pt x="1529" y="344"/>
                  <a:pt x="1684" y="380"/>
                </a:cubicBezTo>
                <a:cubicBezTo>
                  <a:pt x="1839" y="416"/>
                  <a:pt x="2165" y="471"/>
                  <a:pt x="2340" y="496"/>
                </a:cubicBezTo>
                <a:cubicBezTo>
                  <a:pt x="2515" y="521"/>
                  <a:pt x="2623" y="524"/>
                  <a:pt x="2732" y="528"/>
                </a:cubicBezTo>
              </a:path>
            </a:pathLst>
          </a:custGeom>
          <a:noFill/>
          <a:ln w="381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0867" name="Freeform 19"/>
          <p:cNvSpPr>
            <a:spLocks/>
          </p:cNvSpPr>
          <p:nvPr/>
        </p:nvSpPr>
        <p:spPr bwMode="auto">
          <a:xfrm>
            <a:off x="2503488" y="3335338"/>
            <a:ext cx="4267200" cy="1079500"/>
          </a:xfrm>
          <a:custGeom>
            <a:avLst/>
            <a:gdLst>
              <a:gd name="T0" fmla="*/ 0 w 2688"/>
              <a:gd name="T1" fmla="*/ 2147483647 h 680"/>
              <a:gd name="T2" fmla="*/ 2147483647 w 2688"/>
              <a:gd name="T3" fmla="*/ 2147483647 h 680"/>
              <a:gd name="T4" fmla="*/ 2147483647 w 2688"/>
              <a:gd name="T5" fmla="*/ 2147483647 h 680"/>
              <a:gd name="T6" fmla="*/ 2147483647 w 2688"/>
              <a:gd name="T7" fmla="*/ 2147483647 h 680"/>
              <a:gd name="T8" fmla="*/ 2147483647 w 2688"/>
              <a:gd name="T9" fmla="*/ 2147483647 h 680"/>
              <a:gd name="T10" fmla="*/ 2147483647 w 2688"/>
              <a:gd name="T11" fmla="*/ 2147483647 h 680"/>
              <a:gd name="T12" fmla="*/ 2147483647 w 2688"/>
              <a:gd name="T13" fmla="*/ 2147483647 h 6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88"/>
              <a:gd name="T22" fmla="*/ 0 h 680"/>
              <a:gd name="T23" fmla="*/ 2688 w 2688"/>
              <a:gd name="T24" fmla="*/ 680 h 6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88" h="680">
                <a:moveTo>
                  <a:pt x="0" y="296"/>
                </a:moveTo>
                <a:cubicBezTo>
                  <a:pt x="88" y="264"/>
                  <a:pt x="176" y="232"/>
                  <a:pt x="288" y="200"/>
                </a:cubicBezTo>
                <a:cubicBezTo>
                  <a:pt x="400" y="168"/>
                  <a:pt x="512" y="128"/>
                  <a:pt x="672" y="104"/>
                </a:cubicBezTo>
                <a:cubicBezTo>
                  <a:pt x="832" y="80"/>
                  <a:pt x="1024" y="0"/>
                  <a:pt x="1248" y="56"/>
                </a:cubicBezTo>
                <a:cubicBezTo>
                  <a:pt x="1472" y="112"/>
                  <a:pt x="1832" y="344"/>
                  <a:pt x="2016" y="440"/>
                </a:cubicBezTo>
                <a:cubicBezTo>
                  <a:pt x="2200" y="536"/>
                  <a:pt x="2240" y="592"/>
                  <a:pt x="2352" y="632"/>
                </a:cubicBezTo>
                <a:cubicBezTo>
                  <a:pt x="2464" y="672"/>
                  <a:pt x="2576" y="676"/>
                  <a:pt x="2688" y="680"/>
                </a:cubicBez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8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>
                <a:latin typeface="Franklin Gothic Medium" charset="0"/>
                <a:ea typeface="ＭＳ Ｐゴシック" charset="0"/>
              </a:rPr>
              <a:t>バリオンの </a:t>
            </a:r>
            <a:r>
              <a:rPr lang="en-US" altLang="ja-JP">
                <a:latin typeface="Franklin Gothic Medium" charset="0"/>
                <a:ea typeface="ＭＳ Ｐゴシック" charset="0"/>
              </a:rPr>
              <a:t>“</a:t>
            </a:r>
            <a:r>
              <a:rPr lang="ja-JP" altLang="en-US">
                <a:latin typeface="Franklin Gothic Medium" charset="0"/>
                <a:ea typeface="ＭＳ Ｐゴシック" charset="0"/>
              </a:rPr>
              <a:t>異常</a:t>
            </a:r>
            <a:r>
              <a:rPr lang="en-US" altLang="ja-JP">
                <a:latin typeface="Franklin Gothic Medium" charset="0"/>
                <a:ea typeface="ＭＳ Ｐゴシック" charset="0"/>
              </a:rPr>
              <a:t>” </a:t>
            </a:r>
            <a:r>
              <a:rPr lang="ja-JP" altLang="en-US">
                <a:latin typeface="Franklin Gothic Medium" charset="0"/>
                <a:ea typeface="ＭＳ Ｐゴシック" charset="0"/>
              </a:rPr>
              <a:t>生成</a:t>
            </a:r>
          </a:p>
        </p:txBody>
      </p:sp>
      <p:pic>
        <p:nvPicPr>
          <p:cNvPr id="5908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566988"/>
            <a:ext cx="6253162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861" name="Text Box 13"/>
          <p:cNvSpPr txBox="1">
            <a:spLocks noChangeArrowheads="1"/>
          </p:cNvSpPr>
          <p:nvPr/>
        </p:nvSpPr>
        <p:spPr bwMode="auto">
          <a:xfrm>
            <a:off x="323850" y="5300663"/>
            <a:ext cx="28082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kumimoji="0" lang="en-US" altLang="ja-JP" sz="1400" dirty="0" err="1">
                <a:solidFill>
                  <a:schemeClr val="tx2"/>
                </a:solidFill>
                <a:latin typeface="+mn-lt"/>
              </a:rPr>
              <a:t>Au+Au</a:t>
            </a:r>
            <a:r>
              <a:rPr kumimoji="0" lang="en-US" altLang="ja-JP" sz="1400" dirty="0">
                <a:solidFill>
                  <a:schemeClr val="tx2"/>
                </a:solidFill>
                <a:latin typeface="+mn-lt"/>
              </a:rPr>
              <a:t> at </a:t>
            </a:r>
            <a:r>
              <a:rPr lang="en-US" altLang="ja-JP" sz="1400" dirty="0">
                <a:solidFill>
                  <a:schemeClr val="tx2"/>
                </a:solidFill>
                <a:latin typeface="+mn-lt"/>
                <a:sym typeface="Symbol" charset="0"/>
              </a:rPr>
              <a:t></a:t>
            </a:r>
            <a:r>
              <a:rPr lang="en-US" altLang="ja-JP" sz="1400" i="1" dirty="0" err="1">
                <a:solidFill>
                  <a:schemeClr val="tx2"/>
                </a:solidFill>
                <a:latin typeface="+mn-lt"/>
              </a:rPr>
              <a:t>s</a:t>
            </a:r>
            <a:r>
              <a:rPr lang="en-US" altLang="ja-JP" sz="1400" i="1" baseline="-25000" dirty="0" err="1">
                <a:solidFill>
                  <a:schemeClr val="tx2"/>
                </a:solidFill>
                <a:latin typeface="+mn-lt"/>
              </a:rPr>
              <a:t>NN</a:t>
            </a:r>
            <a:r>
              <a:rPr lang="en-US" altLang="ja-JP" sz="1400" dirty="0">
                <a:solidFill>
                  <a:schemeClr val="tx2"/>
                </a:solidFill>
                <a:latin typeface="+mn-lt"/>
              </a:rPr>
              <a:t> = 200 </a:t>
            </a:r>
            <a:r>
              <a:rPr lang="en-US" altLang="ja-JP" sz="1400" dirty="0" err="1">
                <a:solidFill>
                  <a:schemeClr val="tx2"/>
                </a:solidFill>
                <a:latin typeface="+mn-lt"/>
              </a:rPr>
              <a:t>GeV</a:t>
            </a:r>
            <a:endParaRPr kumimoji="0" lang="en-US" altLang="ja-JP" sz="1400" dirty="0">
              <a:latin typeface="+mn-lt"/>
            </a:endParaRPr>
          </a:p>
          <a:p>
            <a:pPr eaLnBrk="0" hangingPunct="0"/>
            <a:r>
              <a:rPr kumimoji="0" lang="en-US" altLang="ja-JP" sz="1400" dirty="0">
                <a:solidFill>
                  <a:srgbClr val="FF0000"/>
                </a:solidFill>
                <a:latin typeface="+mn-lt"/>
              </a:rPr>
              <a:t>PHENIX PRL 91, 172301 (</a:t>
            </a:r>
            <a:r>
              <a:rPr kumimoji="0" lang="en-US" altLang="ja-JP" sz="1400">
                <a:solidFill>
                  <a:srgbClr val="FF0000"/>
                </a:solidFill>
                <a:latin typeface="+mn-lt"/>
              </a:rPr>
              <a:t>2003</a:t>
            </a:r>
            <a:r>
              <a:rPr kumimoji="0" lang="en-US" altLang="ja-JP" sz="1400" smtClean="0">
                <a:solidFill>
                  <a:srgbClr val="FF0000"/>
                </a:solidFill>
                <a:latin typeface="+mn-lt"/>
              </a:rPr>
              <a:t>)</a:t>
            </a:r>
            <a:endParaRPr kumimoji="0" lang="en-US" altLang="ja-JP" sz="1400" dirty="0">
              <a:solidFill>
                <a:srgbClr val="FF0000"/>
              </a:solidFill>
              <a:latin typeface="+mn-lt"/>
            </a:endParaRPr>
          </a:p>
          <a:p>
            <a:pPr eaLnBrk="0" hangingPunct="0"/>
            <a:r>
              <a:rPr kumimoji="0" lang="en-US" altLang="ja-JP" sz="1400" dirty="0">
                <a:solidFill>
                  <a:srgbClr val="FF0000"/>
                </a:solidFill>
                <a:latin typeface="+mn-lt"/>
              </a:rPr>
              <a:t>PHENIX PRC 69, 034909 (2004)</a:t>
            </a:r>
          </a:p>
        </p:txBody>
      </p:sp>
      <p:sp>
        <p:nvSpPr>
          <p:cNvPr id="590862" name="Rectangle 14"/>
          <p:cNvSpPr>
            <a:spLocks noChangeArrowheads="1"/>
          </p:cNvSpPr>
          <p:nvPr/>
        </p:nvSpPr>
        <p:spPr bwMode="auto">
          <a:xfrm rot="-5400000">
            <a:off x="1460500" y="3743325"/>
            <a:ext cx="2436813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0" lang="ja-JP" altLang="en-US">
                <a:solidFill>
                  <a:srgbClr val="000000"/>
                </a:solidFill>
                <a:latin typeface="ＭＳ Ｐゴシック" charset="0"/>
              </a:rPr>
              <a:t>（反）陽子／</a:t>
            </a:r>
            <a:r>
              <a:rPr kumimoji="0" lang="en-US" altLang="ja-JP">
                <a:solidFill>
                  <a:srgbClr val="000000"/>
                </a:solidFill>
                <a:latin typeface="Symbol" charset="0"/>
                <a:sym typeface="Symbol" charset="0"/>
              </a:rPr>
              <a:t></a:t>
            </a:r>
            <a:r>
              <a:rPr kumimoji="0" lang="en-US" altLang="ja-JP">
                <a:solidFill>
                  <a:srgbClr val="000000"/>
                </a:solidFill>
                <a:latin typeface="ＭＳ Ｐゴシック" charset="0"/>
              </a:rPr>
              <a:t> </a:t>
            </a:r>
            <a:r>
              <a:rPr kumimoji="0" lang="ja-JP" altLang="en-US">
                <a:solidFill>
                  <a:srgbClr val="000000"/>
                </a:solidFill>
                <a:latin typeface="ＭＳ Ｐゴシック" charset="0"/>
              </a:rPr>
              <a:t>中間子比</a:t>
            </a:r>
            <a:endParaRPr kumimoji="0" lang="en-US" altLang="ja-JP">
              <a:solidFill>
                <a:srgbClr val="000000"/>
              </a:solidFill>
              <a:latin typeface="ＭＳ Ｐゴシック" charset="0"/>
            </a:endParaRPr>
          </a:p>
        </p:txBody>
      </p:sp>
      <p:sp>
        <p:nvSpPr>
          <p:cNvPr id="590851" name="Rectangle 3"/>
          <p:cNvSpPr>
            <a:spLocks noGrp="1" noChangeArrowheads="1"/>
          </p:cNvSpPr>
          <p:nvPr>
            <p:ph idx="13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ja-JP" altLang="en-US" dirty="0">
                <a:latin typeface="Franklin Gothic Medium" charset="0"/>
                <a:ea typeface="ＭＳ Ｐゴシック" charset="0"/>
              </a:rPr>
              <a:t>バリオンと中間子に予期しない挙動の相違</a:t>
            </a:r>
          </a:p>
          <a:p>
            <a:pPr lvl="1" eaLnBrk="1" hangingPunct="1"/>
            <a:r>
              <a:rPr lang="ja-JP" altLang="en-US" dirty="0" smtClean="0">
                <a:latin typeface="Franklin Gothic Medium" charset="0"/>
                <a:ea typeface="ＭＳ Ｐゴシック" charset="0"/>
              </a:rPr>
              <a:t>核子核子衝突からの差異を表す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“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原子核効果係数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”</a:t>
            </a:r>
            <a:endParaRPr lang="ja-JP" altLang="en-US" dirty="0">
              <a:latin typeface="Franklin Gothic Medium" charset="0"/>
              <a:ea typeface="ＭＳ Ｐゴシック" charset="0"/>
            </a:endParaRPr>
          </a:p>
          <a:p>
            <a:pPr lvl="2" eaLnBrk="1" hangingPunct="1"/>
            <a:r>
              <a:rPr lang="ja-JP" altLang="en-US" dirty="0">
                <a:latin typeface="Franklin Gothic Medium" charset="0"/>
                <a:ea typeface="ＭＳ Ｐゴシック" charset="0"/>
              </a:rPr>
              <a:t>既知のハドロン生成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機構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（色場</a:t>
            </a:r>
            <a:r>
              <a:rPr lang="ja-JP" altLang="en-US" dirty="0" smtClean="0"/>
              <a:t>破砕）</a:t>
            </a:r>
            <a:r>
              <a:rPr lang="en-US" altLang="ja-JP" dirty="0" smtClean="0"/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で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は説明不能</a:t>
            </a:r>
          </a:p>
          <a:p>
            <a:pPr eaLnBrk="1" hangingPunct="1"/>
            <a:r>
              <a:rPr lang="ja-JP" altLang="en-US" dirty="0" smtClean="0">
                <a:latin typeface="Franklin Gothic Medium" charset="0"/>
                <a:ea typeface="ＭＳ Ｐゴシック" charset="0"/>
              </a:rPr>
              <a:t>既知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の質量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依存性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（</a:t>
            </a:r>
            <a:r>
              <a:rPr lang="en-US" altLang="ja-JP" i="1" dirty="0" smtClean="0">
                <a:latin typeface="Franklin Gothic Medium" charset="0"/>
                <a:ea typeface="ＭＳ Ｐゴシック" charset="0"/>
              </a:rPr>
              <a:t>e.g.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集団運動）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ではない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 eaLnBrk="1" hangingPunct="1"/>
            <a:r>
              <a:rPr lang="ja-JP" altLang="en-US" dirty="0" smtClean="0"/>
              <a:t>陽子とほぼ等しい質量を持つ </a:t>
            </a:r>
            <a:r>
              <a:rPr lang="en-US" altLang="ja-JP" dirty="0" smtClean="0">
                <a:latin typeface="Symbol" charset="0"/>
              </a:rPr>
              <a:t>f</a:t>
            </a:r>
            <a:r>
              <a:rPr lang="en-US" altLang="ja-JP" dirty="0" smtClean="0"/>
              <a:t> </a:t>
            </a:r>
            <a:r>
              <a:rPr lang="ja-JP" altLang="en-US" dirty="0" smtClean="0"/>
              <a:t>も </a:t>
            </a:r>
            <a:r>
              <a:rPr lang="en-US" altLang="ja-JP" dirty="0" smtClean="0">
                <a:latin typeface="Symbol" charset="0"/>
              </a:rPr>
              <a:t>p</a:t>
            </a:r>
            <a:r>
              <a:rPr lang="en-US" altLang="ja-JP" dirty="0" smtClean="0">
                <a:latin typeface="Franklin Gothic Medium" charset="0"/>
              </a:rPr>
              <a:t>, K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と同様に振舞う</a:t>
            </a:r>
            <a:endParaRPr lang="en-US" altLang="ja-JP" dirty="0" smtClean="0"/>
          </a:p>
          <a:p>
            <a:pPr lvl="1" eaLnBrk="1" hangingPunct="1"/>
            <a:r>
              <a:rPr lang="ja-JP" altLang="en-US" dirty="0" smtClean="0">
                <a:latin typeface="Franklin Gothic Medium" charset="0"/>
                <a:ea typeface="ＭＳ Ｐゴシック" charset="0"/>
              </a:rPr>
              <a:t>構成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クォーク数に依存</a:t>
            </a:r>
            <a:endParaRPr lang="ja-JP" altLang="en-US" dirty="0" smtClean="0"/>
          </a:p>
          <a:p>
            <a:pPr eaLnBrk="1" hangingPunct="1"/>
            <a:r>
              <a:rPr lang="en-US" altLang="ja-JP" dirty="0" smtClean="0">
                <a:latin typeface="Franklin Gothic Medium" charset="0"/>
                <a:ea typeface="ＭＳ Ｐゴシック" charset="0"/>
              </a:rPr>
              <a:t>RHIC 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加速器で初めて発見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2018/3/31</a:t>
            </a:r>
            <a:endParaRPr 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クォーク層とハドロン層を結ぶ動的機構</a:t>
            </a:r>
            <a:r>
              <a:rPr lang="en-US" altLang="ja-JP" smtClean="0"/>
              <a:t> - </a:t>
            </a:r>
            <a:r>
              <a:rPr lang="ja-JP" altLang="en-US" smtClean="0"/>
              <a:t>志垣賢太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2F5A13-150D-4748-8988-B4CFDCF42CA6}" type="slidenum">
              <a:rPr lang="en-US" altLang="ja-JP" smtClean="0"/>
              <a:pPr>
                <a:defRPr/>
              </a:pPr>
              <a:t>5</a:t>
            </a:fld>
            <a:r>
              <a:rPr lang="en-US" altLang="ja-JP" smtClean="0"/>
              <a:t>/14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104895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0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0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90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0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90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90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90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90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90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90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90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9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9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90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90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90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90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0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0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90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0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590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0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90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0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90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90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90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9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90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64" grpId="0" animBg="1"/>
      <p:bldP spid="590864" grpId="1" animBg="1"/>
      <p:bldP spid="590865" grpId="0" animBg="1"/>
      <p:bldP spid="590865" grpId="1" animBg="1"/>
      <p:bldP spid="590866" grpId="0" animBg="1"/>
      <p:bldP spid="590866" grpId="1" animBg="1"/>
      <p:bldP spid="590867" grpId="0" animBg="1"/>
      <p:bldP spid="590867" grpId="1" animBg="1"/>
      <p:bldP spid="590861" grpId="0"/>
      <p:bldP spid="590861" grpId="1"/>
      <p:bldP spid="590862" grpId="0" animBg="1"/>
      <p:bldP spid="59086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18" y="3298790"/>
            <a:ext cx="3992058" cy="307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70788" cy="836613"/>
          </a:xfrm>
        </p:spPr>
        <p:txBody>
          <a:bodyPr/>
          <a:lstStyle/>
          <a:p>
            <a:r>
              <a:rPr lang="ja-JP" altLang="en-US">
                <a:latin typeface="Franklin Gothic Medium" charset="0"/>
                <a:ea typeface="ＭＳ Ｐゴシック" charset="0"/>
              </a:rPr>
              <a:t>クォーク再結合模型</a:t>
            </a:r>
          </a:p>
        </p:txBody>
      </p:sp>
      <p:pic>
        <p:nvPicPr>
          <p:cNvPr id="591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9" t="27203" r="29616" b="2127"/>
          <a:stretch>
            <a:fillRect/>
          </a:stretch>
        </p:blipFill>
        <p:spPr bwMode="auto">
          <a:xfrm>
            <a:off x="754063" y="2965564"/>
            <a:ext cx="31400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  <p:sp>
        <p:nvSpPr>
          <p:cNvPr id="591877" name="Line 5"/>
          <p:cNvSpPr>
            <a:spLocks noChangeShapeType="1"/>
          </p:cNvSpPr>
          <p:nvPr/>
        </p:nvSpPr>
        <p:spPr bwMode="auto">
          <a:xfrm flipV="1">
            <a:off x="2695575" y="5342051"/>
            <a:ext cx="0" cy="6477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591878" name="Oval 6"/>
          <p:cNvSpPr>
            <a:spLocks noChangeArrowheads="1"/>
          </p:cNvSpPr>
          <p:nvPr/>
        </p:nvSpPr>
        <p:spPr bwMode="auto">
          <a:xfrm rot="2214581">
            <a:off x="3354388" y="5773851"/>
            <a:ext cx="360362" cy="215900"/>
          </a:xfrm>
          <a:prstGeom prst="ellipse">
            <a:avLst/>
          </a:prstGeom>
          <a:solidFill>
            <a:srgbClr val="3366FF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 type="none" w="med" len="lg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591879" name="Freeform 7"/>
          <p:cNvSpPr>
            <a:spLocks/>
          </p:cNvSpPr>
          <p:nvPr/>
        </p:nvSpPr>
        <p:spPr bwMode="auto">
          <a:xfrm>
            <a:off x="2778125" y="5270614"/>
            <a:ext cx="647700" cy="503237"/>
          </a:xfrm>
          <a:custGeom>
            <a:avLst/>
            <a:gdLst>
              <a:gd name="T0" fmla="*/ 2147483647 w 408"/>
              <a:gd name="T1" fmla="*/ 2147483647 h 317"/>
              <a:gd name="T2" fmla="*/ 2147483647 w 408"/>
              <a:gd name="T3" fmla="*/ 2147483647 h 317"/>
              <a:gd name="T4" fmla="*/ 0 w 408"/>
              <a:gd name="T5" fmla="*/ 2147483647 h 317"/>
              <a:gd name="T6" fmla="*/ 0 60000 65536"/>
              <a:gd name="T7" fmla="*/ 0 60000 65536"/>
              <a:gd name="T8" fmla="*/ 0 60000 65536"/>
              <a:gd name="T9" fmla="*/ 0 w 408"/>
              <a:gd name="T10" fmla="*/ 0 h 317"/>
              <a:gd name="T11" fmla="*/ 408 w 408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317">
                <a:moveTo>
                  <a:pt x="408" y="317"/>
                </a:moveTo>
                <a:cubicBezTo>
                  <a:pt x="374" y="203"/>
                  <a:pt x="340" y="90"/>
                  <a:pt x="272" y="45"/>
                </a:cubicBezTo>
                <a:cubicBezTo>
                  <a:pt x="204" y="0"/>
                  <a:pt x="45" y="45"/>
                  <a:pt x="0" y="45"/>
                </a:cubicBezTo>
              </a:path>
            </a:pathLst>
          </a:custGeom>
          <a:noFill/>
          <a:ln w="50800" cap="flat" cmpd="sng">
            <a:solidFill>
              <a:srgbClr val="3366FF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591880" name="Oval 8"/>
          <p:cNvSpPr>
            <a:spLocks noChangeArrowheads="1"/>
          </p:cNvSpPr>
          <p:nvPr/>
        </p:nvSpPr>
        <p:spPr bwMode="auto">
          <a:xfrm rot="3308732">
            <a:off x="1820862" y="4549889"/>
            <a:ext cx="358775" cy="215900"/>
          </a:xfrm>
          <a:prstGeom prst="ellipse">
            <a:avLst/>
          </a:prstGeom>
          <a:solidFill>
            <a:srgbClr val="996600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 type="none" w="med" len="lg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591881" name="Freeform 9"/>
          <p:cNvSpPr>
            <a:spLocks/>
          </p:cNvSpPr>
          <p:nvPr/>
        </p:nvSpPr>
        <p:spPr bwMode="auto">
          <a:xfrm>
            <a:off x="2033588" y="4799126"/>
            <a:ext cx="673100" cy="542925"/>
          </a:xfrm>
          <a:custGeom>
            <a:avLst/>
            <a:gdLst>
              <a:gd name="T0" fmla="*/ 2147483647 w 379"/>
              <a:gd name="T1" fmla="*/ 0 h 317"/>
              <a:gd name="T2" fmla="*/ 2147483647 w 379"/>
              <a:gd name="T3" fmla="*/ 2147483647 h 317"/>
              <a:gd name="T4" fmla="*/ 2147483647 w 379"/>
              <a:gd name="T5" fmla="*/ 2147483647 h 317"/>
              <a:gd name="T6" fmla="*/ 0 60000 65536"/>
              <a:gd name="T7" fmla="*/ 0 60000 65536"/>
              <a:gd name="T8" fmla="*/ 0 60000 65536"/>
              <a:gd name="T9" fmla="*/ 0 w 379"/>
              <a:gd name="T10" fmla="*/ 0 h 317"/>
              <a:gd name="T11" fmla="*/ 379 w 379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" h="317">
                <a:moveTo>
                  <a:pt x="16" y="0"/>
                </a:moveTo>
                <a:cubicBezTo>
                  <a:pt x="8" y="64"/>
                  <a:pt x="0" y="128"/>
                  <a:pt x="61" y="181"/>
                </a:cubicBezTo>
                <a:cubicBezTo>
                  <a:pt x="122" y="234"/>
                  <a:pt x="250" y="275"/>
                  <a:pt x="379" y="317"/>
                </a:cubicBezTo>
              </a:path>
            </a:pathLst>
          </a:custGeom>
          <a:noFill/>
          <a:ln w="50800" cap="flat" cmpd="sng">
            <a:solidFill>
              <a:srgbClr val="996600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591882" name="Freeform 10"/>
          <p:cNvSpPr>
            <a:spLocks/>
          </p:cNvSpPr>
          <p:nvPr/>
        </p:nvSpPr>
        <p:spPr bwMode="auto">
          <a:xfrm>
            <a:off x="1760538" y="4622914"/>
            <a:ext cx="874712" cy="876300"/>
          </a:xfrm>
          <a:custGeom>
            <a:avLst/>
            <a:gdLst>
              <a:gd name="T0" fmla="*/ 2147483647 w 551"/>
              <a:gd name="T1" fmla="*/ 0 h 552"/>
              <a:gd name="T2" fmla="*/ 2147483647 w 551"/>
              <a:gd name="T3" fmla="*/ 2147483647 h 552"/>
              <a:gd name="T4" fmla="*/ 2147483647 w 551"/>
              <a:gd name="T5" fmla="*/ 2147483647 h 552"/>
              <a:gd name="T6" fmla="*/ 2147483647 w 551"/>
              <a:gd name="T7" fmla="*/ 2147483647 h 552"/>
              <a:gd name="T8" fmla="*/ 0 60000 65536"/>
              <a:gd name="T9" fmla="*/ 0 60000 65536"/>
              <a:gd name="T10" fmla="*/ 0 60000 65536"/>
              <a:gd name="T11" fmla="*/ 0 60000 65536"/>
              <a:gd name="T12" fmla="*/ 0 w 551"/>
              <a:gd name="T13" fmla="*/ 0 h 552"/>
              <a:gd name="T14" fmla="*/ 551 w 551"/>
              <a:gd name="T15" fmla="*/ 552 h 5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1" h="552">
                <a:moveTo>
                  <a:pt x="98" y="0"/>
                </a:moveTo>
                <a:cubicBezTo>
                  <a:pt x="49" y="49"/>
                  <a:pt x="0" y="98"/>
                  <a:pt x="7" y="181"/>
                </a:cubicBezTo>
                <a:cubicBezTo>
                  <a:pt x="14" y="264"/>
                  <a:pt x="52" y="446"/>
                  <a:pt x="143" y="499"/>
                </a:cubicBezTo>
                <a:cubicBezTo>
                  <a:pt x="234" y="552"/>
                  <a:pt x="392" y="525"/>
                  <a:pt x="551" y="499"/>
                </a:cubicBezTo>
              </a:path>
            </a:pathLst>
          </a:custGeom>
          <a:noFill/>
          <a:ln w="50800" cap="flat" cmpd="sng">
            <a:solidFill>
              <a:srgbClr val="996600"/>
            </a:solidFill>
            <a:prstDash val="solid"/>
            <a:round/>
            <a:headEnd type="none" w="med" len="med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591883" name="Oval 11"/>
          <p:cNvSpPr>
            <a:spLocks noChangeArrowheads="1"/>
          </p:cNvSpPr>
          <p:nvPr/>
        </p:nvSpPr>
        <p:spPr bwMode="auto">
          <a:xfrm rot="2870955">
            <a:off x="1506537" y="4189527"/>
            <a:ext cx="396875" cy="215900"/>
          </a:xfrm>
          <a:prstGeom prst="ellipse">
            <a:avLst/>
          </a:prstGeom>
          <a:solidFill>
            <a:srgbClr val="0080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 type="none" w="med" len="lg"/>
              </a14:hiddenLine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591884" name="Freeform 12"/>
          <p:cNvSpPr>
            <a:spLocks/>
          </p:cNvSpPr>
          <p:nvPr/>
        </p:nvSpPr>
        <p:spPr bwMode="auto">
          <a:xfrm>
            <a:off x="1843088" y="4251439"/>
            <a:ext cx="863600" cy="1019175"/>
          </a:xfrm>
          <a:custGeom>
            <a:avLst/>
            <a:gdLst>
              <a:gd name="T0" fmla="*/ 0 w 544"/>
              <a:gd name="T1" fmla="*/ 2147483647 h 642"/>
              <a:gd name="T2" fmla="*/ 2147483647 w 544"/>
              <a:gd name="T3" fmla="*/ 2147483647 h 642"/>
              <a:gd name="T4" fmla="*/ 2147483647 w 544"/>
              <a:gd name="T5" fmla="*/ 2147483647 h 642"/>
              <a:gd name="T6" fmla="*/ 0 60000 65536"/>
              <a:gd name="T7" fmla="*/ 0 60000 65536"/>
              <a:gd name="T8" fmla="*/ 0 60000 65536"/>
              <a:gd name="T9" fmla="*/ 0 w 544"/>
              <a:gd name="T10" fmla="*/ 0 h 642"/>
              <a:gd name="T11" fmla="*/ 544 w 544"/>
              <a:gd name="T12" fmla="*/ 642 h 6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642">
                <a:moveTo>
                  <a:pt x="0" y="52"/>
                </a:moveTo>
                <a:cubicBezTo>
                  <a:pt x="67" y="26"/>
                  <a:pt x="135" y="0"/>
                  <a:pt x="226" y="98"/>
                </a:cubicBezTo>
                <a:cubicBezTo>
                  <a:pt x="317" y="196"/>
                  <a:pt x="491" y="551"/>
                  <a:pt x="544" y="642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 type="none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591885" name="Freeform 13"/>
          <p:cNvSpPr>
            <a:spLocks/>
          </p:cNvSpPr>
          <p:nvPr/>
        </p:nvSpPr>
        <p:spPr bwMode="auto">
          <a:xfrm>
            <a:off x="1770063" y="3997439"/>
            <a:ext cx="1031875" cy="1273175"/>
          </a:xfrm>
          <a:custGeom>
            <a:avLst/>
            <a:gdLst>
              <a:gd name="T0" fmla="*/ 0 w 650"/>
              <a:gd name="T1" fmla="*/ 2147483647 h 802"/>
              <a:gd name="T2" fmla="*/ 2147483647 w 650"/>
              <a:gd name="T3" fmla="*/ 2147483647 h 802"/>
              <a:gd name="T4" fmla="*/ 2147483647 w 650"/>
              <a:gd name="T5" fmla="*/ 2147483647 h 802"/>
              <a:gd name="T6" fmla="*/ 2147483647 w 650"/>
              <a:gd name="T7" fmla="*/ 2147483647 h 802"/>
              <a:gd name="T8" fmla="*/ 0 60000 65536"/>
              <a:gd name="T9" fmla="*/ 0 60000 65536"/>
              <a:gd name="T10" fmla="*/ 0 60000 65536"/>
              <a:gd name="T11" fmla="*/ 0 60000 65536"/>
              <a:gd name="T12" fmla="*/ 0 w 650"/>
              <a:gd name="T13" fmla="*/ 0 h 802"/>
              <a:gd name="T14" fmla="*/ 650 w 650"/>
              <a:gd name="T15" fmla="*/ 802 h 8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0" h="802">
                <a:moveTo>
                  <a:pt x="0" y="121"/>
                </a:moveTo>
                <a:cubicBezTo>
                  <a:pt x="64" y="60"/>
                  <a:pt x="129" y="0"/>
                  <a:pt x="227" y="76"/>
                </a:cubicBezTo>
                <a:cubicBezTo>
                  <a:pt x="325" y="152"/>
                  <a:pt x="530" y="454"/>
                  <a:pt x="590" y="575"/>
                </a:cubicBezTo>
                <a:cubicBezTo>
                  <a:pt x="650" y="696"/>
                  <a:pt x="620" y="749"/>
                  <a:pt x="590" y="802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 type="none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sp>
        <p:nvSpPr>
          <p:cNvPr id="591886" name="Freeform 14"/>
          <p:cNvSpPr>
            <a:spLocks/>
          </p:cNvSpPr>
          <p:nvPr/>
        </p:nvSpPr>
        <p:spPr bwMode="auto">
          <a:xfrm>
            <a:off x="1843088" y="4118089"/>
            <a:ext cx="863600" cy="1008062"/>
          </a:xfrm>
          <a:custGeom>
            <a:avLst/>
            <a:gdLst>
              <a:gd name="T0" fmla="*/ 0 w 544"/>
              <a:gd name="T1" fmla="*/ 2147483647 h 635"/>
              <a:gd name="T2" fmla="*/ 2147483647 w 544"/>
              <a:gd name="T3" fmla="*/ 2147483647 h 635"/>
              <a:gd name="T4" fmla="*/ 2147483647 w 544"/>
              <a:gd name="T5" fmla="*/ 2147483647 h 635"/>
              <a:gd name="T6" fmla="*/ 2147483647 w 544"/>
              <a:gd name="T7" fmla="*/ 2147483647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544"/>
              <a:gd name="T13" fmla="*/ 0 h 635"/>
              <a:gd name="T14" fmla="*/ 544 w 544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4" h="635">
                <a:moveTo>
                  <a:pt x="0" y="91"/>
                </a:moveTo>
                <a:cubicBezTo>
                  <a:pt x="34" y="45"/>
                  <a:pt x="68" y="0"/>
                  <a:pt x="136" y="45"/>
                </a:cubicBezTo>
                <a:cubicBezTo>
                  <a:pt x="204" y="90"/>
                  <a:pt x="340" y="265"/>
                  <a:pt x="408" y="363"/>
                </a:cubicBezTo>
                <a:cubicBezTo>
                  <a:pt x="476" y="461"/>
                  <a:pt x="510" y="548"/>
                  <a:pt x="544" y="635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 type="none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ja-JP" altLang="en-US"/>
          </a:p>
        </p:txBody>
      </p:sp>
      <p:pic>
        <p:nvPicPr>
          <p:cNvPr id="59188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110026"/>
            <a:ext cx="3960813" cy="281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188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5052"/>
          <a:stretch>
            <a:fillRect/>
          </a:stretch>
        </p:blipFill>
        <p:spPr bwMode="auto">
          <a:xfrm>
            <a:off x="1403648" y="3017381"/>
            <a:ext cx="4387850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1889" name="Text Box 17"/>
          <p:cNvSpPr txBox="1">
            <a:spLocks noChangeArrowheads="1"/>
          </p:cNvSpPr>
          <p:nvPr/>
        </p:nvSpPr>
        <p:spPr bwMode="auto">
          <a:xfrm>
            <a:off x="5796260" y="4982097"/>
            <a:ext cx="2320046" cy="86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kumimoji="0" lang="en-GB" altLang="ja-JP" sz="1200" dirty="0">
                <a:solidFill>
                  <a:srgbClr val="FF0000"/>
                </a:solidFill>
                <a:latin typeface="Franklin Gothic Medium" charset="0"/>
              </a:rPr>
              <a:t>Greco, </a:t>
            </a:r>
            <a:r>
              <a:rPr kumimoji="0" lang="en-GB" altLang="ja-JP" sz="1200" dirty="0" err="1">
                <a:solidFill>
                  <a:srgbClr val="FF0000"/>
                </a:solidFill>
                <a:latin typeface="Franklin Gothic Medium" charset="0"/>
              </a:rPr>
              <a:t>Ko</a:t>
            </a:r>
            <a:r>
              <a:rPr kumimoji="0" lang="en-GB" altLang="ja-JP" sz="1200" dirty="0">
                <a:solidFill>
                  <a:srgbClr val="FF0000"/>
                </a:solidFill>
                <a:latin typeface="Franklin Gothic Medium" charset="0"/>
              </a:rPr>
              <a:t>, </a:t>
            </a:r>
            <a:r>
              <a:rPr kumimoji="0" lang="en-GB" altLang="ja-JP" sz="1200" dirty="0" err="1">
                <a:solidFill>
                  <a:srgbClr val="FF0000"/>
                </a:solidFill>
                <a:latin typeface="Franklin Gothic Medium" charset="0"/>
              </a:rPr>
              <a:t>Levai</a:t>
            </a:r>
            <a:r>
              <a:rPr kumimoji="0" lang="en-GB" altLang="ja-JP" sz="1200" dirty="0">
                <a:solidFill>
                  <a:srgbClr val="FF0000"/>
                </a:solidFill>
                <a:latin typeface="Franklin Gothic Medium" charset="0"/>
              </a:rPr>
              <a:t>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kumimoji="0" lang="en-GB" altLang="ja-JP" sz="1200" dirty="0">
                <a:solidFill>
                  <a:srgbClr val="FF0000"/>
                </a:solidFill>
                <a:latin typeface="Franklin Gothic Medium" charset="0"/>
              </a:rPr>
              <a:t>Phys. Rev. </a:t>
            </a:r>
            <a:r>
              <a:rPr kumimoji="0" lang="en-GB" altLang="ja-JP" sz="1200" dirty="0" err="1">
                <a:solidFill>
                  <a:srgbClr val="FF0000"/>
                </a:solidFill>
                <a:latin typeface="Franklin Gothic Medium" charset="0"/>
              </a:rPr>
              <a:t>Lett</a:t>
            </a:r>
            <a:r>
              <a:rPr kumimoji="0" lang="en-GB" altLang="ja-JP" sz="1200" dirty="0">
                <a:solidFill>
                  <a:srgbClr val="FF0000"/>
                </a:solidFill>
                <a:latin typeface="Franklin Gothic Medium" charset="0"/>
              </a:rPr>
              <a:t>. 90, 202302 (2003)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kumimoji="0" lang="en-GB" altLang="ja-JP" sz="1200" dirty="0" smtClean="0">
                <a:solidFill>
                  <a:srgbClr val="FF0000"/>
                </a:solidFill>
                <a:latin typeface="Franklin Gothic Medium" charset="0"/>
              </a:rPr>
              <a:t>Fries, M</a:t>
            </a:r>
            <a:r>
              <a:rPr kumimoji="0" lang="en-US" altLang="ja-JP" sz="1200" dirty="0" err="1" smtClean="0">
                <a:solidFill>
                  <a:srgbClr val="FF0000"/>
                </a:solidFill>
                <a:latin typeface="Franklin Gothic Medium" charset="0"/>
              </a:rPr>
              <a:t>ü</a:t>
            </a:r>
            <a:r>
              <a:rPr kumimoji="0" lang="en-GB" altLang="ja-JP" sz="1200" dirty="0" err="1" smtClean="0">
                <a:solidFill>
                  <a:srgbClr val="FF0000"/>
                </a:solidFill>
                <a:latin typeface="Franklin Gothic Medium" charset="0"/>
              </a:rPr>
              <a:t>ller</a:t>
            </a:r>
            <a:r>
              <a:rPr kumimoji="0" lang="en-GB" altLang="ja-JP" sz="1200" dirty="0" smtClean="0">
                <a:solidFill>
                  <a:srgbClr val="FF0000"/>
                </a:solidFill>
                <a:latin typeface="Franklin Gothic Medium" charset="0"/>
              </a:rPr>
              <a:t>, </a:t>
            </a:r>
            <a:r>
              <a:rPr kumimoji="0" lang="en-GB" altLang="ja-JP" sz="1200" dirty="0" err="1" smtClean="0">
                <a:solidFill>
                  <a:srgbClr val="FF0000"/>
                </a:solidFill>
                <a:latin typeface="Franklin Gothic Medium" charset="0"/>
              </a:rPr>
              <a:t>Nonaka</a:t>
            </a:r>
            <a:r>
              <a:rPr kumimoji="0" lang="en-GB" altLang="ja-JP" sz="1200" dirty="0" smtClean="0">
                <a:solidFill>
                  <a:srgbClr val="FF0000"/>
                </a:solidFill>
                <a:latin typeface="Franklin Gothic Medium" charset="0"/>
              </a:rPr>
              <a:t>, Bass,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kumimoji="0" lang="en-GB" altLang="ja-JP" sz="1200" dirty="0" smtClean="0">
                <a:solidFill>
                  <a:srgbClr val="FF0000"/>
                </a:solidFill>
                <a:latin typeface="Franklin Gothic Medium" charset="0"/>
              </a:rPr>
              <a:t>Phys. Rev. </a:t>
            </a:r>
            <a:r>
              <a:rPr kumimoji="0" lang="en-GB" altLang="ja-JP" sz="1200" dirty="0" err="1" smtClean="0">
                <a:solidFill>
                  <a:srgbClr val="FF0000"/>
                </a:solidFill>
                <a:latin typeface="Franklin Gothic Medium" charset="0"/>
              </a:rPr>
              <a:t>Lett</a:t>
            </a:r>
            <a:r>
              <a:rPr kumimoji="0" lang="en-GB" altLang="ja-JP" sz="1200" dirty="0" smtClean="0">
                <a:solidFill>
                  <a:srgbClr val="FF0000"/>
                </a:solidFill>
                <a:latin typeface="Franklin Gothic Medium" charset="0"/>
              </a:rPr>
              <a:t>. 90, 202303 (2003)</a:t>
            </a:r>
            <a:endParaRPr kumimoji="0" lang="en-GB" altLang="ja-JP" sz="1200" dirty="0">
              <a:solidFill>
                <a:srgbClr val="FF0000"/>
              </a:solidFill>
              <a:latin typeface="Franklin Gothic Medium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endParaRPr kumimoji="0" lang="en-GB" altLang="ja-JP" sz="1200" dirty="0">
              <a:solidFill>
                <a:srgbClr val="FF0000"/>
              </a:solidFill>
              <a:latin typeface="Franklin Gothic Medium" charset="0"/>
            </a:endParaRPr>
          </a:p>
        </p:txBody>
      </p:sp>
      <p:pic>
        <p:nvPicPr>
          <p:cNvPr id="2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891639"/>
            <a:ext cx="3384377" cy="240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2018/3/31</a:t>
            </a:r>
            <a:endParaRPr 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クォーク層とハドロン層を結ぶ動的機構</a:t>
            </a:r>
            <a:r>
              <a:rPr lang="en-US" altLang="ja-JP" smtClean="0"/>
              <a:t> - </a:t>
            </a:r>
            <a:r>
              <a:rPr lang="ja-JP" altLang="en-US" smtClean="0"/>
              <a:t>志垣賢太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2F5A13-150D-4748-8988-B4CFDCF42CA6}" type="slidenum">
              <a:rPr lang="en-US" altLang="ja-JP" smtClean="0"/>
              <a:pPr>
                <a:defRPr/>
              </a:pPr>
              <a:t>6</a:t>
            </a:fld>
            <a:r>
              <a:rPr lang="en-US" altLang="ja-JP" smtClean="0"/>
              <a:t>/14</a:t>
            </a:r>
            <a:endParaRPr lang="ja-JP" dirty="0"/>
          </a:p>
        </p:txBody>
      </p:sp>
      <p:sp>
        <p:nvSpPr>
          <p:cNvPr id="591875" name="Rectangle 3"/>
          <p:cNvSpPr>
            <a:spLocks noGrp="1" noChangeArrowheads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r>
              <a:rPr lang="ja-JP" altLang="en-US" dirty="0">
                <a:latin typeface="Franklin Gothic Medium" charset="0"/>
                <a:ea typeface="ＭＳ Ｐゴシック" charset="0"/>
              </a:rPr>
              <a:t>高横運動量ハドロン生成機構</a:t>
            </a:r>
          </a:p>
          <a:p>
            <a:pPr lvl="1"/>
            <a:r>
              <a:rPr lang="ja-JP" altLang="en-US" dirty="0">
                <a:latin typeface="Franklin Gothic Medium" charset="0"/>
                <a:ea typeface="ＭＳ Ｐゴシック" charset="0"/>
              </a:rPr>
              <a:t>真空中の色場破砕 （既知）</a:t>
            </a:r>
          </a:p>
          <a:p>
            <a:pPr lvl="1"/>
            <a:r>
              <a:rPr lang="ja-JP" altLang="en-US" dirty="0">
                <a:latin typeface="Franklin Gothic Medium" charset="0"/>
                <a:ea typeface="ＭＳ Ｐゴシック" charset="0"/>
              </a:rPr>
              <a:t>パートン媒質中のクォーク再結合 （新規！）</a:t>
            </a:r>
          </a:p>
          <a:p>
            <a:pPr lvl="2"/>
            <a:r>
              <a:rPr lang="ja-JP" altLang="en-US" dirty="0">
                <a:latin typeface="Franklin Gothic Medium" charset="0"/>
                <a:ea typeface="ＭＳ Ｐゴシック" charset="0"/>
              </a:rPr>
              <a:t>原子核効果係数 </a:t>
            </a:r>
            <a:r>
              <a:rPr lang="en-US" altLang="ja-JP" i="1" dirty="0">
                <a:latin typeface="Franklin Gothic Medium" charset="0"/>
                <a:ea typeface="ＭＳ Ｐゴシック" charset="0"/>
              </a:rPr>
              <a:t>R</a:t>
            </a:r>
            <a:r>
              <a:rPr lang="en-US" altLang="ja-JP" i="1" baseline="-25000" dirty="0">
                <a:latin typeface="Franklin Gothic Medium" charset="0"/>
                <a:ea typeface="ＭＳ Ｐゴシック" charset="0"/>
              </a:rPr>
              <a:t>AA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 の横運動量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依存性を説明</a:t>
            </a:r>
            <a:endParaRPr lang="en-US" altLang="ja-JP" dirty="0" smtClean="0">
              <a:latin typeface="Franklin Gothic Medium" charset="0"/>
              <a:ea typeface="ＭＳ Ｐゴシック" charset="0"/>
            </a:endParaRPr>
          </a:p>
          <a:p>
            <a:pPr lvl="2"/>
            <a:r>
              <a:rPr lang="ja-JP" altLang="en-US" dirty="0" smtClean="0">
                <a:latin typeface="Franklin Gothic Medium" charset="0"/>
                <a:ea typeface="ＭＳ Ｐゴシック" charset="0"/>
              </a:rPr>
              <a:t>集団的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運動 （楕円流） の横運動量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依存性も説明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クォーク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自由度が顕在化した物質相</a:t>
            </a:r>
          </a:p>
        </p:txBody>
      </p:sp>
    </p:spTree>
    <p:extLst>
      <p:ext uri="{BB962C8B-B14F-4D97-AF65-F5344CB8AC3E}">
        <p14:creationId xmlns:p14="http://schemas.microsoft.com/office/powerpoint/2010/main" val="174941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9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9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91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591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9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7" grpId="0" animBg="1"/>
      <p:bldP spid="591877" grpId="1" animBg="1"/>
      <p:bldP spid="591878" grpId="0" animBg="1"/>
      <p:bldP spid="591878" grpId="1" animBg="1"/>
      <p:bldP spid="591879" grpId="0" animBg="1"/>
      <p:bldP spid="591879" grpId="1" animBg="1"/>
      <p:bldP spid="591880" grpId="0" animBg="1"/>
      <p:bldP spid="591880" grpId="1" animBg="1"/>
      <p:bldP spid="591881" grpId="0" animBg="1"/>
      <p:bldP spid="591881" grpId="1" animBg="1"/>
      <p:bldP spid="591882" grpId="0" animBg="1"/>
      <p:bldP spid="591882" grpId="1" animBg="1"/>
      <p:bldP spid="591883" grpId="0" animBg="1"/>
      <p:bldP spid="591883" grpId="1" animBg="1"/>
      <p:bldP spid="591884" grpId="0" animBg="1"/>
      <p:bldP spid="591884" grpId="1" animBg="1"/>
      <p:bldP spid="591885" grpId="0" animBg="1"/>
      <p:bldP spid="591885" grpId="1" animBg="1"/>
      <p:bldP spid="591886" grpId="0" animBg="1"/>
      <p:bldP spid="591886" grpId="1" animBg="1"/>
      <p:bldP spid="59188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クォーク再結合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（コアレッセンス）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模型</a:t>
            </a:r>
            <a:endParaRPr lang="en-US" altLang="ja-JP" dirty="0" smtClean="0">
              <a:latin typeface="Franklin Gothic Medium" charset="0"/>
              <a:ea typeface="ＭＳ Ｐゴシック" charset="0"/>
            </a:endParaRPr>
          </a:p>
          <a:p>
            <a:pPr lvl="1">
              <a:defRPr/>
            </a:pP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RHIC/LHC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：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s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クォーク化学ポテンシャル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~ 0</a:t>
            </a:r>
          </a:p>
          <a:p>
            <a:pPr lvl="1">
              <a:defRPr/>
            </a:pP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LHC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：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c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クォーク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（</a:t>
            </a:r>
            <a:r>
              <a:rPr lang="en-US" altLang="ja-JP" i="1" dirty="0" smtClean="0">
                <a:latin typeface="Franklin Gothic Medium" charset="0"/>
                <a:ea typeface="ＭＳ Ｐゴシック" charset="0"/>
              </a:rPr>
              <a:t>e.g. 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J/</a:t>
            </a:r>
            <a:r>
              <a:rPr lang="en-US" altLang="ja-JP" dirty="0">
                <a:latin typeface="Symbol" pitchFamily="18" charset="2"/>
              </a:rPr>
              <a:t>y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）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まで遅い再結合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>
              <a:defRPr/>
            </a:pP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>
              <a:defRPr/>
            </a:pPr>
            <a:endParaRPr lang="en-US" altLang="ja-JP" dirty="0" smtClean="0">
              <a:latin typeface="Franklin Gothic Medium" charset="0"/>
              <a:ea typeface="ＭＳ Ｐゴシック" charset="0"/>
            </a:endParaRPr>
          </a:p>
          <a:p>
            <a:pPr lvl="1">
              <a:defRPr/>
            </a:pP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>
              <a:defRPr/>
            </a:pP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>
              <a:defRPr/>
            </a:pPr>
            <a:endParaRPr lang="en-US" altLang="ja-JP" dirty="0" smtClean="0">
              <a:latin typeface="Franklin Gothic Medium" charset="0"/>
              <a:ea typeface="ＭＳ Ｐゴシック" charset="0"/>
            </a:endParaRPr>
          </a:p>
          <a:p>
            <a:pPr lvl="1">
              <a:defRPr/>
            </a:pPr>
            <a:endParaRPr lang="en-US" altLang="ja-JP" dirty="0" smtClean="0">
              <a:latin typeface="Franklin Gothic Medium" charset="0"/>
              <a:ea typeface="ＭＳ Ｐゴシック" charset="0"/>
            </a:endParaRPr>
          </a:p>
          <a:p>
            <a:pPr lvl="1">
              <a:defRPr/>
            </a:pP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>
              <a:defRPr/>
            </a:pP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色場破砕によるクォーク対生成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2">
              <a:defRPr/>
            </a:pPr>
            <a:endParaRPr lang="en-US" altLang="ja-JP" sz="800" dirty="0">
              <a:latin typeface="Franklin Gothic Medium" charset="0"/>
              <a:ea typeface="ＭＳ Ｐゴシック" charset="0"/>
            </a:endParaRPr>
          </a:p>
          <a:p>
            <a:pPr lvl="1">
              <a:defRPr/>
            </a:pPr>
            <a:endParaRPr lang="en-US" altLang="ja-JP" i="1" dirty="0" smtClean="0">
              <a:solidFill>
                <a:srgbClr val="FF00FF"/>
              </a:solidFill>
              <a:latin typeface="Franklin Gothic Medium" charset="0"/>
              <a:ea typeface="ＭＳ Ｐゴシック" charset="0"/>
            </a:endParaRPr>
          </a:p>
          <a:p>
            <a:pPr>
              <a:defRPr/>
            </a:pPr>
            <a:endParaRPr lang="ja-JP" altLang="en-US" dirty="0">
              <a:latin typeface="Franklin Gothic Medium" charset="0"/>
              <a:ea typeface="ＭＳ Ｐゴシック" charset="0"/>
            </a:endParaRPr>
          </a:p>
        </p:txBody>
      </p:sp>
      <p:sp>
        <p:nvSpPr>
          <p:cNvPr id="40962" name="タイトル 2"/>
          <p:cNvSpPr>
            <a:spLocks noGrp="1"/>
          </p:cNvSpPr>
          <p:nvPr>
            <p:ph type="title"/>
          </p:nvPr>
        </p:nvSpPr>
        <p:spPr>
          <a:xfrm>
            <a:off x="457200" y="0"/>
            <a:ext cx="7499350" cy="836613"/>
          </a:xfrm>
        </p:spPr>
        <p:txBody>
          <a:bodyPr/>
          <a:lstStyle/>
          <a:p>
            <a:r>
              <a:rPr lang="ja-JP" altLang="en-US" dirty="0" smtClean="0">
                <a:latin typeface="Franklin Gothic Medium" charset="0"/>
                <a:ea typeface="ＭＳ Ｐゴシック" charset="0"/>
              </a:rPr>
              <a:t>特有のハドロン生成機構</a:t>
            </a:r>
            <a:endParaRPr lang="ja-JP" altLang="en-US" dirty="0">
              <a:latin typeface="Franklin Gothic Medium" charset="0"/>
              <a:ea typeface="ＭＳ Ｐゴシック" charset="0"/>
            </a:endParaRPr>
          </a:p>
        </p:txBody>
      </p:sp>
      <p:pic>
        <p:nvPicPr>
          <p:cNvPr id="409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34" y="2708920"/>
            <a:ext cx="2125662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上下矢印 18"/>
          <p:cNvSpPr/>
          <p:nvPr/>
        </p:nvSpPr>
        <p:spPr>
          <a:xfrm>
            <a:off x="899270" y="2662062"/>
            <a:ext cx="360362" cy="3024336"/>
          </a:xfrm>
          <a:prstGeom prst="upDownArrow">
            <a:avLst/>
          </a:prstGeom>
          <a:gradFill>
            <a:gsLst>
              <a:gs pos="0">
                <a:srgbClr val="FFC000"/>
              </a:gs>
              <a:gs pos="50000">
                <a:srgbClr val="92D050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0965" name="Picture 2" descr="http://inspirehep.net/record/802477/files/z-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34305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1979712" y="5157192"/>
            <a:ext cx="2487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srgbClr val="0000FF"/>
                </a:solidFill>
                <a:latin typeface="+mn-lt"/>
              </a:rPr>
              <a:t>B. Z. </a:t>
            </a:r>
            <a:r>
              <a:rPr lang="en-US" altLang="ja-JP" sz="1200" dirty="0" err="1">
                <a:solidFill>
                  <a:srgbClr val="0000FF"/>
                </a:solidFill>
                <a:latin typeface="+mn-lt"/>
              </a:rPr>
              <a:t>Kopeliovich</a:t>
            </a:r>
            <a:r>
              <a:rPr lang="en-US" altLang="ja-JP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ja-JP" sz="1200" i="1" dirty="0">
                <a:solidFill>
                  <a:srgbClr val="0000FF"/>
                </a:solidFill>
                <a:latin typeface="+mn-lt"/>
              </a:rPr>
              <a:t>et al.</a:t>
            </a:r>
            <a:r>
              <a:rPr lang="en-US" altLang="ja-JP" sz="1200" dirty="0">
                <a:solidFill>
                  <a:srgbClr val="0000FF"/>
                </a:solidFill>
                <a:latin typeface="+mn-lt"/>
              </a:rPr>
              <a:t>,</a:t>
            </a:r>
          </a:p>
          <a:p>
            <a:pPr>
              <a:defRPr/>
            </a:pPr>
            <a:r>
              <a:rPr lang="en-US" altLang="ja-JP" sz="1200" dirty="0">
                <a:solidFill>
                  <a:srgbClr val="0000FF"/>
                </a:solidFill>
                <a:latin typeface="+mn-lt"/>
              </a:rPr>
              <a:t>Int. J. Mod. Phys. E18, 1629 (2009)</a:t>
            </a:r>
          </a:p>
        </p:txBody>
      </p:sp>
      <p:pic>
        <p:nvPicPr>
          <p:cNvPr id="11" name="図 10" descr="ali_prel_1189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92896"/>
            <a:ext cx="2808312" cy="2021400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2018/3/31</a:t>
            </a:r>
            <a:endParaRPr 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クォーク層とハドロン層を結ぶ動的機構</a:t>
            </a:r>
            <a:r>
              <a:rPr lang="en-US" altLang="ja-JP" smtClean="0"/>
              <a:t> - </a:t>
            </a:r>
            <a:r>
              <a:rPr lang="ja-JP" altLang="en-US" smtClean="0"/>
              <a:t>志垣賢太</a:t>
            </a:r>
            <a:endParaRPr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2F5A13-150D-4748-8988-B4CFDCF42CA6}" type="slidenum">
              <a:rPr lang="en-US" altLang="ja-JP" smtClean="0"/>
              <a:pPr>
                <a:defRPr/>
              </a:pPr>
              <a:t>7</a:t>
            </a:fld>
            <a:r>
              <a:rPr lang="en-US" altLang="ja-JP" smtClean="0"/>
              <a:t>/14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356499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コンテンツ プレースホルダー 1"/>
          <p:cNvSpPr>
            <a:spLocks noGrp="1"/>
          </p:cNvSpPr>
          <p:nvPr>
            <p:ph idx="13"/>
          </p:nvPr>
        </p:nvSpPr>
        <p:spPr>
          <a:xfrm>
            <a:off x="457200" y="1143000"/>
            <a:ext cx="8218488" cy="5167313"/>
          </a:xfrm>
        </p:spPr>
        <p:txBody>
          <a:bodyPr/>
          <a:lstStyle/>
          <a:p>
            <a:r>
              <a:rPr lang="en-US" altLang="ja-JP" i="1" dirty="0">
                <a:latin typeface="Franklin Gothic Medium" charset="0"/>
                <a:ea typeface="ＭＳ Ｐゴシック" charset="0"/>
              </a:rPr>
              <a:t>e.g.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4 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クォーク近接結合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</a:t>
            </a:r>
            <a:r>
              <a:rPr lang="en-US" altLang="ja-JP" dirty="0" err="1">
                <a:latin typeface="Franklin Gothic Medium" charset="0"/>
                <a:ea typeface="ＭＳ Ｐゴシック" charset="0"/>
              </a:rPr>
              <a:t>vs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中間子分子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/>
            <a:r>
              <a:rPr lang="ja-JP" altLang="en-US" dirty="0">
                <a:latin typeface="Franklin Gothic Medium" charset="0"/>
                <a:ea typeface="ＭＳ Ｐゴシック" charset="0"/>
              </a:rPr>
              <a:t>異なるコアレッセンス生成率の理論予言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2"/>
            <a:r>
              <a:rPr lang="en-US" altLang="ja-JP" dirty="0">
                <a:latin typeface="Franklin Gothic Medium" charset="0"/>
                <a:ea typeface="ＭＳ Ｐゴシック" charset="0"/>
              </a:rPr>
              <a:t>S. Cho, </a:t>
            </a:r>
            <a:r>
              <a:rPr lang="en-US" altLang="ja-JP" i="1" dirty="0">
                <a:latin typeface="Franklin Gothic Medium" charset="0"/>
                <a:ea typeface="ＭＳ Ｐゴシック" charset="0"/>
              </a:rPr>
              <a:t>et al.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, </a:t>
            </a:r>
            <a:r>
              <a:rPr lang="sk-SK" altLang="ja-JP" dirty="0" smtClean="0">
                <a:latin typeface="Franklin Gothic Medium" charset="0"/>
                <a:ea typeface="ＭＳ Ｐゴシック" charset="0"/>
              </a:rPr>
              <a:t>Phys</a:t>
            </a:r>
            <a:r>
              <a:rPr lang="sk-SK" altLang="ja-JP" dirty="0">
                <a:latin typeface="Franklin Gothic Medium" charset="0"/>
                <a:ea typeface="ＭＳ Ｐゴシック" charset="0"/>
              </a:rPr>
              <a:t>. Rev. C 84, </a:t>
            </a:r>
            <a:r>
              <a:rPr lang="sk-SK" altLang="ja-JP" dirty="0" smtClean="0">
                <a:latin typeface="Franklin Gothic Medium" charset="0"/>
                <a:ea typeface="ＭＳ Ｐゴシック" charset="0"/>
              </a:rPr>
              <a:t>064910 (2011)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/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/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/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r>
              <a:rPr lang="en-US" altLang="ja-JP" dirty="0">
                <a:latin typeface="Franklin Gothic Medium" charset="0"/>
                <a:ea typeface="ＭＳ Ｐゴシック" charset="0"/>
              </a:rPr>
              <a:t>X(3872) </a:t>
            </a:r>
            <a:r>
              <a:rPr lang="en-US" altLang="ja-JP" dirty="0">
                <a:latin typeface="Symbol" charset="0"/>
                <a:ea typeface="ＭＳ Ｐゴシック" charset="0"/>
                <a:cs typeface="Symbol" charset="0"/>
              </a:rPr>
              <a:t>→ 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J/</a:t>
            </a:r>
            <a:r>
              <a:rPr lang="en-US" altLang="ja-JP" dirty="0">
                <a:latin typeface="Symbol" charset="0"/>
                <a:ea typeface="ＭＳ Ｐゴシック" charset="0"/>
                <a:cs typeface="Symbol" charset="0"/>
              </a:rPr>
              <a:t>Y </a:t>
            </a:r>
            <a:r>
              <a:rPr lang="en-US" altLang="ja-JP" dirty="0" err="1">
                <a:latin typeface="Symbol" charset="0"/>
                <a:ea typeface="ＭＳ Ｐゴシック" charset="0"/>
                <a:cs typeface="Symbol" charset="0"/>
              </a:rPr>
              <a:t>p</a:t>
            </a:r>
            <a:r>
              <a:rPr lang="en-US" altLang="ja-JP" baseline="30000" dirty="0" err="1">
                <a:latin typeface="Symbol" charset="0"/>
                <a:ea typeface="ＭＳ Ｐゴシック" charset="0"/>
                <a:cs typeface="Symbol" charset="0"/>
              </a:rPr>
              <a:t>+</a:t>
            </a:r>
            <a:r>
              <a:rPr lang="en-US" altLang="ja-JP" dirty="0" err="1">
                <a:latin typeface="Symbol" charset="0"/>
                <a:ea typeface="ＭＳ Ｐゴシック" charset="0"/>
                <a:cs typeface="Symbol" charset="0"/>
              </a:rPr>
              <a:t>p</a:t>
            </a:r>
            <a:r>
              <a:rPr lang="en-US" altLang="ja-JP" baseline="30000" dirty="0">
                <a:latin typeface="Symbol" charset="0"/>
                <a:ea typeface="ＭＳ Ｐゴシック" charset="0"/>
                <a:cs typeface="Symbol" charset="0"/>
              </a:rPr>
              <a:t>-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</a:t>
            </a:r>
            <a:r>
              <a:rPr lang="en-US" altLang="ja-JP" dirty="0">
                <a:latin typeface="Symbol" charset="0"/>
                <a:ea typeface="ＭＳ Ｐゴシック" charset="0"/>
                <a:cs typeface="Symbol" charset="0"/>
              </a:rPr>
              <a:t>→ </a:t>
            </a:r>
            <a:r>
              <a:rPr lang="en-US" altLang="ja-JP" dirty="0" err="1">
                <a:latin typeface="Franklin Gothic Medium" charset="0"/>
                <a:ea typeface="ＭＳ Ｐゴシック" charset="0"/>
              </a:rPr>
              <a:t>e</a:t>
            </a:r>
            <a:r>
              <a:rPr lang="en-US" altLang="ja-JP" baseline="30000" dirty="0" err="1">
                <a:latin typeface="Symbol" charset="0"/>
                <a:ea typeface="ＭＳ Ｐゴシック" charset="0"/>
                <a:cs typeface="Symbol" charset="0"/>
              </a:rPr>
              <a:t>+</a:t>
            </a:r>
            <a:r>
              <a:rPr lang="en-US" altLang="ja-JP" dirty="0" err="1">
                <a:latin typeface="Franklin Gothic Medium" charset="0"/>
                <a:ea typeface="ＭＳ Ｐゴシック" charset="0"/>
              </a:rPr>
              <a:t>e</a:t>
            </a:r>
            <a:r>
              <a:rPr lang="en-US" altLang="ja-JP" baseline="30000" dirty="0" err="1">
                <a:latin typeface="Symbol" charset="0"/>
                <a:ea typeface="ＭＳ Ｐゴシック" charset="0"/>
                <a:cs typeface="Symbol" charset="0"/>
              </a:rPr>
              <a:t>-</a:t>
            </a:r>
            <a:r>
              <a:rPr lang="en-US" altLang="ja-JP" dirty="0" err="1">
                <a:latin typeface="Symbol" charset="0"/>
                <a:ea typeface="ＭＳ Ｐゴシック" charset="0"/>
                <a:cs typeface="Symbol" charset="0"/>
              </a:rPr>
              <a:t>p</a:t>
            </a:r>
            <a:r>
              <a:rPr lang="en-US" altLang="ja-JP" baseline="30000" dirty="0" err="1">
                <a:latin typeface="Symbol" charset="0"/>
                <a:ea typeface="ＭＳ Ｐゴシック" charset="0"/>
                <a:cs typeface="Symbol" charset="0"/>
              </a:rPr>
              <a:t>+</a:t>
            </a:r>
            <a:r>
              <a:rPr lang="en-US" altLang="ja-JP" dirty="0" err="1">
                <a:latin typeface="Symbol" charset="0"/>
                <a:ea typeface="ＭＳ Ｐゴシック" charset="0"/>
                <a:cs typeface="Symbol" charset="0"/>
              </a:rPr>
              <a:t>p</a:t>
            </a:r>
            <a:r>
              <a:rPr lang="en-US" altLang="ja-JP" baseline="30000" dirty="0">
                <a:latin typeface="Symbol" charset="0"/>
                <a:ea typeface="ＭＳ Ｐゴシック" charset="0"/>
                <a:cs typeface="Symbol" charset="0"/>
              </a:rPr>
              <a:t>-</a:t>
            </a:r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pPr lvl="1"/>
            <a:r>
              <a:rPr lang="en-US" altLang="ja-JP" dirty="0">
                <a:latin typeface="Franklin Gothic Medium" charset="0"/>
                <a:ea typeface="ＭＳ Ｐゴシック" charset="0"/>
              </a:rPr>
              <a:t>ALICE 3 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期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（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2021 - 2023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）</a:t>
            </a:r>
            <a:r>
              <a:rPr lang="en-US" altLang="ja-JP" dirty="0" smtClean="0">
                <a:latin typeface="Franklin Gothic Medium" charset="0"/>
                <a:ea typeface="ＭＳ Ｐゴシック" charset="0"/>
              </a:rPr>
              <a:t> </a:t>
            </a:r>
            <a:r>
              <a:rPr lang="ja-JP" altLang="en-US" dirty="0">
                <a:latin typeface="Franklin Gothic Medium" charset="0"/>
                <a:ea typeface="ＭＳ Ｐゴシック" charset="0"/>
              </a:rPr>
              <a:t>収量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 〜 </a:t>
            </a:r>
            <a:r>
              <a:rPr lang="en-US" altLang="ja-JP" i="1" dirty="0">
                <a:latin typeface="Franklin Gothic Medium" charset="0"/>
                <a:ea typeface="ＭＳ Ｐゴシック" charset="0"/>
              </a:rPr>
              <a:t>o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(10</a:t>
            </a:r>
            <a:r>
              <a:rPr lang="en-US" altLang="ja-JP" baseline="30000" dirty="0">
                <a:latin typeface="Franklin Gothic Medium" charset="0"/>
                <a:ea typeface="ＭＳ Ｐゴシック" charset="0"/>
              </a:rPr>
              <a:t>3</a:t>
            </a:r>
            <a:r>
              <a:rPr lang="en-US" altLang="ja-JP" dirty="0">
                <a:latin typeface="Franklin Gothic Medium" charset="0"/>
                <a:ea typeface="ＭＳ Ｐゴシック" charset="0"/>
              </a:rPr>
              <a:t>)</a:t>
            </a:r>
          </a:p>
          <a:p>
            <a:pPr lvl="1"/>
            <a:endParaRPr lang="en-US" altLang="ja-JP" dirty="0">
              <a:latin typeface="Franklin Gothic Medium" charset="0"/>
              <a:ea typeface="ＭＳ Ｐゴシック" charset="0"/>
            </a:endParaRPr>
          </a:p>
          <a:p>
            <a:endParaRPr lang="ja-JP" altLang="en-US" dirty="0">
              <a:latin typeface="Franklin Gothic Medium" charset="0"/>
              <a:ea typeface="ＭＳ Ｐゴシック" charset="0"/>
            </a:endParaRPr>
          </a:p>
        </p:txBody>
      </p:sp>
      <p:sp>
        <p:nvSpPr>
          <p:cNvPr id="43010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Franklin Gothic Medium" charset="0"/>
                <a:ea typeface="ＭＳ Ｐゴシック" charset="0"/>
              </a:rPr>
              <a:t>エキゾチック粒子</a:t>
            </a:r>
            <a:r>
              <a:rPr lang="ja-JP" altLang="en-US" dirty="0" smtClean="0">
                <a:latin typeface="Franklin Gothic Medium" charset="0"/>
                <a:ea typeface="ＭＳ Ｐゴシック" charset="0"/>
              </a:rPr>
              <a:t>の生成機構と構造</a:t>
            </a:r>
            <a:endParaRPr lang="ja-JP" altLang="en-US" dirty="0">
              <a:latin typeface="Franklin Gothic Medium" charset="0"/>
              <a:ea typeface="ＭＳ Ｐゴシック" charset="0"/>
            </a:endParaRPr>
          </a:p>
        </p:txBody>
      </p:sp>
      <p:pic>
        <p:nvPicPr>
          <p:cNvPr id="43011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478088"/>
            <a:ext cx="3455987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3" y="2520950"/>
            <a:ext cx="3043237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付プレースホルダー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2018/3/31</a:t>
            </a:r>
            <a:endParaRPr 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クォーク層とハドロン層を結ぶ動的機構</a:t>
            </a:r>
            <a:r>
              <a:rPr lang="en-US" altLang="ja-JP" smtClean="0"/>
              <a:t> - </a:t>
            </a:r>
            <a:r>
              <a:rPr lang="ja-JP" altLang="en-US" smtClean="0"/>
              <a:t>志垣賢太</a:t>
            </a:r>
            <a:endParaRPr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62F5A13-150D-4748-8988-B4CFDCF42CA6}" type="slidenum">
              <a:rPr lang="en-US" altLang="ja-JP" smtClean="0"/>
              <a:pPr>
                <a:defRPr/>
              </a:pPr>
              <a:t>8</a:t>
            </a:fld>
            <a:r>
              <a:rPr lang="en-US" altLang="ja-JP" smtClean="0"/>
              <a:t>/14</a:t>
            </a:r>
            <a:endParaRPr lang="ja-JP" dirty="0"/>
          </a:p>
        </p:txBody>
      </p:sp>
    </p:spTree>
    <p:extLst>
      <p:ext uri="{BB962C8B-B14F-4D97-AF65-F5344CB8AC3E}">
        <p14:creationId xmlns:p14="http://schemas.microsoft.com/office/powerpoint/2010/main" val="45384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14.1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|9.4|3.9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2.7|35.5|18.5"/>
</p:tagLst>
</file>

<file path=ppt/theme/theme1.xml><?xml version="1.0" encoding="utf-8"?>
<a:theme xmlns:a="http://schemas.openxmlformats.org/drawingml/2006/main" name="newstyle">
  <a:themeElements>
    <a:clrScheme name="TG-globalround_TP0111821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99"/>
      </a:accent1>
      <a:accent2>
        <a:srgbClr val="0C3CA6"/>
      </a:accent2>
      <a:accent3>
        <a:srgbClr val="FFFFFF"/>
      </a:accent3>
      <a:accent4>
        <a:srgbClr val="000000"/>
      </a:accent4>
      <a:accent5>
        <a:srgbClr val="AAAACA"/>
      </a:accent5>
      <a:accent6>
        <a:srgbClr val="0A3596"/>
      </a:accent6>
      <a:hlink>
        <a:srgbClr val="CCCCFF"/>
      </a:hlink>
      <a:folHlink>
        <a:srgbClr val="B2B2B2"/>
      </a:folHlink>
    </a:clrScheme>
    <a:fontScheme name="ユーザー定義 1">
      <a:majorFont>
        <a:latin typeface="Franklin Gothic Medium"/>
        <a:ea typeface="ＭＳ Ｐゴシック"/>
        <a:cs typeface=""/>
      </a:majorFont>
      <a:minorFont>
        <a:latin typeface="Franklin Gothic Mediu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G-globalround_TP011182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99"/>
        </a:accent1>
        <a:accent2>
          <a:srgbClr val="0C3CA6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A359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0066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B8AAB8"/>
        </a:accent5>
        <a:accent6>
          <a:srgbClr val="E74848"/>
        </a:accent6>
        <a:hlink>
          <a:srgbClr val="FF99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G-globalround_TP0111821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36873</TotalTime>
  <Words>1311</Words>
  <Application>Microsoft Macintosh PowerPoint</Application>
  <PresentationFormat>画面に合わせる (4:3)</PresentationFormat>
  <Paragraphs>212</Paragraphs>
  <Slides>15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18" baseType="lpstr">
      <vt:lpstr>newstyle</vt:lpstr>
      <vt:lpstr>Acrobat Document</vt:lpstr>
      <vt:lpstr>Image</vt:lpstr>
      <vt:lpstr>クォーク層とハドロン層を結ぶ動的機構</vt:lpstr>
      <vt:lpstr>講演概要</vt:lpstr>
      <vt:lpstr>宇宙の歴史とクォーク物理学</vt:lpstr>
      <vt:lpstr>極初期宇宙物理における特筆意義</vt:lpstr>
      <vt:lpstr>解放クォーク層の発見 （RHIC 加速器）</vt:lpstr>
      <vt:lpstr>バリオンの “異常” 生成</vt:lpstr>
      <vt:lpstr>クォーク再結合模型</vt:lpstr>
      <vt:lpstr>特有のハドロン生成機構</vt:lpstr>
      <vt:lpstr>エキゾチック粒子の生成機構と構造</vt:lpstr>
      <vt:lpstr>A Large Ion Collider Experiment</vt:lpstr>
      <vt:lpstr>史上最高エネルギー Pb-Pb 衝突</vt:lpstr>
      <vt:lpstr>稀事象探索に向けた実験高度化</vt:lpstr>
      <vt:lpstr>LHC 加速器運転予定</vt:lpstr>
      <vt:lpstr>LHC エネルギー前方領域の新規性</vt:lpstr>
      <vt:lpstr>まとめ, おわりに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of Hot Partonic Matter at LHC-ALICE</dc:title>
  <dc:creator>Kenta Shigaki</dc:creator>
  <cp:lastModifiedBy>Shigaki Kenta</cp:lastModifiedBy>
  <cp:revision>1200</cp:revision>
  <cp:lastPrinted>2017-03-12T11:08:25Z</cp:lastPrinted>
  <dcterms:created xsi:type="dcterms:W3CDTF">2008-03-11T09:51:31Z</dcterms:created>
  <dcterms:modified xsi:type="dcterms:W3CDTF">2018-04-04T02:14:18Z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TC011182191041</vt:lpwstr>
  </property>
</Properties>
</file>