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</p:sldMasterIdLst>
  <p:notesMasterIdLst>
    <p:notesMasterId r:id="rId22"/>
  </p:notesMasterIdLst>
  <p:handoutMasterIdLst>
    <p:handoutMasterId r:id="rId23"/>
  </p:handoutMasterIdLst>
  <p:sldIdLst>
    <p:sldId id="452" r:id="rId2"/>
    <p:sldId id="768" r:id="rId3"/>
    <p:sldId id="804" r:id="rId4"/>
    <p:sldId id="815" r:id="rId5"/>
    <p:sldId id="816" r:id="rId6"/>
    <p:sldId id="805" r:id="rId7"/>
    <p:sldId id="802" r:id="rId8"/>
    <p:sldId id="799" r:id="rId9"/>
    <p:sldId id="803" r:id="rId10"/>
    <p:sldId id="774" r:id="rId11"/>
    <p:sldId id="808" r:id="rId12"/>
    <p:sldId id="809" r:id="rId13"/>
    <p:sldId id="702" r:id="rId14"/>
    <p:sldId id="817" r:id="rId15"/>
    <p:sldId id="703" r:id="rId16"/>
    <p:sldId id="798" r:id="rId17"/>
    <p:sldId id="787" r:id="rId18"/>
    <p:sldId id="806" r:id="rId19"/>
    <p:sldId id="807" r:id="rId20"/>
    <p:sldId id="779" r:id="rId21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CC66"/>
    <a:srgbClr val="000080"/>
    <a:srgbClr val="806010"/>
    <a:srgbClr val="FF00FF"/>
    <a:srgbClr val="60802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15"/>
    <p:restoredTop sz="94600"/>
  </p:normalViewPr>
  <p:slideViewPr>
    <p:cSldViewPr>
      <p:cViewPr varScale="1">
        <p:scale>
          <a:sx n="80" d="100"/>
          <a:sy n="80" d="100"/>
        </p:scale>
        <p:origin x="20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B52687-754D-9A46-A45F-EE78EBF7FB57}" type="datetimeFigureOut">
              <a:rPr lang="ja-JP" altLang="en-US"/>
              <a:pPr>
                <a:defRPr/>
              </a:pPr>
              <a:t>2018/11/19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EBF472-C70E-4F42-A493-6D78EFF818C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1705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CB483AA-81BE-624A-A948-2548C9B8AABB}" type="datetimeFigureOut">
              <a:rPr lang="ja-JP" altLang="en-US"/>
              <a:pPr>
                <a:defRPr/>
              </a:pPr>
              <a:t>2018/11/19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AC545B-C41E-D74D-BC93-99D5B8F9D6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013568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75C436-4915-EE48-8D7E-91BB9DF6C57E}" type="slidenum">
              <a:rPr lang="ja-JP" altLang="en-US" sz="1200"/>
              <a:pPr/>
              <a:t>2</a:t>
            </a:fld>
            <a:endParaRPr lang="en-US" altLang="ja-JP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92275" y="739775"/>
            <a:ext cx="3354388" cy="25161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63" y="3497263"/>
            <a:ext cx="5837237" cy="5629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ja-JP" altLang="en-US" sz="800">
              <a:ea typeface="ＭＳ Ｐ明朝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544" indent="-285979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914" indent="-22878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1480" indent="-22878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9046" indent="-22878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6612" indent="-22878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4177" indent="-22878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1743" indent="-22878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9309" indent="-22878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05D532-BAE0-F647-89E2-A8BC94977BC0}" type="slidenum">
              <a:rPr lang="ja-JP" altLang="en-US" sz="1200"/>
              <a:pPr/>
              <a:t>3</a:t>
            </a:fld>
            <a:endParaRPr lang="en-US" altLang="ja-JP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ja-JP" altLang="en-US">
              <a:ea typeface="ＭＳ Ｐ明朝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3544" indent="-285979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914" indent="-22878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1480" indent="-22878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9046" indent="-22878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6612" indent="-22878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4177" indent="-22878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1743" indent="-22878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9309" indent="-22878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FA714F-0ACE-EA4B-A875-93C522B0C747}" type="slidenum">
              <a:rPr lang="ja-JP" altLang="en-US" sz="1200"/>
              <a:pPr/>
              <a:t>4</a:t>
            </a:fld>
            <a:endParaRPr lang="en-US" altLang="ja-JP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ja-JP" altLang="en-US">
              <a:ea typeface="ＭＳ Ｐ明朝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71BEA4-2E3C-9148-B56C-5ACD95238958}" type="slidenum">
              <a:rPr lang="ja-JP" altLang="en-US" sz="1200"/>
              <a:pPr/>
              <a:t>6</a:t>
            </a:fld>
            <a:endParaRPr lang="en-US" altLang="ja-JP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>
              <a:ea typeface="ＭＳ Ｐ明朝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ja-JP" altLang="en-US">
              <a:ea typeface="ＭＳ Ｐ明朝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B47330-8D9A-4983-902B-865A28E61B1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ja-JP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5C1505-B10D-6A4B-8E82-1089300CBB91}" type="slidenum">
              <a:rPr lang="ja-JP" altLang="en-US" sz="1200"/>
              <a:pPr/>
              <a:t>19</a:t>
            </a:fld>
            <a:endParaRPr lang="en-US" altLang="ja-JP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dirty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70464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2018/11/19</a:t>
            </a:r>
            <a:endParaRPr 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33337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2018/11/19</a:t>
            </a:r>
            <a:endParaRPr 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2067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/>
              <a:t>2018/11/19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0F337-E4CF-8A4A-923B-BD753E7834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425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150" y="6453261"/>
            <a:ext cx="642937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/>
              <a:t>/19</a:t>
            </a:r>
            <a:endParaRPr lang="ja-JP" dirty="0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576" y="6453260"/>
            <a:ext cx="936104" cy="2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1681" y="6453260"/>
            <a:ext cx="4968552" cy="2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900">
                <a:latin typeface="Verdana" charset="0"/>
              </a:defRPr>
            </a:lvl1pPr>
          </a:lstStyle>
          <a:p>
            <a:pPr>
              <a:defRPr/>
            </a:pPr>
            <a:r>
              <a:rPr lang="ja-JP" altLang="en-US" dirty="0"/>
              <a:t>クォーク階層とハドロン階層を結ぶ動的機構</a:t>
            </a:r>
            <a:r>
              <a:rPr lang="en-US" altLang="ja-JP" dirty="0"/>
              <a:t> - </a:t>
            </a:r>
            <a:r>
              <a:rPr lang="ja-JP" altLang="en-US" dirty="0"/>
              <a:t>志垣賢太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49905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2018/11/19</a:t>
            </a:r>
            <a:endParaRPr 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049077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2018/11/19</a:t>
            </a:r>
            <a:endParaRPr 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3847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2018/11/19</a:t>
            </a:r>
            <a:endParaRPr 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8050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2018/11/19</a:t>
            </a:r>
            <a:endParaRPr 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0209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2018/11/19</a:t>
            </a:r>
            <a:endParaRPr 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9943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2018/11/19</a:t>
            </a:r>
            <a:endParaRPr 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1364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2018/11/19</a:t>
            </a:r>
            <a:endParaRPr 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1096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  <a:cs typeface="+mn-cs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38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9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40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en-US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576" y="6453260"/>
            <a:ext cx="936104" cy="2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1681" y="6453260"/>
            <a:ext cx="4968552" cy="2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900">
                <a:latin typeface="Verdana" charset="0"/>
              </a:defRPr>
            </a:lvl1pPr>
          </a:lstStyle>
          <a:p>
            <a:pPr>
              <a:defRPr/>
            </a:pPr>
            <a:r>
              <a:rPr lang="ja-JP" altLang="en-US" dirty="0"/>
              <a:t>クォーク階層とハドロン階層を結ぶ動的機構</a:t>
            </a:r>
            <a:r>
              <a:rPr lang="en-US" altLang="ja-JP" dirty="0"/>
              <a:t> - </a:t>
            </a:r>
            <a:r>
              <a:rPr lang="ja-JP" altLang="en-US" dirty="0"/>
              <a:t>志垣賢太</a:t>
            </a:r>
            <a:endParaRPr lang="ja-JP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150" y="6453261"/>
            <a:ext cx="642937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/>
              <a:t>/19</a:t>
            </a:r>
            <a:endParaRPr lang="ja-JP" dirty="0"/>
          </a:p>
        </p:txBody>
      </p:sp>
      <p:pic>
        <p:nvPicPr>
          <p:cNvPr id="1037" name="図 17" descr="lablogo_standard_big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340475"/>
            <a:ext cx="6048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 descr="COREULOGO_B01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36" y="6335352"/>
            <a:ext cx="923144" cy="41513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4452" y="6229082"/>
            <a:ext cx="617667" cy="6176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  <p:sldLayoutId id="2147484993" r:id="rId5"/>
    <p:sldLayoutId id="2147484994" r:id="rId6"/>
    <p:sldLayoutId id="2147484995" r:id="rId7"/>
    <p:sldLayoutId id="2147484996" r:id="rId8"/>
    <p:sldLayoutId id="2147484997" r:id="rId9"/>
    <p:sldLayoutId id="2147484998" r:id="rId10"/>
    <p:sldLayoutId id="2147484999" r:id="rId11"/>
    <p:sldLayoutId id="214748500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n"/>
        <a:defRPr kumimoji="1" sz="24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0.png"/><Relationship Id="rId18" Type="http://schemas.openxmlformats.org/officeDocument/2006/relationships/image" Target="../media/image4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41.jpeg"/><Relationship Id="rId2" Type="http://schemas.openxmlformats.org/officeDocument/2006/relationships/tags" Target="../tags/tag3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3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5.jpeg"/><Relationship Id="rId1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shigaki/Dropbox/Au-Au_200GeV.mpeg" TargetMode="External"/><Relationship Id="rId1" Type="http://schemas.microsoft.com/office/2007/relationships/media" Target="file://localhost/Users/shigaki/Dropbox/Au-Au_200GeV.mpeg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42938"/>
            <a:ext cx="9144000" cy="2214562"/>
          </a:xfrm>
        </p:spPr>
        <p:txBody>
          <a:bodyPr/>
          <a:lstStyle/>
          <a:p>
            <a:pPr eaLnBrk="1" hangingPunct="1"/>
            <a:r>
              <a:rPr lang="ja-JP" altLang="en-US" sz="3200" dirty="0">
                <a:latin typeface="Franklin Gothic Medium" charset="0"/>
                <a:ea typeface="ＭＳ Ｐゴシック" charset="0"/>
              </a:rPr>
              <a:t>計画研究</a:t>
            </a:r>
            <a:r>
              <a:rPr lang="en-US" altLang="ja-JP" sz="3200" dirty="0">
                <a:latin typeface="Franklin Gothic Medium" charset="0"/>
                <a:ea typeface="ＭＳ Ｐゴシック" charset="0"/>
              </a:rPr>
              <a:t> A01 </a:t>
            </a:r>
            <a:r>
              <a:rPr lang="ja-JP" altLang="en-US" sz="3200" dirty="0">
                <a:latin typeface="Franklin Gothic Medium" charset="0"/>
                <a:ea typeface="ＭＳ Ｐゴシック" charset="0"/>
              </a:rPr>
              <a:t>班</a:t>
            </a:r>
            <a:br>
              <a:rPr lang="en-US" altLang="ja-JP" sz="4000" dirty="0">
                <a:latin typeface="Franklin Gothic Medium" charset="0"/>
                <a:ea typeface="ＭＳ Ｐゴシック" charset="0"/>
              </a:rPr>
            </a:br>
            <a:r>
              <a:rPr lang="ja-JP" altLang="en-US" sz="3600" dirty="0">
                <a:latin typeface="Franklin Gothic Medium" charset="0"/>
                <a:ea typeface="ＭＳ Ｐゴシック" charset="0"/>
              </a:rPr>
              <a:t>クォーク階層とハドロン階層を結ぶ動的機構</a:t>
            </a:r>
            <a:endParaRPr lang="ja-JP" sz="3600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4409766"/>
            <a:ext cx="8001000" cy="1757181"/>
          </a:xfrm>
        </p:spPr>
        <p:txBody>
          <a:bodyPr/>
          <a:lstStyle/>
          <a:p>
            <a:pPr eaLnBrk="1" hangingPunct="1"/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A01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班研究代表者</a:t>
            </a:r>
            <a:r>
              <a:rPr lang="en-US" altLang="ja-JP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志垣 賢太 </a:t>
            </a:r>
            <a:r>
              <a:rPr lang="ja-JP" altLang="en-US" sz="320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（   </a:t>
            </a:r>
            <a:r>
              <a:rPr lang="en-US" altLang="ja-JP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    </a:t>
            </a:r>
            <a:r>
              <a:rPr lang="ja-JP" altLang="en-US" sz="320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               </a:t>
            </a: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）</a:t>
            </a:r>
            <a:endParaRPr lang="en-US" altLang="ja-JP" sz="24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altLang="ja-JP" sz="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新学術領域研究</a:t>
            </a: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“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量子クラスターで読み解く物質の階層構造</a:t>
            </a: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”</a:t>
            </a:r>
          </a:p>
          <a:p>
            <a:pPr eaLnBrk="1" hangingPunct="1"/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キックオフシンポジウム</a:t>
            </a:r>
            <a:endParaRPr lang="en-US" altLang="ja-JP" sz="1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2018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年 </a:t>
            </a: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11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月 </a:t>
            </a: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19 - 20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日</a:t>
            </a: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東京工業大学</a:t>
            </a:r>
            <a:endParaRPr lang="ja-JP" sz="1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236" y="4437112"/>
            <a:ext cx="2376264" cy="548368"/>
          </a:xfrm>
          <a:prstGeom prst="rect">
            <a:avLst/>
          </a:prstGeom>
        </p:spPr>
      </p:pic>
    </p:spTree>
  </p:cSld>
  <p:clrMapOvr>
    <a:masterClrMapping/>
  </p:clrMapOvr>
  <p:transition spd="slow" advTm="2672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ja-JP" altLang="en-US" dirty="0">
                <a:latin typeface="Franklin Gothic Medium" charset="0"/>
                <a:ea typeface="ＭＳ Ｐゴシック" charset="0"/>
              </a:rPr>
              <a:t>クォーク再結合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（コアレッセンス）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模型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RHIC/LHC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s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クォーク化学ポテンシャル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~ 0</a:t>
            </a:r>
          </a:p>
          <a:p>
            <a:pPr lvl="1"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LHC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c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クォーク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e.g.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J/</a:t>
            </a:r>
            <a:r>
              <a:rPr lang="en-US" altLang="ja-JP" dirty="0">
                <a:latin typeface="Symbol" pitchFamily="18" charset="2"/>
              </a:rPr>
              <a:t>y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まで遅い再結合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ja-JP" altLang="en-US" dirty="0">
                <a:latin typeface="Franklin Gothic Medium" charset="0"/>
                <a:ea typeface="ＭＳ Ｐゴシック" charset="0"/>
              </a:rPr>
              <a:t>色場破砕によるクォーク対生成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endParaRPr lang="en-US" altLang="ja-JP" sz="800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i="1" dirty="0">
              <a:solidFill>
                <a:srgbClr val="FF00FF"/>
              </a:solidFill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0962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836613"/>
          </a:xfrm>
        </p:spPr>
        <p:txBody>
          <a:bodyPr/>
          <a:lstStyle/>
          <a:p>
            <a:r>
              <a:rPr lang="ja-JP" altLang="en-US" dirty="0">
                <a:latin typeface="Franklin Gothic Medium" charset="0"/>
                <a:ea typeface="ＭＳ Ｐゴシック" charset="0"/>
              </a:rPr>
              <a:t>特有のハドロン生成機構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→ 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浜垣氏）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4096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34" y="2708920"/>
            <a:ext cx="2125662" cy="151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上下矢印 18"/>
          <p:cNvSpPr/>
          <p:nvPr/>
        </p:nvSpPr>
        <p:spPr>
          <a:xfrm>
            <a:off x="899270" y="2662062"/>
            <a:ext cx="360362" cy="3024336"/>
          </a:xfrm>
          <a:prstGeom prst="upDownArrow">
            <a:avLst/>
          </a:prstGeom>
          <a:gradFill>
            <a:gsLst>
              <a:gs pos="0">
                <a:srgbClr val="FFC000"/>
              </a:gs>
              <a:gs pos="50000">
                <a:srgbClr val="92D050"/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40965" name="Picture 2" descr="http://inspirehep.net/record/802477/files/z-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93096"/>
            <a:ext cx="343058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1979712" y="5157192"/>
            <a:ext cx="2487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srgbClr val="0000FF"/>
                </a:solidFill>
                <a:latin typeface="+mn-lt"/>
              </a:rPr>
              <a:t>B. Z. </a:t>
            </a:r>
            <a:r>
              <a:rPr lang="en-US" altLang="ja-JP" sz="1200" dirty="0" err="1">
                <a:solidFill>
                  <a:srgbClr val="0000FF"/>
                </a:solidFill>
                <a:latin typeface="+mn-lt"/>
              </a:rPr>
              <a:t>Kopeliovich</a:t>
            </a:r>
            <a:r>
              <a:rPr lang="en-US" altLang="ja-JP" sz="12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200" i="1" dirty="0">
                <a:solidFill>
                  <a:srgbClr val="0000FF"/>
                </a:solidFill>
                <a:latin typeface="+mn-lt"/>
              </a:rPr>
              <a:t>et al.</a:t>
            </a:r>
            <a:r>
              <a:rPr lang="en-US" altLang="ja-JP" sz="1200" dirty="0">
                <a:solidFill>
                  <a:srgbClr val="0000FF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FF"/>
                </a:solidFill>
                <a:latin typeface="+mn-lt"/>
              </a:rPr>
              <a:t>Int. J. Mod. Phys. E18, 1629 (2009)</a:t>
            </a:r>
          </a:p>
        </p:txBody>
      </p:sp>
      <p:pic>
        <p:nvPicPr>
          <p:cNvPr id="11" name="図 10" descr="ali_prel_1189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92896"/>
            <a:ext cx="2808312" cy="2021400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9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564992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ja-JP" altLang="en-US" dirty="0"/>
              <a:t>有限密度領域での</a:t>
            </a:r>
            <a:r>
              <a:rPr lang="en-US" altLang="ja-JP" dirty="0"/>
              <a:t> “</a:t>
            </a:r>
            <a:r>
              <a:rPr lang="ja-JP" altLang="en-US"/>
              <a:t>観測</a:t>
            </a:r>
            <a:r>
              <a:rPr lang="en-US" altLang="ja-JP" dirty="0"/>
              <a:t>”</a:t>
            </a:r>
            <a:r>
              <a:rPr lang="ja-JP" altLang="en-US"/>
              <a:t> 報告</a:t>
            </a:r>
            <a:endParaRPr lang="en-US" altLang="ja-JP" dirty="0"/>
          </a:p>
          <a:p>
            <a:pPr lvl="1">
              <a:defRPr/>
            </a:pPr>
            <a:r>
              <a:rPr lang="en-US" altLang="ja-JP" baseline="-25000" dirty="0">
                <a:cs typeface="Symbol" charset="2"/>
              </a:rPr>
              <a:t> </a:t>
            </a:r>
            <a:r>
              <a:rPr lang="en-US" altLang="ja-JP" i="1" dirty="0" err="1"/>
              <a:t>p</a:t>
            </a:r>
            <a:r>
              <a:rPr lang="en-US" altLang="ja-JP" dirty="0" err="1"/>
              <a:t>+A</a:t>
            </a:r>
            <a:r>
              <a:rPr lang="en-US" altLang="ja-JP" dirty="0"/>
              <a:t> </a:t>
            </a:r>
            <a:r>
              <a:rPr lang="ja-JP" altLang="en-US" dirty="0"/>
              <a:t>衝突による核内</a:t>
            </a:r>
            <a:r>
              <a:rPr lang="en-US" altLang="ja-JP" dirty="0"/>
              <a:t> </a:t>
            </a:r>
            <a:r>
              <a:rPr lang="en-US" altLang="ja-JP" dirty="0">
                <a:latin typeface="Symbol" charset="2"/>
                <a:cs typeface="Symbol" charset="2"/>
              </a:rPr>
              <a:t>f</a:t>
            </a:r>
            <a:r>
              <a:rPr lang="en-US" altLang="ja-JP" dirty="0"/>
              <a:t>/</a:t>
            </a:r>
            <a:r>
              <a:rPr lang="en-US" altLang="ja-JP" dirty="0">
                <a:latin typeface="Symbol" charset="2"/>
                <a:cs typeface="Symbol" charset="2"/>
              </a:rPr>
              <a:t>w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en-US" altLang="ja-JP" dirty="0"/>
              <a:t>KEK E325</a:t>
            </a:r>
            <a:r>
              <a:rPr lang="ja-JP" altLang="en-US" dirty="0"/>
              <a:t>）</a:t>
            </a:r>
            <a:endParaRPr lang="en-US" altLang="ja-JP" dirty="0"/>
          </a:p>
          <a:p>
            <a:pPr marL="914400" lvl="2" indent="0">
              <a:buFont typeface="Wingdings" charset="0"/>
              <a:buNone/>
              <a:defRPr/>
            </a:pPr>
            <a:r>
              <a:rPr lang="en-US" altLang="ja-JP" dirty="0"/>
              <a:t>↔︎ CBELSA/TAPS, CLAS-G7</a:t>
            </a:r>
            <a:endParaRPr lang="is-IS" altLang="ja-JP" dirty="0"/>
          </a:p>
          <a:p>
            <a:pPr lvl="1">
              <a:defRPr/>
            </a:pPr>
            <a:r>
              <a:rPr lang="en-US" altLang="ja-JP" baseline="-25000" dirty="0">
                <a:cs typeface="Symbol" charset="2"/>
              </a:rPr>
              <a:t> </a:t>
            </a:r>
            <a:r>
              <a:rPr lang="is-IS" altLang="ja-JP" dirty="0"/>
              <a:t>(</a:t>
            </a:r>
            <a:r>
              <a:rPr lang="is-IS" altLang="ja-JP" i="1" dirty="0"/>
              <a:t>d</a:t>
            </a:r>
            <a:r>
              <a:rPr lang="is-IS" altLang="ja-JP" dirty="0"/>
              <a:t>, </a:t>
            </a:r>
            <a:r>
              <a:rPr lang="is-IS" altLang="ja-JP" baseline="30000" dirty="0"/>
              <a:t>3</a:t>
            </a:r>
            <a:r>
              <a:rPr lang="is-IS" altLang="ja-JP" dirty="0"/>
              <a:t>He)  </a:t>
            </a:r>
            <a:r>
              <a:rPr lang="ja-JP" altLang="en-US" dirty="0"/>
              <a:t>反応による核内</a:t>
            </a:r>
            <a:r>
              <a:rPr lang="en-US" altLang="ja-JP" dirty="0"/>
              <a:t> </a:t>
            </a:r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is-IS" altLang="ja-JP" dirty="0"/>
              <a:t> </a:t>
            </a:r>
            <a:r>
              <a:rPr lang="ja-JP" altLang="en-US" dirty="0"/>
              <a:t>（鈴木</a:t>
            </a:r>
            <a:r>
              <a:rPr lang="en-US" altLang="ja-JP" dirty="0"/>
              <a:t>, </a:t>
            </a:r>
            <a:r>
              <a:rPr lang="ja-JP" altLang="en-US" dirty="0"/>
              <a:t>早野ら）</a:t>
            </a:r>
            <a:endParaRPr lang="is-IS" altLang="ja-JP" dirty="0"/>
          </a:p>
          <a:p>
            <a:pPr lvl="2">
              <a:defRPr/>
            </a:pPr>
            <a:endParaRPr lang="is-IS" altLang="ja-JP" dirty="0"/>
          </a:p>
          <a:p>
            <a:pPr>
              <a:defRPr/>
            </a:pPr>
            <a:endParaRPr lang="is-IS" altLang="ja-JP" dirty="0"/>
          </a:p>
          <a:p>
            <a:pPr>
              <a:defRPr/>
            </a:pPr>
            <a:endParaRPr lang="is-IS" altLang="ja-JP" dirty="0"/>
          </a:p>
          <a:p>
            <a:pPr>
              <a:defRPr/>
            </a:pPr>
            <a:endParaRPr lang="is-IS" altLang="ja-JP" dirty="0"/>
          </a:p>
          <a:p>
            <a:pPr>
              <a:defRPr/>
            </a:pPr>
            <a:r>
              <a:rPr lang="ja-JP" altLang="en-US" dirty="0"/>
              <a:t>高温領域では未確認</a:t>
            </a:r>
            <a:endParaRPr lang="is-IS" altLang="ja-JP" dirty="0"/>
          </a:p>
          <a:p>
            <a:pPr lvl="1">
              <a:defRPr/>
            </a:pPr>
            <a:r>
              <a:rPr lang="ja-JP" altLang="en-US" dirty="0"/>
              <a:t>レプトン対測定への挑戦</a:t>
            </a:r>
            <a:endParaRPr lang="is-IS" altLang="ja-JP" dirty="0"/>
          </a:p>
          <a:p>
            <a:pPr lvl="2">
              <a:defRPr/>
            </a:pPr>
            <a:r>
              <a:rPr lang="is-IS" altLang="ja-JP" i="1" dirty="0"/>
              <a:t>e.g. </a:t>
            </a:r>
            <a:r>
              <a:rPr lang="is-IS" altLang="ja-JP" dirty="0"/>
              <a:t>PHENIX </a:t>
            </a:r>
            <a:r>
              <a:rPr lang="ja-JP" altLang="en-US" dirty="0"/>
              <a:t>実験</a:t>
            </a:r>
            <a:r>
              <a:rPr lang="en-US" altLang="ja-JP" dirty="0"/>
              <a:t> </a:t>
            </a:r>
            <a:r>
              <a:rPr lang="is-IS" altLang="ja-JP" dirty="0"/>
              <a:t>RICH </a:t>
            </a:r>
            <a:r>
              <a:rPr lang="ja-JP" altLang="en-US" dirty="0"/>
              <a:t>検出器</a:t>
            </a:r>
            <a:r>
              <a:rPr lang="is-IS" altLang="ja-JP" dirty="0"/>
              <a:t>, </a:t>
            </a:r>
            <a:r>
              <a:rPr lang="en-US" altLang="ja-JP" dirty="0"/>
              <a:t>HBD </a:t>
            </a:r>
            <a:r>
              <a:rPr lang="ja-JP" altLang="en-US" dirty="0"/>
              <a:t>検出器</a:t>
            </a:r>
            <a:endParaRPr lang="is-IS" altLang="ja-JP" dirty="0"/>
          </a:p>
          <a:p>
            <a:pPr>
              <a:defRPr/>
            </a:pPr>
            <a:endParaRPr lang="ja-JP" altLang="en-US" dirty="0"/>
          </a:p>
        </p:txBody>
      </p:sp>
      <p:sp>
        <p:nvSpPr>
          <p:cNvPr id="50178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859216" cy="836613"/>
          </a:xfrm>
        </p:spPr>
        <p:txBody>
          <a:bodyPr/>
          <a:lstStyle/>
          <a:p>
            <a:r>
              <a:rPr lang="ja-JP" altLang="en-US">
                <a:latin typeface="Franklin Gothic Medium" charset="0"/>
                <a:ea typeface="ＭＳ Ｐゴシック" charset="0"/>
              </a:rPr>
              <a:t>カイラル対称性回復とハドロン質量変化</a:t>
            </a:r>
          </a:p>
        </p:txBody>
      </p:sp>
      <p:pic>
        <p:nvPicPr>
          <p:cNvPr id="50179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2924175"/>
            <a:ext cx="313213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10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22443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ja-JP" altLang="en-US">
                <a:latin typeface="Franklin Gothic Medium" charset="0"/>
                <a:ea typeface="ＭＳ Ｐゴシック" charset="0"/>
              </a:rPr>
              <a:t>非相関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粒子対の差引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; 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収量測定成功</a:t>
            </a:r>
            <a:endParaRPr lang="en-US" altLang="ja-JP">
              <a:latin typeface="Franklin Gothic Medium" charset="0"/>
              <a:ea typeface="ＭＳ Ｐゴシック" charset="0"/>
            </a:endParaRPr>
          </a:p>
          <a:p>
            <a:r>
              <a:rPr lang="ja-JP" altLang="en-US">
                <a:latin typeface="Franklin Gothic Medium" charset="0"/>
                <a:ea typeface="ＭＳ Ｐゴシック" charset="0"/>
              </a:rPr>
              <a:t>電子対測定との結合に期待</a:t>
            </a:r>
            <a:endParaRPr lang="en-US" altLang="ja-JP">
              <a:latin typeface="Franklin Gothic Medium" charset="0"/>
              <a:ea typeface="ＭＳ Ｐゴシック" charset="0"/>
            </a:endParaRPr>
          </a:p>
          <a:p>
            <a:pPr lvl="1"/>
            <a:endParaRPr lang="ja-JP" altLang="en-US">
              <a:latin typeface="Franklin Gothic Medium" charset="0"/>
              <a:ea typeface="ＭＳ Ｐゴシック" charset="0"/>
            </a:endParaRPr>
          </a:p>
        </p:txBody>
      </p:sp>
      <p:sp>
        <p:nvSpPr>
          <p:cNvPr id="51202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f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w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r </a:t>
            </a:r>
            <a:r>
              <a:rPr lang="ja-JP" altLang="en-US" dirty="0">
                <a:latin typeface="Symbol" charset="0"/>
                <a:ea typeface="ＭＳ Ｐゴシック" charset="0"/>
                <a:cs typeface="Symbol" charset="0"/>
              </a:rPr>
              <a:t>高精度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測定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5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TeV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Pb-Pb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ja-JP" altLang="en-US" dirty="0">
              <a:latin typeface="Symbol" charset="0"/>
              <a:ea typeface="ＭＳ Ｐゴシック" charset="0"/>
              <a:cs typeface="Symbol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pic>
        <p:nvPicPr>
          <p:cNvPr id="51203" name="図 6" descr="ali_prel_1211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467995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図 7" descr="ali_prel_1174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4335463"/>
            <a:ext cx="24384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8" descr="ali_prel_11746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2308225"/>
            <a:ext cx="24384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11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041802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tota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719263"/>
            <a:ext cx="4949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54" name="Picture 22" descr="aerial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09738"/>
            <a:ext cx="6858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u="sng"/>
              <a:t>A</a:t>
            </a:r>
            <a:r>
              <a:rPr lang="en-US" altLang="ja-JP"/>
              <a:t> </a:t>
            </a:r>
            <a:r>
              <a:rPr lang="en-US" altLang="ja-JP" u="sng"/>
              <a:t>L</a:t>
            </a:r>
            <a:r>
              <a:rPr lang="en-US" altLang="ja-JP"/>
              <a:t>arge </a:t>
            </a:r>
            <a:r>
              <a:rPr lang="en-US" altLang="ja-JP" u="sng"/>
              <a:t>I</a:t>
            </a:r>
            <a:r>
              <a:rPr lang="en-US" altLang="ja-JP"/>
              <a:t>on </a:t>
            </a:r>
            <a:r>
              <a:rPr lang="en-US" altLang="ja-JP" u="sng"/>
              <a:t>C</a:t>
            </a:r>
            <a:r>
              <a:rPr lang="en-US" altLang="ja-JP"/>
              <a:t>ollider </a:t>
            </a:r>
            <a:r>
              <a:rPr lang="en-US" altLang="ja-JP" u="sng"/>
              <a:t>E</a:t>
            </a:r>
            <a:r>
              <a:rPr lang="en-US" altLang="ja-JP"/>
              <a:t>xperiment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30744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5" name="Picture 5" descr="Detect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3" name="Picture 8" descr="CMS3d_mediu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23" name="Image" r:id="rId12" imgW="1231746" imgH="1002821" progId="">
                  <p:embed/>
                </p:oleObj>
              </mc:Choice>
              <mc:Fallback>
                <p:oleObj name="Image" r:id="rId12" imgW="1231746" imgH="10028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468439"/>
            <a:ext cx="7480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" y="3949816"/>
            <a:ext cx="32395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19" y="3949816"/>
            <a:ext cx="3245656" cy="2160000"/>
          </a:xfrm>
          <a:prstGeom prst="rect">
            <a:avLst/>
          </a:prstGeom>
        </p:spPr>
      </p:pic>
      <p:pic>
        <p:nvPicPr>
          <p:cNvPr id="37" name="Picture 2" descr="C:\Users\sugitate\Documents\ALICE\FotoCollection\0807012_02-A4-at-144-dpi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026734" cy="20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dirty="0"/>
              <a:t>CERN LHC </a:t>
            </a:r>
            <a:r>
              <a:rPr lang="ja-JP" altLang="en-US" dirty="0"/>
              <a:t>加速器における原子核衝突実験</a:t>
            </a:r>
            <a:endParaRPr lang="en-US" altLang="ja-JP" dirty="0"/>
          </a:p>
          <a:p>
            <a:pPr eaLnBrk="1" hangingPunct="1"/>
            <a:r>
              <a:rPr lang="en-US" altLang="ja-JP" dirty="0"/>
              <a:t>41 </a:t>
            </a:r>
            <a:r>
              <a:rPr lang="ja-JP" altLang="en-US" dirty="0"/>
              <a:t>か国</a:t>
            </a:r>
            <a:r>
              <a:rPr lang="en-US" altLang="ja-JP" dirty="0"/>
              <a:t>, 177 </a:t>
            </a:r>
            <a:r>
              <a:rPr lang="ja-JP" altLang="en-US" dirty="0"/>
              <a:t>研究機関</a:t>
            </a:r>
            <a:r>
              <a:rPr lang="en-US" altLang="ja-JP" dirty="0"/>
              <a:t>, ~1,800 </a:t>
            </a:r>
            <a:r>
              <a:rPr lang="ja-JP" altLang="en-US" dirty="0"/>
              <a:t>共同研究者</a:t>
            </a:r>
            <a:endParaRPr lang="en-US" altLang="ja-JP" dirty="0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91934" y="4452930"/>
            <a:ext cx="1178608" cy="1596824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12</a:t>
            </a:fld>
            <a:r>
              <a:rPr lang="en-US" altLang="ja-JP"/>
              <a:t>/19</a:t>
            </a:r>
            <a:endParaRPr lang="ja-JP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5055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ja-JP" altLang="en-US" sz="2400" dirty="0"/>
              <a:t>進行中の役職</a:t>
            </a:r>
            <a:r>
              <a:rPr lang="en-US" altLang="ja-JP" sz="2400" dirty="0"/>
              <a:t> </a:t>
            </a:r>
            <a:r>
              <a:rPr lang="ja-JP" altLang="en-US" sz="2400" dirty="0"/>
              <a:t>（抜粋）</a:t>
            </a:r>
            <a:endParaRPr lang="en-US" altLang="ja-JP" sz="2400" dirty="0"/>
          </a:p>
          <a:p>
            <a:pPr lvl="1"/>
            <a:r>
              <a:rPr lang="en-US" altLang="ja-JP" dirty="0"/>
              <a:t>2018 </a:t>
            </a:r>
            <a:r>
              <a:rPr lang="ja-JP" altLang="en-US" dirty="0"/>
              <a:t>年度運転副責任者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ja-JP" altLang="en-US" u="sng" dirty="0"/>
              <a:t>郡司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kumimoji="1" lang="ja-JP" altLang="en-US" dirty="0"/>
              <a:t>ジェット物理作業部会共同座長</a:t>
            </a:r>
            <a:r>
              <a:rPr kumimoji="1" lang="en-US" altLang="ja-JP" dirty="0"/>
              <a:t> </a:t>
            </a:r>
            <a:r>
              <a:rPr kumimoji="1" lang="ja-JP" altLang="en-US" dirty="0"/>
              <a:t>（</a:t>
            </a:r>
            <a:r>
              <a:rPr kumimoji="1" lang="ja-JP" altLang="en-US" u="sng" dirty="0"/>
              <a:t>中條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lvl="1"/>
            <a:r>
              <a:rPr lang="ja-JP" altLang="en-US" dirty="0"/>
              <a:t>光子スペクトロメータ副責任者</a:t>
            </a:r>
            <a:r>
              <a:rPr lang="en-US" altLang="ja-JP" dirty="0"/>
              <a:t> </a:t>
            </a:r>
            <a:r>
              <a:rPr lang="ja-JP" altLang="en-US" dirty="0"/>
              <a:t>（杉立）</a:t>
            </a:r>
            <a:endParaRPr lang="en-US" altLang="ja-JP" dirty="0"/>
          </a:p>
          <a:p>
            <a:pPr lvl="1"/>
            <a:r>
              <a:rPr lang="ja-JP" altLang="en-US" dirty="0"/>
              <a:t>電磁カロリメータ副責任者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ja-JP" altLang="en-US" u="sng" dirty="0"/>
              <a:t>中條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lang="en-US" altLang="ja-JP" dirty="0"/>
              <a:t>μ </a:t>
            </a:r>
            <a:r>
              <a:rPr lang="ja-JP" altLang="en-US" dirty="0"/>
              <a:t>粒子飛跡検出器制御供給作業要素共同座長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ja-JP" altLang="en-US" u="sng" dirty="0"/>
              <a:t>志垣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lang="ja-JP" altLang="en-US" dirty="0"/>
              <a:t>主飛跡検出器共通読出系責任者</a:t>
            </a:r>
            <a:r>
              <a:rPr lang="en-US" altLang="ja-JP" dirty="0"/>
              <a:t> </a:t>
            </a:r>
            <a:r>
              <a:rPr lang="ja-JP" altLang="en-US" dirty="0"/>
              <a:t>（大山）</a:t>
            </a:r>
            <a:endParaRPr lang="en-US" altLang="ja-JP" dirty="0"/>
          </a:p>
          <a:p>
            <a:r>
              <a:rPr lang="ja-JP" altLang="en-US" sz="2400" dirty="0"/>
              <a:t>終了した役職</a:t>
            </a:r>
            <a:r>
              <a:rPr lang="en-US" altLang="ja-JP" sz="2400" dirty="0"/>
              <a:t> </a:t>
            </a:r>
            <a:r>
              <a:rPr lang="ja-JP" altLang="en-US" sz="2400" dirty="0"/>
              <a:t>（極一部抜粋）</a:t>
            </a:r>
            <a:endParaRPr lang="en-US" altLang="ja-JP" sz="2400" dirty="0"/>
          </a:p>
          <a:p>
            <a:pPr lvl="1"/>
            <a:r>
              <a:rPr lang="ja-JP" altLang="en-US" dirty="0"/>
              <a:t>共同研究機関総会副座長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ja-JP" altLang="en-US" u="sng" dirty="0"/>
              <a:t>浜垣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lang="ja-JP" altLang="en-US" dirty="0"/>
              <a:t>トリガ責任者</a:t>
            </a:r>
            <a:r>
              <a:rPr lang="en-US" altLang="ja-JP" dirty="0"/>
              <a:t> </a:t>
            </a:r>
            <a:r>
              <a:rPr lang="ja-JP" altLang="en-US" dirty="0"/>
              <a:t>（大山）</a:t>
            </a:r>
            <a:endParaRPr lang="en-US" altLang="ja-JP" dirty="0"/>
          </a:p>
          <a:p>
            <a:pPr lvl="1"/>
            <a:r>
              <a:rPr lang="ja-JP" altLang="en-US" dirty="0"/>
              <a:t>低質量電子対物理解析部会共同座長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ja-JP" altLang="en-US" u="sng" dirty="0"/>
              <a:t>郡司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lang="ja-JP" altLang="en-US" dirty="0"/>
              <a:t>重フレーバ電子物理解析部会共同座長</a:t>
            </a:r>
            <a:r>
              <a:rPr lang="en-US" altLang="ja-JP" dirty="0"/>
              <a:t> </a:t>
            </a:r>
            <a:r>
              <a:rPr lang="ja-JP" altLang="en-US" dirty="0"/>
              <a:t>（坂井）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ALICE </a:t>
            </a:r>
            <a:r>
              <a:rPr kumimoji="1" lang="ja-JP" altLang="en-US" dirty="0"/>
              <a:t>実験</a:t>
            </a:r>
            <a:r>
              <a:rPr lang="ja-JP" altLang="en-US" dirty="0"/>
              <a:t>日本グループが担う重責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13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02318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ja-JP" altLang="en-US" dirty="0"/>
              <a:t>核子対あたり重心系</a:t>
            </a:r>
            <a:r>
              <a:rPr lang="en-US" altLang="ja-JP" dirty="0"/>
              <a:t> 5.02 </a:t>
            </a:r>
            <a:r>
              <a:rPr lang="en-US" altLang="ja-JP" dirty="0" err="1"/>
              <a:t>TeV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en-US" altLang="ja-JP" dirty="0"/>
              <a:t>2015, </a:t>
            </a:r>
            <a:r>
              <a:rPr lang="en-US" altLang="ja-JP" u="sng" dirty="0"/>
              <a:t>2018/11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lang="en-US" altLang="ja-JP" dirty="0"/>
              <a:t>RHIC </a:t>
            </a:r>
            <a:r>
              <a:rPr lang="ja-JP" altLang="en-US" dirty="0"/>
              <a:t>加速器</a:t>
            </a:r>
            <a:r>
              <a:rPr lang="en-US" altLang="ja-JP" dirty="0"/>
              <a:t> </a:t>
            </a:r>
            <a:r>
              <a:rPr lang="en-US" altLang="ja-JP" dirty="0" err="1"/>
              <a:t>Au+Au</a:t>
            </a:r>
            <a:r>
              <a:rPr lang="en-US" altLang="ja-JP" dirty="0"/>
              <a:t> </a:t>
            </a:r>
            <a:r>
              <a:rPr lang="ja-JP" altLang="en-US" dirty="0"/>
              <a:t>衝突の</a:t>
            </a:r>
            <a:r>
              <a:rPr lang="en-US" altLang="ja-JP" dirty="0"/>
              <a:t> 25 </a:t>
            </a:r>
            <a:r>
              <a:rPr lang="ja-JP" altLang="en-US" dirty="0"/>
              <a:t>倍</a:t>
            </a:r>
            <a:endParaRPr lang="en-US" altLang="ja-JP" dirty="0"/>
          </a:p>
          <a:p>
            <a:pPr lvl="1"/>
            <a:r>
              <a:rPr lang="ja-JP" altLang="en-US" dirty="0"/>
              <a:t>設計エネルギー</a:t>
            </a:r>
            <a:r>
              <a:rPr lang="en-US" altLang="ja-JP" dirty="0"/>
              <a:t> 5.5 </a:t>
            </a:r>
            <a:r>
              <a:rPr lang="en-US" altLang="ja-JP" dirty="0" err="1"/>
              <a:t>TeV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i="1" dirty="0"/>
              <a:t>cf.</a:t>
            </a:r>
            <a:r>
              <a:rPr lang="en-US" altLang="ja-JP" dirty="0"/>
              <a:t> 2.76 </a:t>
            </a:r>
            <a:r>
              <a:rPr lang="en-US" altLang="ja-JP" dirty="0" err="1"/>
              <a:t>TeV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en-US" altLang="ja-JP" dirty="0"/>
              <a:t>2010 - 2011</a:t>
            </a:r>
            <a:r>
              <a:rPr lang="ja-JP" altLang="en-US" dirty="0"/>
              <a:t>）</a:t>
            </a:r>
            <a:endParaRPr lang="en-US" altLang="ja-JP" dirty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史上最高エネルギー</a:t>
            </a:r>
            <a:r>
              <a:rPr lang="en-US" altLang="ja-JP" dirty="0"/>
              <a:t> </a:t>
            </a:r>
            <a:r>
              <a:rPr lang="en-US" altLang="ja-JP" dirty="0" err="1"/>
              <a:t>Pb-Pb</a:t>
            </a:r>
            <a:r>
              <a:rPr lang="en-US" altLang="ja-JP" dirty="0"/>
              <a:t> </a:t>
            </a:r>
            <a:r>
              <a:rPr lang="ja-JP" altLang="en-US" dirty="0"/>
              <a:t>衝突</a:t>
            </a:r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4" y="4432117"/>
            <a:ext cx="2160240" cy="15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3925"/>
            <a:ext cx="4932040" cy="2774273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14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13029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LHC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加速器運転予定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23" y="2792760"/>
            <a:ext cx="6336705" cy="1458002"/>
          </a:xfrm>
          <a:prstGeom prst="rect">
            <a:avLst/>
          </a:prstGeom>
        </p:spPr>
      </p:pic>
      <p:sp>
        <p:nvSpPr>
          <p:cNvPr id="8" name="Rounded Rectangle 4"/>
          <p:cNvSpPr/>
          <p:nvPr/>
        </p:nvSpPr>
        <p:spPr bwMode="auto">
          <a:xfrm>
            <a:off x="2036839" y="1916832"/>
            <a:ext cx="822325" cy="4714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2</a:t>
            </a:r>
          </a:p>
        </p:txBody>
      </p:sp>
      <p:sp>
        <p:nvSpPr>
          <p:cNvPr id="9" name="Right Brace 6"/>
          <p:cNvSpPr/>
          <p:nvPr/>
        </p:nvSpPr>
        <p:spPr bwMode="auto">
          <a:xfrm rot="16200000">
            <a:off x="2313063" y="1074278"/>
            <a:ext cx="269875" cy="31678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Brace 6"/>
          <p:cNvSpPr/>
          <p:nvPr/>
        </p:nvSpPr>
        <p:spPr bwMode="auto">
          <a:xfrm rot="16200000">
            <a:off x="7209259" y="1450901"/>
            <a:ext cx="269875" cy="237648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4"/>
          <p:cNvSpPr/>
          <p:nvPr/>
        </p:nvSpPr>
        <p:spPr bwMode="auto">
          <a:xfrm>
            <a:off x="6933034" y="1927945"/>
            <a:ext cx="822325" cy="4730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3</a:t>
            </a:r>
          </a:p>
        </p:txBody>
      </p:sp>
      <p:sp>
        <p:nvSpPr>
          <p:cNvPr id="12" name="Text Box 351"/>
          <p:cNvSpPr txBox="1">
            <a:spLocks noChangeArrowheads="1"/>
          </p:cNvSpPr>
          <p:nvPr/>
        </p:nvSpPr>
        <p:spPr bwMode="auto">
          <a:xfrm>
            <a:off x="827584" y="4439220"/>
            <a:ext cx="3168352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6.5 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ja-JP" altLang="en-US" sz="1600" dirty="0">
                <a:solidFill>
                  <a:srgbClr val="0000FF"/>
                </a:solidFill>
                <a:latin typeface="+mn-lt"/>
              </a:rPr>
              <a:t>陽子</a:t>
            </a:r>
            <a:endParaRPr lang="en-US" altLang="ja-JP" sz="1600" dirty="0">
              <a:solidFill>
                <a:srgbClr val="0000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ja-JP" sz="1600" i="1" dirty="0" err="1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+</a:t>
            </a:r>
            <a:r>
              <a:rPr lang="en-US" altLang="ja-JP" sz="1600" i="1" dirty="0" err="1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err="1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+Pb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Pb+Pb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13" name="Text Box 351"/>
          <p:cNvSpPr txBox="1">
            <a:spLocks noChangeArrowheads="1"/>
          </p:cNvSpPr>
          <p:nvPr/>
        </p:nvSpPr>
        <p:spPr bwMode="auto">
          <a:xfrm>
            <a:off x="6156175" y="4439220"/>
            <a:ext cx="2376265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7.0 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ja-JP" altLang="en-US" sz="1600" dirty="0">
                <a:solidFill>
                  <a:srgbClr val="0000FF"/>
                </a:solidFill>
                <a:latin typeface="+mn-lt"/>
              </a:rPr>
              <a:t>陽子</a:t>
            </a:r>
            <a:endParaRPr lang="en-US" altLang="ja-JP" sz="1600" dirty="0">
              <a:solidFill>
                <a:srgbClr val="0000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ja-JP" sz="1600" i="1" dirty="0" err="1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+</a:t>
            </a:r>
            <a:r>
              <a:rPr lang="en-US" altLang="ja-JP" sz="1600" i="1" dirty="0" err="1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err="1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+Pb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Pb+Pb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14" name="Text Box 351"/>
          <p:cNvSpPr txBox="1">
            <a:spLocks noChangeArrowheads="1"/>
          </p:cNvSpPr>
          <p:nvPr/>
        </p:nvSpPr>
        <p:spPr bwMode="auto">
          <a:xfrm>
            <a:off x="3666376" y="5241181"/>
            <a:ext cx="2808288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LHC </a:t>
            </a:r>
            <a:r>
              <a:rPr lang="ja-JP" altLang="en-US" sz="1600" dirty="0">
                <a:solidFill>
                  <a:srgbClr val="0000FF"/>
                </a:solidFill>
                <a:latin typeface="+mn-lt"/>
              </a:rPr>
              <a:t>加速器高輝度化</a:t>
            </a:r>
            <a:endParaRPr lang="en-US" altLang="ja-JP" sz="1600" dirty="0">
              <a:solidFill>
                <a:srgbClr val="0000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ALICE </a:t>
            </a:r>
            <a:r>
              <a:rPr lang="ja-JP" altLang="en-US" sz="1600" dirty="0">
                <a:solidFill>
                  <a:srgbClr val="0000FF"/>
                </a:solidFill>
                <a:latin typeface="+mn-lt"/>
              </a:rPr>
              <a:t>実験高速化・</a:t>
            </a:r>
            <a:r>
              <a:rPr lang="ja-JP" altLang="en-US" sz="1600" dirty="0">
                <a:solidFill>
                  <a:srgbClr val="0000FF"/>
                </a:solidFill>
              </a:rPr>
              <a:t>高度化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5" name="左右矢印 4"/>
          <p:cNvSpPr/>
          <p:nvPr/>
        </p:nvSpPr>
        <p:spPr>
          <a:xfrm>
            <a:off x="3688508" y="3531046"/>
            <a:ext cx="4032000" cy="432048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88846" y="394301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本新学術領域研究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15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6812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ja-JP" altLang="en-US" dirty="0">
                <a:latin typeface="Franklin Gothic Medium" charset="0"/>
                <a:ea typeface="ＭＳ Ｐゴシック" charset="0"/>
              </a:rPr>
              <a:t>完了：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ジェット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重フレーバ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✓ 2 - 3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倍高速化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新検出器；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2013 - 2014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長期停止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ja-JP" altLang="en-US" dirty="0">
                <a:latin typeface="Franklin Gothic Medium" charset="0"/>
                <a:ea typeface="ＭＳ Ｐゴシック" charset="0"/>
              </a:rPr>
              <a:t>現行：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u="sng" dirty="0">
                <a:latin typeface="Franklin Gothic Medium" charset="0"/>
                <a:ea typeface="ＭＳ Ｐゴシック" charset="0"/>
              </a:rPr>
              <a:t>低中横運動量現象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ALICE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実験の独壇場）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100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倍高速化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新検出器；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2019 - 2020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長期停止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ja-JP" altLang="en-US" dirty="0">
                <a:latin typeface="Franklin Gothic Medium" charset="0"/>
                <a:ea typeface="ＭＳ Ｐゴシック" charset="0"/>
              </a:rPr>
              <a:t>高度化：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衝突点近傍飛跡検出器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914400" lvl="2" indent="0">
              <a:buNone/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                  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主飛跡検出器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（東京大学）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914400" lvl="2" indent="0">
              <a:buNone/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                  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共通読出系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（長崎総合科学大学）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914400" lvl="2" indent="0">
              <a:buNone/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                  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データ処理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（原研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+ </a:t>
            </a:r>
            <a:r>
              <a:rPr lang="mr-IN" altLang="ja-JP">
                <a:latin typeface="Franklin Gothic Medium" charset="0"/>
                <a:ea typeface="ＭＳ Ｐゴシック" charset="0"/>
              </a:rPr>
              <a:t>…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ja-JP" altLang="en-US" dirty="0">
                <a:latin typeface="Franklin Gothic Medium" charset="0"/>
                <a:ea typeface="ＭＳ Ｐゴシック" charset="0"/>
              </a:rPr>
              <a:t>新規：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   </a:t>
            </a:r>
            <a:r>
              <a:rPr lang="en-US" altLang="ja-JP" sz="800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前方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粒子飛跡検出器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（広島大学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+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長崎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奈良）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ja-JP" altLang="en-US" dirty="0">
                <a:latin typeface="Franklin Gothic Medium" charset="0"/>
                <a:ea typeface="ＭＳ Ｐゴシック" charset="0"/>
              </a:rPr>
              <a:t>未定：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前方物理？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ja-JP" altLang="en-US" dirty="0">
                <a:latin typeface="Franklin Gothic Medium" charset="0"/>
                <a:ea typeface="ＭＳ Ｐゴシック" charset="0"/>
              </a:rPr>
              <a:t>新検出器；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2024 - 2026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長期停止？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ja-JP" altLang="en-US" dirty="0">
                <a:latin typeface="Franklin Gothic Medium" charset="0"/>
                <a:ea typeface="ＭＳ Ｐゴシック" charset="0"/>
              </a:rPr>
              <a:t>新規：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   </a:t>
            </a:r>
            <a:r>
              <a:rPr lang="en-US" altLang="ja-JP" sz="800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前方光子検出器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（筑波大学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+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広島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奈良）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993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ALICE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実験高度化で狙う物理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16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413323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中央／前方領域：</a:t>
            </a:r>
            <a:r>
              <a:rPr lang="en-US" altLang="ja-JP" dirty="0"/>
              <a:t> </a:t>
            </a:r>
            <a:r>
              <a:rPr lang="ja-JP" altLang="en-US" dirty="0"/>
              <a:t>解放クォーク相の異なる領域</a:t>
            </a:r>
            <a:endParaRPr lang="en-GB" dirty="0"/>
          </a:p>
          <a:p>
            <a:pPr lvl="1"/>
            <a:r>
              <a:rPr lang="en-GB" altLang="ja-JP" dirty="0"/>
              <a:t>QCD </a:t>
            </a:r>
            <a:r>
              <a:rPr lang="ja-JP" altLang="en-US" dirty="0"/>
              <a:t>相図の探査</a:t>
            </a:r>
            <a:endParaRPr lang="en-GB" altLang="ja-JP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LHC </a:t>
            </a:r>
            <a:r>
              <a:rPr lang="ja-JP" altLang="en-US"/>
              <a:t>エネルギーにおける新領域の </a:t>
            </a:r>
            <a:r>
              <a:rPr lang="en-US" altLang="ja-JP" dirty="0" err="1"/>
              <a:t>μ</a:t>
            </a:r>
            <a:r>
              <a:rPr lang="ja-JP" altLang="en-US"/>
              <a:t> 粒子測定</a:t>
            </a:r>
            <a:endParaRPr lang="en-GB" dirty="0"/>
          </a:p>
          <a:p>
            <a:pPr lvl="1"/>
            <a:r>
              <a:rPr lang="ja-JP" altLang="en-US" dirty="0"/>
              <a:t>物理的に興味深い</a:t>
            </a:r>
            <a:r>
              <a:rPr lang="en-US" altLang="ja-JP" dirty="0"/>
              <a:t> “</a:t>
            </a:r>
            <a:r>
              <a:rPr lang="ja-JP" altLang="en-US" dirty="0"/>
              <a:t>中央領域</a:t>
            </a:r>
            <a:r>
              <a:rPr lang="en-US" altLang="ja-JP" dirty="0"/>
              <a:t>”</a:t>
            </a:r>
          </a:p>
          <a:p>
            <a:pPr lvl="2"/>
            <a:r>
              <a:rPr lang="en-US" altLang="ja-JP" dirty="0"/>
              <a:t>LHC </a:t>
            </a:r>
            <a:r>
              <a:rPr lang="ja-JP" altLang="en-US" dirty="0"/>
              <a:t>では</a:t>
            </a:r>
            <a:r>
              <a:rPr lang="en-US" altLang="ja-JP" dirty="0"/>
              <a:t>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</a:t>
            </a:r>
            <a:r>
              <a:rPr lang="en-US" altLang="ja-JP" i="1" dirty="0">
                <a:ea typeface="ＭＳ Ｐゴシック" charset="0"/>
                <a:cs typeface="Symbol" charset="0"/>
              </a:rPr>
              <a:t>y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~ 4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まで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RHIC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では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|</a:t>
            </a:r>
            <a:r>
              <a:rPr lang="en-US" altLang="ja-JP" i="1" dirty="0">
                <a:ea typeface="ＭＳ Ｐゴシック" charset="0"/>
                <a:cs typeface="Symbol" charset="0"/>
              </a:rPr>
              <a:t>y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~ 2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まで）</a:t>
            </a:r>
            <a:endParaRPr lang="en-GB" altLang="ja-JP" dirty="0"/>
          </a:p>
          <a:p>
            <a:pPr lvl="1"/>
            <a:r>
              <a:rPr lang="ja-JP" altLang="en-US" dirty="0"/>
              <a:t>技術的に利点の多い</a:t>
            </a:r>
            <a:r>
              <a:rPr lang="en-US" altLang="ja-JP" dirty="0"/>
              <a:t> </a:t>
            </a:r>
            <a:r>
              <a:rPr lang="en-US" altLang="ja-JP" dirty="0">
                <a:latin typeface="Symbol" charset="2"/>
                <a:cs typeface="Symbol" charset="2"/>
              </a:rPr>
              <a:t>m</a:t>
            </a:r>
            <a:r>
              <a:rPr lang="en-US" altLang="ja-JP" dirty="0"/>
              <a:t> </a:t>
            </a:r>
            <a:r>
              <a:rPr lang="ja-JP" altLang="en-US" dirty="0"/>
              <a:t>粒子測定に好適な</a:t>
            </a:r>
            <a:r>
              <a:rPr lang="en-US" altLang="ja-JP" dirty="0"/>
              <a:t> “</a:t>
            </a:r>
            <a:r>
              <a:rPr lang="ja-JP" altLang="en-US" dirty="0"/>
              <a:t>前方領域</a:t>
            </a:r>
            <a:r>
              <a:rPr lang="en-US" altLang="ja-JP" dirty="0"/>
              <a:t>”</a:t>
            </a:r>
          </a:p>
          <a:p>
            <a:pPr lvl="2"/>
            <a:r>
              <a:rPr lang="en-US" altLang="ja-JP" i="1" dirty="0"/>
              <a:t>e.g.</a:t>
            </a:r>
            <a:r>
              <a:rPr lang="en-US" altLang="ja-JP" dirty="0"/>
              <a:t> </a:t>
            </a:r>
            <a:r>
              <a:rPr lang="en-US" altLang="ja-JP" i="1" dirty="0"/>
              <a:t>p</a:t>
            </a:r>
            <a:r>
              <a:rPr lang="en-US" altLang="ja-JP" dirty="0"/>
              <a:t> &gt; 4 </a:t>
            </a:r>
            <a:r>
              <a:rPr lang="en-US" altLang="ja-JP" dirty="0" err="1"/>
              <a:t>GeV</a:t>
            </a:r>
            <a:r>
              <a:rPr lang="en-US" altLang="ja-JP" dirty="0"/>
              <a:t>/</a:t>
            </a:r>
            <a:r>
              <a:rPr lang="en-US" altLang="ja-JP" i="1" dirty="0"/>
              <a:t>c</a:t>
            </a:r>
            <a:r>
              <a:rPr lang="en-US" altLang="ja-JP" dirty="0"/>
              <a:t>,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&lt; 0.25 </a:t>
            </a:r>
            <a:r>
              <a:rPr lang="en-US" altLang="ja-JP" dirty="0" err="1"/>
              <a:t>GeV</a:t>
            </a:r>
            <a:r>
              <a:rPr lang="en-US" altLang="ja-JP" dirty="0"/>
              <a:t>/</a:t>
            </a:r>
            <a:r>
              <a:rPr lang="en-US" altLang="ja-JP" i="1" dirty="0"/>
              <a:t>c</a:t>
            </a:r>
            <a:r>
              <a:rPr lang="en-US" altLang="ja-JP" dirty="0"/>
              <a:t> →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</a:t>
            </a:r>
            <a:r>
              <a:rPr lang="en-US" altLang="ja-JP" i="1" dirty="0">
                <a:ea typeface="ＭＳ Ｐゴシック" charset="0"/>
                <a:cs typeface="Symbol" charset="0"/>
              </a:rPr>
              <a:t>y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&gt; 3.4</a:t>
            </a:r>
            <a:endParaRPr lang="en-GB" altLang="ja-JP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電子測定と </a:t>
            </a:r>
            <a:r>
              <a:rPr lang="en-US" altLang="ja-JP" dirty="0"/>
              <a:t>μ </a:t>
            </a:r>
            <a:r>
              <a:rPr lang="ja-JP" altLang="en-US" dirty="0"/>
              <a:t>粒子測定の止揚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899592" y="2276872"/>
            <a:ext cx="3096344" cy="1656184"/>
            <a:chOff x="0" y="1906412"/>
            <a:chExt cx="7073900" cy="36637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3454400"/>
              <a:ext cx="4651418" cy="211578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6412"/>
              <a:ext cx="7073900" cy="1680261"/>
            </a:xfrm>
            <a:prstGeom prst="rect">
              <a:avLst/>
            </a:prstGeom>
          </p:spPr>
        </p:pic>
      </p:grpSp>
      <p:pic>
        <p:nvPicPr>
          <p:cNvPr id="6" name="図 5" descr="ali-perf-993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5" y="2247618"/>
            <a:ext cx="3744417" cy="1901461"/>
          </a:xfrm>
          <a:prstGeom prst="rect">
            <a:avLst/>
          </a:prstGeom>
        </p:spPr>
      </p:pic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17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389352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ja-JP" altLang="en-US" sz="2000" dirty="0"/>
              <a:t>研究代表者 </a:t>
            </a:r>
            <a:r>
              <a:rPr lang="ja-JP" altLang="en-US" dirty="0"/>
              <a:t>志垣賢太</a:t>
            </a:r>
            <a:r>
              <a:rPr lang="en-US" altLang="ja-JP" dirty="0"/>
              <a:t> </a:t>
            </a:r>
            <a:r>
              <a:rPr lang="ja-JP" altLang="en-US" dirty="0"/>
              <a:t>（広島大学）</a:t>
            </a:r>
            <a:endParaRPr lang="en-US" altLang="ja-JP" dirty="0"/>
          </a:p>
          <a:p>
            <a:pPr lvl="1"/>
            <a:r>
              <a:rPr lang="ja-JP" altLang="en-US" dirty="0"/>
              <a:t>研究統括</a:t>
            </a:r>
            <a:r>
              <a:rPr lang="en-US" altLang="ja-JP" dirty="0"/>
              <a:t>, ALICE </a:t>
            </a:r>
            <a:r>
              <a:rPr lang="ja-JP" altLang="en-US" dirty="0"/>
              <a:t>新規前方検出器</a:t>
            </a:r>
            <a:endParaRPr lang="en-US" altLang="ja-JP" dirty="0"/>
          </a:p>
          <a:p>
            <a:r>
              <a:rPr lang="ja-JP" altLang="en-US" sz="2000" dirty="0"/>
              <a:t>研究</a:t>
            </a:r>
            <a:r>
              <a:rPr lang="ja-JP" altLang="en-US" sz="2000"/>
              <a:t>分担者 </a:t>
            </a:r>
            <a:r>
              <a:rPr lang="ja-JP" altLang="en-US"/>
              <a:t>浜垣秀樹</a:t>
            </a:r>
            <a:r>
              <a:rPr lang="en-US" altLang="ja-JP" dirty="0"/>
              <a:t> </a:t>
            </a:r>
            <a:r>
              <a:rPr lang="ja-JP" altLang="en-US" dirty="0"/>
              <a:t>（長崎総合科学大学）</a:t>
            </a:r>
            <a:endParaRPr lang="en-US" altLang="ja-JP" dirty="0"/>
          </a:p>
          <a:p>
            <a:pPr lvl="1"/>
            <a:r>
              <a:rPr lang="en-US" altLang="ja-JP" dirty="0"/>
              <a:t>ALICE </a:t>
            </a:r>
            <a:r>
              <a:rPr lang="ja-JP" altLang="en-US" dirty="0"/>
              <a:t>データ収集高速化</a:t>
            </a:r>
            <a:endParaRPr lang="en-US" altLang="ja-JP" dirty="0"/>
          </a:p>
          <a:p>
            <a:r>
              <a:rPr lang="ja-JP" altLang="en-US" sz="2000" dirty="0"/>
              <a:t>研究分担者 </a:t>
            </a:r>
            <a:r>
              <a:rPr lang="ja-JP" altLang="en-US" dirty="0"/>
              <a:t>中條達也</a:t>
            </a:r>
            <a:r>
              <a:rPr lang="en-US" altLang="ja-JP" dirty="0"/>
              <a:t> </a:t>
            </a:r>
            <a:r>
              <a:rPr lang="ja-JP" altLang="en-US" dirty="0"/>
              <a:t>（筑波大学）</a:t>
            </a:r>
            <a:endParaRPr lang="en-US" altLang="ja-JP" dirty="0"/>
          </a:p>
          <a:p>
            <a:pPr lvl="1"/>
            <a:r>
              <a:rPr lang="en-US" altLang="ja-JP" dirty="0"/>
              <a:t>ALICE </a:t>
            </a:r>
            <a:r>
              <a:rPr lang="ja-JP" altLang="en-US" dirty="0"/>
              <a:t>グリッド計算拠点</a:t>
            </a:r>
            <a:endParaRPr lang="en-US" altLang="ja-JP" dirty="0"/>
          </a:p>
          <a:p>
            <a:r>
              <a:rPr lang="ja-JP" altLang="en-US" sz="2000" dirty="0"/>
              <a:t>研究分担者 </a:t>
            </a:r>
            <a:r>
              <a:rPr lang="ja-JP" altLang="en-US" dirty="0"/>
              <a:t>郡司卓</a:t>
            </a:r>
            <a:r>
              <a:rPr lang="en-US" altLang="ja-JP" dirty="0"/>
              <a:t> </a:t>
            </a:r>
            <a:r>
              <a:rPr lang="ja-JP" altLang="en-US" dirty="0"/>
              <a:t>（東京大学）</a:t>
            </a:r>
            <a:endParaRPr lang="en-US" altLang="ja-JP" dirty="0"/>
          </a:p>
          <a:p>
            <a:pPr lvl="1"/>
            <a:r>
              <a:rPr lang="en-US" altLang="ja-JP" dirty="0"/>
              <a:t>ALICE </a:t>
            </a:r>
            <a:r>
              <a:rPr lang="ja-JP" altLang="en-US" dirty="0"/>
              <a:t>主飛跡検出器高度化</a:t>
            </a:r>
            <a:endParaRPr lang="en-US" altLang="ja-JP" dirty="0"/>
          </a:p>
          <a:p>
            <a:r>
              <a:rPr lang="ja-JP" altLang="en-US" sz="2000" dirty="0"/>
              <a:t>研究協力者 </a:t>
            </a:r>
            <a:r>
              <a:rPr lang="ja-JP" altLang="en-US" dirty="0"/>
              <a:t>下村真弥 （奈良女子大学）</a:t>
            </a:r>
            <a:endParaRPr lang="en-US" altLang="ja-JP" dirty="0"/>
          </a:p>
          <a:p>
            <a:pPr lvl="1"/>
            <a:r>
              <a:rPr lang="en-US" altLang="ja-JP" dirty="0"/>
              <a:t>ALICE </a:t>
            </a:r>
            <a:r>
              <a:rPr lang="ja-JP" altLang="en-US" dirty="0"/>
              <a:t>実験遂行</a:t>
            </a:r>
            <a:r>
              <a:rPr lang="en-US" altLang="ja-JP" dirty="0"/>
              <a:t>, </a:t>
            </a:r>
            <a:r>
              <a:rPr lang="ja-JP" altLang="en-US" dirty="0"/>
              <a:t>物理解析</a:t>
            </a:r>
            <a:endParaRPr lang="en-US" altLang="ja-JP" dirty="0"/>
          </a:p>
          <a:p>
            <a:r>
              <a:rPr kumimoji="1" lang="ja-JP" altLang="en-US" sz="2000" dirty="0"/>
              <a:t>科研費雇用</a:t>
            </a:r>
            <a:r>
              <a:rPr kumimoji="1" lang="en-US" altLang="ja-JP" sz="2000" dirty="0"/>
              <a:t> </a:t>
            </a:r>
            <a:r>
              <a:rPr kumimoji="1" lang="ja-JP" altLang="en-US" dirty="0"/>
              <a:t>山口頼人</a:t>
            </a:r>
            <a:r>
              <a:rPr kumimoji="1" lang="en-US" altLang="ja-JP" dirty="0"/>
              <a:t> </a:t>
            </a:r>
            <a:r>
              <a:rPr kumimoji="1" lang="ja-JP" altLang="en-US" dirty="0"/>
              <a:t>（広島大学）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Franklin Gothic Medium" charset="0"/>
                <a:ea typeface="ＭＳ Ｐゴシック" charset="0"/>
              </a:rPr>
              <a:t>計画研究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A01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班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18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259884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クォーク階層とハドロン階層を跨ぐ物理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高エネルギー原子核衝突によるクォーク階層到達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両階層を結ぶ特有の動的機構：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クォーク再結合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457200" lvl="1" indent="0" eaLnBrk="1" hangingPunct="1">
              <a:buNone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→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浜垣秀樹氏の講演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（明日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11/20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ja-JP" altLang="en-US" dirty="0"/>
              <a:t>両階層境界での重要課題：</a:t>
            </a:r>
            <a:r>
              <a:rPr lang="en-US" altLang="ja-JP" dirty="0"/>
              <a:t> </a:t>
            </a:r>
            <a:r>
              <a:rPr lang="ja-JP" altLang="en-US" dirty="0"/>
              <a:t>カイラル対称性回復</a:t>
            </a:r>
            <a:endParaRPr lang="en-US" altLang="ja-JP" dirty="0"/>
          </a:p>
          <a:p>
            <a:pPr eaLnBrk="1" hangingPunct="1"/>
            <a:r>
              <a:rPr lang="en-US" altLang="ja-JP" dirty="0">
                <a:latin typeface="Franklin Gothic Medium" charset="0"/>
                <a:ea typeface="ＭＳ Ｐゴシック" charset="0"/>
              </a:rPr>
              <a:t>LHC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加速器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ALICE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実験高度化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計画研究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A01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班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まとめ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おわりに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7410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Franklin Gothic Medium" charset="0"/>
                <a:ea typeface="ＭＳ Ｐゴシック" charset="0"/>
              </a:rPr>
              <a:t>講演概要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</a:t>
            </a:fld>
            <a:r>
              <a:rPr lang="en-US" altLang="ja-JP"/>
              <a:t>/19</a:t>
            </a:r>
            <a:endParaRPr 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546470"/>
      </p:ext>
    </p:extLst>
  </p:cSld>
  <p:clrMapOvr>
    <a:masterClrMapping/>
  </p:clrMapOvr>
  <p:transition spd="slow" advTm="54474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579296" cy="5167313"/>
          </a:xfrm>
        </p:spPr>
        <p:txBody>
          <a:bodyPr/>
          <a:lstStyle/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クォーク階層：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物質世界の最基本階層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高エネルギー原子核衝突実験により近年手中に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極初期宇宙物理にも特筆すべき意義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クォーク階層とハドロン階層を結ぶ特有の動的機構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クォーク再結合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cf.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色場破砕）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クォーク対などの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“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セミ階層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”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顕在化の期待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→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浜垣氏講演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カイラル対称性回復現象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 eaLnBrk="1" hangingPunct="1"/>
            <a:r>
              <a:rPr lang="en-US" altLang="ja-JP" dirty="0">
                <a:latin typeface="Franklin Gothic Medium" charset="0"/>
                <a:ea typeface="ＭＳ Ｐゴシック" charset="0"/>
              </a:rPr>
              <a:t>“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セミ階層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”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 粒子質量； 物質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質量発現機構解明へ繋がる期待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en-US" altLang="ja-JP" dirty="0">
                <a:latin typeface="Franklin Gothic Medium" charset="0"/>
                <a:ea typeface="ＭＳ Ｐゴシック" charset="0"/>
              </a:rPr>
              <a:t>LHC-ALICE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実験：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最も明確な両階層間遷移の舞台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世界最高エネルギーでの原子核衝突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2015, </a:t>
            </a:r>
            <a:r>
              <a:rPr lang="en-US" altLang="ja-JP" u="sng" dirty="0">
                <a:latin typeface="Franklin Gothic Medium" charset="0"/>
                <a:ea typeface="ＭＳ Ｐゴシック" charset="0"/>
              </a:rPr>
              <a:t>2018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2021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検出器高度化による稀事象探索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2021 -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まとめ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おわりに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19</a:t>
            </a:fld>
            <a:r>
              <a:rPr lang="en-US" altLang="ja-JP"/>
              <a:t>/19</a:t>
            </a:r>
            <a:endParaRPr 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90277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/>
          <p:cNvGrpSpPr>
            <a:grpSpLocks/>
          </p:cNvGrpSpPr>
          <p:nvPr/>
        </p:nvGrpSpPr>
        <p:grpSpPr bwMode="auto">
          <a:xfrm>
            <a:off x="900113" y="1196975"/>
            <a:ext cx="7151687" cy="5135563"/>
            <a:chOff x="385" y="799"/>
            <a:chExt cx="4505" cy="3235"/>
          </a:xfrm>
        </p:grpSpPr>
        <p:pic>
          <p:nvPicPr>
            <p:cNvPr id="24582" name="Picture 3" descr="91080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799"/>
              <a:ext cx="2235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Text Box 4"/>
            <p:cNvSpPr txBox="1">
              <a:spLocks noChangeArrowheads="1"/>
            </p:cNvSpPr>
            <p:nvPr/>
          </p:nvSpPr>
          <p:spPr bwMode="auto">
            <a:xfrm>
              <a:off x="3334" y="3798"/>
              <a:ext cx="15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1800">
                  <a:solidFill>
                    <a:schemeClr val="bg2"/>
                  </a:solidFill>
                </a:rPr>
                <a:t>宇宙開闢 （ビッグバン）</a:t>
              </a:r>
              <a:endParaRPr lang="en-US" altLang="ja-JP" sz="1800">
                <a:solidFill>
                  <a:schemeClr val="bg2"/>
                </a:solidFill>
                <a:latin typeface="Franklin Gothic Medium" charset="0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84" name="AutoShape 5"/>
            <p:cNvSpPr>
              <a:spLocks noChangeArrowheads="1"/>
            </p:cNvSpPr>
            <p:nvPr/>
          </p:nvSpPr>
          <p:spPr bwMode="auto">
            <a:xfrm flipH="1">
              <a:off x="2630" y="2750"/>
              <a:ext cx="697" cy="242"/>
            </a:xfrm>
            <a:prstGeom prst="homePlate">
              <a:avLst>
                <a:gd name="adj" fmla="val 7200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-6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5" name="AutoShape 6"/>
            <p:cNvSpPr>
              <a:spLocks noChangeArrowheads="1"/>
            </p:cNvSpPr>
            <p:nvPr/>
          </p:nvSpPr>
          <p:spPr bwMode="auto">
            <a:xfrm flipH="1">
              <a:off x="2631" y="3793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0.00 s</a:t>
              </a:r>
              <a:endParaRPr lang="en-US" altLang="ja-JP">
                <a:latin typeface="Franklin Gothic Medium" charset="0"/>
              </a:endParaRPr>
            </a:p>
          </p:txBody>
        </p:sp>
        <p:sp>
          <p:nvSpPr>
            <p:cNvPr id="24586" name="AutoShape 7"/>
            <p:cNvSpPr>
              <a:spLocks noChangeArrowheads="1"/>
            </p:cNvSpPr>
            <p:nvPr/>
          </p:nvSpPr>
          <p:spPr bwMode="auto">
            <a:xfrm flipH="1">
              <a:off x="2630" y="2069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12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7" name="AutoShape 8"/>
            <p:cNvSpPr>
              <a:spLocks noChangeArrowheads="1"/>
            </p:cNvSpPr>
            <p:nvPr/>
          </p:nvSpPr>
          <p:spPr bwMode="auto">
            <a:xfrm flipH="1">
              <a:off x="2630" y="2432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2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8" name="AutoShape 9"/>
            <p:cNvSpPr>
              <a:spLocks noChangeArrowheads="1"/>
            </p:cNvSpPr>
            <p:nvPr/>
          </p:nvSpPr>
          <p:spPr bwMode="auto">
            <a:xfrm flipH="1">
              <a:off x="2631" y="1661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 by</a:t>
              </a:r>
            </a:p>
          </p:txBody>
        </p:sp>
        <p:sp>
          <p:nvSpPr>
            <p:cNvPr id="24589" name="AutoShape 10"/>
            <p:cNvSpPr>
              <a:spLocks noChangeArrowheads="1"/>
            </p:cNvSpPr>
            <p:nvPr/>
          </p:nvSpPr>
          <p:spPr bwMode="auto">
            <a:xfrm flipH="1">
              <a:off x="2630" y="1071"/>
              <a:ext cx="697" cy="242"/>
            </a:xfrm>
            <a:prstGeom prst="homePlate">
              <a:avLst>
                <a:gd name="adj" fmla="val 7200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14 by</a:t>
              </a:r>
            </a:p>
          </p:txBody>
        </p:sp>
        <p:sp>
          <p:nvSpPr>
            <p:cNvPr id="24590" name="Text Box 12"/>
            <p:cNvSpPr txBox="1">
              <a:spLocks noChangeArrowheads="1"/>
            </p:cNvSpPr>
            <p:nvPr/>
          </p:nvSpPr>
          <p:spPr bwMode="auto">
            <a:xfrm>
              <a:off x="3334" y="2065"/>
              <a:ext cx="8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1800">
                  <a:solidFill>
                    <a:schemeClr val="bg2"/>
                  </a:solidFill>
                </a:rPr>
                <a:t>原子の生成</a:t>
              </a:r>
              <a:endParaRPr lang="en-US" altLang="ja-JP" sz="1800">
                <a:solidFill>
                  <a:schemeClr val="bg2"/>
                </a:solidFill>
              </a:endParaRPr>
            </a:p>
          </p:txBody>
        </p:sp>
        <p:sp>
          <p:nvSpPr>
            <p:cNvPr id="24591" name="Text Box 13"/>
            <p:cNvSpPr txBox="1">
              <a:spLocks noChangeArrowheads="1"/>
            </p:cNvSpPr>
            <p:nvPr/>
          </p:nvSpPr>
          <p:spPr bwMode="auto">
            <a:xfrm>
              <a:off x="3334" y="2428"/>
              <a:ext cx="9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1800">
                  <a:solidFill>
                    <a:schemeClr val="bg2"/>
                  </a:solidFill>
                </a:rPr>
                <a:t>原子核の生成</a:t>
              </a:r>
              <a:endParaRPr lang="en-US" altLang="ja-JP" sz="1800">
                <a:solidFill>
                  <a:schemeClr val="bg2"/>
                </a:solidFill>
              </a:endParaRPr>
            </a:p>
          </p:txBody>
        </p:sp>
        <p:sp>
          <p:nvSpPr>
            <p:cNvPr id="24592" name="Text Box 14"/>
            <p:cNvSpPr txBox="1">
              <a:spLocks noChangeArrowheads="1"/>
            </p:cNvSpPr>
            <p:nvPr/>
          </p:nvSpPr>
          <p:spPr bwMode="auto">
            <a:xfrm>
              <a:off x="3334" y="1657"/>
              <a:ext cx="1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1800">
                  <a:solidFill>
                    <a:schemeClr val="bg2"/>
                  </a:solidFill>
                </a:rPr>
                <a:t>銀河・天体の生成</a:t>
              </a:r>
              <a:endParaRPr lang="en-US" altLang="ja-JP" sz="1800">
                <a:solidFill>
                  <a:schemeClr val="bg2"/>
                </a:solidFill>
                <a:latin typeface="Franklin Gothic Medium" charset="0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93" name="Text Box 16"/>
            <p:cNvSpPr txBox="1">
              <a:spLocks noChangeArrowheads="1"/>
            </p:cNvSpPr>
            <p:nvPr/>
          </p:nvSpPr>
          <p:spPr bwMode="auto">
            <a:xfrm>
              <a:off x="3334" y="1076"/>
              <a:ext cx="15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1800">
                  <a:solidFill>
                    <a:schemeClr val="bg2"/>
                  </a:solidFill>
                  <a:latin typeface="Franklin Gothic Medium" charset="0"/>
                </a:rPr>
                <a:t>生命誕生： 現在</a:t>
              </a:r>
              <a:endParaRPr lang="en-US" altLang="ja-JP" sz="1800">
                <a:solidFill>
                  <a:schemeClr val="bg2"/>
                </a:solidFill>
                <a:latin typeface="Franklin Gothic Medium" charset="0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94" name="Text Box 17"/>
            <p:cNvSpPr txBox="1">
              <a:spLocks noChangeArrowheads="1"/>
            </p:cNvSpPr>
            <p:nvPr/>
          </p:nvSpPr>
          <p:spPr bwMode="auto">
            <a:xfrm>
              <a:off x="3334" y="2741"/>
              <a:ext cx="1178" cy="57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1800">
                  <a:solidFill>
                    <a:schemeClr val="bg2"/>
                  </a:solidFill>
                </a:rPr>
                <a:t>クォークの閉込</a:t>
              </a:r>
            </a:p>
            <a:p>
              <a:r>
                <a:rPr lang="ja-JP" altLang="en-US" sz="1800">
                  <a:solidFill>
                    <a:schemeClr val="bg2"/>
                  </a:solidFill>
                </a:rPr>
                <a:t>反クォークの消滅</a:t>
              </a:r>
            </a:p>
            <a:p>
              <a:r>
                <a:rPr lang="ja-JP" altLang="en-US" sz="1800">
                  <a:solidFill>
                    <a:schemeClr val="bg2"/>
                  </a:solidFill>
                </a:rPr>
                <a:t>クォークの生成</a:t>
              </a:r>
              <a:endParaRPr lang="en-US" altLang="ja-JP" sz="1800">
                <a:solidFill>
                  <a:schemeClr val="bg2"/>
                </a:solidFill>
                <a:latin typeface="Franklin Gothic Medium" charset="0"/>
                <a:ea typeface="HG創英角ﾎﾟｯﾌﾟ体" charset="0"/>
                <a:cs typeface="HG創英角ﾎﾟｯﾌﾟ体" charset="0"/>
              </a:endParaRPr>
            </a:p>
          </p:txBody>
        </p:sp>
      </p:grpSp>
      <p:sp>
        <p:nvSpPr>
          <p:cNvPr id="24578" name="Rectangle 1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ja-JP" altLang="en-US" dirty="0">
                <a:latin typeface="Franklin Gothic Medium" charset="0"/>
                <a:ea typeface="ＭＳ Ｐゴシック" charset="0"/>
              </a:rPr>
              <a:t>宇宙の歴史におけるクォーク閉込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2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025476058"/>
      </p:ext>
    </p:extLst>
  </p:cSld>
  <p:clrMapOvr>
    <a:masterClrMapping/>
  </p:clrMapOvr>
  <p:transition advTm="37392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63" name="Picture 7" descr="bigb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24075"/>
            <a:ext cx="4537075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60" name="Rectangle 4"/>
          <p:cNvSpPr>
            <a:spLocks noGrp="1" noChangeArrowheads="1"/>
          </p:cNvSpPr>
          <p:nvPr>
            <p:ph idx="13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ja-JP" altLang="en-US" dirty="0">
                <a:latin typeface="ＭＳ Ｐゴシック" charset="0"/>
                <a:ea typeface="ＭＳ Ｐゴシック" charset="0"/>
              </a:rPr>
              <a:t>極</a:t>
            </a:r>
            <a:r>
              <a:rPr lang="ja-JP" altLang="en-US">
                <a:latin typeface="ＭＳ Ｐゴシック" charset="0"/>
                <a:ea typeface="ＭＳ Ｐゴシック" charset="0"/>
              </a:rPr>
              <a:t>初期宇宙の物質状態と発展過程</a:t>
            </a:r>
            <a:endParaRPr lang="ja-JP" altLang="en-US" dirty="0">
              <a:latin typeface="ＭＳ Ｐゴシック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>
                <a:latin typeface="ＭＳ Ｐゴシック" charset="0"/>
                <a:ea typeface="ＭＳ Ｐゴシック" charset="0"/>
              </a:rPr>
              <a:t>ビッグバンから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10</a:t>
            </a:r>
            <a:r>
              <a:rPr lang="en-US" altLang="ja-JP" baseline="30000" dirty="0">
                <a:latin typeface="Symbol" charset="0"/>
                <a:ea typeface="ＭＳ Ｐゴシック" charset="0"/>
              </a:rPr>
              <a:t>-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5</a:t>
            </a:r>
            <a:r>
              <a:rPr lang="en-US" altLang="ja-JP" dirty="0">
                <a:latin typeface="ＭＳ Ｐゴシック" charset="0"/>
                <a:ea typeface="ＭＳ Ｐゴシック" charset="0"/>
              </a:rPr>
              <a:t> </a:t>
            </a:r>
            <a:r>
              <a:rPr lang="ja-JP" altLang="en-US" dirty="0">
                <a:latin typeface="ＭＳ Ｐゴシック" charset="0"/>
                <a:ea typeface="ＭＳ Ｐゴシック" charset="0"/>
              </a:rPr>
              <a:t>秒後の相転移</a:t>
            </a:r>
          </a:p>
          <a:p>
            <a:pPr eaLnBrk="1" hangingPunct="1"/>
            <a:r>
              <a:rPr lang="ja-JP" altLang="en-US" dirty="0">
                <a:latin typeface="ＭＳ Ｐゴシック" charset="0"/>
                <a:ea typeface="ＭＳ Ｐゴシック" charset="0"/>
              </a:rPr>
              <a:t>素粒子 （クォーク） と強い相互作用の基本的性質</a:t>
            </a:r>
          </a:p>
          <a:p>
            <a:pPr lvl="1" eaLnBrk="1" hangingPunct="1"/>
            <a:r>
              <a:rPr lang="ja-JP" altLang="en-US" dirty="0">
                <a:latin typeface="ＭＳ Ｐゴシック" charset="0"/>
                <a:ea typeface="ＭＳ Ｐゴシック" charset="0"/>
              </a:rPr>
              <a:t>閉込から開放されたクォーク多体系</a:t>
            </a:r>
          </a:p>
          <a:p>
            <a:pPr lvl="1" eaLnBrk="1" hangingPunct="1"/>
            <a:r>
              <a:rPr lang="ja-JP" altLang="en-US" dirty="0">
                <a:latin typeface="ＭＳ Ｐゴシック" charset="0"/>
                <a:ea typeface="ＭＳ Ｐゴシック" charset="0"/>
              </a:rPr>
              <a:t>高温極限状態の量子色力学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QCD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</a:p>
          <a:p>
            <a:pPr eaLnBrk="1" hangingPunct="1"/>
            <a:r>
              <a:rPr lang="ja-JP" altLang="en-US" dirty="0">
                <a:latin typeface="ＭＳ Ｐゴシック" charset="0"/>
                <a:ea typeface="ＭＳ Ｐゴシック" charset="0"/>
              </a:rPr>
              <a:t>物質質量の起源</a:t>
            </a:r>
          </a:p>
          <a:p>
            <a:pPr lvl="1" eaLnBrk="1" hangingPunct="1"/>
            <a:r>
              <a:rPr lang="ja-JP" altLang="en-US" dirty="0">
                <a:latin typeface="ＭＳ Ｐゴシック" charset="0"/>
                <a:ea typeface="ＭＳ Ｐゴシック" charset="0"/>
              </a:rPr>
              <a:t>カイラル対称性の自発的破れによるハドロン質量</a:t>
            </a:r>
            <a:endParaRPr lang="en-US" altLang="ja-JP" dirty="0">
              <a:latin typeface="ＭＳ Ｐゴシック" charset="0"/>
              <a:ea typeface="ＭＳ Ｐゴシック" charset="0"/>
            </a:endParaRPr>
          </a:p>
          <a:p>
            <a:pPr lvl="2" eaLnBrk="1" hangingPunct="1"/>
            <a:endParaRPr lang="en-US" altLang="ja-JP" dirty="0">
              <a:latin typeface="ＭＳ Ｐゴシック" charset="0"/>
              <a:ea typeface="ＭＳ Ｐゴシック" charset="0"/>
            </a:endParaRPr>
          </a:p>
          <a:p>
            <a:pPr eaLnBrk="1" hangingPunct="1"/>
            <a:r>
              <a:rPr lang="ja-JP" altLang="en-US" dirty="0">
                <a:latin typeface="ＭＳ Ｐゴシック" charset="0"/>
                <a:ea typeface="ＭＳ Ｐゴシック" charset="0"/>
              </a:rPr>
              <a:t>最基本階層間の動的遷移 ← 本領域の観点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>
                <a:latin typeface="ＭＳ Ｐゴシック" charset="0"/>
                <a:ea typeface="ＭＳ Ｐゴシック" charset="0"/>
              </a:rPr>
              <a:t>クォーク／</a:t>
            </a:r>
            <a:r>
              <a:rPr lang="ja-JP" altLang="en-US">
                <a:latin typeface="ＭＳ Ｐゴシック" charset="0"/>
                <a:ea typeface="ＭＳ Ｐゴシック" charset="0"/>
              </a:rPr>
              <a:t>ハドロン階層を跨ぐ物理</a:t>
            </a:r>
            <a:endParaRPr lang="ja-JP" altLang="en-US" dirty="0">
              <a:latin typeface="ＭＳ Ｐゴシック" charset="0"/>
              <a:ea typeface="ＭＳ Ｐゴシック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en-US" altLang="ja-JP"/>
          </a:p>
        </p:txBody>
      </p:sp>
      <p:sp>
        <p:nvSpPr>
          <p:cNvPr id="352264" name="AutoShape 8"/>
          <p:cNvSpPr>
            <a:spLocks noChangeArrowheads="1"/>
          </p:cNvSpPr>
          <p:nvPr/>
        </p:nvSpPr>
        <p:spPr bwMode="auto">
          <a:xfrm rot="9766930">
            <a:off x="2268538" y="2349500"/>
            <a:ext cx="1150937" cy="4030663"/>
          </a:xfrm>
          <a:prstGeom prst="curvedLeftArrow">
            <a:avLst>
              <a:gd name="adj1" fmla="val 70041"/>
              <a:gd name="adj2" fmla="val 140083"/>
              <a:gd name="adj3" fmla="val 33333"/>
            </a:avLst>
          </a:prstGeom>
          <a:solidFill>
            <a:srgbClr val="FFFF00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3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66244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52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52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52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52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2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52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2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2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2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2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52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52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52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52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52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52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5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ＭＳ Ｐゴシック" charset="0"/>
                <a:ea typeface="ＭＳ Ｐゴシック" charset="0"/>
              </a:rPr>
              <a:t>極初期宇宙状態の実験的再現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 </a:t>
            </a:r>
            <a:r>
              <a:rPr lang="en-US" altLang="ja-JP"/>
              <a:t>- </a:t>
            </a:r>
            <a:r>
              <a:rPr lang="ja-JP" altLang="en-US"/>
              <a:t>志垣賢太</a:t>
            </a:r>
            <a:endParaRPr lang="en-US" altLang="ja-JP"/>
          </a:p>
        </p:txBody>
      </p:sp>
      <p:pic>
        <p:nvPicPr>
          <p:cNvPr id="290822" name="Au-Au_200GeV.mpeg" descr="/Users/shigaki/Dropbox/Au-Au_200GeV.mpe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82750"/>
            <a:ext cx="6264275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5" name="Picture 9" descr="bigb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559050"/>
            <a:ext cx="5400675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9" name="Rectangle 3"/>
          <p:cNvSpPr>
            <a:spLocks noGrp="1" noChangeArrowheads="1"/>
          </p:cNvSpPr>
          <p:nvPr>
            <p:ph idx="13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ja-JP" altLang="en-US" dirty="0">
                <a:latin typeface="ＭＳ Ｐゴシック" charset="0"/>
                <a:ea typeface="ＭＳ Ｐゴシック" charset="0"/>
              </a:rPr>
              <a:t>高エネルギー原子核衝突実験</a:t>
            </a:r>
            <a:endParaRPr lang="en-US" altLang="ja-JP" dirty="0">
              <a:latin typeface="ＭＳ Ｐゴシック" charset="0"/>
              <a:ea typeface="ＭＳ Ｐゴシック" charset="0"/>
            </a:endParaRPr>
          </a:p>
          <a:p>
            <a:pPr lvl="1" eaLnBrk="1" hangingPunct="1"/>
            <a:r>
              <a:rPr lang="en-US" altLang="ja-JP" dirty="0">
                <a:latin typeface="ＭＳ Ｐゴシック" charset="0"/>
                <a:ea typeface="ＭＳ Ｐゴシック" charset="0"/>
              </a:rPr>
              <a:t>“</a:t>
            </a:r>
            <a:r>
              <a:rPr lang="ja-JP" altLang="en-US" dirty="0">
                <a:latin typeface="ＭＳ Ｐゴシック" charset="0"/>
                <a:ea typeface="ＭＳ Ｐゴシック" charset="0"/>
              </a:rPr>
              <a:t>リトルバン</a:t>
            </a:r>
            <a:r>
              <a:rPr lang="en-US" altLang="ja-JP" dirty="0">
                <a:latin typeface="ＭＳ Ｐゴシック" charset="0"/>
                <a:ea typeface="ＭＳ Ｐゴシック" charset="0"/>
              </a:rPr>
              <a:t>” </a:t>
            </a:r>
            <a:r>
              <a:rPr lang="ja-JP" altLang="en-US" dirty="0">
                <a:latin typeface="ＭＳ Ｐゴシック" charset="0"/>
                <a:ea typeface="ＭＳ Ｐゴシック" charset="0"/>
              </a:rPr>
              <a:t>実験： ビッグバンの （小規模な） 再現</a:t>
            </a:r>
          </a:p>
          <a:p>
            <a:pPr lvl="2" eaLnBrk="1" hangingPunct="1"/>
            <a:r>
              <a:rPr lang="ja-JP" altLang="en-US" dirty="0">
                <a:latin typeface="ＭＳ Ｐゴシック" charset="0"/>
                <a:ea typeface="ＭＳ Ｐゴシック" charset="0"/>
              </a:rPr>
              <a:t>クォーク・グルーオン・プラズマ 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QGP</a:t>
            </a:r>
            <a:r>
              <a:rPr lang="ja-JP" altLang="en-US" dirty="0">
                <a:latin typeface="ＭＳ Ｐゴシック" charset="0"/>
                <a:ea typeface="ＭＳ Ｐゴシック" charset="0"/>
              </a:rPr>
              <a:t>） 相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4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17967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" fill="hold"/>
                                        <p:tgtEl>
                                          <p:spTgt spid="2908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960"/>
                            </p:stCondLst>
                            <p:childTnLst>
                              <p:par>
                                <p:cTn id="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0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46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46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082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ja-JP" altLang="en-US" dirty="0">
                <a:latin typeface="Franklin Gothic Medium" charset="0"/>
                <a:ea typeface="ＭＳ Ｐゴシック" charset="0"/>
              </a:rPr>
              <a:t>実験的に遡り得る唯一の初期宇宙相転移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ja-JP" altLang="en-US" dirty="0">
                <a:latin typeface="Franklin Gothic Medium" charset="0"/>
                <a:ea typeface="ＭＳ Ｐゴシック" charset="0"/>
              </a:rPr>
              <a:t>宇宙発展を理解するパラダイムの実証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（または反証）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↔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相転移の残渣検出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28674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ja-JP" altLang="en-US" dirty="0">
                <a:latin typeface="Franklin Gothic Medium" charset="0"/>
                <a:ea typeface="ＭＳ Ｐゴシック" charset="0"/>
              </a:rPr>
              <a:t>量子色力学相転移探究の特筆意義</a:t>
            </a:r>
          </a:p>
        </p:txBody>
      </p:sp>
      <p:graphicFrame>
        <p:nvGraphicFramePr>
          <p:cNvPr id="28675" name="オブジェクト 1"/>
          <p:cNvGraphicFramePr>
            <a:graphicFrameLocks noChangeAspect="1"/>
          </p:cNvGraphicFramePr>
          <p:nvPr/>
        </p:nvGraphicFramePr>
        <p:xfrm>
          <a:off x="2771775" y="2576513"/>
          <a:ext cx="5256213" cy="371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2" name="Acrobat Document" r:id="rId3" imgW="10693400" imgH="7581900" progId="AcroExch.Document.7">
                  <p:embed/>
                </p:oleObj>
              </mc:Choice>
              <mc:Fallback>
                <p:oleObj name="Acrobat Document" r:id="rId3" imgW="10693400" imgH="75819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576513"/>
                        <a:ext cx="5256213" cy="371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27088" y="5922963"/>
            <a:ext cx="2089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600" dirty="0">
                <a:solidFill>
                  <a:srgbClr val="0000FF"/>
                </a:solidFill>
                <a:latin typeface="+mn-lt"/>
              </a:rPr>
              <a:t>本間謙輔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 2008/09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5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847117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解放クォーク相の発見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RHIC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加速器）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62313" y="3651250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ea typeface="ＭＳ ゴシック" charset="0"/>
                <a:cs typeface="ＭＳ ゴシック" charset="0"/>
              </a:rPr>
              <a:t>The matter may melt and/or regenerate J/</a:t>
            </a:r>
            <a:r>
              <a:rPr lang="en-US" altLang="ja-JP" sz="1800">
                <a:latin typeface="Symbol" charset="0"/>
                <a:ea typeface="ＭＳ ゴシック" charset="0"/>
                <a:cs typeface="ＭＳ ゴシック" charset="0"/>
              </a:rPr>
              <a:t>y</a:t>
            </a:r>
            <a:r>
              <a:rPr lang="en-US" altLang="ja-JP" sz="1800">
                <a:ea typeface="ＭＳ ゴシック" charset="0"/>
                <a:cs typeface="ＭＳ ゴシック" charset="0"/>
              </a:rPr>
              <a:t>’s</a:t>
            </a:r>
            <a:endParaRPr lang="en-US" altLang="ja-JP" sz="1800">
              <a:latin typeface="Symbol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00313" y="30718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accent2"/>
                </a:solidFill>
                <a:ea typeface="ＭＳ ゴシック" charset="0"/>
                <a:cs typeface="ＭＳ ゴシック" charset="0"/>
              </a:rPr>
              <a:t>The matter is dense</a:t>
            </a:r>
          </a:p>
        </p:txBody>
      </p:sp>
      <p:pic>
        <p:nvPicPr>
          <p:cNvPr id="11" name="Picture 13" descr="Fig1_w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076700"/>
            <a:ext cx="30321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ppg0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276725"/>
            <a:ext cx="22542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dirpho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614738"/>
            <a:ext cx="246856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047750" y="5643563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66FF"/>
                </a:solidFill>
                <a:ea typeface="ＭＳ ゴシック" charset="0"/>
                <a:cs typeface="ＭＳ ゴシック" charset="0"/>
              </a:rPr>
              <a:t>The matter modifies jets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781800" y="5929313"/>
            <a:ext cx="1898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3300"/>
                </a:solidFill>
                <a:ea typeface="ＭＳ ゴシック" charset="0"/>
                <a:cs typeface="ＭＳ ゴシック" charset="0"/>
              </a:rPr>
              <a:t>The matter is hot</a:t>
            </a:r>
          </a:p>
        </p:txBody>
      </p:sp>
      <p:pic>
        <p:nvPicPr>
          <p:cNvPr id="17" name="Picture 22" descr="HQElo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81100"/>
            <a:ext cx="32146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HQF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43063"/>
            <a:ext cx="38576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48400" y="3071813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C000"/>
                </a:solidFill>
                <a:ea typeface="ＭＳ ゴシック" charset="0"/>
                <a:cs typeface="ＭＳ ゴシック" charset="0"/>
              </a:rPr>
              <a:t>The matter is strongly coupled</a:t>
            </a: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57375"/>
            <a:ext cx="2286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パートン由来： クォーク自由度顕在化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色価遮蔽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構成クォーク数スケーリング則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en-US" altLang="ja-JP" dirty="0">
                <a:latin typeface="Franklin Gothic Medium" charset="0"/>
                <a:ea typeface="ＭＳ Ｐゴシック" charset="0"/>
              </a:rPr>
              <a:t>J/</a:t>
            </a:r>
            <a:r>
              <a:rPr lang="en-US" altLang="ja-JP" dirty="0">
                <a:latin typeface="Symbol" charset="0"/>
                <a:ea typeface="ＭＳ Ｐゴシック" charset="0"/>
              </a:rPr>
              <a:t>y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収量抑制</a:t>
            </a:r>
          </a:p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稠密：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クォークのエネルギー損失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ジェット （高横運動量ハドロン） 収量抑制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ジェット形状変化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強結合：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完全流体</a:t>
            </a: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流体力学で記述される集団運動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高エネルギー密度：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高温熱輻射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熱輻射 （仮想） 光子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6</a:t>
            </a:fld>
            <a:r>
              <a:rPr lang="en-US" altLang="ja-JP"/>
              <a:t>/19</a:t>
            </a:r>
            <a:endParaRPr 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103354"/>
      </p:ext>
    </p:extLst>
  </p:cSld>
  <p:clrMapOvr>
    <a:masterClrMapping/>
  </p:clrMapOvr>
  <p:transition spd="slow" advTm="441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63" name="Picture 15" descr="Rcp_4060_seq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r="8197"/>
          <a:stretch>
            <a:fillRect/>
          </a:stretch>
        </p:blipFill>
        <p:spPr bwMode="auto">
          <a:xfrm>
            <a:off x="1131888" y="2133600"/>
            <a:ext cx="6248400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0864" name="Rectangle 16"/>
          <p:cNvSpPr>
            <a:spLocks noChangeArrowheads="1"/>
          </p:cNvSpPr>
          <p:nvPr/>
        </p:nvSpPr>
        <p:spPr bwMode="auto">
          <a:xfrm>
            <a:off x="5453063" y="3403600"/>
            <a:ext cx="1263650" cy="457200"/>
          </a:xfrm>
          <a:prstGeom prst="rect">
            <a:avLst/>
          </a:prstGeom>
          <a:solidFill>
            <a:srgbClr val="FF0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ja-JP" altLang="en-US" dirty="0"/>
              <a:t>バリオン</a:t>
            </a:r>
            <a:endParaRPr kumimoji="0" lang="en-US" altLang="ja-JP" dirty="0">
              <a:latin typeface="Times" charset="0"/>
            </a:endParaRPr>
          </a:p>
        </p:txBody>
      </p:sp>
      <p:sp>
        <p:nvSpPr>
          <p:cNvPr id="590865" name="Rectangle 17"/>
          <p:cNvSpPr>
            <a:spLocks noChangeArrowheads="1"/>
          </p:cNvSpPr>
          <p:nvPr/>
        </p:nvSpPr>
        <p:spPr bwMode="auto">
          <a:xfrm>
            <a:off x="4460875" y="4700588"/>
            <a:ext cx="1263650" cy="457200"/>
          </a:xfrm>
          <a:prstGeom prst="rect">
            <a:avLst/>
          </a:prstGeom>
          <a:solidFill>
            <a:srgbClr val="008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0" lang="ja-JP" altLang="en-US" b="1" dirty="0">
                <a:solidFill>
                  <a:schemeClr val="bg1"/>
                </a:solidFill>
              </a:rPr>
              <a:t>中間子</a:t>
            </a:r>
            <a:endParaRPr kumimoji="0" lang="ja-JP" altLang="en-US" b="1" dirty="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590866" name="Freeform 18"/>
          <p:cNvSpPr>
            <a:spLocks/>
          </p:cNvSpPr>
          <p:nvPr/>
        </p:nvSpPr>
        <p:spPr bwMode="auto">
          <a:xfrm>
            <a:off x="2503488" y="3608388"/>
            <a:ext cx="4337050" cy="838200"/>
          </a:xfrm>
          <a:custGeom>
            <a:avLst/>
            <a:gdLst>
              <a:gd name="T0" fmla="*/ 0 w 2732"/>
              <a:gd name="T1" fmla="*/ 2147483647 h 528"/>
              <a:gd name="T2" fmla="*/ 2147483647 w 2732"/>
              <a:gd name="T3" fmla="*/ 2147483647 h 528"/>
              <a:gd name="T4" fmla="*/ 2147483647 w 2732"/>
              <a:gd name="T5" fmla="*/ 2147483647 h 528"/>
              <a:gd name="T6" fmla="*/ 2147483647 w 2732"/>
              <a:gd name="T7" fmla="*/ 2147483647 h 528"/>
              <a:gd name="T8" fmla="*/ 2147483647 w 2732"/>
              <a:gd name="T9" fmla="*/ 2147483647 h 528"/>
              <a:gd name="T10" fmla="*/ 2147483647 w 2732"/>
              <a:gd name="T11" fmla="*/ 2147483647 h 528"/>
              <a:gd name="T12" fmla="*/ 2147483647 w 2732"/>
              <a:gd name="T13" fmla="*/ 2147483647 h 528"/>
              <a:gd name="T14" fmla="*/ 2147483647 w 2732"/>
              <a:gd name="T15" fmla="*/ 2147483647 h 528"/>
              <a:gd name="T16" fmla="*/ 2147483647 w 2732"/>
              <a:gd name="T17" fmla="*/ 2147483647 h 528"/>
              <a:gd name="T18" fmla="*/ 2147483647 w 2732"/>
              <a:gd name="T19" fmla="*/ 2147483647 h 528"/>
              <a:gd name="T20" fmla="*/ 2147483647 w 2732"/>
              <a:gd name="T21" fmla="*/ 2147483647 h 5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32"/>
              <a:gd name="T34" fmla="*/ 0 h 528"/>
              <a:gd name="T35" fmla="*/ 2732 w 2732"/>
              <a:gd name="T36" fmla="*/ 528 h 5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32" h="528">
                <a:moveTo>
                  <a:pt x="0" y="172"/>
                </a:moveTo>
                <a:cubicBezTo>
                  <a:pt x="66" y="142"/>
                  <a:pt x="133" y="113"/>
                  <a:pt x="204" y="88"/>
                </a:cubicBezTo>
                <a:cubicBezTo>
                  <a:pt x="275" y="63"/>
                  <a:pt x="349" y="34"/>
                  <a:pt x="424" y="20"/>
                </a:cubicBezTo>
                <a:cubicBezTo>
                  <a:pt x="499" y="6"/>
                  <a:pt x="582" y="0"/>
                  <a:pt x="652" y="4"/>
                </a:cubicBezTo>
                <a:cubicBezTo>
                  <a:pt x="722" y="8"/>
                  <a:pt x="783" y="23"/>
                  <a:pt x="844" y="44"/>
                </a:cubicBezTo>
                <a:cubicBezTo>
                  <a:pt x="905" y="65"/>
                  <a:pt x="953" y="99"/>
                  <a:pt x="1016" y="128"/>
                </a:cubicBezTo>
                <a:cubicBezTo>
                  <a:pt x="1079" y="157"/>
                  <a:pt x="1155" y="195"/>
                  <a:pt x="1220" y="220"/>
                </a:cubicBezTo>
                <a:cubicBezTo>
                  <a:pt x="1285" y="245"/>
                  <a:pt x="1331" y="253"/>
                  <a:pt x="1408" y="280"/>
                </a:cubicBezTo>
                <a:cubicBezTo>
                  <a:pt x="1485" y="307"/>
                  <a:pt x="1529" y="344"/>
                  <a:pt x="1684" y="380"/>
                </a:cubicBezTo>
                <a:cubicBezTo>
                  <a:pt x="1839" y="416"/>
                  <a:pt x="2165" y="471"/>
                  <a:pt x="2340" y="496"/>
                </a:cubicBezTo>
                <a:cubicBezTo>
                  <a:pt x="2515" y="521"/>
                  <a:pt x="2623" y="524"/>
                  <a:pt x="2732" y="528"/>
                </a:cubicBezTo>
              </a:path>
            </a:pathLst>
          </a:custGeom>
          <a:noFill/>
          <a:ln w="381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90867" name="Freeform 19"/>
          <p:cNvSpPr>
            <a:spLocks/>
          </p:cNvSpPr>
          <p:nvPr/>
        </p:nvSpPr>
        <p:spPr bwMode="auto">
          <a:xfrm>
            <a:off x="2503488" y="3335338"/>
            <a:ext cx="4267200" cy="1079500"/>
          </a:xfrm>
          <a:custGeom>
            <a:avLst/>
            <a:gdLst>
              <a:gd name="T0" fmla="*/ 0 w 2688"/>
              <a:gd name="T1" fmla="*/ 2147483647 h 680"/>
              <a:gd name="T2" fmla="*/ 2147483647 w 2688"/>
              <a:gd name="T3" fmla="*/ 2147483647 h 680"/>
              <a:gd name="T4" fmla="*/ 2147483647 w 2688"/>
              <a:gd name="T5" fmla="*/ 2147483647 h 680"/>
              <a:gd name="T6" fmla="*/ 2147483647 w 2688"/>
              <a:gd name="T7" fmla="*/ 2147483647 h 680"/>
              <a:gd name="T8" fmla="*/ 2147483647 w 2688"/>
              <a:gd name="T9" fmla="*/ 2147483647 h 680"/>
              <a:gd name="T10" fmla="*/ 2147483647 w 2688"/>
              <a:gd name="T11" fmla="*/ 2147483647 h 680"/>
              <a:gd name="T12" fmla="*/ 2147483647 w 2688"/>
              <a:gd name="T13" fmla="*/ 2147483647 h 6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88"/>
              <a:gd name="T22" fmla="*/ 0 h 680"/>
              <a:gd name="T23" fmla="*/ 2688 w 2688"/>
              <a:gd name="T24" fmla="*/ 680 h 6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88" h="680">
                <a:moveTo>
                  <a:pt x="0" y="296"/>
                </a:moveTo>
                <a:cubicBezTo>
                  <a:pt x="88" y="264"/>
                  <a:pt x="176" y="232"/>
                  <a:pt x="288" y="200"/>
                </a:cubicBezTo>
                <a:cubicBezTo>
                  <a:pt x="400" y="168"/>
                  <a:pt x="512" y="128"/>
                  <a:pt x="672" y="104"/>
                </a:cubicBezTo>
                <a:cubicBezTo>
                  <a:pt x="832" y="80"/>
                  <a:pt x="1024" y="0"/>
                  <a:pt x="1248" y="56"/>
                </a:cubicBezTo>
                <a:cubicBezTo>
                  <a:pt x="1472" y="112"/>
                  <a:pt x="1832" y="344"/>
                  <a:pt x="2016" y="440"/>
                </a:cubicBezTo>
                <a:cubicBezTo>
                  <a:pt x="2200" y="536"/>
                  <a:pt x="2240" y="592"/>
                  <a:pt x="2352" y="632"/>
                </a:cubicBezTo>
                <a:cubicBezTo>
                  <a:pt x="2464" y="672"/>
                  <a:pt x="2576" y="676"/>
                  <a:pt x="2688" y="680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Franklin Gothic Medium" charset="0"/>
                <a:ea typeface="ＭＳ Ｐゴシック" charset="0"/>
              </a:rPr>
              <a:t>バリオンの 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“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異常</a:t>
            </a:r>
            <a:r>
              <a:rPr lang="en-US" altLang="ja-JP">
                <a:latin typeface="Franklin Gothic Medium" charset="0"/>
                <a:ea typeface="ＭＳ Ｐゴシック" charset="0"/>
              </a:rPr>
              <a:t>” 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生成</a:t>
            </a:r>
          </a:p>
        </p:txBody>
      </p:sp>
      <p:pic>
        <p:nvPicPr>
          <p:cNvPr id="5908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2566988"/>
            <a:ext cx="6253162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0861" name="Text Box 13"/>
          <p:cNvSpPr txBox="1">
            <a:spLocks noChangeArrowheads="1"/>
          </p:cNvSpPr>
          <p:nvPr/>
        </p:nvSpPr>
        <p:spPr bwMode="auto">
          <a:xfrm>
            <a:off x="323850" y="5300663"/>
            <a:ext cx="28082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sz="1400" dirty="0" err="1">
                <a:solidFill>
                  <a:schemeClr val="tx2"/>
                </a:solidFill>
                <a:latin typeface="+mn-lt"/>
              </a:rPr>
              <a:t>Au+Au</a:t>
            </a:r>
            <a:r>
              <a:rPr kumimoji="0" lang="en-US" altLang="ja-JP" sz="1400" dirty="0">
                <a:solidFill>
                  <a:schemeClr val="tx2"/>
                </a:solidFill>
                <a:latin typeface="+mn-lt"/>
              </a:rPr>
              <a:t> at </a:t>
            </a:r>
            <a:r>
              <a:rPr lang="en-US" altLang="ja-JP" sz="1400" dirty="0">
                <a:solidFill>
                  <a:schemeClr val="tx2"/>
                </a:solidFill>
                <a:latin typeface="+mn-lt"/>
                <a:sym typeface="Symbol" charset="0"/>
              </a:rPr>
              <a:t></a:t>
            </a:r>
            <a:r>
              <a:rPr lang="en-US" altLang="ja-JP" sz="1400" i="1" dirty="0" err="1">
                <a:solidFill>
                  <a:schemeClr val="tx2"/>
                </a:solidFill>
                <a:latin typeface="+mn-lt"/>
              </a:rPr>
              <a:t>s</a:t>
            </a:r>
            <a:r>
              <a:rPr lang="en-US" altLang="ja-JP" sz="1400" i="1" baseline="-25000" dirty="0" err="1">
                <a:solidFill>
                  <a:schemeClr val="tx2"/>
                </a:solidFill>
                <a:latin typeface="+mn-lt"/>
              </a:rPr>
              <a:t>NN</a:t>
            </a:r>
            <a:r>
              <a:rPr lang="en-US" altLang="ja-JP" sz="1400" dirty="0">
                <a:solidFill>
                  <a:schemeClr val="tx2"/>
                </a:solidFill>
                <a:latin typeface="+mn-lt"/>
              </a:rPr>
              <a:t> = 200 </a:t>
            </a:r>
            <a:r>
              <a:rPr lang="en-US" altLang="ja-JP" sz="1400" dirty="0" err="1">
                <a:solidFill>
                  <a:schemeClr val="tx2"/>
                </a:solidFill>
                <a:latin typeface="+mn-lt"/>
              </a:rPr>
              <a:t>GeV</a:t>
            </a:r>
            <a:endParaRPr kumimoji="0" lang="en-US" altLang="ja-JP" sz="1400" dirty="0">
              <a:latin typeface="+mn-lt"/>
            </a:endParaRPr>
          </a:p>
          <a:p>
            <a:pPr eaLnBrk="0" hangingPunct="0"/>
            <a:r>
              <a:rPr kumimoji="0" lang="en-US" altLang="ja-JP" sz="1400" dirty="0">
                <a:solidFill>
                  <a:srgbClr val="FF0000"/>
                </a:solidFill>
                <a:latin typeface="+mn-lt"/>
              </a:rPr>
              <a:t>PHENIX PRL 91, 172301 (</a:t>
            </a:r>
            <a:r>
              <a:rPr kumimoji="0" lang="en-US" altLang="ja-JP" sz="1400">
                <a:solidFill>
                  <a:srgbClr val="FF0000"/>
                </a:solidFill>
                <a:latin typeface="+mn-lt"/>
              </a:rPr>
              <a:t>2003)</a:t>
            </a:r>
            <a:endParaRPr kumimoji="0" lang="en-US" altLang="ja-JP" sz="1400" dirty="0">
              <a:solidFill>
                <a:srgbClr val="FF0000"/>
              </a:solidFill>
              <a:latin typeface="+mn-lt"/>
            </a:endParaRPr>
          </a:p>
          <a:p>
            <a:pPr eaLnBrk="0" hangingPunct="0"/>
            <a:r>
              <a:rPr kumimoji="0" lang="en-US" altLang="ja-JP" sz="1400" dirty="0">
                <a:solidFill>
                  <a:srgbClr val="FF0000"/>
                </a:solidFill>
                <a:latin typeface="+mn-lt"/>
              </a:rPr>
              <a:t>PHENIX PRC 69, 034909 (2004)</a:t>
            </a:r>
          </a:p>
        </p:txBody>
      </p:sp>
      <p:sp>
        <p:nvSpPr>
          <p:cNvPr id="590862" name="Rectangle 14"/>
          <p:cNvSpPr>
            <a:spLocks noChangeArrowheads="1"/>
          </p:cNvSpPr>
          <p:nvPr/>
        </p:nvSpPr>
        <p:spPr bwMode="auto">
          <a:xfrm rot="-5400000">
            <a:off x="1460500" y="3743325"/>
            <a:ext cx="2436813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0" lang="ja-JP" altLang="en-US">
                <a:solidFill>
                  <a:srgbClr val="000000"/>
                </a:solidFill>
                <a:latin typeface="ＭＳ Ｐゴシック" charset="0"/>
              </a:rPr>
              <a:t>（反）陽子／</a:t>
            </a:r>
            <a:r>
              <a:rPr kumimoji="0" lang="en-US" altLang="ja-JP">
                <a:solidFill>
                  <a:srgbClr val="000000"/>
                </a:solidFill>
                <a:latin typeface="Symbol" charset="0"/>
                <a:sym typeface="Symbol" charset="0"/>
              </a:rPr>
              <a:t></a:t>
            </a:r>
            <a:r>
              <a:rPr kumimoji="0" lang="en-US" altLang="ja-JP">
                <a:solidFill>
                  <a:srgbClr val="000000"/>
                </a:solidFill>
                <a:latin typeface="ＭＳ Ｐゴシック" charset="0"/>
              </a:rPr>
              <a:t> </a:t>
            </a:r>
            <a:r>
              <a:rPr kumimoji="0" lang="ja-JP" altLang="en-US">
                <a:solidFill>
                  <a:srgbClr val="000000"/>
                </a:solidFill>
                <a:latin typeface="ＭＳ Ｐゴシック" charset="0"/>
              </a:rPr>
              <a:t>中間子比</a:t>
            </a:r>
            <a:endParaRPr kumimoji="0" lang="en-US" altLang="ja-JP">
              <a:solidFill>
                <a:srgbClr val="000000"/>
              </a:solidFill>
              <a:latin typeface="ＭＳ Ｐゴシック" charset="0"/>
            </a:endParaRPr>
          </a:p>
        </p:txBody>
      </p:sp>
      <p:sp>
        <p:nvSpPr>
          <p:cNvPr id="590851" name="Rectangle 3"/>
          <p:cNvSpPr>
            <a:spLocks noGrp="1" noChangeArrowheads="1"/>
          </p:cNvSpPr>
          <p:nvPr>
            <p:ph idx="13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バリオンと中間子に予期しない挙動の相違</a:t>
            </a:r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核子核子衝突からの差異を表す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“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原子核効果係数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”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  <a:p>
            <a:pPr lvl="2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既知のハドロン生成機構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（色場</a:t>
            </a:r>
            <a:r>
              <a:rPr lang="ja-JP" altLang="en-US" dirty="0"/>
              <a:t>破砕）</a:t>
            </a:r>
            <a:r>
              <a:rPr lang="en-US" altLang="ja-JP" dirty="0"/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では説明不能</a:t>
            </a:r>
          </a:p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既知の質量依存性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e.g.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集団運動）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ではない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/>
              <a:t>陽子とほぼ等しい質量を持つ </a:t>
            </a:r>
            <a:r>
              <a:rPr lang="en-US" altLang="ja-JP" dirty="0">
                <a:latin typeface="Symbol" charset="0"/>
              </a:rPr>
              <a:t>f</a:t>
            </a:r>
            <a:r>
              <a:rPr lang="en-US" altLang="ja-JP" dirty="0"/>
              <a:t> </a:t>
            </a:r>
            <a:r>
              <a:rPr lang="ja-JP" altLang="en-US" dirty="0"/>
              <a:t>も </a:t>
            </a:r>
            <a:r>
              <a:rPr lang="en-US" altLang="ja-JP" dirty="0">
                <a:latin typeface="Symbol" charset="0"/>
              </a:rPr>
              <a:t>p</a:t>
            </a:r>
            <a:r>
              <a:rPr lang="en-US" altLang="ja-JP" dirty="0">
                <a:latin typeface="Franklin Gothic Medium" charset="0"/>
              </a:rPr>
              <a:t>, K</a:t>
            </a:r>
            <a:r>
              <a:rPr lang="en-US" altLang="ja-JP" dirty="0"/>
              <a:t> </a:t>
            </a:r>
            <a:r>
              <a:rPr lang="ja-JP" altLang="en-US" dirty="0"/>
              <a:t>と同様に振舞う</a:t>
            </a:r>
            <a:endParaRPr lang="en-US" altLang="ja-JP" dirty="0"/>
          </a:p>
          <a:p>
            <a:pPr lvl="1"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構成クォーク数に依存</a:t>
            </a:r>
            <a:endParaRPr lang="ja-JP" altLang="en-US" dirty="0"/>
          </a:p>
          <a:p>
            <a:pPr eaLnBrk="1" hangingPunct="1"/>
            <a:r>
              <a:rPr lang="en-US" altLang="ja-JP" dirty="0">
                <a:latin typeface="Franklin Gothic Medium" charset="0"/>
                <a:ea typeface="ＭＳ Ｐゴシック" charset="0"/>
              </a:rPr>
              <a:t>RHIC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加速器で初めて発見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7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04895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0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90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90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90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90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90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90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90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0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90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90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0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0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0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590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0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90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90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0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90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90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0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90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9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90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90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90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64" grpId="0" animBg="1"/>
      <p:bldP spid="590864" grpId="1" animBg="1"/>
      <p:bldP spid="590865" grpId="0" animBg="1"/>
      <p:bldP spid="590865" grpId="1" animBg="1"/>
      <p:bldP spid="590866" grpId="0" animBg="1"/>
      <p:bldP spid="590866" grpId="1" animBg="1"/>
      <p:bldP spid="590867" grpId="0" animBg="1"/>
      <p:bldP spid="590867" grpId="1" animBg="1"/>
      <p:bldP spid="590861" grpId="0"/>
      <p:bldP spid="590861" grpId="1"/>
      <p:bldP spid="590862" grpId="0" animBg="1"/>
      <p:bldP spid="59086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18" y="3298790"/>
            <a:ext cx="3992058" cy="307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ja-JP" altLang="en-US">
                <a:latin typeface="Franklin Gothic Medium" charset="0"/>
                <a:ea typeface="ＭＳ Ｐゴシック" charset="0"/>
              </a:rPr>
              <a:t>クォーク再結合模型</a:t>
            </a:r>
          </a:p>
        </p:txBody>
      </p:sp>
      <p:pic>
        <p:nvPicPr>
          <p:cNvPr id="591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27203" r="29616" b="2127"/>
          <a:stretch>
            <a:fillRect/>
          </a:stretch>
        </p:blipFill>
        <p:spPr bwMode="auto">
          <a:xfrm>
            <a:off x="754063" y="2965564"/>
            <a:ext cx="31400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591877" name="Line 5"/>
          <p:cNvSpPr>
            <a:spLocks noChangeShapeType="1"/>
          </p:cNvSpPr>
          <p:nvPr/>
        </p:nvSpPr>
        <p:spPr bwMode="auto">
          <a:xfrm flipV="1">
            <a:off x="2695575" y="5342051"/>
            <a:ext cx="0" cy="6477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91878" name="Oval 6"/>
          <p:cNvSpPr>
            <a:spLocks noChangeArrowheads="1"/>
          </p:cNvSpPr>
          <p:nvPr/>
        </p:nvSpPr>
        <p:spPr bwMode="auto">
          <a:xfrm rot="2214581">
            <a:off x="3354388" y="5773851"/>
            <a:ext cx="360362" cy="215900"/>
          </a:xfrm>
          <a:prstGeom prst="ellipse">
            <a:avLst/>
          </a:prstGeom>
          <a:solidFill>
            <a:srgbClr val="3366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591879" name="Freeform 7"/>
          <p:cNvSpPr>
            <a:spLocks/>
          </p:cNvSpPr>
          <p:nvPr/>
        </p:nvSpPr>
        <p:spPr bwMode="auto">
          <a:xfrm>
            <a:off x="2778125" y="5270614"/>
            <a:ext cx="647700" cy="503237"/>
          </a:xfrm>
          <a:custGeom>
            <a:avLst/>
            <a:gdLst>
              <a:gd name="T0" fmla="*/ 2147483647 w 408"/>
              <a:gd name="T1" fmla="*/ 2147483647 h 317"/>
              <a:gd name="T2" fmla="*/ 2147483647 w 408"/>
              <a:gd name="T3" fmla="*/ 2147483647 h 317"/>
              <a:gd name="T4" fmla="*/ 0 w 408"/>
              <a:gd name="T5" fmla="*/ 2147483647 h 317"/>
              <a:gd name="T6" fmla="*/ 0 60000 65536"/>
              <a:gd name="T7" fmla="*/ 0 60000 65536"/>
              <a:gd name="T8" fmla="*/ 0 60000 65536"/>
              <a:gd name="T9" fmla="*/ 0 w 408"/>
              <a:gd name="T10" fmla="*/ 0 h 317"/>
              <a:gd name="T11" fmla="*/ 408 w 408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317">
                <a:moveTo>
                  <a:pt x="408" y="317"/>
                </a:moveTo>
                <a:cubicBezTo>
                  <a:pt x="374" y="203"/>
                  <a:pt x="340" y="90"/>
                  <a:pt x="272" y="45"/>
                </a:cubicBezTo>
                <a:cubicBezTo>
                  <a:pt x="204" y="0"/>
                  <a:pt x="45" y="45"/>
                  <a:pt x="0" y="45"/>
                </a:cubicBezTo>
              </a:path>
            </a:pathLst>
          </a:custGeom>
          <a:noFill/>
          <a:ln w="50800" cap="flat" cmpd="sng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91880" name="Oval 8"/>
          <p:cNvSpPr>
            <a:spLocks noChangeArrowheads="1"/>
          </p:cNvSpPr>
          <p:nvPr/>
        </p:nvSpPr>
        <p:spPr bwMode="auto">
          <a:xfrm rot="3308732">
            <a:off x="1820862" y="4549889"/>
            <a:ext cx="358775" cy="215900"/>
          </a:xfrm>
          <a:prstGeom prst="ellipse">
            <a:avLst/>
          </a:prstGeom>
          <a:solidFill>
            <a:srgbClr val="996600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591881" name="Freeform 9"/>
          <p:cNvSpPr>
            <a:spLocks/>
          </p:cNvSpPr>
          <p:nvPr/>
        </p:nvSpPr>
        <p:spPr bwMode="auto">
          <a:xfrm>
            <a:off x="2033588" y="4799126"/>
            <a:ext cx="673100" cy="542925"/>
          </a:xfrm>
          <a:custGeom>
            <a:avLst/>
            <a:gdLst>
              <a:gd name="T0" fmla="*/ 2147483647 w 379"/>
              <a:gd name="T1" fmla="*/ 0 h 317"/>
              <a:gd name="T2" fmla="*/ 2147483647 w 379"/>
              <a:gd name="T3" fmla="*/ 2147483647 h 317"/>
              <a:gd name="T4" fmla="*/ 2147483647 w 379"/>
              <a:gd name="T5" fmla="*/ 2147483647 h 317"/>
              <a:gd name="T6" fmla="*/ 0 60000 65536"/>
              <a:gd name="T7" fmla="*/ 0 60000 65536"/>
              <a:gd name="T8" fmla="*/ 0 60000 65536"/>
              <a:gd name="T9" fmla="*/ 0 w 379"/>
              <a:gd name="T10" fmla="*/ 0 h 317"/>
              <a:gd name="T11" fmla="*/ 379 w 379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9" h="317">
                <a:moveTo>
                  <a:pt x="16" y="0"/>
                </a:moveTo>
                <a:cubicBezTo>
                  <a:pt x="8" y="64"/>
                  <a:pt x="0" y="128"/>
                  <a:pt x="61" y="181"/>
                </a:cubicBezTo>
                <a:cubicBezTo>
                  <a:pt x="122" y="234"/>
                  <a:pt x="250" y="275"/>
                  <a:pt x="379" y="317"/>
                </a:cubicBezTo>
              </a:path>
            </a:pathLst>
          </a:custGeom>
          <a:noFill/>
          <a:ln w="50800" cap="flat" cmpd="sng">
            <a:solidFill>
              <a:srgbClr val="996600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91882" name="Freeform 10"/>
          <p:cNvSpPr>
            <a:spLocks/>
          </p:cNvSpPr>
          <p:nvPr/>
        </p:nvSpPr>
        <p:spPr bwMode="auto">
          <a:xfrm>
            <a:off x="1760538" y="4622914"/>
            <a:ext cx="874712" cy="876300"/>
          </a:xfrm>
          <a:custGeom>
            <a:avLst/>
            <a:gdLst>
              <a:gd name="T0" fmla="*/ 2147483647 w 551"/>
              <a:gd name="T1" fmla="*/ 0 h 552"/>
              <a:gd name="T2" fmla="*/ 2147483647 w 551"/>
              <a:gd name="T3" fmla="*/ 2147483647 h 552"/>
              <a:gd name="T4" fmla="*/ 2147483647 w 551"/>
              <a:gd name="T5" fmla="*/ 2147483647 h 552"/>
              <a:gd name="T6" fmla="*/ 2147483647 w 551"/>
              <a:gd name="T7" fmla="*/ 2147483647 h 552"/>
              <a:gd name="T8" fmla="*/ 0 60000 65536"/>
              <a:gd name="T9" fmla="*/ 0 60000 65536"/>
              <a:gd name="T10" fmla="*/ 0 60000 65536"/>
              <a:gd name="T11" fmla="*/ 0 60000 65536"/>
              <a:gd name="T12" fmla="*/ 0 w 551"/>
              <a:gd name="T13" fmla="*/ 0 h 552"/>
              <a:gd name="T14" fmla="*/ 551 w 551"/>
              <a:gd name="T15" fmla="*/ 552 h 5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1" h="552">
                <a:moveTo>
                  <a:pt x="98" y="0"/>
                </a:moveTo>
                <a:cubicBezTo>
                  <a:pt x="49" y="49"/>
                  <a:pt x="0" y="98"/>
                  <a:pt x="7" y="181"/>
                </a:cubicBezTo>
                <a:cubicBezTo>
                  <a:pt x="14" y="264"/>
                  <a:pt x="52" y="446"/>
                  <a:pt x="143" y="499"/>
                </a:cubicBezTo>
                <a:cubicBezTo>
                  <a:pt x="234" y="552"/>
                  <a:pt x="392" y="525"/>
                  <a:pt x="551" y="499"/>
                </a:cubicBezTo>
              </a:path>
            </a:pathLst>
          </a:custGeom>
          <a:noFill/>
          <a:ln w="50800" cap="flat" cmpd="sng">
            <a:solidFill>
              <a:srgbClr val="996600"/>
            </a:solidFill>
            <a:prstDash val="solid"/>
            <a:round/>
            <a:headEnd type="none" w="med" len="med"/>
            <a:tailEnd type="stealth" w="lg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91883" name="Oval 11"/>
          <p:cNvSpPr>
            <a:spLocks noChangeArrowheads="1"/>
          </p:cNvSpPr>
          <p:nvPr/>
        </p:nvSpPr>
        <p:spPr bwMode="auto">
          <a:xfrm rot="2870955">
            <a:off x="1506537" y="4189527"/>
            <a:ext cx="396875" cy="215900"/>
          </a:xfrm>
          <a:prstGeom prst="ellipse">
            <a:avLst/>
          </a:prstGeom>
          <a:solidFill>
            <a:srgbClr val="008000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591884" name="Freeform 12"/>
          <p:cNvSpPr>
            <a:spLocks/>
          </p:cNvSpPr>
          <p:nvPr/>
        </p:nvSpPr>
        <p:spPr bwMode="auto">
          <a:xfrm>
            <a:off x="1843088" y="4251439"/>
            <a:ext cx="863600" cy="1019175"/>
          </a:xfrm>
          <a:custGeom>
            <a:avLst/>
            <a:gdLst>
              <a:gd name="T0" fmla="*/ 0 w 544"/>
              <a:gd name="T1" fmla="*/ 2147483647 h 642"/>
              <a:gd name="T2" fmla="*/ 2147483647 w 544"/>
              <a:gd name="T3" fmla="*/ 2147483647 h 642"/>
              <a:gd name="T4" fmla="*/ 2147483647 w 544"/>
              <a:gd name="T5" fmla="*/ 2147483647 h 642"/>
              <a:gd name="T6" fmla="*/ 0 60000 65536"/>
              <a:gd name="T7" fmla="*/ 0 60000 65536"/>
              <a:gd name="T8" fmla="*/ 0 60000 65536"/>
              <a:gd name="T9" fmla="*/ 0 w 544"/>
              <a:gd name="T10" fmla="*/ 0 h 642"/>
              <a:gd name="T11" fmla="*/ 544 w 544"/>
              <a:gd name="T12" fmla="*/ 642 h 6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4" h="642">
                <a:moveTo>
                  <a:pt x="0" y="52"/>
                </a:moveTo>
                <a:cubicBezTo>
                  <a:pt x="67" y="26"/>
                  <a:pt x="135" y="0"/>
                  <a:pt x="226" y="98"/>
                </a:cubicBezTo>
                <a:cubicBezTo>
                  <a:pt x="317" y="196"/>
                  <a:pt x="491" y="551"/>
                  <a:pt x="544" y="642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91885" name="Freeform 13"/>
          <p:cNvSpPr>
            <a:spLocks/>
          </p:cNvSpPr>
          <p:nvPr/>
        </p:nvSpPr>
        <p:spPr bwMode="auto">
          <a:xfrm>
            <a:off x="1770063" y="3997439"/>
            <a:ext cx="1031875" cy="1273175"/>
          </a:xfrm>
          <a:custGeom>
            <a:avLst/>
            <a:gdLst>
              <a:gd name="T0" fmla="*/ 0 w 650"/>
              <a:gd name="T1" fmla="*/ 2147483647 h 802"/>
              <a:gd name="T2" fmla="*/ 2147483647 w 650"/>
              <a:gd name="T3" fmla="*/ 2147483647 h 802"/>
              <a:gd name="T4" fmla="*/ 2147483647 w 650"/>
              <a:gd name="T5" fmla="*/ 2147483647 h 802"/>
              <a:gd name="T6" fmla="*/ 2147483647 w 650"/>
              <a:gd name="T7" fmla="*/ 2147483647 h 802"/>
              <a:gd name="T8" fmla="*/ 0 60000 65536"/>
              <a:gd name="T9" fmla="*/ 0 60000 65536"/>
              <a:gd name="T10" fmla="*/ 0 60000 65536"/>
              <a:gd name="T11" fmla="*/ 0 60000 65536"/>
              <a:gd name="T12" fmla="*/ 0 w 650"/>
              <a:gd name="T13" fmla="*/ 0 h 802"/>
              <a:gd name="T14" fmla="*/ 650 w 650"/>
              <a:gd name="T15" fmla="*/ 802 h 8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0" h="802">
                <a:moveTo>
                  <a:pt x="0" y="121"/>
                </a:moveTo>
                <a:cubicBezTo>
                  <a:pt x="64" y="60"/>
                  <a:pt x="129" y="0"/>
                  <a:pt x="227" y="76"/>
                </a:cubicBezTo>
                <a:cubicBezTo>
                  <a:pt x="325" y="152"/>
                  <a:pt x="530" y="454"/>
                  <a:pt x="590" y="575"/>
                </a:cubicBezTo>
                <a:cubicBezTo>
                  <a:pt x="650" y="696"/>
                  <a:pt x="620" y="749"/>
                  <a:pt x="590" y="802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91886" name="Freeform 14"/>
          <p:cNvSpPr>
            <a:spLocks/>
          </p:cNvSpPr>
          <p:nvPr/>
        </p:nvSpPr>
        <p:spPr bwMode="auto">
          <a:xfrm>
            <a:off x="1843088" y="4118089"/>
            <a:ext cx="863600" cy="1008062"/>
          </a:xfrm>
          <a:custGeom>
            <a:avLst/>
            <a:gdLst>
              <a:gd name="T0" fmla="*/ 0 w 544"/>
              <a:gd name="T1" fmla="*/ 2147483647 h 635"/>
              <a:gd name="T2" fmla="*/ 2147483647 w 544"/>
              <a:gd name="T3" fmla="*/ 2147483647 h 635"/>
              <a:gd name="T4" fmla="*/ 2147483647 w 544"/>
              <a:gd name="T5" fmla="*/ 2147483647 h 635"/>
              <a:gd name="T6" fmla="*/ 2147483647 w 544"/>
              <a:gd name="T7" fmla="*/ 2147483647 h 635"/>
              <a:gd name="T8" fmla="*/ 0 60000 65536"/>
              <a:gd name="T9" fmla="*/ 0 60000 65536"/>
              <a:gd name="T10" fmla="*/ 0 60000 65536"/>
              <a:gd name="T11" fmla="*/ 0 60000 65536"/>
              <a:gd name="T12" fmla="*/ 0 w 544"/>
              <a:gd name="T13" fmla="*/ 0 h 635"/>
              <a:gd name="T14" fmla="*/ 544 w 544"/>
              <a:gd name="T15" fmla="*/ 635 h 6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4" h="635">
                <a:moveTo>
                  <a:pt x="0" y="91"/>
                </a:moveTo>
                <a:cubicBezTo>
                  <a:pt x="34" y="45"/>
                  <a:pt x="68" y="0"/>
                  <a:pt x="136" y="45"/>
                </a:cubicBezTo>
                <a:cubicBezTo>
                  <a:pt x="204" y="90"/>
                  <a:pt x="340" y="265"/>
                  <a:pt x="408" y="363"/>
                </a:cubicBezTo>
                <a:cubicBezTo>
                  <a:pt x="476" y="461"/>
                  <a:pt x="510" y="548"/>
                  <a:pt x="544" y="635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pic>
        <p:nvPicPr>
          <p:cNvPr id="5918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110026"/>
            <a:ext cx="3960813" cy="2817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188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5052"/>
          <a:stretch>
            <a:fillRect/>
          </a:stretch>
        </p:blipFill>
        <p:spPr bwMode="auto">
          <a:xfrm>
            <a:off x="1403648" y="3017381"/>
            <a:ext cx="438785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5796260" y="4982097"/>
            <a:ext cx="2320046" cy="8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kumimoji="0" lang="en-GB" altLang="ja-JP" sz="1200" dirty="0">
                <a:solidFill>
                  <a:srgbClr val="FF0000"/>
                </a:solidFill>
                <a:latin typeface="Franklin Gothic Medium" charset="0"/>
              </a:rPr>
              <a:t>Greco, </a:t>
            </a:r>
            <a:r>
              <a:rPr kumimoji="0" lang="en-GB" altLang="ja-JP" sz="1200" dirty="0" err="1">
                <a:solidFill>
                  <a:srgbClr val="FF0000"/>
                </a:solidFill>
                <a:latin typeface="Franklin Gothic Medium" charset="0"/>
              </a:rPr>
              <a:t>Ko</a:t>
            </a:r>
            <a:r>
              <a:rPr kumimoji="0" lang="en-GB" altLang="ja-JP" sz="1200" dirty="0">
                <a:solidFill>
                  <a:srgbClr val="FF0000"/>
                </a:solidFill>
                <a:latin typeface="Franklin Gothic Medium" charset="0"/>
              </a:rPr>
              <a:t>, </a:t>
            </a:r>
            <a:r>
              <a:rPr kumimoji="0" lang="en-GB" altLang="ja-JP" sz="1200" dirty="0" err="1">
                <a:solidFill>
                  <a:srgbClr val="FF0000"/>
                </a:solidFill>
                <a:latin typeface="Franklin Gothic Medium" charset="0"/>
              </a:rPr>
              <a:t>Levai</a:t>
            </a:r>
            <a:r>
              <a:rPr kumimoji="0" lang="en-GB" altLang="ja-JP" sz="1200" dirty="0">
                <a:solidFill>
                  <a:srgbClr val="FF0000"/>
                </a:solidFill>
                <a:latin typeface="Franklin Gothic Medium" charset="0"/>
              </a:rPr>
              <a:t>,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kumimoji="0" lang="en-GB" altLang="ja-JP" sz="1200" dirty="0">
                <a:solidFill>
                  <a:srgbClr val="FF0000"/>
                </a:solidFill>
                <a:latin typeface="Franklin Gothic Medium" charset="0"/>
              </a:rPr>
              <a:t>Phys. Rev. </a:t>
            </a:r>
            <a:r>
              <a:rPr kumimoji="0" lang="en-GB" altLang="ja-JP" sz="1200" dirty="0" err="1">
                <a:solidFill>
                  <a:srgbClr val="FF0000"/>
                </a:solidFill>
                <a:latin typeface="Franklin Gothic Medium" charset="0"/>
              </a:rPr>
              <a:t>Lett</a:t>
            </a:r>
            <a:r>
              <a:rPr kumimoji="0" lang="en-GB" altLang="ja-JP" sz="1200" dirty="0">
                <a:solidFill>
                  <a:srgbClr val="FF0000"/>
                </a:solidFill>
                <a:latin typeface="Franklin Gothic Medium" charset="0"/>
              </a:rPr>
              <a:t>. 90, 202302 (2003)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kumimoji="0" lang="en-GB" altLang="ja-JP" sz="1200" dirty="0">
                <a:solidFill>
                  <a:srgbClr val="FF0000"/>
                </a:solidFill>
                <a:latin typeface="Franklin Gothic Medium" charset="0"/>
              </a:rPr>
              <a:t>Fries, M</a:t>
            </a:r>
            <a:r>
              <a:rPr kumimoji="0" lang="en-US" altLang="ja-JP" sz="1200" dirty="0" err="1">
                <a:solidFill>
                  <a:srgbClr val="FF0000"/>
                </a:solidFill>
                <a:latin typeface="Franklin Gothic Medium" charset="0"/>
              </a:rPr>
              <a:t>ü</a:t>
            </a:r>
            <a:r>
              <a:rPr kumimoji="0" lang="en-GB" altLang="ja-JP" sz="1200" dirty="0" err="1">
                <a:solidFill>
                  <a:srgbClr val="FF0000"/>
                </a:solidFill>
                <a:latin typeface="Franklin Gothic Medium" charset="0"/>
              </a:rPr>
              <a:t>ller</a:t>
            </a:r>
            <a:r>
              <a:rPr kumimoji="0" lang="en-GB" altLang="ja-JP" sz="1200" dirty="0">
                <a:solidFill>
                  <a:srgbClr val="FF0000"/>
                </a:solidFill>
                <a:latin typeface="Franklin Gothic Medium" charset="0"/>
              </a:rPr>
              <a:t>, </a:t>
            </a:r>
            <a:r>
              <a:rPr kumimoji="0" lang="en-GB" altLang="ja-JP" sz="1200" dirty="0" err="1">
                <a:solidFill>
                  <a:srgbClr val="FF0000"/>
                </a:solidFill>
                <a:latin typeface="Franklin Gothic Medium" charset="0"/>
              </a:rPr>
              <a:t>Nonaka</a:t>
            </a:r>
            <a:r>
              <a:rPr kumimoji="0" lang="en-GB" altLang="ja-JP" sz="1200" dirty="0">
                <a:solidFill>
                  <a:srgbClr val="FF0000"/>
                </a:solidFill>
                <a:latin typeface="Franklin Gothic Medium" charset="0"/>
              </a:rPr>
              <a:t>, Bass,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kumimoji="0" lang="en-GB" altLang="ja-JP" sz="1200" dirty="0">
                <a:solidFill>
                  <a:srgbClr val="FF0000"/>
                </a:solidFill>
                <a:latin typeface="Franklin Gothic Medium" charset="0"/>
              </a:rPr>
              <a:t>Phys. Rev. </a:t>
            </a:r>
            <a:r>
              <a:rPr kumimoji="0" lang="en-GB" altLang="ja-JP" sz="1200" dirty="0" err="1">
                <a:solidFill>
                  <a:srgbClr val="FF0000"/>
                </a:solidFill>
                <a:latin typeface="Franklin Gothic Medium" charset="0"/>
              </a:rPr>
              <a:t>Lett</a:t>
            </a:r>
            <a:r>
              <a:rPr kumimoji="0" lang="en-GB" altLang="ja-JP" sz="1200" dirty="0">
                <a:solidFill>
                  <a:srgbClr val="FF0000"/>
                </a:solidFill>
                <a:latin typeface="Franklin Gothic Medium" charset="0"/>
              </a:rPr>
              <a:t>. 90, 202303 (2003)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kumimoji="0" lang="en-GB" altLang="ja-JP" sz="1200" dirty="0">
              <a:solidFill>
                <a:srgbClr val="FF0000"/>
              </a:solidFill>
              <a:latin typeface="Franklin Gothic Medium" charset="0"/>
            </a:endParaRPr>
          </a:p>
        </p:txBody>
      </p:sp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3891639"/>
            <a:ext cx="3384377" cy="240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1875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ja-JP" altLang="en-US" dirty="0">
                <a:latin typeface="Franklin Gothic Medium" charset="0"/>
                <a:ea typeface="ＭＳ Ｐゴシック" charset="0"/>
              </a:rPr>
              <a:t>高横運動量ハドロン生成機構</a:t>
            </a:r>
          </a:p>
          <a:p>
            <a:pPr lvl="1"/>
            <a:r>
              <a:rPr lang="ja-JP" altLang="en-US" dirty="0">
                <a:latin typeface="Franklin Gothic Medium" charset="0"/>
                <a:ea typeface="ＭＳ Ｐゴシック" charset="0"/>
              </a:rPr>
              <a:t>真空中の色場破砕 （既知）</a:t>
            </a:r>
          </a:p>
          <a:p>
            <a:pPr lvl="1"/>
            <a:r>
              <a:rPr lang="ja-JP" altLang="en-US" dirty="0">
                <a:latin typeface="Franklin Gothic Medium" charset="0"/>
                <a:ea typeface="ＭＳ Ｐゴシック" charset="0"/>
              </a:rPr>
              <a:t>パートン媒質中のクォーク再結合 （新規！）</a:t>
            </a:r>
          </a:p>
          <a:p>
            <a:pPr lvl="2"/>
            <a:r>
              <a:rPr lang="ja-JP" altLang="en-US" dirty="0">
                <a:latin typeface="Franklin Gothic Medium" charset="0"/>
                <a:ea typeface="ＭＳ Ｐゴシック" charset="0"/>
              </a:rPr>
              <a:t>原子核効果係数 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R</a:t>
            </a:r>
            <a:r>
              <a:rPr lang="en-US" altLang="ja-JP" i="1" baseline="-25000" dirty="0">
                <a:latin typeface="Franklin Gothic Medium" charset="0"/>
                <a:ea typeface="ＭＳ Ｐゴシック" charset="0"/>
              </a:rPr>
              <a:t>AA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 の横運動量依存性を説明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ja-JP" altLang="en-US" dirty="0">
                <a:latin typeface="Franklin Gothic Medium" charset="0"/>
                <a:ea typeface="ＭＳ Ｐゴシック" charset="0"/>
              </a:rPr>
              <a:t>集団的運動 （楕円流） の横運動量依存性も説明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ja-JP" altLang="en-US" dirty="0">
                <a:latin typeface="Franklin Gothic Medium" charset="0"/>
                <a:ea typeface="ＭＳ Ｐゴシック" charset="0"/>
              </a:rPr>
              <a:t>クォーク自由度が顕在化した物質相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2018/11/19</a:t>
            </a:r>
            <a:endParaRPr 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クォーク階層とハドロン階層を結ぶ動的機構</a:t>
            </a:r>
            <a:r>
              <a:rPr lang="en-US" altLang="ja-JP"/>
              <a:t> - </a:t>
            </a:r>
            <a:r>
              <a:rPr lang="ja-JP" altLang="en-US"/>
              <a:t>志垣賢太</a:t>
            </a:r>
            <a:endParaRPr 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8</a:t>
            </a:fld>
            <a:r>
              <a:rPr lang="en-US" altLang="ja-JP"/>
              <a:t>/19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74941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91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91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91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91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91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91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59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9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9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9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9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9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9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59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9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9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59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91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9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591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91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91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91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91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591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91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91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91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91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91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91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7" grpId="0" animBg="1"/>
      <p:bldP spid="591877" grpId="1" animBg="1"/>
      <p:bldP spid="591878" grpId="0" animBg="1"/>
      <p:bldP spid="591878" grpId="1" animBg="1"/>
      <p:bldP spid="591879" grpId="0" animBg="1"/>
      <p:bldP spid="591879" grpId="1" animBg="1"/>
      <p:bldP spid="591880" grpId="0" animBg="1"/>
      <p:bldP spid="591880" grpId="1" animBg="1"/>
      <p:bldP spid="591881" grpId="0" animBg="1"/>
      <p:bldP spid="591881" grpId="1" animBg="1"/>
      <p:bldP spid="591882" grpId="0" animBg="1"/>
      <p:bldP spid="591882" grpId="1" animBg="1"/>
      <p:bldP spid="591883" grpId="0" animBg="1"/>
      <p:bldP spid="591883" grpId="1" animBg="1"/>
      <p:bldP spid="591884" grpId="0" animBg="1"/>
      <p:bldP spid="591884" grpId="1" animBg="1"/>
      <p:bldP spid="591885" grpId="0" animBg="1"/>
      <p:bldP spid="591885" grpId="1" animBg="1"/>
      <p:bldP spid="591886" grpId="0" animBg="1"/>
      <p:bldP spid="591886" grpId="1" animBg="1"/>
      <p:bldP spid="59188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4.1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9.4|3.9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37349</TotalTime>
  <Words>1691</Words>
  <Application>Microsoft Macintosh PowerPoint</Application>
  <PresentationFormat>画面に合わせる (4:3)</PresentationFormat>
  <Paragraphs>274</Paragraphs>
  <Slides>20</Slides>
  <Notes>7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20</vt:i4>
      </vt:variant>
    </vt:vector>
  </HeadingPairs>
  <TitlesOfParts>
    <vt:vector size="32" baseType="lpstr">
      <vt:lpstr>ＭＳ Ｐゴシック</vt:lpstr>
      <vt:lpstr>StarSymbol</vt:lpstr>
      <vt:lpstr>Arial</vt:lpstr>
      <vt:lpstr>Calibri</vt:lpstr>
      <vt:lpstr>Franklin Gothic Medium</vt:lpstr>
      <vt:lpstr>Symbol</vt:lpstr>
      <vt:lpstr>Times</vt:lpstr>
      <vt:lpstr>Verdana</vt:lpstr>
      <vt:lpstr>Wingdings</vt:lpstr>
      <vt:lpstr>newstyle</vt:lpstr>
      <vt:lpstr>Acrobat Document</vt:lpstr>
      <vt:lpstr>Image</vt:lpstr>
      <vt:lpstr>計画研究 A01 班 クォーク階層とハドロン階層を結ぶ動的機構</vt:lpstr>
      <vt:lpstr>講演概要</vt:lpstr>
      <vt:lpstr>宇宙の歴史におけるクォーク閉込</vt:lpstr>
      <vt:lpstr>クォーク／ハドロン階層を跨ぐ物理</vt:lpstr>
      <vt:lpstr>極初期宇宙状態の実験的再現</vt:lpstr>
      <vt:lpstr>量子色力学相転移探究の特筆意義</vt:lpstr>
      <vt:lpstr>解放クォーク相の発見 （RHIC 加速器）</vt:lpstr>
      <vt:lpstr>バリオンの “異常” 生成</vt:lpstr>
      <vt:lpstr>クォーク再結合模型</vt:lpstr>
      <vt:lpstr>特有のハドロン生成機構 （→ 浜垣氏）</vt:lpstr>
      <vt:lpstr>カイラル対称性回復とハドロン質量変化</vt:lpstr>
      <vt:lpstr>f, w, r 高精度測定 （5 TeV Pb-Pb）</vt:lpstr>
      <vt:lpstr>A Large Ion Collider Experiment</vt:lpstr>
      <vt:lpstr>ALICE 実験日本グループが担う重責</vt:lpstr>
      <vt:lpstr>史上最高エネルギー Pb-Pb 衝突</vt:lpstr>
      <vt:lpstr>LHC 加速器運転予定</vt:lpstr>
      <vt:lpstr>ALICE 実験高度化で狙う物理</vt:lpstr>
      <vt:lpstr>電子測定と μ 粒子測定の止揚</vt:lpstr>
      <vt:lpstr>計画研究 A01 班</vt:lpstr>
      <vt:lpstr>まとめ, おわりに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Hot Partonic Matter at LHC-ALICE</dc:title>
  <dc:creator>Kenta Shigaki</dc:creator>
  <cp:lastModifiedBy>Microsoft Office User</cp:lastModifiedBy>
  <cp:revision>1278</cp:revision>
  <cp:lastPrinted>2018-11-15T03:41:00Z</cp:lastPrinted>
  <dcterms:created xsi:type="dcterms:W3CDTF">2008-03-11T09:51:31Z</dcterms:created>
  <dcterms:modified xsi:type="dcterms:W3CDTF">2018-11-19T02:03:21Z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TC011182191041</vt:lpwstr>
  </property>
</Properties>
</file>