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452" r:id="rId2"/>
    <p:sldId id="801" r:id="rId3"/>
    <p:sldId id="799" r:id="rId4"/>
    <p:sldId id="800" r:id="rId5"/>
    <p:sldId id="802" r:id="rId6"/>
    <p:sldId id="803" r:id="rId7"/>
    <p:sldId id="804" r:id="rId8"/>
    <p:sldId id="805" r:id="rId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CC66"/>
    <a:srgbClr val="000080"/>
    <a:srgbClr val="806010"/>
    <a:srgbClr val="FF00FF"/>
    <a:srgbClr val="608020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157"/>
    <p:restoredTop sz="93893"/>
  </p:normalViewPr>
  <p:slideViewPr>
    <p:cSldViewPr>
      <p:cViewPr varScale="1">
        <p:scale>
          <a:sx n="99" d="100"/>
          <a:sy n="99" d="100"/>
        </p:scale>
        <p:origin x="1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52687-754D-9A46-A45F-EE78EBF7FB57}" type="datetimeFigureOut">
              <a:rPr lang="ja-JP" altLang="en-US"/>
              <a:pPr>
                <a:defRPr/>
              </a:pPr>
              <a:t>2018/12/15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EBF472-C70E-4F42-A493-6D78EFF818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1705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B483AA-81BE-624A-A948-2548C9B8AABB}" type="datetimeFigureOut">
              <a:rPr lang="ja-JP" altLang="en-US"/>
              <a:pPr>
                <a:defRPr/>
              </a:pPr>
              <a:t>2018/12/15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C545B-C41E-D74D-BC93-99D5B8F9D6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13568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9144000" cy="3357563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  <a:cs typeface="+mn-cs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0" y="2965450"/>
            <a:ext cx="9144000" cy="863600"/>
            <a:chOff x="0" y="1868"/>
            <a:chExt cx="5760" cy="5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>
              <a:off x="0" y="2064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gray">
            <a:xfrm>
              <a:off x="2592" y="1868"/>
              <a:ext cx="576" cy="544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pic>
          <p:nvPicPr>
            <p:cNvPr id="8" name="Picture 6" descr="g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7" y="1935"/>
              <a:ext cx="425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981200" y="914400"/>
            <a:ext cx="5181600" cy="5026025"/>
            <a:chOff x="1248" y="576"/>
            <a:chExt cx="3264" cy="3166"/>
          </a:xfrm>
        </p:grpSpPr>
        <p:sp>
          <p:nvSpPr>
            <p:cNvPr id="10" name="Oval 8"/>
            <p:cNvSpPr>
              <a:spLocks noChangeArrowheads="1"/>
            </p:cNvSpPr>
            <p:nvPr userDrawn="1"/>
          </p:nvSpPr>
          <p:spPr bwMode="ltGray">
            <a:xfrm>
              <a:off x="2352" y="1656"/>
              <a:ext cx="1056" cy="1008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" name="Oval 9"/>
            <p:cNvSpPr>
              <a:spLocks noChangeArrowheads="1"/>
            </p:cNvSpPr>
            <p:nvPr userDrawn="1"/>
          </p:nvSpPr>
          <p:spPr bwMode="ltGray">
            <a:xfrm>
              <a:off x="2112" y="1430"/>
              <a:ext cx="1536" cy="142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" name="Oval 10"/>
            <p:cNvSpPr>
              <a:spLocks noChangeArrowheads="1"/>
            </p:cNvSpPr>
            <p:nvPr userDrawn="1"/>
          </p:nvSpPr>
          <p:spPr bwMode="ltGray">
            <a:xfrm>
              <a:off x="1776" y="1050"/>
              <a:ext cx="2208" cy="2190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Oval 11"/>
            <p:cNvSpPr>
              <a:spLocks noChangeArrowheads="1"/>
            </p:cNvSpPr>
            <p:nvPr userDrawn="1"/>
          </p:nvSpPr>
          <p:spPr bwMode="ltGray">
            <a:xfrm>
              <a:off x="1248" y="576"/>
              <a:ext cx="3264" cy="316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7993062" cy="792162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ja-JP" altLang="en-US"/>
              <a:t>マスタ タイトルの書式設定</a:t>
            </a:r>
            <a:endParaRPr lang="ja-JP" altLang="ja-JP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357694"/>
            <a:ext cx="4321175" cy="177643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/>
            </a:lvl1pPr>
          </a:lstStyle>
          <a:p>
            <a:r>
              <a:rPr lang="ja-JP" altLang="en-US" dirty="0"/>
              <a:t>マスタ サブタイトルの書式設定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7046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3337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1463" y="0"/>
            <a:ext cx="2054225" cy="63103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1863" cy="63103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2067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2018/12/15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0F337-E4CF-8A4A-923B-BD753E783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25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3"/>
          </p:nvPr>
        </p:nvSpPr>
        <p:spPr>
          <a:xfrm>
            <a:off x="457200" y="1142984"/>
            <a:ext cx="8218488" cy="5167329"/>
          </a:xfrm>
        </p:spPr>
        <p:txBody>
          <a:bodyPr/>
          <a:lstStyle>
            <a:lvl1pPr>
              <a:defRPr sz="2800" b="0">
                <a:solidFill>
                  <a:srgbClr val="806010"/>
                </a:solidFill>
              </a:defRPr>
            </a:lvl1pPr>
            <a:lvl2pPr>
              <a:defRPr sz="2400" b="0">
                <a:solidFill>
                  <a:srgbClr val="000080"/>
                </a:solidFill>
              </a:defRPr>
            </a:lvl2pPr>
            <a:lvl3pPr>
              <a:defRPr sz="2000" b="0">
                <a:solidFill>
                  <a:srgbClr val="608020"/>
                </a:solidFill>
              </a:defRPr>
            </a:lvl3pPr>
            <a:lvl4pPr>
              <a:defRPr sz="2000" b="0"/>
            </a:lvl4pPr>
            <a:lvl5pPr>
              <a:defRPr sz="2000" b="0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6150" y="6453261"/>
            <a:ext cx="642937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Franklin Gothic Medium" charset="0"/>
              </a:defRPr>
            </a:lvl1pPr>
          </a:lstStyle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‹#›</a:t>
            </a:fld>
            <a:r>
              <a:rPr lang="en-US" altLang="ja-JP" dirty="0"/>
              <a:t>/7</a:t>
            </a:r>
            <a:endParaRPr lang="ja-JP" dirty="0"/>
          </a:p>
        </p:txBody>
      </p:sp>
      <p:sp>
        <p:nvSpPr>
          <p:cNvPr id="15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576" y="6453260"/>
            <a:ext cx="936104" cy="2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Franklin Gothic Medium" charset="0"/>
              </a:defRPr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16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1681" y="6453260"/>
            <a:ext cx="4968552" cy="2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spcBef>
                <a:spcPct val="50000"/>
              </a:spcBef>
              <a:defRPr kumimoji="0" sz="900">
                <a:latin typeface="Verdana" charset="0"/>
              </a:defRPr>
            </a:lvl1pPr>
          </a:lstStyle>
          <a:p>
            <a:pPr>
              <a:defRPr/>
            </a:pPr>
            <a:r>
              <a:rPr lang="en-US" altLang="ja-JP" dirty="0"/>
              <a:t>J-PARC-HI </a:t>
            </a:r>
            <a:r>
              <a:rPr lang="ja-JP" altLang="en-US"/>
              <a:t>提案書へのコメント </a:t>
            </a:r>
            <a:r>
              <a:rPr lang="en-US" altLang="ja-JP" dirty="0"/>
              <a:t>- </a:t>
            </a:r>
            <a:r>
              <a:rPr lang="ja-JP" altLang="en-US" dirty="0"/>
              <a:t>志垣賢太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149905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490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225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1850" y="1341438"/>
            <a:ext cx="403383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3847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8050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209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9943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1364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096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  <a:cs typeface="+mn-cs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gray">
          <a:xfrm>
            <a:off x="0" y="838200"/>
            <a:ext cx="9144000" cy="1524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9" name="Oval 4"/>
          <p:cNvSpPr>
            <a:spLocks noChangeArrowheads="1"/>
          </p:cNvSpPr>
          <p:nvPr/>
        </p:nvSpPr>
        <p:spPr bwMode="gray">
          <a:xfrm>
            <a:off x="8001000" y="457200"/>
            <a:ext cx="838200" cy="838200"/>
          </a:xfrm>
          <a:prstGeom prst="ellipse">
            <a:avLst/>
          </a:prstGeom>
          <a:gradFill rotWithShape="0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30" name="Picture 5" descr="g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538" y="560388"/>
            <a:ext cx="61912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162800" y="-381000"/>
            <a:ext cx="2514600" cy="2514600"/>
            <a:chOff x="4512" y="-240"/>
            <a:chExt cx="1584" cy="1584"/>
          </a:xfrm>
        </p:grpSpPr>
        <p:sp>
          <p:nvSpPr>
            <p:cNvPr id="1038" name="Oval 7"/>
            <p:cNvSpPr>
              <a:spLocks noChangeArrowheads="1"/>
            </p:cNvSpPr>
            <p:nvPr userDrawn="1"/>
          </p:nvSpPr>
          <p:spPr bwMode="ltGray">
            <a:xfrm>
              <a:off x="4931" y="187"/>
              <a:ext cx="746" cy="714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9" name="Oval 8"/>
            <p:cNvSpPr>
              <a:spLocks noChangeArrowheads="1"/>
            </p:cNvSpPr>
            <p:nvPr userDrawn="1"/>
          </p:nvSpPr>
          <p:spPr bwMode="ltGray">
            <a:xfrm>
              <a:off x="4768" y="-3"/>
              <a:ext cx="1072" cy="1096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0" name="Oval 9"/>
            <p:cNvSpPr>
              <a:spLocks noChangeArrowheads="1"/>
            </p:cNvSpPr>
            <p:nvPr userDrawn="1"/>
          </p:nvSpPr>
          <p:spPr bwMode="ltGray">
            <a:xfrm>
              <a:off x="4512" y="-240"/>
              <a:ext cx="1584" cy="1584"/>
            </a:xfrm>
            <a:prstGeom prst="ellips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03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4279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103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1848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576" y="6453260"/>
            <a:ext cx="936104" cy="2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Franklin Gothic Medium" charset="0"/>
              </a:defRPr>
            </a:lvl1pPr>
          </a:lstStyle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1681" y="6453260"/>
            <a:ext cx="4968552" cy="2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spcBef>
                <a:spcPct val="50000"/>
              </a:spcBef>
              <a:defRPr kumimoji="0" sz="900">
                <a:latin typeface="Verdana" charset="0"/>
              </a:defRPr>
            </a:lvl1pPr>
          </a:lstStyle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6150" y="6453261"/>
            <a:ext cx="642937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Franklin Gothic Medium" charset="0"/>
              </a:defRPr>
            </a:lvl1pPr>
          </a:lstStyle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‹#›</a:t>
            </a:fld>
            <a:r>
              <a:rPr lang="en-US" altLang="ja-JP" dirty="0"/>
              <a:t>/7</a:t>
            </a:r>
            <a:endParaRPr lang="ja-JP" dirty="0"/>
          </a:p>
        </p:txBody>
      </p:sp>
      <p:pic>
        <p:nvPicPr>
          <p:cNvPr id="1037" name="図 17" descr="lablogo_standard_big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6340475"/>
            <a:ext cx="60483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 descr="COREULOGO_B01.jp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1436" y="6335352"/>
            <a:ext cx="923144" cy="41513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54452" y="6229082"/>
            <a:ext cx="617667" cy="617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89" r:id="rId1"/>
    <p:sldLayoutId id="2147484990" r:id="rId2"/>
    <p:sldLayoutId id="2147484991" r:id="rId3"/>
    <p:sldLayoutId id="2147484992" r:id="rId4"/>
    <p:sldLayoutId id="2147484993" r:id="rId5"/>
    <p:sldLayoutId id="2147484994" r:id="rId6"/>
    <p:sldLayoutId id="2147484995" r:id="rId7"/>
    <p:sldLayoutId id="2147484996" r:id="rId8"/>
    <p:sldLayoutId id="2147484997" r:id="rId9"/>
    <p:sldLayoutId id="2147484998" r:id="rId10"/>
    <p:sldLayoutId id="2147484999" r:id="rId11"/>
    <p:sldLayoutId id="214748500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Franklin Gothic Medium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Franklin Gothic Medium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Franklin Gothic Medium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Franklin Gothic Medium" pitchFamily="34" charset="0"/>
          <a:ea typeface="ＭＳ Ｐゴシック" pitchFamily="50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charset="0"/>
        <a:buChar char="n"/>
        <a:defRPr kumimoji="1" sz="24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42938"/>
            <a:ext cx="9144000" cy="2214562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J-PARC-HI </a:t>
            </a:r>
            <a:r>
              <a:rPr lang="ja-JP" altLang="en-US" sz="4000"/>
              <a:t>提案書へのコメント</a:t>
            </a:r>
            <a:br>
              <a:rPr lang="en-US" altLang="ja-JP" sz="1200" dirty="0"/>
            </a:br>
            <a:br>
              <a:rPr lang="en-US" altLang="ja-JP" sz="1200" dirty="0"/>
            </a:br>
            <a:r>
              <a:rPr lang="ja-JP" altLang="en-US" sz="2400"/>
              <a:t>高エネルギー原子核実験グループの立場から</a:t>
            </a:r>
            <a:endParaRPr lang="ja-JP" sz="2400" dirty="0">
              <a:latin typeface="Franklin Gothic Medium" charset="0"/>
              <a:ea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4077072"/>
            <a:ext cx="8001000" cy="2214562"/>
          </a:xfrm>
        </p:spPr>
        <p:txBody>
          <a:bodyPr/>
          <a:lstStyle/>
          <a:p>
            <a:pPr eaLnBrk="1" hangingPunct="1"/>
            <a:r>
              <a:rPr lang="ja-JP" altLang="en-US" sz="32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志垣 </a:t>
            </a:r>
            <a:r>
              <a:rPr lang="ja-JP" altLang="en-US" sz="32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賢太 </a:t>
            </a:r>
            <a:r>
              <a:rPr lang="ja-JP" altLang="en-US" sz="32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（   </a:t>
            </a:r>
            <a:r>
              <a:rPr lang="en-US" altLang="ja-JP" sz="32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     </a:t>
            </a:r>
            <a:r>
              <a:rPr lang="ja-JP" altLang="en-US" sz="32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                ）</a:t>
            </a:r>
            <a:endParaRPr lang="en-US" altLang="ja-JP" sz="3200" dirty="0">
              <a:solidFill>
                <a:srgbClr val="000080"/>
              </a:solidFill>
              <a:latin typeface="Franklin Gothic Medium" charset="0"/>
              <a:ea typeface="ＭＳ Ｐゴシック" charset="0"/>
            </a:endParaRPr>
          </a:p>
          <a:p>
            <a:pPr eaLnBrk="1" hangingPunct="1"/>
            <a:r>
              <a:rPr lang="en-US" altLang="ja-JP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with inputs from</a:t>
            </a:r>
          </a:p>
          <a:p>
            <a:pPr eaLnBrk="1" hangingPunct="1"/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大山</a:t>
            </a:r>
            <a:r>
              <a:rPr lang="en-US" altLang="ja-JP" sz="24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 </a:t>
            </a:r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健</a:t>
            </a:r>
            <a:r>
              <a:rPr lang="en-US" altLang="ja-JP" sz="24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, </a:t>
            </a:r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郡司 卓</a:t>
            </a:r>
            <a:r>
              <a:rPr lang="en-US" altLang="ja-JP" sz="24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, </a:t>
            </a:r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杉立</a:t>
            </a:r>
            <a:r>
              <a:rPr lang="en-US" altLang="ja-JP" sz="24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 </a:t>
            </a:r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徹</a:t>
            </a:r>
            <a:r>
              <a:rPr lang="en-US" altLang="ja-JP" sz="24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, </a:t>
            </a:r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中條</a:t>
            </a:r>
            <a:r>
              <a:rPr lang="en-US" altLang="ja-JP" sz="24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 </a:t>
            </a:r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達也</a:t>
            </a:r>
            <a:r>
              <a:rPr lang="en-US" altLang="ja-JP" sz="24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, </a:t>
            </a:r>
            <a:r>
              <a:rPr lang="ja-JP" altLang="en-US" sz="24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浜垣 秀樹</a:t>
            </a:r>
            <a:endParaRPr lang="en-US" altLang="ja-JP" sz="2400" dirty="0">
              <a:solidFill>
                <a:srgbClr val="000080"/>
              </a:solidFill>
              <a:latin typeface="Franklin Gothic Medium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altLang="ja-JP" sz="800" dirty="0">
              <a:solidFill>
                <a:srgbClr val="000080"/>
              </a:solidFill>
              <a:latin typeface="Franklin Gothic Medium" charset="0"/>
              <a:ea typeface="ＭＳ Ｐゴシック" charset="0"/>
            </a:endParaRPr>
          </a:p>
          <a:p>
            <a:pPr eaLnBrk="1" hangingPunct="1"/>
            <a:r>
              <a:rPr lang="en-US" altLang="ja-JP" sz="18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J-PARC-HI</a:t>
            </a:r>
            <a:r>
              <a:rPr lang="ja-JP" altLang="en-US" sz="18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が拓く高密度物質とストレンジネスの物理</a:t>
            </a:r>
            <a:endParaRPr lang="en-US" altLang="ja-JP" sz="1800" dirty="0">
              <a:solidFill>
                <a:srgbClr val="000080"/>
              </a:solidFill>
              <a:latin typeface="Franklin Gothic Medium" charset="0"/>
              <a:ea typeface="ＭＳ Ｐゴシック" charset="0"/>
            </a:endParaRPr>
          </a:p>
          <a:p>
            <a:pPr eaLnBrk="1" hangingPunct="1"/>
            <a:r>
              <a:rPr lang="en-US" altLang="ja-JP" sz="18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2018 </a:t>
            </a:r>
            <a:r>
              <a:rPr lang="ja-JP" altLang="en-US" sz="18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年 </a:t>
            </a:r>
            <a:r>
              <a:rPr lang="en-US" altLang="ja-JP" sz="18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12 </a:t>
            </a:r>
            <a:r>
              <a:rPr lang="ja-JP" altLang="en-US" sz="18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月 </a:t>
            </a:r>
            <a:r>
              <a:rPr lang="en-US" altLang="ja-JP" sz="18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15 </a:t>
            </a:r>
            <a:r>
              <a:rPr lang="ja-JP" altLang="en-US" sz="18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日</a:t>
            </a:r>
            <a:r>
              <a:rPr lang="en-US" altLang="ja-JP" sz="1800" dirty="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 </a:t>
            </a:r>
            <a:r>
              <a:rPr lang="ja-JP" altLang="en-US" sz="1800">
                <a:solidFill>
                  <a:srgbClr val="000080"/>
                </a:solidFill>
                <a:latin typeface="Franklin Gothic Medium" charset="0"/>
                <a:ea typeface="ＭＳ Ｐゴシック" charset="0"/>
              </a:rPr>
              <a:t>いばらき量子ビーム研究センター</a:t>
            </a:r>
            <a:endParaRPr lang="ja-JP" sz="1800" dirty="0">
              <a:solidFill>
                <a:srgbClr val="000080"/>
              </a:solidFill>
              <a:latin typeface="Franklin Gothic Medium" charset="0"/>
              <a:ea typeface="ＭＳ Ｐゴシック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4104768"/>
            <a:ext cx="2376264" cy="548368"/>
          </a:xfrm>
          <a:prstGeom prst="rect">
            <a:avLst/>
          </a:prstGeom>
        </p:spPr>
      </p:pic>
    </p:spTree>
  </p:cSld>
  <p:clrMapOvr>
    <a:masterClrMapping/>
  </p:clrMapOvr>
  <p:transition spd="slow" advTm="2672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CD843F1-6804-3F4C-9759-39F6EE8F9DC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kumimoji="1" lang="ja-JP" altLang="en-US"/>
              <a:t>高エネルギー原子核実験グループ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    </a:t>
            </a:r>
            <a:r>
              <a:rPr kumimoji="1" lang="ja-JP" altLang="en-US"/>
              <a:t>（特に </a:t>
            </a:r>
            <a:r>
              <a:rPr kumimoji="1" lang="en-US" altLang="ja-JP" dirty="0"/>
              <a:t>ALICE-J</a:t>
            </a:r>
            <a:r>
              <a:rPr kumimoji="1" lang="ja-JP" altLang="en-US"/>
              <a:t>）</a:t>
            </a:r>
            <a:r>
              <a:rPr kumimoji="1" lang="en-US" altLang="ja-JP" dirty="0"/>
              <a:t> </a:t>
            </a:r>
            <a:r>
              <a:rPr kumimoji="1" lang="ja-JP" altLang="en-US"/>
              <a:t>の意見集約に基づいています。</a:t>
            </a:r>
            <a:endParaRPr kumimoji="1" lang="en-US" altLang="ja-JP" dirty="0"/>
          </a:p>
          <a:p>
            <a:r>
              <a:rPr lang="ja-JP" altLang="en-US"/>
              <a:t>文責は志垣にあります。</a:t>
            </a:r>
            <a:endParaRPr lang="en-US" altLang="ja-JP" dirty="0"/>
          </a:p>
          <a:p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8A2B570-B802-0E46-8BBA-F6CF783E1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Disclaimer</a:t>
            </a:r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CA6DC5-00DC-EE4E-B24E-66C5BFEA55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6CE16A-BF78-C344-82BB-16AC39242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1E958C-7B9B-4148-B8F9-F1A11BB7B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1</a:t>
            </a:fld>
            <a:r>
              <a:rPr lang="en-US" altLang="ja-JP"/>
              <a:t>/7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364110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22F83D2-3236-444A-BE8A-4DB3160A8A9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ja-JP" altLang="en-US"/>
              <a:t>提案書</a:t>
            </a:r>
            <a:r>
              <a:rPr kumimoji="1" lang="ja-JP" altLang="en-US"/>
              <a:t>冒頭に掲げた領域は</a:t>
            </a:r>
            <a:r>
              <a:rPr kumimoji="1" lang="en-US" altLang="ja-JP" dirty="0"/>
              <a:t> √</a:t>
            </a:r>
            <a:r>
              <a:rPr kumimoji="1" lang="en-US" altLang="ja-JP" dirty="0" err="1"/>
              <a:t>s</a:t>
            </a:r>
            <a:r>
              <a:rPr kumimoji="1" lang="en-US" altLang="ja-JP" baseline="-25000" dirty="0" err="1"/>
              <a:t>NN</a:t>
            </a:r>
            <a:r>
              <a:rPr kumimoji="1" lang="en-US" altLang="ja-JP" dirty="0"/>
              <a:t> ~ 6 GeV</a:t>
            </a:r>
          </a:p>
          <a:p>
            <a:r>
              <a:rPr lang="ja-JP" altLang="en-US"/>
              <a:t>現状の </a:t>
            </a:r>
            <a:r>
              <a:rPr lang="en-US" altLang="ja-JP" dirty="0"/>
              <a:t>MR</a:t>
            </a:r>
            <a:r>
              <a:rPr lang="ja-JP" altLang="en-US"/>
              <a:t> を基本とする表現</a:t>
            </a:r>
            <a:r>
              <a:rPr lang="en-US" altLang="ja-JP" dirty="0"/>
              <a:t> </a:t>
            </a:r>
            <a:r>
              <a:rPr lang="ja-JP" altLang="en-US"/>
              <a:t>→</a:t>
            </a:r>
            <a:r>
              <a:rPr lang="en-US" altLang="ja-JP" dirty="0"/>
              <a:t> √</a:t>
            </a:r>
            <a:r>
              <a:rPr lang="en-US" altLang="ja-JP" dirty="0" err="1"/>
              <a:t>s</a:t>
            </a:r>
            <a:r>
              <a:rPr lang="en-US" altLang="ja-JP" baseline="-25000" dirty="0" err="1"/>
              <a:t>NN</a:t>
            </a:r>
            <a:r>
              <a:rPr lang="en-US" altLang="ja-JP" dirty="0"/>
              <a:t> ~ 5 GeV</a:t>
            </a:r>
          </a:p>
          <a:p>
            <a:pPr lvl="1"/>
            <a:r>
              <a:rPr lang="ja-JP" altLang="en-US"/>
              <a:t>陽子</a:t>
            </a:r>
            <a:r>
              <a:rPr lang="en-US" altLang="ja-JP" dirty="0"/>
              <a:t> 30 GeV </a:t>
            </a:r>
            <a:r>
              <a:rPr lang="ja-JP" altLang="en-US"/>
              <a:t>相当</a:t>
            </a:r>
            <a:endParaRPr lang="en-US" altLang="ja-JP" dirty="0"/>
          </a:p>
          <a:p>
            <a:r>
              <a:rPr lang="en-US" altLang="ja-JP" dirty="0"/>
              <a:t>QCD </a:t>
            </a:r>
            <a:r>
              <a:rPr lang="ja-JP" altLang="en-US"/>
              <a:t>臨界点探索には </a:t>
            </a:r>
            <a:r>
              <a:rPr lang="en-US" altLang="ja-JP" dirty="0"/>
              <a:t>√</a:t>
            </a:r>
            <a:r>
              <a:rPr lang="en-US" altLang="ja-JP" dirty="0" err="1"/>
              <a:t>s</a:t>
            </a:r>
            <a:r>
              <a:rPr lang="en-US" altLang="ja-JP" baseline="-25000" dirty="0" err="1"/>
              <a:t>NN</a:t>
            </a:r>
            <a:r>
              <a:rPr lang="en-US" altLang="ja-JP" dirty="0"/>
              <a:t> ~ 6</a:t>
            </a:r>
            <a:r>
              <a:rPr kumimoji="1" lang="en-US" altLang="ja-JP" dirty="0"/>
              <a:t>–8 GeV</a:t>
            </a:r>
            <a:r>
              <a:rPr kumimoji="1" lang="ja-JP" altLang="en-US"/>
              <a:t> 以上</a:t>
            </a:r>
            <a:endParaRPr lang="en-US" altLang="ja-JP" dirty="0"/>
          </a:p>
          <a:p>
            <a:pPr lvl="1"/>
            <a:r>
              <a:rPr kumimoji="1" lang="ja-JP" altLang="en-US"/>
              <a:t>陽子 </a:t>
            </a:r>
            <a:r>
              <a:rPr lang="en-US" altLang="ja-JP" dirty="0"/>
              <a:t>50 GeV</a:t>
            </a:r>
            <a:r>
              <a:rPr lang="ja-JP" altLang="en-US"/>
              <a:t> 相当以上</a:t>
            </a:r>
            <a:endParaRPr lang="en-US" altLang="ja-JP" dirty="0"/>
          </a:p>
          <a:p>
            <a:r>
              <a:rPr lang="ja-JP" altLang="en-US"/>
              <a:t>相転移を含む</a:t>
            </a:r>
            <a:r>
              <a:rPr kumimoji="1" lang="ja-JP" altLang="en-US"/>
              <a:t>系統的探求には</a:t>
            </a:r>
            <a:r>
              <a:rPr lang="en-US" altLang="ja-JP" dirty="0"/>
              <a:t> √</a:t>
            </a:r>
            <a:r>
              <a:rPr lang="en-US" altLang="ja-JP" dirty="0" err="1"/>
              <a:t>s</a:t>
            </a:r>
            <a:r>
              <a:rPr lang="en-US" altLang="ja-JP" baseline="-25000" dirty="0" err="1"/>
              <a:t>NN</a:t>
            </a:r>
            <a:r>
              <a:rPr lang="en-US" altLang="ja-JP" dirty="0"/>
              <a:t> ~ 10 GeV</a:t>
            </a:r>
            <a:r>
              <a:rPr lang="ja-JP" altLang="en-US"/>
              <a:t> まで</a:t>
            </a:r>
            <a:endParaRPr lang="en-US" altLang="ja-JP" dirty="0"/>
          </a:p>
          <a:p>
            <a:pPr lvl="1"/>
            <a:r>
              <a:rPr kumimoji="1" lang="ja-JP" altLang="en-US"/>
              <a:t>陽子</a:t>
            </a:r>
            <a:r>
              <a:rPr kumimoji="1" lang="en-US" altLang="ja-JP" dirty="0"/>
              <a:t> 120 GeV </a:t>
            </a:r>
            <a:r>
              <a:rPr kumimoji="1" lang="ja-JP" altLang="en-US"/>
              <a:t>相当</a:t>
            </a:r>
            <a:endParaRPr kumimoji="1" lang="en-US" altLang="ja-JP" dirty="0"/>
          </a:p>
          <a:p>
            <a:r>
              <a:rPr lang="ja-JP" altLang="en-US"/>
              <a:t>段階的増強計画は許容範囲</a:t>
            </a:r>
            <a:endParaRPr lang="en-US" altLang="ja-JP" dirty="0"/>
          </a:p>
          <a:p>
            <a:r>
              <a:rPr lang="ja-JP" altLang="en-US"/>
              <a:t>他にエネルギー増強を望む分野は？ 連携？</a:t>
            </a:r>
            <a:endParaRPr lang="en-US" altLang="ja-JP" dirty="0"/>
          </a:p>
          <a:p>
            <a:pPr lvl="1"/>
            <a:r>
              <a:rPr lang="ja-JP" altLang="en-US"/>
              <a:t>チャーム物理？</a:t>
            </a:r>
          </a:p>
          <a:p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3C73877-5645-5844-A7F4-3E37064E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“</a:t>
            </a:r>
            <a:r>
              <a:rPr kumimoji="1" lang="ja-JP" altLang="en-US"/>
              <a:t>充分な</a:t>
            </a:r>
            <a:r>
              <a:rPr kumimoji="1" lang="en-US" altLang="ja-JP" dirty="0"/>
              <a:t>”</a:t>
            </a:r>
            <a:r>
              <a:rPr kumimoji="1" lang="ja-JP" altLang="en-US"/>
              <a:t> 衝突エネルギーは必須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C0A5C91-7B8E-3547-A7F2-395AF9614C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56722B-B822-7844-BFD0-16AAE570C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5CAA0D-AA49-844B-9B89-A3C8F8D96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2</a:t>
            </a:fld>
            <a:r>
              <a:rPr lang="en-US" altLang="ja-JP"/>
              <a:t>/7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64325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81290A2-2201-9E41-A058-A2C25E12E6E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altLang="ja-JP" dirty="0"/>
              <a:t>√</a:t>
            </a:r>
            <a:r>
              <a:rPr lang="en-US" altLang="ja-JP" dirty="0" err="1"/>
              <a:t>s</a:t>
            </a:r>
            <a:r>
              <a:rPr lang="en-US" altLang="ja-JP" baseline="-25000" dirty="0" err="1"/>
              <a:t>NN</a:t>
            </a:r>
            <a:r>
              <a:rPr lang="en-US" altLang="ja-JP" dirty="0"/>
              <a:t> ~ 5 GeV</a:t>
            </a:r>
          </a:p>
          <a:p>
            <a:r>
              <a:rPr lang="en-US" altLang="ja-JP" dirty="0"/>
              <a:t>QCD </a:t>
            </a:r>
            <a:r>
              <a:rPr lang="ja-JP" altLang="en-US"/>
              <a:t>臨界点探索は不可</a:t>
            </a:r>
            <a:endParaRPr lang="en-US" altLang="ja-JP" dirty="0"/>
          </a:p>
          <a:p>
            <a:r>
              <a:rPr lang="ja-JP" altLang="en-US"/>
              <a:t>ハドロン物質の状態方程式</a:t>
            </a:r>
            <a:r>
              <a:rPr lang="en-US" altLang="ja-JP" dirty="0"/>
              <a:t>, </a:t>
            </a:r>
            <a:r>
              <a:rPr lang="ja-JP" altLang="en-US"/>
              <a:t>衝突動力学</a:t>
            </a:r>
            <a:endParaRPr lang="en-US" altLang="ja-JP" dirty="0"/>
          </a:p>
          <a:p>
            <a:pPr lvl="1"/>
            <a:r>
              <a:rPr lang="ja-JP" altLang="en-US"/>
              <a:t>物理としての重要性は近年の共通認識</a:t>
            </a:r>
            <a:endParaRPr lang="en-US" altLang="ja-JP" dirty="0"/>
          </a:p>
          <a:p>
            <a:pPr lvl="1"/>
            <a:r>
              <a:rPr lang="ja-JP" altLang="en-US"/>
              <a:t>しかし高強度高統計は本当に必要か？</a:t>
            </a:r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D16CF97-2522-EC4A-85EF-9FC7EB36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陽子 </a:t>
            </a:r>
            <a:r>
              <a:rPr kumimoji="1" lang="en-US" altLang="ja-JP" dirty="0"/>
              <a:t>30</a:t>
            </a:r>
            <a:r>
              <a:rPr kumimoji="1" lang="ja-JP" altLang="en-US"/>
              <a:t> </a:t>
            </a:r>
            <a:r>
              <a:rPr kumimoji="1" lang="en-US" altLang="ja-JP" dirty="0"/>
              <a:t>GeV </a:t>
            </a:r>
            <a:r>
              <a:rPr kumimoji="1" lang="ja-JP" altLang="en-US"/>
              <a:t>相当で可能な物理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924092-DEB6-9143-82E1-F5D571FC7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3</a:t>
            </a:fld>
            <a:r>
              <a:rPr lang="en-US" altLang="ja-JP"/>
              <a:t>/7</a:t>
            </a:r>
            <a:endParaRPr 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52254D-8B64-B146-83C5-EE1B460D83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CD5B66-68B2-5B4A-90FD-8A52179F3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264071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81290A2-2201-9E41-A058-A2C25E12E6E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ja-JP" altLang="en-US"/>
              <a:t>加速器は （専門外なので） 目論見通りとして</a:t>
            </a:r>
            <a:endParaRPr lang="en-US" altLang="ja-JP" dirty="0"/>
          </a:p>
          <a:p>
            <a:pPr lvl="2"/>
            <a:endParaRPr lang="en-US" altLang="ja-JP" dirty="0"/>
          </a:p>
          <a:p>
            <a:r>
              <a:rPr lang="ja-JP" altLang="en-US"/>
              <a:t>検出器は本当に動作可能か</a:t>
            </a:r>
            <a:endParaRPr lang="en-US" altLang="ja-JP" dirty="0"/>
          </a:p>
          <a:p>
            <a:pPr lvl="1"/>
            <a:r>
              <a:rPr lang="ja-JP" altLang="en-US"/>
              <a:t>要詳細検討</a:t>
            </a:r>
            <a:r>
              <a:rPr lang="en-US" altLang="ja-JP" dirty="0"/>
              <a:t>, </a:t>
            </a:r>
            <a:r>
              <a:rPr lang="ja-JP" altLang="en-US"/>
              <a:t>実試験</a:t>
            </a:r>
            <a:endParaRPr lang="en-US" altLang="ja-JP" dirty="0"/>
          </a:p>
          <a:p>
            <a:pPr lvl="1"/>
            <a:r>
              <a:rPr lang="en-US" altLang="ja-JP" dirty="0"/>
              <a:t>ALICE O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  <a:r>
              <a:rPr lang="ja-JP" altLang="en-US"/>
              <a:t>技術輸入も非自明</a:t>
            </a:r>
            <a:endParaRPr lang="en-US" altLang="ja-JP" dirty="0"/>
          </a:p>
          <a:p>
            <a:r>
              <a:rPr lang="ja-JP" altLang="en-US"/>
              <a:t>この </a:t>
            </a:r>
            <a:r>
              <a:rPr lang="en-US" altLang="ja-JP" dirty="0"/>
              <a:t>10</a:t>
            </a:r>
            <a:r>
              <a:rPr lang="ja-JP" altLang="en-US"/>
              <a:t> 倍の範囲にどれだけ重要な物理があるか</a:t>
            </a:r>
            <a:endParaRPr lang="en-US" altLang="ja-JP" dirty="0"/>
          </a:p>
          <a:p>
            <a:pPr lvl="1"/>
            <a:r>
              <a:rPr lang="ja-JP" altLang="en-US"/>
              <a:t>高統計を要する微分的解析？</a:t>
            </a:r>
            <a:endParaRPr lang="en-US" altLang="ja-JP" dirty="0"/>
          </a:p>
          <a:p>
            <a:pPr lvl="2"/>
            <a:r>
              <a:rPr lang="en-US" altLang="ja-JP" i="1" dirty="0"/>
              <a:t>e.g.</a:t>
            </a:r>
            <a:r>
              <a:rPr lang="ja-JP" altLang="en-US"/>
              <a:t> 揺らぎによる</a:t>
            </a:r>
            <a:r>
              <a:rPr lang="en-US" altLang="ja-JP" dirty="0"/>
              <a:t> QCD </a:t>
            </a:r>
            <a:r>
              <a:rPr lang="ja-JP" altLang="en-US"/>
              <a:t>臨界点探索？</a:t>
            </a:r>
            <a:endParaRPr lang="en-US" altLang="ja-JP" dirty="0"/>
          </a:p>
          <a:p>
            <a:pPr lvl="1"/>
            <a:r>
              <a:rPr lang="ja-JP" altLang="en-US"/>
              <a:t>厳しい事象選択を要する現象？</a:t>
            </a:r>
            <a:endParaRPr lang="en-US" altLang="ja-JP" dirty="0"/>
          </a:p>
          <a:p>
            <a:pPr lvl="2"/>
            <a:r>
              <a:rPr lang="en-US" altLang="ja-JP" i="1" dirty="0"/>
              <a:t>e.g.</a:t>
            </a:r>
            <a:r>
              <a:rPr lang="ja-JP" altLang="en-US"/>
              <a:t> 高多重度事象での</a:t>
            </a:r>
            <a:r>
              <a:rPr lang="en-US" altLang="ja-JP" dirty="0"/>
              <a:t> QCD </a:t>
            </a:r>
            <a:r>
              <a:rPr lang="ja-JP" altLang="en-US"/>
              <a:t>相転移？</a:t>
            </a:r>
            <a:endParaRPr lang="en-US" altLang="ja-JP" dirty="0"/>
          </a:p>
          <a:p>
            <a:pPr lvl="1"/>
            <a:r>
              <a:rPr lang="ja-JP" altLang="en-US"/>
              <a:t>衝突エネルギーの議論とも不可分</a:t>
            </a:r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D16CF97-2522-EC4A-85EF-9FC7EB36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FAIR</a:t>
            </a:r>
            <a:r>
              <a:rPr lang="ja-JP" altLang="en-US"/>
              <a:t> の </a:t>
            </a:r>
            <a:r>
              <a:rPr lang="en-US" altLang="ja-JP" dirty="0"/>
              <a:t>10</a:t>
            </a:r>
            <a:r>
              <a:rPr lang="ja-JP" altLang="en-US"/>
              <a:t> 倍の</a:t>
            </a:r>
            <a:r>
              <a:rPr kumimoji="1" lang="ja-JP" altLang="en-US"/>
              <a:t>高強度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52254D-8B64-B146-83C5-EE1B460D83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CD5B66-68B2-5B4A-90FD-8A52179F3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7B87C6-8701-2F4C-A91C-93E3545DC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4</a:t>
            </a:fld>
            <a:r>
              <a:rPr lang="en-US" altLang="ja-JP"/>
              <a:t>/7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151063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81290A2-2201-9E41-A058-A2C25E12E6E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altLang="ja-JP" dirty="0"/>
              <a:t>“</a:t>
            </a:r>
            <a:r>
              <a:rPr lang="ja-JP" altLang="en-US"/>
              <a:t>コスト</a:t>
            </a:r>
            <a:r>
              <a:rPr lang="en-US" altLang="ja-JP" dirty="0"/>
              <a:t>” </a:t>
            </a:r>
            <a:r>
              <a:rPr lang="ja-JP" altLang="en-US"/>
              <a:t>パフォーマンス</a:t>
            </a:r>
            <a:endParaRPr lang="en-US" altLang="ja-JP" dirty="0"/>
          </a:p>
          <a:p>
            <a:pPr lvl="1"/>
            <a:r>
              <a:rPr lang="ja-JP" altLang="en-US"/>
              <a:t>加速器の建設費用が低いのは理解</a:t>
            </a:r>
            <a:endParaRPr lang="en-US" altLang="ja-JP" dirty="0"/>
          </a:p>
          <a:p>
            <a:pPr lvl="1"/>
            <a:r>
              <a:rPr lang="en-US" altLang="ja-JP" dirty="0"/>
              <a:t>FAIR</a:t>
            </a:r>
            <a:r>
              <a:rPr lang="ja-JP" altLang="en-US"/>
              <a:t> で実験する方が時間も資金も少なくて済むのでは</a:t>
            </a:r>
          </a:p>
          <a:p>
            <a:r>
              <a:rPr lang="ja-JP" altLang="en-US"/>
              <a:t>利用可能時期</a:t>
            </a:r>
            <a:endParaRPr lang="en-US" altLang="ja-JP" dirty="0"/>
          </a:p>
          <a:p>
            <a:pPr lvl="1"/>
            <a:r>
              <a:rPr lang="en-US" altLang="ja-JP" dirty="0"/>
              <a:t>SIS100</a:t>
            </a:r>
            <a:r>
              <a:rPr lang="ja-JP" altLang="en-US"/>
              <a:t> での実験が</a:t>
            </a:r>
            <a:r>
              <a:rPr lang="en-US" altLang="ja-JP" dirty="0"/>
              <a:t> 2025 </a:t>
            </a:r>
            <a:r>
              <a:rPr lang="ja-JP" altLang="en-US"/>
              <a:t>年開始予定</a:t>
            </a:r>
            <a:endParaRPr lang="en-US" altLang="ja-JP" dirty="0"/>
          </a:p>
          <a:p>
            <a:pPr lvl="1"/>
            <a:r>
              <a:rPr lang="ja-JP" altLang="en-US"/>
              <a:t>これより早ければ魅力もあり人も集まるが</a:t>
            </a:r>
            <a:endParaRPr lang="en-US" altLang="ja-JP" dirty="0"/>
          </a:p>
          <a:p>
            <a:pPr lvl="2"/>
            <a:endParaRPr kumimoji="1" lang="en-US" altLang="ja-JP" dirty="0"/>
          </a:p>
          <a:p>
            <a:r>
              <a:rPr kumimoji="1" lang="ja-JP" altLang="en-US"/>
              <a:t>陽子 </a:t>
            </a:r>
            <a:r>
              <a:rPr kumimoji="1" lang="en-US" altLang="ja-JP" dirty="0"/>
              <a:t>100 GeV </a:t>
            </a:r>
            <a:r>
              <a:rPr kumimoji="1" lang="ja-JP" altLang="en-US"/>
              <a:t>級 （</a:t>
            </a:r>
            <a:r>
              <a:rPr kumimoji="1" lang="en-US" altLang="ja-JP" dirty="0"/>
              <a:t>〜</a:t>
            </a:r>
            <a:r>
              <a:rPr kumimoji="1" lang="ja-JP" altLang="en-US"/>
              <a:t> </a:t>
            </a:r>
            <a:r>
              <a:rPr kumimoji="1" lang="en-US" altLang="ja-JP" dirty="0"/>
              <a:t>SIS-300</a:t>
            </a:r>
            <a:r>
              <a:rPr kumimoji="1" lang="ja-JP" altLang="en-US"/>
              <a:t>） なら話は別か？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D16CF97-2522-EC4A-85EF-9FC7EB36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FAIR</a:t>
            </a:r>
            <a:r>
              <a:rPr kumimoji="1" lang="ja-JP" altLang="en-US"/>
              <a:t> （</a:t>
            </a:r>
            <a:r>
              <a:rPr kumimoji="1" lang="en-US" altLang="ja-JP" dirty="0"/>
              <a:t>SIS-100</a:t>
            </a:r>
            <a:r>
              <a:rPr kumimoji="1" lang="ja-JP" altLang="en-US"/>
              <a:t>） との競合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52254D-8B64-B146-83C5-EE1B460D83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CD5B66-68B2-5B4A-90FD-8A52179F3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D40987-57CB-124F-AD84-F3F2F6F67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5</a:t>
            </a:fld>
            <a:r>
              <a:rPr lang="en-US" altLang="ja-JP"/>
              <a:t>/7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355593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0EFD638-B8B5-BE4C-9076-2BEA83702EA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ja-JP" altLang="en-US"/>
              <a:t>高多重度事象で </a:t>
            </a:r>
            <a:r>
              <a:rPr lang="en-US" altLang="ja-JP" dirty="0"/>
              <a:t>“</a:t>
            </a:r>
            <a:r>
              <a:rPr lang="ja-JP" altLang="en-US"/>
              <a:t>小さな</a:t>
            </a:r>
            <a:r>
              <a:rPr lang="en-US" altLang="ja-JP" dirty="0"/>
              <a:t>”</a:t>
            </a:r>
            <a:r>
              <a:rPr lang="ja-JP" altLang="en-US"/>
              <a:t> </a:t>
            </a:r>
            <a:r>
              <a:rPr lang="en-US" altLang="ja-JP" dirty="0"/>
              <a:t>QGP </a:t>
            </a:r>
            <a:r>
              <a:rPr lang="ja-JP" altLang="en-US"/>
              <a:t>生成が有力</a:t>
            </a:r>
            <a:endParaRPr lang="en-US" altLang="ja-JP" dirty="0"/>
          </a:p>
          <a:p>
            <a:r>
              <a:rPr kumimoji="1" lang="ja-JP" altLang="en-US"/>
              <a:t>高強度ビーム</a:t>
            </a:r>
            <a:r>
              <a:rPr kumimoji="1" lang="en-US" altLang="ja-JP" dirty="0"/>
              <a:t> + </a:t>
            </a:r>
            <a:r>
              <a:rPr kumimoji="1" lang="ja-JP" altLang="en-US"/>
              <a:t>超高多重度トリガ</a:t>
            </a:r>
            <a:endParaRPr kumimoji="1" lang="en-US" altLang="ja-JP" dirty="0"/>
          </a:p>
          <a:p>
            <a:pPr lvl="1"/>
            <a:r>
              <a:rPr lang="ja-JP" altLang="en-US"/>
              <a:t>全事象読出 （</a:t>
            </a:r>
            <a:r>
              <a:rPr lang="en-US" altLang="ja-JP" i="1" dirty="0"/>
              <a:t>cf. </a:t>
            </a:r>
            <a:r>
              <a:rPr lang="en-US" altLang="ja-JP" dirty="0"/>
              <a:t>ALICE O</a:t>
            </a:r>
            <a:r>
              <a:rPr lang="en-US" altLang="ja-JP" baseline="30000" dirty="0"/>
              <a:t>2</a:t>
            </a:r>
            <a:r>
              <a:rPr lang="ja-JP" altLang="en-US"/>
              <a:t>）</a:t>
            </a:r>
            <a:r>
              <a:rPr lang="en-US" altLang="ja-JP" dirty="0"/>
              <a:t> </a:t>
            </a:r>
            <a:r>
              <a:rPr lang="ja-JP" altLang="en-US"/>
              <a:t>よりは楽</a:t>
            </a:r>
            <a:r>
              <a:rPr lang="en-US" altLang="ja-JP" dirty="0"/>
              <a:t> ??</a:t>
            </a:r>
            <a:endParaRPr kumimoji="1" lang="en-US" altLang="ja-JP" dirty="0"/>
          </a:p>
          <a:p>
            <a:r>
              <a:rPr lang="ja-JP" altLang="en-US"/>
              <a:t>原子核ビームに比べ</a:t>
            </a:r>
            <a:r>
              <a:rPr lang="en-US" altLang="ja-JP" dirty="0"/>
              <a:t> 1.6 </a:t>
            </a:r>
            <a:r>
              <a:rPr lang="ja-JP" altLang="en-US"/>
              <a:t>倍の </a:t>
            </a:r>
            <a:r>
              <a:rPr lang="en-US" altLang="ja-JP" dirty="0"/>
              <a:t>√s</a:t>
            </a:r>
            <a:r>
              <a:rPr lang="en-US" altLang="ja-JP" baseline="-25000" dirty="0"/>
              <a:t>(NN)</a:t>
            </a:r>
            <a:r>
              <a:rPr lang="ja-JP" altLang="en-US" baseline="-25000"/>
              <a:t> </a:t>
            </a:r>
            <a:endParaRPr lang="en-US" altLang="ja-JP" baseline="-25000" dirty="0"/>
          </a:p>
          <a:p>
            <a:pPr lvl="1"/>
            <a:r>
              <a:rPr lang="ja-JP" altLang="en-US"/>
              <a:t>ただし </a:t>
            </a:r>
            <a:r>
              <a:rPr lang="en-US" altLang="ja-JP" dirty="0" err="1"/>
              <a:t>p+A</a:t>
            </a:r>
            <a:r>
              <a:rPr lang="en-US" altLang="ja-JP" dirty="0"/>
              <a:t> </a:t>
            </a:r>
            <a:r>
              <a:rPr lang="ja-JP" altLang="en-US"/>
              <a:t>での </a:t>
            </a:r>
            <a:r>
              <a:rPr lang="en-US" altLang="ja-JP" dirty="0"/>
              <a:t>√s</a:t>
            </a:r>
            <a:r>
              <a:rPr lang="ja-JP" altLang="en-US"/>
              <a:t> 閾値は未知</a:t>
            </a:r>
            <a:endParaRPr lang="en-US" altLang="ja-JP" dirty="0"/>
          </a:p>
          <a:p>
            <a:r>
              <a:rPr lang="ja-JP" altLang="en-US"/>
              <a:t>（検出器建設を急げば）</a:t>
            </a:r>
            <a:r>
              <a:rPr lang="en-US" altLang="ja-JP" dirty="0"/>
              <a:t> FAIR </a:t>
            </a:r>
            <a:r>
              <a:rPr lang="ja-JP" altLang="en-US"/>
              <a:t>に遅れずに </a:t>
            </a:r>
            <a:r>
              <a:rPr lang="en-US" altLang="ja-JP" dirty="0"/>
              <a:t>??</a:t>
            </a:r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1846D3C-143F-F343-A78B-072DD6B8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（先行して？） 陽子ビームでの物理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55552A-B555-6C42-AC64-7E863379E7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27A4D-8E5E-514D-A71A-B81944764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2867F8-74AB-0D48-B4A5-6AF653826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6</a:t>
            </a:fld>
            <a:r>
              <a:rPr lang="en-US" altLang="ja-JP"/>
              <a:t>/7</a:t>
            </a:r>
            <a:endParaRPr lang="ja-JP" dirty="0"/>
          </a:p>
        </p:txBody>
      </p:sp>
    </p:spTree>
    <p:extLst>
      <p:ext uri="{BB962C8B-B14F-4D97-AF65-F5344CB8AC3E}">
        <p14:creationId xmlns:p14="http://schemas.microsoft.com/office/powerpoint/2010/main" val="335006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517F1D3-7649-DF49-AF4B-35E47A52094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ja-JP" altLang="en-US"/>
              <a:t>⭕️ 最高エネルギーだけが物理ではない</a:t>
            </a:r>
            <a:endParaRPr lang="en-US" altLang="ja-JP" dirty="0"/>
          </a:p>
          <a:p>
            <a:r>
              <a:rPr lang="ja-JP" altLang="en-US"/>
              <a:t>❌ 衝突エネルギーは低くてもよい</a:t>
            </a:r>
          </a:p>
          <a:p>
            <a:endParaRPr kumimoji="1" lang="en-US" altLang="ja-JP" dirty="0"/>
          </a:p>
          <a:p>
            <a:r>
              <a:rPr lang="ja-JP" altLang="en-US"/>
              <a:t>❌ </a:t>
            </a:r>
            <a:r>
              <a:rPr lang="en-US" altLang="ja-JP" dirty="0"/>
              <a:t>FAIR </a:t>
            </a:r>
            <a:r>
              <a:rPr lang="ja-JP" altLang="en-US"/>
              <a:t>があるので不要</a:t>
            </a:r>
            <a:endParaRPr lang="en-US" altLang="ja-JP" dirty="0"/>
          </a:p>
          <a:p>
            <a:r>
              <a:rPr lang="ja-JP" altLang="en-US">
                <a:solidFill>
                  <a:srgbClr val="FF0000"/>
                </a:solidFill>
              </a:rPr>
              <a:t>△</a:t>
            </a:r>
            <a:r>
              <a:rPr lang="ja-JP" altLang="en-US"/>
              <a:t> </a:t>
            </a:r>
            <a:r>
              <a:rPr kumimoji="1" lang="en-US" altLang="ja-JP" dirty="0"/>
              <a:t>FAIR </a:t>
            </a:r>
            <a:r>
              <a:rPr kumimoji="1" lang="ja-JP" altLang="en-US"/>
              <a:t>より安価なので推進すべき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>
                <a:solidFill>
                  <a:srgbClr val="FF0000"/>
                </a:solidFill>
              </a:rPr>
              <a:t>△</a:t>
            </a:r>
            <a:r>
              <a:rPr lang="ja-JP" altLang="en-US"/>
              <a:t> 結果的に惜しい</a:t>
            </a:r>
            <a:endParaRPr lang="en-US" altLang="ja-JP" dirty="0"/>
          </a:p>
          <a:p>
            <a:r>
              <a:rPr lang="ja-JP" altLang="en-US"/>
              <a:t>❌ 初めから惜しい</a:t>
            </a:r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434A78D-FDDD-B94C-94A8-250AB11A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BF9A91-8B5F-2B4C-A4B6-075712FACBC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2018/12/15</a:t>
            </a:r>
            <a:endParaRPr 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C4E371-4F2D-834A-AD36-8E0F6B6F3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J-PARC-HI </a:t>
            </a:r>
            <a:r>
              <a:rPr lang="ja-JP" altLang="en-US"/>
              <a:t>提案書へのコメント </a:t>
            </a:r>
            <a:r>
              <a:rPr lang="en-US" altLang="ja-JP"/>
              <a:t>- </a:t>
            </a:r>
            <a:r>
              <a:rPr lang="ja-JP" altLang="en-US"/>
              <a:t>志垣賢太</a:t>
            </a:r>
            <a:endParaRPr 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A2FC12-59C3-BD41-931B-BADECEC8C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2F5A13-150D-4748-8988-B4CFDCF42CA6}" type="slidenum">
              <a:rPr lang="en-US" altLang="ja-JP" smtClean="0"/>
              <a:pPr>
                <a:defRPr/>
              </a:pPr>
              <a:t>7</a:t>
            </a:fld>
            <a:r>
              <a:rPr lang="en-US" altLang="ja-JP"/>
              <a:t>/7</a:t>
            </a:r>
            <a:endParaRPr lang="ja-JP" dirty="0"/>
          </a:p>
        </p:txBody>
      </p:sp>
      <p:pic>
        <p:nvPicPr>
          <p:cNvPr id="1026" name="Picture 2" descr="https://www2.kek.jp/proffice/archives/hyouka/TRISTANreport/images/img67.gif">
            <a:extLst>
              <a:ext uri="{FF2B5EF4-FFF2-40B4-BE49-F238E27FC236}">
                <a16:creationId xmlns:a16="http://schemas.microsoft.com/office/drawing/2014/main" id="{B4997403-9F60-294C-9AA3-3544E3A15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540" y="4274194"/>
            <a:ext cx="1974908" cy="192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www.quantumdiaries.org/wp-content/uploads/2010/05/Zres1.png">
            <a:extLst>
              <a:ext uri="{FF2B5EF4-FFF2-40B4-BE49-F238E27FC236}">
                <a16:creationId xmlns:a16="http://schemas.microsoft.com/office/drawing/2014/main" id="{A982C054-403A-1B4E-BEA1-9A764D02E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592" y="4221088"/>
            <a:ext cx="2664296" cy="196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2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style">
  <a:themeElements>
    <a:clrScheme name="TG-globalround_TP0111821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99"/>
      </a:accent1>
      <a:accent2>
        <a:srgbClr val="0C3CA6"/>
      </a:accent2>
      <a:accent3>
        <a:srgbClr val="FFFFFF"/>
      </a:accent3>
      <a:accent4>
        <a:srgbClr val="000000"/>
      </a:accent4>
      <a:accent5>
        <a:srgbClr val="AAAACA"/>
      </a:accent5>
      <a:accent6>
        <a:srgbClr val="0A3596"/>
      </a:accent6>
      <a:hlink>
        <a:srgbClr val="CCCCFF"/>
      </a:hlink>
      <a:folHlink>
        <a:srgbClr val="B2B2B2"/>
      </a:folHlink>
    </a:clrScheme>
    <a:fontScheme name="ユーザー定義 1">
      <a:majorFont>
        <a:latin typeface="Franklin Gothic Medium"/>
        <a:ea typeface="ＭＳ Ｐゴシック"/>
        <a:cs typeface=""/>
      </a:majorFont>
      <a:minorFont>
        <a:latin typeface="Franklin Gothic Medium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G-globalround_TP0111821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99"/>
        </a:accent1>
        <a:accent2>
          <a:srgbClr val="0C3CA6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A359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globalround_TP01118219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60066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E74848"/>
        </a:accent6>
        <a:hlink>
          <a:srgbClr val="FF99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globalround_TP0111821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37912</TotalTime>
  <Words>558</Words>
  <Application>Microsoft Macintosh PowerPoint</Application>
  <PresentationFormat>画面に合わせる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Franklin Gothic Medium</vt:lpstr>
      <vt:lpstr>Verdana</vt:lpstr>
      <vt:lpstr>Wingdings</vt:lpstr>
      <vt:lpstr>newstyle</vt:lpstr>
      <vt:lpstr>J-PARC-HI 提案書へのコメント  高エネルギー原子核実験グループの立場から</vt:lpstr>
      <vt:lpstr>Disclaimer</vt:lpstr>
      <vt:lpstr>“充分な” 衝突エネルギーは必須</vt:lpstr>
      <vt:lpstr>陽子 30 GeV 相当で可能な物理</vt:lpstr>
      <vt:lpstr>FAIR の 10 倍の高強度</vt:lpstr>
      <vt:lpstr>FAIR （SIS-100） との競合</vt:lpstr>
      <vt:lpstr>（先行して？） 陽子ビームでの物理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of Hot Partonic Matter at LHC-ALICE</dc:title>
  <dc:creator>Kenta Shigaki</dc:creator>
  <cp:lastModifiedBy>Microsoft Office User</cp:lastModifiedBy>
  <cp:revision>1369</cp:revision>
  <cp:lastPrinted>2018-11-15T03:41:00Z</cp:lastPrinted>
  <dcterms:created xsi:type="dcterms:W3CDTF">2008-03-11T09:51:31Z</dcterms:created>
  <dcterms:modified xsi:type="dcterms:W3CDTF">2018-12-15T07:51:05Z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TC011182191041</vt:lpwstr>
  </property>
</Properties>
</file>